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ags/tag11.xml" ContentType="application/vnd.openxmlformats-officedocument.presentationml.tags+xml"/>
  <Override PartName="/ppt/notesSlides/notesSlide20.xml" ContentType="application/vnd.openxmlformats-officedocument.presentationml.notesSlide+xml"/>
  <Override PartName="/ppt/charts/chart9.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5" r:id="rId5"/>
  </p:sldMasterIdLst>
  <p:notesMasterIdLst>
    <p:notesMasterId r:id="rId41"/>
  </p:notesMasterIdLst>
  <p:sldIdLst>
    <p:sldId id="256" r:id="rId6"/>
    <p:sldId id="2146848112" r:id="rId7"/>
    <p:sldId id="2147471102" r:id="rId8"/>
    <p:sldId id="2147471106" r:id="rId9"/>
    <p:sldId id="2147471138" r:id="rId10"/>
    <p:sldId id="380" r:id="rId11"/>
    <p:sldId id="2147479835" r:id="rId12"/>
    <p:sldId id="2147479834" r:id="rId13"/>
    <p:sldId id="2146848113" r:id="rId14"/>
    <p:sldId id="2146848105" r:id="rId15"/>
    <p:sldId id="2147479838" r:id="rId16"/>
    <p:sldId id="2147479839" r:id="rId17"/>
    <p:sldId id="2147471132" r:id="rId18"/>
    <p:sldId id="2147471158" r:id="rId19"/>
    <p:sldId id="2147471159" r:id="rId20"/>
    <p:sldId id="2147471118" r:id="rId21"/>
    <p:sldId id="298" r:id="rId22"/>
    <p:sldId id="2192" r:id="rId23"/>
    <p:sldId id="301" r:id="rId24"/>
    <p:sldId id="2113691362" r:id="rId25"/>
    <p:sldId id="2113691363" r:id="rId26"/>
    <p:sldId id="2113691364" r:id="rId27"/>
    <p:sldId id="2147471143" r:id="rId28"/>
    <p:sldId id="2146847950" r:id="rId29"/>
    <p:sldId id="2146847952" r:id="rId30"/>
    <p:sldId id="2146847953" r:id="rId31"/>
    <p:sldId id="267" r:id="rId32"/>
    <p:sldId id="2141414467" r:id="rId33"/>
    <p:sldId id="2141414465" r:id="rId34"/>
    <p:sldId id="2146847942" r:id="rId35"/>
    <p:sldId id="2146847946" r:id="rId36"/>
    <p:sldId id="2146847948" r:id="rId37"/>
    <p:sldId id="308" r:id="rId38"/>
    <p:sldId id="2147471434" r:id="rId39"/>
    <p:sldId id="214747143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09" autoAdjust="0"/>
    <p:restoredTop sz="94660"/>
  </p:normalViewPr>
  <p:slideViewPr>
    <p:cSldViewPr snapToGrid="0">
      <p:cViewPr varScale="1">
        <p:scale>
          <a:sx n="92" d="100"/>
          <a:sy n="92" d="100"/>
        </p:scale>
        <p:origin x="176"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oleObject" Target="https://precisionmedicinegroup.sharepoint.com/sites/PSImmunogen-Medical/Shared%20Documents/Congresses/7222-33%20IGCS/Posters/7222-26%20IGCS%20MIRV%20BEV%20Oral%20Presentation/IGCS%20MIRV%20BEV%20Oral%20Pres%20Graph.xlsx" TargetMode="External"/><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oleObject" Target="https://precisionmedicinegroup.sharepoint.com/sites/PSImmunogen-Medical/Shared%20Documents/Congresses/7222-33%20IGCS/Posters/7222-26%20IGCS%20MIRV%20BEV%20Oral%20Presentation/IGCS%20MIRV%20BEV%20Oral%20Pres%20Graph.xlsx" TargetMode="External"/><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05349836333879"/>
          <c:y val="3.8077829198148866E-2"/>
          <c:w val="0.36029580459434185"/>
          <c:h val="0.83501687272591518"/>
        </c:manualLayout>
      </c:layout>
      <c:barChart>
        <c:barDir val="bar"/>
        <c:grouping val="stacked"/>
        <c:varyColors val="0"/>
        <c:ser>
          <c:idx val="0"/>
          <c:order val="0"/>
          <c:tx>
            <c:strRef>
              <c:f>Sheet1!$B$1</c:f>
              <c:strCache>
                <c:ptCount val="1"/>
                <c:pt idx="0">
                  <c:v>Niraparib grade ≥3 TEAE</c:v>
                </c:pt>
              </c:strCache>
            </c:strRef>
          </c:tx>
          <c:spPr>
            <a:solidFill>
              <a:schemeClr val="accent3">
                <a:lumMod val="50000"/>
              </a:schemeClr>
            </a:solidFill>
            <a:ln>
              <a:noFill/>
            </a:ln>
          </c:spPr>
          <c:invertIfNegative val="0"/>
          <c:dLbls>
            <c:dLbl>
              <c:idx val="0"/>
              <c:layout>
                <c:manualLayout>
                  <c:x val="1.3918926817862987E-2"/>
                  <c:y val="-1.7090068046943764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63-4081-8C28-411A3A1B0090}"/>
                </c:ext>
              </c:extLst>
            </c:dLbl>
            <c:dLbl>
              <c:idx val="1"/>
              <c:layout>
                <c:manualLayout>
                  <c:x val="4.6400075987841948E-3"/>
                  <c:y val="-1.27461328533885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63-4081-8C28-411A3A1B0090}"/>
                </c:ext>
              </c:extLst>
            </c:dLbl>
            <c:dLbl>
              <c:idx val="2"/>
              <c:layout>
                <c:manualLayout>
                  <c:x val="2.08785728898761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563-4081-8C28-411A3A1B0090}"/>
                </c:ext>
              </c:extLst>
            </c:dLbl>
            <c:dLbl>
              <c:idx val="3"/>
              <c:layout>
                <c:manualLayout>
                  <c:x val="2.31982113631049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563-4081-8C28-411A3A1B0090}"/>
                </c:ext>
              </c:extLst>
            </c:dLbl>
            <c:dLbl>
              <c:idx val="4"/>
              <c:layout>
                <c:manualLayout>
                  <c:x val="2.5518032499415477E-2"/>
                  <c:y val="-6.208593654731619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563-4081-8C28-411A3A1B0090}"/>
                </c:ext>
              </c:extLst>
            </c:dLbl>
            <c:dLbl>
              <c:idx val="5"/>
              <c:layout>
                <c:manualLayout>
                  <c:x val="1.6238930617255169E-2"/>
                  <c:y val="-8.5450340234718821E-17"/>
                </c:manualLayout>
              </c:layout>
              <c:tx>
                <c:rich>
                  <a:bodyPr/>
                  <a:lstStyle/>
                  <a:p>
                    <a:fld id="{8700C763-26B2-4FDC-B04D-23423D8D88D3}" type="VALUE">
                      <a:rPr lang="en-US" smtClean="0"/>
                      <a:pPr/>
                      <a:t>[VALUE]</a:t>
                    </a:fld>
                    <a:r>
                      <a:rPr lang="en-US" dirty="0"/>
                      <a:t>.0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563-4081-8C28-411A3A1B0090}"/>
                </c:ext>
              </c:extLst>
            </c:dLbl>
            <c:dLbl>
              <c:idx val="6"/>
              <c:layout>
                <c:manualLayout>
                  <c:x val="2.5518215162497079E-2"/>
                  <c:y val="1.27461328533868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563-4081-8C28-411A3A1B0090}"/>
                </c:ext>
              </c:extLst>
            </c:dLbl>
            <c:dLbl>
              <c:idx val="7"/>
              <c:layout>
                <c:manualLayout>
                  <c:x val="3.0157857435118073E-2"/>
                  <c:y val="4.272517011735941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563-4081-8C28-411A3A1B0090}"/>
                </c:ext>
              </c:extLst>
            </c:dLbl>
            <c:dLbl>
              <c:idx val="8"/>
              <c:layout>
                <c:manualLayout>
                  <c:x val="3.0157857435118073E-2"/>
                  <c:y val="-3.38636820726173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563-4081-8C28-411A3A1B0090}"/>
                </c:ext>
              </c:extLst>
            </c:dLbl>
            <c:dLbl>
              <c:idx val="10"/>
              <c:layout>
                <c:manualLayout>
                  <c:x val="3.2477678571428657E-2"/>
                  <c:y val="-2.11212192833981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563-4081-8C28-411A3A1B0090}"/>
                </c:ext>
              </c:extLst>
            </c:dLbl>
            <c:spPr>
              <a:noFill/>
              <a:ln>
                <a:noFill/>
              </a:ln>
              <a:effectLst/>
            </c:spPr>
            <c:txPr>
              <a:bodyPr/>
              <a:lstStyle/>
              <a:p>
                <a:pPr>
                  <a:defRPr sz="7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Diarrhoea</c:v>
                </c:pt>
                <c:pt idx="1">
                  <c:v>Hypertension</c:v>
                </c:pt>
                <c:pt idx="2">
                  <c:v>Arthralgia</c:v>
                </c:pt>
                <c:pt idx="3">
                  <c:v>Vomiting</c:v>
                </c:pt>
                <c:pt idx="4">
                  <c:v>Abdominal pain</c:v>
                </c:pt>
                <c:pt idx="5">
                  <c:v>Insomnia</c:v>
                </c:pt>
                <c:pt idx="6">
                  <c:v>Headache</c:v>
                </c:pt>
                <c:pt idx="7">
                  <c:v>Fatigue</c:v>
                </c:pt>
                <c:pt idx="8">
                  <c:v>Constipation</c:v>
                </c:pt>
                <c:pt idx="9">
                  <c:v>Neutropaenia</c:v>
                </c:pt>
                <c:pt idx="10">
                  <c:v>Nausea</c:v>
                </c:pt>
                <c:pt idx="11">
                  <c:v>Anaemia</c:v>
                </c:pt>
                <c:pt idx="12">
                  <c:v>Thrombocytopaenia</c:v>
                </c:pt>
              </c:strCache>
            </c:strRef>
          </c:cat>
          <c:val>
            <c:numRef>
              <c:f>Sheet1!$B$2:$B$14</c:f>
              <c:numCache>
                <c:formatCode>General</c:formatCode>
                <c:ptCount val="13"/>
                <c:pt idx="0">
                  <c:v>0.8</c:v>
                </c:pt>
                <c:pt idx="1">
                  <c:v>7.2</c:v>
                </c:pt>
                <c:pt idx="2">
                  <c:v>0.6</c:v>
                </c:pt>
                <c:pt idx="3">
                  <c:v>0.8</c:v>
                </c:pt>
                <c:pt idx="4">
                  <c:v>2.1</c:v>
                </c:pt>
                <c:pt idx="5">
                  <c:v>1</c:v>
                </c:pt>
                <c:pt idx="6">
                  <c:v>0.4</c:v>
                </c:pt>
                <c:pt idx="7">
                  <c:v>2.2999999999999998</c:v>
                </c:pt>
                <c:pt idx="8">
                  <c:v>0.4</c:v>
                </c:pt>
                <c:pt idx="9">
                  <c:v>21.3</c:v>
                </c:pt>
                <c:pt idx="10">
                  <c:v>1.2</c:v>
                </c:pt>
                <c:pt idx="11">
                  <c:v>31.6</c:v>
                </c:pt>
                <c:pt idx="12">
                  <c:v>39.700000000000003</c:v>
                </c:pt>
              </c:numCache>
            </c:numRef>
          </c:val>
          <c:extLst>
            <c:ext xmlns:c16="http://schemas.microsoft.com/office/drawing/2014/chart" uri="{C3380CC4-5D6E-409C-BE32-E72D297353CC}">
              <c16:uniqueId val="{0000000A-0563-4081-8C28-411A3A1B0090}"/>
            </c:ext>
          </c:extLst>
        </c:ser>
        <c:ser>
          <c:idx val="1"/>
          <c:order val="1"/>
          <c:tx>
            <c:strRef>
              <c:f>Sheet1!$C$1</c:f>
              <c:strCache>
                <c:ptCount val="1"/>
                <c:pt idx="0">
                  <c:v>Niraparib any-grade TEAE</c:v>
                </c:pt>
              </c:strCache>
            </c:strRef>
          </c:tx>
          <c:spPr>
            <a:solidFill>
              <a:schemeClr val="accent3"/>
            </a:solidFill>
            <a:ln>
              <a:noFill/>
            </a:ln>
          </c:spPr>
          <c:invertIfNegative val="0"/>
          <c:cat>
            <c:strRef>
              <c:f>Sheet1!$A$2:$A$14</c:f>
              <c:strCache>
                <c:ptCount val="13"/>
                <c:pt idx="0">
                  <c:v>Diarrhoea</c:v>
                </c:pt>
                <c:pt idx="1">
                  <c:v>Hypertension</c:v>
                </c:pt>
                <c:pt idx="2">
                  <c:v>Arthralgia</c:v>
                </c:pt>
                <c:pt idx="3">
                  <c:v>Vomiting</c:v>
                </c:pt>
                <c:pt idx="4">
                  <c:v>Abdominal pain</c:v>
                </c:pt>
                <c:pt idx="5">
                  <c:v>Insomnia</c:v>
                </c:pt>
                <c:pt idx="6">
                  <c:v>Headache</c:v>
                </c:pt>
                <c:pt idx="7">
                  <c:v>Fatigue</c:v>
                </c:pt>
                <c:pt idx="8">
                  <c:v>Constipation</c:v>
                </c:pt>
                <c:pt idx="9">
                  <c:v>Neutropaenia</c:v>
                </c:pt>
                <c:pt idx="10">
                  <c:v>Nausea</c:v>
                </c:pt>
                <c:pt idx="11">
                  <c:v>Anaemia</c:v>
                </c:pt>
                <c:pt idx="12">
                  <c:v>Thrombocytopaenia</c:v>
                </c:pt>
              </c:strCache>
            </c:strRef>
          </c:cat>
          <c:val>
            <c:numRef>
              <c:f>Sheet1!$C$2:$C$14</c:f>
              <c:numCache>
                <c:formatCode>General</c:formatCode>
                <c:ptCount val="13"/>
                <c:pt idx="0">
                  <c:v>18.8</c:v>
                </c:pt>
                <c:pt idx="1">
                  <c:v>13.3</c:v>
                </c:pt>
                <c:pt idx="2">
                  <c:v>20.100000000000001</c:v>
                </c:pt>
                <c:pt idx="3">
                  <c:v>23.6</c:v>
                </c:pt>
                <c:pt idx="4">
                  <c:v>22.5</c:v>
                </c:pt>
                <c:pt idx="5">
                  <c:v>24.6</c:v>
                </c:pt>
                <c:pt idx="6">
                  <c:v>27.1</c:v>
                </c:pt>
                <c:pt idx="7">
                  <c:v>34.299999999999997</c:v>
                </c:pt>
                <c:pt idx="8">
                  <c:v>41.3</c:v>
                </c:pt>
                <c:pt idx="9">
                  <c:v>21.9</c:v>
                </c:pt>
                <c:pt idx="10">
                  <c:v>57.1</c:v>
                </c:pt>
                <c:pt idx="11">
                  <c:v>33.5</c:v>
                </c:pt>
                <c:pt idx="12">
                  <c:v>27.4</c:v>
                </c:pt>
              </c:numCache>
            </c:numRef>
          </c:val>
          <c:extLst>
            <c:ext xmlns:c16="http://schemas.microsoft.com/office/drawing/2014/chart" uri="{C3380CC4-5D6E-409C-BE32-E72D297353CC}">
              <c16:uniqueId val="{0000000B-0563-4081-8C28-411A3A1B0090}"/>
            </c:ext>
          </c:extLst>
        </c:ser>
        <c:dLbls>
          <c:showLegendKey val="0"/>
          <c:showVal val="0"/>
          <c:showCatName val="0"/>
          <c:showSerName val="0"/>
          <c:showPercent val="0"/>
          <c:showBubbleSize val="0"/>
        </c:dLbls>
        <c:gapWidth val="50"/>
        <c:overlap val="100"/>
        <c:axId val="61951360"/>
        <c:axId val="65871872"/>
      </c:barChart>
      <c:catAx>
        <c:axId val="61951360"/>
        <c:scaling>
          <c:orientation val="minMax"/>
        </c:scaling>
        <c:delete val="0"/>
        <c:axPos val="r"/>
        <c:numFmt formatCode="General" sourceLinked="0"/>
        <c:majorTickMark val="none"/>
        <c:minorTickMark val="none"/>
        <c:tickLblPos val="high"/>
        <c:spPr>
          <a:ln>
            <a:noFill/>
          </a:ln>
        </c:spPr>
        <c:txPr>
          <a:bodyPr/>
          <a:lstStyle/>
          <a:p>
            <a:pPr>
              <a:defRPr sz="700">
                <a:solidFill>
                  <a:srgbClr val="000000"/>
                </a:solidFill>
              </a:defRPr>
            </a:pPr>
            <a:endParaRPr lang="en-US"/>
          </a:p>
        </c:txPr>
        <c:crossAx val="65871872"/>
        <c:crosses val="autoZero"/>
        <c:auto val="1"/>
        <c:lblAlgn val="ctr"/>
        <c:lblOffset val="100"/>
        <c:noMultiLvlLbl val="0"/>
      </c:catAx>
      <c:valAx>
        <c:axId val="65871872"/>
        <c:scaling>
          <c:orientation val="maxMin"/>
          <c:max val="100"/>
          <c:min val="0"/>
        </c:scaling>
        <c:delete val="0"/>
        <c:axPos val="b"/>
        <c:numFmt formatCode="General" sourceLinked="1"/>
        <c:majorTickMark val="out"/>
        <c:minorTickMark val="none"/>
        <c:tickLblPos val="low"/>
        <c:spPr>
          <a:ln w="12700">
            <a:solidFill>
              <a:srgbClr val="000000"/>
            </a:solidFill>
          </a:ln>
        </c:spPr>
        <c:txPr>
          <a:bodyPr/>
          <a:lstStyle/>
          <a:p>
            <a:pPr>
              <a:defRPr sz="600">
                <a:solidFill>
                  <a:srgbClr val="000000"/>
                </a:solidFill>
              </a:defRPr>
            </a:pPr>
            <a:endParaRPr lang="en-US"/>
          </a:p>
        </c:txPr>
        <c:crossAx val="61951360"/>
        <c:crosses val="autoZero"/>
        <c:crossBetween val="between"/>
        <c:majorUnit val="20"/>
      </c:valAx>
    </c:plotArea>
    <c:plotVisOnly val="1"/>
    <c:dispBlanksAs val="gap"/>
    <c:showDLblsOverMax val="0"/>
  </c:chart>
  <c:txPr>
    <a:bodyPr/>
    <a:lstStyle/>
    <a:p>
      <a:pPr>
        <a:defRPr sz="700" baseline="0">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600817081503778E-2"/>
          <c:y val="3.0478902759500659E-2"/>
          <c:w val="0.50727255180044883"/>
          <c:h val="0.84261579916456342"/>
        </c:manualLayout>
      </c:layout>
      <c:barChart>
        <c:barDir val="bar"/>
        <c:grouping val="stacked"/>
        <c:varyColors val="0"/>
        <c:ser>
          <c:idx val="0"/>
          <c:order val="0"/>
          <c:tx>
            <c:strRef>
              <c:f>Sheet1!$B$1</c:f>
              <c:strCache>
                <c:ptCount val="1"/>
                <c:pt idx="0">
                  <c:v>Placebo grade ≥3 TEAE</c:v>
                </c:pt>
              </c:strCache>
            </c:strRef>
          </c:tx>
          <c:spPr>
            <a:solidFill>
              <a:schemeClr val="bg1">
                <a:lumMod val="50000"/>
              </a:schemeClr>
            </a:solidFill>
          </c:spPr>
          <c:invertIfNegative val="0"/>
          <c:dLbls>
            <c:dLbl>
              <c:idx val="0"/>
              <c:layout>
                <c:manualLayout>
                  <c:x val="3.2771938567480632E-2"/>
                  <c:y val="-1.3538632718132998E-3"/>
                </c:manualLayout>
              </c:layout>
              <c:showLegendKey val="0"/>
              <c:showVal val="1"/>
              <c:showCatName val="0"/>
              <c:showSerName val="0"/>
              <c:showPercent val="0"/>
              <c:showBubbleSize val="0"/>
              <c:extLst>
                <c:ext xmlns:c15="http://schemas.microsoft.com/office/drawing/2012/chart" uri="{CE6537A1-D6FC-4f65-9D91-7224C49458BB}">
                  <c15:layout>
                    <c:manualLayout>
                      <c:w val="5.8034122207546744E-2"/>
                      <c:h val="4.0855973211464822E-2"/>
                    </c:manualLayout>
                  </c15:layout>
                </c:ext>
                <c:ext xmlns:c16="http://schemas.microsoft.com/office/drawing/2014/chart" uri="{C3380CC4-5D6E-409C-BE32-E72D297353CC}">
                  <c16:uniqueId val="{00000000-7ED2-4ADC-A318-7BAAF81FA526}"/>
                </c:ext>
              </c:extLst>
            </c:dLbl>
            <c:dLbl>
              <c:idx val="1"/>
              <c:layout>
                <c:manualLayout>
                  <c:x val="1.9663217088109784E-2"/>
                  <c:y val="3.3863682072616504E-3"/>
                </c:manualLayout>
              </c:layout>
              <c:tx>
                <c:rich>
                  <a:bodyPr/>
                  <a:lstStyle/>
                  <a:p>
                    <a:fld id="{CFAF44B3-558B-410A-998A-FA88DFC597F6}" type="VALUE">
                      <a:rPr lang="en-US" smtClean="0"/>
                      <a:pPr/>
                      <a:t>[VALUE]</a:t>
                    </a:fld>
                    <a:r>
                      <a:rPr lang="en-US" dirty="0"/>
                      <a:t>.0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ED2-4ADC-A318-7BAAF81FA526}"/>
                </c:ext>
              </c:extLst>
            </c:dLbl>
            <c:dLbl>
              <c:idx val="2"/>
              <c:layout>
                <c:manualLayout>
                  <c:x val="1.966321708810979E-2"/>
                  <c:y val="3.38636820726182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ED2-4ADC-A318-7BAAF81FA526}"/>
                </c:ext>
              </c:extLst>
            </c:dLbl>
            <c:dLbl>
              <c:idx val="3"/>
              <c:layout>
                <c:manualLayout>
                  <c:x val="2.9494825632164687E-2"/>
                  <c:y val="3.38654475105562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D2-4ADC-A318-7BAAF81FA526}"/>
                </c:ext>
              </c:extLst>
            </c:dLbl>
            <c:dLbl>
              <c:idx val="4"/>
              <c:layout>
                <c:manualLayout>
                  <c:x val="2.6217622784146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ED2-4ADC-A318-7BAAF81FA526}"/>
                </c:ext>
              </c:extLst>
            </c:dLbl>
            <c:dLbl>
              <c:idx val="5"/>
              <c:layout>
                <c:manualLayout>
                  <c:x val="2.949482563216468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ED2-4ADC-A318-7BAAF81FA526}"/>
                </c:ext>
              </c:extLst>
            </c:dLbl>
            <c:dLbl>
              <c:idx val="6"/>
              <c:layout>
                <c:manualLayout>
                  <c:x val="1.96632170881097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ED2-4ADC-A318-7BAAF81FA526}"/>
                </c:ext>
              </c:extLst>
            </c:dLbl>
            <c:dLbl>
              <c:idx val="7"/>
              <c:layout>
                <c:manualLayout>
                  <c:x val="2.6217622784146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ED2-4ADC-A318-7BAAF81FA526}"/>
                </c:ext>
              </c:extLst>
            </c:dLbl>
            <c:dLbl>
              <c:idx val="8"/>
              <c:layout>
                <c:manualLayout>
                  <c:x val="2.6217637977480317E-2"/>
                  <c:y val="3.3864987549707543E-3"/>
                </c:manualLayout>
              </c:layout>
              <c:showLegendKey val="0"/>
              <c:showVal val="1"/>
              <c:showCatName val="0"/>
              <c:showSerName val="0"/>
              <c:showPercent val="0"/>
              <c:showBubbleSize val="0"/>
              <c:extLst>
                <c:ext xmlns:c15="http://schemas.microsoft.com/office/drawing/2012/chart" uri="{CE6537A1-D6FC-4f65-9D91-7224C49458BB}">
                  <c15:layout>
                    <c:manualLayout>
                      <c:w val="3.6494870749389841E-2"/>
                      <c:h val="4.4921244177779734E-2"/>
                    </c:manualLayout>
                  </c15:layout>
                </c:ext>
                <c:ext xmlns:c16="http://schemas.microsoft.com/office/drawing/2014/chart" uri="{C3380CC4-5D6E-409C-BE32-E72D297353CC}">
                  <c16:uniqueId val="{00000008-7ED2-4ADC-A318-7BAAF81FA526}"/>
                </c:ext>
              </c:extLst>
            </c:dLbl>
            <c:dLbl>
              <c:idx val="9"/>
              <c:layout>
                <c:manualLayout>
                  <c:x val="1.3108811392073195E-2"/>
                  <c:y val="3.38636820726169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ED2-4ADC-A318-7BAAF81FA526}"/>
                </c:ext>
              </c:extLst>
            </c:dLbl>
            <c:dLbl>
              <c:idx val="10"/>
              <c:layout>
                <c:manualLayout>
                  <c:x val="2.294041993612809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ED2-4ADC-A318-7BAAF81FA526}"/>
                </c:ext>
              </c:extLst>
            </c:dLbl>
            <c:dLbl>
              <c:idx val="11"/>
              <c:layout>
                <c:manualLayout>
                  <c:x val="1.6386014240091496E-2"/>
                  <c:y val="0"/>
                </c:manualLayout>
              </c:layout>
              <c:tx>
                <c:rich>
                  <a:bodyPr/>
                  <a:lstStyle/>
                  <a:p>
                    <a:fld id="{5D0583A3-A396-403D-BA1A-CC87A5A810AD}" type="VALUE">
                      <a:rPr lang="en-US" smtClean="0">
                        <a:solidFill>
                          <a:srgbClr val="000000"/>
                        </a:solidFill>
                      </a:rPr>
                      <a:pPr/>
                      <a:t>[VALUE]</a:t>
                    </a:fld>
                    <a:r>
                      <a:rPr lang="en-US" dirty="0">
                        <a:solidFill>
                          <a:srgbClr val="000000"/>
                        </a:solidFill>
                      </a:rPr>
                      <a:t>.0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7ED2-4ADC-A318-7BAAF81FA526}"/>
                </c:ext>
              </c:extLst>
            </c:dLbl>
            <c:dLbl>
              <c:idx val="12"/>
              <c:layout>
                <c:manualLayout>
                  <c:x val="4.2192747375549892E-2"/>
                  <c:y val="2.02911438232048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ED2-4ADC-A318-7BAAF81FA526}"/>
                </c:ext>
              </c:extLst>
            </c:dLbl>
            <c:spPr>
              <a:noFill/>
              <a:ln>
                <a:noFill/>
              </a:ln>
              <a:effectLst/>
            </c:spPr>
            <c:txPr>
              <a:bodyPr/>
              <a:lstStyle/>
              <a:p>
                <a:pPr>
                  <a:defRPr sz="700">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Diarrhoea</c:v>
                </c:pt>
                <c:pt idx="1">
                  <c:v>Hypertension</c:v>
                </c:pt>
                <c:pt idx="2">
                  <c:v>Arthralgia</c:v>
                </c:pt>
                <c:pt idx="3">
                  <c:v>Vomiting</c:v>
                </c:pt>
                <c:pt idx="4">
                  <c:v>Abdominal pain</c:v>
                </c:pt>
                <c:pt idx="5">
                  <c:v>Insomnia</c:v>
                </c:pt>
                <c:pt idx="6">
                  <c:v>Headache</c:v>
                </c:pt>
                <c:pt idx="7">
                  <c:v>Fatigue</c:v>
                </c:pt>
                <c:pt idx="8">
                  <c:v>Constipation</c:v>
                </c:pt>
                <c:pt idx="9">
                  <c:v>Neutropenia</c:v>
                </c:pt>
                <c:pt idx="10">
                  <c:v>Nausea</c:v>
                </c:pt>
                <c:pt idx="11">
                  <c:v>Anaemia</c:v>
                </c:pt>
                <c:pt idx="12">
                  <c:v>Thrombocytopenia</c:v>
                </c:pt>
              </c:strCache>
            </c:strRef>
          </c:cat>
          <c:val>
            <c:numRef>
              <c:f>Sheet1!$B$2:$B$14</c:f>
              <c:numCache>
                <c:formatCode>General</c:formatCode>
                <c:ptCount val="13"/>
                <c:pt idx="0">
                  <c:v>0.4</c:v>
                </c:pt>
                <c:pt idx="1">
                  <c:v>2</c:v>
                </c:pt>
                <c:pt idx="2">
                  <c:v>0</c:v>
                </c:pt>
                <c:pt idx="3">
                  <c:v>0.8</c:v>
                </c:pt>
                <c:pt idx="4">
                  <c:v>0.4</c:v>
                </c:pt>
                <c:pt idx="5">
                  <c:v>0.4</c:v>
                </c:pt>
                <c:pt idx="6">
                  <c:v>0</c:v>
                </c:pt>
                <c:pt idx="7">
                  <c:v>0.4</c:v>
                </c:pt>
                <c:pt idx="8">
                  <c:v>0</c:v>
                </c:pt>
                <c:pt idx="9">
                  <c:v>1.6</c:v>
                </c:pt>
                <c:pt idx="10">
                  <c:v>0.8</c:v>
                </c:pt>
                <c:pt idx="11">
                  <c:v>2</c:v>
                </c:pt>
                <c:pt idx="12">
                  <c:v>0.4</c:v>
                </c:pt>
              </c:numCache>
            </c:numRef>
          </c:val>
          <c:extLst>
            <c:ext xmlns:c16="http://schemas.microsoft.com/office/drawing/2014/chart" uri="{C3380CC4-5D6E-409C-BE32-E72D297353CC}">
              <c16:uniqueId val="{0000000D-7ED2-4ADC-A318-7BAAF81FA526}"/>
            </c:ext>
          </c:extLst>
        </c:ser>
        <c:ser>
          <c:idx val="1"/>
          <c:order val="1"/>
          <c:tx>
            <c:strRef>
              <c:f>Sheet1!$C$1</c:f>
              <c:strCache>
                <c:ptCount val="1"/>
                <c:pt idx="0">
                  <c:v>Placebo any-grade TEAE</c:v>
                </c:pt>
              </c:strCache>
            </c:strRef>
          </c:tx>
          <c:spPr>
            <a:solidFill>
              <a:schemeClr val="bg1">
                <a:lumMod val="65000"/>
              </a:schemeClr>
            </a:solidFill>
            <a:ln>
              <a:noFill/>
            </a:ln>
          </c:spPr>
          <c:invertIfNegative val="0"/>
          <c:cat>
            <c:strRef>
              <c:f>Sheet1!$A$2:$A$14</c:f>
              <c:strCache>
                <c:ptCount val="13"/>
                <c:pt idx="0">
                  <c:v>Diarrhoea</c:v>
                </c:pt>
                <c:pt idx="1">
                  <c:v>Hypertension</c:v>
                </c:pt>
                <c:pt idx="2">
                  <c:v>Arthralgia</c:v>
                </c:pt>
                <c:pt idx="3">
                  <c:v>Vomiting</c:v>
                </c:pt>
                <c:pt idx="4">
                  <c:v>Abdominal pain</c:v>
                </c:pt>
                <c:pt idx="5">
                  <c:v>Insomnia</c:v>
                </c:pt>
                <c:pt idx="6">
                  <c:v>Headache</c:v>
                </c:pt>
                <c:pt idx="7">
                  <c:v>Fatigue</c:v>
                </c:pt>
                <c:pt idx="8">
                  <c:v>Constipation</c:v>
                </c:pt>
                <c:pt idx="9">
                  <c:v>Neutropenia</c:v>
                </c:pt>
                <c:pt idx="10">
                  <c:v>Nausea</c:v>
                </c:pt>
                <c:pt idx="11">
                  <c:v>Anaemia</c:v>
                </c:pt>
                <c:pt idx="12">
                  <c:v>Thrombocytopenia</c:v>
                </c:pt>
              </c:strCache>
            </c:strRef>
          </c:cat>
          <c:val>
            <c:numRef>
              <c:f>Sheet1!$C$2:$C$14</c:f>
              <c:numCache>
                <c:formatCode>General</c:formatCode>
                <c:ptCount val="13"/>
                <c:pt idx="0">
                  <c:v>24.2</c:v>
                </c:pt>
                <c:pt idx="1">
                  <c:v>7</c:v>
                </c:pt>
                <c:pt idx="2">
                  <c:v>25.4</c:v>
                </c:pt>
                <c:pt idx="3">
                  <c:v>12.3</c:v>
                </c:pt>
                <c:pt idx="4">
                  <c:v>32</c:v>
                </c:pt>
                <c:pt idx="5">
                  <c:v>14.8</c:v>
                </c:pt>
                <c:pt idx="6">
                  <c:v>16.8</c:v>
                </c:pt>
                <c:pt idx="7">
                  <c:v>30.7</c:v>
                </c:pt>
                <c:pt idx="8">
                  <c:v>21.3</c:v>
                </c:pt>
                <c:pt idx="9">
                  <c:v>6.2</c:v>
                </c:pt>
                <c:pt idx="10">
                  <c:v>29.1</c:v>
                </c:pt>
                <c:pt idx="11">
                  <c:v>17.7</c:v>
                </c:pt>
                <c:pt idx="12">
                  <c:v>4.5</c:v>
                </c:pt>
              </c:numCache>
            </c:numRef>
          </c:val>
          <c:extLst>
            <c:ext xmlns:c16="http://schemas.microsoft.com/office/drawing/2014/chart" uri="{C3380CC4-5D6E-409C-BE32-E72D297353CC}">
              <c16:uniqueId val="{0000000E-7ED2-4ADC-A318-7BAAF81FA526}"/>
            </c:ext>
          </c:extLst>
        </c:ser>
        <c:dLbls>
          <c:showLegendKey val="0"/>
          <c:showVal val="0"/>
          <c:showCatName val="0"/>
          <c:showSerName val="0"/>
          <c:showPercent val="0"/>
          <c:showBubbleSize val="0"/>
        </c:dLbls>
        <c:gapWidth val="50"/>
        <c:overlap val="100"/>
        <c:axId val="70992256"/>
        <c:axId val="70994560"/>
      </c:barChart>
      <c:catAx>
        <c:axId val="70992256"/>
        <c:scaling>
          <c:orientation val="minMax"/>
        </c:scaling>
        <c:delete val="1"/>
        <c:axPos val="l"/>
        <c:numFmt formatCode="General" sourceLinked="0"/>
        <c:majorTickMark val="out"/>
        <c:minorTickMark val="none"/>
        <c:tickLblPos val="nextTo"/>
        <c:crossAx val="70994560"/>
        <c:crosses val="autoZero"/>
        <c:auto val="1"/>
        <c:lblAlgn val="ctr"/>
        <c:lblOffset val="100"/>
        <c:noMultiLvlLbl val="0"/>
      </c:catAx>
      <c:valAx>
        <c:axId val="70994560"/>
        <c:scaling>
          <c:orientation val="minMax"/>
          <c:max val="100"/>
          <c:min val="0"/>
        </c:scaling>
        <c:delete val="0"/>
        <c:axPos val="b"/>
        <c:numFmt formatCode="General" sourceLinked="1"/>
        <c:majorTickMark val="out"/>
        <c:minorTickMark val="none"/>
        <c:tickLblPos val="low"/>
        <c:spPr>
          <a:ln w="12700">
            <a:solidFill>
              <a:srgbClr val="000000"/>
            </a:solidFill>
          </a:ln>
        </c:spPr>
        <c:txPr>
          <a:bodyPr/>
          <a:lstStyle/>
          <a:p>
            <a:pPr>
              <a:defRPr sz="600">
                <a:solidFill>
                  <a:srgbClr val="000000"/>
                </a:solidFill>
              </a:defRPr>
            </a:pPr>
            <a:endParaRPr lang="en-US"/>
          </a:p>
        </c:txPr>
        <c:crossAx val="70992256"/>
        <c:crosses val="autoZero"/>
        <c:crossBetween val="between"/>
        <c:majorUnit val="20"/>
      </c:valAx>
      <c:spPr>
        <a:noFill/>
        <a:ln w="25400">
          <a:noFill/>
        </a:ln>
      </c:spPr>
    </c:plotArea>
    <c:plotVisOnly val="1"/>
    <c:dispBlanksAs val="gap"/>
    <c:showDLblsOverMax val="0"/>
  </c:chart>
  <c:txPr>
    <a:bodyPr/>
    <a:lstStyle/>
    <a:p>
      <a:pPr>
        <a:defRPr sz="1000" baseline="0">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380126108920686E-2"/>
          <c:y val="4.9007054630412439E-2"/>
          <c:w val="0.65832477999073657"/>
          <c:h val="0.86072349426964756"/>
        </c:manualLayout>
      </c:layout>
      <c:barChart>
        <c:barDir val="bar"/>
        <c:grouping val="stacked"/>
        <c:varyColors val="0"/>
        <c:ser>
          <c:idx val="0"/>
          <c:order val="0"/>
          <c:tx>
            <c:strRef>
              <c:f>Sheet1!$B$1</c:f>
              <c:strCache>
                <c:ptCount val="1"/>
                <c:pt idx="0">
                  <c:v>Any grade</c:v>
                </c:pt>
              </c:strCache>
            </c:strRef>
          </c:tx>
          <c:spPr>
            <a:solidFill>
              <a:schemeClr val="bg1">
                <a:lumMod val="50000"/>
              </a:schemeClr>
            </a:solidFill>
          </c:spPr>
          <c:invertIfNegative val="0"/>
          <c:dLbls>
            <c:dLbl>
              <c:idx val="0"/>
              <c:layout>
                <c:manualLayout>
                  <c:x val="2.364979678865554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F6-4374-BF03-4F74A6B41EB0}"/>
                </c:ext>
              </c:extLst>
            </c:dLbl>
            <c:dLbl>
              <c:idx val="1"/>
              <c:layout>
                <c:manualLayout>
                  <c:x val="1.970816399054628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F6-4374-BF03-4F74A6B41EB0}"/>
                </c:ext>
              </c:extLst>
            </c:dLbl>
            <c:dLbl>
              <c:idx val="2"/>
              <c:layout>
                <c:manualLayout>
                  <c:x val="1.576653119243703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4F6-4374-BF03-4F74A6B41EB0}"/>
                </c:ext>
              </c:extLst>
            </c:dLbl>
            <c:dLbl>
              <c:idx val="3"/>
              <c:layout>
                <c:manualLayout>
                  <c:x val="1.5766531192437032E-2"/>
                  <c:y val="8.167748083879226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F6-4374-BF03-4F74A6B41EB0}"/>
                </c:ext>
              </c:extLst>
            </c:dLbl>
            <c:dLbl>
              <c:idx val="4"/>
              <c:layout>
                <c:manualLayout>
                  <c:x val="1.970816399054628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4F6-4374-BF03-4F74A6B41EB0}"/>
                </c:ext>
              </c:extLst>
            </c:dLbl>
            <c:dLbl>
              <c:idx val="5"/>
              <c:layout>
                <c:manualLayout>
                  <c:x val="2.364979678865554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4F6-4374-BF03-4F74A6B41EB0}"/>
                </c:ext>
              </c:extLst>
            </c:dLbl>
            <c:dLbl>
              <c:idx val="6"/>
              <c:layout>
                <c:manualLayout>
                  <c:x val="2.3649796788655548E-2"/>
                  <c:y val="-8.167748083879226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4F6-4374-BF03-4F74A6B41EB0}"/>
                </c:ext>
              </c:extLst>
            </c:dLbl>
            <c:dLbl>
              <c:idx val="7"/>
              <c:layout>
                <c:manualLayout>
                  <c:x val="1.9708163990546285E-2"/>
                  <c:y val="-8.167748083879226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4F6-4374-BF03-4F74A6B41EB0}"/>
                </c:ext>
              </c:extLst>
            </c:dLbl>
            <c:dLbl>
              <c:idx val="8"/>
              <c:layout>
                <c:manualLayout>
                  <c:x val="1.970816399054628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4F6-4374-BF03-4F74A6B41EB0}"/>
                </c:ext>
              </c:extLst>
            </c:dLbl>
            <c:dLbl>
              <c:idx val="9"/>
              <c:layout>
                <c:manualLayout>
                  <c:x val="2.759142958676480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4F6-4374-BF03-4F74A6B41EB0}"/>
                </c:ext>
              </c:extLst>
            </c:dLbl>
            <c:dLbl>
              <c:idx val="10"/>
              <c:layout>
                <c:manualLayout>
                  <c:x val="1.9708163990546285E-2"/>
                  <c:y val="-4.083874041939613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4F6-4374-BF03-4F74A6B41EB0}"/>
                </c:ext>
              </c:extLst>
            </c:dLbl>
            <c:dLbl>
              <c:idx val="11"/>
              <c:layout>
                <c:manualLayout>
                  <c:x val="2.759142958676480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4F6-4374-BF03-4F74A6B41EB0}"/>
                </c:ext>
              </c:extLst>
            </c:dLbl>
            <c:dLbl>
              <c:idx val="12"/>
              <c:layout>
                <c:manualLayout>
                  <c:x val="1.970816399054628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4F6-4374-BF03-4F74A6B41EB0}"/>
                </c:ext>
              </c:extLst>
            </c:dLbl>
            <c:dLbl>
              <c:idx val="13"/>
              <c:layout>
                <c:manualLayout>
                  <c:x val="3.153306238487406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4F6-4374-BF03-4F74A6B41EB0}"/>
                </c:ext>
              </c:extLst>
            </c:dLbl>
            <c:dLbl>
              <c:idx val="14"/>
              <c:layout>
                <c:manualLayout>
                  <c:x val="2.759142958676480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4F6-4374-BF03-4F74A6B41EB0}"/>
                </c:ext>
              </c:extLst>
            </c:dLbl>
            <c:spPr>
              <a:noFill/>
              <a:ln>
                <a:noFill/>
              </a:ln>
              <a:effectLst/>
            </c:spPr>
            <c:txPr>
              <a:bodyPr wrap="square" lIns="38100" tIns="19050" rIns="38100" bIns="19050" anchor="ctr">
                <a:spAutoFit/>
              </a:bodyPr>
              <a:lstStyle/>
              <a:p>
                <a:pPr>
                  <a:defRPr sz="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Pruritus</c:v>
                </c:pt>
                <c:pt idx="1">
                  <c:v>Decreased appetite</c:v>
                </c:pt>
                <c:pt idx="2">
                  <c:v>Constipation</c:v>
                </c:pt>
                <c:pt idx="3">
                  <c:v>Headache</c:v>
                </c:pt>
                <c:pt idx="4">
                  <c:v>Athralgia</c:v>
                </c:pt>
                <c:pt idx="5">
                  <c:v>Dysgeusia</c:v>
                </c:pt>
                <c:pt idx="6">
                  <c:v>Vomiting</c:v>
                </c:pt>
                <c:pt idx="7">
                  <c:v>Thrombocytopenia or platelet count decreased</c:v>
                </c:pt>
                <c:pt idx="8">
                  <c:v>Diarrhea</c:v>
                </c:pt>
                <c:pt idx="9">
                  <c:v>Abdominal pain</c:v>
                </c:pt>
                <c:pt idx="10">
                  <c:v>Neutropenia or neutrophil count decreased</c:v>
                </c:pt>
                <c:pt idx="11">
                  <c:v>Increased ALT or AST</c:v>
                </c:pt>
                <c:pt idx="12">
                  <c:v>Anemia or decreased hemoglobin</c:v>
                </c:pt>
                <c:pt idx="13">
                  <c:v>Asthenia or fatigue</c:v>
                </c:pt>
                <c:pt idx="14">
                  <c:v>Nausea</c:v>
                </c:pt>
                <c:pt idx="15">
                  <c:v>Any TEAE</c:v>
                </c:pt>
              </c:strCache>
            </c:strRef>
          </c:cat>
          <c:val>
            <c:numRef>
              <c:f>Sheet1!$B$2:$B$17</c:f>
              <c:numCache>
                <c:formatCode>General</c:formatCode>
                <c:ptCount val="16"/>
                <c:pt idx="0">
                  <c:v>0</c:v>
                </c:pt>
                <c:pt idx="1">
                  <c:v>0</c:v>
                </c:pt>
                <c:pt idx="2">
                  <c:v>0</c:v>
                </c:pt>
                <c:pt idx="3">
                  <c:v>0</c:v>
                </c:pt>
                <c:pt idx="4">
                  <c:v>0</c:v>
                </c:pt>
                <c:pt idx="5">
                  <c:v>0</c:v>
                </c:pt>
                <c:pt idx="6">
                  <c:v>0</c:v>
                </c:pt>
                <c:pt idx="7">
                  <c:v>0.9</c:v>
                </c:pt>
                <c:pt idx="8">
                  <c:v>0.9</c:v>
                </c:pt>
                <c:pt idx="9">
                  <c:v>1.8</c:v>
                </c:pt>
                <c:pt idx="10">
                  <c:v>0.9</c:v>
                </c:pt>
                <c:pt idx="11">
                  <c:v>0.9</c:v>
                </c:pt>
                <c:pt idx="12">
                  <c:v>0</c:v>
                </c:pt>
                <c:pt idx="13">
                  <c:v>0.9</c:v>
                </c:pt>
                <c:pt idx="14">
                  <c:v>0</c:v>
                </c:pt>
                <c:pt idx="15">
                  <c:v>22.7</c:v>
                </c:pt>
              </c:numCache>
            </c:numRef>
          </c:val>
          <c:extLst>
            <c:ext xmlns:c16="http://schemas.microsoft.com/office/drawing/2014/chart" uri="{C3380CC4-5D6E-409C-BE32-E72D297353CC}">
              <c16:uniqueId val="{0000000F-14F6-4374-BF03-4F74A6B41EB0}"/>
            </c:ext>
          </c:extLst>
        </c:ser>
        <c:ser>
          <c:idx val="1"/>
          <c:order val="1"/>
          <c:tx>
            <c:strRef>
              <c:f>Sheet1!$C$1</c:f>
              <c:strCache>
                <c:ptCount val="1"/>
                <c:pt idx="0">
                  <c:v>Grade ≥3</c:v>
                </c:pt>
              </c:strCache>
            </c:strRef>
          </c:tx>
          <c:spPr>
            <a:solidFill>
              <a:schemeClr val="bg1">
                <a:lumMod val="65000"/>
              </a:schemeClr>
            </a:solidFill>
          </c:spPr>
          <c:invertIfNegative val="0"/>
          <c:cat>
            <c:strRef>
              <c:f>Sheet1!$A$2:$A$17</c:f>
              <c:strCache>
                <c:ptCount val="16"/>
                <c:pt idx="0">
                  <c:v>Pruritus</c:v>
                </c:pt>
                <c:pt idx="1">
                  <c:v>Decreased appetite</c:v>
                </c:pt>
                <c:pt idx="2">
                  <c:v>Constipation</c:v>
                </c:pt>
                <c:pt idx="3">
                  <c:v>Headache</c:v>
                </c:pt>
                <c:pt idx="4">
                  <c:v>Athralgia</c:v>
                </c:pt>
                <c:pt idx="5">
                  <c:v>Dysgeusia</c:v>
                </c:pt>
                <c:pt idx="6">
                  <c:v>Vomiting</c:v>
                </c:pt>
                <c:pt idx="7">
                  <c:v>Thrombocytopenia or platelet count decreased</c:v>
                </c:pt>
                <c:pt idx="8">
                  <c:v>Diarrhea</c:v>
                </c:pt>
                <c:pt idx="9">
                  <c:v>Abdominal pain</c:v>
                </c:pt>
                <c:pt idx="10">
                  <c:v>Neutropenia or neutrophil count decreased</c:v>
                </c:pt>
                <c:pt idx="11">
                  <c:v>Increased ALT or AST</c:v>
                </c:pt>
                <c:pt idx="12">
                  <c:v>Anemia or decreased hemoglobin</c:v>
                </c:pt>
                <c:pt idx="13">
                  <c:v>Asthenia or fatigue</c:v>
                </c:pt>
                <c:pt idx="14">
                  <c:v>Nausea</c:v>
                </c:pt>
                <c:pt idx="15">
                  <c:v>Any TEAE</c:v>
                </c:pt>
              </c:strCache>
            </c:strRef>
          </c:cat>
          <c:val>
            <c:numRef>
              <c:f>Sheet1!$C$2:$C$17</c:f>
              <c:numCache>
                <c:formatCode>General</c:formatCode>
                <c:ptCount val="16"/>
                <c:pt idx="0">
                  <c:v>10</c:v>
                </c:pt>
                <c:pt idx="1">
                  <c:v>14.5</c:v>
                </c:pt>
                <c:pt idx="2">
                  <c:v>15.5</c:v>
                </c:pt>
                <c:pt idx="3">
                  <c:v>14.5</c:v>
                </c:pt>
                <c:pt idx="4">
                  <c:v>22.7</c:v>
                </c:pt>
                <c:pt idx="5">
                  <c:v>5.5</c:v>
                </c:pt>
                <c:pt idx="6">
                  <c:v>11.8</c:v>
                </c:pt>
                <c:pt idx="7">
                  <c:v>0</c:v>
                </c:pt>
                <c:pt idx="8">
                  <c:v>20</c:v>
                </c:pt>
                <c:pt idx="9">
                  <c:v>26.4</c:v>
                </c:pt>
                <c:pt idx="10">
                  <c:v>6.4</c:v>
                </c:pt>
                <c:pt idx="11">
                  <c:v>7.3</c:v>
                </c:pt>
                <c:pt idx="12">
                  <c:v>9.1</c:v>
                </c:pt>
                <c:pt idx="13">
                  <c:v>36.4</c:v>
                </c:pt>
                <c:pt idx="14">
                  <c:v>30</c:v>
                </c:pt>
                <c:pt idx="15">
                  <c:v>70</c:v>
                </c:pt>
              </c:numCache>
            </c:numRef>
          </c:val>
          <c:extLst>
            <c:ext xmlns:c16="http://schemas.microsoft.com/office/drawing/2014/chart" uri="{C3380CC4-5D6E-409C-BE32-E72D297353CC}">
              <c16:uniqueId val="{00000010-14F6-4374-BF03-4F74A6B41EB0}"/>
            </c:ext>
          </c:extLst>
        </c:ser>
        <c:dLbls>
          <c:showLegendKey val="0"/>
          <c:showVal val="0"/>
          <c:showCatName val="0"/>
          <c:showSerName val="0"/>
          <c:showPercent val="0"/>
          <c:showBubbleSize val="0"/>
        </c:dLbls>
        <c:gapWidth val="50"/>
        <c:overlap val="100"/>
        <c:axId val="314930304"/>
        <c:axId val="319279488"/>
      </c:barChart>
      <c:catAx>
        <c:axId val="314930304"/>
        <c:scaling>
          <c:orientation val="minMax"/>
        </c:scaling>
        <c:delete val="1"/>
        <c:axPos val="l"/>
        <c:numFmt formatCode="General" sourceLinked="1"/>
        <c:majorTickMark val="out"/>
        <c:minorTickMark val="none"/>
        <c:tickLblPos val="nextTo"/>
        <c:crossAx val="319279488"/>
        <c:crosses val="autoZero"/>
        <c:auto val="1"/>
        <c:lblAlgn val="ctr"/>
        <c:lblOffset val="100"/>
        <c:noMultiLvlLbl val="0"/>
      </c:catAx>
      <c:valAx>
        <c:axId val="319279488"/>
        <c:scaling>
          <c:orientation val="minMax"/>
          <c:max val="100"/>
          <c:min val="0"/>
        </c:scaling>
        <c:delete val="0"/>
        <c:axPos val="b"/>
        <c:numFmt formatCode="General" sourceLinked="1"/>
        <c:majorTickMark val="out"/>
        <c:minorTickMark val="none"/>
        <c:tickLblPos val="nextTo"/>
        <c:spPr>
          <a:ln w="12700">
            <a:solidFill>
              <a:srgbClr val="000000"/>
            </a:solidFill>
          </a:ln>
        </c:spPr>
        <c:txPr>
          <a:bodyPr/>
          <a:lstStyle/>
          <a:p>
            <a:pPr>
              <a:defRPr>
                <a:solidFill>
                  <a:srgbClr val="000000"/>
                </a:solidFill>
              </a:defRPr>
            </a:pPr>
            <a:endParaRPr lang="en-US"/>
          </a:p>
        </c:txPr>
        <c:crossAx val="314930304"/>
        <c:crosses val="autoZero"/>
        <c:crossBetween val="between"/>
        <c:majorUnit val="20"/>
      </c:valAx>
    </c:plotArea>
    <c:plotVisOnly val="1"/>
    <c:dispBlanksAs val="gap"/>
    <c:showDLblsOverMax val="0"/>
  </c:chart>
  <c:txPr>
    <a:bodyPr/>
    <a:lstStyle/>
    <a:p>
      <a:pPr>
        <a:defRPr sz="800">
          <a:solidFill>
            <a:srgbClr val="000000"/>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2243703363815819"/>
          <c:y val="4.9007054630412439E-2"/>
          <c:w val="0.4421894190628336"/>
          <c:h val="0.86072349426964756"/>
        </c:manualLayout>
      </c:layout>
      <c:barChart>
        <c:barDir val="bar"/>
        <c:grouping val="stacked"/>
        <c:varyColors val="0"/>
        <c:ser>
          <c:idx val="0"/>
          <c:order val="0"/>
          <c:tx>
            <c:strRef>
              <c:f>Sheet1!$B$1</c:f>
              <c:strCache>
                <c:ptCount val="1"/>
                <c:pt idx="0">
                  <c:v>Column1</c:v>
                </c:pt>
              </c:strCache>
            </c:strRef>
          </c:tx>
          <c:spPr>
            <a:solidFill>
              <a:schemeClr val="tx2"/>
            </a:solidFill>
          </c:spPr>
          <c:invertIfNegative val="0"/>
          <c:dLbls>
            <c:dLbl>
              <c:idx val="0"/>
              <c:layout>
                <c:manualLayout>
                  <c:x val="1.904534411914667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56-41FE-8DBD-C81C57B60ACA}"/>
                </c:ext>
              </c:extLst>
            </c:dLbl>
            <c:dLbl>
              <c:idx val="1"/>
              <c:layout>
                <c:manualLayout>
                  <c:x val="1.632439704704082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56-41FE-8DBD-C81C57B60ACA}"/>
                </c:ext>
              </c:extLst>
            </c:dLbl>
            <c:dLbl>
              <c:idx val="2"/>
              <c:layout>
                <c:manualLayout>
                  <c:x val="-1.632439704704082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256-41FE-8DBD-C81C57B60ACA}"/>
                </c:ext>
              </c:extLst>
            </c:dLbl>
            <c:dLbl>
              <c:idx val="3"/>
              <c:layout>
                <c:manualLayout>
                  <c:x val="1.9045129888214298E-2"/>
                  <c:y val="8.167748083879226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256-41FE-8DBD-C81C57B60ACA}"/>
                </c:ext>
              </c:extLst>
            </c:dLbl>
            <c:dLbl>
              <c:idx val="4"/>
              <c:layout>
                <c:manualLayout>
                  <c:x val="1.904512988821429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256-41FE-8DBD-C81C57B60ACA}"/>
                </c:ext>
              </c:extLst>
            </c:dLbl>
            <c:dLbl>
              <c:idx val="5"/>
              <c:layout>
                <c:manualLayout>
                  <c:x val="1.904512988821429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256-41FE-8DBD-C81C57B60ACA}"/>
                </c:ext>
              </c:extLst>
            </c:dLbl>
            <c:dLbl>
              <c:idx val="6"/>
              <c:layout>
                <c:manualLayout>
                  <c:x val="2.1765862729387769E-2"/>
                  <c:y val="-8.167748083879226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256-41FE-8DBD-C81C57B60ACA}"/>
                </c:ext>
              </c:extLst>
            </c:dLbl>
            <c:dLbl>
              <c:idx val="8"/>
              <c:layout>
                <c:manualLayout>
                  <c:x val="1.088314559562646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256-41FE-8DBD-C81C57B60ACA}"/>
                </c:ext>
              </c:extLst>
            </c:dLbl>
            <c:dLbl>
              <c:idx val="9"/>
              <c:layout>
                <c:manualLayout>
                  <c:x val="1.6324611277973203E-2"/>
                  <c:y val="4.45518678458294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256-41FE-8DBD-C81C57B60ACA}"/>
                </c:ext>
              </c:extLst>
            </c:dLbl>
            <c:dLbl>
              <c:idx val="13"/>
              <c:layout>
                <c:manualLayout>
                  <c:x val="1.632439704704082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256-41FE-8DBD-C81C57B60ACA}"/>
                </c:ext>
              </c:extLst>
            </c:dLbl>
            <c:dLbl>
              <c:idx val="14"/>
              <c:layout>
                <c:manualLayout>
                  <c:x val="1.632439704704082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256-41FE-8DBD-C81C57B60ACA}"/>
                </c:ext>
              </c:extLst>
            </c:dLbl>
            <c:spPr>
              <a:noFill/>
              <a:ln>
                <a:noFill/>
              </a:ln>
              <a:effectLst/>
            </c:spPr>
            <c:txPr>
              <a:bodyPr wrap="square" lIns="38100" tIns="19050" rIns="38100" bIns="19050" anchor="ctr">
                <a:spAutoFit/>
              </a:bodyPr>
              <a:lstStyle/>
              <a:p>
                <a:pPr>
                  <a:defRPr sz="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Pruritus</c:v>
                </c:pt>
                <c:pt idx="1">
                  <c:v>Decreased appetite</c:v>
                </c:pt>
                <c:pt idx="2">
                  <c:v>Constipation</c:v>
                </c:pt>
                <c:pt idx="3">
                  <c:v>Headache</c:v>
                </c:pt>
                <c:pt idx="4">
                  <c:v>Athralgia</c:v>
                </c:pt>
                <c:pt idx="5">
                  <c:v>Dysgeusia</c:v>
                </c:pt>
                <c:pt idx="6">
                  <c:v>Vomiting</c:v>
                </c:pt>
                <c:pt idx="7">
                  <c:v>Thrombocytopaenia or platelet count decreased</c:v>
                </c:pt>
                <c:pt idx="8">
                  <c:v>Diarrhoea</c:v>
                </c:pt>
                <c:pt idx="9">
                  <c:v>Abdominal pain</c:v>
                </c:pt>
                <c:pt idx="10">
                  <c:v>Neutropaenia or neutrophil count decreased</c:v>
                </c:pt>
                <c:pt idx="11">
                  <c:v>Increased ALT or AST</c:v>
                </c:pt>
                <c:pt idx="12">
                  <c:v>Anaemia or decreased haemoglobin</c:v>
                </c:pt>
                <c:pt idx="13">
                  <c:v>Asthenia or fatigue</c:v>
                </c:pt>
                <c:pt idx="14">
                  <c:v>Nausea</c:v>
                </c:pt>
                <c:pt idx="15">
                  <c:v>Any TEAE</c:v>
                </c:pt>
              </c:strCache>
            </c:strRef>
          </c:cat>
          <c:val>
            <c:numRef>
              <c:f>Sheet1!$B$2:$B$17</c:f>
              <c:numCache>
                <c:formatCode>General</c:formatCode>
                <c:ptCount val="16"/>
                <c:pt idx="0">
                  <c:v>0.2</c:v>
                </c:pt>
                <c:pt idx="1">
                  <c:v>0.5</c:v>
                </c:pt>
                <c:pt idx="2">
                  <c:v>0</c:v>
                </c:pt>
                <c:pt idx="3">
                  <c:v>0.5</c:v>
                </c:pt>
                <c:pt idx="4">
                  <c:v>0.2</c:v>
                </c:pt>
                <c:pt idx="5">
                  <c:v>0.2</c:v>
                </c:pt>
                <c:pt idx="6">
                  <c:v>1.4</c:v>
                </c:pt>
                <c:pt idx="7">
                  <c:v>7.1</c:v>
                </c:pt>
                <c:pt idx="8">
                  <c:v>1.4</c:v>
                </c:pt>
                <c:pt idx="9">
                  <c:v>0.5</c:v>
                </c:pt>
                <c:pt idx="10">
                  <c:v>14.6</c:v>
                </c:pt>
                <c:pt idx="11">
                  <c:v>10.6</c:v>
                </c:pt>
                <c:pt idx="12">
                  <c:v>28.7</c:v>
                </c:pt>
                <c:pt idx="13">
                  <c:v>4.9000000000000004</c:v>
                </c:pt>
                <c:pt idx="14">
                  <c:v>1.9</c:v>
                </c:pt>
                <c:pt idx="15">
                  <c:v>60.5</c:v>
                </c:pt>
              </c:numCache>
            </c:numRef>
          </c:val>
          <c:extLst>
            <c:ext xmlns:c16="http://schemas.microsoft.com/office/drawing/2014/chart" uri="{C3380CC4-5D6E-409C-BE32-E72D297353CC}">
              <c16:uniqueId val="{0000000B-D256-41FE-8DBD-C81C57B60ACA}"/>
            </c:ext>
          </c:extLst>
        </c:ser>
        <c:ser>
          <c:idx val="1"/>
          <c:order val="1"/>
          <c:tx>
            <c:strRef>
              <c:f>Sheet1!$C$1</c:f>
              <c:strCache>
                <c:ptCount val="1"/>
                <c:pt idx="0">
                  <c:v>Column2</c:v>
                </c:pt>
              </c:strCache>
            </c:strRef>
          </c:tx>
          <c:spPr>
            <a:solidFill>
              <a:schemeClr val="accent4"/>
            </a:solidFill>
          </c:spPr>
          <c:invertIfNegative val="0"/>
          <c:cat>
            <c:strRef>
              <c:f>Sheet1!$A$2:$A$17</c:f>
              <c:strCache>
                <c:ptCount val="16"/>
                <c:pt idx="0">
                  <c:v>Pruritus</c:v>
                </c:pt>
                <c:pt idx="1">
                  <c:v>Decreased appetite</c:v>
                </c:pt>
                <c:pt idx="2">
                  <c:v>Constipation</c:v>
                </c:pt>
                <c:pt idx="3">
                  <c:v>Headache</c:v>
                </c:pt>
                <c:pt idx="4">
                  <c:v>Athralgia</c:v>
                </c:pt>
                <c:pt idx="5">
                  <c:v>Dysgeusia</c:v>
                </c:pt>
                <c:pt idx="6">
                  <c:v>Vomiting</c:v>
                </c:pt>
                <c:pt idx="7">
                  <c:v>Thrombocytopaenia or platelet count decreased</c:v>
                </c:pt>
                <c:pt idx="8">
                  <c:v>Diarrhoea</c:v>
                </c:pt>
                <c:pt idx="9">
                  <c:v>Abdominal pain</c:v>
                </c:pt>
                <c:pt idx="10">
                  <c:v>Neutropaenia or neutrophil count decreased</c:v>
                </c:pt>
                <c:pt idx="11">
                  <c:v>Increased ALT or AST</c:v>
                </c:pt>
                <c:pt idx="12">
                  <c:v>Anaemia or decreased haemoglobin</c:v>
                </c:pt>
                <c:pt idx="13">
                  <c:v>Asthenia or fatigue</c:v>
                </c:pt>
                <c:pt idx="14">
                  <c:v>Nausea</c:v>
                </c:pt>
                <c:pt idx="15">
                  <c:v>Any TEAE</c:v>
                </c:pt>
              </c:strCache>
            </c:strRef>
          </c:cat>
          <c:val>
            <c:numRef>
              <c:f>Sheet1!$C$2:$C$17</c:f>
              <c:numCache>
                <c:formatCode>General</c:formatCode>
                <c:ptCount val="16"/>
                <c:pt idx="0">
                  <c:v>16</c:v>
                </c:pt>
                <c:pt idx="1">
                  <c:v>17.399999999999999</c:v>
                </c:pt>
                <c:pt idx="2">
                  <c:v>19.3</c:v>
                </c:pt>
                <c:pt idx="3">
                  <c:v>19.5</c:v>
                </c:pt>
                <c:pt idx="4">
                  <c:v>20</c:v>
                </c:pt>
                <c:pt idx="5">
                  <c:v>21</c:v>
                </c:pt>
                <c:pt idx="6">
                  <c:v>22.1</c:v>
                </c:pt>
                <c:pt idx="7">
                  <c:v>16.7</c:v>
                </c:pt>
                <c:pt idx="8">
                  <c:v>22.6</c:v>
                </c:pt>
                <c:pt idx="9">
                  <c:v>24.4</c:v>
                </c:pt>
                <c:pt idx="10">
                  <c:v>13.2</c:v>
                </c:pt>
                <c:pt idx="11">
                  <c:v>32</c:v>
                </c:pt>
                <c:pt idx="12">
                  <c:v>17.899999999999999</c:v>
                </c:pt>
                <c:pt idx="13">
                  <c:v>50.9</c:v>
                </c:pt>
                <c:pt idx="14">
                  <c:v>51.3</c:v>
                </c:pt>
                <c:pt idx="15">
                  <c:v>36.200000000000003</c:v>
                </c:pt>
              </c:numCache>
            </c:numRef>
          </c:val>
          <c:extLst>
            <c:ext xmlns:c16="http://schemas.microsoft.com/office/drawing/2014/chart" uri="{C3380CC4-5D6E-409C-BE32-E72D297353CC}">
              <c16:uniqueId val="{0000000C-D256-41FE-8DBD-C81C57B60ACA}"/>
            </c:ext>
          </c:extLst>
        </c:ser>
        <c:dLbls>
          <c:showLegendKey val="0"/>
          <c:showVal val="0"/>
          <c:showCatName val="0"/>
          <c:showSerName val="0"/>
          <c:showPercent val="0"/>
          <c:showBubbleSize val="0"/>
        </c:dLbls>
        <c:gapWidth val="50"/>
        <c:overlap val="100"/>
        <c:axId val="323482368"/>
        <c:axId val="332057600"/>
      </c:barChart>
      <c:catAx>
        <c:axId val="323482368"/>
        <c:scaling>
          <c:orientation val="minMax"/>
        </c:scaling>
        <c:delete val="0"/>
        <c:axPos val="r"/>
        <c:numFmt formatCode="General" sourceLinked="1"/>
        <c:majorTickMark val="none"/>
        <c:minorTickMark val="none"/>
        <c:tickLblPos val="high"/>
        <c:spPr>
          <a:ln>
            <a:noFill/>
          </a:ln>
        </c:spPr>
        <c:txPr>
          <a:bodyPr/>
          <a:lstStyle/>
          <a:p>
            <a:pPr algn="r">
              <a:defRPr sz="600">
                <a:solidFill>
                  <a:srgbClr val="000000"/>
                </a:solidFill>
              </a:defRPr>
            </a:pPr>
            <a:endParaRPr lang="en-US"/>
          </a:p>
        </c:txPr>
        <c:crossAx val="332057600"/>
        <c:crosses val="autoZero"/>
        <c:auto val="1"/>
        <c:lblAlgn val="ctr"/>
        <c:lblOffset val="100"/>
        <c:noMultiLvlLbl val="0"/>
      </c:catAx>
      <c:valAx>
        <c:axId val="332057600"/>
        <c:scaling>
          <c:orientation val="maxMin"/>
          <c:max val="100"/>
          <c:min val="0"/>
        </c:scaling>
        <c:delete val="0"/>
        <c:axPos val="b"/>
        <c:numFmt formatCode="General" sourceLinked="1"/>
        <c:majorTickMark val="out"/>
        <c:minorTickMark val="none"/>
        <c:tickLblPos val="nextTo"/>
        <c:spPr>
          <a:ln w="12700">
            <a:solidFill>
              <a:srgbClr val="000000"/>
            </a:solidFill>
          </a:ln>
        </c:spPr>
        <c:txPr>
          <a:bodyPr/>
          <a:lstStyle/>
          <a:p>
            <a:pPr>
              <a:defRPr>
                <a:solidFill>
                  <a:srgbClr val="000000"/>
                </a:solidFill>
              </a:defRPr>
            </a:pPr>
            <a:endParaRPr lang="en-US"/>
          </a:p>
        </c:txPr>
        <c:crossAx val="323482368"/>
        <c:crosses val="autoZero"/>
        <c:crossBetween val="between"/>
        <c:majorUnit val="20"/>
      </c:valAx>
    </c:plotArea>
    <c:plotVisOnly val="1"/>
    <c:dispBlanksAs val="gap"/>
    <c:showDLblsOverMax val="0"/>
  </c:chart>
  <c:txPr>
    <a:bodyPr/>
    <a:lstStyle/>
    <a:p>
      <a:pPr>
        <a:defRPr sz="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1">
                <a:lumMod val="50000"/>
              </a:schemeClr>
            </a:solidFill>
          </c:spPr>
          <c:dPt>
            <c:idx val="0"/>
            <c:bubble3D val="0"/>
            <c:spPr>
              <a:solidFill>
                <a:schemeClr val="accent5"/>
              </a:solidFill>
              <a:ln w="19050">
                <a:solidFill>
                  <a:schemeClr val="lt1"/>
                </a:solidFill>
              </a:ln>
              <a:effectLst/>
            </c:spPr>
            <c:extLst>
              <c:ext xmlns:c16="http://schemas.microsoft.com/office/drawing/2014/chart" uri="{C3380CC4-5D6E-409C-BE32-E72D297353CC}">
                <c16:uniqueId val="{00000002-94C8-AA4B-B210-6E839A661A8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94C8-AA4B-B210-6E839A661A8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94C8-AA4B-B210-6E839A661A81}"/>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DD5A-9645-9608-13C4B2494A08}"/>
              </c:ext>
            </c:extLst>
          </c:dPt>
          <c:cat>
            <c:strRef>
              <c:f>Sheet1!$A$2:$A$5</c:f>
              <c:strCache>
                <c:ptCount val="3"/>
                <c:pt idx="0">
                  <c:v>1st Qtr</c:v>
                </c:pt>
                <c:pt idx="1">
                  <c:v>2nd Qtr</c:v>
                </c:pt>
                <c:pt idx="2">
                  <c:v>3dr Qtr</c:v>
                </c:pt>
              </c:strCache>
            </c:strRef>
          </c:cat>
          <c:val>
            <c:numRef>
              <c:f>Sheet1!$B$2:$B$5</c:f>
              <c:numCache>
                <c:formatCode>General</c:formatCode>
                <c:ptCount val="4"/>
                <c:pt idx="0">
                  <c:v>4</c:v>
                </c:pt>
                <c:pt idx="1">
                  <c:v>18</c:v>
                </c:pt>
                <c:pt idx="2">
                  <c:v>78</c:v>
                </c:pt>
              </c:numCache>
            </c:numRef>
          </c:val>
          <c:extLst>
            <c:ext xmlns:c16="http://schemas.microsoft.com/office/drawing/2014/chart" uri="{C3380CC4-5D6E-409C-BE32-E72D297353CC}">
              <c16:uniqueId val="{00000000-94C8-AA4B-B210-6E839A661A8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1">
                <a:lumMod val="50000"/>
              </a:schemeClr>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F119-BB48-A5E7-FDC5F31F3202}"/>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F119-BB48-A5E7-FDC5F31F3202}"/>
              </c:ext>
            </c:extLst>
          </c:dPt>
          <c:cat>
            <c:strRef>
              <c:f>Sheet1!$A$2:$A$3</c:f>
              <c:strCache>
                <c:ptCount val="2"/>
                <c:pt idx="0">
                  <c:v>1st Qtr</c:v>
                </c:pt>
                <c:pt idx="1">
                  <c:v>2nd Qtr</c:v>
                </c:pt>
              </c:strCache>
            </c:strRef>
          </c:cat>
          <c:val>
            <c:numRef>
              <c:f>Sheet1!$B$2:$B$3</c:f>
              <c:numCache>
                <c:formatCode>General</c:formatCode>
                <c:ptCount val="2"/>
                <c:pt idx="0">
                  <c:v>3</c:v>
                </c:pt>
                <c:pt idx="1">
                  <c:v>97</c:v>
                </c:pt>
              </c:numCache>
            </c:numRef>
          </c:val>
          <c:extLst>
            <c:ext xmlns:c16="http://schemas.microsoft.com/office/drawing/2014/chart" uri="{C3380CC4-5D6E-409C-BE32-E72D297353CC}">
              <c16:uniqueId val="{00000000-94C8-AA4B-B210-6E839A661A8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26489887293499"/>
          <c:y val="3.2105067452815661E-2"/>
          <c:w val="0.84377431681333948"/>
          <c:h val="0.75068450210027338"/>
        </c:manualLayout>
      </c:layout>
      <c:barChart>
        <c:barDir val="col"/>
        <c:grouping val="stacked"/>
        <c:varyColors val="0"/>
        <c:ser>
          <c:idx val="0"/>
          <c:order val="0"/>
          <c:tx>
            <c:strRef>
              <c:f>Sheet1!$O$6</c:f>
              <c:strCache>
                <c:ptCount val="1"/>
                <c:pt idx="0">
                  <c:v>PR</c:v>
                </c:pt>
              </c:strCache>
            </c:strRef>
          </c:tx>
          <c:spPr>
            <a:solidFill>
              <a:schemeClr val="accent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7C9D-7041-8211-9C7A140D885F}"/>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7C9D-7041-8211-9C7A140D885F}"/>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7C9D-7041-8211-9C7A140D885F}"/>
              </c:ext>
            </c:extLst>
          </c:dPt>
          <c:dPt>
            <c:idx val="3"/>
            <c:invertIfNegative val="0"/>
            <c:bubble3D val="0"/>
            <c:spPr>
              <a:solidFill>
                <a:schemeClr val="accent5">
                  <a:lumMod val="75000"/>
                </a:schemeClr>
              </a:solidFill>
              <a:ln>
                <a:noFill/>
              </a:ln>
              <a:effectLst/>
            </c:spPr>
            <c:extLst>
              <c:ext xmlns:c16="http://schemas.microsoft.com/office/drawing/2014/chart" uri="{C3380CC4-5D6E-409C-BE32-E72D297353CC}">
                <c16:uniqueId val="{0000000E-C182-4687-BD2C-F55CF6142464}"/>
              </c:ext>
            </c:extLst>
          </c:dPt>
          <c:cat>
            <c:strRef>
              <c:f>Sheet1!$N$7:$N$10</c:f>
              <c:strCache>
                <c:ptCount val="4"/>
                <c:pt idx="0">
                  <c:v>Total population</c:v>
                </c:pt>
                <c:pt idx="1">
                  <c:v>High</c:v>
                </c:pt>
                <c:pt idx="2">
                  <c:v>Medium</c:v>
                </c:pt>
                <c:pt idx="3">
                  <c:v>Low</c:v>
                </c:pt>
              </c:strCache>
            </c:strRef>
          </c:cat>
          <c:val>
            <c:numRef>
              <c:f>Sheet1!$O$7:$O$10</c:f>
              <c:numCache>
                <c:formatCode>0.00</c:formatCode>
                <c:ptCount val="4"/>
                <c:pt idx="0">
                  <c:v>0.38</c:v>
                </c:pt>
                <c:pt idx="1">
                  <c:v>0.44</c:v>
                </c:pt>
                <c:pt idx="2">
                  <c:v>0.39</c:v>
                </c:pt>
                <c:pt idx="3">
                  <c:v>0.08</c:v>
                </c:pt>
              </c:numCache>
            </c:numRef>
          </c:val>
          <c:extLst>
            <c:ext xmlns:c16="http://schemas.microsoft.com/office/drawing/2014/chart" uri="{C3380CC4-5D6E-409C-BE32-E72D297353CC}">
              <c16:uniqueId val="{00000006-7C9D-7041-8211-9C7A140D885F}"/>
            </c:ext>
          </c:extLst>
        </c:ser>
        <c:ser>
          <c:idx val="1"/>
          <c:order val="1"/>
          <c:tx>
            <c:strRef>
              <c:f>Sheet1!$P$6</c:f>
              <c:strCache>
                <c:ptCount val="1"/>
                <c:pt idx="0">
                  <c:v>CR</c:v>
                </c:pt>
              </c:strCache>
            </c:strRef>
          </c:tx>
          <c:spPr>
            <a:solidFill>
              <a:schemeClr val="tx2">
                <a:alpha val="50000"/>
              </a:schemeClr>
            </a:solidFill>
            <a:ln>
              <a:noFill/>
            </a:ln>
            <a:effectLst/>
          </c:spPr>
          <c:invertIfNegative val="0"/>
          <c:dPt>
            <c:idx val="0"/>
            <c:invertIfNegative val="0"/>
            <c:bubble3D val="0"/>
            <c:spPr>
              <a:solidFill>
                <a:schemeClr val="tx2">
                  <a:alpha val="50000"/>
                </a:schemeClr>
              </a:solidFill>
              <a:ln>
                <a:noFill/>
              </a:ln>
              <a:effectLst/>
            </c:spPr>
            <c:extLst>
              <c:ext xmlns:c16="http://schemas.microsoft.com/office/drawing/2014/chart" uri="{C3380CC4-5D6E-409C-BE32-E72D297353CC}">
                <c16:uniqueId val="{00000008-7C9D-7041-8211-9C7A140D885F}"/>
              </c:ext>
            </c:extLst>
          </c:dPt>
          <c:dPt>
            <c:idx val="1"/>
            <c:invertIfNegative val="0"/>
            <c:bubble3D val="0"/>
            <c:spPr>
              <a:solidFill>
                <a:schemeClr val="accent6">
                  <a:lumMod val="60000"/>
                  <a:lumOff val="40000"/>
                  <a:alpha val="50000"/>
                </a:schemeClr>
              </a:solidFill>
              <a:ln>
                <a:noFill/>
              </a:ln>
              <a:effectLst/>
            </c:spPr>
            <c:extLst>
              <c:ext xmlns:c16="http://schemas.microsoft.com/office/drawing/2014/chart" uri="{C3380CC4-5D6E-409C-BE32-E72D297353CC}">
                <c16:uniqueId val="{0000000A-7C9D-7041-8211-9C7A140D885F}"/>
              </c:ext>
            </c:extLst>
          </c:dPt>
          <c:dPt>
            <c:idx val="2"/>
            <c:invertIfNegative val="0"/>
            <c:bubble3D val="0"/>
            <c:spPr>
              <a:solidFill>
                <a:schemeClr val="bg2">
                  <a:lumMod val="75000"/>
                  <a:alpha val="50000"/>
                </a:schemeClr>
              </a:solidFill>
              <a:ln>
                <a:noFill/>
              </a:ln>
              <a:effectLst/>
            </c:spPr>
            <c:extLst>
              <c:ext xmlns:c16="http://schemas.microsoft.com/office/drawing/2014/chart" uri="{C3380CC4-5D6E-409C-BE32-E72D297353CC}">
                <c16:uniqueId val="{0000000C-7C9D-7041-8211-9C7A140D885F}"/>
              </c:ext>
            </c:extLst>
          </c:dPt>
          <c:dPt>
            <c:idx val="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D-97B6-4BED-8005-6DC519D2CB82}"/>
              </c:ext>
            </c:extLst>
          </c:dPt>
          <c:cat>
            <c:strRef>
              <c:f>Sheet1!$N$7:$N$10</c:f>
              <c:strCache>
                <c:ptCount val="4"/>
                <c:pt idx="0">
                  <c:v>Total population</c:v>
                </c:pt>
                <c:pt idx="1">
                  <c:v>High</c:v>
                </c:pt>
                <c:pt idx="2">
                  <c:v>Medium</c:v>
                </c:pt>
                <c:pt idx="3">
                  <c:v>Low</c:v>
                </c:pt>
              </c:strCache>
            </c:strRef>
          </c:cat>
          <c:val>
            <c:numRef>
              <c:f>Sheet1!$P$7:$P$10</c:f>
              <c:numCache>
                <c:formatCode>0.00</c:formatCode>
                <c:ptCount val="4"/>
                <c:pt idx="0">
                  <c:v>0.06</c:v>
                </c:pt>
                <c:pt idx="1">
                  <c:v>0.08</c:v>
                </c:pt>
                <c:pt idx="2">
                  <c:v>0</c:v>
                </c:pt>
                <c:pt idx="3">
                  <c:v>0.23</c:v>
                </c:pt>
              </c:numCache>
            </c:numRef>
          </c:val>
          <c:extLst>
            <c:ext xmlns:c16="http://schemas.microsoft.com/office/drawing/2014/chart" uri="{C3380CC4-5D6E-409C-BE32-E72D297353CC}">
              <c16:uniqueId val="{0000000D-7C9D-7041-8211-9C7A140D885F}"/>
            </c:ext>
          </c:extLst>
        </c:ser>
        <c:dLbls>
          <c:showLegendKey val="0"/>
          <c:showVal val="0"/>
          <c:showCatName val="0"/>
          <c:showSerName val="0"/>
          <c:showPercent val="0"/>
          <c:showBubbleSize val="0"/>
        </c:dLbls>
        <c:gapWidth val="60"/>
        <c:overlap val="100"/>
        <c:axId val="304879343"/>
        <c:axId val="805078655"/>
      </c:barChart>
      <c:catAx>
        <c:axId val="304879343"/>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05078655"/>
        <c:crosses val="autoZero"/>
        <c:auto val="1"/>
        <c:lblAlgn val="ctr"/>
        <c:lblOffset val="100"/>
        <c:noMultiLvlLbl val="0"/>
      </c:catAx>
      <c:valAx>
        <c:axId val="805078655"/>
        <c:scaling>
          <c:orientation val="minMax"/>
          <c:max val="0.70000000000000007"/>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Objective response</a:t>
                </a:r>
                <a:r>
                  <a:rPr lang="en-US" sz="1200" b="1" baseline="0"/>
                  <a:t> rate</a:t>
                </a:r>
                <a:endParaRPr lang="en-US" sz="1200" b="1"/>
              </a:p>
            </c:rich>
          </c:tx>
          <c:layout>
            <c:manualLayout>
              <c:xMode val="edge"/>
              <c:yMode val="edge"/>
              <c:x val="2.7057279604755286E-4"/>
              <c:y val="0.21046619400064756"/>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048793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707824565407578E-2"/>
          <c:y val="3.7999150255222637E-2"/>
          <c:w val="0.92300715128000299"/>
          <c:h val="0.82872746639509653"/>
        </c:manualLayout>
      </c:layout>
      <c:barChart>
        <c:barDir val="col"/>
        <c:grouping val="stacked"/>
        <c:varyColors val="0"/>
        <c:ser>
          <c:idx val="0"/>
          <c:order val="0"/>
          <c:tx>
            <c:strRef>
              <c:f>Sheet1!$H$4</c:f>
              <c:strCache>
                <c:ptCount val="1"/>
                <c:pt idx="0">
                  <c:v>PR</c:v>
                </c:pt>
              </c:strCache>
            </c:strRef>
          </c:tx>
          <c:spPr>
            <a:solidFill>
              <a:schemeClr val="accent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DAE4-DE47-A6FB-355141550140}"/>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DAE4-DE47-A6FB-355141550140}"/>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DAE4-DE47-A6FB-355141550140}"/>
              </c:ext>
            </c:extLst>
          </c:dPt>
          <c:dPt>
            <c:idx val="5"/>
            <c:invertIfNegative val="0"/>
            <c:bubble3D val="0"/>
            <c:spPr>
              <a:solidFill>
                <a:schemeClr val="accent1">
                  <a:lumMod val="75000"/>
                </a:schemeClr>
              </a:solidFill>
              <a:ln>
                <a:noFill/>
              </a:ln>
              <a:effectLst/>
            </c:spPr>
            <c:extLst>
              <c:ext xmlns:c16="http://schemas.microsoft.com/office/drawing/2014/chart" uri="{C3380CC4-5D6E-409C-BE32-E72D297353CC}">
                <c16:uniqueId val="{00000021-527E-4D72-9189-DCEBA237C6EE}"/>
              </c:ext>
            </c:extLst>
          </c:dPt>
          <c:dPt>
            <c:idx val="6"/>
            <c:invertIfNegative val="0"/>
            <c:bubble3D val="0"/>
            <c:spPr>
              <a:solidFill>
                <a:schemeClr val="accent1">
                  <a:lumMod val="75000"/>
                </a:schemeClr>
              </a:solidFill>
              <a:ln>
                <a:noFill/>
              </a:ln>
              <a:effectLst/>
            </c:spPr>
            <c:extLst>
              <c:ext xmlns:c16="http://schemas.microsoft.com/office/drawing/2014/chart" uri="{C3380CC4-5D6E-409C-BE32-E72D297353CC}">
                <c16:uniqueId val="{00000013-7848-483F-A693-9A2AF900A588}"/>
              </c:ext>
            </c:extLst>
          </c:dPt>
          <c:dPt>
            <c:idx val="7"/>
            <c:invertIfNegative val="0"/>
            <c:bubble3D val="0"/>
            <c:spPr>
              <a:solidFill>
                <a:schemeClr val="accent6"/>
              </a:solidFill>
              <a:ln>
                <a:noFill/>
              </a:ln>
              <a:effectLst/>
            </c:spPr>
            <c:extLst>
              <c:ext xmlns:c16="http://schemas.microsoft.com/office/drawing/2014/chart" uri="{C3380CC4-5D6E-409C-BE32-E72D297353CC}">
                <c16:uniqueId val="{00000014-7848-483F-A693-9A2AF900A588}"/>
              </c:ext>
            </c:extLst>
          </c:dPt>
          <c:dPt>
            <c:idx val="8"/>
            <c:invertIfNegative val="0"/>
            <c:bubble3D val="0"/>
            <c:spPr>
              <a:solidFill>
                <a:srgbClr val="AFABAB"/>
              </a:solidFill>
              <a:ln>
                <a:noFill/>
              </a:ln>
              <a:effectLst/>
            </c:spPr>
            <c:extLst>
              <c:ext xmlns:c16="http://schemas.microsoft.com/office/drawing/2014/chart" uri="{C3380CC4-5D6E-409C-BE32-E72D297353CC}">
                <c16:uniqueId val="{0000001F-527E-4D72-9189-DCEBA237C6EE}"/>
              </c:ext>
            </c:extLst>
          </c:dPt>
          <c:dPt>
            <c:idx val="9"/>
            <c:invertIfNegative val="0"/>
            <c:bubble3D val="0"/>
            <c:spPr>
              <a:solidFill>
                <a:schemeClr val="bg2">
                  <a:lumMod val="75000"/>
                </a:schemeClr>
              </a:solidFill>
              <a:ln>
                <a:noFill/>
              </a:ln>
              <a:effectLst/>
            </c:spPr>
            <c:extLst>
              <c:ext xmlns:c16="http://schemas.microsoft.com/office/drawing/2014/chart" uri="{C3380CC4-5D6E-409C-BE32-E72D297353CC}">
                <c16:uniqueId val="{00000017-7848-483F-A693-9A2AF900A588}"/>
              </c:ext>
            </c:extLst>
          </c:dPt>
          <c:dPt>
            <c:idx val="10"/>
            <c:invertIfNegative val="0"/>
            <c:bubble3D val="0"/>
            <c:spPr>
              <a:solidFill>
                <a:schemeClr val="bg2">
                  <a:lumMod val="75000"/>
                </a:schemeClr>
              </a:solidFill>
              <a:ln>
                <a:noFill/>
              </a:ln>
              <a:effectLst/>
            </c:spPr>
            <c:extLst>
              <c:ext xmlns:c16="http://schemas.microsoft.com/office/drawing/2014/chart" uri="{C3380CC4-5D6E-409C-BE32-E72D297353CC}">
                <c16:uniqueId val="{00000018-7848-483F-A693-9A2AF900A588}"/>
              </c:ext>
            </c:extLst>
          </c:dPt>
          <c:dPt>
            <c:idx val="11"/>
            <c:invertIfNegative val="0"/>
            <c:bubble3D val="0"/>
            <c:spPr>
              <a:solidFill>
                <a:schemeClr val="bg2">
                  <a:lumMod val="75000"/>
                </a:schemeClr>
              </a:solidFill>
              <a:ln>
                <a:noFill/>
              </a:ln>
              <a:effectLst/>
            </c:spPr>
            <c:extLst>
              <c:ext xmlns:c16="http://schemas.microsoft.com/office/drawing/2014/chart" uri="{C3380CC4-5D6E-409C-BE32-E72D297353CC}">
                <c16:uniqueId val="{00000019-7848-483F-A693-9A2AF900A588}"/>
              </c:ext>
            </c:extLst>
          </c:dPt>
          <c:cat>
            <c:strRef>
              <c:f>Sheet1!$G$5:$G$15</c:f>
              <c:strCache>
                <c:ptCount val="11"/>
                <c:pt idx="0">
                  <c:v>Total population</c:v>
                </c:pt>
                <c:pt idx="2">
                  <c:v>BEV-naïve</c:v>
                </c:pt>
                <c:pt idx="3">
                  <c:v>BEV-treated</c:v>
                </c:pt>
                <c:pt idx="5">
                  <c:v>&gt; 6 mo</c:v>
                </c:pt>
                <c:pt idx="6">
                  <c:v>≤ 6 mo</c:v>
                </c:pt>
                <c:pt idx="8">
                  <c:v>1</c:v>
                </c:pt>
                <c:pt idx="9">
                  <c:v> 2-3</c:v>
                </c:pt>
                <c:pt idx="10">
                  <c:v> 4+</c:v>
                </c:pt>
              </c:strCache>
            </c:strRef>
          </c:cat>
          <c:val>
            <c:numRef>
              <c:f>Sheet1!$H$5:$H$15</c:f>
              <c:numCache>
                <c:formatCode>General</c:formatCode>
                <c:ptCount val="11"/>
                <c:pt idx="0">
                  <c:v>0.38</c:v>
                </c:pt>
                <c:pt idx="2">
                  <c:v>0.48</c:v>
                </c:pt>
                <c:pt idx="3">
                  <c:v>0.28999999999999998</c:v>
                </c:pt>
                <c:pt idx="5">
                  <c:v>0.39</c:v>
                </c:pt>
                <c:pt idx="6">
                  <c:v>0.38</c:v>
                </c:pt>
                <c:pt idx="8">
                  <c:v>0.56000000000000005</c:v>
                </c:pt>
                <c:pt idx="9">
                  <c:v>0.34</c:v>
                </c:pt>
                <c:pt idx="10">
                  <c:v>0.31</c:v>
                </c:pt>
              </c:numCache>
            </c:numRef>
          </c:val>
          <c:extLst>
            <c:ext xmlns:c16="http://schemas.microsoft.com/office/drawing/2014/chart" uri="{C3380CC4-5D6E-409C-BE32-E72D297353CC}">
              <c16:uniqueId val="{0000000A-DAE4-DE47-A6FB-355141550140}"/>
            </c:ext>
          </c:extLst>
        </c:ser>
        <c:ser>
          <c:idx val="1"/>
          <c:order val="1"/>
          <c:tx>
            <c:strRef>
              <c:f>Sheet1!$I$4</c:f>
              <c:strCache>
                <c:ptCount val="1"/>
                <c:pt idx="0">
                  <c:v>CR</c:v>
                </c:pt>
              </c:strCache>
            </c:strRef>
          </c:tx>
          <c:spPr>
            <a:solidFill>
              <a:schemeClr val="accent2">
                <a:alpha val="50000"/>
              </a:schemeClr>
            </a:solidFill>
            <a:ln>
              <a:noFill/>
            </a:ln>
            <a:effectLst/>
          </c:spPr>
          <c:invertIfNegative val="0"/>
          <c:dPt>
            <c:idx val="0"/>
            <c:invertIfNegative val="0"/>
            <c:bubble3D val="0"/>
            <c:spPr>
              <a:solidFill>
                <a:schemeClr val="tx2">
                  <a:alpha val="50000"/>
                </a:schemeClr>
              </a:solidFill>
              <a:ln>
                <a:noFill/>
              </a:ln>
              <a:effectLst/>
            </c:spPr>
            <c:extLst>
              <c:ext xmlns:c16="http://schemas.microsoft.com/office/drawing/2014/chart" uri="{C3380CC4-5D6E-409C-BE32-E72D297353CC}">
                <c16:uniqueId val="{0000000C-DAE4-DE47-A6FB-355141550140}"/>
              </c:ext>
            </c:extLst>
          </c:dPt>
          <c:dPt>
            <c:idx val="2"/>
            <c:invertIfNegative val="0"/>
            <c:bubble3D val="0"/>
            <c:spPr>
              <a:solidFill>
                <a:schemeClr val="accent1">
                  <a:lumMod val="75000"/>
                  <a:alpha val="50000"/>
                </a:schemeClr>
              </a:solidFill>
              <a:ln>
                <a:noFill/>
              </a:ln>
              <a:effectLst/>
            </c:spPr>
            <c:extLst>
              <c:ext xmlns:c16="http://schemas.microsoft.com/office/drawing/2014/chart" uri="{C3380CC4-5D6E-409C-BE32-E72D297353CC}">
                <c16:uniqueId val="{00000013-4DDC-49FC-8633-4814EE8C1729}"/>
              </c:ext>
            </c:extLst>
          </c:dPt>
          <c:dPt>
            <c:idx val="3"/>
            <c:invertIfNegative val="0"/>
            <c:bubble3D val="0"/>
            <c:spPr>
              <a:solidFill>
                <a:schemeClr val="accent1">
                  <a:lumMod val="75000"/>
                  <a:alpha val="50000"/>
                </a:schemeClr>
              </a:solidFill>
              <a:ln>
                <a:noFill/>
              </a:ln>
              <a:effectLst/>
            </c:spPr>
            <c:extLst>
              <c:ext xmlns:c16="http://schemas.microsoft.com/office/drawing/2014/chart" uri="{C3380CC4-5D6E-409C-BE32-E72D297353CC}">
                <c16:uniqueId val="{00000026-8994-4D0A-B37A-9E9639EAF2C6}"/>
              </c:ext>
            </c:extLst>
          </c:dPt>
          <c:dPt>
            <c:idx val="5"/>
            <c:invertIfNegative val="0"/>
            <c:bubble3D val="0"/>
            <c:spPr>
              <a:solidFill>
                <a:schemeClr val="accent1"/>
              </a:solidFill>
              <a:ln>
                <a:noFill/>
              </a:ln>
              <a:effectLst/>
            </c:spPr>
            <c:extLst>
              <c:ext xmlns:c16="http://schemas.microsoft.com/office/drawing/2014/chart" uri="{C3380CC4-5D6E-409C-BE32-E72D297353CC}">
                <c16:uniqueId val="{00000022-527E-4D72-9189-DCEBA237C6EE}"/>
              </c:ext>
            </c:extLst>
          </c:dPt>
          <c:dPt>
            <c:idx val="6"/>
            <c:invertIfNegative val="0"/>
            <c:bubble3D val="0"/>
            <c:spPr>
              <a:solidFill>
                <a:schemeClr val="accent1"/>
              </a:solidFill>
              <a:ln>
                <a:noFill/>
              </a:ln>
              <a:effectLst/>
            </c:spPr>
            <c:extLst>
              <c:ext xmlns:c16="http://schemas.microsoft.com/office/drawing/2014/chart" uri="{C3380CC4-5D6E-409C-BE32-E72D297353CC}">
                <c16:uniqueId val="{00000016-7848-483F-A693-9A2AF900A588}"/>
              </c:ext>
            </c:extLst>
          </c:dPt>
          <c:dPt>
            <c:idx val="7"/>
            <c:invertIfNegative val="0"/>
            <c:bubble3D val="0"/>
            <c:spPr>
              <a:solidFill>
                <a:schemeClr val="accent6">
                  <a:alpha val="50000"/>
                </a:schemeClr>
              </a:solidFill>
              <a:ln>
                <a:noFill/>
              </a:ln>
              <a:effectLst/>
            </c:spPr>
            <c:extLst>
              <c:ext xmlns:c16="http://schemas.microsoft.com/office/drawing/2014/chart" uri="{C3380CC4-5D6E-409C-BE32-E72D297353CC}">
                <c16:uniqueId val="{00000015-7848-483F-A693-9A2AF900A588}"/>
              </c:ext>
            </c:extLst>
          </c:dPt>
          <c:dPt>
            <c:idx val="8"/>
            <c:invertIfNegative val="0"/>
            <c:bubble3D val="0"/>
            <c:spPr>
              <a:solidFill>
                <a:srgbClr val="D7D5D5"/>
              </a:solidFill>
              <a:ln>
                <a:noFill/>
              </a:ln>
              <a:effectLst/>
            </c:spPr>
            <c:extLst>
              <c:ext xmlns:c16="http://schemas.microsoft.com/office/drawing/2014/chart" uri="{C3380CC4-5D6E-409C-BE32-E72D297353CC}">
                <c16:uniqueId val="{00000020-527E-4D72-9189-DCEBA237C6EE}"/>
              </c:ext>
            </c:extLst>
          </c:dPt>
          <c:dPt>
            <c:idx val="9"/>
            <c:invertIfNegative val="0"/>
            <c:bubble3D val="0"/>
            <c:spPr>
              <a:solidFill>
                <a:schemeClr val="bg2">
                  <a:lumMod val="75000"/>
                  <a:alpha val="50000"/>
                </a:schemeClr>
              </a:solidFill>
              <a:ln>
                <a:noFill/>
              </a:ln>
              <a:effectLst/>
            </c:spPr>
            <c:extLst>
              <c:ext xmlns:c16="http://schemas.microsoft.com/office/drawing/2014/chart" uri="{C3380CC4-5D6E-409C-BE32-E72D297353CC}">
                <c16:uniqueId val="{0000001A-7848-483F-A693-9A2AF900A588}"/>
              </c:ext>
            </c:extLst>
          </c:dPt>
          <c:dPt>
            <c:idx val="10"/>
            <c:invertIfNegative val="0"/>
            <c:bubble3D val="0"/>
            <c:spPr>
              <a:solidFill>
                <a:schemeClr val="bg2">
                  <a:lumMod val="75000"/>
                  <a:alpha val="50000"/>
                </a:schemeClr>
              </a:solidFill>
              <a:ln>
                <a:noFill/>
              </a:ln>
              <a:effectLst/>
            </c:spPr>
            <c:extLst>
              <c:ext xmlns:c16="http://schemas.microsoft.com/office/drawing/2014/chart" uri="{C3380CC4-5D6E-409C-BE32-E72D297353CC}">
                <c16:uniqueId val="{0000001B-7848-483F-A693-9A2AF900A588}"/>
              </c:ext>
            </c:extLst>
          </c:dPt>
          <c:dPt>
            <c:idx val="11"/>
            <c:invertIfNegative val="0"/>
            <c:bubble3D val="0"/>
            <c:spPr>
              <a:solidFill>
                <a:schemeClr val="bg2">
                  <a:lumMod val="75000"/>
                  <a:alpha val="50000"/>
                </a:schemeClr>
              </a:solidFill>
              <a:ln>
                <a:noFill/>
              </a:ln>
              <a:effectLst/>
            </c:spPr>
            <c:extLst>
              <c:ext xmlns:c16="http://schemas.microsoft.com/office/drawing/2014/chart" uri="{C3380CC4-5D6E-409C-BE32-E72D297353CC}">
                <c16:uniqueId val="{0000001C-7848-483F-A693-9A2AF900A588}"/>
              </c:ext>
            </c:extLst>
          </c:dPt>
          <c:cat>
            <c:strRef>
              <c:f>Sheet1!$G$5:$G$15</c:f>
              <c:strCache>
                <c:ptCount val="11"/>
                <c:pt idx="0">
                  <c:v>Total population</c:v>
                </c:pt>
                <c:pt idx="2">
                  <c:v>BEV-naïve</c:v>
                </c:pt>
                <c:pt idx="3">
                  <c:v>BEV-treated</c:v>
                </c:pt>
                <c:pt idx="5">
                  <c:v>&gt; 6 mo</c:v>
                </c:pt>
                <c:pt idx="6">
                  <c:v>≤ 6 mo</c:v>
                </c:pt>
                <c:pt idx="8">
                  <c:v>1</c:v>
                </c:pt>
                <c:pt idx="9">
                  <c:v> 2-3</c:v>
                </c:pt>
                <c:pt idx="10">
                  <c:v> 4+</c:v>
                </c:pt>
              </c:strCache>
            </c:strRef>
          </c:cat>
          <c:val>
            <c:numRef>
              <c:f>Sheet1!$I$5:$I$15</c:f>
              <c:numCache>
                <c:formatCode>General</c:formatCode>
                <c:ptCount val="11"/>
                <c:pt idx="0">
                  <c:v>0.06</c:v>
                </c:pt>
                <c:pt idx="2">
                  <c:v>0.1</c:v>
                </c:pt>
                <c:pt idx="3">
                  <c:v>0.03</c:v>
                </c:pt>
                <c:pt idx="5">
                  <c:v>0.1</c:v>
                </c:pt>
                <c:pt idx="6">
                  <c:v>0.05</c:v>
                </c:pt>
                <c:pt idx="8">
                  <c:v>7.0000000000000007E-2</c:v>
                </c:pt>
                <c:pt idx="9">
                  <c:v>7.0000000000000007E-2</c:v>
                </c:pt>
                <c:pt idx="10">
                  <c:v>0.03</c:v>
                </c:pt>
              </c:numCache>
            </c:numRef>
          </c:val>
          <c:extLst>
            <c:ext xmlns:c16="http://schemas.microsoft.com/office/drawing/2014/chart" uri="{C3380CC4-5D6E-409C-BE32-E72D297353CC}">
              <c16:uniqueId val="{00000013-DAE4-DE47-A6FB-355141550140}"/>
            </c:ext>
          </c:extLst>
        </c:ser>
        <c:dLbls>
          <c:showLegendKey val="0"/>
          <c:showVal val="0"/>
          <c:showCatName val="0"/>
          <c:showSerName val="0"/>
          <c:showPercent val="0"/>
          <c:showBubbleSize val="0"/>
        </c:dLbls>
        <c:gapWidth val="32"/>
        <c:overlap val="100"/>
        <c:axId val="1219446447"/>
        <c:axId val="1219439375"/>
      </c:barChart>
      <c:catAx>
        <c:axId val="1219446447"/>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sym typeface="Symbol" panose="05050102010706020507" pitchFamily="18" charset="2"/>
              </a:defRPr>
            </a:pPr>
            <a:endParaRPr lang="en-US"/>
          </a:p>
        </c:txPr>
        <c:crossAx val="1219439375"/>
        <c:crosses val="autoZero"/>
        <c:auto val="1"/>
        <c:lblAlgn val="ctr"/>
        <c:lblOffset val="100"/>
        <c:noMultiLvlLbl val="0"/>
      </c:catAx>
      <c:valAx>
        <c:axId val="1219439375"/>
        <c:scaling>
          <c:orientation val="minMax"/>
        </c:scaling>
        <c:delete val="0"/>
        <c:axPos val="l"/>
        <c:majorGridlines>
          <c:spPr>
            <a:ln w="9525" cap="flat" cmpd="sng" algn="ctr">
              <a:no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9446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53477853854602E-2"/>
          <c:y val="0"/>
          <c:w val="0.79702328528967759"/>
          <c:h val="1"/>
        </c:manualLayout>
      </c:layout>
      <c:doughnutChart>
        <c:varyColors val="1"/>
        <c:ser>
          <c:idx val="0"/>
          <c:order val="0"/>
          <c:tx>
            <c:strRef>
              <c:f>Sheet1!$B$1</c:f>
              <c:strCache>
                <c:ptCount val="1"/>
                <c:pt idx="0">
                  <c:v>Column1</c:v>
                </c:pt>
              </c:strCache>
            </c:strRef>
          </c:tx>
          <c:dPt>
            <c:idx val="0"/>
            <c:bubble3D val="0"/>
            <c:spPr>
              <a:solidFill>
                <a:srgbClr val="245BA2"/>
              </a:solidFill>
              <a:ln>
                <a:noFill/>
              </a:ln>
              <a:effectLst/>
              <a:scene3d>
                <a:camera prst="orthographicFront"/>
                <a:lightRig rig="brightRoom" dir="t"/>
              </a:scene3d>
            </c:spPr>
            <c:extLst>
              <c:ext xmlns:c16="http://schemas.microsoft.com/office/drawing/2014/chart" uri="{C3380CC4-5D6E-409C-BE32-E72D297353CC}">
                <c16:uniqueId val="{00000002-E481-4423-8776-58657EF1A087}"/>
              </c:ext>
            </c:extLst>
          </c:dPt>
          <c:dPt>
            <c:idx val="1"/>
            <c:bubble3D val="0"/>
            <c:spPr>
              <a:solidFill>
                <a:srgbClr val="41C5EF"/>
              </a:solidFill>
              <a:ln>
                <a:noFill/>
              </a:ln>
              <a:effectLst/>
              <a:scene3d>
                <a:camera prst="orthographicFront"/>
                <a:lightRig rig="brightRoom" dir="t"/>
              </a:scene3d>
            </c:spPr>
            <c:extLst>
              <c:ext xmlns:c16="http://schemas.microsoft.com/office/drawing/2014/chart" uri="{C3380CC4-5D6E-409C-BE32-E72D297353CC}">
                <c16:uniqueId val="{00000003-E481-4423-8776-58657EF1A087}"/>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25E5-4839-B726-A19B8C7B96EC}"/>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25E5-4839-B726-A19B8C7B96EC}"/>
              </c:ext>
            </c:extLst>
          </c:dPt>
          <c:dLbls>
            <c:delete val="1"/>
          </c:dLbls>
          <c:cat>
            <c:strRef>
              <c:f>Sheet1!$A$2:$A$5</c:f>
              <c:strCache>
                <c:ptCount val="2"/>
                <c:pt idx="0">
                  <c:v>1st Qtr</c:v>
                </c:pt>
                <c:pt idx="1">
                  <c:v>2nd Qtr</c:v>
                </c:pt>
              </c:strCache>
            </c:strRef>
          </c:cat>
          <c:val>
            <c:numRef>
              <c:f>Sheet1!$B$2:$B$5</c:f>
              <c:numCache>
                <c:formatCode>General</c:formatCode>
                <c:ptCount val="4"/>
                <c:pt idx="0">
                  <c:v>0.66</c:v>
                </c:pt>
                <c:pt idx="1">
                  <c:v>0.3</c:v>
                </c:pt>
              </c:numCache>
            </c:numRef>
          </c:val>
          <c:extLst>
            <c:ext xmlns:c16="http://schemas.microsoft.com/office/drawing/2014/chart" uri="{C3380CC4-5D6E-409C-BE32-E72D297353CC}">
              <c16:uniqueId val="{00000000-E481-4423-8776-58657EF1A087}"/>
            </c:ext>
          </c:extLst>
        </c:ser>
        <c:dLbls>
          <c:showLegendKey val="0"/>
          <c:showVal val="0"/>
          <c:showCatName val="0"/>
          <c:showSerName val="0"/>
          <c:showPercent val="1"/>
          <c:showBubbleSize val="0"/>
          <c:showLeaderLines val="1"/>
        </c:dLbls>
        <c:firstSliceAng val="0"/>
        <c:holeSize val="5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562CF5-8FB7-4C5F-9748-3978EE7926C2}" type="datetimeFigureOut">
              <a:rPr lang="en-US" smtClean="0"/>
              <a:t>1/17/23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FCEEE1-AAB2-454A-B76F-B932F4624014}" type="slidenum">
              <a:rPr lang="en-US" smtClean="0"/>
              <a:t>‹#›</a:t>
            </a:fld>
            <a:endParaRPr lang="en-US"/>
          </a:p>
        </p:txBody>
      </p:sp>
    </p:spTree>
    <p:extLst>
      <p:ext uri="{BB962C8B-B14F-4D97-AF65-F5344CB8AC3E}">
        <p14:creationId xmlns:p14="http://schemas.microsoft.com/office/powerpoint/2010/main" val="52721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FA7E09-5034-6D4C-85EC-B7DCA2FBE053}" type="slidenum">
              <a:rPr lang="en-US" smtClean="0"/>
              <a:pPr/>
              <a:t>2</a:t>
            </a:fld>
            <a:endParaRPr lang="en-US"/>
          </a:p>
        </p:txBody>
      </p:sp>
    </p:spTree>
    <p:extLst>
      <p:ext uri="{BB962C8B-B14F-4D97-AF65-F5344CB8AC3E}">
        <p14:creationId xmlns:p14="http://schemas.microsoft.com/office/powerpoint/2010/main" val="2950627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796B6E4-31FF-4AFC-BC54-666BABE7465C}" type="slidenum">
              <a:rPr lang="en-GB" smtClean="0"/>
              <a:t>13</a:t>
            </a:fld>
            <a:endParaRPr lang="en-GB"/>
          </a:p>
        </p:txBody>
      </p:sp>
    </p:spTree>
    <p:extLst>
      <p:ext uri="{BB962C8B-B14F-4D97-AF65-F5344CB8AC3E}">
        <p14:creationId xmlns:p14="http://schemas.microsoft.com/office/powerpoint/2010/main" val="816948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Sources: </a:t>
            </a:r>
          </a:p>
          <a:p>
            <a:r>
              <a:rPr lang="en-US" b="1" u="sng" dirty="0"/>
              <a:t>Study design</a:t>
            </a:r>
          </a:p>
          <a:p>
            <a:r>
              <a:rPr lang="en-US" b="1" dirty="0"/>
              <a:t>Patient population:</a:t>
            </a:r>
          </a:p>
          <a:p>
            <a:r>
              <a:rPr lang="en-US" sz="1200" dirty="0">
                <a:effectLst/>
                <a:latin typeface="Segoe UI" panose="020B0502040204020203" pitchFamily="34" charset="0"/>
              </a:rPr>
              <a:t>Doublet combination: D081kc00001-revised-csp-v5, p453, 454, (457 and ESMO mini oral for IO agent naïve)</a:t>
            </a:r>
            <a:endParaRPr lang="en-US" sz="1200" dirty="0">
              <a:effectLst/>
              <a:latin typeface="Arial" panose="020B0604020202020204" pitchFamily="34" charset="0"/>
            </a:endParaRPr>
          </a:p>
          <a:p>
            <a:r>
              <a:rPr lang="en-US" sz="1200" dirty="0">
                <a:effectLst/>
                <a:latin typeface="Segoe UI" panose="020B0502040204020203" pitchFamily="34" charset="0"/>
              </a:rPr>
              <a:t>Triplet combination: D081kc00001-revised-csp-v5, p411, 412, (414 and ESMO 2020 mini oral for IO agent naive)</a:t>
            </a:r>
          </a:p>
          <a:p>
            <a:endParaRPr lang="en-US" sz="1200" dirty="0">
              <a:effectLst/>
              <a:latin typeface="Segoe UI" panose="020B0502040204020203" pitchFamily="34" charset="0"/>
            </a:endParaRPr>
          </a:p>
          <a:p>
            <a:r>
              <a:rPr lang="en-US" sz="1200" b="1" dirty="0">
                <a:effectLst/>
                <a:latin typeface="Segoe UI" panose="020B0502040204020203" pitchFamily="34" charset="0"/>
              </a:rPr>
              <a:t>Cohorts:</a:t>
            </a:r>
          </a:p>
          <a:p>
            <a:r>
              <a:rPr lang="en-US" sz="1200" dirty="0">
                <a:effectLst/>
                <a:latin typeface="Segoe UI" panose="020B0502040204020203" pitchFamily="34" charset="0"/>
              </a:rPr>
              <a:t>Sequential enrollment: D081kc00001-revised-csp-v5, p81</a:t>
            </a:r>
          </a:p>
          <a:p>
            <a:r>
              <a:rPr lang="en-US" sz="1200" dirty="0">
                <a:effectLst/>
                <a:latin typeface="Segoe UI" panose="020B0502040204020203" pitchFamily="34" charset="0"/>
              </a:rPr>
              <a:t>Treatment: Doublet combination: D081kc00001-revised-csp-v5, p453; Triplet combination: D081kc00001-revised-csp-v5, p410 (IV not stated, but appears correct based on p405)</a:t>
            </a:r>
            <a:endParaRPr lang="en-US" sz="1200" dirty="0">
              <a:effectLst/>
              <a:latin typeface="Arial" panose="020B0604020202020204" pitchFamily="34" charset="0"/>
            </a:endParaRPr>
          </a:p>
          <a:p>
            <a:endParaRPr lang="en-US" sz="1200" dirty="0">
              <a:effectLst/>
              <a:latin typeface="Arial" panose="020B0604020202020204" pitchFamily="34" charset="0"/>
            </a:endParaRPr>
          </a:p>
          <a:p>
            <a:r>
              <a:rPr lang="en-US" sz="1200" dirty="0">
                <a:effectLst/>
                <a:latin typeface="Arial" panose="020B0604020202020204" pitchFamily="34" charset="0"/>
              </a:rPr>
              <a:t>Tumor assessments: </a:t>
            </a:r>
            <a:r>
              <a:rPr lang="en-US" sz="1200" dirty="0">
                <a:effectLst/>
                <a:latin typeface="Segoe UI" panose="020B0502040204020203" pitchFamily="34" charset="0"/>
              </a:rPr>
              <a:t>D081kc00001-revised-csp-v5, p113</a:t>
            </a: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dirty="0">
                <a:effectLst/>
                <a:latin typeface="Segoe UI" panose="020B0502040204020203" pitchFamily="34" charset="0"/>
              </a:rPr>
              <a:t>Survival follow-up: D081kc00001-revised-csp-v5, p427 (see data checked ESMO 2022 abstract – text confirmed by Caroline)</a:t>
            </a: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en-US" sz="1200" b="1" dirty="0">
              <a:effectLst/>
              <a:latin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b="1" dirty="0">
                <a:effectLst/>
                <a:latin typeface="Arial" panose="020B0604020202020204" pitchFamily="34" charset="0"/>
              </a:rPr>
              <a:t>Endpoints:</a:t>
            </a: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dirty="0">
                <a:effectLst/>
                <a:latin typeface="Segoe UI" panose="020B0502040204020203" pitchFamily="34" charset="0"/>
              </a:rPr>
              <a:t>D081kc00001-revised-csp-v5, p91,92, 191 (PFS), 192 (ORR)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DCR definition: D081kc00001-revised-csp-v5, p190,191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effectLst/>
                <a:latin typeface="Segoe UI" panose="020B0502040204020203" pitchFamily="34" charset="0"/>
              </a:rPr>
              <a:t>Demographics: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Segoe UI" panose="020B0502040204020203" pitchFamily="34" charset="0"/>
              </a:rPr>
              <a:t>MEDIOLA_PSC_2stg_Tables_06Apr2022, p19, 26, 50, 52, 49, 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Segoe UI" panose="020B0502040204020203" pitchFamily="34" charset="0"/>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1507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D751AE-7ABC-314D-AFAD-47B860ED6FF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4467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p>
          <a:p>
            <a:r>
              <a:rPr lang="en-US" dirty="0"/>
              <a:t>KM: MEDIOLA_PSC_2stg_Figures_30Mar2022, p26</a:t>
            </a:r>
          </a:p>
          <a:p>
            <a:r>
              <a:rPr lang="en-US" dirty="0"/>
              <a:t>Inset table/OS rates: MEDIOLA_PSC_2stg_Tables_06Apr2022, p193</a:t>
            </a:r>
            <a:endParaRPr lang="en-GB" dirty="0"/>
          </a:p>
          <a:p>
            <a:endParaRPr lang="en-GB" dirty="0"/>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8969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3A3E1-3B88-4A89-904F-05704A8B3665}" type="slidenum">
              <a:rPr lang="en-GB" smtClean="0"/>
              <a:t>20</a:t>
            </a:fld>
            <a:endParaRPr lang="en-GB" dirty="0"/>
          </a:p>
        </p:txBody>
      </p:sp>
    </p:spTree>
    <p:extLst>
      <p:ext uri="{BB962C8B-B14F-4D97-AF65-F5344CB8AC3E}">
        <p14:creationId xmlns:p14="http://schemas.microsoft.com/office/powerpoint/2010/main" val="1747900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96B6E4-31FF-4AFC-BC54-666BABE7465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2609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2530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B3683-A4BF-4AA2-B7DB-35793458376E}" type="slidenum">
              <a:rPr lang="en-US" smtClean="0"/>
              <a:t>27</a:t>
            </a:fld>
            <a:endParaRPr lang="en-US" dirty="0"/>
          </a:p>
        </p:txBody>
      </p:sp>
      <p:sp>
        <p:nvSpPr>
          <p:cNvPr id="5" name="TextBox 4">
            <a:extLst>
              <a:ext uri="{FF2B5EF4-FFF2-40B4-BE49-F238E27FC236}">
                <a16:creationId xmlns:a16="http://schemas.microsoft.com/office/drawing/2014/main" id="{45FB56B2-EA7D-46F0-B78A-6E4040639811}"/>
              </a:ext>
            </a:extLst>
          </p:cNvPr>
          <p:cNvSpPr txBox="1"/>
          <p:nvPr/>
        </p:nvSpPr>
        <p:spPr>
          <a:xfrm>
            <a:off x="6968614" y="1143000"/>
            <a:ext cx="2197509" cy="51398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800" b="1" dirty="0"/>
              <a:t>Table, Treatment-Related Adverse Events (row order)</a:t>
            </a:r>
          </a:p>
          <a:p>
            <a:r>
              <a:rPr lang="en-US" sz="800" dirty="0"/>
              <a:t>DOF t-relae-soc-pt-grd/pg1</a:t>
            </a:r>
          </a:p>
          <a:p>
            <a:r>
              <a:rPr lang="en-US" sz="800" dirty="0"/>
              <a:t>DOF t-relae-soc-pt-grd/pg2</a:t>
            </a:r>
          </a:p>
          <a:p>
            <a:r>
              <a:rPr lang="en-US" sz="800" dirty="0"/>
              <a:t>DOF t-relae-soc-pt-grd/pg2-3</a:t>
            </a:r>
          </a:p>
          <a:p>
            <a:r>
              <a:rPr lang="en-US" sz="800" dirty="0"/>
              <a:t>DOF t-relae-soc-pt-grd/pg15</a:t>
            </a:r>
          </a:p>
          <a:p>
            <a:r>
              <a:rPr lang="en-US" sz="800" dirty="0"/>
              <a:t>DOF t-relae-soc-pt-grd/pg3</a:t>
            </a:r>
          </a:p>
          <a:p>
            <a:r>
              <a:rPr lang="en-US" sz="800" dirty="0"/>
              <a:t>DOF t-relae-soc-pt-grd/pg23-24</a:t>
            </a:r>
          </a:p>
          <a:p>
            <a:r>
              <a:rPr lang="en-US" sz="800" dirty="0"/>
              <a:t>DOF t-relae-soc-pt-grd/pg15</a:t>
            </a:r>
          </a:p>
          <a:p>
            <a:r>
              <a:rPr lang="en-US" sz="800" dirty="0"/>
              <a:t>DOF t-relae-soc-pt-grd/pg24</a:t>
            </a:r>
          </a:p>
          <a:p>
            <a:r>
              <a:rPr lang="en-US" sz="800" dirty="0"/>
              <a:t>DOF t-relae-soc-pt-grd/pg3-4</a:t>
            </a:r>
          </a:p>
          <a:p>
            <a:r>
              <a:rPr lang="en-US" sz="800" dirty="0"/>
              <a:t>DOF t-relae-soc-pt-grd/pg27</a:t>
            </a:r>
          </a:p>
          <a:p>
            <a:r>
              <a:rPr lang="en-US" sz="800" dirty="0"/>
              <a:t>DOF t-relae-soc-pt-grd/pg44</a:t>
            </a:r>
          </a:p>
          <a:p>
            <a:r>
              <a:rPr lang="en-US" sz="800" dirty="0"/>
              <a:t>DOF t-relae-soc-pt-grd/pg32-33</a:t>
            </a:r>
          </a:p>
          <a:p>
            <a:r>
              <a:rPr lang="en-US" sz="800" dirty="0"/>
              <a:t>DOF t-relae-soc-pt-grd/pg16</a:t>
            </a:r>
          </a:p>
          <a:p>
            <a:endParaRPr lang="en-US" sz="800" dirty="0"/>
          </a:p>
          <a:p>
            <a:pPr marL="0" marR="0">
              <a:spcBef>
                <a:spcPts val="0"/>
              </a:spcBef>
            </a:pPr>
            <a:r>
              <a:rPr lang="en-US" sz="800" b="1" dirty="0">
                <a:effectLst/>
                <a:latin typeface="Calibri" panose="020F0502020204030204" pitchFamily="34" charset="0"/>
                <a:ea typeface="Calibri" panose="020F0502020204030204" pitchFamily="34" charset="0"/>
                <a:cs typeface="Calibri" panose="020F0502020204030204" pitchFamily="34" charset="0"/>
              </a:rPr>
              <a:t>Bullet 1, Adverse </a:t>
            </a:r>
          </a:p>
          <a:p>
            <a:pPr marL="0" marR="0">
              <a:spcBef>
                <a:spcPts val="0"/>
              </a:spcBef>
            </a:pPr>
            <a:r>
              <a:rPr lang="en-US" sz="800" dirty="0">
                <a:effectLst/>
                <a:latin typeface="Calibri" panose="020F0502020204030204" pitchFamily="34" charset="0"/>
                <a:ea typeface="Calibri" panose="020F0502020204030204" pitchFamily="34" charset="0"/>
                <a:cs typeface="Calibri" panose="020F0502020204030204" pitchFamily="34" charset="0"/>
              </a:rPr>
              <a:t>Matulonis 2022/pg14/bullet1</a:t>
            </a:r>
          </a:p>
          <a:p>
            <a:pPr marL="0" marR="0">
              <a:spcBef>
                <a:spcPts val="0"/>
              </a:spcBef>
            </a:pPr>
            <a:r>
              <a:rPr lang="en-US" sz="800" b="1" dirty="0">
                <a:effectLst/>
                <a:latin typeface="Calibri" panose="020F0502020204030204" pitchFamily="34" charset="0"/>
                <a:ea typeface="Calibri" panose="020F0502020204030204" pitchFamily="34" charset="0"/>
                <a:cs typeface="Calibri" panose="020F0502020204030204" pitchFamily="34" charset="0"/>
              </a:rPr>
              <a:t>Bullet 2, Serious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800" dirty="0">
                <a:effectLst/>
                <a:latin typeface="Calibri" panose="020F0502020204030204" pitchFamily="34" charset="0"/>
                <a:ea typeface="Calibri" panose="020F0502020204030204" pitchFamily="34" charset="0"/>
                <a:cs typeface="Calibri" panose="020F0502020204030204" pitchFamily="34" charset="0"/>
              </a:rPr>
              <a:t>DOF t-summary-safety/pg2/SAE related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800" b="1" dirty="0">
                <a:effectLst/>
                <a:latin typeface="Calibri" panose="020F0502020204030204" pitchFamily="34" charset="0"/>
                <a:ea typeface="Calibri" panose="020F0502020204030204" pitchFamily="34" charset="0"/>
                <a:cs typeface="Calibri" panose="020F0502020204030204" pitchFamily="34" charset="0"/>
              </a:rPr>
              <a:t>Bullet 3, TRAEs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800" dirty="0">
                <a:effectLst/>
                <a:latin typeface="Calibri" panose="020F0502020204030204" pitchFamily="34" charset="0"/>
                <a:ea typeface="Calibri" panose="020F0502020204030204" pitchFamily="34" charset="0"/>
                <a:cs typeface="Calibri" panose="020F0502020204030204" pitchFamily="34" charset="0"/>
              </a:rPr>
              <a:t>T14.3.1.1_ADAE_TREF18/pg3</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800" b="1" dirty="0">
                <a:effectLst/>
                <a:latin typeface="Calibri" panose="020F0502020204030204" pitchFamily="34" charset="0"/>
                <a:ea typeface="Calibri" panose="020F0502020204030204" pitchFamily="34" charset="0"/>
                <a:cs typeface="Calibri" panose="020F0502020204030204" pitchFamily="34" charset="0"/>
              </a:rPr>
              <a:t>Bullet 4, Ten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800" dirty="0">
                <a:effectLst/>
                <a:latin typeface="Calibri" panose="020F0502020204030204" pitchFamily="34" charset="0"/>
                <a:ea typeface="Calibri" panose="020F0502020204030204" pitchFamily="34" charset="0"/>
                <a:cs typeface="Calibri" panose="020F0502020204030204" pitchFamily="34" charset="0"/>
              </a:rPr>
              <a:t>DOF t-summary-safety/pg4-5/TEAE… related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800" b="1" dirty="0">
                <a:effectLst/>
                <a:latin typeface="Calibri" panose="020F0502020204030204" pitchFamily="34" charset="0"/>
                <a:ea typeface="Calibri" panose="020F0502020204030204" pitchFamily="34" charset="0"/>
                <a:cs typeface="Calibri" panose="020F0502020204030204" pitchFamily="34" charset="0"/>
              </a:rPr>
              <a:t>Bullet 4.1, One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800" dirty="0">
                <a:effectLst/>
                <a:latin typeface="Calibri" panose="020F0502020204030204" pitchFamily="34" charset="0"/>
                <a:ea typeface="Calibri" panose="020F0502020204030204" pitchFamily="34" charset="0"/>
                <a:cs typeface="Calibri" panose="020F0502020204030204" pitchFamily="34" charset="0"/>
              </a:rPr>
              <a:t>DOF SORAYA – IMGN853-0417 CSR/pg97/P2</a:t>
            </a:r>
            <a:endParaRPr lang="en-US" sz="800" b="1"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pPr>
            <a:r>
              <a:rPr lang="en-US" sz="800" b="1" dirty="0">
                <a:effectLst/>
                <a:latin typeface="Calibri" panose="020F0502020204030204" pitchFamily="34" charset="0"/>
                <a:ea typeface="Calibri" panose="020F0502020204030204" pitchFamily="34" charset="0"/>
                <a:cs typeface="Calibri" panose="020F0502020204030204" pitchFamily="34" charset="0"/>
              </a:rPr>
              <a:t>Bullet </a:t>
            </a:r>
            <a:r>
              <a:rPr lang="en-US" sz="800" b="1" dirty="0">
                <a:latin typeface="Calibri" panose="020F0502020204030204" pitchFamily="34" charset="0"/>
                <a:ea typeface="Calibri" panose="020F0502020204030204" pitchFamily="34" charset="0"/>
                <a:cs typeface="Calibri" panose="020F0502020204030204" pitchFamily="34" charset="0"/>
              </a:rPr>
              <a:t>5</a:t>
            </a:r>
            <a:r>
              <a:rPr lang="en-US" sz="800" b="1" dirty="0">
                <a:effectLst/>
                <a:latin typeface="Calibri" panose="020F0502020204030204" pitchFamily="34" charset="0"/>
                <a:ea typeface="Calibri" panose="020F0502020204030204" pitchFamily="34" charset="0"/>
                <a:cs typeface="Calibri" panose="020F0502020204030204" pitchFamily="34" charset="0"/>
              </a:rPr>
              <a:t>, One death</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800" dirty="0">
                <a:effectLst/>
                <a:latin typeface="Calibri" panose="020F0502020204030204" pitchFamily="34" charset="0"/>
                <a:ea typeface="Calibri" panose="020F0502020204030204" pitchFamily="34" charset="0"/>
                <a:cs typeface="Calibri" panose="020F0502020204030204" pitchFamily="34" charset="0"/>
              </a:rPr>
              <a:t>DOF SORAYA - IMGN853-0417 CSR/pg98/Table28/row4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800" b="1" dirty="0">
                <a:effectLst/>
                <a:latin typeface="Calibri" panose="020F0502020204030204" pitchFamily="34" charset="0"/>
                <a:ea typeface="Calibri" panose="020F0502020204030204" pitchFamily="34" charset="0"/>
                <a:cs typeface="Calibri" panose="020F0502020204030204" pitchFamily="34" charset="0"/>
              </a:rPr>
              <a:t>Bullet 5.1, Respiratory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800" dirty="0">
                <a:effectLst/>
                <a:latin typeface="Calibri" panose="020F0502020204030204" pitchFamily="34" charset="0"/>
                <a:ea typeface="Calibri" panose="020F0502020204030204" pitchFamily="34" charset="0"/>
                <a:cs typeface="Calibri" panose="020F0502020204030204" pitchFamily="34" charset="0"/>
              </a:rPr>
              <a:t>DOF SORAYA - IMGN853-0417 CSR/pg97/P3</a:t>
            </a:r>
          </a:p>
          <a:p>
            <a:pPr marL="0" marR="0">
              <a:spcBef>
                <a:spcPts val="0"/>
              </a:spcBef>
            </a:pPr>
            <a:endParaRPr lang="en-US" sz="800" dirty="0">
              <a:latin typeface="Calibri" panose="020F0502020204030204" pitchFamily="34" charset="0"/>
              <a:ea typeface="Calibri" panose="020F0502020204030204" pitchFamily="34" charset="0"/>
              <a:cs typeface="Calibri" panose="020F0502020204030204" pitchFamily="34" charset="0"/>
            </a:endParaRPr>
          </a:p>
          <a:p>
            <a:pPr marL="0" marR="0">
              <a:spcBef>
                <a:spcPts val="0"/>
              </a:spcBef>
            </a:pPr>
            <a:r>
              <a:rPr lang="en-US" sz="800" b="1" dirty="0">
                <a:effectLst/>
                <a:latin typeface="Calibri" panose="020F0502020204030204" pitchFamily="34" charset="0"/>
                <a:ea typeface="Calibri" panose="020F0502020204030204" pitchFamily="34" charset="0"/>
                <a:cs typeface="Calibri" panose="020F0502020204030204" pitchFamily="34" charset="0"/>
              </a:rPr>
              <a:t>Footnote a</a:t>
            </a:r>
          </a:p>
          <a:p>
            <a:pPr marL="0" marR="0">
              <a:spcBef>
                <a:spcPts val="0"/>
              </a:spcBef>
            </a:pPr>
            <a:r>
              <a:rPr lang="en-US" sz="800" dirty="0">
                <a:latin typeface="Calibri" panose="020F0502020204030204" pitchFamily="34" charset="0"/>
                <a:ea typeface="Calibri" panose="020F0502020204030204" pitchFamily="34" charset="0"/>
                <a:cs typeface="Calibri" panose="020F0502020204030204" pitchFamily="34" charset="0"/>
              </a:rPr>
              <a:t>DOF allTables04May2022/</a:t>
            </a:r>
            <a:r>
              <a:rPr lang="en-US" sz="800" dirty="0" err="1">
                <a:latin typeface="Calibri" panose="020F0502020204030204" pitchFamily="34" charset="0"/>
                <a:ea typeface="Calibri" panose="020F0502020204030204" pitchFamily="34" charset="0"/>
                <a:cs typeface="Calibri" panose="020F0502020204030204" pitchFamily="34" charset="0"/>
              </a:rPr>
              <a:t>pg</a:t>
            </a:r>
            <a:r>
              <a:rPr lang="en-US" sz="800" dirty="0">
                <a:latin typeface="Calibri" panose="020F0502020204030204" pitchFamily="34" charset="0"/>
                <a:ea typeface="Calibri" panose="020F0502020204030204" pitchFamily="34" charset="0"/>
                <a:cs typeface="Calibri" panose="020F0502020204030204" pitchFamily="34" charset="0"/>
              </a:rPr>
              <a:t> 28/Table 4 footnote</a:t>
            </a:r>
          </a:p>
          <a:p>
            <a:pPr marL="0" marR="0">
              <a:spcBef>
                <a:spcPts val="0"/>
              </a:spcBef>
            </a:pPr>
            <a:r>
              <a:rPr lang="en-US" sz="800" b="1" dirty="0">
                <a:latin typeface="Calibri" panose="020F0502020204030204" pitchFamily="34" charset="0"/>
                <a:ea typeface="Calibri" panose="020F0502020204030204" pitchFamily="34" charset="0"/>
                <a:cs typeface="Calibri" panose="020F0502020204030204" pitchFamily="34" charset="0"/>
              </a:rPr>
              <a:t>Footnote b</a:t>
            </a:r>
          </a:p>
          <a:p>
            <a:r>
              <a:rPr lang="en-US" sz="800" dirty="0">
                <a:effectLst/>
                <a:latin typeface="Calibri" panose="020F0502020204030204" pitchFamily="34" charset="0"/>
                <a:ea typeface="Calibri" panose="020F0502020204030204" pitchFamily="34" charset="0"/>
                <a:cs typeface="Calibri" panose="020F0502020204030204" pitchFamily="34" charset="0"/>
              </a:rPr>
              <a:t>DOF SORAYA – IMGN853-0417 CSR/pg121/sec12.3.1.3.6/P2</a:t>
            </a:r>
          </a:p>
          <a:p>
            <a:r>
              <a:rPr lang="en-US" sz="800" b="1" dirty="0">
                <a:latin typeface="Calibri" panose="020F0502020204030204" pitchFamily="34" charset="0"/>
                <a:ea typeface="Calibri" panose="020F0502020204030204" pitchFamily="34" charset="0"/>
                <a:cs typeface="Calibri" panose="020F0502020204030204" pitchFamily="34" charset="0"/>
              </a:rPr>
              <a:t>Data cutoff</a:t>
            </a:r>
          </a:p>
          <a:p>
            <a:r>
              <a:rPr lang="en-US" sz="800" dirty="0"/>
              <a:t>DOF allTables04May2022, top right corner</a:t>
            </a:r>
            <a:endParaRPr lang="en-US" sz="800" b="1"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pPr>
            <a:endParaRPr lang="en-US" sz="8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1876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9B3683-A4BF-4AA2-B7DB-35793458376E}" type="slidenum">
              <a:rPr lang="en-US" smtClean="0"/>
              <a:t>28</a:t>
            </a:fld>
            <a:endParaRPr lang="en-US"/>
          </a:p>
        </p:txBody>
      </p:sp>
      <p:sp>
        <p:nvSpPr>
          <p:cNvPr id="6" name="TextBox 5">
            <a:extLst>
              <a:ext uri="{FF2B5EF4-FFF2-40B4-BE49-F238E27FC236}">
                <a16:creationId xmlns:a16="http://schemas.microsoft.com/office/drawing/2014/main" id="{39F4DDF5-C756-49E1-852F-633E721BBF56}"/>
              </a:ext>
            </a:extLst>
          </p:cNvPr>
          <p:cNvSpPr txBox="1"/>
          <p:nvPr/>
        </p:nvSpPr>
        <p:spPr>
          <a:xfrm>
            <a:off x="6968564" y="1143000"/>
            <a:ext cx="2302436" cy="707886"/>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800"/>
              <a:t>Annotations:</a:t>
            </a:r>
          </a:p>
          <a:p>
            <a:endParaRPr lang="en-US" sz="800" b="1"/>
          </a:p>
          <a:p>
            <a:r>
              <a:rPr lang="en-US" sz="800" b="1"/>
              <a:t>Graph:</a:t>
            </a:r>
          </a:p>
          <a:p>
            <a:r>
              <a:rPr lang="en-US" sz="800"/>
              <a:t>IMGN853-402-CSR/pg354/Table14.2.1.5</a:t>
            </a:r>
          </a:p>
          <a:p>
            <a:endParaRPr lang="en-US" sz="800"/>
          </a:p>
        </p:txBody>
      </p:sp>
    </p:spTree>
    <p:extLst>
      <p:ext uri="{BB962C8B-B14F-4D97-AF65-F5344CB8AC3E}">
        <p14:creationId xmlns:p14="http://schemas.microsoft.com/office/powerpoint/2010/main" val="155479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9B3683-A4BF-4AA2-B7DB-35793458376E}" type="slidenum">
              <a:rPr lang="en-US" smtClean="0"/>
              <a:t>29</a:t>
            </a:fld>
            <a:endParaRPr lang="en-US"/>
          </a:p>
        </p:txBody>
      </p:sp>
      <p:sp>
        <p:nvSpPr>
          <p:cNvPr id="6" name="TextBox 5">
            <a:extLst>
              <a:ext uri="{FF2B5EF4-FFF2-40B4-BE49-F238E27FC236}">
                <a16:creationId xmlns:a16="http://schemas.microsoft.com/office/drawing/2014/main" id="{44CCBDF1-65C1-4C69-A9C9-66FE6C875427}"/>
              </a:ext>
            </a:extLst>
          </p:cNvPr>
          <p:cNvSpPr txBox="1"/>
          <p:nvPr/>
        </p:nvSpPr>
        <p:spPr>
          <a:xfrm>
            <a:off x="6993964" y="1130300"/>
            <a:ext cx="3077136" cy="1446550"/>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800" dirty="0"/>
              <a:t>Annotations:</a:t>
            </a:r>
          </a:p>
          <a:p>
            <a:endParaRPr lang="en-US" sz="800" b="1" dirty="0"/>
          </a:p>
          <a:p>
            <a:r>
              <a:rPr lang="en-US" sz="800" b="1" dirty="0"/>
              <a:t>Graph:</a:t>
            </a:r>
          </a:p>
          <a:p>
            <a:r>
              <a:rPr lang="en-US" sz="800" dirty="0"/>
              <a:t>Overall: IMGN853-402-CSR/pg354/Table14.2.1.5</a:t>
            </a:r>
          </a:p>
          <a:p>
            <a:r>
              <a:rPr lang="en-US" sz="800" dirty="0" err="1"/>
              <a:t>FRa</a:t>
            </a:r>
            <a:r>
              <a:rPr lang="en-US" sz="800" dirty="0"/>
              <a:t> expression: IMGN853-402-CSR/pg350/Table14.2.1.3</a:t>
            </a:r>
          </a:p>
          <a:p>
            <a:r>
              <a:rPr lang="en-US" sz="800" dirty="0"/>
              <a:t>Platinum status: IMGN853-402-CSR/pg353/Table14.2.1.4</a:t>
            </a:r>
          </a:p>
          <a:p>
            <a:r>
              <a:rPr lang="en-US" sz="800" dirty="0"/>
              <a:t>Prior lines of therapy: IMGN853-402-CSR/pg347/Table14.2.1.2</a:t>
            </a:r>
          </a:p>
          <a:p>
            <a:endParaRPr lang="en-US" sz="800" dirty="0"/>
          </a:p>
          <a:p>
            <a:r>
              <a:rPr lang="en-US" sz="800" b="1" dirty="0"/>
              <a:t>Footnote b</a:t>
            </a:r>
          </a:p>
          <a:p>
            <a:r>
              <a:rPr lang="en-US" sz="800" dirty="0"/>
              <a:t>Moore 2018/pg48/Table1/footnote b</a:t>
            </a:r>
          </a:p>
          <a:p>
            <a:endParaRPr lang="en-US" sz="800" dirty="0"/>
          </a:p>
        </p:txBody>
      </p:sp>
    </p:spTree>
    <p:extLst>
      <p:ext uri="{BB962C8B-B14F-4D97-AF65-F5344CB8AC3E}">
        <p14:creationId xmlns:p14="http://schemas.microsoft.com/office/powerpoint/2010/main" val="3270993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6B6E4-31FF-4AFC-BC54-666BABE7465C}" type="slidenum">
              <a:rPr lang="en-GB" smtClean="0"/>
              <a:pPr/>
              <a:t>3</a:t>
            </a:fld>
            <a:endParaRPr lang="en-GB" dirty="0"/>
          </a:p>
        </p:txBody>
      </p:sp>
    </p:spTree>
    <p:extLst>
      <p:ext uri="{BB962C8B-B14F-4D97-AF65-F5344CB8AC3E}">
        <p14:creationId xmlns:p14="http://schemas.microsoft.com/office/powerpoint/2010/main" val="3321053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F5941A-19D6-534C-9763-E507D5D8F291}" type="slidenum">
              <a:rPr kumimoji="0" lang="en-US" sz="1200" b="0" i="0" u="none" strike="noStrike" kern="1200" cap="none" spc="0" normalizeH="0" baseline="0" noProof="0" smtClean="0">
                <a:ln>
                  <a:noFill/>
                </a:ln>
                <a:solidFill>
                  <a:prstClr val="black"/>
                </a:solidFill>
                <a:effectLst/>
                <a:uLnTx/>
                <a:uFillTx/>
                <a:latin typeface="Arial Nova Cond" panose="020B0506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rial Nova Cond" panose="020B0506020202020204" pitchFamily="34" charset="0"/>
              <a:ea typeface="+mn-ea"/>
              <a:cs typeface="Arial" panose="020B0604020202020204" pitchFamily="34" charset="0"/>
            </a:endParaRPr>
          </a:p>
        </p:txBody>
      </p:sp>
      <p:sp>
        <p:nvSpPr>
          <p:cNvPr id="6" name="Slide Image Placeholder 5">
            <a:extLst>
              <a:ext uri="{FF2B5EF4-FFF2-40B4-BE49-F238E27FC236}">
                <a16:creationId xmlns:a16="http://schemas.microsoft.com/office/drawing/2014/main" id="{FD3D1C81-8A07-4A11-90AE-9399E556B3D1}"/>
              </a:ext>
            </a:extLst>
          </p:cNvPr>
          <p:cNvSpPr>
            <a:spLocks noGrp="1" noRot="1" noChangeAspect="1"/>
          </p:cNvSpPr>
          <p:nvPr>
            <p:ph type="sldImg"/>
          </p:nvPr>
        </p:nvSpPr>
        <p:spPr>
          <a:xfrm>
            <a:off x="381000" y="685800"/>
            <a:ext cx="6096000" cy="3429000"/>
          </a:xfrm>
        </p:spPr>
      </p:sp>
      <p:sp>
        <p:nvSpPr>
          <p:cNvPr id="7" name="Notes Placeholder 6">
            <a:extLst>
              <a:ext uri="{FF2B5EF4-FFF2-40B4-BE49-F238E27FC236}">
                <a16:creationId xmlns:a16="http://schemas.microsoft.com/office/drawing/2014/main" id="{9DA54DE4-B5B7-497E-A4A9-715682B18E7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97595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09595A-EFB6-4FDF-B18C-F0E9190D76F7}" type="slidenum">
              <a:rPr kumimoji="0" lang="en-US" sz="1200" b="0" i="0" u="none" strike="noStrike" kern="1200" cap="none" spc="0" normalizeH="0" baseline="0" noProof="0" smtClean="0">
                <a:ln>
                  <a:noFill/>
                </a:ln>
                <a:solidFill>
                  <a:prstClr val="black"/>
                </a:solidFill>
                <a:effectLst/>
                <a:uLnTx/>
                <a:uFillTx/>
                <a:latin typeface="Arial Nova Cond" panose="020B0506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Nova Cond" panose="020B0506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00626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9595A-EFB6-4FDF-B18C-F0E9190D76F7}"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75153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96B6E4-31FF-4AFC-BC54-666BABE7465C}" type="slidenum">
              <a:rPr lang="en-GB" smtClean="0"/>
              <a:pPr/>
              <a:t>4</a:t>
            </a:fld>
            <a:endParaRPr lang="en-GB" dirty="0"/>
          </a:p>
        </p:txBody>
      </p:sp>
    </p:spTree>
    <p:extLst>
      <p:ext uri="{BB962C8B-B14F-4D97-AF65-F5344CB8AC3E}">
        <p14:creationId xmlns:p14="http://schemas.microsoft.com/office/powerpoint/2010/main" val="3705336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18674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DBF580-D318-4C5D-B927-FEBC7823BF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610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09570" rtl="0" eaLnBrk="1" fontAlgn="auto" latinLnBrk="0" hangingPunct="1">
              <a:lnSpc>
                <a:spcPct val="100000"/>
              </a:lnSpc>
              <a:spcBef>
                <a:spcPts val="0"/>
              </a:spcBef>
              <a:spcAft>
                <a:spcPts val="0"/>
              </a:spcAft>
              <a:buClrTx/>
              <a:buSzTx/>
              <a:buFontTx/>
              <a:buNone/>
              <a:tabLst/>
              <a:defRPr/>
            </a:pPr>
            <a:fld id="{393020C0-76D5-48C2-B9E4-F57F59B51E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7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825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FA7E09-5034-6D4C-85EC-B7DCA2FBE053}" type="slidenum">
              <a:rPr lang="en-US" smtClean="0"/>
              <a:pPr/>
              <a:t>9</a:t>
            </a:fld>
            <a:endParaRPr lang="en-US"/>
          </a:p>
        </p:txBody>
      </p:sp>
    </p:spTree>
    <p:extLst>
      <p:ext uri="{BB962C8B-B14F-4D97-AF65-F5344CB8AC3E}">
        <p14:creationId xmlns:p14="http://schemas.microsoft.com/office/powerpoint/2010/main" val="3292462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FA7E09-5034-6D4C-85EC-B7DCA2FBE053}" type="slidenum">
              <a:rPr lang="en-US" smtClean="0"/>
              <a:pPr/>
              <a:t>10</a:t>
            </a:fld>
            <a:endParaRPr lang="en-US"/>
          </a:p>
        </p:txBody>
      </p:sp>
    </p:spTree>
    <p:extLst>
      <p:ext uri="{BB962C8B-B14F-4D97-AF65-F5344CB8AC3E}">
        <p14:creationId xmlns:p14="http://schemas.microsoft.com/office/powerpoint/2010/main" val="3784187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09570" rtl="0" eaLnBrk="1" fontAlgn="auto" latinLnBrk="0" hangingPunct="1">
              <a:lnSpc>
                <a:spcPct val="100000"/>
              </a:lnSpc>
              <a:spcBef>
                <a:spcPts val="0"/>
              </a:spcBef>
              <a:spcAft>
                <a:spcPts val="0"/>
              </a:spcAft>
              <a:buClrTx/>
              <a:buSzTx/>
              <a:buFontTx/>
              <a:buNone/>
              <a:tabLst/>
              <a:defRPr/>
            </a:pPr>
            <a:fld id="{393020C0-76D5-48C2-B9E4-F57F59B51E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7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2733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41AC6-3931-4C66-AA07-5685AB3BBD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735C45-72A9-424F-A878-D38D45ADAB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20AC0E-F570-4062-B6B0-A8F560789A9C}"/>
              </a:ext>
            </a:extLst>
          </p:cNvPr>
          <p:cNvSpPr>
            <a:spLocks noGrp="1"/>
          </p:cNvSpPr>
          <p:nvPr>
            <p:ph type="dt" sz="half" idx="10"/>
          </p:nvPr>
        </p:nvSpPr>
        <p:spPr/>
        <p:txBody>
          <a:bodyPr/>
          <a:lstStyle/>
          <a:p>
            <a:fld id="{8CB39A50-F5FA-4021-A9F1-05A739E89CB7}" type="datetimeFigureOut">
              <a:rPr lang="en-US" smtClean="0"/>
              <a:t>1/17/23</a:t>
            </a:fld>
            <a:endParaRPr lang="en-US"/>
          </a:p>
        </p:txBody>
      </p:sp>
      <p:sp>
        <p:nvSpPr>
          <p:cNvPr id="5" name="Footer Placeholder 4">
            <a:extLst>
              <a:ext uri="{FF2B5EF4-FFF2-40B4-BE49-F238E27FC236}">
                <a16:creationId xmlns:a16="http://schemas.microsoft.com/office/drawing/2014/main" id="{D73DEAF6-FF67-4E46-9AB9-F7D9B36306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7302C5-6BD1-4F68-B8D1-D7AFC2BA4F46}"/>
              </a:ext>
            </a:extLst>
          </p:cNvPr>
          <p:cNvSpPr>
            <a:spLocks noGrp="1"/>
          </p:cNvSpPr>
          <p:nvPr>
            <p:ph type="sldNum" sz="quarter" idx="12"/>
          </p:nvPr>
        </p:nvSpPr>
        <p:spPr/>
        <p:txBody>
          <a:bodyPr/>
          <a:lstStyle/>
          <a:p>
            <a:fld id="{61DF9FDF-3FE2-4137-8D3C-50326A50DD85}" type="slidenum">
              <a:rPr lang="en-US" smtClean="0"/>
              <a:t>‹#›</a:t>
            </a:fld>
            <a:endParaRPr lang="en-US"/>
          </a:p>
        </p:txBody>
      </p:sp>
    </p:spTree>
    <p:extLst>
      <p:ext uri="{BB962C8B-B14F-4D97-AF65-F5344CB8AC3E}">
        <p14:creationId xmlns:p14="http://schemas.microsoft.com/office/powerpoint/2010/main" val="70455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3BC5F-1529-49AB-9F98-8C9BD8945F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16A1B1-A6F4-4112-97DF-C825AC7AA1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DF277D-5220-4687-9A83-8F41B353BE2A}"/>
              </a:ext>
            </a:extLst>
          </p:cNvPr>
          <p:cNvSpPr>
            <a:spLocks noGrp="1"/>
          </p:cNvSpPr>
          <p:nvPr>
            <p:ph type="dt" sz="half" idx="10"/>
          </p:nvPr>
        </p:nvSpPr>
        <p:spPr/>
        <p:txBody>
          <a:bodyPr/>
          <a:lstStyle/>
          <a:p>
            <a:fld id="{8CB39A50-F5FA-4021-A9F1-05A739E89CB7}" type="datetimeFigureOut">
              <a:rPr lang="en-US" smtClean="0"/>
              <a:t>1/17/23</a:t>
            </a:fld>
            <a:endParaRPr lang="en-US"/>
          </a:p>
        </p:txBody>
      </p:sp>
      <p:sp>
        <p:nvSpPr>
          <p:cNvPr id="5" name="Footer Placeholder 4">
            <a:extLst>
              <a:ext uri="{FF2B5EF4-FFF2-40B4-BE49-F238E27FC236}">
                <a16:creationId xmlns:a16="http://schemas.microsoft.com/office/drawing/2014/main" id="{DD13EA61-DB82-41EE-AEF5-2A82CCA089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035D8F-4626-40F0-BB73-B487CB723BB7}"/>
              </a:ext>
            </a:extLst>
          </p:cNvPr>
          <p:cNvSpPr>
            <a:spLocks noGrp="1"/>
          </p:cNvSpPr>
          <p:nvPr>
            <p:ph type="sldNum" sz="quarter" idx="12"/>
          </p:nvPr>
        </p:nvSpPr>
        <p:spPr/>
        <p:txBody>
          <a:bodyPr/>
          <a:lstStyle/>
          <a:p>
            <a:fld id="{61DF9FDF-3FE2-4137-8D3C-50326A50DD85}" type="slidenum">
              <a:rPr lang="en-US" smtClean="0"/>
              <a:t>‹#›</a:t>
            </a:fld>
            <a:endParaRPr lang="en-US"/>
          </a:p>
        </p:txBody>
      </p:sp>
    </p:spTree>
    <p:extLst>
      <p:ext uri="{BB962C8B-B14F-4D97-AF65-F5344CB8AC3E}">
        <p14:creationId xmlns:p14="http://schemas.microsoft.com/office/powerpoint/2010/main" val="1832397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6B8B4D-70FA-491A-AFD4-139C26BE49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8C8106-55AB-40F9-9394-E22D8073542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E6B571-3EC7-4A8C-91F9-D0B7D8BD6955}"/>
              </a:ext>
            </a:extLst>
          </p:cNvPr>
          <p:cNvSpPr>
            <a:spLocks noGrp="1"/>
          </p:cNvSpPr>
          <p:nvPr>
            <p:ph type="dt" sz="half" idx="10"/>
          </p:nvPr>
        </p:nvSpPr>
        <p:spPr/>
        <p:txBody>
          <a:bodyPr/>
          <a:lstStyle/>
          <a:p>
            <a:fld id="{8CB39A50-F5FA-4021-A9F1-05A739E89CB7}" type="datetimeFigureOut">
              <a:rPr lang="en-US" smtClean="0"/>
              <a:t>1/17/23</a:t>
            </a:fld>
            <a:endParaRPr lang="en-US"/>
          </a:p>
        </p:txBody>
      </p:sp>
      <p:sp>
        <p:nvSpPr>
          <p:cNvPr id="5" name="Footer Placeholder 4">
            <a:extLst>
              <a:ext uri="{FF2B5EF4-FFF2-40B4-BE49-F238E27FC236}">
                <a16:creationId xmlns:a16="http://schemas.microsoft.com/office/drawing/2014/main" id="{09DA822E-CAD0-4B8D-8EFF-B26845E10D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6469D1-03B9-4856-823A-5288EDB71900}"/>
              </a:ext>
            </a:extLst>
          </p:cNvPr>
          <p:cNvSpPr>
            <a:spLocks noGrp="1"/>
          </p:cNvSpPr>
          <p:nvPr>
            <p:ph type="sldNum" sz="quarter" idx="12"/>
          </p:nvPr>
        </p:nvSpPr>
        <p:spPr/>
        <p:txBody>
          <a:bodyPr/>
          <a:lstStyle/>
          <a:p>
            <a:fld id="{61DF9FDF-3FE2-4137-8D3C-50326A50DD85}" type="slidenum">
              <a:rPr lang="en-US" smtClean="0"/>
              <a:t>‹#›</a:t>
            </a:fld>
            <a:endParaRPr lang="en-US"/>
          </a:p>
        </p:txBody>
      </p:sp>
    </p:spTree>
    <p:extLst>
      <p:ext uri="{BB962C8B-B14F-4D97-AF65-F5344CB8AC3E}">
        <p14:creationId xmlns:p14="http://schemas.microsoft.com/office/powerpoint/2010/main" val="699314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9D460F-4AFE-A942-9847-97F603C5F7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508000"/>
          </a:xfrm>
          <a:prstGeom prst="rect">
            <a:avLst/>
          </a:prstGeom>
        </p:spPr>
      </p:pic>
      <p:sp>
        <p:nvSpPr>
          <p:cNvPr id="14" name="Title 1">
            <a:extLst>
              <a:ext uri="{FF2B5EF4-FFF2-40B4-BE49-F238E27FC236}">
                <a16:creationId xmlns:a16="http://schemas.microsoft.com/office/drawing/2014/main" id="{BD98F097-328D-F44D-B6BA-27252F261FFF}"/>
              </a:ext>
            </a:extLst>
          </p:cNvPr>
          <p:cNvSpPr>
            <a:spLocks noGrp="1"/>
          </p:cNvSpPr>
          <p:nvPr>
            <p:ph type="title"/>
          </p:nvPr>
        </p:nvSpPr>
        <p:spPr>
          <a:xfrm>
            <a:off x="838200" y="788194"/>
            <a:ext cx="10515600" cy="1074738"/>
          </a:xfrm>
          <a:prstGeom prst="rect">
            <a:avLst/>
          </a:prstGeom>
        </p:spPr>
        <p:txBody>
          <a:bodyPr anchor="ctr">
            <a:normAutofit/>
          </a:bodyPr>
          <a:lstStyle>
            <a:lvl1pPr>
              <a:defRPr sz="3200">
                <a:solidFill>
                  <a:schemeClr val="tx2"/>
                </a:solidFill>
              </a:defRPr>
            </a:lvl1p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1423508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164B1B-1A41-0B9E-BC9C-D9389D16D42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Content Placeholder 2">
            <a:extLst>
              <a:ext uri="{FF2B5EF4-FFF2-40B4-BE49-F238E27FC236}">
                <a16:creationId xmlns:a16="http://schemas.microsoft.com/office/drawing/2014/main" id="{686D7887-9242-0046-A7C2-D789B88EE0CE}"/>
              </a:ext>
            </a:extLst>
          </p:cNvPr>
          <p:cNvSpPr>
            <a:spLocks noGrp="1"/>
          </p:cNvSpPr>
          <p:nvPr>
            <p:ph idx="1" hasCustomPrompt="1"/>
          </p:nvPr>
        </p:nvSpPr>
        <p:spPr>
          <a:xfrm>
            <a:off x="372000" y="1472573"/>
            <a:ext cx="11448000" cy="4352643"/>
          </a:xfrm>
          <a:prstGeom prst="rect">
            <a:avLst/>
          </a:prstGeom>
        </p:spPr>
        <p:txBody>
          <a:bodyPr>
            <a:normAutofit/>
          </a:bodyPr>
          <a:lstStyle>
            <a:lvl1pPr marL="179996" indent="-179996">
              <a:lnSpc>
                <a:spcPct val="90000"/>
              </a:lnSpc>
              <a:spcBef>
                <a:spcPts val="1200"/>
              </a:spcBef>
              <a:spcAft>
                <a:spcPts val="0"/>
              </a:spcAft>
              <a:buClr>
                <a:schemeClr val="accent2"/>
              </a:buClr>
              <a:buFont typeface="Arial" panose="020B0604020202020204" pitchFamily="34" charset="0"/>
              <a:buChar char="•"/>
              <a:defRPr sz="1800" b="0" i="0">
                <a:solidFill>
                  <a:srgbClr val="000000"/>
                </a:solidFill>
                <a:latin typeface="+mn-lt"/>
                <a:cs typeface="Arial" panose="020B0604020202020204" pitchFamily="34" charset="0"/>
              </a:defRPr>
            </a:lvl1pPr>
            <a:lvl2pPr marL="359991" marR="0" indent="-179996" algn="l" defTabSz="914377" rtl="0" eaLnBrk="1" fontAlgn="auto" latinLnBrk="0" hangingPunct="1">
              <a:lnSpc>
                <a:spcPct val="90000"/>
              </a:lnSpc>
              <a:spcBef>
                <a:spcPts val="600"/>
              </a:spcBef>
              <a:spcAft>
                <a:spcPts val="0"/>
              </a:spcAft>
              <a:buClr>
                <a:schemeClr val="accent2"/>
              </a:buClr>
              <a:buSzTx/>
              <a:buFont typeface="Arial" panose="020B0604020202020204" pitchFamily="34" charset="0"/>
              <a:buChar char="‒"/>
              <a:tabLst/>
              <a:defRPr sz="1600" b="0" i="0">
                <a:solidFill>
                  <a:srgbClr val="000000"/>
                </a:solidFill>
                <a:latin typeface="+mn-lt"/>
                <a:cs typeface="Arial" panose="020B0604020202020204" pitchFamily="34" charset="0"/>
              </a:defRPr>
            </a:lvl2pPr>
            <a:lvl3pPr marL="539987" marR="0" indent="-179996" algn="l" defTabSz="914377" rtl="0" eaLnBrk="1" fontAlgn="auto" latinLnBrk="0" hangingPunct="1">
              <a:lnSpc>
                <a:spcPct val="90000"/>
              </a:lnSpc>
              <a:spcBef>
                <a:spcPts val="600"/>
              </a:spcBef>
              <a:spcAft>
                <a:spcPts val="0"/>
              </a:spcAft>
              <a:buClr>
                <a:schemeClr val="accent2"/>
              </a:buClr>
              <a:buSzTx/>
              <a:buFont typeface="Arial" panose="020B0604020202020204" pitchFamily="34" charset="0"/>
              <a:buChar char="•"/>
              <a:tabLst/>
              <a:defRPr sz="1400" b="0" i="0">
                <a:solidFill>
                  <a:srgbClr val="000000"/>
                </a:solidFill>
                <a:latin typeface="+mn-lt"/>
                <a:cs typeface="Arial" panose="020B0604020202020204" pitchFamily="34" charset="0"/>
              </a:defRPr>
            </a:lvl3pPr>
            <a:lvl4pPr marL="719982" marR="0" indent="-179996" algn="l" defTabSz="914377" rtl="0" eaLnBrk="1" fontAlgn="auto" latinLnBrk="0" hangingPunct="1">
              <a:lnSpc>
                <a:spcPct val="90000"/>
              </a:lnSpc>
              <a:spcBef>
                <a:spcPts val="600"/>
              </a:spcBef>
              <a:spcAft>
                <a:spcPts val="0"/>
              </a:spcAft>
              <a:buClr>
                <a:schemeClr val="accent2"/>
              </a:buClr>
              <a:buSzTx/>
              <a:buFont typeface="Arial" panose="020B0604020202020204" pitchFamily="34" charset="0"/>
              <a:buChar char="‒"/>
              <a:tabLst/>
              <a:defRPr sz="1200" b="0" i="0">
                <a:solidFill>
                  <a:srgbClr val="000000"/>
                </a:solidFill>
                <a:latin typeface="+mn-lt"/>
                <a:cs typeface="Arial" panose="020B0604020202020204" pitchFamily="34" charset="0"/>
              </a:defRPr>
            </a:lvl4pPr>
            <a:lvl5pPr marL="1828754" indent="0">
              <a:buNone/>
              <a:defRPr sz="1800" b="0" i="0">
                <a:latin typeface="Century Gothic" panose="020B0502020202020204" pitchFamily="34" charset="0"/>
              </a:defRPr>
            </a:lvl5p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p:txBody>
      </p:sp>
      <p:sp>
        <p:nvSpPr>
          <p:cNvPr id="9" name="Title 1">
            <a:extLst>
              <a:ext uri="{FF2B5EF4-FFF2-40B4-BE49-F238E27FC236}">
                <a16:creationId xmlns:a16="http://schemas.microsoft.com/office/drawing/2014/main" id="{23A314D3-6367-3B42-A36A-FBBA2AE3CF21}"/>
              </a:ext>
            </a:extLst>
          </p:cNvPr>
          <p:cNvSpPr>
            <a:spLocks noGrp="1"/>
          </p:cNvSpPr>
          <p:nvPr>
            <p:ph type="title" hasCustomPrompt="1"/>
          </p:nvPr>
        </p:nvSpPr>
        <p:spPr>
          <a:xfrm>
            <a:off x="372001" y="320322"/>
            <a:ext cx="9067835" cy="949052"/>
          </a:xfrm>
          <a:prstGeom prst="rect">
            <a:avLst/>
          </a:prstGeom>
        </p:spPr>
        <p:txBody>
          <a:bodyPr anchor="b">
            <a:normAutofit/>
          </a:bodyPr>
          <a:lstStyle>
            <a:lvl1pPr>
              <a:defRPr sz="2800" b="0" i="0" cap="none" baseline="0">
                <a:solidFill>
                  <a:schemeClr val="tx2"/>
                </a:solidFill>
                <a:latin typeface="+mj-lt"/>
                <a:cs typeface="Arial" panose="020B0604020202020204" pitchFamily="34" charset="0"/>
              </a:defRPr>
            </a:lvl1pPr>
          </a:lstStyle>
          <a:p>
            <a:r>
              <a:rPr lang="en-US" noProof="0" dirty="0"/>
              <a:t>Slide title</a:t>
            </a:r>
          </a:p>
        </p:txBody>
      </p:sp>
      <p:sp>
        <p:nvSpPr>
          <p:cNvPr id="10" name="Text Placeholder 4">
            <a:extLst>
              <a:ext uri="{FF2B5EF4-FFF2-40B4-BE49-F238E27FC236}">
                <a16:creationId xmlns:a16="http://schemas.microsoft.com/office/drawing/2014/main" id="{A5564EF6-A62B-774C-BE45-4AB6A3EB8C7D}"/>
              </a:ext>
            </a:extLst>
          </p:cNvPr>
          <p:cNvSpPr>
            <a:spLocks noGrp="1"/>
          </p:cNvSpPr>
          <p:nvPr>
            <p:ph type="body" sz="quarter" idx="10" hasCustomPrompt="1"/>
          </p:nvPr>
        </p:nvSpPr>
        <p:spPr>
          <a:xfrm>
            <a:off x="372002" y="6264000"/>
            <a:ext cx="9844663" cy="548976"/>
          </a:xfrm>
          <a:prstGeom prst="rect">
            <a:avLst/>
          </a:prstGeom>
        </p:spPr>
        <p:txBody>
          <a:bodyPr lIns="0" tIns="0" rIns="0" bIns="0" anchor="b"/>
          <a:lstStyle>
            <a:lvl1pPr marL="0" indent="0">
              <a:spcBef>
                <a:spcPts val="0"/>
              </a:spcBef>
              <a:buNone/>
              <a:defRPr lang="en-US" sz="1000" b="0" i="0" dirty="0" smtClean="0">
                <a:solidFill>
                  <a:srgbClr val="000000"/>
                </a:solidFill>
                <a:latin typeface="Arial" panose="020B0604020202020204" pitchFamily="34" charset="0"/>
                <a:cs typeface="Arial" panose="020B0604020202020204" pitchFamily="34" charset="0"/>
              </a:defRPr>
            </a:lvl1pPr>
          </a:lstStyle>
          <a:p>
            <a:pPr marL="228594" lvl="0" indent="-228594"/>
            <a:r>
              <a:rPr lang="en-US" noProof="0" dirty="0"/>
              <a:t>Footnote</a:t>
            </a:r>
          </a:p>
        </p:txBody>
      </p:sp>
      <p:pic>
        <p:nvPicPr>
          <p:cNvPr id="5" name="Picture 4" descr="Chart, histogram&#10;&#10;Description automatically generated with medium confidence">
            <a:extLst>
              <a:ext uri="{FF2B5EF4-FFF2-40B4-BE49-F238E27FC236}">
                <a16:creationId xmlns:a16="http://schemas.microsoft.com/office/drawing/2014/main" id="{69EB7AAB-13FA-DAC8-916A-4FDFB16F19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4533" y="6173597"/>
            <a:ext cx="1292631" cy="633643"/>
          </a:xfrm>
          <a:prstGeom prst="rect">
            <a:avLst/>
          </a:prstGeom>
        </p:spPr>
      </p:pic>
    </p:spTree>
    <p:extLst>
      <p:ext uri="{BB962C8B-B14F-4D97-AF65-F5344CB8AC3E}">
        <p14:creationId xmlns:p14="http://schemas.microsoft.com/office/powerpoint/2010/main" val="3134575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19E4489-5B82-E44B-BB50-F0218ED5221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8862EF02-87A9-EFDC-3880-0502448E34FC}"/>
              </a:ext>
            </a:extLst>
          </p:cNvPr>
          <p:cNvSpPr/>
          <p:nvPr userDrawn="1"/>
        </p:nvSpPr>
        <p:spPr>
          <a:xfrm>
            <a:off x="0" y="0"/>
            <a:ext cx="12192000" cy="685800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3" name="Picture 2" descr="Chart, histogram&#10;&#10;Description automatically generated with medium confidence">
            <a:extLst>
              <a:ext uri="{FF2B5EF4-FFF2-40B4-BE49-F238E27FC236}">
                <a16:creationId xmlns:a16="http://schemas.microsoft.com/office/drawing/2014/main" id="{C01E7C41-ABC6-FFCD-8E88-5A9E4242AD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4533" y="6173597"/>
            <a:ext cx="1292631" cy="633643"/>
          </a:xfrm>
          <a:prstGeom prst="rect">
            <a:avLst/>
          </a:prstGeom>
        </p:spPr>
      </p:pic>
      <p:sp>
        <p:nvSpPr>
          <p:cNvPr id="7" name="Title 1">
            <a:extLst>
              <a:ext uri="{FF2B5EF4-FFF2-40B4-BE49-F238E27FC236}">
                <a16:creationId xmlns:a16="http://schemas.microsoft.com/office/drawing/2014/main" id="{23A314D3-6367-3B42-A36A-FBBA2AE3CF21}"/>
              </a:ext>
            </a:extLst>
          </p:cNvPr>
          <p:cNvSpPr>
            <a:spLocks noGrp="1"/>
          </p:cNvSpPr>
          <p:nvPr>
            <p:ph type="title" hasCustomPrompt="1"/>
          </p:nvPr>
        </p:nvSpPr>
        <p:spPr>
          <a:xfrm>
            <a:off x="372001" y="320322"/>
            <a:ext cx="9067836" cy="949052"/>
          </a:xfrm>
          <a:prstGeom prst="rect">
            <a:avLst/>
          </a:prstGeom>
        </p:spPr>
        <p:txBody>
          <a:bodyPr anchor="b">
            <a:normAutofit/>
          </a:bodyPr>
          <a:lstStyle>
            <a:lvl1pPr>
              <a:defRPr sz="2800" b="0" i="0" cap="none" baseline="0">
                <a:solidFill>
                  <a:schemeClr val="tx1"/>
                </a:solidFill>
                <a:latin typeface="+mj-lt"/>
                <a:cs typeface="Arial" panose="020B0604020202020204" pitchFamily="34" charset="0"/>
              </a:defRPr>
            </a:lvl1pPr>
          </a:lstStyle>
          <a:p>
            <a:r>
              <a:rPr lang="en-US" noProof="0" dirty="0"/>
              <a:t>Slide title</a:t>
            </a:r>
          </a:p>
        </p:txBody>
      </p:sp>
      <p:sp>
        <p:nvSpPr>
          <p:cNvPr id="8" name="Text Placeholder 4">
            <a:extLst>
              <a:ext uri="{FF2B5EF4-FFF2-40B4-BE49-F238E27FC236}">
                <a16:creationId xmlns:a16="http://schemas.microsoft.com/office/drawing/2014/main" id="{1A6673D8-FCB6-6942-8FB4-2D3B46F7AB23}"/>
              </a:ext>
            </a:extLst>
          </p:cNvPr>
          <p:cNvSpPr>
            <a:spLocks noGrp="1"/>
          </p:cNvSpPr>
          <p:nvPr>
            <p:ph type="body" sz="quarter" idx="10" hasCustomPrompt="1"/>
          </p:nvPr>
        </p:nvSpPr>
        <p:spPr>
          <a:xfrm>
            <a:off x="372002" y="6264000"/>
            <a:ext cx="9844663" cy="548976"/>
          </a:xfrm>
          <a:prstGeom prst="rect">
            <a:avLst/>
          </a:prstGeom>
        </p:spPr>
        <p:txBody>
          <a:bodyPr lIns="0" tIns="0" rIns="0" bIns="0" anchor="b"/>
          <a:lstStyle>
            <a:lvl1pPr marL="0" indent="0">
              <a:spcBef>
                <a:spcPts val="0"/>
              </a:spcBef>
              <a:buNone/>
              <a:defRPr lang="en-US" sz="1000" b="0" i="0" dirty="0" smtClean="0">
                <a:solidFill>
                  <a:srgbClr val="000000"/>
                </a:solidFill>
                <a:latin typeface="Arial" panose="020B0604020202020204" pitchFamily="34" charset="0"/>
                <a:cs typeface="Arial" panose="020B0604020202020204" pitchFamily="34" charset="0"/>
              </a:defRPr>
            </a:lvl1pPr>
          </a:lstStyle>
          <a:p>
            <a:pPr marL="228594" lvl="0" indent="-228594"/>
            <a:r>
              <a:rPr lang="en-US" noProof="0" dirty="0"/>
              <a:t>Footnote</a:t>
            </a:r>
          </a:p>
        </p:txBody>
      </p:sp>
    </p:spTree>
    <p:extLst>
      <p:ext uri="{BB962C8B-B14F-4D97-AF65-F5344CB8AC3E}">
        <p14:creationId xmlns:p14="http://schemas.microsoft.com/office/powerpoint/2010/main" val="3256373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9D460F-4AFE-A942-9847-97F603C5F7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508000"/>
          </a:xfrm>
          <a:prstGeom prst="rect">
            <a:avLst/>
          </a:prstGeom>
        </p:spPr>
      </p:pic>
      <p:sp>
        <p:nvSpPr>
          <p:cNvPr id="14" name="Title 1">
            <a:extLst>
              <a:ext uri="{FF2B5EF4-FFF2-40B4-BE49-F238E27FC236}">
                <a16:creationId xmlns:a16="http://schemas.microsoft.com/office/drawing/2014/main" id="{BD98F097-328D-F44D-B6BA-27252F261FFF}"/>
              </a:ext>
            </a:extLst>
          </p:cNvPr>
          <p:cNvSpPr>
            <a:spLocks noGrp="1"/>
          </p:cNvSpPr>
          <p:nvPr>
            <p:ph type="title"/>
          </p:nvPr>
        </p:nvSpPr>
        <p:spPr>
          <a:xfrm>
            <a:off x="838200" y="788194"/>
            <a:ext cx="10515600" cy="1074738"/>
          </a:xfrm>
          <a:prstGeom prst="rect">
            <a:avLst/>
          </a:prstGeom>
        </p:spPr>
        <p:txBody>
          <a:bodyPr anchor="ctr">
            <a:normAutofit/>
          </a:bodyPr>
          <a:lstStyle>
            <a:lvl1pPr>
              <a:defRPr sz="3200">
                <a:solidFill>
                  <a:schemeClr val="tx2"/>
                </a:solidFill>
              </a:defRPr>
            </a:lvl1pPr>
          </a:lstStyle>
          <a:p>
            <a:r>
              <a:rPr lang="en-US" dirty="0"/>
              <a:t>Click to edit Master title style</a:t>
            </a:r>
            <a:endParaRPr lang="en-GB" dirty="0"/>
          </a:p>
        </p:txBody>
      </p:sp>
      <p:sp>
        <p:nvSpPr>
          <p:cNvPr id="15" name="Text Placeholder 3">
            <a:extLst>
              <a:ext uri="{FF2B5EF4-FFF2-40B4-BE49-F238E27FC236}">
                <a16:creationId xmlns:a16="http://schemas.microsoft.com/office/drawing/2014/main" id="{4887F127-E423-704D-872E-550224904BDF}"/>
              </a:ext>
            </a:extLst>
          </p:cNvPr>
          <p:cNvSpPr>
            <a:spLocks noGrp="1"/>
          </p:cNvSpPr>
          <p:nvPr>
            <p:ph type="body" sz="half" idx="2"/>
          </p:nvPr>
        </p:nvSpPr>
        <p:spPr>
          <a:xfrm>
            <a:off x="838200" y="2057400"/>
            <a:ext cx="10515600" cy="3811588"/>
          </a:xfrm>
          <a:prstGeom prst="rect">
            <a:avLst/>
          </a:prstGeom>
        </p:spPr>
        <p:txBody>
          <a:bodyPr/>
          <a:lstStyle>
            <a:lvl1pPr marL="285750" indent="-285750">
              <a:buFont typeface="Arial" panose="020B0604020202020204" pitchFamily="34" charset="0"/>
              <a:buChar char="•"/>
              <a:defRPr sz="1600">
                <a:solidFill>
                  <a:schemeClr val="tx1"/>
                </a:solidFill>
              </a:defRPr>
            </a:lvl1pPr>
            <a:lvl2pPr marL="742950" indent="-285750">
              <a:buFont typeface="Arial" panose="020B0604020202020204" pitchFamily="34" charset="0"/>
              <a:buChar char="•"/>
              <a:defRPr sz="16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a:p>
            <a:pPr lvl="1"/>
            <a:r>
              <a:rPr lang="en-US" dirty="0"/>
              <a:t>Click</a:t>
            </a:r>
          </a:p>
        </p:txBody>
      </p:sp>
    </p:spTree>
    <p:custDataLst>
      <p:tags r:id="rId1"/>
    </p:custDataLst>
    <p:extLst>
      <p:ext uri="{BB962C8B-B14F-4D97-AF65-F5344CB8AC3E}">
        <p14:creationId xmlns:p14="http://schemas.microsoft.com/office/powerpoint/2010/main" val="2228338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Title and Text" userDrawn="1">
  <p:cSld name="3_Title and Text">
    <p:spTree>
      <p:nvGrpSpPr>
        <p:cNvPr id="1" name="Shape 16"/>
        <p:cNvGrpSpPr/>
        <p:nvPr/>
      </p:nvGrpSpPr>
      <p:grpSpPr>
        <a:xfrm>
          <a:off x="0" y="0"/>
          <a:ext cx="0" cy="0"/>
          <a:chOff x="0" y="0"/>
          <a:chExt cx="0" cy="0"/>
        </a:xfrm>
      </p:grpSpPr>
      <p:sp>
        <p:nvSpPr>
          <p:cNvPr id="5" name="TextBox 4">
            <a:extLst>
              <a:ext uri="{FF2B5EF4-FFF2-40B4-BE49-F238E27FC236}">
                <a16:creationId xmlns:a16="http://schemas.microsoft.com/office/drawing/2014/main" id="{D1D0B917-7AEC-4D84-A351-D9D66AC4FB77}"/>
              </a:ext>
            </a:extLst>
          </p:cNvPr>
          <p:cNvSpPr txBox="1"/>
          <p:nvPr userDrawn="1"/>
        </p:nvSpPr>
        <p:spPr>
          <a:xfrm>
            <a:off x="5844953" y="6402717"/>
            <a:ext cx="6005160" cy="184666"/>
          </a:xfrm>
          <a:prstGeom prst="rect">
            <a:avLst/>
          </a:prstGeom>
          <a:noFill/>
        </p:spPr>
        <p:txBody>
          <a:bodyPr wrap="square" lIns="0" tIns="0" rIns="120000" bIns="0" rtlCol="0">
            <a:spAutoFit/>
          </a:body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lang="en-US" sz="1200" b="0" i="0" dirty="0">
                <a:solidFill>
                  <a:srgbClr val="D79D41"/>
                </a:solidFill>
                <a:effectLst/>
                <a:latin typeface="Arial Narrow" panose="020B0606020202030204" pitchFamily="34" charset="0"/>
              </a:rPr>
              <a:t>Content of this presentation is copyright</a:t>
            </a:r>
            <a:r>
              <a:rPr lang="en-CH" sz="1200" b="0" i="0" dirty="0">
                <a:solidFill>
                  <a:srgbClr val="D79D41"/>
                </a:solidFill>
                <a:effectLst/>
                <a:latin typeface="Arial Narrow" panose="020B0606020202030204" pitchFamily="34" charset="0"/>
              </a:rPr>
              <a:t> </a:t>
            </a:r>
            <a:r>
              <a:rPr lang="en-US" sz="1200" b="0" i="0" dirty="0">
                <a:solidFill>
                  <a:srgbClr val="D79D41"/>
                </a:solidFill>
                <a:effectLst/>
                <a:latin typeface="Arial Narrow" panose="020B0606020202030204" pitchFamily="34" charset="0"/>
              </a:rPr>
              <a:t>and responsibility of the author. Permission is required for re-use</a:t>
            </a:r>
            <a:r>
              <a:rPr lang="en-CH" sz="1200" b="0" i="0" dirty="0">
                <a:solidFill>
                  <a:srgbClr val="D79D41"/>
                </a:solidFill>
                <a:effectLst/>
                <a:latin typeface="Arial Narrow" panose="020B0606020202030204" pitchFamily="34" charset="0"/>
              </a:rPr>
              <a:t>.</a:t>
            </a:r>
            <a:endParaRPr lang="en-US" sz="1200" b="0" i="0" dirty="0">
              <a:solidFill>
                <a:srgbClr val="D79D41"/>
              </a:solidFill>
              <a:effectLst/>
              <a:latin typeface="Arial Narrow" panose="020B0606020202030204" pitchFamily="34" charset="0"/>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479999" y="646992"/>
            <a:ext cx="11213020" cy="576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3733" b="1" i="0" u="none" strike="noStrike" cap="none">
                <a:solidFill>
                  <a:srgbClr val="2867A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489667" y="1502734"/>
            <a:ext cx="11213200" cy="4249699"/>
          </a:xfrm>
          <a:prstGeom prst="rect">
            <a:avLst/>
          </a:prstGeom>
          <a:noFill/>
          <a:ln>
            <a:noFill/>
          </a:ln>
        </p:spPr>
        <p:txBody>
          <a:bodyPr spcFirstLastPara="1" wrap="square" lIns="91425" tIns="45700" rIns="91425" bIns="45700" anchor="t" anchorCtr="0">
            <a:noAutofit/>
          </a:bodyPr>
          <a:lstStyle>
            <a:lvl1pPr marL="609585" marR="0" lvl="0" indent="-304792" algn="l" rtl="0">
              <a:lnSpc>
                <a:spcPct val="100000"/>
              </a:lnSpc>
              <a:spcBef>
                <a:spcPts val="427"/>
              </a:spcBef>
              <a:spcAft>
                <a:spcPts val="0"/>
              </a:spcAft>
              <a:buClr>
                <a:srgbClr val="05416B"/>
              </a:buClr>
              <a:buSzPts val="1600"/>
              <a:buFont typeface="Arial"/>
              <a:buNone/>
              <a:defRPr sz="2133" b="0" i="0" u="none" strike="noStrike" cap="none">
                <a:solidFill>
                  <a:srgbClr val="05416B"/>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endParaRPr dirty="0"/>
          </a:p>
        </p:txBody>
      </p:sp>
      <p:sp>
        <p:nvSpPr>
          <p:cNvPr id="10" name="Google Shape;17;p14">
            <a:extLst>
              <a:ext uri="{FF2B5EF4-FFF2-40B4-BE49-F238E27FC236}">
                <a16:creationId xmlns:a16="http://schemas.microsoft.com/office/drawing/2014/main" id="{32714771-AEB2-FE40-AD3E-E93DB8F4ADCD}"/>
              </a:ext>
            </a:extLst>
          </p:cNvPr>
          <p:cNvSpPr txBox="1">
            <a:spLocks noGrp="1"/>
          </p:cNvSpPr>
          <p:nvPr>
            <p:ph type="body" idx="12" hasCustomPrompt="1"/>
          </p:nvPr>
        </p:nvSpPr>
        <p:spPr>
          <a:xfrm>
            <a:off x="2360388" y="6340049"/>
            <a:ext cx="3201037" cy="240833"/>
          </a:xfrm>
          <a:prstGeom prst="rect">
            <a:avLst/>
          </a:prstGeom>
          <a:noFill/>
          <a:ln>
            <a:noFill/>
          </a:ln>
        </p:spPr>
        <p:txBody>
          <a:bodyPr spcFirstLastPara="1" vert="horz" wrap="square" lIns="0" tIns="0" rIns="0" bIns="0" anchor="ctr" anchorCtr="0">
            <a:spAutoFit/>
          </a:bodyPr>
          <a:lstStyle>
            <a:lvl1pPr marL="609585" marR="0" lvl="0" indent="-304792" algn="l" rtl="0">
              <a:lnSpc>
                <a:spcPct val="100000"/>
              </a:lnSpc>
              <a:spcBef>
                <a:spcPts val="427"/>
              </a:spcBef>
              <a:spcAft>
                <a:spcPts val="0"/>
              </a:spcAft>
              <a:buClr>
                <a:srgbClr val="05416B"/>
              </a:buClr>
              <a:buSzPts val="1600"/>
              <a:buFont typeface="Arial"/>
              <a:buNone/>
              <a:defRPr sz="1200" b="1" i="0" u="none" strike="noStrike" cap="none">
                <a:solidFill>
                  <a:srgbClr val="D79D41"/>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8" name="Picture 7">
            <a:extLst>
              <a:ext uri="{FF2B5EF4-FFF2-40B4-BE49-F238E27FC236}">
                <a16:creationId xmlns:a16="http://schemas.microsoft.com/office/drawing/2014/main" id="{E5447CB9-6489-4CA7-B0F4-BE2F567B79F6}"/>
              </a:ext>
            </a:extLst>
          </p:cNvPr>
          <p:cNvPicPr>
            <a:picLocks noChangeAspect="1"/>
          </p:cNvPicPr>
          <p:nvPr userDrawn="1"/>
        </p:nvPicPr>
        <p:blipFill>
          <a:blip r:embed="rId2"/>
          <a:stretch>
            <a:fillRect/>
          </a:stretch>
        </p:blipFill>
        <p:spPr>
          <a:xfrm>
            <a:off x="478367" y="6225715"/>
            <a:ext cx="1659092" cy="333781"/>
          </a:xfrm>
          <a:prstGeom prst="rect">
            <a:avLst/>
          </a:prstGeom>
        </p:spPr>
      </p:pic>
      <p:sp>
        <p:nvSpPr>
          <p:cNvPr id="11" name="Text Placeholder 2">
            <a:extLst>
              <a:ext uri="{FF2B5EF4-FFF2-40B4-BE49-F238E27FC236}">
                <a16:creationId xmlns:a16="http://schemas.microsoft.com/office/drawing/2014/main" id="{E799CBAE-FA0F-4C07-8284-77A144BDC864}"/>
              </a:ext>
            </a:extLst>
          </p:cNvPr>
          <p:cNvSpPr>
            <a:spLocks noGrp="1"/>
          </p:cNvSpPr>
          <p:nvPr>
            <p:ph type="body" sz="quarter" idx="13" hasCustomPrompt="1"/>
          </p:nvPr>
        </p:nvSpPr>
        <p:spPr>
          <a:xfrm>
            <a:off x="2476204" y="6037319"/>
            <a:ext cx="9212229" cy="333781"/>
          </a:xfrm>
          <a:prstGeom prst="rect">
            <a:avLst/>
          </a:prstGeom>
        </p:spPr>
        <p:txBody>
          <a:bodyPr lIns="0" tIns="0" rIns="0" bIns="0" anchor="b"/>
          <a:lstStyle>
            <a:lvl1pPr algn="r">
              <a:lnSpc>
                <a:spcPct val="90000"/>
              </a:lnSpc>
              <a:defRPr sz="1067">
                <a:solidFill>
                  <a:schemeClr val="tx1"/>
                </a:solidFill>
                <a:latin typeface="Arial Narrow" panose="020B0606020202030204" pitchFamily="34" charset="0"/>
              </a:defRPr>
            </a:lvl1pPr>
            <a:lvl2pPr algn="r">
              <a:lnSpc>
                <a:spcPct val="90000"/>
              </a:lnSpc>
              <a:defRPr sz="1067">
                <a:solidFill>
                  <a:schemeClr val="tx1"/>
                </a:solidFill>
                <a:latin typeface="Arial Narrow" panose="020B0606020202030204" pitchFamily="34" charset="0"/>
              </a:defRPr>
            </a:lvl2pPr>
            <a:lvl3pPr algn="r">
              <a:lnSpc>
                <a:spcPct val="90000"/>
              </a:lnSpc>
              <a:defRPr sz="1067">
                <a:solidFill>
                  <a:schemeClr val="tx1"/>
                </a:solidFill>
                <a:latin typeface="Arial Narrow" panose="020B0606020202030204" pitchFamily="34" charset="0"/>
              </a:defRPr>
            </a:lvl3pPr>
            <a:lvl4pPr algn="r">
              <a:lnSpc>
                <a:spcPct val="90000"/>
              </a:lnSpc>
              <a:defRPr sz="1067">
                <a:solidFill>
                  <a:schemeClr val="tx1"/>
                </a:solidFill>
                <a:latin typeface="Arial Narrow" panose="020B0606020202030204" pitchFamily="34" charset="0"/>
              </a:defRPr>
            </a:lvl4pPr>
            <a:lvl5pPr algn="r">
              <a:lnSpc>
                <a:spcPct val="90000"/>
              </a:lnSpc>
              <a:defRPr sz="1067">
                <a:solidFill>
                  <a:schemeClr val="tx1"/>
                </a:solidFill>
                <a:latin typeface="Arial Narrow" panose="020B0606020202030204" pitchFamily="34" charset="0"/>
              </a:defRPr>
            </a:lvl5pPr>
          </a:lstStyle>
          <a:p>
            <a:pPr lvl="0"/>
            <a:r>
              <a:rPr lang="en-US" dirty="0"/>
              <a:t>References</a:t>
            </a:r>
          </a:p>
        </p:txBody>
      </p:sp>
    </p:spTree>
    <p:extLst>
      <p:ext uri="{BB962C8B-B14F-4D97-AF65-F5344CB8AC3E}">
        <p14:creationId xmlns:p14="http://schemas.microsoft.com/office/powerpoint/2010/main" val="135668051"/>
      </p:ext>
    </p:extLst>
  </p:cSld>
  <p:clrMapOvr>
    <a:masterClrMapping/>
  </p:clrMapOvr>
  <p:extLst>
    <p:ext uri="{DCECCB84-F9BA-43D5-87BE-67443E8EF086}">
      <p15:sldGuideLst xmlns:p15="http://schemas.microsoft.com/office/powerpoint/2012/main">
        <p15:guide id="2" orient="horz" pos="2935">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and Text" userDrawn="1">
  <p:cSld name="4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479999" y="1222992"/>
            <a:ext cx="11213200" cy="6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33"/>
              </a:spcBef>
              <a:spcAft>
                <a:spcPts val="0"/>
              </a:spcAft>
              <a:buClr>
                <a:srgbClr val="05416B"/>
              </a:buClr>
              <a:buSzPts val="700"/>
              <a:buFont typeface="Arial"/>
              <a:buNone/>
              <a:defRPr sz="2667" b="0" i="0" u="none" strike="noStrike" cap="none">
                <a:solidFill>
                  <a:srgbClr val="05416B"/>
                </a:solidFill>
                <a:latin typeface="Arial Narrow"/>
                <a:ea typeface="Arial Narrow"/>
                <a:cs typeface="Arial Narrow"/>
                <a:sym typeface="Arial Narrow"/>
              </a:defRPr>
            </a:lvl1pPr>
            <a:lvl2pPr marR="0" lvl="1" algn="l" rtl="0">
              <a:lnSpc>
                <a:spcPct val="100000"/>
              </a:lnSpc>
              <a:spcBef>
                <a:spcPts val="427"/>
              </a:spcBef>
              <a:spcAft>
                <a:spcPts val="0"/>
              </a:spcAft>
              <a:buClr>
                <a:schemeClr val="dk1"/>
              </a:buClr>
              <a:buSzPts val="560"/>
              <a:buFont typeface="Arial"/>
              <a:buNone/>
              <a:defRPr sz="2133"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427"/>
              </a:spcBef>
              <a:spcAft>
                <a:spcPts val="0"/>
              </a:spcAft>
              <a:buClr>
                <a:schemeClr val="dk1"/>
              </a:buClr>
              <a:buSzPts val="560"/>
              <a:buFont typeface="Arial"/>
              <a:buNone/>
              <a:defRPr sz="2133"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9pPr>
          </a:lstStyle>
          <a:p>
            <a:endParaRPr/>
          </a:p>
        </p:txBody>
      </p:sp>
      <p:sp>
        <p:nvSpPr>
          <p:cNvPr id="5" name="TextBox 4">
            <a:extLst>
              <a:ext uri="{FF2B5EF4-FFF2-40B4-BE49-F238E27FC236}">
                <a16:creationId xmlns:a16="http://schemas.microsoft.com/office/drawing/2014/main" id="{D1D0B917-7AEC-4D84-A351-D9D66AC4FB77}"/>
              </a:ext>
            </a:extLst>
          </p:cNvPr>
          <p:cNvSpPr txBox="1"/>
          <p:nvPr userDrawn="1"/>
        </p:nvSpPr>
        <p:spPr>
          <a:xfrm>
            <a:off x="5844953" y="6402717"/>
            <a:ext cx="6005160" cy="184666"/>
          </a:xfrm>
          <a:prstGeom prst="rect">
            <a:avLst/>
          </a:prstGeom>
          <a:noFill/>
        </p:spPr>
        <p:txBody>
          <a:bodyPr wrap="square" lIns="0" tIns="0" rIns="120000" bIns="0" rtlCol="0">
            <a:spAutoFit/>
          </a:body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lang="en-US" sz="1200" b="0" i="0" dirty="0">
                <a:solidFill>
                  <a:srgbClr val="D79D41"/>
                </a:solidFill>
                <a:effectLst/>
                <a:latin typeface="Arial Narrow" panose="020B0606020202030204" pitchFamily="34" charset="0"/>
              </a:rPr>
              <a:t>Content of this presentation is copyright</a:t>
            </a:r>
            <a:r>
              <a:rPr lang="en-CH" sz="1200" b="0" i="0" dirty="0">
                <a:solidFill>
                  <a:srgbClr val="D79D41"/>
                </a:solidFill>
                <a:effectLst/>
                <a:latin typeface="Arial Narrow" panose="020B0606020202030204" pitchFamily="34" charset="0"/>
              </a:rPr>
              <a:t> </a:t>
            </a:r>
            <a:r>
              <a:rPr lang="en-US" sz="1200" b="0" i="0" dirty="0">
                <a:solidFill>
                  <a:srgbClr val="D79D41"/>
                </a:solidFill>
                <a:effectLst/>
                <a:latin typeface="Arial Narrow" panose="020B0606020202030204" pitchFamily="34" charset="0"/>
              </a:rPr>
              <a:t>and responsibility of the author. Permission is required for re-use</a:t>
            </a:r>
            <a:r>
              <a:rPr lang="en-CH" sz="1200" b="0" i="0" dirty="0">
                <a:solidFill>
                  <a:srgbClr val="D79D41"/>
                </a:solidFill>
                <a:effectLst/>
                <a:latin typeface="Arial Narrow" panose="020B0606020202030204" pitchFamily="34" charset="0"/>
              </a:rPr>
              <a:t>.</a:t>
            </a:r>
            <a:endParaRPr lang="en-US" sz="1200" b="0" i="0" dirty="0">
              <a:solidFill>
                <a:srgbClr val="D79D41"/>
              </a:solidFill>
              <a:effectLst/>
              <a:latin typeface="Arial Narrow" panose="020B0606020202030204" pitchFamily="34" charset="0"/>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479999" y="646992"/>
            <a:ext cx="11213020" cy="576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3733" b="1" i="0" u="none" strike="noStrike" cap="none">
                <a:solidFill>
                  <a:srgbClr val="2867A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489667" y="2152433"/>
            <a:ext cx="11213200" cy="3600000"/>
          </a:xfrm>
          <a:prstGeom prst="rect">
            <a:avLst/>
          </a:prstGeom>
          <a:noFill/>
          <a:ln>
            <a:noFill/>
          </a:ln>
        </p:spPr>
        <p:txBody>
          <a:bodyPr spcFirstLastPara="1" wrap="square" lIns="91425" tIns="45700" rIns="91425" bIns="45700" anchor="t" anchorCtr="0">
            <a:noAutofit/>
          </a:bodyPr>
          <a:lstStyle>
            <a:lvl1pPr marL="609585" marR="0" lvl="0" indent="-304792" algn="l" rtl="0">
              <a:lnSpc>
                <a:spcPct val="100000"/>
              </a:lnSpc>
              <a:spcBef>
                <a:spcPts val="427"/>
              </a:spcBef>
              <a:spcAft>
                <a:spcPts val="0"/>
              </a:spcAft>
              <a:buClr>
                <a:srgbClr val="05416B"/>
              </a:buClr>
              <a:buSzPts val="1600"/>
              <a:buFont typeface="Arial"/>
              <a:buNone/>
              <a:defRPr sz="2133" b="0" i="0" u="none" strike="noStrike" cap="none">
                <a:solidFill>
                  <a:srgbClr val="05416B"/>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endParaRPr/>
          </a:p>
        </p:txBody>
      </p:sp>
      <p:sp>
        <p:nvSpPr>
          <p:cNvPr id="10" name="Google Shape;17;p14">
            <a:extLst>
              <a:ext uri="{FF2B5EF4-FFF2-40B4-BE49-F238E27FC236}">
                <a16:creationId xmlns:a16="http://schemas.microsoft.com/office/drawing/2014/main" id="{32714771-AEB2-FE40-AD3E-E93DB8F4ADCD}"/>
              </a:ext>
            </a:extLst>
          </p:cNvPr>
          <p:cNvSpPr txBox="1">
            <a:spLocks noGrp="1"/>
          </p:cNvSpPr>
          <p:nvPr>
            <p:ph type="body" idx="12" hasCustomPrompt="1"/>
          </p:nvPr>
        </p:nvSpPr>
        <p:spPr>
          <a:xfrm>
            <a:off x="2360388" y="6340049"/>
            <a:ext cx="3201037" cy="240833"/>
          </a:xfrm>
          <a:prstGeom prst="rect">
            <a:avLst/>
          </a:prstGeom>
          <a:noFill/>
          <a:ln>
            <a:noFill/>
          </a:ln>
        </p:spPr>
        <p:txBody>
          <a:bodyPr spcFirstLastPara="1" vert="horz" wrap="square" lIns="0" tIns="0" rIns="0" bIns="0" anchor="ctr" anchorCtr="0">
            <a:spAutoFit/>
          </a:bodyPr>
          <a:lstStyle>
            <a:lvl1pPr marL="609585" marR="0" lvl="0" indent="-304792" algn="l" rtl="0">
              <a:lnSpc>
                <a:spcPct val="100000"/>
              </a:lnSpc>
              <a:spcBef>
                <a:spcPts val="427"/>
              </a:spcBef>
              <a:spcAft>
                <a:spcPts val="0"/>
              </a:spcAft>
              <a:buClr>
                <a:srgbClr val="05416B"/>
              </a:buClr>
              <a:buSzPts val="1600"/>
              <a:buFont typeface="Arial"/>
              <a:buNone/>
              <a:defRPr sz="1200" b="1" i="0" u="none" strike="noStrike" cap="none">
                <a:solidFill>
                  <a:srgbClr val="D79D41"/>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8" name="Picture 7">
            <a:extLst>
              <a:ext uri="{FF2B5EF4-FFF2-40B4-BE49-F238E27FC236}">
                <a16:creationId xmlns:a16="http://schemas.microsoft.com/office/drawing/2014/main" id="{E5447CB9-6489-4CA7-B0F4-BE2F567B79F6}"/>
              </a:ext>
            </a:extLst>
          </p:cNvPr>
          <p:cNvPicPr>
            <a:picLocks noChangeAspect="1"/>
          </p:cNvPicPr>
          <p:nvPr userDrawn="1"/>
        </p:nvPicPr>
        <p:blipFill>
          <a:blip r:embed="rId2"/>
          <a:stretch>
            <a:fillRect/>
          </a:stretch>
        </p:blipFill>
        <p:spPr>
          <a:xfrm>
            <a:off x="478367" y="6225715"/>
            <a:ext cx="1659092" cy="333781"/>
          </a:xfrm>
          <a:prstGeom prst="rect">
            <a:avLst/>
          </a:prstGeom>
        </p:spPr>
      </p:pic>
      <p:sp>
        <p:nvSpPr>
          <p:cNvPr id="9" name="Text Placeholder 2">
            <a:extLst>
              <a:ext uri="{FF2B5EF4-FFF2-40B4-BE49-F238E27FC236}">
                <a16:creationId xmlns:a16="http://schemas.microsoft.com/office/drawing/2014/main" id="{055EFF25-2FF5-47CF-96FC-8DFDF4FCDE18}"/>
              </a:ext>
            </a:extLst>
          </p:cNvPr>
          <p:cNvSpPr>
            <a:spLocks noGrp="1"/>
          </p:cNvSpPr>
          <p:nvPr>
            <p:ph type="body" sz="quarter" idx="13" hasCustomPrompt="1"/>
          </p:nvPr>
        </p:nvSpPr>
        <p:spPr>
          <a:xfrm>
            <a:off x="2476204" y="6037319"/>
            <a:ext cx="9212229" cy="333781"/>
          </a:xfrm>
          <a:prstGeom prst="rect">
            <a:avLst/>
          </a:prstGeom>
        </p:spPr>
        <p:txBody>
          <a:bodyPr lIns="0" tIns="0" rIns="0" bIns="0" anchor="b"/>
          <a:lstStyle>
            <a:lvl1pPr algn="r">
              <a:lnSpc>
                <a:spcPct val="90000"/>
              </a:lnSpc>
              <a:defRPr sz="1067">
                <a:solidFill>
                  <a:schemeClr val="tx1"/>
                </a:solidFill>
                <a:latin typeface="Arial Narrow" panose="020B0606020202030204" pitchFamily="34" charset="0"/>
              </a:defRPr>
            </a:lvl1pPr>
            <a:lvl2pPr algn="r">
              <a:lnSpc>
                <a:spcPct val="90000"/>
              </a:lnSpc>
              <a:defRPr sz="1067">
                <a:solidFill>
                  <a:schemeClr val="tx1"/>
                </a:solidFill>
                <a:latin typeface="Arial Narrow" panose="020B0606020202030204" pitchFamily="34" charset="0"/>
              </a:defRPr>
            </a:lvl2pPr>
            <a:lvl3pPr algn="r">
              <a:lnSpc>
                <a:spcPct val="90000"/>
              </a:lnSpc>
              <a:defRPr sz="1067">
                <a:solidFill>
                  <a:schemeClr val="tx1"/>
                </a:solidFill>
                <a:latin typeface="Arial Narrow" panose="020B0606020202030204" pitchFamily="34" charset="0"/>
              </a:defRPr>
            </a:lvl3pPr>
            <a:lvl4pPr algn="r">
              <a:lnSpc>
                <a:spcPct val="90000"/>
              </a:lnSpc>
              <a:defRPr sz="1067">
                <a:solidFill>
                  <a:schemeClr val="tx1"/>
                </a:solidFill>
                <a:latin typeface="Arial Narrow" panose="020B0606020202030204" pitchFamily="34" charset="0"/>
              </a:defRPr>
            </a:lvl4pPr>
            <a:lvl5pPr algn="r">
              <a:lnSpc>
                <a:spcPct val="90000"/>
              </a:lnSpc>
              <a:defRPr sz="1067">
                <a:solidFill>
                  <a:schemeClr val="tx1"/>
                </a:solidFill>
                <a:latin typeface="Arial Narrow" panose="020B0606020202030204" pitchFamily="34" charset="0"/>
              </a:defRPr>
            </a:lvl5pPr>
          </a:lstStyle>
          <a:p>
            <a:pPr lvl="0"/>
            <a:r>
              <a:rPr lang="en-US" dirty="0"/>
              <a:t>References</a:t>
            </a:r>
          </a:p>
        </p:txBody>
      </p:sp>
    </p:spTree>
    <p:extLst>
      <p:ext uri="{BB962C8B-B14F-4D97-AF65-F5344CB8AC3E}">
        <p14:creationId xmlns:p14="http://schemas.microsoft.com/office/powerpoint/2010/main" val="2513405478"/>
      </p:ext>
    </p:extLst>
  </p:cSld>
  <p:clrMapOvr>
    <a:masterClrMapping/>
  </p:clrMapOvr>
  <p:extLst>
    <p:ext uri="{DCECCB84-F9BA-43D5-87BE-67443E8EF086}">
      <p15:sldGuideLst xmlns:p15="http://schemas.microsoft.com/office/powerpoint/2012/main">
        <p15:guide id="2" orient="horz" pos="2935">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316085" y="192000"/>
            <a:ext cx="11687535" cy="672000"/>
          </a:xfrm>
          <a:prstGeom prst="rect">
            <a:avLst/>
          </a:prstGeom>
        </p:spPr>
        <p:txBody>
          <a:bodyPr vert="horz"/>
          <a:lstStyle>
            <a:lvl1pPr algn="l">
              <a:lnSpc>
                <a:spcPct val="100000"/>
              </a:lnSpc>
              <a:defRPr sz="3200" b="1" baseline="0">
                <a:solidFill>
                  <a:srgbClr val="830051"/>
                </a:solidFill>
                <a:latin typeface="Arial" pitchFamily="34" charset="0"/>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pPr defTabSz="914377">
              <a:defRPr/>
            </a:pPr>
            <a:fld id="{3C4F54F3-C349-4609-AFEE-01462D5C7942}" type="slidenum">
              <a:rPr lang="en-GB" smtClean="0">
                <a:solidFill>
                  <a:srgbClr val="000000"/>
                </a:solidFill>
              </a:rPr>
              <a:pPr defTabSz="914377">
                <a:defRPr/>
              </a:pPr>
              <a:t>‹#›</a:t>
            </a:fld>
            <a:endParaRPr lang="en-GB" dirty="0">
              <a:solidFill>
                <a:srgbClr val="000000"/>
              </a:solidFill>
            </a:endParaRPr>
          </a:p>
        </p:txBody>
      </p:sp>
      <p:sp>
        <p:nvSpPr>
          <p:cNvPr id="7" name="Content Placeholder 2"/>
          <p:cNvSpPr>
            <a:spLocks noGrp="1"/>
          </p:cNvSpPr>
          <p:nvPr>
            <p:ph idx="16" hasCustomPrompt="1"/>
          </p:nvPr>
        </p:nvSpPr>
        <p:spPr>
          <a:xfrm>
            <a:off x="316800" y="1645920"/>
            <a:ext cx="9408000" cy="2157984"/>
          </a:xfrm>
          <a:prstGeom prst="rect">
            <a:avLst/>
          </a:prstGeom>
        </p:spPr>
        <p:txBody>
          <a:bodyPr/>
          <a:lstStyle>
            <a:lvl1pPr marL="239989" indent="-239989">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65" indent="-239989">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58" indent="-239989">
              <a:defRPr sz="1867">
                <a:latin typeface="Arial" pitchFamily="34" charset="0"/>
                <a:cs typeface="Arial" pitchFamily="34" charset="0"/>
              </a:defRPr>
            </a:lvl4pPr>
            <a:lvl5pPr marL="830358">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828323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15542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32971-8882-4D44-A7BD-7A450EEE07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D73883-9D69-43AC-8645-D0BA3EAD9FA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1E820-C973-4DA0-AD54-10FB6D67DA5B}"/>
              </a:ext>
            </a:extLst>
          </p:cNvPr>
          <p:cNvSpPr>
            <a:spLocks noGrp="1"/>
          </p:cNvSpPr>
          <p:nvPr>
            <p:ph type="dt" sz="half" idx="10"/>
          </p:nvPr>
        </p:nvSpPr>
        <p:spPr/>
        <p:txBody>
          <a:bodyPr/>
          <a:lstStyle/>
          <a:p>
            <a:fld id="{8CB39A50-F5FA-4021-A9F1-05A739E89CB7}" type="datetimeFigureOut">
              <a:rPr lang="en-US" smtClean="0"/>
              <a:t>1/17/23</a:t>
            </a:fld>
            <a:endParaRPr lang="en-US"/>
          </a:p>
        </p:txBody>
      </p:sp>
      <p:sp>
        <p:nvSpPr>
          <p:cNvPr id="5" name="Footer Placeholder 4">
            <a:extLst>
              <a:ext uri="{FF2B5EF4-FFF2-40B4-BE49-F238E27FC236}">
                <a16:creationId xmlns:a16="http://schemas.microsoft.com/office/drawing/2014/main" id="{8B09341E-63CD-441A-B501-9823FAE47F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A67BD-21DA-4918-B01F-5FC6D4B6BC4F}"/>
              </a:ext>
            </a:extLst>
          </p:cNvPr>
          <p:cNvSpPr>
            <a:spLocks noGrp="1"/>
          </p:cNvSpPr>
          <p:nvPr>
            <p:ph type="sldNum" sz="quarter" idx="12"/>
          </p:nvPr>
        </p:nvSpPr>
        <p:spPr/>
        <p:txBody>
          <a:bodyPr/>
          <a:lstStyle/>
          <a:p>
            <a:fld id="{61DF9FDF-3FE2-4137-8D3C-50326A50DD85}" type="slidenum">
              <a:rPr lang="en-US" smtClean="0"/>
              <a:t>‹#›</a:t>
            </a:fld>
            <a:endParaRPr lang="en-US"/>
          </a:p>
        </p:txBody>
      </p:sp>
    </p:spTree>
    <p:extLst>
      <p:ext uri="{BB962C8B-B14F-4D97-AF65-F5344CB8AC3E}">
        <p14:creationId xmlns:p14="http://schemas.microsoft.com/office/powerpoint/2010/main" val="2108343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9"/>
          </p:nvPr>
        </p:nvSpPr>
        <p:spPr/>
        <p:txBody>
          <a:bodyPr/>
          <a:lstStyle/>
          <a:p>
            <a:fld id="{C1E11C1C-65F3-4468-AD84-D6B4D6086168}" type="slidenum">
              <a:rPr lang="en-US" smtClean="0"/>
              <a:pPr/>
              <a:t>‹#›</a:t>
            </a:fld>
            <a:endParaRPr lang="en-US"/>
          </a:p>
        </p:txBody>
      </p:sp>
      <p:sp>
        <p:nvSpPr>
          <p:cNvPr id="3" name="Content Placeholder 2">
            <a:extLst>
              <a:ext uri="{FF2B5EF4-FFF2-40B4-BE49-F238E27FC236}">
                <a16:creationId xmlns:a16="http://schemas.microsoft.com/office/drawing/2014/main" id="{A19E6F7B-0EDC-9B4F-A4CB-D67EE8F19E7D}"/>
              </a:ext>
            </a:extLst>
          </p:cNvPr>
          <p:cNvSpPr>
            <a:spLocks noGrp="1"/>
          </p:cNvSpPr>
          <p:nvPr>
            <p:ph sz="quarter" idx="20"/>
          </p:nvPr>
        </p:nvSpPr>
        <p:spPr>
          <a:xfrm>
            <a:off x="207266" y="1402082"/>
            <a:ext cx="11791951" cy="48979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7043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2" name="Title 1"/>
          <p:cNvSpPr>
            <a:spLocks noGrp="1"/>
          </p:cNvSpPr>
          <p:nvPr>
            <p:ph type="title" hasCustomPrompt="1"/>
          </p:nvPr>
        </p:nvSpPr>
        <p:spPr/>
        <p:txBody>
          <a:bodyPr>
            <a:normAutofit/>
          </a:bodyPr>
          <a:lstStyle>
            <a:lvl1pPr>
              <a:defRPr sz="4000"/>
            </a:lvl1pPr>
          </a:lstStyle>
          <a:p>
            <a:r>
              <a:rPr lang="en-US" dirty="0"/>
              <a:t>Support</a:t>
            </a:r>
          </a:p>
        </p:txBody>
      </p:sp>
    </p:spTree>
    <p:extLst>
      <p:ext uri="{BB962C8B-B14F-4D97-AF65-F5344CB8AC3E}">
        <p14:creationId xmlns:p14="http://schemas.microsoft.com/office/powerpoint/2010/main" val="218696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9"/>
          </p:nvPr>
        </p:nvSpPr>
        <p:spPr/>
        <p:txBody>
          <a:bodyPr/>
          <a:lstStyle/>
          <a:p>
            <a:fld id="{C1E11C1C-65F3-4468-AD84-D6B4D6086168}" type="slidenum">
              <a:rPr lang="en-US" smtClean="0"/>
              <a:pPr/>
              <a:t>‹#›</a:t>
            </a:fld>
            <a:endParaRPr lang="en-US"/>
          </a:p>
        </p:txBody>
      </p:sp>
      <p:sp>
        <p:nvSpPr>
          <p:cNvPr id="3" name="Content Placeholder 2">
            <a:extLst>
              <a:ext uri="{FF2B5EF4-FFF2-40B4-BE49-F238E27FC236}">
                <a16:creationId xmlns:a16="http://schemas.microsoft.com/office/drawing/2014/main" id="{A19E6F7B-0EDC-9B4F-A4CB-D67EE8F19E7D}"/>
              </a:ext>
            </a:extLst>
          </p:cNvPr>
          <p:cNvSpPr>
            <a:spLocks noGrp="1"/>
          </p:cNvSpPr>
          <p:nvPr>
            <p:ph sz="quarter" idx="20"/>
          </p:nvPr>
        </p:nvSpPr>
        <p:spPr>
          <a:xfrm>
            <a:off x="207266" y="1402082"/>
            <a:ext cx="11791951" cy="48979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63994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9"/>
          </p:nvPr>
        </p:nvSpPr>
        <p:spPr/>
        <p:txBody>
          <a:bodyPr/>
          <a:lstStyle/>
          <a:p>
            <a:fld id="{C1E11C1C-65F3-4468-AD84-D6B4D6086168}" type="slidenum">
              <a:rPr lang="en-US" smtClean="0"/>
              <a:pPr/>
              <a:t>‹#›</a:t>
            </a:fld>
            <a:endParaRPr lang="en-US"/>
          </a:p>
        </p:txBody>
      </p:sp>
      <p:sp>
        <p:nvSpPr>
          <p:cNvPr id="3" name="Content Placeholder 2">
            <a:extLst>
              <a:ext uri="{FF2B5EF4-FFF2-40B4-BE49-F238E27FC236}">
                <a16:creationId xmlns:a16="http://schemas.microsoft.com/office/drawing/2014/main" id="{A19E6F7B-0EDC-9B4F-A4CB-D67EE8F19E7D}"/>
              </a:ext>
            </a:extLst>
          </p:cNvPr>
          <p:cNvSpPr>
            <a:spLocks noGrp="1"/>
          </p:cNvSpPr>
          <p:nvPr>
            <p:ph sz="quarter" idx="20"/>
          </p:nvPr>
        </p:nvSpPr>
        <p:spPr>
          <a:xfrm>
            <a:off x="207266" y="1402082"/>
            <a:ext cx="11791951" cy="48979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2078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12" name="Title 11"/>
          <p:cNvSpPr>
            <a:spLocks noGrp="1"/>
          </p:cNvSpPr>
          <p:nvPr>
            <p:ph type="title"/>
          </p:nvPr>
        </p:nvSpPr>
        <p:spPr>
          <a:xfrm>
            <a:off x="379141" y="365125"/>
            <a:ext cx="11496907" cy="1036955"/>
          </a:xfrm>
        </p:spPr>
        <p:txBody>
          <a:bodyPr>
            <a:normAutofit/>
          </a:bodyPr>
          <a:lstStyle>
            <a:lvl1pPr>
              <a:defRPr sz="3200">
                <a:solidFill>
                  <a:srgbClr val="05416B"/>
                </a:solidFill>
              </a:defRPr>
            </a:lvl1pPr>
          </a:lstStyle>
          <a:p>
            <a:r>
              <a:rPr lang="en-US"/>
              <a:t>Click to edit Master title style</a:t>
            </a:r>
          </a:p>
        </p:txBody>
      </p:sp>
      <p:sp>
        <p:nvSpPr>
          <p:cNvPr id="6" name="Slide Number Placeholder 5"/>
          <p:cNvSpPr>
            <a:spLocks noGrp="1"/>
          </p:cNvSpPr>
          <p:nvPr>
            <p:ph type="sldNum" sz="quarter" idx="19"/>
          </p:nvPr>
        </p:nvSpPr>
        <p:spPr>
          <a:xfrm>
            <a:off x="11248364" y="6328728"/>
            <a:ext cx="750851" cy="365125"/>
          </a:xfrm>
        </p:spPr>
        <p:txBody>
          <a:bodyPr/>
          <a:lstStyle>
            <a:lvl1pPr>
              <a:defRPr>
                <a:latin typeface="+mn-lt"/>
              </a:defRPr>
            </a:lvl1pPr>
          </a:lstStyle>
          <a:p>
            <a:fld id="{C1E11C1C-65F3-4468-AD84-D6B4D6086168}" type="slidenum">
              <a:rPr lang="en-US" smtClean="0"/>
              <a:pPr/>
              <a:t>‹#›</a:t>
            </a:fld>
            <a:endParaRPr lang="en-US"/>
          </a:p>
        </p:txBody>
      </p:sp>
      <p:sp>
        <p:nvSpPr>
          <p:cNvPr id="3" name="Content Placeholder 2">
            <a:extLst>
              <a:ext uri="{FF2B5EF4-FFF2-40B4-BE49-F238E27FC236}">
                <a16:creationId xmlns:a16="http://schemas.microsoft.com/office/drawing/2014/main" id="{A19E6F7B-0EDC-9B4F-A4CB-D67EE8F19E7D}"/>
              </a:ext>
            </a:extLst>
          </p:cNvPr>
          <p:cNvSpPr>
            <a:spLocks noGrp="1"/>
          </p:cNvSpPr>
          <p:nvPr>
            <p:ph sz="quarter" idx="20"/>
          </p:nvPr>
        </p:nvSpPr>
        <p:spPr>
          <a:xfrm>
            <a:off x="379142" y="1402080"/>
            <a:ext cx="11620073" cy="4685149"/>
          </a:xfrm>
        </p:spPr>
        <p:txBody>
          <a:bodyPr/>
          <a:lstStyle>
            <a:lvl1pPr marL="0" indent="0">
              <a:lnSpc>
                <a:spcPct val="90000"/>
              </a:lnSpc>
              <a:spcBef>
                <a:spcPts val="533"/>
              </a:spcBef>
              <a:buNone/>
              <a:defRPr sz="1867">
                <a:solidFill>
                  <a:schemeClr val="tx1"/>
                </a:solidFill>
              </a:defRPr>
            </a:lvl1pPr>
            <a:lvl2pPr marL="304792" indent="-304792">
              <a:lnSpc>
                <a:spcPct val="90000"/>
              </a:lnSpc>
              <a:spcBef>
                <a:spcPts val="533"/>
              </a:spcBef>
              <a:spcAft>
                <a:spcPts val="0"/>
              </a:spcAft>
              <a:buFont typeface="Arial" panose="020B0604020202020204" pitchFamily="34" charset="0"/>
              <a:buChar char="•"/>
              <a:defRPr sz="1467"/>
            </a:lvl2pPr>
            <a:lvl3pPr marL="609585" indent="-304792">
              <a:lnSpc>
                <a:spcPct val="90000"/>
              </a:lnSpc>
              <a:spcBef>
                <a:spcPts val="533"/>
              </a:spcBef>
              <a:spcAft>
                <a:spcPts val="0"/>
              </a:spcAft>
              <a:buFont typeface="Arial" panose="020B0604020202020204" pitchFamily="34" charset="0"/>
              <a:buChar char="−"/>
              <a:defRPr sz="1467"/>
            </a:lvl3pPr>
            <a:lvl4pPr marL="914377" indent="-304792">
              <a:lnSpc>
                <a:spcPct val="90000"/>
              </a:lnSpc>
              <a:spcBef>
                <a:spcPts val="533"/>
              </a:spcBef>
              <a:spcAft>
                <a:spcPts val="0"/>
              </a:spcAft>
              <a:buFont typeface="Wingdings" panose="05000000000000000000" pitchFamily="2" charset="2"/>
              <a:buChar char="§"/>
              <a:defRPr sz="1467"/>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12">
            <a:extLst>
              <a:ext uri="{FF2B5EF4-FFF2-40B4-BE49-F238E27FC236}">
                <a16:creationId xmlns:a16="http://schemas.microsoft.com/office/drawing/2014/main" id="{BFFC4CC3-71BA-47F8-A7C6-22B5AD92F95B}"/>
              </a:ext>
            </a:extLst>
          </p:cNvPr>
          <p:cNvSpPr>
            <a:spLocks noGrp="1"/>
          </p:cNvSpPr>
          <p:nvPr>
            <p:ph type="body" sz="quarter" idx="21"/>
          </p:nvPr>
        </p:nvSpPr>
        <p:spPr>
          <a:xfrm>
            <a:off x="379141" y="6277511"/>
            <a:ext cx="10655057" cy="467560"/>
          </a:xfrm>
        </p:spPr>
        <p:txBody>
          <a:bodyPr anchor="b">
            <a:normAutofit/>
          </a:bodyPr>
          <a:lstStyle>
            <a:lvl1pPr marL="0" indent="0">
              <a:spcBef>
                <a:spcPts val="0"/>
              </a:spcBef>
              <a:spcAft>
                <a:spcPts val="400"/>
              </a:spcAft>
              <a:buFont typeface="Arial" panose="020B0604020202020204" pitchFamily="34" charset="0"/>
              <a:buNone/>
              <a:defRPr sz="933">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412493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FF106-793C-426D-814D-7F437D4545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FED245-90FF-472E-A862-9236008C90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AEAA83-E4E6-474F-9814-28F6B50E4A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a:extLst>
              <a:ext uri="{FF2B5EF4-FFF2-40B4-BE49-F238E27FC236}">
                <a16:creationId xmlns:a16="http://schemas.microsoft.com/office/drawing/2014/main" id="{F88E5DFB-9D80-243D-63A0-A359DE437AE8}"/>
              </a:ext>
            </a:extLst>
          </p:cNvPr>
          <p:cNvSpPr>
            <a:spLocks noGrp="1"/>
          </p:cNvSpPr>
          <p:nvPr>
            <p:ph type="body" sz="quarter" idx="10" hasCustomPrompt="1"/>
          </p:nvPr>
        </p:nvSpPr>
        <p:spPr>
          <a:xfrm>
            <a:off x="838200" y="5456813"/>
            <a:ext cx="10515600" cy="1128712"/>
          </a:xfrm>
          <a:noFill/>
          <a:ln>
            <a:noFill/>
          </a:ln>
        </p:spPr>
        <p:txBody>
          <a:bodyPr anchor="b">
            <a:normAutofit/>
          </a:bodyPr>
          <a:lstStyle>
            <a:lvl1pPr marL="0" indent="0">
              <a:spcBef>
                <a:spcPts val="0"/>
              </a:spcBef>
              <a:buNone/>
              <a:defRPr sz="800"/>
            </a:lvl1pPr>
          </a:lstStyle>
          <a:p>
            <a:pPr lvl="0"/>
            <a:r>
              <a:rPr lang="en-US"/>
              <a:t>References</a:t>
            </a:r>
          </a:p>
        </p:txBody>
      </p:sp>
    </p:spTree>
    <p:extLst>
      <p:ext uri="{BB962C8B-B14F-4D97-AF65-F5344CB8AC3E}">
        <p14:creationId xmlns:p14="http://schemas.microsoft.com/office/powerpoint/2010/main" val="4062991238"/>
      </p:ext>
    </p:extLst>
  </p:cSld>
  <p:clrMapOvr>
    <a:masterClrMapping/>
  </p:clrMapOvr>
  <p:extLst>
    <p:ext uri="{DCECCB84-F9BA-43D5-87BE-67443E8EF086}">
      <p15:sldGuideLst xmlns:p15="http://schemas.microsoft.com/office/powerpoint/2012/main">
        <p15:guide id="1" pos="3884">
          <p15:clr>
            <a:srgbClr val="FBAE40"/>
          </p15:clr>
        </p15:guide>
        <p15:guide id="2" pos="379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FF106-793C-426D-814D-7F437D4545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FED245-90FF-472E-A862-9236008C90C0}"/>
              </a:ext>
            </a:extLst>
          </p:cNvPr>
          <p:cNvSpPr>
            <a:spLocks noGrp="1"/>
          </p:cNvSpPr>
          <p:nvPr>
            <p:ph sz="half" idx="1"/>
          </p:nvPr>
        </p:nvSpPr>
        <p:spPr>
          <a:xfrm>
            <a:off x="838200" y="1825625"/>
            <a:ext cx="339829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AEAA83-E4E6-474F-9814-28F6B50E4A49}"/>
              </a:ext>
            </a:extLst>
          </p:cNvPr>
          <p:cNvSpPr>
            <a:spLocks noGrp="1"/>
          </p:cNvSpPr>
          <p:nvPr>
            <p:ph sz="half" idx="2"/>
          </p:nvPr>
        </p:nvSpPr>
        <p:spPr>
          <a:xfrm>
            <a:off x="4396854" y="1825625"/>
            <a:ext cx="339829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a:extLst>
              <a:ext uri="{FF2B5EF4-FFF2-40B4-BE49-F238E27FC236}">
                <a16:creationId xmlns:a16="http://schemas.microsoft.com/office/drawing/2014/main" id="{F88E5DFB-9D80-243D-63A0-A359DE437AE8}"/>
              </a:ext>
            </a:extLst>
          </p:cNvPr>
          <p:cNvSpPr>
            <a:spLocks noGrp="1"/>
          </p:cNvSpPr>
          <p:nvPr>
            <p:ph type="body" sz="quarter" idx="10" hasCustomPrompt="1"/>
          </p:nvPr>
        </p:nvSpPr>
        <p:spPr>
          <a:xfrm>
            <a:off x="838200" y="5456813"/>
            <a:ext cx="10515600" cy="1128712"/>
          </a:xfrm>
          <a:noFill/>
          <a:ln>
            <a:noFill/>
          </a:ln>
        </p:spPr>
        <p:txBody>
          <a:bodyPr anchor="b">
            <a:normAutofit/>
          </a:bodyPr>
          <a:lstStyle>
            <a:lvl1pPr marL="0" indent="0">
              <a:spcBef>
                <a:spcPts val="0"/>
              </a:spcBef>
              <a:buNone/>
              <a:defRPr sz="800"/>
            </a:lvl1pPr>
          </a:lstStyle>
          <a:p>
            <a:pPr lvl="0"/>
            <a:r>
              <a:rPr lang="en-US"/>
              <a:t>References</a:t>
            </a:r>
          </a:p>
        </p:txBody>
      </p:sp>
      <p:sp>
        <p:nvSpPr>
          <p:cNvPr id="12" name="Content Placeholder 3">
            <a:extLst>
              <a:ext uri="{FF2B5EF4-FFF2-40B4-BE49-F238E27FC236}">
                <a16:creationId xmlns:a16="http://schemas.microsoft.com/office/drawing/2014/main" id="{ABE387FE-1385-847D-25B0-8BEDC42CA113}"/>
              </a:ext>
            </a:extLst>
          </p:cNvPr>
          <p:cNvSpPr>
            <a:spLocks noGrp="1"/>
          </p:cNvSpPr>
          <p:nvPr>
            <p:ph sz="half" idx="11"/>
          </p:nvPr>
        </p:nvSpPr>
        <p:spPr>
          <a:xfrm>
            <a:off x="7955507" y="1825625"/>
            <a:ext cx="339829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2296160"/>
      </p:ext>
    </p:extLst>
  </p:cSld>
  <p:clrMapOvr>
    <a:masterClrMapping/>
  </p:clrMapOvr>
  <p:extLst>
    <p:ext uri="{DCECCB84-F9BA-43D5-87BE-67443E8EF086}">
      <p15:sldGuideLst xmlns:p15="http://schemas.microsoft.com/office/powerpoint/2012/main">
        <p15:guide id="1" pos="3884">
          <p15:clr>
            <a:srgbClr val="FBAE40"/>
          </p15:clr>
        </p15:guide>
        <p15:guide id="2" pos="379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535" y="2347916"/>
            <a:ext cx="11425767" cy="1620837"/>
          </a:xfrm>
        </p:spPr>
        <p:txBody>
          <a:bodyPr/>
          <a:lstStyle/>
          <a:p>
            <a:r>
              <a:rPr lang="en-US"/>
              <a:t>Click to edit Master title style</a:t>
            </a:r>
          </a:p>
        </p:txBody>
      </p:sp>
      <p:sp>
        <p:nvSpPr>
          <p:cNvPr id="3" name="Subtitle 2"/>
          <p:cNvSpPr>
            <a:spLocks noGrp="1"/>
          </p:cNvSpPr>
          <p:nvPr>
            <p:ph type="subTitle" idx="1"/>
          </p:nvPr>
        </p:nvSpPr>
        <p:spPr>
          <a:xfrm>
            <a:off x="2017184" y="4283078"/>
            <a:ext cx="9408584" cy="1931987"/>
          </a:xfrm>
        </p:spPr>
        <p:txBody>
          <a:bodyPr/>
          <a:lstStyle>
            <a:lvl1pPr marL="0" indent="0" algn="ctr">
              <a:buNone/>
              <a:defRPr/>
            </a:lvl1pPr>
            <a:lvl2pPr marL="457058" indent="0" algn="ctr">
              <a:buNone/>
              <a:defRPr/>
            </a:lvl2pPr>
            <a:lvl3pPr marL="914115" indent="0" algn="ctr">
              <a:buNone/>
              <a:defRPr/>
            </a:lvl3pPr>
            <a:lvl4pPr marL="1371173" indent="0" algn="ctr">
              <a:buNone/>
              <a:defRPr/>
            </a:lvl4pPr>
            <a:lvl5pPr marL="1828231" indent="0" algn="ctr">
              <a:buNone/>
              <a:defRPr/>
            </a:lvl5pPr>
            <a:lvl6pPr marL="2285289" indent="0" algn="ctr">
              <a:buNone/>
              <a:defRPr/>
            </a:lvl6pPr>
            <a:lvl7pPr marL="2742347" indent="0" algn="ctr">
              <a:buNone/>
              <a:defRPr/>
            </a:lvl7pPr>
            <a:lvl8pPr marL="3199405" indent="0" algn="ctr">
              <a:buNone/>
              <a:defRPr/>
            </a:lvl8pPr>
            <a:lvl9pPr marL="3656462" indent="0" algn="ctr">
              <a:buNone/>
              <a:defRPr/>
            </a:lvl9pPr>
          </a:lstStyle>
          <a:p>
            <a:r>
              <a:rPr lang="en-US"/>
              <a:t>Click to edit Master subtitle style</a:t>
            </a:r>
          </a:p>
        </p:txBody>
      </p:sp>
    </p:spTree>
    <p:extLst>
      <p:ext uri="{BB962C8B-B14F-4D97-AF65-F5344CB8AC3E}">
        <p14:creationId xmlns:p14="http://schemas.microsoft.com/office/powerpoint/2010/main" val="33536124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49832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2568" y="4857756"/>
            <a:ext cx="11423651"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62568" y="3203577"/>
            <a:ext cx="11423651" cy="1654175"/>
          </a:xfrm>
        </p:spPr>
        <p:txBody>
          <a:bodyPr anchor="b"/>
          <a:lstStyle>
            <a:lvl1pPr marL="0" indent="0">
              <a:buNone/>
              <a:defRPr sz="2000"/>
            </a:lvl1pPr>
            <a:lvl2pPr marL="457058" indent="0">
              <a:buNone/>
              <a:defRPr sz="1800"/>
            </a:lvl2pPr>
            <a:lvl3pPr marL="914115" indent="0">
              <a:buNone/>
              <a:defRPr sz="1700"/>
            </a:lvl3pPr>
            <a:lvl4pPr marL="1371173" indent="0">
              <a:buNone/>
              <a:defRPr sz="1400"/>
            </a:lvl4pPr>
            <a:lvl5pPr marL="1828231" indent="0">
              <a:buNone/>
              <a:defRPr sz="1400"/>
            </a:lvl5pPr>
            <a:lvl6pPr marL="2285289" indent="0">
              <a:buNone/>
              <a:defRPr sz="1400"/>
            </a:lvl6pPr>
            <a:lvl7pPr marL="2742347" indent="0">
              <a:buNone/>
              <a:defRPr sz="1400"/>
            </a:lvl7pPr>
            <a:lvl8pPr marL="3199405" indent="0">
              <a:buNone/>
              <a:defRPr sz="1400"/>
            </a:lvl8pPr>
            <a:lvl9pPr marL="3656462" indent="0">
              <a:buNone/>
              <a:defRPr sz="1400"/>
            </a:lvl9pPr>
          </a:lstStyle>
          <a:p>
            <a:pPr lvl="0"/>
            <a:r>
              <a:rPr lang="en-US"/>
              <a:t>Click to edit Master text styles</a:t>
            </a:r>
          </a:p>
        </p:txBody>
      </p:sp>
    </p:spTree>
    <p:extLst>
      <p:ext uri="{BB962C8B-B14F-4D97-AF65-F5344CB8AC3E}">
        <p14:creationId xmlns:p14="http://schemas.microsoft.com/office/powerpoint/2010/main" val="26248001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DA676-C7C5-4DB7-92DC-20FDC6D2E3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9E3A8C-56ED-4A5A-A94B-255170636B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41D29D4-41AF-45C0-ABF3-A278FE5013C1}"/>
              </a:ext>
            </a:extLst>
          </p:cNvPr>
          <p:cNvSpPr>
            <a:spLocks noGrp="1"/>
          </p:cNvSpPr>
          <p:nvPr>
            <p:ph type="dt" sz="half" idx="10"/>
          </p:nvPr>
        </p:nvSpPr>
        <p:spPr/>
        <p:txBody>
          <a:bodyPr/>
          <a:lstStyle/>
          <a:p>
            <a:fld id="{8CB39A50-F5FA-4021-A9F1-05A739E89CB7}" type="datetimeFigureOut">
              <a:rPr lang="en-US" smtClean="0"/>
              <a:t>1/17/23</a:t>
            </a:fld>
            <a:endParaRPr lang="en-US"/>
          </a:p>
        </p:txBody>
      </p:sp>
      <p:sp>
        <p:nvSpPr>
          <p:cNvPr id="5" name="Footer Placeholder 4">
            <a:extLst>
              <a:ext uri="{FF2B5EF4-FFF2-40B4-BE49-F238E27FC236}">
                <a16:creationId xmlns:a16="http://schemas.microsoft.com/office/drawing/2014/main" id="{6D9BCC36-1732-43AD-A9BD-4193FB1B85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97C2C6-3230-4A88-8B60-6F117E9ECA9A}"/>
              </a:ext>
            </a:extLst>
          </p:cNvPr>
          <p:cNvSpPr>
            <a:spLocks noGrp="1"/>
          </p:cNvSpPr>
          <p:nvPr>
            <p:ph type="sldNum" sz="quarter" idx="12"/>
          </p:nvPr>
        </p:nvSpPr>
        <p:spPr/>
        <p:txBody>
          <a:bodyPr/>
          <a:lstStyle/>
          <a:p>
            <a:fld id="{61DF9FDF-3FE2-4137-8D3C-50326A50DD85}" type="slidenum">
              <a:rPr lang="en-US" smtClean="0"/>
              <a:t>‹#›</a:t>
            </a:fld>
            <a:endParaRPr lang="en-US"/>
          </a:p>
        </p:txBody>
      </p:sp>
    </p:spTree>
    <p:extLst>
      <p:ext uri="{BB962C8B-B14F-4D97-AF65-F5344CB8AC3E}">
        <p14:creationId xmlns:p14="http://schemas.microsoft.com/office/powerpoint/2010/main" val="1789973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24138" y="2101854"/>
            <a:ext cx="5636684"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7990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104" y="303219"/>
            <a:ext cx="12096751"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3101" y="1692275"/>
            <a:ext cx="5937251"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4" name="Content Placeholder 3"/>
          <p:cNvSpPr>
            <a:spLocks noGrp="1"/>
          </p:cNvSpPr>
          <p:nvPr>
            <p:ph sz="half" idx="2"/>
          </p:nvPr>
        </p:nvSpPr>
        <p:spPr>
          <a:xfrm>
            <a:off x="673101" y="2397125"/>
            <a:ext cx="5937251"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28371" y="1692275"/>
            <a:ext cx="5941484"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828371" y="2397125"/>
            <a:ext cx="5941484"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09786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32728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1007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3100" y="301625"/>
            <a:ext cx="4421717"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255690" y="301628"/>
            <a:ext cx="7514167"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3100" y="1581156"/>
            <a:ext cx="4421717" cy="5172075"/>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74529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5255" y="5291143"/>
            <a:ext cx="8064500"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635255" y="674691"/>
            <a:ext cx="8064500" cy="4537075"/>
          </a:xfrm>
        </p:spPr>
        <p:txBody>
          <a:bodyPr/>
          <a:lstStyle>
            <a:lvl1pPr marL="0" indent="0">
              <a:buNone/>
              <a:defRPr sz="3200"/>
            </a:lvl1pPr>
            <a:lvl2pPr marL="457058" indent="0">
              <a:buNone/>
              <a:defRPr sz="2800"/>
            </a:lvl2pPr>
            <a:lvl3pPr marL="914115" indent="0">
              <a:buNone/>
              <a:defRPr sz="2400"/>
            </a:lvl3pPr>
            <a:lvl4pPr marL="1371173" indent="0">
              <a:buNone/>
              <a:defRPr sz="2000"/>
            </a:lvl4pPr>
            <a:lvl5pPr marL="1828231" indent="0">
              <a:buNone/>
              <a:defRPr sz="2000"/>
            </a:lvl5pPr>
            <a:lvl6pPr marL="2285289" indent="0">
              <a:buNone/>
              <a:defRPr sz="2000"/>
            </a:lvl6pPr>
            <a:lvl7pPr marL="2742347" indent="0">
              <a:buNone/>
              <a:defRPr sz="2000"/>
            </a:lvl7pPr>
            <a:lvl8pPr marL="3199405" indent="0">
              <a:buNone/>
              <a:defRPr sz="2000"/>
            </a:lvl8pPr>
            <a:lvl9pPr marL="3656462" indent="0">
              <a:buNone/>
              <a:defRPr sz="2000"/>
            </a:lvl9pPr>
          </a:lstStyle>
          <a:p>
            <a:pPr lvl="0"/>
            <a:endParaRPr lang="en-US" noProof="0"/>
          </a:p>
        </p:txBody>
      </p:sp>
      <p:sp>
        <p:nvSpPr>
          <p:cNvPr id="4" name="Text Placeholder 3"/>
          <p:cNvSpPr>
            <a:spLocks noGrp="1"/>
          </p:cNvSpPr>
          <p:nvPr>
            <p:ph type="body" sz="half" idx="2"/>
          </p:nvPr>
        </p:nvSpPr>
        <p:spPr>
          <a:xfrm>
            <a:off x="2635255" y="5916613"/>
            <a:ext cx="8064500" cy="887412"/>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21001506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60271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2738" y="627063"/>
            <a:ext cx="2868084" cy="623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86369" y="627063"/>
            <a:ext cx="8403167" cy="623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84703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86368" y="627068"/>
            <a:ext cx="11474451" cy="1260475"/>
          </a:xfrm>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4138" y="2101854"/>
            <a:ext cx="5636684"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47844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2286" y="227013"/>
            <a:ext cx="10358967" cy="1143000"/>
          </a:xfrm>
        </p:spPr>
        <p:txBody>
          <a:bodyPr/>
          <a:lstStyle/>
          <a:p>
            <a:r>
              <a:rPr lang="en-US"/>
              <a:t>Click to edit Master title style</a:t>
            </a:r>
          </a:p>
        </p:txBody>
      </p:sp>
      <p:sp>
        <p:nvSpPr>
          <p:cNvPr id="3" name="Table Placeholder 2"/>
          <p:cNvSpPr>
            <a:spLocks noGrp="1"/>
          </p:cNvSpPr>
          <p:nvPr>
            <p:ph type="tbl" idx="1"/>
          </p:nvPr>
        </p:nvSpPr>
        <p:spPr>
          <a:xfrm>
            <a:off x="912286" y="1416053"/>
            <a:ext cx="10358967" cy="4799013"/>
          </a:xfrm>
        </p:spPr>
        <p:txBody>
          <a:bodyPr/>
          <a:lstStyle/>
          <a:p>
            <a:pPr lvl="0"/>
            <a:endParaRPr lang="en-US" noProof="0"/>
          </a:p>
        </p:txBody>
      </p:sp>
    </p:spTree>
    <p:extLst>
      <p:ext uri="{BB962C8B-B14F-4D97-AF65-F5344CB8AC3E}">
        <p14:creationId xmlns:p14="http://schemas.microsoft.com/office/powerpoint/2010/main" val="119191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8967B-9293-4E28-ADA0-856B0303E1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D1BE9D-FB95-4D4E-84B0-F57F5A2FA53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16C84D-43B4-40DD-96D5-35933C11AE9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B02CB1-A046-487E-B222-B565649572E2}"/>
              </a:ext>
            </a:extLst>
          </p:cNvPr>
          <p:cNvSpPr>
            <a:spLocks noGrp="1"/>
          </p:cNvSpPr>
          <p:nvPr>
            <p:ph type="dt" sz="half" idx="10"/>
          </p:nvPr>
        </p:nvSpPr>
        <p:spPr/>
        <p:txBody>
          <a:bodyPr/>
          <a:lstStyle/>
          <a:p>
            <a:fld id="{8CB39A50-F5FA-4021-A9F1-05A739E89CB7}" type="datetimeFigureOut">
              <a:rPr lang="en-US" smtClean="0"/>
              <a:t>1/17/23</a:t>
            </a:fld>
            <a:endParaRPr lang="en-US"/>
          </a:p>
        </p:txBody>
      </p:sp>
      <p:sp>
        <p:nvSpPr>
          <p:cNvPr id="6" name="Footer Placeholder 5">
            <a:extLst>
              <a:ext uri="{FF2B5EF4-FFF2-40B4-BE49-F238E27FC236}">
                <a16:creationId xmlns:a16="http://schemas.microsoft.com/office/drawing/2014/main" id="{2EFDC549-2F5F-4BAA-A0E1-4BA11701E1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912E9C-2717-40AC-8EBD-D44C2EE2BAD6}"/>
              </a:ext>
            </a:extLst>
          </p:cNvPr>
          <p:cNvSpPr>
            <a:spLocks noGrp="1"/>
          </p:cNvSpPr>
          <p:nvPr>
            <p:ph type="sldNum" sz="quarter" idx="12"/>
          </p:nvPr>
        </p:nvSpPr>
        <p:spPr/>
        <p:txBody>
          <a:bodyPr/>
          <a:lstStyle/>
          <a:p>
            <a:fld id="{61DF9FDF-3FE2-4137-8D3C-50326A50DD85}" type="slidenum">
              <a:rPr lang="en-US" smtClean="0"/>
              <a:t>‹#›</a:t>
            </a:fld>
            <a:endParaRPr lang="en-US"/>
          </a:p>
        </p:txBody>
      </p:sp>
    </p:spTree>
    <p:extLst>
      <p:ext uri="{BB962C8B-B14F-4D97-AF65-F5344CB8AC3E}">
        <p14:creationId xmlns:p14="http://schemas.microsoft.com/office/powerpoint/2010/main" val="40701103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p>
        </p:txBody>
      </p:sp>
      <p:sp>
        <p:nvSpPr>
          <p:cNvPr id="3" name="Chart Placeholder 2"/>
          <p:cNvSpPr>
            <a:spLocks noGrp="1"/>
          </p:cNvSpPr>
          <p:nvPr>
            <p:ph type="chart" idx="1"/>
          </p:nvPr>
        </p:nvSpPr>
        <p:spPr>
          <a:xfrm>
            <a:off x="914400" y="1828800"/>
            <a:ext cx="10363200" cy="4114800"/>
          </a:xfrm>
        </p:spPr>
        <p:txBody>
          <a:bodyPr/>
          <a:lstStyle/>
          <a:p>
            <a:pPr lvl="0"/>
            <a:endParaRPr lang="en-US" noProof="0"/>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0A90E337-F800-1146-8455-677861B99144}" type="slidenum">
              <a:rPr lang="en-US" altLang="x-none"/>
              <a:pPr/>
              <a:t>‹#›</a:t>
            </a:fld>
            <a:endParaRPr lang="en-US" altLang="x-none"/>
          </a:p>
        </p:txBody>
      </p:sp>
    </p:spTree>
    <p:extLst>
      <p:ext uri="{BB962C8B-B14F-4D97-AF65-F5344CB8AC3E}">
        <p14:creationId xmlns:p14="http://schemas.microsoft.com/office/powerpoint/2010/main" val="4163023602"/>
      </p:ext>
    </p:extLst>
  </p:cSld>
  <p:clrMapOvr>
    <a:masterClrMapping/>
  </p:clrMapOvr>
  <p:transition spd="slow" advClick="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Keypoint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question"/>
          <p:cNvSpPr>
            <a:spLocks noGrp="1"/>
          </p:cNvSpPr>
          <p:nvPr>
            <p:ph type="body" idx="10" hasCustomPrompt="1"/>
          </p:nvPr>
        </p:nvSpPr>
        <p:spPr>
          <a:xfrm>
            <a:off x="912283" y="1522413"/>
            <a:ext cx="10367432" cy="685800"/>
          </a:xfrm>
        </p:spPr>
        <p:txBody>
          <a:bodyPr/>
          <a:lstStyle>
            <a:lvl1pPr marL="0" indent="0" algn="l" defTabSz="412750" rtl="0" eaLnBrk="0" fontAlgn="base" hangingPunct="0">
              <a:spcBef>
                <a:spcPct val="30000"/>
              </a:spcBef>
              <a:buClr>
                <a:srgbClr val="000000"/>
              </a:buClr>
              <a:buFontTx/>
              <a:buNone/>
              <a:defRPr/>
            </a:lvl1pPr>
            <a:lvl2pPr marL="522288" indent="0" algn="l" defTabSz="412750" rtl="0" eaLnBrk="0" fontAlgn="base" hangingPunct="0">
              <a:spcBef>
                <a:spcPct val="30000"/>
              </a:spcBef>
              <a:buClr>
                <a:srgbClr val="000000"/>
              </a:buClr>
              <a:buFontTx/>
              <a:buNone/>
              <a:defRPr/>
            </a:lvl2pPr>
            <a:lvl3pPr marL="979488" indent="0" algn="l" defTabSz="412750" rtl="0" eaLnBrk="0" fontAlgn="base" hangingPunct="0">
              <a:spcBef>
                <a:spcPct val="30000"/>
              </a:spcBef>
              <a:buClr>
                <a:srgbClr val="000000"/>
              </a:buClr>
              <a:buFontTx/>
              <a:buNone/>
              <a:defRPr/>
            </a:lvl3pPr>
            <a:lvl4pPr marL="1371600" indent="0" algn="l" defTabSz="412750" rtl="0" eaLnBrk="0" fontAlgn="base" hangingPunct="0">
              <a:spcBef>
                <a:spcPct val="30000"/>
              </a:spcBef>
              <a:buClr>
                <a:srgbClr val="000000"/>
              </a:buClr>
              <a:buFontTx/>
              <a:buNone/>
              <a:defRPr/>
            </a:lvl4pPr>
            <a:lvl5pPr marL="1762125" indent="0" algn="l" defTabSz="412750" rtl="0" eaLnBrk="0" fontAlgn="base" hangingPunct="0">
              <a:spcBef>
                <a:spcPct val="30000"/>
              </a:spcBef>
              <a:buClr>
                <a:srgbClr val="000000"/>
              </a:buClr>
              <a:buFontTx/>
              <a:buNone/>
              <a:defRPr/>
            </a:lvl5pPr>
          </a:lstStyle>
          <a:p>
            <a:pPr lvl="0"/>
            <a:r>
              <a:rPr lang="en-US"/>
              <a:t>Click to add question here</a:t>
            </a:r>
          </a:p>
        </p:txBody>
      </p:sp>
      <p:sp>
        <p:nvSpPr>
          <p:cNvPr id="4" name="choices"/>
          <p:cNvSpPr>
            <a:spLocks noGrp="1"/>
          </p:cNvSpPr>
          <p:nvPr>
            <p:ph type="body" sz="quarter" idx="11" hasCustomPrompt="1"/>
          </p:nvPr>
        </p:nvSpPr>
        <p:spPr>
          <a:xfrm>
            <a:off x="912284" y="2360613"/>
            <a:ext cx="4955645" cy="3810000"/>
          </a:xfrm>
          <a:prstGeom prst="rect">
            <a:avLst/>
          </a:prstGeom>
        </p:spPr>
        <p:txBody>
          <a:bodyPr>
            <a:normAutofit/>
          </a:bodyPr>
          <a:lstStyle>
            <a:lvl1pPr marL="612775" indent="-514350" algn="l" defTabSz="412750" rtl="0" eaLnBrk="0" fontAlgn="base" hangingPunct="0">
              <a:spcBef>
                <a:spcPct val="30000"/>
              </a:spcBef>
              <a:buClr>
                <a:srgbClr val="000000"/>
              </a:buClr>
              <a:buAutoNum type="arabicPeriod"/>
              <a:defRPr/>
            </a:lvl1pPr>
            <a:lvl2pPr marL="1036638" indent="-514350" algn="l" defTabSz="412750" rtl="0" eaLnBrk="0" fontAlgn="base" hangingPunct="0">
              <a:spcBef>
                <a:spcPct val="30000"/>
              </a:spcBef>
              <a:buClr>
                <a:srgbClr val="000000"/>
              </a:buClr>
              <a:buAutoNum type="arabicPeriod"/>
              <a:defRPr/>
            </a:lvl2pPr>
            <a:lvl3pPr marL="1436688" indent="-457200" algn="l" defTabSz="412750" rtl="0" eaLnBrk="0" fontAlgn="base" hangingPunct="0">
              <a:spcBef>
                <a:spcPct val="30000"/>
              </a:spcBef>
              <a:buClr>
                <a:srgbClr val="000000"/>
              </a:buClr>
              <a:buAutoNum type="arabicPeriod"/>
              <a:defRPr/>
            </a:lvl3pPr>
            <a:lvl4pPr marL="1828800" indent="-457200" algn="l" defTabSz="412750" rtl="0" eaLnBrk="0" fontAlgn="base" hangingPunct="0">
              <a:spcBef>
                <a:spcPct val="30000"/>
              </a:spcBef>
              <a:buClr>
                <a:srgbClr val="000000"/>
              </a:buClr>
              <a:buAutoNum type="arabicPeriod"/>
              <a:defRPr/>
            </a:lvl4pPr>
            <a:lvl5pPr marL="2219325" indent="-457200" algn="l" defTabSz="412750" rtl="0" eaLnBrk="0" fontAlgn="base" hangingPunct="0">
              <a:spcBef>
                <a:spcPct val="30000"/>
              </a:spcBef>
              <a:buClr>
                <a:srgbClr val="000000"/>
              </a:buClr>
              <a:buAutoNum type="arabicPeriod"/>
              <a:defRPr/>
            </a:lvl5pPr>
          </a:lstStyle>
          <a:p>
            <a:pPr lvl="0"/>
            <a:r>
              <a:rPr lang="en-US"/>
              <a:t>Click to add choices here</a:t>
            </a:r>
          </a:p>
        </p:txBody>
      </p:sp>
      <p:sp>
        <p:nvSpPr>
          <p:cNvPr id="5" name="chartPosition"/>
          <p:cNvSpPr>
            <a:spLocks noGrp="1"/>
          </p:cNvSpPr>
          <p:nvPr>
            <p:ph type="chart" sz="quarter" idx="12"/>
          </p:nvPr>
        </p:nvSpPr>
        <p:spPr>
          <a:xfrm>
            <a:off x="6324072" y="2360613"/>
            <a:ext cx="4955645" cy="3810000"/>
          </a:xfrm>
          <a:prstGeom prst="rect">
            <a:avLst/>
          </a:prstGeom>
        </p:spPr>
        <p:txBody>
          <a:bodyPr/>
          <a:lstStyle/>
          <a:p>
            <a:endParaRPr lang="en-US"/>
          </a:p>
        </p:txBody>
      </p:sp>
    </p:spTree>
    <p:extLst>
      <p:ext uri="{BB962C8B-B14F-4D97-AF65-F5344CB8AC3E}">
        <p14:creationId xmlns:p14="http://schemas.microsoft.com/office/powerpoint/2010/main" val="10652025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Keypoint Clock Sh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Oval 2" hidden="1"/>
          <p:cNvSpPr/>
          <p:nvPr userDrawn="1">
            <p:custDataLst>
              <p:tags r:id="rId1"/>
            </p:custDataLst>
          </p:nvPr>
        </p:nvSpPr>
        <p:spPr bwMode="auto">
          <a:xfrm>
            <a:off x="10922001" y="5905503"/>
            <a:ext cx="846667" cy="483015"/>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r>
              <a:rPr kumimoji="0" lang="en-US" sz="2400" b="0" i="0" u="none" strike="noStrike" cap="none" normalizeH="0" baseline="0">
                <a:ln>
                  <a:noFill/>
                </a:ln>
                <a:effectLst/>
                <a:latin typeface="Times New Roman" pitchFamily="18" charset="0"/>
              </a:rPr>
              <a:t>10</a:t>
            </a:r>
          </a:p>
        </p:txBody>
      </p:sp>
    </p:spTree>
    <p:extLst>
      <p:ext uri="{BB962C8B-B14F-4D97-AF65-F5344CB8AC3E}">
        <p14:creationId xmlns:p14="http://schemas.microsoft.com/office/powerpoint/2010/main" val="11709120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8387368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823C474B-B3C8-4D2B-9A58-47D3CEA19AC6}" type="datetimeFigureOut">
              <a:rPr lang="en-US" smtClean="0"/>
              <a:t>1/17/23</a:t>
            </a:fld>
            <a:endParaRPr lang="en-US"/>
          </a:p>
        </p:txBody>
      </p:sp>
      <p:sp>
        <p:nvSpPr>
          <p:cNvPr id="5" name="Footer Placeholder 4"/>
          <p:cNvSpPr>
            <a:spLocks noGrp="1"/>
          </p:cNvSpPr>
          <p:nvPr>
            <p:ph type="ftr" sz="quarter" idx="11"/>
          </p:nvPr>
        </p:nvSpPr>
        <p:spPr>
          <a:xfrm>
            <a:off x="3074202" y="6441567"/>
            <a:ext cx="6043601" cy="164148"/>
          </a:xfrm>
        </p:spPr>
        <p:txBody>
          <a:bodyPr/>
          <a:lstStyle/>
          <a:p>
            <a:endParaRPr lang="en-US"/>
          </a:p>
        </p:txBody>
      </p:sp>
      <p:sp>
        <p:nvSpPr>
          <p:cNvPr id="6" name="Slide Number Placeholder 5"/>
          <p:cNvSpPr>
            <a:spLocks noGrp="1"/>
          </p:cNvSpPr>
          <p:nvPr>
            <p:ph type="sldNum" sz="quarter" idx="12"/>
          </p:nvPr>
        </p:nvSpPr>
        <p:spPr/>
        <p:txBody>
          <a:bodyPr/>
          <a:lstStyle/>
          <a:p>
            <a:fld id="{970B1DE9-DF1E-478B-8EAC-D83EF13FF69C}" type="slidenum">
              <a:rPr lang="en-US" smtClean="0"/>
              <a:t>‹#›</a:t>
            </a:fld>
            <a:endParaRPr lang="en-US"/>
          </a:p>
        </p:txBody>
      </p:sp>
      <p:sp>
        <p:nvSpPr>
          <p:cNvPr id="7" name="Text Placeholder 6">
            <a:extLst>
              <a:ext uri="{FF2B5EF4-FFF2-40B4-BE49-F238E27FC236}">
                <a16:creationId xmlns:a16="http://schemas.microsoft.com/office/drawing/2014/main" id="{B9E66119-3E50-4912-A6A4-0A2C0585246D}"/>
              </a:ext>
            </a:extLst>
          </p:cNvPr>
          <p:cNvSpPr>
            <a:spLocks noGrp="1"/>
          </p:cNvSpPr>
          <p:nvPr>
            <p:ph type="body" sz="quarter" idx="13" hasCustomPrompt="1"/>
          </p:nvPr>
        </p:nvSpPr>
        <p:spPr>
          <a:xfrm>
            <a:off x="478368" y="5791202"/>
            <a:ext cx="4906433" cy="395817"/>
          </a:xfrm>
        </p:spPr>
        <p:txBody>
          <a:bodyPr anchor="b" anchorCtr="0"/>
          <a:lstStyle>
            <a:lvl1pPr marL="0" indent="0">
              <a:buNone/>
              <a:defRPr sz="933" b="0">
                <a:solidFill>
                  <a:schemeClr val="tx1">
                    <a:lumMod val="50000"/>
                  </a:schemeClr>
                </a:solidFill>
              </a:defRPr>
            </a:lvl1pPr>
          </a:lstStyle>
          <a:p>
            <a:pPr lvl="0"/>
            <a:r>
              <a:rPr lang="en-US" dirty="0"/>
              <a:t>Abbreviations</a:t>
            </a:r>
          </a:p>
        </p:txBody>
      </p:sp>
      <p:sp>
        <p:nvSpPr>
          <p:cNvPr id="9" name="Text Placeholder 8">
            <a:extLst>
              <a:ext uri="{FF2B5EF4-FFF2-40B4-BE49-F238E27FC236}">
                <a16:creationId xmlns:a16="http://schemas.microsoft.com/office/drawing/2014/main" id="{B2D06BD1-1203-411A-80B7-868D8D7562B1}"/>
              </a:ext>
            </a:extLst>
          </p:cNvPr>
          <p:cNvSpPr>
            <a:spLocks noGrp="1"/>
          </p:cNvSpPr>
          <p:nvPr>
            <p:ph type="body" sz="quarter" idx="14" hasCustomPrompt="1"/>
          </p:nvPr>
        </p:nvSpPr>
        <p:spPr>
          <a:xfrm>
            <a:off x="6826676" y="5801362"/>
            <a:ext cx="4906433" cy="395817"/>
          </a:xfrm>
        </p:spPr>
        <p:txBody>
          <a:bodyPr anchor="b" anchorCtr="0"/>
          <a:lstStyle>
            <a:lvl1pPr marL="0" indent="0" algn="r">
              <a:buNone/>
              <a:defRPr sz="933" b="0">
                <a:solidFill>
                  <a:schemeClr val="tx1">
                    <a:lumMod val="50000"/>
                  </a:schemeClr>
                </a:solidFill>
              </a:defRPr>
            </a:lvl1pPr>
          </a:lstStyle>
          <a:p>
            <a:pPr lvl="0"/>
            <a:r>
              <a:rPr lang="en-US" dirty="0"/>
              <a:t>References</a:t>
            </a:r>
          </a:p>
        </p:txBody>
      </p:sp>
    </p:spTree>
    <p:custDataLst>
      <p:tags r:id="rId1"/>
    </p:custDataLst>
    <p:extLst>
      <p:ext uri="{BB962C8B-B14F-4D97-AF65-F5344CB8AC3E}">
        <p14:creationId xmlns:p14="http://schemas.microsoft.com/office/powerpoint/2010/main" val="19154057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nd Content (not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1"/>
          </p:nvPr>
        </p:nvSpPr>
        <p:spPr>
          <a:xfrm>
            <a:off x="719667" y="1604435"/>
            <a:ext cx="11089217" cy="4512733"/>
          </a:xfrm>
        </p:spPr>
        <p:txBody>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2">
            <a:extLst>
              <a:ext uri="{FF2B5EF4-FFF2-40B4-BE49-F238E27FC236}">
                <a16:creationId xmlns:a16="http://schemas.microsoft.com/office/drawing/2014/main" id="{008D0EE8-6479-4001-8D42-625239B19F2E}"/>
              </a:ext>
            </a:extLst>
          </p:cNvPr>
          <p:cNvSpPr>
            <a:spLocks noGrp="1"/>
          </p:cNvSpPr>
          <p:nvPr>
            <p:ph type="body" sz="quarter" idx="10" hasCustomPrompt="1"/>
          </p:nvPr>
        </p:nvSpPr>
        <p:spPr>
          <a:xfrm>
            <a:off x="10450080" y="6605285"/>
            <a:ext cx="1368965" cy="138499"/>
          </a:xfrm>
        </p:spPr>
        <p:txBody>
          <a:bodyPr wrap="none" lIns="0" tIns="0" rIns="0" bIns="0" anchor="b" anchorCtr="0">
            <a:spAutoFit/>
          </a:bodyPr>
          <a:lstStyle>
            <a:lvl1pPr algn="r">
              <a:lnSpc>
                <a:spcPct val="90000"/>
              </a:lnSpc>
              <a:spcBef>
                <a:spcPts val="0"/>
              </a:spcBef>
              <a:defRPr sz="1000"/>
            </a:lvl1pPr>
          </a:lstStyle>
          <a:p>
            <a:pPr lvl="0"/>
            <a:r>
              <a:rPr lang="en-US" dirty="0"/>
              <a:t>Click to add reference</a:t>
            </a:r>
            <a:endParaRPr lang="en-GB" dirty="0"/>
          </a:p>
        </p:txBody>
      </p:sp>
    </p:spTree>
    <p:extLst>
      <p:ext uri="{BB962C8B-B14F-4D97-AF65-F5344CB8AC3E}">
        <p14:creationId xmlns:p14="http://schemas.microsoft.com/office/powerpoint/2010/main" val="4170927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0DCFF-CE3A-499A-B708-D228480FBD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6D6576-DF26-41E4-8C35-4043E0D8DB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D89229F-8115-4102-B761-375AC93D5F3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6AF244-232E-45F7-95BC-675BFB69B3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81B95D3-EB8B-4266-9AE0-293C0E4D93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E0D467-5EBF-494B-B0C0-E1EEB4EE9AC7}"/>
              </a:ext>
            </a:extLst>
          </p:cNvPr>
          <p:cNvSpPr>
            <a:spLocks noGrp="1"/>
          </p:cNvSpPr>
          <p:nvPr>
            <p:ph type="dt" sz="half" idx="10"/>
          </p:nvPr>
        </p:nvSpPr>
        <p:spPr/>
        <p:txBody>
          <a:bodyPr/>
          <a:lstStyle/>
          <a:p>
            <a:fld id="{8CB39A50-F5FA-4021-A9F1-05A739E89CB7}" type="datetimeFigureOut">
              <a:rPr lang="en-US" smtClean="0"/>
              <a:t>1/17/23</a:t>
            </a:fld>
            <a:endParaRPr lang="en-US"/>
          </a:p>
        </p:txBody>
      </p:sp>
      <p:sp>
        <p:nvSpPr>
          <p:cNvPr id="8" name="Footer Placeholder 7">
            <a:extLst>
              <a:ext uri="{FF2B5EF4-FFF2-40B4-BE49-F238E27FC236}">
                <a16:creationId xmlns:a16="http://schemas.microsoft.com/office/drawing/2014/main" id="{A0F39284-EE92-4B6C-BEE2-94BD60A497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8ABB2F-23BC-4DCC-A929-DD0A34C5010F}"/>
              </a:ext>
            </a:extLst>
          </p:cNvPr>
          <p:cNvSpPr>
            <a:spLocks noGrp="1"/>
          </p:cNvSpPr>
          <p:nvPr>
            <p:ph type="sldNum" sz="quarter" idx="12"/>
          </p:nvPr>
        </p:nvSpPr>
        <p:spPr/>
        <p:txBody>
          <a:bodyPr/>
          <a:lstStyle/>
          <a:p>
            <a:fld id="{61DF9FDF-3FE2-4137-8D3C-50326A50DD85}" type="slidenum">
              <a:rPr lang="en-US" smtClean="0"/>
              <a:t>‹#›</a:t>
            </a:fld>
            <a:endParaRPr lang="en-US"/>
          </a:p>
        </p:txBody>
      </p:sp>
    </p:spTree>
    <p:extLst>
      <p:ext uri="{BB962C8B-B14F-4D97-AF65-F5344CB8AC3E}">
        <p14:creationId xmlns:p14="http://schemas.microsoft.com/office/powerpoint/2010/main" val="2147965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9E227-DD9D-40C5-80FD-BA9C3F9DCD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C62AFA-801C-4807-83DB-71981117DF93}"/>
              </a:ext>
            </a:extLst>
          </p:cNvPr>
          <p:cNvSpPr>
            <a:spLocks noGrp="1"/>
          </p:cNvSpPr>
          <p:nvPr>
            <p:ph type="dt" sz="half" idx="10"/>
          </p:nvPr>
        </p:nvSpPr>
        <p:spPr/>
        <p:txBody>
          <a:bodyPr/>
          <a:lstStyle/>
          <a:p>
            <a:fld id="{8CB39A50-F5FA-4021-A9F1-05A739E89CB7}" type="datetimeFigureOut">
              <a:rPr lang="en-US" smtClean="0"/>
              <a:t>1/17/23</a:t>
            </a:fld>
            <a:endParaRPr lang="en-US"/>
          </a:p>
        </p:txBody>
      </p:sp>
      <p:sp>
        <p:nvSpPr>
          <p:cNvPr id="4" name="Footer Placeholder 3">
            <a:extLst>
              <a:ext uri="{FF2B5EF4-FFF2-40B4-BE49-F238E27FC236}">
                <a16:creationId xmlns:a16="http://schemas.microsoft.com/office/drawing/2014/main" id="{877A29DD-F4BD-42FB-8FBE-00599C04B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16C557-A1E5-482D-827F-BE3ACBCB2E23}"/>
              </a:ext>
            </a:extLst>
          </p:cNvPr>
          <p:cNvSpPr>
            <a:spLocks noGrp="1"/>
          </p:cNvSpPr>
          <p:nvPr>
            <p:ph type="sldNum" sz="quarter" idx="12"/>
          </p:nvPr>
        </p:nvSpPr>
        <p:spPr/>
        <p:txBody>
          <a:bodyPr/>
          <a:lstStyle/>
          <a:p>
            <a:fld id="{61DF9FDF-3FE2-4137-8D3C-50326A50DD85}" type="slidenum">
              <a:rPr lang="en-US" smtClean="0"/>
              <a:t>‹#›</a:t>
            </a:fld>
            <a:endParaRPr lang="en-US"/>
          </a:p>
        </p:txBody>
      </p:sp>
    </p:spTree>
    <p:extLst>
      <p:ext uri="{BB962C8B-B14F-4D97-AF65-F5344CB8AC3E}">
        <p14:creationId xmlns:p14="http://schemas.microsoft.com/office/powerpoint/2010/main" val="349736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B4D507-B945-4CAD-9D1B-4509E837B88D}"/>
              </a:ext>
            </a:extLst>
          </p:cNvPr>
          <p:cNvSpPr>
            <a:spLocks noGrp="1"/>
          </p:cNvSpPr>
          <p:nvPr>
            <p:ph type="dt" sz="half" idx="10"/>
          </p:nvPr>
        </p:nvSpPr>
        <p:spPr/>
        <p:txBody>
          <a:bodyPr/>
          <a:lstStyle/>
          <a:p>
            <a:fld id="{8CB39A50-F5FA-4021-A9F1-05A739E89CB7}" type="datetimeFigureOut">
              <a:rPr lang="en-US" smtClean="0"/>
              <a:t>1/17/23</a:t>
            </a:fld>
            <a:endParaRPr lang="en-US"/>
          </a:p>
        </p:txBody>
      </p:sp>
      <p:sp>
        <p:nvSpPr>
          <p:cNvPr id="3" name="Footer Placeholder 2">
            <a:extLst>
              <a:ext uri="{FF2B5EF4-FFF2-40B4-BE49-F238E27FC236}">
                <a16:creationId xmlns:a16="http://schemas.microsoft.com/office/drawing/2014/main" id="{9EA0CC02-A411-437E-8F5F-1BCE57D082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D42AC5-2C43-4446-8C71-81B92B7CF353}"/>
              </a:ext>
            </a:extLst>
          </p:cNvPr>
          <p:cNvSpPr>
            <a:spLocks noGrp="1"/>
          </p:cNvSpPr>
          <p:nvPr>
            <p:ph type="sldNum" sz="quarter" idx="12"/>
          </p:nvPr>
        </p:nvSpPr>
        <p:spPr/>
        <p:txBody>
          <a:bodyPr/>
          <a:lstStyle/>
          <a:p>
            <a:fld id="{61DF9FDF-3FE2-4137-8D3C-50326A50DD85}" type="slidenum">
              <a:rPr lang="en-US" smtClean="0"/>
              <a:t>‹#›</a:t>
            </a:fld>
            <a:endParaRPr lang="en-US"/>
          </a:p>
        </p:txBody>
      </p:sp>
    </p:spTree>
    <p:extLst>
      <p:ext uri="{BB962C8B-B14F-4D97-AF65-F5344CB8AC3E}">
        <p14:creationId xmlns:p14="http://schemas.microsoft.com/office/powerpoint/2010/main" val="1695563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DAF1A-9443-49E0-82CB-559E6C97B6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1BD7CC-6ECD-4B68-A138-0E85CB7BBD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73C92B-3C37-45E5-A78C-DAEFC097CC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531809-0E84-42B8-A8D8-844CB9D98C38}"/>
              </a:ext>
            </a:extLst>
          </p:cNvPr>
          <p:cNvSpPr>
            <a:spLocks noGrp="1"/>
          </p:cNvSpPr>
          <p:nvPr>
            <p:ph type="dt" sz="half" idx="10"/>
          </p:nvPr>
        </p:nvSpPr>
        <p:spPr/>
        <p:txBody>
          <a:bodyPr/>
          <a:lstStyle/>
          <a:p>
            <a:fld id="{8CB39A50-F5FA-4021-A9F1-05A739E89CB7}" type="datetimeFigureOut">
              <a:rPr lang="en-US" smtClean="0"/>
              <a:t>1/17/23</a:t>
            </a:fld>
            <a:endParaRPr lang="en-US"/>
          </a:p>
        </p:txBody>
      </p:sp>
      <p:sp>
        <p:nvSpPr>
          <p:cNvPr id="6" name="Footer Placeholder 5">
            <a:extLst>
              <a:ext uri="{FF2B5EF4-FFF2-40B4-BE49-F238E27FC236}">
                <a16:creationId xmlns:a16="http://schemas.microsoft.com/office/drawing/2014/main" id="{04C07212-3E1B-4D17-8247-FAF26B1335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EBF231-2368-4E25-B08E-B25217D87433}"/>
              </a:ext>
            </a:extLst>
          </p:cNvPr>
          <p:cNvSpPr>
            <a:spLocks noGrp="1"/>
          </p:cNvSpPr>
          <p:nvPr>
            <p:ph type="sldNum" sz="quarter" idx="12"/>
          </p:nvPr>
        </p:nvSpPr>
        <p:spPr/>
        <p:txBody>
          <a:bodyPr/>
          <a:lstStyle/>
          <a:p>
            <a:fld id="{61DF9FDF-3FE2-4137-8D3C-50326A50DD85}" type="slidenum">
              <a:rPr lang="en-US" smtClean="0"/>
              <a:t>‹#›</a:t>
            </a:fld>
            <a:endParaRPr lang="en-US"/>
          </a:p>
        </p:txBody>
      </p:sp>
    </p:spTree>
    <p:extLst>
      <p:ext uri="{BB962C8B-B14F-4D97-AF65-F5344CB8AC3E}">
        <p14:creationId xmlns:p14="http://schemas.microsoft.com/office/powerpoint/2010/main" val="4014989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D25E7-7782-43E3-A9B8-8B37780B56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C41563-831D-414B-AFCE-999B6F7FFE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4B6ED3-8DED-4F07-B95F-8A97D06CBE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CB16845-85E6-401B-949A-D57379666263}"/>
              </a:ext>
            </a:extLst>
          </p:cNvPr>
          <p:cNvSpPr>
            <a:spLocks noGrp="1"/>
          </p:cNvSpPr>
          <p:nvPr>
            <p:ph type="dt" sz="half" idx="10"/>
          </p:nvPr>
        </p:nvSpPr>
        <p:spPr/>
        <p:txBody>
          <a:bodyPr/>
          <a:lstStyle/>
          <a:p>
            <a:fld id="{8CB39A50-F5FA-4021-A9F1-05A739E89CB7}" type="datetimeFigureOut">
              <a:rPr lang="en-US" smtClean="0"/>
              <a:t>1/17/23</a:t>
            </a:fld>
            <a:endParaRPr lang="en-US"/>
          </a:p>
        </p:txBody>
      </p:sp>
      <p:sp>
        <p:nvSpPr>
          <p:cNvPr id="6" name="Footer Placeholder 5">
            <a:extLst>
              <a:ext uri="{FF2B5EF4-FFF2-40B4-BE49-F238E27FC236}">
                <a16:creationId xmlns:a16="http://schemas.microsoft.com/office/drawing/2014/main" id="{E442A120-E2DD-41B0-BBCB-86A0F3D35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53A099-1FDE-42D7-9901-FB76EB998FD6}"/>
              </a:ext>
            </a:extLst>
          </p:cNvPr>
          <p:cNvSpPr>
            <a:spLocks noGrp="1"/>
          </p:cNvSpPr>
          <p:nvPr>
            <p:ph type="sldNum" sz="quarter" idx="12"/>
          </p:nvPr>
        </p:nvSpPr>
        <p:spPr/>
        <p:txBody>
          <a:bodyPr/>
          <a:lstStyle/>
          <a:p>
            <a:fld id="{61DF9FDF-3FE2-4137-8D3C-50326A50DD85}" type="slidenum">
              <a:rPr lang="en-US" smtClean="0"/>
              <a:t>‹#›</a:t>
            </a:fld>
            <a:endParaRPr lang="en-US"/>
          </a:p>
        </p:txBody>
      </p:sp>
    </p:spTree>
    <p:extLst>
      <p:ext uri="{BB962C8B-B14F-4D97-AF65-F5344CB8AC3E}">
        <p14:creationId xmlns:p14="http://schemas.microsoft.com/office/powerpoint/2010/main" val="3630468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image" Target="../media/image5.png"/><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theme" Target="../theme/theme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1719D7-B714-455A-8458-CBDFF04BC0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03B2CB-05CE-4502-A8FF-7C36F6A7FB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84FBD7-5B5A-4C9F-9FD7-D61EBB0602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B39A50-F5FA-4021-A9F1-05A739E89CB7}" type="datetimeFigureOut">
              <a:rPr lang="en-US" smtClean="0"/>
              <a:t>1/17/23</a:t>
            </a:fld>
            <a:endParaRPr lang="en-US"/>
          </a:p>
        </p:txBody>
      </p:sp>
      <p:sp>
        <p:nvSpPr>
          <p:cNvPr id="5" name="Footer Placeholder 4">
            <a:extLst>
              <a:ext uri="{FF2B5EF4-FFF2-40B4-BE49-F238E27FC236}">
                <a16:creationId xmlns:a16="http://schemas.microsoft.com/office/drawing/2014/main" id="{0CFFB842-F8D8-4682-A27B-82D5D959D7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8DCF20-FFB5-45D5-BBE0-00DCBCF159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F9FDF-3FE2-4137-8D3C-50326A50DD85}" type="slidenum">
              <a:rPr lang="en-US" smtClean="0"/>
              <a:t>‹#›</a:t>
            </a:fld>
            <a:endParaRPr lang="en-US"/>
          </a:p>
        </p:txBody>
      </p:sp>
    </p:spTree>
    <p:extLst>
      <p:ext uri="{BB962C8B-B14F-4D97-AF65-F5344CB8AC3E}">
        <p14:creationId xmlns:p14="http://schemas.microsoft.com/office/powerpoint/2010/main" val="1082379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2ECF1"/>
        </a:solid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bwMode="auto">
          <a:xfrm>
            <a:off x="912286" y="227013"/>
            <a:ext cx="10358967"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edit Master title style</a:t>
            </a:r>
          </a:p>
        </p:txBody>
      </p:sp>
      <p:sp>
        <p:nvSpPr>
          <p:cNvPr id="1028" name="Rectangle 2"/>
          <p:cNvSpPr>
            <a:spLocks noGrp="1" noChangeArrowheads="1"/>
          </p:cNvSpPr>
          <p:nvPr>
            <p:ph type="body" idx="1"/>
          </p:nvPr>
        </p:nvSpPr>
        <p:spPr bwMode="auto">
          <a:xfrm>
            <a:off x="912286" y="1416053"/>
            <a:ext cx="10358967" cy="4799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Picture 7" descr="A close up of a sign&#10;&#10;Description automatically generated">
            <a:extLst>
              <a:ext uri="{FF2B5EF4-FFF2-40B4-BE49-F238E27FC236}">
                <a16:creationId xmlns:a16="http://schemas.microsoft.com/office/drawing/2014/main" id="{B4CCBE2E-CAAE-B74A-AD06-6C8F94F20E4C}"/>
              </a:ext>
            </a:extLst>
          </p:cNvPr>
          <p:cNvPicPr>
            <a:picLocks noChangeAspect="1"/>
          </p:cNvPicPr>
          <p:nvPr userDrawn="1"/>
        </p:nvPicPr>
        <p:blipFill>
          <a:blip r:embed="rId21">
            <a:alphaModFix amt="60000"/>
            <a:extLst>
              <a:ext uri="{28A0092B-C50C-407E-A947-70E740481C1C}">
                <a14:useLocalDpi xmlns:a14="http://schemas.microsoft.com/office/drawing/2010/main" val="0"/>
              </a:ext>
            </a:extLst>
          </a:blip>
          <a:stretch>
            <a:fillRect/>
          </a:stretch>
        </p:blipFill>
        <p:spPr>
          <a:xfrm>
            <a:off x="11365992" y="6156880"/>
            <a:ext cx="650240" cy="548640"/>
          </a:xfrm>
          <a:prstGeom prst="rect">
            <a:avLst/>
          </a:prstGeom>
        </p:spPr>
      </p:pic>
    </p:spTree>
    <p:extLst>
      <p:ext uri="{BB962C8B-B14F-4D97-AF65-F5344CB8AC3E}">
        <p14:creationId xmlns:p14="http://schemas.microsoft.com/office/powerpoint/2010/main" val="328365539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p:titleStyle>
    <p:bodyStyle>
      <a:lvl1pPr marL="390525" indent="-292100" algn="l" defTabSz="412750" rtl="0" eaLnBrk="0" fontAlgn="base" hangingPunct="0">
        <a:lnSpc>
          <a:spcPct val="105000"/>
        </a:lnSpc>
        <a:spcBef>
          <a:spcPct val="30000"/>
        </a:spcBef>
        <a:spcAft>
          <a:spcPts val="800"/>
        </a:spcAft>
        <a:buClr>
          <a:srgbClr val="000000"/>
        </a:buClr>
        <a:buSzPct val="100000"/>
        <a:buFont typeface="Arial" pitchFamily="-72"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pitchFamily="-72"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400" b="1">
          <a:solidFill>
            <a:srgbClr val="000000"/>
          </a:solidFill>
          <a:latin typeface="Calibri" charset="0"/>
          <a:ea typeface="ＭＳ Ｐゴシック" pitchFamily="-123"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pitchFamily="-72" charset="2"/>
        <a:buChar char=""/>
        <a:defRPr sz="2200" b="1">
          <a:solidFill>
            <a:srgbClr val="000000"/>
          </a:solidFill>
          <a:latin typeface="Calibri" charset="0"/>
          <a:ea typeface="ＭＳ Ｐゴシック" pitchFamily="-123"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000" b="1">
          <a:solidFill>
            <a:srgbClr val="000000"/>
          </a:solidFill>
          <a:latin typeface="Calibri" charset="0"/>
          <a:ea typeface="ＭＳ Ｐゴシック" pitchFamily="-123"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p:bodyStyle>
    <p:otherStyle>
      <a:defPPr>
        <a:defRPr lang="en-US"/>
      </a:defPPr>
      <a:lvl1pPr marL="0" algn="l" defTabSz="914115" rtl="0" eaLnBrk="1" latinLnBrk="0" hangingPunct="1">
        <a:defRPr sz="1800" kern="1200">
          <a:solidFill>
            <a:schemeClr val="tx1"/>
          </a:solidFill>
          <a:latin typeface="+mn-lt"/>
          <a:ea typeface="+mn-ea"/>
          <a:cs typeface="+mn-cs"/>
        </a:defRPr>
      </a:lvl1pPr>
      <a:lvl2pPr marL="457058" algn="l" defTabSz="914115" rtl="0" eaLnBrk="1" latinLnBrk="0" hangingPunct="1">
        <a:defRPr sz="1800" kern="1200">
          <a:solidFill>
            <a:schemeClr val="tx1"/>
          </a:solidFill>
          <a:latin typeface="+mn-lt"/>
          <a:ea typeface="+mn-ea"/>
          <a:cs typeface="+mn-cs"/>
        </a:defRPr>
      </a:lvl2pPr>
      <a:lvl3pPr marL="914115" algn="l" defTabSz="914115" rtl="0" eaLnBrk="1" latinLnBrk="0" hangingPunct="1">
        <a:defRPr sz="1800" kern="1200">
          <a:solidFill>
            <a:schemeClr val="tx1"/>
          </a:solidFill>
          <a:latin typeface="+mn-lt"/>
          <a:ea typeface="+mn-ea"/>
          <a:cs typeface="+mn-cs"/>
        </a:defRPr>
      </a:lvl3pPr>
      <a:lvl4pPr marL="1371173" algn="l" defTabSz="914115" rtl="0" eaLnBrk="1" latinLnBrk="0" hangingPunct="1">
        <a:defRPr sz="1800" kern="1200">
          <a:solidFill>
            <a:schemeClr val="tx1"/>
          </a:solidFill>
          <a:latin typeface="+mn-lt"/>
          <a:ea typeface="+mn-ea"/>
          <a:cs typeface="+mn-cs"/>
        </a:defRPr>
      </a:lvl4pPr>
      <a:lvl5pPr marL="1828231" algn="l" defTabSz="914115" rtl="0" eaLnBrk="1" latinLnBrk="0" hangingPunct="1">
        <a:defRPr sz="1800" kern="1200">
          <a:solidFill>
            <a:schemeClr val="tx1"/>
          </a:solidFill>
          <a:latin typeface="+mn-lt"/>
          <a:ea typeface="+mn-ea"/>
          <a:cs typeface="+mn-cs"/>
        </a:defRPr>
      </a:lvl5pPr>
      <a:lvl6pPr marL="2285289" algn="l" defTabSz="914115" rtl="0" eaLnBrk="1" latinLnBrk="0" hangingPunct="1">
        <a:defRPr sz="1800" kern="1200">
          <a:solidFill>
            <a:schemeClr val="tx1"/>
          </a:solidFill>
          <a:latin typeface="+mn-lt"/>
          <a:ea typeface="+mn-ea"/>
          <a:cs typeface="+mn-cs"/>
        </a:defRPr>
      </a:lvl6pPr>
      <a:lvl7pPr marL="2742347" algn="l" defTabSz="914115" rtl="0" eaLnBrk="1" latinLnBrk="0" hangingPunct="1">
        <a:defRPr sz="1800" kern="1200">
          <a:solidFill>
            <a:schemeClr val="tx1"/>
          </a:solidFill>
          <a:latin typeface="+mn-lt"/>
          <a:ea typeface="+mn-ea"/>
          <a:cs typeface="+mn-cs"/>
        </a:defRPr>
      </a:lvl7pPr>
      <a:lvl8pPr marL="3199405" algn="l" defTabSz="914115" rtl="0" eaLnBrk="1" latinLnBrk="0" hangingPunct="1">
        <a:defRPr sz="1800" kern="1200">
          <a:solidFill>
            <a:schemeClr val="tx1"/>
          </a:solidFill>
          <a:latin typeface="+mn-lt"/>
          <a:ea typeface="+mn-ea"/>
          <a:cs typeface="+mn-cs"/>
        </a:defRPr>
      </a:lvl8pPr>
      <a:lvl9pPr marL="3656462" algn="l" defTabSz="91411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3.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6.xml"/><Relationship Id="rId7" Type="http://schemas.openxmlformats.org/officeDocument/2006/relationships/image" Target="../media/image6.emf"/><Relationship Id="rId2" Type="http://schemas.openxmlformats.org/officeDocument/2006/relationships/tags" Target="../tags/tag5.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2.xml"/><Relationship Id="rId4"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8.png"/><Relationship Id="rId2" Type="http://schemas.openxmlformats.org/officeDocument/2006/relationships/slideLayout" Target="../slideLayouts/slideLayout19.xml"/><Relationship Id="rId1" Type="http://schemas.openxmlformats.org/officeDocument/2006/relationships/tags" Target="../tags/tag11.xml"/><Relationship Id="rId6" Type="http://schemas.openxmlformats.org/officeDocument/2006/relationships/image" Target="../media/image27.png"/><Relationship Id="rId5" Type="http://schemas.openxmlformats.org/officeDocument/2006/relationships/chart" Target="../charts/chart9.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2.xml"/><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8.xml"/><Relationship Id="rId7" Type="http://schemas.openxmlformats.org/officeDocument/2006/relationships/oleObject" Target="../embeddings/oleObject2.bin"/><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notesSlide" Target="../notesSlides/notesSlide3.xml"/><Relationship Id="rId5" Type="http://schemas.openxmlformats.org/officeDocument/2006/relationships/slideLayout" Target="../slideLayouts/slideLayout12.xml"/><Relationship Id="rId4" Type="http://schemas.openxmlformats.org/officeDocument/2006/relationships/tags" Target="../tags/tag9.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10.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C9F70-1E08-4906-8C55-9597AFBB12E6}"/>
              </a:ext>
            </a:extLst>
          </p:cNvPr>
          <p:cNvSpPr>
            <a:spLocks noGrp="1"/>
          </p:cNvSpPr>
          <p:nvPr>
            <p:ph type="ctrTitle"/>
          </p:nvPr>
        </p:nvSpPr>
        <p:spPr/>
        <p:txBody>
          <a:bodyPr/>
          <a:lstStyle/>
          <a:p>
            <a:r>
              <a:rPr lang="en-US" dirty="0"/>
              <a:t>Research To Practice Year In Review 2022</a:t>
            </a:r>
          </a:p>
        </p:txBody>
      </p:sp>
      <p:sp>
        <p:nvSpPr>
          <p:cNvPr id="3" name="Subtitle 2">
            <a:extLst>
              <a:ext uri="{FF2B5EF4-FFF2-40B4-BE49-F238E27FC236}">
                <a16:creationId xmlns:a16="http://schemas.microsoft.com/office/drawing/2014/main" id="{BAA22A93-8537-4522-ABC4-37503DF10DC5}"/>
              </a:ext>
            </a:extLst>
          </p:cNvPr>
          <p:cNvSpPr>
            <a:spLocks noGrp="1"/>
          </p:cNvSpPr>
          <p:nvPr>
            <p:ph type="subTitle" idx="1"/>
          </p:nvPr>
        </p:nvSpPr>
        <p:spPr>
          <a:xfrm>
            <a:off x="1524000" y="4013261"/>
            <a:ext cx="9144000" cy="1655762"/>
          </a:xfrm>
        </p:spPr>
        <p:txBody>
          <a:bodyPr>
            <a:normAutofit fontScale="55000" lnSpcReduction="20000"/>
          </a:bodyPr>
          <a:lstStyle/>
          <a:p>
            <a:r>
              <a:rPr lang="en-US" b="1" dirty="0"/>
              <a:t>Kathleen Moore, MD, M</a:t>
            </a:r>
            <a:r>
              <a:rPr lang="en-US" dirty="0"/>
              <a:t>S</a:t>
            </a:r>
          </a:p>
          <a:p>
            <a:r>
              <a:rPr lang="en-US" dirty="0"/>
              <a:t>Virginia Kerley Cade Chair in Developmental Therapeutics</a:t>
            </a:r>
          </a:p>
          <a:p>
            <a:r>
              <a:rPr lang="en-US" dirty="0"/>
              <a:t>Associate Director Clinical Research</a:t>
            </a:r>
          </a:p>
          <a:p>
            <a:r>
              <a:rPr lang="en-US" dirty="0"/>
              <a:t>Stephenson Cancer Center</a:t>
            </a:r>
          </a:p>
          <a:p>
            <a:r>
              <a:rPr lang="en-US" dirty="0"/>
              <a:t>Associate Director, GOG Partners</a:t>
            </a:r>
          </a:p>
          <a:p>
            <a:r>
              <a:rPr lang="en-US" dirty="0"/>
              <a:t>GOG Foundation BOD</a:t>
            </a:r>
          </a:p>
        </p:txBody>
      </p:sp>
    </p:spTree>
    <p:extLst>
      <p:ext uri="{BB962C8B-B14F-4D97-AF65-F5344CB8AC3E}">
        <p14:creationId xmlns:p14="http://schemas.microsoft.com/office/powerpoint/2010/main" val="126088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C2604-42DB-0505-5365-82EC97072EE7}"/>
              </a:ext>
            </a:extLst>
          </p:cNvPr>
          <p:cNvSpPr>
            <a:spLocks noGrp="1"/>
          </p:cNvSpPr>
          <p:nvPr>
            <p:ph type="title"/>
          </p:nvPr>
        </p:nvSpPr>
        <p:spPr/>
        <p:txBody>
          <a:bodyPr>
            <a:normAutofit/>
          </a:bodyPr>
          <a:lstStyle/>
          <a:p>
            <a:r>
              <a:rPr lang="en-US" sz="2933" b="1">
                <a:latin typeface="Arial" panose="020B0604020202020204"/>
              </a:rPr>
              <a:t>PARPi maintenance is less effective in </a:t>
            </a:r>
            <a:r>
              <a:rPr lang="en-US" sz="2933" b="1">
                <a:solidFill>
                  <a:srgbClr val="00B7F1"/>
                </a:solidFill>
                <a:latin typeface="Arial" panose="020B0604020202020204"/>
              </a:rPr>
              <a:t>HRp</a:t>
            </a:r>
            <a:r>
              <a:rPr lang="en-US" sz="2933" b="1">
                <a:latin typeface="Arial" panose="020B0604020202020204"/>
              </a:rPr>
              <a:t> disease, with mixed PFS results observed across trials</a:t>
            </a:r>
            <a:endParaRPr lang="en-US" sz="2933"/>
          </a:p>
        </p:txBody>
      </p:sp>
      <p:sp>
        <p:nvSpPr>
          <p:cNvPr id="5" name="Text Placeholder 4">
            <a:extLst>
              <a:ext uri="{FF2B5EF4-FFF2-40B4-BE49-F238E27FC236}">
                <a16:creationId xmlns:a16="http://schemas.microsoft.com/office/drawing/2014/main" id="{0FBB3F18-89B2-14B8-0FBB-0ABED0D01100}"/>
              </a:ext>
            </a:extLst>
          </p:cNvPr>
          <p:cNvSpPr>
            <a:spLocks noGrp="1"/>
          </p:cNvSpPr>
          <p:nvPr>
            <p:ph type="body" sz="quarter" idx="21"/>
          </p:nvPr>
        </p:nvSpPr>
        <p:spPr>
          <a:xfrm>
            <a:off x="379140" y="6099559"/>
            <a:ext cx="10993955" cy="645511"/>
          </a:xfrm>
        </p:spPr>
        <p:txBody>
          <a:bodyPr>
            <a:noAutofit/>
          </a:bodyPr>
          <a:lstStyle/>
          <a:p>
            <a:pPr>
              <a:lnSpc>
                <a:spcPct val="100000"/>
              </a:lnSpc>
            </a:pPr>
            <a:r>
              <a:rPr lang="en-US" i="1" dirty="0"/>
              <a:t>BRCA</a:t>
            </a:r>
            <a:r>
              <a:rPr lang="en-US" dirty="0"/>
              <a:t>, BRCA DNA repair associated gene; </a:t>
            </a:r>
            <a:r>
              <a:rPr lang="en-US" i="1" dirty="0" err="1"/>
              <a:t>BRCA</a:t>
            </a:r>
            <a:r>
              <a:rPr lang="en-US" dirty="0" err="1"/>
              <a:t>m</a:t>
            </a:r>
            <a:r>
              <a:rPr lang="en-US" dirty="0"/>
              <a:t>, </a:t>
            </a:r>
            <a:r>
              <a:rPr lang="en-US" i="1" dirty="0"/>
              <a:t>BRCA</a:t>
            </a:r>
            <a:r>
              <a:rPr lang="en-US" dirty="0"/>
              <a:t> mutated; CI, confidence interval; HR, hazard ratio; HRD, homologous recombination deficiency; </a:t>
            </a:r>
            <a:r>
              <a:rPr lang="en-US" dirty="0" err="1"/>
              <a:t>HRp</a:t>
            </a:r>
            <a:r>
              <a:rPr lang="en-US" dirty="0"/>
              <a:t>, homologous recombination proficient; </a:t>
            </a:r>
            <a:r>
              <a:rPr lang="en-US" dirty="0" err="1"/>
              <a:t>mo</a:t>
            </a:r>
            <a:r>
              <a:rPr lang="en-US" dirty="0"/>
              <a:t>, months; NE, not estimable; </a:t>
            </a:r>
            <a:r>
              <a:rPr lang="en-US" dirty="0" err="1"/>
              <a:t>PARPi</a:t>
            </a:r>
            <a:r>
              <a:rPr lang="en-US" dirty="0"/>
              <a:t>, poly (ADP-ribose) polymerase inhibitor; PFS, progression-free survival.  </a:t>
            </a:r>
          </a:p>
          <a:p>
            <a:pPr>
              <a:lnSpc>
                <a:spcPct val="100000"/>
              </a:lnSpc>
            </a:pPr>
            <a:r>
              <a:rPr lang="en-US" dirty="0"/>
              <a:t>1. González-Martín A et al. ESMO Congress 2022; Abstract 530P. 2. Li N et al. SGO Annual Meeting on Women’s Cancer 2022; Abstract LBA 5. 3. Ray-</a:t>
            </a:r>
            <a:r>
              <a:rPr lang="en-US" dirty="0" err="1"/>
              <a:t>Coquard</a:t>
            </a:r>
            <a:r>
              <a:rPr lang="en-US" dirty="0"/>
              <a:t> I et al. ESMO Congress 2019; Abstract 3955. 4. Monk BJ et al. ASCO Annual Meeting 2022; Abstract LBA5500.</a:t>
            </a:r>
          </a:p>
        </p:txBody>
      </p:sp>
      <p:grpSp>
        <p:nvGrpSpPr>
          <p:cNvPr id="8" name="Group 7">
            <a:extLst>
              <a:ext uri="{FF2B5EF4-FFF2-40B4-BE49-F238E27FC236}">
                <a16:creationId xmlns:a16="http://schemas.microsoft.com/office/drawing/2014/main" id="{F43C575E-BCAE-ABCE-AEF9-DC5D53258CA8}"/>
              </a:ext>
            </a:extLst>
          </p:cNvPr>
          <p:cNvGrpSpPr/>
          <p:nvPr/>
        </p:nvGrpSpPr>
        <p:grpSpPr>
          <a:xfrm>
            <a:off x="441304" y="1432209"/>
            <a:ext cx="11309394" cy="4544869"/>
            <a:chOff x="526146" y="1074156"/>
            <a:chExt cx="8482046" cy="3408652"/>
          </a:xfrm>
        </p:grpSpPr>
        <p:grpSp>
          <p:nvGrpSpPr>
            <p:cNvPr id="1242" name="Group 1241">
              <a:extLst>
                <a:ext uri="{FF2B5EF4-FFF2-40B4-BE49-F238E27FC236}">
                  <a16:creationId xmlns:a16="http://schemas.microsoft.com/office/drawing/2014/main" id="{5FCB80B9-3790-482C-4CAE-F640E6FEDFF9}"/>
                </a:ext>
              </a:extLst>
            </p:cNvPr>
            <p:cNvGrpSpPr/>
            <p:nvPr/>
          </p:nvGrpSpPr>
          <p:grpSpPr>
            <a:xfrm>
              <a:off x="650013" y="3101657"/>
              <a:ext cx="2650696" cy="1279956"/>
              <a:chOff x="383321" y="3133179"/>
              <a:chExt cx="2723514" cy="1384599"/>
            </a:xfrm>
          </p:grpSpPr>
          <p:sp>
            <p:nvSpPr>
              <p:cNvPr id="605" name="Rectangle 93">
                <a:extLst>
                  <a:ext uri="{FF2B5EF4-FFF2-40B4-BE49-F238E27FC236}">
                    <a16:creationId xmlns:a16="http://schemas.microsoft.com/office/drawing/2014/main" id="{730323E8-80E1-1EE8-3574-9D41111DC9A0}"/>
                  </a:ext>
                </a:extLst>
              </p:cNvPr>
              <p:cNvSpPr>
                <a:spLocks noChangeArrowheads="1"/>
              </p:cNvSpPr>
              <p:nvPr/>
            </p:nvSpPr>
            <p:spPr bwMode="auto">
              <a:xfrm>
                <a:off x="2083354" y="3651378"/>
                <a:ext cx="720168" cy="1164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10" eaLnBrk="0" hangingPunct="0">
                  <a:defRPr/>
                </a:pPr>
                <a:r>
                  <a:rPr lang="en-GB" altLang="en-US" sz="933" b="1">
                    <a:solidFill>
                      <a:srgbClr val="2A4769"/>
                    </a:solidFill>
                    <a:cs typeface="Arial" panose="020B0604020202020204" pitchFamily="34" charset="0"/>
                  </a:rPr>
                  <a:t>Niraparib (N=85)</a:t>
                </a:r>
              </a:p>
            </p:txBody>
          </p:sp>
          <p:sp>
            <p:nvSpPr>
              <p:cNvPr id="607" name="Rectangle 94">
                <a:extLst>
                  <a:ext uri="{FF2B5EF4-FFF2-40B4-BE49-F238E27FC236}">
                    <a16:creationId xmlns:a16="http://schemas.microsoft.com/office/drawing/2014/main" id="{B1CB2569-E1AF-04EC-6198-3E1098B4FD67}"/>
                  </a:ext>
                </a:extLst>
              </p:cNvPr>
              <p:cNvSpPr>
                <a:spLocks noChangeArrowheads="1"/>
              </p:cNvSpPr>
              <p:nvPr/>
            </p:nvSpPr>
            <p:spPr bwMode="auto">
              <a:xfrm>
                <a:off x="2142018" y="3968420"/>
                <a:ext cx="669522" cy="11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p>
                <a:pPr defTabSz="914310" eaLnBrk="0" hangingPunct="0">
                  <a:defRPr/>
                </a:pPr>
                <a:r>
                  <a:rPr lang="en-GB" altLang="en-US" sz="933" b="1">
                    <a:solidFill>
                      <a:srgbClr val="818181"/>
                    </a:solidFill>
                    <a:latin typeface="Arial" panose="020B0604020202020204" pitchFamily="34" charset="0"/>
                    <a:cs typeface="Arial" panose="020B0604020202020204" pitchFamily="34" charset="0"/>
                  </a:rPr>
                  <a:t>Placebo (N=42)</a:t>
                </a:r>
              </a:p>
            </p:txBody>
          </p:sp>
          <p:sp>
            <p:nvSpPr>
              <p:cNvPr id="622" name="object 61">
                <a:extLst>
                  <a:ext uri="{FF2B5EF4-FFF2-40B4-BE49-F238E27FC236}">
                    <a16:creationId xmlns:a16="http://schemas.microsoft.com/office/drawing/2014/main" id="{431C469C-E06B-867C-9644-66C4633CE973}"/>
                  </a:ext>
                </a:extLst>
              </p:cNvPr>
              <p:cNvSpPr/>
              <p:nvPr/>
            </p:nvSpPr>
            <p:spPr>
              <a:xfrm flipV="1">
                <a:off x="592817" y="3733865"/>
                <a:ext cx="2252024" cy="45719"/>
              </a:xfrm>
              <a:custGeom>
                <a:avLst/>
                <a:gdLst/>
                <a:ahLst/>
                <a:cxnLst/>
                <a:rect l="l" t="t" r="r" b="b"/>
                <a:pathLst>
                  <a:path w="2654300">
                    <a:moveTo>
                      <a:pt x="0" y="0"/>
                    </a:moveTo>
                    <a:lnTo>
                      <a:pt x="2653791" y="0"/>
                    </a:lnTo>
                  </a:path>
                </a:pathLst>
              </a:custGeom>
              <a:ln w="9525">
                <a:solidFill>
                  <a:srgbClr val="000000"/>
                </a:solidFill>
                <a:prstDash val="sysDash"/>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603" name="Rectangle 92">
                <a:extLst>
                  <a:ext uri="{FF2B5EF4-FFF2-40B4-BE49-F238E27FC236}">
                    <a16:creationId xmlns:a16="http://schemas.microsoft.com/office/drawing/2014/main" id="{36957A1F-E513-5FF8-4DAA-FD2E12DDF09E}"/>
                  </a:ext>
                </a:extLst>
              </p:cNvPr>
              <p:cNvSpPr>
                <a:spLocks noChangeArrowheads="1"/>
              </p:cNvSpPr>
              <p:nvPr/>
            </p:nvSpPr>
            <p:spPr bwMode="auto">
              <a:xfrm>
                <a:off x="1136208" y="3205685"/>
                <a:ext cx="1970627" cy="266455"/>
              </a:xfrm>
              <a:prstGeom prst="rect">
                <a:avLst/>
              </a:prstGeom>
              <a:noFill/>
              <a:ln>
                <a:noFill/>
              </a:ln>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3" eaLnBrk="0" fontAlgn="base" hangingPunct="0">
                  <a:spcBef>
                    <a:spcPct val="0"/>
                  </a:spcBef>
                  <a:spcAft>
                    <a:spcPct val="0"/>
                  </a:spcAft>
                  <a:defRPr/>
                </a:pPr>
                <a:r>
                  <a:rPr lang="en-GB" altLang="en-US" sz="1067" b="1" kern="0">
                    <a:solidFill>
                      <a:srgbClr val="05416B"/>
                    </a:solidFill>
                    <a:cs typeface="Arial" panose="020B0604020202020204" pitchFamily="34" charset="0"/>
                  </a:rPr>
                  <a:t>14.0</a:t>
                </a:r>
                <a:r>
                  <a:rPr lang="en-GB" altLang="en-US" sz="1067" kern="0">
                    <a:solidFill>
                      <a:srgbClr val="05416B"/>
                    </a:solidFill>
                    <a:cs typeface="Arial" panose="020B0604020202020204" pitchFamily="34" charset="0"/>
                  </a:rPr>
                  <a:t> (11.9–NE) </a:t>
                </a:r>
                <a:r>
                  <a:rPr lang="en-GB" altLang="en-US" sz="1067" kern="0">
                    <a:solidFill>
                      <a:srgbClr val="6D6E71">
                        <a:lumMod val="50000"/>
                      </a:srgbClr>
                    </a:solidFill>
                    <a:cs typeface="Arial" panose="020B0604020202020204" pitchFamily="34" charset="0"/>
                  </a:rPr>
                  <a:t>vs </a:t>
                </a:r>
                <a:r>
                  <a:rPr lang="en-GB" altLang="en-US" sz="1067" b="1" kern="0">
                    <a:solidFill>
                      <a:srgbClr val="6D6E71"/>
                    </a:solidFill>
                    <a:cs typeface="Arial" panose="020B0604020202020204" pitchFamily="34" charset="0"/>
                  </a:rPr>
                  <a:t>5.5 </a:t>
                </a:r>
                <a:r>
                  <a:rPr lang="en-GB" altLang="en-US" sz="1067" kern="0">
                    <a:solidFill>
                      <a:srgbClr val="6D6E71"/>
                    </a:solidFill>
                    <a:cs typeface="Arial" panose="020B0604020202020204" pitchFamily="34" charset="0"/>
                  </a:rPr>
                  <a:t>(2.9–7.3) </a:t>
                </a:r>
                <a:r>
                  <a:rPr lang="en-GB" altLang="en-US" sz="1067" kern="0">
                    <a:cs typeface="Arial" panose="020B0604020202020204" pitchFamily="34" charset="0"/>
                  </a:rPr>
                  <a:t>mo</a:t>
                </a:r>
              </a:p>
              <a:p>
                <a:pPr algn="ctr" defTabSz="914333" eaLnBrk="0" fontAlgn="base" hangingPunct="0">
                  <a:spcBef>
                    <a:spcPct val="0"/>
                  </a:spcBef>
                  <a:spcAft>
                    <a:spcPct val="0"/>
                  </a:spcAft>
                  <a:defRPr/>
                </a:pPr>
                <a:r>
                  <a:rPr lang="en-GB" altLang="en-US" sz="1067" kern="0">
                    <a:solidFill>
                      <a:srgbClr val="6D6E71">
                        <a:lumMod val="50000"/>
                      </a:srgbClr>
                    </a:solidFill>
                    <a:cs typeface="Arial" panose="020B0604020202020204" pitchFamily="34" charset="0"/>
                  </a:rPr>
                  <a:t>HR: </a:t>
                </a:r>
                <a:r>
                  <a:rPr lang="en-GB" altLang="en-US" sz="1067" b="1" kern="0">
                    <a:solidFill>
                      <a:srgbClr val="6D6E71">
                        <a:lumMod val="50000"/>
                      </a:srgbClr>
                    </a:solidFill>
                    <a:cs typeface="Arial" panose="020B0604020202020204" pitchFamily="34" charset="0"/>
                  </a:rPr>
                  <a:t>0.41</a:t>
                </a:r>
                <a:r>
                  <a:rPr lang="en-GB" altLang="en-US" sz="1067" kern="0">
                    <a:solidFill>
                      <a:srgbClr val="6D6E71">
                        <a:lumMod val="50000"/>
                      </a:srgbClr>
                    </a:solidFill>
                    <a:cs typeface="Arial" panose="020B0604020202020204" pitchFamily="34" charset="0"/>
                  </a:rPr>
                  <a:t> (95% CI, 0.25–0.65; </a:t>
                </a:r>
                <a:r>
                  <a:rPr lang="en-GB" altLang="en-US" sz="1067" i="1" kern="0">
                    <a:solidFill>
                      <a:srgbClr val="6D6E71">
                        <a:lumMod val="50000"/>
                      </a:srgbClr>
                    </a:solidFill>
                    <a:cs typeface="Arial" panose="020B0604020202020204" pitchFamily="34" charset="0"/>
                  </a:rPr>
                  <a:t>P</a:t>
                </a:r>
                <a:r>
                  <a:rPr lang="en-GB" altLang="en-US" sz="1067" kern="0">
                    <a:solidFill>
                      <a:srgbClr val="6D6E71">
                        <a:lumMod val="50000"/>
                      </a:srgbClr>
                    </a:solidFill>
                    <a:cs typeface="Arial" panose="020B0604020202020204" pitchFamily="34" charset="0"/>
                  </a:rPr>
                  <a:t>&lt;0.001)</a:t>
                </a:r>
              </a:p>
            </p:txBody>
          </p:sp>
          <p:cxnSp>
            <p:nvCxnSpPr>
              <p:cNvPr id="663" name="Straight Connector 662">
                <a:extLst>
                  <a:ext uri="{FF2B5EF4-FFF2-40B4-BE49-F238E27FC236}">
                    <a16:creationId xmlns:a16="http://schemas.microsoft.com/office/drawing/2014/main" id="{DB51E33A-B13C-B1A3-C521-F889AD502E5D}"/>
                  </a:ext>
                </a:extLst>
              </p:cNvPr>
              <p:cNvCxnSpPr/>
              <p:nvPr/>
            </p:nvCxnSpPr>
            <p:spPr>
              <a:xfrm>
                <a:off x="550228" y="4358227"/>
                <a:ext cx="38000" cy="0"/>
              </a:xfrm>
              <a:prstGeom prst="line">
                <a:avLst/>
              </a:prstGeom>
              <a:ln w="9524">
                <a:solidFill>
                  <a:srgbClr val="000000"/>
                </a:solidFill>
              </a:ln>
            </p:spPr>
          </p:cxnSp>
          <p:grpSp>
            <p:nvGrpSpPr>
              <p:cNvPr id="750" name="Group 749">
                <a:extLst>
                  <a:ext uri="{FF2B5EF4-FFF2-40B4-BE49-F238E27FC236}">
                    <a16:creationId xmlns:a16="http://schemas.microsoft.com/office/drawing/2014/main" id="{8BA2A411-2856-90EE-7F09-02738DC4FEFF}"/>
                  </a:ext>
                </a:extLst>
              </p:cNvPr>
              <p:cNvGrpSpPr/>
              <p:nvPr/>
            </p:nvGrpSpPr>
            <p:grpSpPr>
              <a:xfrm>
                <a:off x="383321" y="3133179"/>
                <a:ext cx="2456590" cy="1384599"/>
                <a:chOff x="383321" y="3133179"/>
                <a:chExt cx="2456590" cy="1384599"/>
              </a:xfrm>
            </p:grpSpPr>
            <p:grpSp>
              <p:nvGrpSpPr>
                <p:cNvPr id="623" name="Gruppieren 6">
                  <a:extLst>
                    <a:ext uri="{FF2B5EF4-FFF2-40B4-BE49-F238E27FC236}">
                      <a16:creationId xmlns:a16="http://schemas.microsoft.com/office/drawing/2014/main" id="{67ADFCE5-B0C0-A1DF-04A0-3D26996BB9AD}"/>
                    </a:ext>
                  </a:extLst>
                </p:cNvPr>
                <p:cNvGrpSpPr/>
                <p:nvPr/>
              </p:nvGrpSpPr>
              <p:grpSpPr>
                <a:xfrm>
                  <a:off x="604028" y="4401301"/>
                  <a:ext cx="2235883" cy="116477"/>
                  <a:chOff x="760761" y="4244097"/>
                  <a:chExt cx="2426565" cy="213275"/>
                </a:xfrm>
              </p:grpSpPr>
              <p:sp>
                <p:nvSpPr>
                  <p:cNvPr id="624" name="Rectangle 321">
                    <a:extLst>
                      <a:ext uri="{FF2B5EF4-FFF2-40B4-BE49-F238E27FC236}">
                        <a16:creationId xmlns:a16="http://schemas.microsoft.com/office/drawing/2014/main" id="{3F1FBB5C-BA32-1281-B8AE-A48852EEA745}"/>
                      </a:ext>
                    </a:extLst>
                  </p:cNvPr>
                  <p:cNvSpPr>
                    <a:spLocks noChangeArrowheads="1"/>
                  </p:cNvSpPr>
                  <p:nvPr/>
                </p:nvSpPr>
                <p:spPr bwMode="auto">
                  <a:xfrm>
                    <a:off x="760761" y="4244097"/>
                    <a:ext cx="56306" cy="2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0</a:t>
                    </a:r>
                  </a:p>
                </p:txBody>
              </p:sp>
              <p:sp>
                <p:nvSpPr>
                  <p:cNvPr id="625" name="Rectangle 322">
                    <a:extLst>
                      <a:ext uri="{FF2B5EF4-FFF2-40B4-BE49-F238E27FC236}">
                        <a16:creationId xmlns:a16="http://schemas.microsoft.com/office/drawing/2014/main" id="{E5C7375C-DC82-AAC4-465D-081347115099}"/>
                      </a:ext>
                    </a:extLst>
                  </p:cNvPr>
                  <p:cNvSpPr>
                    <a:spLocks noChangeArrowheads="1"/>
                  </p:cNvSpPr>
                  <p:nvPr/>
                </p:nvSpPr>
                <p:spPr bwMode="auto">
                  <a:xfrm>
                    <a:off x="954832" y="4244097"/>
                    <a:ext cx="56306" cy="2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3</a:t>
                    </a:r>
                  </a:p>
                </p:txBody>
              </p:sp>
              <p:sp>
                <p:nvSpPr>
                  <p:cNvPr id="627" name="Rectangle 324">
                    <a:extLst>
                      <a:ext uri="{FF2B5EF4-FFF2-40B4-BE49-F238E27FC236}">
                        <a16:creationId xmlns:a16="http://schemas.microsoft.com/office/drawing/2014/main" id="{C6D97A1A-DCB5-3FA2-CEE0-00DFB0F7C4B7}"/>
                      </a:ext>
                    </a:extLst>
                  </p:cNvPr>
                  <p:cNvSpPr>
                    <a:spLocks noChangeArrowheads="1"/>
                  </p:cNvSpPr>
                  <p:nvPr/>
                </p:nvSpPr>
                <p:spPr bwMode="auto">
                  <a:xfrm>
                    <a:off x="1146098" y="4244097"/>
                    <a:ext cx="56306" cy="2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6</a:t>
                    </a:r>
                  </a:p>
                </p:txBody>
              </p:sp>
              <p:sp>
                <p:nvSpPr>
                  <p:cNvPr id="628" name="Rectangle 325">
                    <a:extLst>
                      <a:ext uri="{FF2B5EF4-FFF2-40B4-BE49-F238E27FC236}">
                        <a16:creationId xmlns:a16="http://schemas.microsoft.com/office/drawing/2014/main" id="{63134D4D-29DD-4001-CAE7-3BFE9EBD550C}"/>
                      </a:ext>
                    </a:extLst>
                  </p:cNvPr>
                  <p:cNvSpPr>
                    <a:spLocks noChangeArrowheads="1"/>
                  </p:cNvSpPr>
                  <p:nvPr/>
                </p:nvSpPr>
                <p:spPr bwMode="auto">
                  <a:xfrm>
                    <a:off x="1345392" y="4244097"/>
                    <a:ext cx="56306" cy="2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9</a:t>
                    </a:r>
                  </a:p>
                </p:txBody>
              </p:sp>
              <p:sp>
                <p:nvSpPr>
                  <p:cNvPr id="630" name="Rectangle 327">
                    <a:extLst>
                      <a:ext uri="{FF2B5EF4-FFF2-40B4-BE49-F238E27FC236}">
                        <a16:creationId xmlns:a16="http://schemas.microsoft.com/office/drawing/2014/main" id="{A995D440-B74F-1BF5-7CD3-328A0679F6A8}"/>
                      </a:ext>
                    </a:extLst>
                  </p:cNvPr>
                  <p:cNvSpPr>
                    <a:spLocks noChangeArrowheads="1"/>
                  </p:cNvSpPr>
                  <p:nvPr/>
                </p:nvSpPr>
                <p:spPr bwMode="auto">
                  <a:xfrm>
                    <a:off x="1513471" y="4244097"/>
                    <a:ext cx="112613" cy="2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12</a:t>
                    </a:r>
                  </a:p>
                </p:txBody>
              </p:sp>
              <p:sp>
                <p:nvSpPr>
                  <p:cNvPr id="632" name="Rectangle 329">
                    <a:extLst>
                      <a:ext uri="{FF2B5EF4-FFF2-40B4-BE49-F238E27FC236}">
                        <a16:creationId xmlns:a16="http://schemas.microsoft.com/office/drawing/2014/main" id="{D74367EF-F905-2BCA-0574-098F4BDB4204}"/>
                      </a:ext>
                    </a:extLst>
                  </p:cNvPr>
                  <p:cNvSpPr>
                    <a:spLocks noChangeArrowheads="1"/>
                  </p:cNvSpPr>
                  <p:nvPr/>
                </p:nvSpPr>
                <p:spPr bwMode="auto">
                  <a:xfrm>
                    <a:off x="1706438" y="4244097"/>
                    <a:ext cx="112613" cy="2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15</a:t>
                    </a:r>
                  </a:p>
                </p:txBody>
              </p:sp>
              <p:sp>
                <p:nvSpPr>
                  <p:cNvPr id="633" name="Rectangle 330">
                    <a:extLst>
                      <a:ext uri="{FF2B5EF4-FFF2-40B4-BE49-F238E27FC236}">
                        <a16:creationId xmlns:a16="http://schemas.microsoft.com/office/drawing/2014/main" id="{1DAC303C-4B4C-ABB9-C5D2-F50E419FEE46}"/>
                      </a:ext>
                    </a:extLst>
                  </p:cNvPr>
                  <p:cNvSpPr>
                    <a:spLocks noChangeArrowheads="1"/>
                  </p:cNvSpPr>
                  <p:nvPr/>
                </p:nvSpPr>
                <p:spPr bwMode="auto">
                  <a:xfrm>
                    <a:off x="1905432" y="4244097"/>
                    <a:ext cx="112613" cy="2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18</a:t>
                    </a:r>
                  </a:p>
                </p:txBody>
              </p:sp>
              <p:sp>
                <p:nvSpPr>
                  <p:cNvPr id="634" name="Rectangle 331">
                    <a:extLst>
                      <a:ext uri="{FF2B5EF4-FFF2-40B4-BE49-F238E27FC236}">
                        <a16:creationId xmlns:a16="http://schemas.microsoft.com/office/drawing/2014/main" id="{ABC59DF9-E6EA-0CEB-D53D-392B6CEF66D4}"/>
                      </a:ext>
                    </a:extLst>
                  </p:cNvPr>
                  <p:cNvSpPr>
                    <a:spLocks noChangeArrowheads="1"/>
                  </p:cNvSpPr>
                  <p:nvPr/>
                </p:nvSpPr>
                <p:spPr bwMode="auto">
                  <a:xfrm>
                    <a:off x="2098817" y="4244097"/>
                    <a:ext cx="112613" cy="2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21</a:t>
                    </a:r>
                  </a:p>
                </p:txBody>
              </p:sp>
              <p:sp>
                <p:nvSpPr>
                  <p:cNvPr id="635" name="Rectangle 332">
                    <a:extLst>
                      <a:ext uri="{FF2B5EF4-FFF2-40B4-BE49-F238E27FC236}">
                        <a16:creationId xmlns:a16="http://schemas.microsoft.com/office/drawing/2014/main" id="{9DC1F2B5-F2E9-90A4-B7C5-6E66C6253987}"/>
                      </a:ext>
                    </a:extLst>
                  </p:cNvPr>
                  <p:cNvSpPr>
                    <a:spLocks noChangeArrowheads="1"/>
                  </p:cNvSpPr>
                  <p:nvPr/>
                </p:nvSpPr>
                <p:spPr bwMode="auto">
                  <a:xfrm>
                    <a:off x="2292708" y="4244097"/>
                    <a:ext cx="112613" cy="2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24</a:t>
                    </a:r>
                  </a:p>
                </p:txBody>
              </p:sp>
              <p:sp>
                <p:nvSpPr>
                  <p:cNvPr id="636" name="Rectangle 333">
                    <a:extLst>
                      <a:ext uri="{FF2B5EF4-FFF2-40B4-BE49-F238E27FC236}">
                        <a16:creationId xmlns:a16="http://schemas.microsoft.com/office/drawing/2014/main" id="{3D466E66-173E-679E-8D92-61189C5E3D7C}"/>
                      </a:ext>
                    </a:extLst>
                  </p:cNvPr>
                  <p:cNvSpPr>
                    <a:spLocks noChangeArrowheads="1"/>
                  </p:cNvSpPr>
                  <p:nvPr/>
                </p:nvSpPr>
                <p:spPr bwMode="auto">
                  <a:xfrm>
                    <a:off x="2491333" y="4244097"/>
                    <a:ext cx="112613" cy="2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27</a:t>
                    </a:r>
                  </a:p>
                </p:txBody>
              </p:sp>
              <p:sp>
                <p:nvSpPr>
                  <p:cNvPr id="637" name="Rectangle 334">
                    <a:extLst>
                      <a:ext uri="{FF2B5EF4-FFF2-40B4-BE49-F238E27FC236}">
                        <a16:creationId xmlns:a16="http://schemas.microsoft.com/office/drawing/2014/main" id="{5780A712-CCDB-10A1-90A3-699853737A03}"/>
                      </a:ext>
                    </a:extLst>
                  </p:cNvPr>
                  <p:cNvSpPr>
                    <a:spLocks noChangeArrowheads="1"/>
                  </p:cNvSpPr>
                  <p:nvPr/>
                </p:nvSpPr>
                <p:spPr bwMode="auto">
                  <a:xfrm>
                    <a:off x="2685405" y="4244097"/>
                    <a:ext cx="112613" cy="2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30</a:t>
                    </a:r>
                  </a:p>
                </p:txBody>
              </p:sp>
              <p:sp>
                <p:nvSpPr>
                  <p:cNvPr id="638" name="Rectangle 335">
                    <a:extLst>
                      <a:ext uri="{FF2B5EF4-FFF2-40B4-BE49-F238E27FC236}">
                        <a16:creationId xmlns:a16="http://schemas.microsoft.com/office/drawing/2014/main" id="{8E5B7C00-6107-01EC-B497-E7A11F179E17}"/>
                      </a:ext>
                    </a:extLst>
                  </p:cNvPr>
                  <p:cNvSpPr>
                    <a:spLocks noChangeArrowheads="1"/>
                  </p:cNvSpPr>
                  <p:nvPr/>
                </p:nvSpPr>
                <p:spPr bwMode="auto">
                  <a:xfrm>
                    <a:off x="3074713" y="4244097"/>
                    <a:ext cx="112613" cy="2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36</a:t>
                    </a:r>
                  </a:p>
                </p:txBody>
              </p:sp>
              <p:sp>
                <p:nvSpPr>
                  <p:cNvPr id="651" name="Rectangle 335">
                    <a:extLst>
                      <a:ext uri="{FF2B5EF4-FFF2-40B4-BE49-F238E27FC236}">
                        <a16:creationId xmlns:a16="http://schemas.microsoft.com/office/drawing/2014/main" id="{E3AF0CFE-5814-2ED3-AD4E-26F160BF32B5}"/>
                      </a:ext>
                    </a:extLst>
                  </p:cNvPr>
                  <p:cNvSpPr>
                    <a:spLocks noChangeArrowheads="1"/>
                  </p:cNvSpPr>
                  <p:nvPr/>
                </p:nvSpPr>
                <p:spPr bwMode="auto">
                  <a:xfrm>
                    <a:off x="2872255" y="4244097"/>
                    <a:ext cx="112612" cy="2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33</a:t>
                    </a:r>
                  </a:p>
                </p:txBody>
              </p:sp>
            </p:grpSp>
            <p:grpSp>
              <p:nvGrpSpPr>
                <p:cNvPr id="639" name="Group 638">
                  <a:extLst>
                    <a:ext uri="{FF2B5EF4-FFF2-40B4-BE49-F238E27FC236}">
                      <a16:creationId xmlns:a16="http://schemas.microsoft.com/office/drawing/2014/main" id="{28C80942-C34C-8938-FA1B-7162BBEDFE8E}"/>
                    </a:ext>
                  </a:extLst>
                </p:cNvPr>
                <p:cNvGrpSpPr/>
                <p:nvPr/>
              </p:nvGrpSpPr>
              <p:grpSpPr>
                <a:xfrm>
                  <a:off x="383321" y="3133179"/>
                  <a:ext cx="155645" cy="1281912"/>
                  <a:chOff x="608474" y="1305626"/>
                  <a:chExt cx="155645" cy="1281912"/>
                </a:xfrm>
              </p:grpSpPr>
              <p:sp>
                <p:nvSpPr>
                  <p:cNvPr id="640" name="TextBox 2820">
                    <a:extLst>
                      <a:ext uri="{FF2B5EF4-FFF2-40B4-BE49-F238E27FC236}">
                        <a16:creationId xmlns:a16="http://schemas.microsoft.com/office/drawing/2014/main" id="{DA25EBE6-D6E7-8868-65DD-96B18513B8B8}"/>
                      </a:ext>
                    </a:extLst>
                  </p:cNvPr>
                  <p:cNvSpPr txBox="1"/>
                  <p:nvPr/>
                </p:nvSpPr>
                <p:spPr>
                  <a:xfrm>
                    <a:off x="608474" y="1305626"/>
                    <a:ext cx="155645" cy="116477"/>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100</a:t>
                    </a:r>
                  </a:p>
                </p:txBody>
              </p:sp>
              <p:sp>
                <p:nvSpPr>
                  <p:cNvPr id="641" name="TextBox 2821">
                    <a:extLst>
                      <a:ext uri="{FF2B5EF4-FFF2-40B4-BE49-F238E27FC236}">
                        <a16:creationId xmlns:a16="http://schemas.microsoft.com/office/drawing/2014/main" id="{925006C6-9796-29B1-5E52-AAB07169C806}"/>
                      </a:ext>
                    </a:extLst>
                  </p:cNvPr>
                  <p:cNvSpPr txBox="1"/>
                  <p:nvPr/>
                </p:nvSpPr>
                <p:spPr>
                  <a:xfrm>
                    <a:off x="660356" y="1431443"/>
                    <a:ext cx="103763" cy="116477"/>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90</a:t>
                    </a:r>
                  </a:p>
                </p:txBody>
              </p:sp>
              <p:sp>
                <p:nvSpPr>
                  <p:cNvPr id="642" name="TextBox 2822">
                    <a:extLst>
                      <a:ext uri="{FF2B5EF4-FFF2-40B4-BE49-F238E27FC236}">
                        <a16:creationId xmlns:a16="http://schemas.microsoft.com/office/drawing/2014/main" id="{994D46B4-419D-0ED9-61CE-0DE2207140DA}"/>
                      </a:ext>
                    </a:extLst>
                  </p:cNvPr>
                  <p:cNvSpPr txBox="1"/>
                  <p:nvPr/>
                </p:nvSpPr>
                <p:spPr>
                  <a:xfrm>
                    <a:off x="660356" y="1543520"/>
                    <a:ext cx="103763" cy="116477"/>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80</a:t>
                    </a:r>
                  </a:p>
                </p:txBody>
              </p:sp>
              <p:sp>
                <p:nvSpPr>
                  <p:cNvPr id="643" name="TextBox 2823">
                    <a:extLst>
                      <a:ext uri="{FF2B5EF4-FFF2-40B4-BE49-F238E27FC236}">
                        <a16:creationId xmlns:a16="http://schemas.microsoft.com/office/drawing/2014/main" id="{2AC75C46-08D9-5F51-9715-DACBAFF5CCC6}"/>
                      </a:ext>
                    </a:extLst>
                  </p:cNvPr>
                  <p:cNvSpPr txBox="1"/>
                  <p:nvPr/>
                </p:nvSpPr>
                <p:spPr>
                  <a:xfrm>
                    <a:off x="660356" y="1655600"/>
                    <a:ext cx="103763" cy="116477"/>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70</a:t>
                    </a:r>
                  </a:p>
                </p:txBody>
              </p:sp>
              <p:sp>
                <p:nvSpPr>
                  <p:cNvPr id="644" name="TextBox 2824">
                    <a:extLst>
                      <a:ext uri="{FF2B5EF4-FFF2-40B4-BE49-F238E27FC236}">
                        <a16:creationId xmlns:a16="http://schemas.microsoft.com/office/drawing/2014/main" id="{E5E3CB05-C647-6349-B81F-66C57966C1EC}"/>
                      </a:ext>
                    </a:extLst>
                  </p:cNvPr>
                  <p:cNvSpPr txBox="1"/>
                  <p:nvPr/>
                </p:nvSpPr>
                <p:spPr>
                  <a:xfrm>
                    <a:off x="660356" y="1767676"/>
                    <a:ext cx="103763" cy="116477"/>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60</a:t>
                    </a:r>
                  </a:p>
                </p:txBody>
              </p:sp>
              <p:sp>
                <p:nvSpPr>
                  <p:cNvPr id="645" name="TextBox 2825">
                    <a:extLst>
                      <a:ext uri="{FF2B5EF4-FFF2-40B4-BE49-F238E27FC236}">
                        <a16:creationId xmlns:a16="http://schemas.microsoft.com/office/drawing/2014/main" id="{5AF5CC40-29D1-164B-4012-33DD77E90533}"/>
                      </a:ext>
                    </a:extLst>
                  </p:cNvPr>
                  <p:cNvSpPr txBox="1"/>
                  <p:nvPr/>
                </p:nvSpPr>
                <p:spPr>
                  <a:xfrm>
                    <a:off x="660356" y="1893493"/>
                    <a:ext cx="103763" cy="116477"/>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50</a:t>
                    </a:r>
                  </a:p>
                </p:txBody>
              </p:sp>
              <p:sp>
                <p:nvSpPr>
                  <p:cNvPr id="646" name="TextBox 2826">
                    <a:extLst>
                      <a:ext uri="{FF2B5EF4-FFF2-40B4-BE49-F238E27FC236}">
                        <a16:creationId xmlns:a16="http://schemas.microsoft.com/office/drawing/2014/main" id="{B3BB88CA-B35E-42D9-E628-60D1E337E7D8}"/>
                      </a:ext>
                    </a:extLst>
                  </p:cNvPr>
                  <p:cNvSpPr txBox="1"/>
                  <p:nvPr/>
                </p:nvSpPr>
                <p:spPr>
                  <a:xfrm>
                    <a:off x="660356" y="2005572"/>
                    <a:ext cx="103763" cy="116477"/>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40</a:t>
                    </a:r>
                  </a:p>
                </p:txBody>
              </p:sp>
              <p:sp>
                <p:nvSpPr>
                  <p:cNvPr id="647" name="TextBox 2827">
                    <a:extLst>
                      <a:ext uri="{FF2B5EF4-FFF2-40B4-BE49-F238E27FC236}">
                        <a16:creationId xmlns:a16="http://schemas.microsoft.com/office/drawing/2014/main" id="{F42203CC-5037-7F82-2451-3EFAF6CE1B1C}"/>
                      </a:ext>
                    </a:extLst>
                  </p:cNvPr>
                  <p:cNvSpPr txBox="1"/>
                  <p:nvPr/>
                </p:nvSpPr>
                <p:spPr>
                  <a:xfrm>
                    <a:off x="660356" y="2117649"/>
                    <a:ext cx="103763" cy="116477"/>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30</a:t>
                    </a:r>
                  </a:p>
                </p:txBody>
              </p:sp>
              <p:sp>
                <p:nvSpPr>
                  <p:cNvPr id="648" name="TextBox 2828">
                    <a:extLst>
                      <a:ext uri="{FF2B5EF4-FFF2-40B4-BE49-F238E27FC236}">
                        <a16:creationId xmlns:a16="http://schemas.microsoft.com/office/drawing/2014/main" id="{F12484B4-7C51-56D9-EF3B-CC24A5206C2F}"/>
                      </a:ext>
                    </a:extLst>
                  </p:cNvPr>
                  <p:cNvSpPr txBox="1"/>
                  <p:nvPr/>
                </p:nvSpPr>
                <p:spPr>
                  <a:xfrm>
                    <a:off x="660356" y="2236596"/>
                    <a:ext cx="103763" cy="116477"/>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20</a:t>
                    </a:r>
                  </a:p>
                </p:txBody>
              </p:sp>
              <p:sp>
                <p:nvSpPr>
                  <p:cNvPr id="649" name="TextBox 2829">
                    <a:extLst>
                      <a:ext uri="{FF2B5EF4-FFF2-40B4-BE49-F238E27FC236}">
                        <a16:creationId xmlns:a16="http://schemas.microsoft.com/office/drawing/2014/main" id="{EA5855A9-4C08-6045-150D-61824961653B}"/>
                      </a:ext>
                    </a:extLst>
                  </p:cNvPr>
                  <p:cNvSpPr txBox="1"/>
                  <p:nvPr/>
                </p:nvSpPr>
                <p:spPr>
                  <a:xfrm>
                    <a:off x="660356" y="2348672"/>
                    <a:ext cx="103763" cy="116477"/>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10</a:t>
                    </a:r>
                  </a:p>
                </p:txBody>
              </p:sp>
              <p:sp>
                <p:nvSpPr>
                  <p:cNvPr id="650" name="TextBox 2830">
                    <a:extLst>
                      <a:ext uri="{FF2B5EF4-FFF2-40B4-BE49-F238E27FC236}">
                        <a16:creationId xmlns:a16="http://schemas.microsoft.com/office/drawing/2014/main" id="{8D640FA4-D9FA-135B-5253-B521C9500F52}"/>
                      </a:ext>
                    </a:extLst>
                  </p:cNvPr>
                  <p:cNvSpPr txBox="1"/>
                  <p:nvPr/>
                </p:nvSpPr>
                <p:spPr>
                  <a:xfrm>
                    <a:off x="712237" y="2471061"/>
                    <a:ext cx="51882" cy="116477"/>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0</a:t>
                    </a:r>
                  </a:p>
                </p:txBody>
              </p:sp>
            </p:grpSp>
            <p:cxnSp>
              <p:nvCxnSpPr>
                <p:cNvPr id="653" name="Straight Connector 652">
                  <a:extLst>
                    <a:ext uri="{FF2B5EF4-FFF2-40B4-BE49-F238E27FC236}">
                      <a16:creationId xmlns:a16="http://schemas.microsoft.com/office/drawing/2014/main" id="{8A2392E8-0B29-3AAE-6C09-2BCA8550C6CA}"/>
                    </a:ext>
                  </a:extLst>
                </p:cNvPr>
                <p:cNvCxnSpPr/>
                <p:nvPr/>
              </p:nvCxnSpPr>
              <p:spPr>
                <a:xfrm>
                  <a:off x="550228" y="3200941"/>
                  <a:ext cx="38000" cy="0"/>
                </a:xfrm>
                <a:prstGeom prst="line">
                  <a:avLst/>
                </a:prstGeom>
                <a:ln w="9524">
                  <a:solidFill>
                    <a:srgbClr val="000000"/>
                  </a:solidFill>
                </a:ln>
              </p:spPr>
            </p:cxnSp>
            <p:cxnSp>
              <p:nvCxnSpPr>
                <p:cNvPr id="654" name="Straight Connector 653">
                  <a:extLst>
                    <a:ext uri="{FF2B5EF4-FFF2-40B4-BE49-F238E27FC236}">
                      <a16:creationId xmlns:a16="http://schemas.microsoft.com/office/drawing/2014/main" id="{ABBB252C-0EC0-2C75-A9EA-6815B0361F3A}"/>
                    </a:ext>
                  </a:extLst>
                </p:cNvPr>
                <p:cNvCxnSpPr/>
                <p:nvPr/>
              </p:nvCxnSpPr>
              <p:spPr>
                <a:xfrm>
                  <a:off x="550228" y="3317622"/>
                  <a:ext cx="38000" cy="0"/>
                </a:xfrm>
                <a:prstGeom prst="line">
                  <a:avLst/>
                </a:prstGeom>
                <a:ln w="9524">
                  <a:solidFill>
                    <a:srgbClr val="000000"/>
                  </a:solidFill>
                </a:ln>
              </p:spPr>
            </p:cxnSp>
            <p:cxnSp>
              <p:nvCxnSpPr>
                <p:cNvPr id="655" name="Straight Connector 654">
                  <a:extLst>
                    <a:ext uri="{FF2B5EF4-FFF2-40B4-BE49-F238E27FC236}">
                      <a16:creationId xmlns:a16="http://schemas.microsoft.com/office/drawing/2014/main" id="{620C9F5D-914D-6FD8-BD83-FF2BFC1D2FF6}"/>
                    </a:ext>
                  </a:extLst>
                </p:cNvPr>
                <p:cNvCxnSpPr/>
                <p:nvPr/>
              </p:nvCxnSpPr>
              <p:spPr>
                <a:xfrm>
                  <a:off x="550228" y="3434303"/>
                  <a:ext cx="38000" cy="0"/>
                </a:xfrm>
                <a:prstGeom prst="line">
                  <a:avLst/>
                </a:prstGeom>
                <a:ln w="9524">
                  <a:solidFill>
                    <a:srgbClr val="000000"/>
                  </a:solidFill>
                </a:ln>
              </p:spPr>
            </p:cxnSp>
            <p:cxnSp>
              <p:nvCxnSpPr>
                <p:cNvPr id="656" name="Straight Connector 655">
                  <a:extLst>
                    <a:ext uri="{FF2B5EF4-FFF2-40B4-BE49-F238E27FC236}">
                      <a16:creationId xmlns:a16="http://schemas.microsoft.com/office/drawing/2014/main" id="{3512AC6B-86E0-1FF4-54B4-777E77225B01}"/>
                    </a:ext>
                  </a:extLst>
                </p:cNvPr>
                <p:cNvCxnSpPr/>
                <p:nvPr/>
              </p:nvCxnSpPr>
              <p:spPr>
                <a:xfrm>
                  <a:off x="550228" y="3550984"/>
                  <a:ext cx="38000" cy="0"/>
                </a:xfrm>
                <a:prstGeom prst="line">
                  <a:avLst/>
                </a:prstGeom>
                <a:ln w="9524">
                  <a:solidFill>
                    <a:srgbClr val="000000"/>
                  </a:solidFill>
                </a:ln>
              </p:spPr>
            </p:cxnSp>
            <p:cxnSp>
              <p:nvCxnSpPr>
                <p:cNvPr id="657" name="Straight Connector 656">
                  <a:extLst>
                    <a:ext uri="{FF2B5EF4-FFF2-40B4-BE49-F238E27FC236}">
                      <a16:creationId xmlns:a16="http://schemas.microsoft.com/office/drawing/2014/main" id="{0D248DD9-0E17-4F95-E30A-D91BDB1728C7}"/>
                    </a:ext>
                  </a:extLst>
                </p:cNvPr>
                <p:cNvCxnSpPr/>
                <p:nvPr/>
              </p:nvCxnSpPr>
              <p:spPr>
                <a:xfrm>
                  <a:off x="550228" y="3662903"/>
                  <a:ext cx="38000" cy="0"/>
                </a:xfrm>
                <a:prstGeom prst="line">
                  <a:avLst/>
                </a:prstGeom>
                <a:ln w="9524">
                  <a:solidFill>
                    <a:srgbClr val="000000"/>
                  </a:solidFill>
                </a:ln>
              </p:spPr>
            </p:cxnSp>
            <p:cxnSp>
              <p:nvCxnSpPr>
                <p:cNvPr id="658" name="Straight Connector 657">
                  <a:extLst>
                    <a:ext uri="{FF2B5EF4-FFF2-40B4-BE49-F238E27FC236}">
                      <a16:creationId xmlns:a16="http://schemas.microsoft.com/office/drawing/2014/main" id="{305FC604-C53F-FB68-5384-0E82419267C4}"/>
                    </a:ext>
                  </a:extLst>
                </p:cNvPr>
                <p:cNvCxnSpPr>
                  <a:cxnSpLocks/>
                </p:cNvCxnSpPr>
                <p:nvPr/>
              </p:nvCxnSpPr>
              <p:spPr>
                <a:xfrm>
                  <a:off x="550229" y="3779584"/>
                  <a:ext cx="38000" cy="0"/>
                </a:xfrm>
                <a:prstGeom prst="line">
                  <a:avLst/>
                </a:prstGeom>
                <a:ln w="9524">
                  <a:solidFill>
                    <a:srgbClr val="000000"/>
                  </a:solidFill>
                </a:ln>
              </p:spPr>
            </p:cxnSp>
            <p:cxnSp>
              <p:nvCxnSpPr>
                <p:cNvPr id="659" name="Straight Connector 658">
                  <a:extLst>
                    <a:ext uri="{FF2B5EF4-FFF2-40B4-BE49-F238E27FC236}">
                      <a16:creationId xmlns:a16="http://schemas.microsoft.com/office/drawing/2014/main" id="{612432D5-BEC2-853D-435C-7803685C1191}"/>
                    </a:ext>
                  </a:extLst>
                </p:cNvPr>
                <p:cNvCxnSpPr/>
                <p:nvPr/>
              </p:nvCxnSpPr>
              <p:spPr>
                <a:xfrm>
                  <a:off x="550228" y="3896265"/>
                  <a:ext cx="38000" cy="0"/>
                </a:xfrm>
                <a:prstGeom prst="line">
                  <a:avLst/>
                </a:prstGeom>
                <a:ln w="9524">
                  <a:solidFill>
                    <a:srgbClr val="000000"/>
                  </a:solidFill>
                </a:ln>
              </p:spPr>
            </p:cxnSp>
            <p:cxnSp>
              <p:nvCxnSpPr>
                <p:cNvPr id="660" name="Straight Connector 659">
                  <a:extLst>
                    <a:ext uri="{FF2B5EF4-FFF2-40B4-BE49-F238E27FC236}">
                      <a16:creationId xmlns:a16="http://schemas.microsoft.com/office/drawing/2014/main" id="{41999A84-5C62-85CE-3657-D9337478BD7C}"/>
                    </a:ext>
                  </a:extLst>
                </p:cNvPr>
                <p:cNvCxnSpPr/>
                <p:nvPr/>
              </p:nvCxnSpPr>
              <p:spPr>
                <a:xfrm>
                  <a:off x="550228" y="4012946"/>
                  <a:ext cx="38000" cy="0"/>
                </a:xfrm>
                <a:prstGeom prst="line">
                  <a:avLst/>
                </a:prstGeom>
                <a:ln w="9524">
                  <a:solidFill>
                    <a:srgbClr val="000000"/>
                  </a:solidFill>
                </a:ln>
              </p:spPr>
            </p:cxnSp>
            <p:cxnSp>
              <p:nvCxnSpPr>
                <p:cNvPr id="661" name="Straight Connector 660">
                  <a:extLst>
                    <a:ext uri="{FF2B5EF4-FFF2-40B4-BE49-F238E27FC236}">
                      <a16:creationId xmlns:a16="http://schemas.microsoft.com/office/drawing/2014/main" id="{D3A2D044-5494-19F8-C607-694D4E4ACE3A}"/>
                    </a:ext>
                  </a:extLst>
                </p:cNvPr>
                <p:cNvCxnSpPr/>
                <p:nvPr/>
              </p:nvCxnSpPr>
              <p:spPr>
                <a:xfrm>
                  <a:off x="550228" y="4124865"/>
                  <a:ext cx="38000" cy="0"/>
                </a:xfrm>
                <a:prstGeom prst="line">
                  <a:avLst/>
                </a:prstGeom>
                <a:ln w="9524">
                  <a:solidFill>
                    <a:srgbClr val="000000"/>
                  </a:solidFill>
                </a:ln>
              </p:spPr>
            </p:cxnSp>
            <p:cxnSp>
              <p:nvCxnSpPr>
                <p:cNvPr id="662" name="Straight Connector 661">
                  <a:extLst>
                    <a:ext uri="{FF2B5EF4-FFF2-40B4-BE49-F238E27FC236}">
                      <a16:creationId xmlns:a16="http://schemas.microsoft.com/office/drawing/2014/main" id="{815C735B-F963-5C04-7173-7504A34A9F21}"/>
                    </a:ext>
                  </a:extLst>
                </p:cNvPr>
                <p:cNvCxnSpPr/>
                <p:nvPr/>
              </p:nvCxnSpPr>
              <p:spPr>
                <a:xfrm>
                  <a:off x="550228" y="4241546"/>
                  <a:ext cx="38000" cy="0"/>
                </a:xfrm>
                <a:prstGeom prst="line">
                  <a:avLst/>
                </a:prstGeom>
                <a:ln w="9524">
                  <a:solidFill>
                    <a:srgbClr val="000000"/>
                  </a:solidFill>
                </a:ln>
              </p:spPr>
            </p:cxnSp>
            <p:cxnSp>
              <p:nvCxnSpPr>
                <p:cNvPr id="664" name="Straight Connector 663">
                  <a:extLst>
                    <a:ext uri="{FF2B5EF4-FFF2-40B4-BE49-F238E27FC236}">
                      <a16:creationId xmlns:a16="http://schemas.microsoft.com/office/drawing/2014/main" id="{F7D4F889-33C8-02C3-7112-FE9921CC7BD3}"/>
                    </a:ext>
                  </a:extLst>
                </p:cNvPr>
                <p:cNvCxnSpPr>
                  <a:cxnSpLocks/>
                </p:cNvCxnSpPr>
                <p:nvPr/>
              </p:nvCxnSpPr>
              <p:spPr>
                <a:xfrm rot="16200000">
                  <a:off x="610543" y="4377227"/>
                  <a:ext cx="38000" cy="0"/>
                </a:xfrm>
                <a:prstGeom prst="line">
                  <a:avLst/>
                </a:prstGeom>
                <a:ln w="9524">
                  <a:solidFill>
                    <a:srgbClr val="000000"/>
                  </a:solidFill>
                </a:ln>
              </p:spPr>
            </p:cxnSp>
            <p:cxnSp>
              <p:nvCxnSpPr>
                <p:cNvPr id="665" name="Straight Connector 664">
                  <a:extLst>
                    <a:ext uri="{FF2B5EF4-FFF2-40B4-BE49-F238E27FC236}">
                      <a16:creationId xmlns:a16="http://schemas.microsoft.com/office/drawing/2014/main" id="{ED9EE8CE-5569-E7BB-796B-F8F93478EFA2}"/>
                    </a:ext>
                  </a:extLst>
                </p:cNvPr>
                <p:cNvCxnSpPr>
                  <a:cxnSpLocks/>
                </p:cNvCxnSpPr>
                <p:nvPr/>
              </p:nvCxnSpPr>
              <p:spPr>
                <a:xfrm rot="16200000">
                  <a:off x="786755" y="4377227"/>
                  <a:ext cx="38000" cy="0"/>
                </a:xfrm>
                <a:prstGeom prst="line">
                  <a:avLst/>
                </a:prstGeom>
                <a:ln w="9524">
                  <a:solidFill>
                    <a:srgbClr val="000000"/>
                  </a:solidFill>
                </a:ln>
              </p:spPr>
            </p:cxnSp>
            <p:cxnSp>
              <p:nvCxnSpPr>
                <p:cNvPr id="666" name="Straight Connector 665">
                  <a:extLst>
                    <a:ext uri="{FF2B5EF4-FFF2-40B4-BE49-F238E27FC236}">
                      <a16:creationId xmlns:a16="http://schemas.microsoft.com/office/drawing/2014/main" id="{14EDF4C2-D7E1-2E52-A121-5A02CF13F03D}"/>
                    </a:ext>
                  </a:extLst>
                </p:cNvPr>
                <p:cNvCxnSpPr>
                  <a:cxnSpLocks/>
                </p:cNvCxnSpPr>
                <p:nvPr/>
              </p:nvCxnSpPr>
              <p:spPr>
                <a:xfrm rot="16200000">
                  <a:off x="970112" y="4377227"/>
                  <a:ext cx="38000" cy="0"/>
                </a:xfrm>
                <a:prstGeom prst="line">
                  <a:avLst/>
                </a:prstGeom>
                <a:ln w="9524">
                  <a:solidFill>
                    <a:srgbClr val="000000"/>
                  </a:solidFill>
                </a:ln>
              </p:spPr>
            </p:cxnSp>
            <p:cxnSp>
              <p:nvCxnSpPr>
                <p:cNvPr id="667" name="Straight Connector 666">
                  <a:extLst>
                    <a:ext uri="{FF2B5EF4-FFF2-40B4-BE49-F238E27FC236}">
                      <a16:creationId xmlns:a16="http://schemas.microsoft.com/office/drawing/2014/main" id="{B1B663A1-0914-71E1-0400-AF80846B8519}"/>
                    </a:ext>
                  </a:extLst>
                </p:cNvPr>
                <p:cNvCxnSpPr>
                  <a:cxnSpLocks/>
                </p:cNvCxnSpPr>
                <p:nvPr/>
              </p:nvCxnSpPr>
              <p:spPr>
                <a:xfrm rot="16200000">
                  <a:off x="1146324" y="4377227"/>
                  <a:ext cx="38000" cy="0"/>
                </a:xfrm>
                <a:prstGeom prst="line">
                  <a:avLst/>
                </a:prstGeom>
                <a:ln w="9524">
                  <a:solidFill>
                    <a:srgbClr val="000000"/>
                  </a:solidFill>
                </a:ln>
              </p:spPr>
            </p:cxnSp>
            <p:cxnSp>
              <p:nvCxnSpPr>
                <p:cNvPr id="668" name="Straight Connector 667">
                  <a:extLst>
                    <a:ext uri="{FF2B5EF4-FFF2-40B4-BE49-F238E27FC236}">
                      <a16:creationId xmlns:a16="http://schemas.microsoft.com/office/drawing/2014/main" id="{168EF7A6-D529-1F88-1E91-6B295D4BDAF2}"/>
                    </a:ext>
                  </a:extLst>
                </p:cNvPr>
                <p:cNvCxnSpPr>
                  <a:cxnSpLocks/>
                </p:cNvCxnSpPr>
                <p:nvPr/>
              </p:nvCxnSpPr>
              <p:spPr>
                <a:xfrm rot="16200000">
                  <a:off x="1332062" y="4377227"/>
                  <a:ext cx="38000" cy="0"/>
                </a:xfrm>
                <a:prstGeom prst="line">
                  <a:avLst/>
                </a:prstGeom>
                <a:ln w="9524">
                  <a:solidFill>
                    <a:srgbClr val="000000"/>
                  </a:solidFill>
                </a:ln>
              </p:spPr>
            </p:cxnSp>
            <p:cxnSp>
              <p:nvCxnSpPr>
                <p:cNvPr id="669" name="Straight Connector 668">
                  <a:extLst>
                    <a:ext uri="{FF2B5EF4-FFF2-40B4-BE49-F238E27FC236}">
                      <a16:creationId xmlns:a16="http://schemas.microsoft.com/office/drawing/2014/main" id="{FB329F95-5146-28F5-77E4-1FC03C00038C}"/>
                    </a:ext>
                  </a:extLst>
                </p:cNvPr>
                <p:cNvCxnSpPr>
                  <a:cxnSpLocks/>
                </p:cNvCxnSpPr>
                <p:nvPr/>
              </p:nvCxnSpPr>
              <p:spPr>
                <a:xfrm rot="16200000">
                  <a:off x="1508274" y="4377227"/>
                  <a:ext cx="38000" cy="0"/>
                </a:xfrm>
                <a:prstGeom prst="line">
                  <a:avLst/>
                </a:prstGeom>
                <a:ln w="9524">
                  <a:solidFill>
                    <a:srgbClr val="000000"/>
                  </a:solidFill>
                </a:ln>
              </p:spPr>
            </p:cxnSp>
            <p:cxnSp>
              <p:nvCxnSpPr>
                <p:cNvPr id="670" name="Straight Connector 669">
                  <a:extLst>
                    <a:ext uri="{FF2B5EF4-FFF2-40B4-BE49-F238E27FC236}">
                      <a16:creationId xmlns:a16="http://schemas.microsoft.com/office/drawing/2014/main" id="{A69E5504-6900-F2E9-5139-60A882AB9F9C}"/>
                    </a:ext>
                  </a:extLst>
                </p:cNvPr>
                <p:cNvCxnSpPr>
                  <a:cxnSpLocks/>
                </p:cNvCxnSpPr>
                <p:nvPr/>
              </p:nvCxnSpPr>
              <p:spPr>
                <a:xfrm rot="16200000">
                  <a:off x="1691631" y="4377227"/>
                  <a:ext cx="38000" cy="0"/>
                </a:xfrm>
                <a:prstGeom prst="line">
                  <a:avLst/>
                </a:prstGeom>
                <a:ln w="9524">
                  <a:solidFill>
                    <a:srgbClr val="000000"/>
                  </a:solidFill>
                </a:ln>
              </p:spPr>
            </p:cxnSp>
            <p:cxnSp>
              <p:nvCxnSpPr>
                <p:cNvPr id="671" name="Straight Connector 670">
                  <a:extLst>
                    <a:ext uri="{FF2B5EF4-FFF2-40B4-BE49-F238E27FC236}">
                      <a16:creationId xmlns:a16="http://schemas.microsoft.com/office/drawing/2014/main" id="{AB86F634-DCAD-1C2E-7782-E4AE56D7ED73}"/>
                    </a:ext>
                  </a:extLst>
                </p:cNvPr>
                <p:cNvCxnSpPr>
                  <a:cxnSpLocks/>
                </p:cNvCxnSpPr>
                <p:nvPr/>
              </p:nvCxnSpPr>
              <p:spPr>
                <a:xfrm rot="16200000">
                  <a:off x="1867843" y="4377227"/>
                  <a:ext cx="38000" cy="0"/>
                </a:xfrm>
                <a:prstGeom prst="line">
                  <a:avLst/>
                </a:prstGeom>
                <a:ln w="9524">
                  <a:solidFill>
                    <a:srgbClr val="000000"/>
                  </a:solidFill>
                </a:ln>
              </p:spPr>
            </p:cxnSp>
            <p:cxnSp>
              <p:nvCxnSpPr>
                <p:cNvPr id="672" name="Straight Connector 671">
                  <a:extLst>
                    <a:ext uri="{FF2B5EF4-FFF2-40B4-BE49-F238E27FC236}">
                      <a16:creationId xmlns:a16="http://schemas.microsoft.com/office/drawing/2014/main" id="{6F380454-70E2-4E08-ED3F-19D947B7E6F1}"/>
                    </a:ext>
                  </a:extLst>
                </p:cNvPr>
                <p:cNvCxnSpPr>
                  <a:cxnSpLocks/>
                </p:cNvCxnSpPr>
                <p:nvPr/>
              </p:nvCxnSpPr>
              <p:spPr>
                <a:xfrm rot="16200000">
                  <a:off x="2051199" y="4377227"/>
                  <a:ext cx="38000" cy="0"/>
                </a:xfrm>
                <a:prstGeom prst="line">
                  <a:avLst/>
                </a:prstGeom>
                <a:ln w="9524">
                  <a:solidFill>
                    <a:srgbClr val="000000"/>
                  </a:solidFill>
                </a:ln>
              </p:spPr>
            </p:cxnSp>
            <p:cxnSp>
              <p:nvCxnSpPr>
                <p:cNvPr id="673" name="Straight Connector 672">
                  <a:extLst>
                    <a:ext uri="{FF2B5EF4-FFF2-40B4-BE49-F238E27FC236}">
                      <a16:creationId xmlns:a16="http://schemas.microsoft.com/office/drawing/2014/main" id="{DB92D05E-E473-11CF-0DAF-3C6D80B677EA}"/>
                    </a:ext>
                  </a:extLst>
                </p:cNvPr>
                <p:cNvCxnSpPr>
                  <a:cxnSpLocks/>
                </p:cNvCxnSpPr>
                <p:nvPr/>
              </p:nvCxnSpPr>
              <p:spPr>
                <a:xfrm rot="16200000">
                  <a:off x="2227411" y="4377227"/>
                  <a:ext cx="38000" cy="0"/>
                </a:xfrm>
                <a:prstGeom prst="line">
                  <a:avLst/>
                </a:prstGeom>
                <a:ln w="9524">
                  <a:solidFill>
                    <a:srgbClr val="000000"/>
                  </a:solidFill>
                </a:ln>
              </p:spPr>
            </p:cxnSp>
            <p:cxnSp>
              <p:nvCxnSpPr>
                <p:cNvPr id="674" name="Straight Connector 673">
                  <a:extLst>
                    <a:ext uri="{FF2B5EF4-FFF2-40B4-BE49-F238E27FC236}">
                      <a16:creationId xmlns:a16="http://schemas.microsoft.com/office/drawing/2014/main" id="{BBDC37D0-4098-8909-6B77-88AD206A3175}"/>
                    </a:ext>
                  </a:extLst>
                </p:cNvPr>
                <p:cNvCxnSpPr>
                  <a:cxnSpLocks/>
                </p:cNvCxnSpPr>
                <p:nvPr/>
              </p:nvCxnSpPr>
              <p:spPr>
                <a:xfrm rot="16200000">
                  <a:off x="2410768" y="4377227"/>
                  <a:ext cx="38000" cy="0"/>
                </a:xfrm>
                <a:prstGeom prst="line">
                  <a:avLst/>
                </a:prstGeom>
                <a:ln w="9524">
                  <a:solidFill>
                    <a:srgbClr val="000000"/>
                  </a:solidFill>
                </a:ln>
              </p:spPr>
            </p:cxnSp>
            <p:cxnSp>
              <p:nvCxnSpPr>
                <p:cNvPr id="675" name="Straight Connector 674">
                  <a:extLst>
                    <a:ext uri="{FF2B5EF4-FFF2-40B4-BE49-F238E27FC236}">
                      <a16:creationId xmlns:a16="http://schemas.microsoft.com/office/drawing/2014/main" id="{5558BCD7-9BAC-A5D9-49A2-14B8BCF5136E}"/>
                    </a:ext>
                  </a:extLst>
                </p:cNvPr>
                <p:cNvCxnSpPr>
                  <a:cxnSpLocks/>
                </p:cNvCxnSpPr>
                <p:nvPr/>
              </p:nvCxnSpPr>
              <p:spPr>
                <a:xfrm rot="16200000">
                  <a:off x="2586980" y="4377227"/>
                  <a:ext cx="38000" cy="0"/>
                </a:xfrm>
                <a:prstGeom prst="line">
                  <a:avLst/>
                </a:prstGeom>
                <a:ln w="9524">
                  <a:solidFill>
                    <a:srgbClr val="000000"/>
                  </a:solidFill>
                </a:ln>
              </p:spPr>
            </p:cxnSp>
            <p:cxnSp>
              <p:nvCxnSpPr>
                <p:cNvPr id="676" name="Straight Connector 675">
                  <a:extLst>
                    <a:ext uri="{FF2B5EF4-FFF2-40B4-BE49-F238E27FC236}">
                      <a16:creationId xmlns:a16="http://schemas.microsoft.com/office/drawing/2014/main" id="{80D7A189-81C1-7A03-9B3C-F9EFC1C90111}"/>
                    </a:ext>
                  </a:extLst>
                </p:cNvPr>
                <p:cNvCxnSpPr>
                  <a:cxnSpLocks/>
                </p:cNvCxnSpPr>
                <p:nvPr/>
              </p:nvCxnSpPr>
              <p:spPr>
                <a:xfrm rot="16200000">
                  <a:off x="2770336" y="4377227"/>
                  <a:ext cx="38000" cy="0"/>
                </a:xfrm>
                <a:prstGeom prst="line">
                  <a:avLst/>
                </a:prstGeom>
                <a:ln w="9524">
                  <a:solidFill>
                    <a:srgbClr val="000000"/>
                  </a:solidFill>
                </a:ln>
              </p:spPr>
            </p:cxnSp>
          </p:grpSp>
          <p:grpSp>
            <p:nvGrpSpPr>
              <p:cNvPr id="749" name="Group 748">
                <a:extLst>
                  <a:ext uri="{FF2B5EF4-FFF2-40B4-BE49-F238E27FC236}">
                    <a16:creationId xmlns:a16="http://schemas.microsoft.com/office/drawing/2014/main" id="{759DC95F-6D90-C5BE-F95C-83FDDD6159B4}"/>
                  </a:ext>
                </a:extLst>
              </p:cNvPr>
              <p:cNvGrpSpPr/>
              <p:nvPr/>
            </p:nvGrpSpPr>
            <p:grpSpPr>
              <a:xfrm>
                <a:off x="628922" y="3203575"/>
                <a:ext cx="2014538" cy="720725"/>
                <a:chOff x="854075" y="3203575"/>
                <a:chExt cx="2014538" cy="720725"/>
              </a:xfrm>
            </p:grpSpPr>
            <p:sp>
              <p:nvSpPr>
                <p:cNvPr id="693" name="Freeform 5">
                  <a:extLst>
                    <a:ext uri="{FF2B5EF4-FFF2-40B4-BE49-F238E27FC236}">
                      <a16:creationId xmlns:a16="http://schemas.microsoft.com/office/drawing/2014/main" id="{A7AEEA74-B54E-6B64-DDC7-3EC4149307FC}"/>
                    </a:ext>
                  </a:extLst>
                </p:cNvPr>
                <p:cNvSpPr>
                  <a:spLocks/>
                </p:cNvSpPr>
                <p:nvPr/>
              </p:nvSpPr>
              <p:spPr bwMode="auto">
                <a:xfrm>
                  <a:off x="854075" y="3203575"/>
                  <a:ext cx="2008188" cy="708025"/>
                </a:xfrm>
                <a:custGeom>
                  <a:avLst/>
                  <a:gdLst>
                    <a:gd name="T0" fmla="*/ 70 w 1265"/>
                    <a:gd name="T1" fmla="*/ 0 h 446"/>
                    <a:gd name="T2" fmla="*/ 106 w 1265"/>
                    <a:gd name="T3" fmla="*/ 6 h 446"/>
                    <a:gd name="T4" fmla="*/ 108 w 1265"/>
                    <a:gd name="T5" fmla="*/ 16 h 446"/>
                    <a:gd name="T6" fmla="*/ 110 w 1265"/>
                    <a:gd name="T7" fmla="*/ 30 h 446"/>
                    <a:gd name="T8" fmla="*/ 110 w 1265"/>
                    <a:gd name="T9" fmla="*/ 44 h 446"/>
                    <a:gd name="T10" fmla="*/ 206 w 1265"/>
                    <a:gd name="T11" fmla="*/ 50 h 446"/>
                    <a:gd name="T12" fmla="*/ 209 w 1265"/>
                    <a:gd name="T13" fmla="*/ 61 h 446"/>
                    <a:gd name="T14" fmla="*/ 213 w 1265"/>
                    <a:gd name="T15" fmla="*/ 71 h 446"/>
                    <a:gd name="T16" fmla="*/ 217 w 1265"/>
                    <a:gd name="T17" fmla="*/ 105 h 446"/>
                    <a:gd name="T18" fmla="*/ 249 w 1265"/>
                    <a:gd name="T19" fmla="*/ 115 h 446"/>
                    <a:gd name="T20" fmla="*/ 251 w 1265"/>
                    <a:gd name="T21" fmla="*/ 123 h 446"/>
                    <a:gd name="T22" fmla="*/ 287 w 1265"/>
                    <a:gd name="T23" fmla="*/ 131 h 446"/>
                    <a:gd name="T24" fmla="*/ 309 w 1265"/>
                    <a:gd name="T25" fmla="*/ 141 h 446"/>
                    <a:gd name="T26" fmla="*/ 315 w 1265"/>
                    <a:gd name="T27" fmla="*/ 151 h 446"/>
                    <a:gd name="T28" fmla="*/ 317 w 1265"/>
                    <a:gd name="T29" fmla="*/ 159 h 446"/>
                    <a:gd name="T30" fmla="*/ 319 w 1265"/>
                    <a:gd name="T31" fmla="*/ 170 h 446"/>
                    <a:gd name="T32" fmla="*/ 321 w 1265"/>
                    <a:gd name="T33" fmla="*/ 188 h 446"/>
                    <a:gd name="T34" fmla="*/ 321 w 1265"/>
                    <a:gd name="T35" fmla="*/ 196 h 446"/>
                    <a:gd name="T36" fmla="*/ 329 w 1265"/>
                    <a:gd name="T37" fmla="*/ 206 h 446"/>
                    <a:gd name="T38" fmla="*/ 335 w 1265"/>
                    <a:gd name="T39" fmla="*/ 214 h 446"/>
                    <a:gd name="T40" fmla="*/ 415 w 1265"/>
                    <a:gd name="T41" fmla="*/ 222 h 446"/>
                    <a:gd name="T42" fmla="*/ 421 w 1265"/>
                    <a:gd name="T43" fmla="*/ 242 h 446"/>
                    <a:gd name="T44" fmla="*/ 423 w 1265"/>
                    <a:gd name="T45" fmla="*/ 250 h 446"/>
                    <a:gd name="T46" fmla="*/ 425 w 1265"/>
                    <a:gd name="T47" fmla="*/ 268 h 446"/>
                    <a:gd name="T48" fmla="*/ 455 w 1265"/>
                    <a:gd name="T49" fmla="*/ 276 h 446"/>
                    <a:gd name="T50" fmla="*/ 469 w 1265"/>
                    <a:gd name="T51" fmla="*/ 287 h 446"/>
                    <a:gd name="T52" fmla="*/ 479 w 1265"/>
                    <a:gd name="T53" fmla="*/ 297 h 446"/>
                    <a:gd name="T54" fmla="*/ 517 w 1265"/>
                    <a:gd name="T55" fmla="*/ 305 h 446"/>
                    <a:gd name="T56" fmla="*/ 521 w 1265"/>
                    <a:gd name="T57" fmla="*/ 323 h 446"/>
                    <a:gd name="T58" fmla="*/ 527 w 1265"/>
                    <a:gd name="T59" fmla="*/ 331 h 446"/>
                    <a:gd name="T60" fmla="*/ 529 w 1265"/>
                    <a:gd name="T61" fmla="*/ 351 h 446"/>
                    <a:gd name="T62" fmla="*/ 533 w 1265"/>
                    <a:gd name="T63" fmla="*/ 359 h 446"/>
                    <a:gd name="T64" fmla="*/ 627 w 1265"/>
                    <a:gd name="T65" fmla="*/ 369 h 446"/>
                    <a:gd name="T66" fmla="*/ 631 w 1265"/>
                    <a:gd name="T67" fmla="*/ 387 h 446"/>
                    <a:gd name="T68" fmla="*/ 634 w 1265"/>
                    <a:gd name="T69" fmla="*/ 399 h 446"/>
                    <a:gd name="T70" fmla="*/ 642 w 1265"/>
                    <a:gd name="T71" fmla="*/ 408 h 446"/>
                    <a:gd name="T72" fmla="*/ 940 w 1265"/>
                    <a:gd name="T73" fmla="*/ 416 h 446"/>
                    <a:gd name="T74" fmla="*/ 1117 w 1265"/>
                    <a:gd name="T75" fmla="*/ 426 h 446"/>
                    <a:gd name="T76" fmla="*/ 1265 w 1265"/>
                    <a:gd name="T77"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5" h="446">
                      <a:moveTo>
                        <a:pt x="0" y="0"/>
                      </a:moveTo>
                      <a:lnTo>
                        <a:pt x="70" y="0"/>
                      </a:lnTo>
                      <a:lnTo>
                        <a:pt x="70" y="6"/>
                      </a:lnTo>
                      <a:lnTo>
                        <a:pt x="106" y="6"/>
                      </a:lnTo>
                      <a:lnTo>
                        <a:pt x="106" y="16"/>
                      </a:lnTo>
                      <a:lnTo>
                        <a:pt x="108" y="16"/>
                      </a:lnTo>
                      <a:lnTo>
                        <a:pt x="108" y="30"/>
                      </a:lnTo>
                      <a:lnTo>
                        <a:pt x="110" y="30"/>
                      </a:lnTo>
                      <a:lnTo>
                        <a:pt x="110" y="44"/>
                      </a:lnTo>
                      <a:lnTo>
                        <a:pt x="110" y="44"/>
                      </a:lnTo>
                      <a:lnTo>
                        <a:pt x="110" y="50"/>
                      </a:lnTo>
                      <a:lnTo>
                        <a:pt x="206" y="50"/>
                      </a:lnTo>
                      <a:lnTo>
                        <a:pt x="206" y="61"/>
                      </a:lnTo>
                      <a:lnTo>
                        <a:pt x="209" y="61"/>
                      </a:lnTo>
                      <a:lnTo>
                        <a:pt x="209" y="71"/>
                      </a:lnTo>
                      <a:lnTo>
                        <a:pt x="213" y="71"/>
                      </a:lnTo>
                      <a:lnTo>
                        <a:pt x="213" y="105"/>
                      </a:lnTo>
                      <a:lnTo>
                        <a:pt x="217" y="105"/>
                      </a:lnTo>
                      <a:lnTo>
                        <a:pt x="217" y="115"/>
                      </a:lnTo>
                      <a:lnTo>
                        <a:pt x="249" y="115"/>
                      </a:lnTo>
                      <a:lnTo>
                        <a:pt x="249" y="123"/>
                      </a:lnTo>
                      <a:lnTo>
                        <a:pt x="251" y="123"/>
                      </a:lnTo>
                      <a:lnTo>
                        <a:pt x="251" y="131"/>
                      </a:lnTo>
                      <a:lnTo>
                        <a:pt x="287" y="131"/>
                      </a:lnTo>
                      <a:lnTo>
                        <a:pt x="287" y="141"/>
                      </a:lnTo>
                      <a:lnTo>
                        <a:pt x="309" y="141"/>
                      </a:lnTo>
                      <a:lnTo>
                        <a:pt x="309" y="151"/>
                      </a:lnTo>
                      <a:lnTo>
                        <a:pt x="315" y="151"/>
                      </a:lnTo>
                      <a:lnTo>
                        <a:pt x="315" y="159"/>
                      </a:lnTo>
                      <a:lnTo>
                        <a:pt x="317" y="159"/>
                      </a:lnTo>
                      <a:lnTo>
                        <a:pt x="317" y="170"/>
                      </a:lnTo>
                      <a:lnTo>
                        <a:pt x="319" y="170"/>
                      </a:lnTo>
                      <a:lnTo>
                        <a:pt x="319" y="188"/>
                      </a:lnTo>
                      <a:lnTo>
                        <a:pt x="321" y="188"/>
                      </a:lnTo>
                      <a:lnTo>
                        <a:pt x="321" y="196"/>
                      </a:lnTo>
                      <a:lnTo>
                        <a:pt x="321" y="196"/>
                      </a:lnTo>
                      <a:lnTo>
                        <a:pt x="321" y="206"/>
                      </a:lnTo>
                      <a:lnTo>
                        <a:pt x="329" y="206"/>
                      </a:lnTo>
                      <a:lnTo>
                        <a:pt x="329" y="214"/>
                      </a:lnTo>
                      <a:lnTo>
                        <a:pt x="335" y="214"/>
                      </a:lnTo>
                      <a:lnTo>
                        <a:pt x="335" y="222"/>
                      </a:lnTo>
                      <a:lnTo>
                        <a:pt x="415" y="222"/>
                      </a:lnTo>
                      <a:lnTo>
                        <a:pt x="415" y="242"/>
                      </a:lnTo>
                      <a:lnTo>
                        <a:pt x="421" y="242"/>
                      </a:lnTo>
                      <a:lnTo>
                        <a:pt x="421" y="250"/>
                      </a:lnTo>
                      <a:lnTo>
                        <a:pt x="423" y="250"/>
                      </a:lnTo>
                      <a:lnTo>
                        <a:pt x="423" y="268"/>
                      </a:lnTo>
                      <a:lnTo>
                        <a:pt x="425" y="268"/>
                      </a:lnTo>
                      <a:lnTo>
                        <a:pt x="425" y="276"/>
                      </a:lnTo>
                      <a:lnTo>
                        <a:pt x="455" y="276"/>
                      </a:lnTo>
                      <a:lnTo>
                        <a:pt x="455" y="287"/>
                      </a:lnTo>
                      <a:lnTo>
                        <a:pt x="469" y="287"/>
                      </a:lnTo>
                      <a:lnTo>
                        <a:pt x="469" y="297"/>
                      </a:lnTo>
                      <a:lnTo>
                        <a:pt x="479" y="297"/>
                      </a:lnTo>
                      <a:lnTo>
                        <a:pt x="479" y="305"/>
                      </a:lnTo>
                      <a:lnTo>
                        <a:pt x="517" y="305"/>
                      </a:lnTo>
                      <a:lnTo>
                        <a:pt x="517" y="323"/>
                      </a:lnTo>
                      <a:lnTo>
                        <a:pt x="521" y="323"/>
                      </a:lnTo>
                      <a:lnTo>
                        <a:pt x="521" y="331"/>
                      </a:lnTo>
                      <a:lnTo>
                        <a:pt x="527" y="331"/>
                      </a:lnTo>
                      <a:lnTo>
                        <a:pt x="527" y="351"/>
                      </a:lnTo>
                      <a:lnTo>
                        <a:pt x="529" y="351"/>
                      </a:lnTo>
                      <a:lnTo>
                        <a:pt x="529" y="359"/>
                      </a:lnTo>
                      <a:lnTo>
                        <a:pt x="533" y="359"/>
                      </a:lnTo>
                      <a:lnTo>
                        <a:pt x="533" y="369"/>
                      </a:lnTo>
                      <a:lnTo>
                        <a:pt x="627" y="369"/>
                      </a:lnTo>
                      <a:lnTo>
                        <a:pt x="627" y="387"/>
                      </a:lnTo>
                      <a:lnTo>
                        <a:pt x="631" y="387"/>
                      </a:lnTo>
                      <a:lnTo>
                        <a:pt x="631" y="399"/>
                      </a:lnTo>
                      <a:lnTo>
                        <a:pt x="634" y="399"/>
                      </a:lnTo>
                      <a:lnTo>
                        <a:pt x="634" y="408"/>
                      </a:lnTo>
                      <a:lnTo>
                        <a:pt x="642" y="408"/>
                      </a:lnTo>
                      <a:lnTo>
                        <a:pt x="642" y="416"/>
                      </a:lnTo>
                      <a:lnTo>
                        <a:pt x="940" y="416"/>
                      </a:lnTo>
                      <a:lnTo>
                        <a:pt x="940" y="426"/>
                      </a:lnTo>
                      <a:lnTo>
                        <a:pt x="1117" y="426"/>
                      </a:lnTo>
                      <a:lnTo>
                        <a:pt x="1117" y="446"/>
                      </a:lnTo>
                      <a:lnTo>
                        <a:pt x="1265" y="446"/>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694" name="Line 6">
                  <a:extLst>
                    <a:ext uri="{FF2B5EF4-FFF2-40B4-BE49-F238E27FC236}">
                      <a16:creationId xmlns:a16="http://schemas.microsoft.com/office/drawing/2014/main" id="{98FE3C59-86A1-E60A-3730-28EE411B6C22}"/>
                    </a:ext>
                  </a:extLst>
                </p:cNvPr>
                <p:cNvSpPr>
                  <a:spLocks noChangeShapeType="1"/>
                </p:cNvSpPr>
                <p:nvPr/>
              </p:nvSpPr>
              <p:spPr bwMode="auto">
                <a:xfrm>
                  <a:off x="2852738" y="3895725"/>
                  <a:ext cx="0" cy="285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695" name="Line 7">
                  <a:extLst>
                    <a:ext uri="{FF2B5EF4-FFF2-40B4-BE49-F238E27FC236}">
                      <a16:creationId xmlns:a16="http://schemas.microsoft.com/office/drawing/2014/main" id="{50286D9F-F6F0-5DCC-75EC-E1944E2A36B9}"/>
                    </a:ext>
                  </a:extLst>
                </p:cNvPr>
                <p:cNvSpPr>
                  <a:spLocks noChangeShapeType="1"/>
                </p:cNvSpPr>
                <p:nvPr/>
              </p:nvSpPr>
              <p:spPr bwMode="auto">
                <a:xfrm flipH="1">
                  <a:off x="2840038" y="3911600"/>
                  <a:ext cx="285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696" name="Line 8">
                  <a:extLst>
                    <a:ext uri="{FF2B5EF4-FFF2-40B4-BE49-F238E27FC236}">
                      <a16:creationId xmlns:a16="http://schemas.microsoft.com/office/drawing/2014/main" id="{60706D5B-4739-841E-0D85-8AB0A15BAF5A}"/>
                    </a:ext>
                  </a:extLst>
                </p:cNvPr>
                <p:cNvSpPr>
                  <a:spLocks noChangeShapeType="1"/>
                </p:cNvSpPr>
                <p:nvPr/>
              </p:nvSpPr>
              <p:spPr bwMode="auto">
                <a:xfrm>
                  <a:off x="2840038" y="3895725"/>
                  <a:ext cx="0" cy="285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697" name="Line 9">
                  <a:extLst>
                    <a:ext uri="{FF2B5EF4-FFF2-40B4-BE49-F238E27FC236}">
                      <a16:creationId xmlns:a16="http://schemas.microsoft.com/office/drawing/2014/main" id="{E7944477-C2DC-2EF3-CAD9-BB352A95030C}"/>
                    </a:ext>
                  </a:extLst>
                </p:cNvPr>
                <p:cNvSpPr>
                  <a:spLocks noChangeShapeType="1"/>
                </p:cNvSpPr>
                <p:nvPr/>
              </p:nvSpPr>
              <p:spPr bwMode="auto">
                <a:xfrm flipH="1">
                  <a:off x="2827338" y="3911600"/>
                  <a:ext cx="2540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698" name="Line 10">
                  <a:extLst>
                    <a:ext uri="{FF2B5EF4-FFF2-40B4-BE49-F238E27FC236}">
                      <a16:creationId xmlns:a16="http://schemas.microsoft.com/office/drawing/2014/main" id="{AA9207F2-1137-C4A4-632B-9BFC561DB4E6}"/>
                    </a:ext>
                  </a:extLst>
                </p:cNvPr>
                <p:cNvSpPr>
                  <a:spLocks noChangeShapeType="1"/>
                </p:cNvSpPr>
                <p:nvPr/>
              </p:nvSpPr>
              <p:spPr bwMode="auto">
                <a:xfrm>
                  <a:off x="2697163" y="3895725"/>
                  <a:ext cx="0" cy="285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699" name="Line 11">
                  <a:extLst>
                    <a:ext uri="{FF2B5EF4-FFF2-40B4-BE49-F238E27FC236}">
                      <a16:creationId xmlns:a16="http://schemas.microsoft.com/office/drawing/2014/main" id="{D6A868E9-1B69-1B54-5B54-9CE2A7E325CA}"/>
                    </a:ext>
                  </a:extLst>
                </p:cNvPr>
                <p:cNvSpPr>
                  <a:spLocks noChangeShapeType="1"/>
                </p:cNvSpPr>
                <p:nvPr/>
              </p:nvSpPr>
              <p:spPr bwMode="auto">
                <a:xfrm flipH="1">
                  <a:off x="2684463" y="3911600"/>
                  <a:ext cx="2540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00" name="Line 12">
                  <a:extLst>
                    <a:ext uri="{FF2B5EF4-FFF2-40B4-BE49-F238E27FC236}">
                      <a16:creationId xmlns:a16="http://schemas.microsoft.com/office/drawing/2014/main" id="{857F141A-1FFB-E23D-484F-34FB9E6E1103}"/>
                    </a:ext>
                  </a:extLst>
                </p:cNvPr>
                <p:cNvSpPr>
                  <a:spLocks noChangeShapeType="1"/>
                </p:cNvSpPr>
                <p:nvPr/>
              </p:nvSpPr>
              <p:spPr bwMode="auto">
                <a:xfrm>
                  <a:off x="2681288" y="3895725"/>
                  <a:ext cx="0" cy="285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01" name="Line 13">
                  <a:extLst>
                    <a:ext uri="{FF2B5EF4-FFF2-40B4-BE49-F238E27FC236}">
                      <a16:creationId xmlns:a16="http://schemas.microsoft.com/office/drawing/2014/main" id="{50676ED6-62BA-16AB-6292-63823AA14AAF}"/>
                    </a:ext>
                  </a:extLst>
                </p:cNvPr>
                <p:cNvSpPr>
                  <a:spLocks noChangeShapeType="1"/>
                </p:cNvSpPr>
                <p:nvPr/>
              </p:nvSpPr>
              <p:spPr bwMode="auto">
                <a:xfrm flipH="1">
                  <a:off x="2668588" y="3911600"/>
                  <a:ext cx="285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02" name="Line 14">
                  <a:extLst>
                    <a:ext uri="{FF2B5EF4-FFF2-40B4-BE49-F238E27FC236}">
                      <a16:creationId xmlns:a16="http://schemas.microsoft.com/office/drawing/2014/main" id="{231EE2F5-DD65-107B-FD25-6E0124558E42}"/>
                    </a:ext>
                  </a:extLst>
                </p:cNvPr>
                <p:cNvSpPr>
                  <a:spLocks noChangeShapeType="1"/>
                </p:cNvSpPr>
                <p:nvPr/>
              </p:nvSpPr>
              <p:spPr bwMode="auto">
                <a:xfrm>
                  <a:off x="2524125" y="3867150"/>
                  <a:ext cx="0" cy="2540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03" name="Line 15">
                  <a:extLst>
                    <a:ext uri="{FF2B5EF4-FFF2-40B4-BE49-F238E27FC236}">
                      <a16:creationId xmlns:a16="http://schemas.microsoft.com/office/drawing/2014/main" id="{82DE6AD2-95DE-83E4-7884-90BC64249972}"/>
                    </a:ext>
                  </a:extLst>
                </p:cNvPr>
                <p:cNvSpPr>
                  <a:spLocks noChangeShapeType="1"/>
                </p:cNvSpPr>
                <p:nvPr/>
              </p:nvSpPr>
              <p:spPr bwMode="auto">
                <a:xfrm flipH="1">
                  <a:off x="2511425" y="3879850"/>
                  <a:ext cx="30163"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04" name="Line 16">
                  <a:extLst>
                    <a:ext uri="{FF2B5EF4-FFF2-40B4-BE49-F238E27FC236}">
                      <a16:creationId xmlns:a16="http://schemas.microsoft.com/office/drawing/2014/main" id="{63F55631-A0FB-5C02-6D49-A47BE16C0318}"/>
                    </a:ext>
                  </a:extLst>
                </p:cNvPr>
                <p:cNvSpPr>
                  <a:spLocks noChangeShapeType="1"/>
                </p:cNvSpPr>
                <p:nvPr/>
              </p:nvSpPr>
              <p:spPr bwMode="auto">
                <a:xfrm>
                  <a:off x="2511425" y="3867150"/>
                  <a:ext cx="0" cy="2540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05" name="Line 17">
                  <a:extLst>
                    <a:ext uri="{FF2B5EF4-FFF2-40B4-BE49-F238E27FC236}">
                      <a16:creationId xmlns:a16="http://schemas.microsoft.com/office/drawing/2014/main" id="{4A46CB92-6244-623E-D03E-12DC93DDF138}"/>
                    </a:ext>
                  </a:extLst>
                </p:cNvPr>
                <p:cNvSpPr>
                  <a:spLocks noChangeShapeType="1"/>
                </p:cNvSpPr>
                <p:nvPr/>
              </p:nvSpPr>
              <p:spPr bwMode="auto">
                <a:xfrm flipH="1">
                  <a:off x="2498725" y="3879850"/>
                  <a:ext cx="2540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06" name="Line 18">
                  <a:extLst>
                    <a:ext uri="{FF2B5EF4-FFF2-40B4-BE49-F238E27FC236}">
                      <a16:creationId xmlns:a16="http://schemas.microsoft.com/office/drawing/2014/main" id="{CD942D6E-B54F-6937-B2DF-118444EEB75F}"/>
                    </a:ext>
                  </a:extLst>
                </p:cNvPr>
                <p:cNvSpPr>
                  <a:spLocks noChangeShapeType="1"/>
                </p:cNvSpPr>
                <p:nvPr/>
              </p:nvSpPr>
              <p:spPr bwMode="auto">
                <a:xfrm>
                  <a:off x="2355850" y="3867150"/>
                  <a:ext cx="0" cy="2540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07" name="Line 19">
                  <a:extLst>
                    <a:ext uri="{FF2B5EF4-FFF2-40B4-BE49-F238E27FC236}">
                      <a16:creationId xmlns:a16="http://schemas.microsoft.com/office/drawing/2014/main" id="{23276544-E425-61B4-8CAE-21B724C942B9}"/>
                    </a:ext>
                  </a:extLst>
                </p:cNvPr>
                <p:cNvSpPr>
                  <a:spLocks noChangeShapeType="1"/>
                </p:cNvSpPr>
                <p:nvPr/>
              </p:nvSpPr>
              <p:spPr bwMode="auto">
                <a:xfrm flipH="1">
                  <a:off x="2343150" y="3879850"/>
                  <a:ext cx="285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08" name="Line 20">
                  <a:extLst>
                    <a:ext uri="{FF2B5EF4-FFF2-40B4-BE49-F238E27FC236}">
                      <a16:creationId xmlns:a16="http://schemas.microsoft.com/office/drawing/2014/main" id="{A9279C76-1C01-494D-D051-240853C407E2}"/>
                    </a:ext>
                  </a:extLst>
                </p:cNvPr>
                <p:cNvSpPr>
                  <a:spLocks noChangeShapeType="1"/>
                </p:cNvSpPr>
                <p:nvPr/>
              </p:nvSpPr>
              <p:spPr bwMode="auto">
                <a:xfrm>
                  <a:off x="2346325" y="3867150"/>
                  <a:ext cx="0" cy="2540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09" name="Line 21">
                  <a:extLst>
                    <a:ext uri="{FF2B5EF4-FFF2-40B4-BE49-F238E27FC236}">
                      <a16:creationId xmlns:a16="http://schemas.microsoft.com/office/drawing/2014/main" id="{4FA01618-7EC5-C4B0-C04F-2E11E40E06F1}"/>
                    </a:ext>
                  </a:extLst>
                </p:cNvPr>
                <p:cNvSpPr>
                  <a:spLocks noChangeShapeType="1"/>
                </p:cNvSpPr>
                <p:nvPr/>
              </p:nvSpPr>
              <p:spPr bwMode="auto">
                <a:xfrm flipH="1">
                  <a:off x="2333625" y="3879850"/>
                  <a:ext cx="2540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10" name="Line 22">
                  <a:extLst>
                    <a:ext uri="{FF2B5EF4-FFF2-40B4-BE49-F238E27FC236}">
                      <a16:creationId xmlns:a16="http://schemas.microsoft.com/office/drawing/2014/main" id="{5E93B120-FCE9-8EEB-5270-B241481BDF5C}"/>
                    </a:ext>
                  </a:extLst>
                </p:cNvPr>
                <p:cNvSpPr>
                  <a:spLocks noChangeShapeType="1"/>
                </p:cNvSpPr>
                <p:nvPr/>
              </p:nvSpPr>
              <p:spPr bwMode="auto">
                <a:xfrm>
                  <a:off x="2200275" y="3848100"/>
                  <a:ext cx="0" cy="285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11" name="Line 23">
                  <a:extLst>
                    <a:ext uri="{FF2B5EF4-FFF2-40B4-BE49-F238E27FC236}">
                      <a16:creationId xmlns:a16="http://schemas.microsoft.com/office/drawing/2014/main" id="{872A622D-E7CF-3285-6061-1C1A17A54438}"/>
                    </a:ext>
                  </a:extLst>
                </p:cNvPr>
                <p:cNvSpPr>
                  <a:spLocks noChangeShapeType="1"/>
                </p:cNvSpPr>
                <p:nvPr/>
              </p:nvSpPr>
              <p:spPr bwMode="auto">
                <a:xfrm flipH="1">
                  <a:off x="2187575" y="3863975"/>
                  <a:ext cx="285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12" name="Line 24">
                  <a:extLst>
                    <a:ext uri="{FF2B5EF4-FFF2-40B4-BE49-F238E27FC236}">
                      <a16:creationId xmlns:a16="http://schemas.microsoft.com/office/drawing/2014/main" id="{802A2029-6295-5499-A4A1-5B7765340BB3}"/>
                    </a:ext>
                  </a:extLst>
                </p:cNvPr>
                <p:cNvSpPr>
                  <a:spLocks noChangeShapeType="1"/>
                </p:cNvSpPr>
                <p:nvPr/>
              </p:nvSpPr>
              <p:spPr bwMode="auto">
                <a:xfrm>
                  <a:off x="2190750" y="3848100"/>
                  <a:ext cx="0" cy="285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13" name="Line 25">
                  <a:extLst>
                    <a:ext uri="{FF2B5EF4-FFF2-40B4-BE49-F238E27FC236}">
                      <a16:creationId xmlns:a16="http://schemas.microsoft.com/office/drawing/2014/main" id="{80CCCB6F-C633-6CBA-066B-24AB77FAE202}"/>
                    </a:ext>
                  </a:extLst>
                </p:cNvPr>
                <p:cNvSpPr>
                  <a:spLocks noChangeShapeType="1"/>
                </p:cNvSpPr>
                <p:nvPr/>
              </p:nvSpPr>
              <p:spPr bwMode="auto">
                <a:xfrm flipH="1">
                  <a:off x="2174875" y="3863975"/>
                  <a:ext cx="285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14" name="Line 26">
                  <a:extLst>
                    <a:ext uri="{FF2B5EF4-FFF2-40B4-BE49-F238E27FC236}">
                      <a16:creationId xmlns:a16="http://schemas.microsoft.com/office/drawing/2014/main" id="{BED762C2-940C-29C6-CCBB-4E8414708324}"/>
                    </a:ext>
                  </a:extLst>
                </p:cNvPr>
                <p:cNvSpPr>
                  <a:spLocks noChangeShapeType="1"/>
                </p:cNvSpPr>
                <p:nvPr/>
              </p:nvSpPr>
              <p:spPr bwMode="auto">
                <a:xfrm>
                  <a:off x="2289175" y="3848100"/>
                  <a:ext cx="0" cy="285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15" name="Line 27">
                  <a:extLst>
                    <a:ext uri="{FF2B5EF4-FFF2-40B4-BE49-F238E27FC236}">
                      <a16:creationId xmlns:a16="http://schemas.microsoft.com/office/drawing/2014/main" id="{CFB2A588-6F68-C8D5-4563-09FDAA17536B}"/>
                    </a:ext>
                  </a:extLst>
                </p:cNvPr>
                <p:cNvSpPr>
                  <a:spLocks noChangeShapeType="1"/>
                </p:cNvSpPr>
                <p:nvPr/>
              </p:nvSpPr>
              <p:spPr bwMode="auto">
                <a:xfrm flipH="1">
                  <a:off x="2276475" y="3863975"/>
                  <a:ext cx="2540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16" name="Line 28">
                  <a:extLst>
                    <a:ext uri="{FF2B5EF4-FFF2-40B4-BE49-F238E27FC236}">
                      <a16:creationId xmlns:a16="http://schemas.microsoft.com/office/drawing/2014/main" id="{307FBEFF-EBF0-4705-9657-8593669C013A}"/>
                    </a:ext>
                  </a:extLst>
                </p:cNvPr>
                <p:cNvSpPr>
                  <a:spLocks noChangeShapeType="1"/>
                </p:cNvSpPr>
                <p:nvPr/>
              </p:nvSpPr>
              <p:spPr bwMode="auto">
                <a:xfrm>
                  <a:off x="2178050" y="3848100"/>
                  <a:ext cx="0" cy="285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17" name="Line 29">
                  <a:extLst>
                    <a:ext uri="{FF2B5EF4-FFF2-40B4-BE49-F238E27FC236}">
                      <a16:creationId xmlns:a16="http://schemas.microsoft.com/office/drawing/2014/main" id="{364B02A0-E919-0FD6-3C87-11B8F3814E8C}"/>
                    </a:ext>
                  </a:extLst>
                </p:cNvPr>
                <p:cNvSpPr>
                  <a:spLocks noChangeShapeType="1"/>
                </p:cNvSpPr>
                <p:nvPr/>
              </p:nvSpPr>
              <p:spPr bwMode="auto">
                <a:xfrm flipH="1">
                  <a:off x="2165350" y="3863975"/>
                  <a:ext cx="2540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18" name="Line 30">
                  <a:extLst>
                    <a:ext uri="{FF2B5EF4-FFF2-40B4-BE49-F238E27FC236}">
                      <a16:creationId xmlns:a16="http://schemas.microsoft.com/office/drawing/2014/main" id="{1E1F337D-991E-20FE-C078-A1807F5AB3DE}"/>
                    </a:ext>
                  </a:extLst>
                </p:cNvPr>
                <p:cNvSpPr>
                  <a:spLocks noChangeShapeType="1"/>
                </p:cNvSpPr>
                <p:nvPr/>
              </p:nvSpPr>
              <p:spPr bwMode="auto">
                <a:xfrm>
                  <a:off x="2032000" y="3848100"/>
                  <a:ext cx="0" cy="285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19" name="Line 31">
                  <a:extLst>
                    <a:ext uri="{FF2B5EF4-FFF2-40B4-BE49-F238E27FC236}">
                      <a16:creationId xmlns:a16="http://schemas.microsoft.com/office/drawing/2014/main" id="{31BFCD33-3FDC-F86B-58E1-FC9D8C96B9AC}"/>
                    </a:ext>
                  </a:extLst>
                </p:cNvPr>
                <p:cNvSpPr>
                  <a:spLocks noChangeShapeType="1"/>
                </p:cNvSpPr>
                <p:nvPr/>
              </p:nvSpPr>
              <p:spPr bwMode="auto">
                <a:xfrm flipH="1">
                  <a:off x="2019300" y="3863975"/>
                  <a:ext cx="2540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20" name="Line 32">
                  <a:extLst>
                    <a:ext uri="{FF2B5EF4-FFF2-40B4-BE49-F238E27FC236}">
                      <a16:creationId xmlns:a16="http://schemas.microsoft.com/office/drawing/2014/main" id="{11607FBA-586F-414F-643B-01D2CC69928A}"/>
                    </a:ext>
                  </a:extLst>
                </p:cNvPr>
                <p:cNvSpPr>
                  <a:spLocks noChangeShapeType="1"/>
                </p:cNvSpPr>
                <p:nvPr/>
              </p:nvSpPr>
              <p:spPr bwMode="auto">
                <a:xfrm>
                  <a:off x="2016125" y="3848100"/>
                  <a:ext cx="0" cy="285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21" name="Line 33">
                  <a:extLst>
                    <a:ext uri="{FF2B5EF4-FFF2-40B4-BE49-F238E27FC236}">
                      <a16:creationId xmlns:a16="http://schemas.microsoft.com/office/drawing/2014/main" id="{A56F66B6-5DBE-823B-4734-C226CAAA8B1E}"/>
                    </a:ext>
                  </a:extLst>
                </p:cNvPr>
                <p:cNvSpPr>
                  <a:spLocks noChangeShapeType="1"/>
                </p:cNvSpPr>
                <p:nvPr/>
              </p:nvSpPr>
              <p:spPr bwMode="auto">
                <a:xfrm flipH="1">
                  <a:off x="2000250" y="3863975"/>
                  <a:ext cx="285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22" name="Line 34">
                  <a:extLst>
                    <a:ext uri="{FF2B5EF4-FFF2-40B4-BE49-F238E27FC236}">
                      <a16:creationId xmlns:a16="http://schemas.microsoft.com/office/drawing/2014/main" id="{B8017DA9-A224-117B-F58E-2B5C9E5C2F6F}"/>
                    </a:ext>
                  </a:extLst>
                </p:cNvPr>
                <p:cNvSpPr>
                  <a:spLocks noChangeShapeType="1"/>
                </p:cNvSpPr>
                <p:nvPr/>
              </p:nvSpPr>
              <p:spPr bwMode="auto">
                <a:xfrm>
                  <a:off x="1681163" y="3716338"/>
                  <a:ext cx="0" cy="2540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23" name="Line 35">
                  <a:extLst>
                    <a:ext uri="{FF2B5EF4-FFF2-40B4-BE49-F238E27FC236}">
                      <a16:creationId xmlns:a16="http://schemas.microsoft.com/office/drawing/2014/main" id="{A5F62026-D7E5-CA41-B250-0F3A87A23634}"/>
                    </a:ext>
                  </a:extLst>
                </p:cNvPr>
                <p:cNvSpPr>
                  <a:spLocks noChangeShapeType="1"/>
                </p:cNvSpPr>
                <p:nvPr/>
              </p:nvSpPr>
              <p:spPr bwMode="auto">
                <a:xfrm flipH="1">
                  <a:off x="1668463" y="3729038"/>
                  <a:ext cx="285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24" name="Line 36">
                  <a:extLst>
                    <a:ext uri="{FF2B5EF4-FFF2-40B4-BE49-F238E27FC236}">
                      <a16:creationId xmlns:a16="http://schemas.microsoft.com/office/drawing/2014/main" id="{D06FA862-24A9-2262-E255-BCBA593BB8F3}"/>
                    </a:ext>
                  </a:extLst>
                </p:cNvPr>
                <p:cNvSpPr>
                  <a:spLocks noChangeShapeType="1"/>
                </p:cNvSpPr>
                <p:nvPr/>
              </p:nvSpPr>
              <p:spPr bwMode="auto">
                <a:xfrm>
                  <a:off x="1189038" y="3313113"/>
                  <a:ext cx="0" cy="285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25" name="Line 37">
                  <a:extLst>
                    <a:ext uri="{FF2B5EF4-FFF2-40B4-BE49-F238E27FC236}">
                      <a16:creationId xmlns:a16="http://schemas.microsoft.com/office/drawing/2014/main" id="{1A0AD788-C45D-5EAD-48FF-C75BD96C1E80}"/>
                    </a:ext>
                  </a:extLst>
                </p:cNvPr>
                <p:cNvSpPr>
                  <a:spLocks noChangeShapeType="1"/>
                </p:cNvSpPr>
                <p:nvPr/>
              </p:nvSpPr>
              <p:spPr bwMode="auto">
                <a:xfrm flipH="1">
                  <a:off x="1174750" y="3325813"/>
                  <a:ext cx="30163"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26" name="Line 38">
                  <a:extLst>
                    <a:ext uri="{FF2B5EF4-FFF2-40B4-BE49-F238E27FC236}">
                      <a16:creationId xmlns:a16="http://schemas.microsoft.com/office/drawing/2014/main" id="{1C39797A-078A-3FBD-EE66-57DF469C511B}"/>
                    </a:ext>
                  </a:extLst>
                </p:cNvPr>
                <p:cNvSpPr>
                  <a:spLocks noChangeShapeType="1"/>
                </p:cNvSpPr>
                <p:nvPr/>
              </p:nvSpPr>
              <p:spPr bwMode="auto">
                <a:xfrm>
                  <a:off x="1130300" y="3267075"/>
                  <a:ext cx="0" cy="30163"/>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27" name="Line 39">
                  <a:extLst>
                    <a:ext uri="{FF2B5EF4-FFF2-40B4-BE49-F238E27FC236}">
                      <a16:creationId xmlns:a16="http://schemas.microsoft.com/office/drawing/2014/main" id="{9DEA96DD-1E81-B3CE-E05A-209D343DE707}"/>
                    </a:ext>
                  </a:extLst>
                </p:cNvPr>
                <p:cNvSpPr>
                  <a:spLocks noChangeShapeType="1"/>
                </p:cNvSpPr>
                <p:nvPr/>
              </p:nvSpPr>
              <p:spPr bwMode="auto">
                <a:xfrm flipH="1">
                  <a:off x="1114425" y="3282950"/>
                  <a:ext cx="285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28" name="Line 40">
                  <a:extLst>
                    <a:ext uri="{FF2B5EF4-FFF2-40B4-BE49-F238E27FC236}">
                      <a16:creationId xmlns:a16="http://schemas.microsoft.com/office/drawing/2014/main" id="{739602AF-0C9E-3160-742E-C6F6D360290D}"/>
                    </a:ext>
                  </a:extLst>
                </p:cNvPr>
                <p:cNvSpPr>
                  <a:spLocks noChangeShapeType="1"/>
                </p:cNvSpPr>
                <p:nvPr/>
              </p:nvSpPr>
              <p:spPr bwMode="auto">
                <a:xfrm>
                  <a:off x="1025525" y="3225800"/>
                  <a:ext cx="0" cy="285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29" name="Line 41">
                  <a:extLst>
                    <a:ext uri="{FF2B5EF4-FFF2-40B4-BE49-F238E27FC236}">
                      <a16:creationId xmlns:a16="http://schemas.microsoft.com/office/drawing/2014/main" id="{E443567A-BF09-DC43-D948-5073675BA71E}"/>
                    </a:ext>
                  </a:extLst>
                </p:cNvPr>
                <p:cNvSpPr>
                  <a:spLocks noChangeShapeType="1"/>
                </p:cNvSpPr>
                <p:nvPr/>
              </p:nvSpPr>
              <p:spPr bwMode="auto">
                <a:xfrm flipH="1">
                  <a:off x="1012825" y="3238500"/>
                  <a:ext cx="2540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grpSp>
          <p:grpSp>
            <p:nvGrpSpPr>
              <p:cNvPr id="748" name="Group 747">
                <a:extLst>
                  <a:ext uri="{FF2B5EF4-FFF2-40B4-BE49-F238E27FC236}">
                    <a16:creationId xmlns:a16="http://schemas.microsoft.com/office/drawing/2014/main" id="{00F8D1D4-DA31-A270-5E14-05345081D864}"/>
                  </a:ext>
                </a:extLst>
              </p:cNvPr>
              <p:cNvGrpSpPr/>
              <p:nvPr/>
            </p:nvGrpSpPr>
            <p:grpSpPr>
              <a:xfrm>
                <a:off x="622572" y="3187700"/>
                <a:ext cx="1846263" cy="928688"/>
                <a:chOff x="847725" y="3187700"/>
                <a:chExt cx="1846263" cy="928688"/>
              </a:xfrm>
            </p:grpSpPr>
            <p:sp>
              <p:nvSpPr>
                <p:cNvPr id="730" name="Freeform 42">
                  <a:extLst>
                    <a:ext uri="{FF2B5EF4-FFF2-40B4-BE49-F238E27FC236}">
                      <a16:creationId xmlns:a16="http://schemas.microsoft.com/office/drawing/2014/main" id="{C91424E7-B0F9-6A84-E788-0539AA7E38DE}"/>
                    </a:ext>
                  </a:extLst>
                </p:cNvPr>
                <p:cNvSpPr>
                  <a:spLocks/>
                </p:cNvSpPr>
                <p:nvPr/>
              </p:nvSpPr>
              <p:spPr bwMode="auto">
                <a:xfrm>
                  <a:off x="857250" y="3203575"/>
                  <a:ext cx="1836738" cy="896938"/>
                </a:xfrm>
                <a:custGeom>
                  <a:avLst/>
                  <a:gdLst>
                    <a:gd name="T0" fmla="*/ 0 w 1157"/>
                    <a:gd name="T1" fmla="*/ 0 h 565"/>
                    <a:gd name="T2" fmla="*/ 82 w 1157"/>
                    <a:gd name="T3" fmla="*/ 0 h 565"/>
                    <a:gd name="T4" fmla="*/ 82 w 1157"/>
                    <a:gd name="T5" fmla="*/ 20 h 565"/>
                    <a:gd name="T6" fmla="*/ 86 w 1157"/>
                    <a:gd name="T7" fmla="*/ 20 h 565"/>
                    <a:gd name="T8" fmla="*/ 86 w 1157"/>
                    <a:gd name="T9" fmla="*/ 38 h 565"/>
                    <a:gd name="T10" fmla="*/ 98 w 1157"/>
                    <a:gd name="T11" fmla="*/ 38 h 565"/>
                    <a:gd name="T12" fmla="*/ 98 w 1157"/>
                    <a:gd name="T13" fmla="*/ 57 h 565"/>
                    <a:gd name="T14" fmla="*/ 102 w 1157"/>
                    <a:gd name="T15" fmla="*/ 57 h 565"/>
                    <a:gd name="T16" fmla="*/ 102 w 1157"/>
                    <a:gd name="T17" fmla="*/ 77 h 565"/>
                    <a:gd name="T18" fmla="*/ 104 w 1157"/>
                    <a:gd name="T19" fmla="*/ 77 h 565"/>
                    <a:gd name="T20" fmla="*/ 104 w 1157"/>
                    <a:gd name="T21" fmla="*/ 113 h 565"/>
                    <a:gd name="T22" fmla="*/ 106 w 1157"/>
                    <a:gd name="T23" fmla="*/ 113 h 565"/>
                    <a:gd name="T24" fmla="*/ 106 w 1157"/>
                    <a:gd name="T25" fmla="*/ 172 h 565"/>
                    <a:gd name="T26" fmla="*/ 108 w 1157"/>
                    <a:gd name="T27" fmla="*/ 172 h 565"/>
                    <a:gd name="T28" fmla="*/ 108 w 1157"/>
                    <a:gd name="T29" fmla="*/ 230 h 565"/>
                    <a:gd name="T30" fmla="*/ 110 w 1157"/>
                    <a:gd name="T31" fmla="*/ 230 h 565"/>
                    <a:gd name="T32" fmla="*/ 110 w 1157"/>
                    <a:gd name="T33" fmla="*/ 250 h 565"/>
                    <a:gd name="T34" fmla="*/ 204 w 1157"/>
                    <a:gd name="T35" fmla="*/ 250 h 565"/>
                    <a:gd name="T36" fmla="*/ 204 w 1157"/>
                    <a:gd name="T37" fmla="*/ 309 h 565"/>
                    <a:gd name="T38" fmla="*/ 209 w 1157"/>
                    <a:gd name="T39" fmla="*/ 309 h 565"/>
                    <a:gd name="T40" fmla="*/ 209 w 1157"/>
                    <a:gd name="T41" fmla="*/ 329 h 565"/>
                    <a:gd name="T42" fmla="*/ 209 w 1157"/>
                    <a:gd name="T43" fmla="*/ 329 h 565"/>
                    <a:gd name="T44" fmla="*/ 209 w 1157"/>
                    <a:gd name="T45" fmla="*/ 347 h 565"/>
                    <a:gd name="T46" fmla="*/ 211 w 1157"/>
                    <a:gd name="T47" fmla="*/ 347 h 565"/>
                    <a:gd name="T48" fmla="*/ 211 w 1157"/>
                    <a:gd name="T49" fmla="*/ 383 h 565"/>
                    <a:gd name="T50" fmla="*/ 211 w 1157"/>
                    <a:gd name="T51" fmla="*/ 383 h 565"/>
                    <a:gd name="T52" fmla="*/ 211 w 1157"/>
                    <a:gd name="T53" fmla="*/ 406 h 565"/>
                    <a:gd name="T54" fmla="*/ 213 w 1157"/>
                    <a:gd name="T55" fmla="*/ 406 h 565"/>
                    <a:gd name="T56" fmla="*/ 213 w 1157"/>
                    <a:gd name="T57" fmla="*/ 442 h 565"/>
                    <a:gd name="T58" fmla="*/ 217 w 1157"/>
                    <a:gd name="T59" fmla="*/ 442 h 565"/>
                    <a:gd name="T60" fmla="*/ 217 w 1157"/>
                    <a:gd name="T61" fmla="*/ 462 h 565"/>
                    <a:gd name="T62" fmla="*/ 277 w 1157"/>
                    <a:gd name="T63" fmla="*/ 462 h 565"/>
                    <a:gd name="T64" fmla="*/ 277 w 1157"/>
                    <a:gd name="T65" fmla="*/ 482 h 565"/>
                    <a:gd name="T66" fmla="*/ 317 w 1157"/>
                    <a:gd name="T67" fmla="*/ 482 h 565"/>
                    <a:gd name="T68" fmla="*/ 317 w 1157"/>
                    <a:gd name="T69" fmla="*/ 504 h 565"/>
                    <a:gd name="T70" fmla="*/ 419 w 1157"/>
                    <a:gd name="T71" fmla="*/ 504 h 565"/>
                    <a:gd name="T72" fmla="*/ 419 w 1157"/>
                    <a:gd name="T73" fmla="*/ 525 h 565"/>
                    <a:gd name="T74" fmla="*/ 431 w 1157"/>
                    <a:gd name="T75" fmla="*/ 525 h 565"/>
                    <a:gd name="T76" fmla="*/ 431 w 1157"/>
                    <a:gd name="T77" fmla="*/ 545 h 565"/>
                    <a:gd name="T78" fmla="*/ 629 w 1157"/>
                    <a:gd name="T79" fmla="*/ 545 h 565"/>
                    <a:gd name="T80" fmla="*/ 629 w 1157"/>
                    <a:gd name="T81" fmla="*/ 565 h 565"/>
                    <a:gd name="T82" fmla="*/ 1157 w 1157"/>
                    <a:gd name="T83" fmla="*/ 565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7" h="565">
                      <a:moveTo>
                        <a:pt x="0" y="0"/>
                      </a:moveTo>
                      <a:lnTo>
                        <a:pt x="82" y="0"/>
                      </a:lnTo>
                      <a:lnTo>
                        <a:pt x="82" y="20"/>
                      </a:lnTo>
                      <a:lnTo>
                        <a:pt x="86" y="20"/>
                      </a:lnTo>
                      <a:lnTo>
                        <a:pt x="86" y="38"/>
                      </a:lnTo>
                      <a:lnTo>
                        <a:pt x="98" y="38"/>
                      </a:lnTo>
                      <a:lnTo>
                        <a:pt x="98" y="57"/>
                      </a:lnTo>
                      <a:lnTo>
                        <a:pt x="102" y="57"/>
                      </a:lnTo>
                      <a:lnTo>
                        <a:pt x="102" y="77"/>
                      </a:lnTo>
                      <a:lnTo>
                        <a:pt x="104" y="77"/>
                      </a:lnTo>
                      <a:lnTo>
                        <a:pt x="104" y="113"/>
                      </a:lnTo>
                      <a:lnTo>
                        <a:pt x="106" y="113"/>
                      </a:lnTo>
                      <a:lnTo>
                        <a:pt x="106" y="172"/>
                      </a:lnTo>
                      <a:lnTo>
                        <a:pt x="108" y="172"/>
                      </a:lnTo>
                      <a:lnTo>
                        <a:pt x="108" y="230"/>
                      </a:lnTo>
                      <a:lnTo>
                        <a:pt x="110" y="230"/>
                      </a:lnTo>
                      <a:lnTo>
                        <a:pt x="110" y="250"/>
                      </a:lnTo>
                      <a:lnTo>
                        <a:pt x="204" y="250"/>
                      </a:lnTo>
                      <a:lnTo>
                        <a:pt x="204" y="309"/>
                      </a:lnTo>
                      <a:lnTo>
                        <a:pt x="209" y="309"/>
                      </a:lnTo>
                      <a:lnTo>
                        <a:pt x="209" y="329"/>
                      </a:lnTo>
                      <a:lnTo>
                        <a:pt x="209" y="329"/>
                      </a:lnTo>
                      <a:lnTo>
                        <a:pt x="209" y="347"/>
                      </a:lnTo>
                      <a:lnTo>
                        <a:pt x="211" y="347"/>
                      </a:lnTo>
                      <a:lnTo>
                        <a:pt x="211" y="383"/>
                      </a:lnTo>
                      <a:lnTo>
                        <a:pt x="211" y="383"/>
                      </a:lnTo>
                      <a:lnTo>
                        <a:pt x="211" y="406"/>
                      </a:lnTo>
                      <a:lnTo>
                        <a:pt x="213" y="406"/>
                      </a:lnTo>
                      <a:lnTo>
                        <a:pt x="213" y="442"/>
                      </a:lnTo>
                      <a:lnTo>
                        <a:pt x="217" y="442"/>
                      </a:lnTo>
                      <a:lnTo>
                        <a:pt x="217" y="462"/>
                      </a:lnTo>
                      <a:lnTo>
                        <a:pt x="277" y="462"/>
                      </a:lnTo>
                      <a:lnTo>
                        <a:pt x="277" y="482"/>
                      </a:lnTo>
                      <a:lnTo>
                        <a:pt x="317" y="482"/>
                      </a:lnTo>
                      <a:lnTo>
                        <a:pt x="317" y="504"/>
                      </a:lnTo>
                      <a:lnTo>
                        <a:pt x="419" y="504"/>
                      </a:lnTo>
                      <a:lnTo>
                        <a:pt x="419" y="525"/>
                      </a:lnTo>
                      <a:lnTo>
                        <a:pt x="431" y="525"/>
                      </a:lnTo>
                      <a:lnTo>
                        <a:pt x="431" y="545"/>
                      </a:lnTo>
                      <a:lnTo>
                        <a:pt x="629" y="545"/>
                      </a:lnTo>
                      <a:lnTo>
                        <a:pt x="629" y="565"/>
                      </a:lnTo>
                      <a:lnTo>
                        <a:pt x="1157" y="565"/>
                      </a:lnTo>
                    </a:path>
                  </a:pathLst>
                </a:custGeom>
                <a:noFill/>
                <a:ln w="12700" cap="flat">
                  <a:solidFill>
                    <a:srgbClr val="6D6E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grpSp>
              <p:nvGrpSpPr>
                <p:cNvPr id="747" name="Group 746">
                  <a:extLst>
                    <a:ext uri="{FF2B5EF4-FFF2-40B4-BE49-F238E27FC236}">
                      <a16:creationId xmlns:a16="http://schemas.microsoft.com/office/drawing/2014/main" id="{33814B21-9F70-901B-B394-31EFA335CF56}"/>
                    </a:ext>
                  </a:extLst>
                </p:cNvPr>
                <p:cNvGrpSpPr/>
                <p:nvPr/>
              </p:nvGrpSpPr>
              <p:grpSpPr>
                <a:xfrm>
                  <a:off x="847725" y="3187700"/>
                  <a:ext cx="1846263" cy="928688"/>
                  <a:chOff x="847725" y="3187700"/>
                  <a:chExt cx="1846263" cy="928688"/>
                </a:xfrm>
              </p:grpSpPr>
              <p:sp>
                <p:nvSpPr>
                  <p:cNvPr id="731" name="Line 43">
                    <a:extLst>
                      <a:ext uri="{FF2B5EF4-FFF2-40B4-BE49-F238E27FC236}">
                        <a16:creationId xmlns:a16="http://schemas.microsoft.com/office/drawing/2014/main" id="{912F194A-2E96-4499-9065-F5E841985ECF}"/>
                      </a:ext>
                    </a:extLst>
                  </p:cNvPr>
                  <p:cNvSpPr>
                    <a:spLocks noChangeShapeType="1"/>
                  </p:cNvSpPr>
                  <p:nvPr/>
                </p:nvSpPr>
                <p:spPr bwMode="auto">
                  <a:xfrm>
                    <a:off x="2681288" y="4087813"/>
                    <a:ext cx="0" cy="28575"/>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32" name="Line 44">
                    <a:extLst>
                      <a:ext uri="{FF2B5EF4-FFF2-40B4-BE49-F238E27FC236}">
                        <a16:creationId xmlns:a16="http://schemas.microsoft.com/office/drawing/2014/main" id="{14449335-CEBB-39BA-6577-847A11B273B1}"/>
                      </a:ext>
                    </a:extLst>
                  </p:cNvPr>
                  <p:cNvSpPr>
                    <a:spLocks noChangeShapeType="1"/>
                  </p:cNvSpPr>
                  <p:nvPr/>
                </p:nvSpPr>
                <p:spPr bwMode="auto">
                  <a:xfrm flipH="1">
                    <a:off x="2668588" y="4100513"/>
                    <a:ext cx="25400" cy="0"/>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33" name="Line 45">
                    <a:extLst>
                      <a:ext uri="{FF2B5EF4-FFF2-40B4-BE49-F238E27FC236}">
                        <a16:creationId xmlns:a16="http://schemas.microsoft.com/office/drawing/2014/main" id="{76D84D60-A99E-AFA1-F385-0FDEBEC620A2}"/>
                      </a:ext>
                    </a:extLst>
                  </p:cNvPr>
                  <p:cNvSpPr>
                    <a:spLocks noChangeShapeType="1"/>
                  </p:cNvSpPr>
                  <p:nvPr/>
                </p:nvSpPr>
                <p:spPr bwMode="auto">
                  <a:xfrm>
                    <a:off x="2668588" y="4087813"/>
                    <a:ext cx="0" cy="28575"/>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34" name="Line 46">
                    <a:extLst>
                      <a:ext uri="{FF2B5EF4-FFF2-40B4-BE49-F238E27FC236}">
                        <a16:creationId xmlns:a16="http://schemas.microsoft.com/office/drawing/2014/main" id="{4CD498A8-B693-5BA7-E9CC-AD4D5E2F69A8}"/>
                      </a:ext>
                    </a:extLst>
                  </p:cNvPr>
                  <p:cNvSpPr>
                    <a:spLocks noChangeShapeType="1"/>
                  </p:cNvSpPr>
                  <p:nvPr/>
                </p:nvSpPr>
                <p:spPr bwMode="auto">
                  <a:xfrm flipH="1">
                    <a:off x="2655888" y="4100513"/>
                    <a:ext cx="28575" cy="0"/>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35" name="Line 47">
                    <a:extLst>
                      <a:ext uri="{FF2B5EF4-FFF2-40B4-BE49-F238E27FC236}">
                        <a16:creationId xmlns:a16="http://schemas.microsoft.com/office/drawing/2014/main" id="{C71D01E1-F33C-4490-79FF-19336492727D}"/>
                      </a:ext>
                    </a:extLst>
                  </p:cNvPr>
                  <p:cNvSpPr>
                    <a:spLocks noChangeShapeType="1"/>
                  </p:cNvSpPr>
                  <p:nvPr/>
                </p:nvSpPr>
                <p:spPr bwMode="auto">
                  <a:xfrm>
                    <a:off x="2517775" y="4087813"/>
                    <a:ext cx="0" cy="28575"/>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36" name="Line 48">
                    <a:extLst>
                      <a:ext uri="{FF2B5EF4-FFF2-40B4-BE49-F238E27FC236}">
                        <a16:creationId xmlns:a16="http://schemas.microsoft.com/office/drawing/2014/main" id="{D8D4FA18-A76F-ED3E-A69D-9B48191A0FF6}"/>
                      </a:ext>
                    </a:extLst>
                  </p:cNvPr>
                  <p:cNvSpPr>
                    <a:spLocks noChangeShapeType="1"/>
                  </p:cNvSpPr>
                  <p:nvPr/>
                </p:nvSpPr>
                <p:spPr bwMode="auto">
                  <a:xfrm flipH="1">
                    <a:off x="2505075" y="4100513"/>
                    <a:ext cx="25400" cy="0"/>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37" name="Line 49">
                    <a:extLst>
                      <a:ext uri="{FF2B5EF4-FFF2-40B4-BE49-F238E27FC236}">
                        <a16:creationId xmlns:a16="http://schemas.microsoft.com/office/drawing/2014/main" id="{54CA921D-A8F9-23F2-9FA0-3EB21906D18A}"/>
                      </a:ext>
                    </a:extLst>
                  </p:cNvPr>
                  <p:cNvSpPr>
                    <a:spLocks noChangeShapeType="1"/>
                  </p:cNvSpPr>
                  <p:nvPr/>
                </p:nvSpPr>
                <p:spPr bwMode="auto">
                  <a:xfrm>
                    <a:off x="2505075" y="4087813"/>
                    <a:ext cx="0" cy="28575"/>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38" name="Line 50">
                    <a:extLst>
                      <a:ext uri="{FF2B5EF4-FFF2-40B4-BE49-F238E27FC236}">
                        <a16:creationId xmlns:a16="http://schemas.microsoft.com/office/drawing/2014/main" id="{0BC3BB00-4068-3EEF-C4D3-6867E12916B5}"/>
                      </a:ext>
                    </a:extLst>
                  </p:cNvPr>
                  <p:cNvSpPr>
                    <a:spLocks noChangeShapeType="1"/>
                  </p:cNvSpPr>
                  <p:nvPr/>
                </p:nvSpPr>
                <p:spPr bwMode="auto">
                  <a:xfrm flipH="1">
                    <a:off x="2492375" y="4100513"/>
                    <a:ext cx="28575" cy="0"/>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39" name="Line 51">
                    <a:extLst>
                      <a:ext uri="{FF2B5EF4-FFF2-40B4-BE49-F238E27FC236}">
                        <a16:creationId xmlns:a16="http://schemas.microsoft.com/office/drawing/2014/main" id="{36F36EDE-540C-D3E3-A58E-FE13246DD367}"/>
                      </a:ext>
                    </a:extLst>
                  </p:cNvPr>
                  <p:cNvSpPr>
                    <a:spLocks noChangeShapeType="1"/>
                  </p:cNvSpPr>
                  <p:nvPr/>
                </p:nvSpPr>
                <p:spPr bwMode="auto">
                  <a:xfrm>
                    <a:off x="1357313" y="3956050"/>
                    <a:ext cx="0" cy="25400"/>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40" name="Line 52">
                    <a:extLst>
                      <a:ext uri="{FF2B5EF4-FFF2-40B4-BE49-F238E27FC236}">
                        <a16:creationId xmlns:a16="http://schemas.microsoft.com/office/drawing/2014/main" id="{5690DA05-D50C-9179-BE65-7B3895C4BA7D}"/>
                      </a:ext>
                    </a:extLst>
                  </p:cNvPr>
                  <p:cNvSpPr>
                    <a:spLocks noChangeShapeType="1"/>
                  </p:cNvSpPr>
                  <p:nvPr/>
                </p:nvSpPr>
                <p:spPr bwMode="auto">
                  <a:xfrm flipH="1">
                    <a:off x="1344613" y="3968750"/>
                    <a:ext cx="25400" cy="0"/>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41" name="Line 53">
                    <a:extLst>
                      <a:ext uri="{FF2B5EF4-FFF2-40B4-BE49-F238E27FC236}">
                        <a16:creationId xmlns:a16="http://schemas.microsoft.com/office/drawing/2014/main" id="{72ED08DA-418E-C7CC-1AFC-45517B211191}"/>
                      </a:ext>
                    </a:extLst>
                  </p:cNvPr>
                  <p:cNvSpPr>
                    <a:spLocks noChangeShapeType="1"/>
                  </p:cNvSpPr>
                  <p:nvPr/>
                </p:nvSpPr>
                <p:spPr bwMode="auto">
                  <a:xfrm>
                    <a:off x="1022350" y="3341688"/>
                    <a:ext cx="0" cy="25400"/>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42" name="Line 54">
                    <a:extLst>
                      <a:ext uri="{FF2B5EF4-FFF2-40B4-BE49-F238E27FC236}">
                        <a16:creationId xmlns:a16="http://schemas.microsoft.com/office/drawing/2014/main" id="{FD4DD380-4142-EECB-031B-A95026D09E32}"/>
                      </a:ext>
                    </a:extLst>
                  </p:cNvPr>
                  <p:cNvSpPr>
                    <a:spLocks noChangeShapeType="1"/>
                  </p:cNvSpPr>
                  <p:nvPr/>
                </p:nvSpPr>
                <p:spPr bwMode="auto">
                  <a:xfrm flipH="1">
                    <a:off x="1009650" y="3354388"/>
                    <a:ext cx="25400" cy="0"/>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43" name="Line 55">
                    <a:extLst>
                      <a:ext uri="{FF2B5EF4-FFF2-40B4-BE49-F238E27FC236}">
                        <a16:creationId xmlns:a16="http://schemas.microsoft.com/office/drawing/2014/main" id="{9BAC6572-76A5-FFC4-B025-FE3EBE955B96}"/>
                      </a:ext>
                    </a:extLst>
                  </p:cNvPr>
                  <p:cNvSpPr>
                    <a:spLocks noChangeShapeType="1"/>
                  </p:cNvSpPr>
                  <p:nvPr/>
                </p:nvSpPr>
                <p:spPr bwMode="auto">
                  <a:xfrm>
                    <a:off x="898525" y="3187700"/>
                    <a:ext cx="0" cy="28575"/>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44" name="Line 56">
                    <a:extLst>
                      <a:ext uri="{FF2B5EF4-FFF2-40B4-BE49-F238E27FC236}">
                        <a16:creationId xmlns:a16="http://schemas.microsoft.com/office/drawing/2014/main" id="{21DBBAE8-835C-BE4D-F1B6-580F1BEA6721}"/>
                      </a:ext>
                    </a:extLst>
                  </p:cNvPr>
                  <p:cNvSpPr>
                    <a:spLocks noChangeShapeType="1"/>
                  </p:cNvSpPr>
                  <p:nvPr/>
                </p:nvSpPr>
                <p:spPr bwMode="auto">
                  <a:xfrm flipH="1">
                    <a:off x="885825" y="3203575"/>
                    <a:ext cx="25400" cy="0"/>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45" name="Line 57">
                    <a:extLst>
                      <a:ext uri="{FF2B5EF4-FFF2-40B4-BE49-F238E27FC236}">
                        <a16:creationId xmlns:a16="http://schemas.microsoft.com/office/drawing/2014/main" id="{06886A1E-0505-5E5A-C0B0-E7975CB8BFFC}"/>
                      </a:ext>
                    </a:extLst>
                  </p:cNvPr>
                  <p:cNvSpPr>
                    <a:spLocks noChangeShapeType="1"/>
                  </p:cNvSpPr>
                  <p:nvPr/>
                </p:nvSpPr>
                <p:spPr bwMode="auto">
                  <a:xfrm>
                    <a:off x="860425" y="3187700"/>
                    <a:ext cx="0" cy="28575"/>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746" name="Line 58">
                    <a:extLst>
                      <a:ext uri="{FF2B5EF4-FFF2-40B4-BE49-F238E27FC236}">
                        <a16:creationId xmlns:a16="http://schemas.microsoft.com/office/drawing/2014/main" id="{5C37D41A-8B18-15EE-7C4D-E7D53128BF30}"/>
                      </a:ext>
                    </a:extLst>
                  </p:cNvPr>
                  <p:cNvSpPr>
                    <a:spLocks noChangeShapeType="1"/>
                  </p:cNvSpPr>
                  <p:nvPr/>
                </p:nvSpPr>
                <p:spPr bwMode="auto">
                  <a:xfrm flipH="1">
                    <a:off x="847725" y="3203575"/>
                    <a:ext cx="28575" cy="0"/>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grpSp>
          </p:grpSp>
        </p:grpSp>
        <p:grpSp>
          <p:nvGrpSpPr>
            <p:cNvPr id="820" name="Gruppieren 6">
              <a:extLst>
                <a:ext uri="{FF2B5EF4-FFF2-40B4-BE49-F238E27FC236}">
                  <a16:creationId xmlns:a16="http://schemas.microsoft.com/office/drawing/2014/main" id="{A5C36C80-4F41-0F6E-213A-5DC34E79E5E6}"/>
                </a:ext>
              </a:extLst>
            </p:cNvPr>
            <p:cNvGrpSpPr/>
            <p:nvPr/>
          </p:nvGrpSpPr>
          <p:grpSpPr>
            <a:xfrm>
              <a:off x="6542335" y="2453931"/>
              <a:ext cx="2200116" cy="107674"/>
              <a:chOff x="723652" y="4244097"/>
              <a:chExt cx="2469124" cy="220070"/>
            </a:xfrm>
          </p:grpSpPr>
          <p:sp>
            <p:nvSpPr>
              <p:cNvPr id="859" name="Rectangle 321">
                <a:extLst>
                  <a:ext uri="{FF2B5EF4-FFF2-40B4-BE49-F238E27FC236}">
                    <a16:creationId xmlns:a16="http://schemas.microsoft.com/office/drawing/2014/main" id="{F059A037-9EA6-6523-7228-6F7916F6120F}"/>
                  </a:ext>
                </a:extLst>
              </p:cNvPr>
              <p:cNvSpPr>
                <a:spLocks noChangeArrowheads="1"/>
              </p:cNvSpPr>
              <p:nvPr/>
            </p:nvSpPr>
            <p:spPr bwMode="auto">
              <a:xfrm>
                <a:off x="723652" y="4244097"/>
                <a:ext cx="56668" cy="22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0</a:t>
                </a:r>
              </a:p>
            </p:txBody>
          </p:sp>
          <p:sp>
            <p:nvSpPr>
              <p:cNvPr id="860" name="Rectangle 322">
                <a:extLst>
                  <a:ext uri="{FF2B5EF4-FFF2-40B4-BE49-F238E27FC236}">
                    <a16:creationId xmlns:a16="http://schemas.microsoft.com/office/drawing/2014/main" id="{B124DE4F-C061-6BF0-5DC1-8DF66CC3B138}"/>
                  </a:ext>
                </a:extLst>
              </p:cNvPr>
              <p:cNvSpPr>
                <a:spLocks noChangeArrowheads="1"/>
              </p:cNvSpPr>
              <p:nvPr/>
            </p:nvSpPr>
            <p:spPr bwMode="auto">
              <a:xfrm>
                <a:off x="902739" y="4244097"/>
                <a:ext cx="56668" cy="22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3</a:t>
                </a:r>
              </a:p>
            </p:txBody>
          </p:sp>
          <p:sp>
            <p:nvSpPr>
              <p:cNvPr id="861" name="Rectangle 324">
                <a:extLst>
                  <a:ext uri="{FF2B5EF4-FFF2-40B4-BE49-F238E27FC236}">
                    <a16:creationId xmlns:a16="http://schemas.microsoft.com/office/drawing/2014/main" id="{D02A4DB5-39A1-3A8A-B5C0-F7159071F71E}"/>
                  </a:ext>
                </a:extLst>
              </p:cNvPr>
              <p:cNvSpPr>
                <a:spLocks noChangeArrowheads="1"/>
              </p:cNvSpPr>
              <p:nvPr/>
            </p:nvSpPr>
            <p:spPr bwMode="auto">
              <a:xfrm>
                <a:off x="1087113" y="4244097"/>
                <a:ext cx="56668" cy="22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6</a:t>
                </a:r>
              </a:p>
            </p:txBody>
          </p:sp>
          <p:sp>
            <p:nvSpPr>
              <p:cNvPr id="862" name="Rectangle 325">
                <a:extLst>
                  <a:ext uri="{FF2B5EF4-FFF2-40B4-BE49-F238E27FC236}">
                    <a16:creationId xmlns:a16="http://schemas.microsoft.com/office/drawing/2014/main" id="{56E848AD-C643-89A3-3561-DE8DDB398CF1}"/>
                  </a:ext>
                </a:extLst>
              </p:cNvPr>
              <p:cNvSpPr>
                <a:spLocks noChangeArrowheads="1"/>
              </p:cNvSpPr>
              <p:nvPr/>
            </p:nvSpPr>
            <p:spPr bwMode="auto">
              <a:xfrm>
                <a:off x="1274028" y="4244097"/>
                <a:ext cx="56668" cy="22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9</a:t>
                </a:r>
              </a:p>
            </p:txBody>
          </p:sp>
          <p:sp>
            <p:nvSpPr>
              <p:cNvPr id="863" name="Rectangle 327">
                <a:extLst>
                  <a:ext uri="{FF2B5EF4-FFF2-40B4-BE49-F238E27FC236}">
                    <a16:creationId xmlns:a16="http://schemas.microsoft.com/office/drawing/2014/main" id="{C829C76B-1447-B3F6-FFAF-FCC646E6E379}"/>
                  </a:ext>
                </a:extLst>
              </p:cNvPr>
              <p:cNvSpPr>
                <a:spLocks noChangeArrowheads="1"/>
              </p:cNvSpPr>
              <p:nvPr/>
            </p:nvSpPr>
            <p:spPr bwMode="auto">
              <a:xfrm>
                <a:off x="1420263" y="4244097"/>
                <a:ext cx="113337" cy="22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12</a:t>
                </a:r>
              </a:p>
            </p:txBody>
          </p:sp>
          <p:sp>
            <p:nvSpPr>
              <p:cNvPr id="864" name="Rectangle 329">
                <a:extLst>
                  <a:ext uri="{FF2B5EF4-FFF2-40B4-BE49-F238E27FC236}">
                    <a16:creationId xmlns:a16="http://schemas.microsoft.com/office/drawing/2014/main" id="{C3C510F2-D47C-EC79-914D-7DA12A47E794}"/>
                  </a:ext>
                </a:extLst>
              </p:cNvPr>
              <p:cNvSpPr>
                <a:spLocks noChangeArrowheads="1"/>
              </p:cNvSpPr>
              <p:nvPr/>
            </p:nvSpPr>
            <p:spPr bwMode="auto">
              <a:xfrm>
                <a:off x="1607038" y="4244097"/>
                <a:ext cx="113337" cy="22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15</a:t>
                </a:r>
              </a:p>
            </p:txBody>
          </p:sp>
          <p:sp>
            <p:nvSpPr>
              <p:cNvPr id="865" name="Rectangle 330">
                <a:extLst>
                  <a:ext uri="{FF2B5EF4-FFF2-40B4-BE49-F238E27FC236}">
                    <a16:creationId xmlns:a16="http://schemas.microsoft.com/office/drawing/2014/main" id="{6CA5D097-361E-1CDB-C61F-914CBD6C000F}"/>
                  </a:ext>
                </a:extLst>
              </p:cNvPr>
              <p:cNvSpPr>
                <a:spLocks noChangeArrowheads="1"/>
              </p:cNvSpPr>
              <p:nvPr/>
            </p:nvSpPr>
            <p:spPr bwMode="auto">
              <a:xfrm>
                <a:off x="1793655" y="4244097"/>
                <a:ext cx="113337" cy="22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18</a:t>
                </a:r>
              </a:p>
            </p:txBody>
          </p:sp>
          <p:sp>
            <p:nvSpPr>
              <p:cNvPr id="866" name="Rectangle 331">
                <a:extLst>
                  <a:ext uri="{FF2B5EF4-FFF2-40B4-BE49-F238E27FC236}">
                    <a16:creationId xmlns:a16="http://schemas.microsoft.com/office/drawing/2014/main" id="{FDC25F8B-16C7-B187-A59F-57292098080F}"/>
                  </a:ext>
                </a:extLst>
              </p:cNvPr>
              <p:cNvSpPr>
                <a:spLocks noChangeArrowheads="1"/>
              </p:cNvSpPr>
              <p:nvPr/>
            </p:nvSpPr>
            <p:spPr bwMode="auto">
              <a:xfrm>
                <a:off x="1973632" y="4244097"/>
                <a:ext cx="113337" cy="22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21</a:t>
                </a:r>
              </a:p>
            </p:txBody>
          </p:sp>
          <p:sp>
            <p:nvSpPr>
              <p:cNvPr id="878" name="Rectangle 331">
                <a:extLst>
                  <a:ext uri="{FF2B5EF4-FFF2-40B4-BE49-F238E27FC236}">
                    <a16:creationId xmlns:a16="http://schemas.microsoft.com/office/drawing/2014/main" id="{B6453197-E7F4-93BD-DA40-8C5021B5D8C7}"/>
                  </a:ext>
                </a:extLst>
              </p:cNvPr>
              <p:cNvSpPr>
                <a:spLocks noChangeArrowheads="1"/>
              </p:cNvSpPr>
              <p:nvPr/>
            </p:nvSpPr>
            <p:spPr bwMode="auto">
              <a:xfrm>
                <a:off x="2153136" y="4244097"/>
                <a:ext cx="113337" cy="22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24</a:t>
                </a:r>
              </a:p>
            </p:txBody>
          </p:sp>
          <p:sp>
            <p:nvSpPr>
              <p:cNvPr id="879" name="Rectangle 331">
                <a:extLst>
                  <a:ext uri="{FF2B5EF4-FFF2-40B4-BE49-F238E27FC236}">
                    <a16:creationId xmlns:a16="http://schemas.microsoft.com/office/drawing/2014/main" id="{47E40DBF-26D9-9E95-6CC0-F66EB7F69E6B}"/>
                  </a:ext>
                </a:extLst>
              </p:cNvPr>
              <p:cNvSpPr>
                <a:spLocks noChangeArrowheads="1"/>
              </p:cNvSpPr>
              <p:nvPr/>
            </p:nvSpPr>
            <p:spPr bwMode="auto">
              <a:xfrm>
                <a:off x="2339851" y="4244097"/>
                <a:ext cx="113337" cy="22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27</a:t>
                </a:r>
              </a:p>
            </p:txBody>
          </p:sp>
          <p:sp>
            <p:nvSpPr>
              <p:cNvPr id="880" name="Rectangle 331">
                <a:extLst>
                  <a:ext uri="{FF2B5EF4-FFF2-40B4-BE49-F238E27FC236}">
                    <a16:creationId xmlns:a16="http://schemas.microsoft.com/office/drawing/2014/main" id="{A1B12F50-07C0-DFEB-1688-36D0FCE8111A}"/>
                  </a:ext>
                </a:extLst>
              </p:cNvPr>
              <p:cNvSpPr>
                <a:spLocks noChangeArrowheads="1"/>
              </p:cNvSpPr>
              <p:nvPr/>
            </p:nvSpPr>
            <p:spPr bwMode="auto">
              <a:xfrm>
                <a:off x="2528634" y="4244097"/>
                <a:ext cx="113337" cy="22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30</a:t>
                </a:r>
              </a:p>
            </p:txBody>
          </p:sp>
          <p:sp>
            <p:nvSpPr>
              <p:cNvPr id="881" name="Rectangle 331">
                <a:extLst>
                  <a:ext uri="{FF2B5EF4-FFF2-40B4-BE49-F238E27FC236}">
                    <a16:creationId xmlns:a16="http://schemas.microsoft.com/office/drawing/2014/main" id="{9775141B-EDF0-4AD3-D100-3AD6292A9D4F}"/>
                  </a:ext>
                </a:extLst>
              </p:cNvPr>
              <p:cNvSpPr>
                <a:spLocks noChangeArrowheads="1"/>
              </p:cNvSpPr>
              <p:nvPr/>
            </p:nvSpPr>
            <p:spPr bwMode="auto">
              <a:xfrm>
                <a:off x="2708186" y="4244097"/>
                <a:ext cx="113337" cy="22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33</a:t>
                </a:r>
              </a:p>
            </p:txBody>
          </p:sp>
          <p:sp>
            <p:nvSpPr>
              <p:cNvPr id="882" name="Rectangle 331">
                <a:extLst>
                  <a:ext uri="{FF2B5EF4-FFF2-40B4-BE49-F238E27FC236}">
                    <a16:creationId xmlns:a16="http://schemas.microsoft.com/office/drawing/2014/main" id="{30146722-DF93-6E97-65A0-C64017538A20}"/>
                  </a:ext>
                </a:extLst>
              </p:cNvPr>
              <p:cNvSpPr>
                <a:spLocks noChangeArrowheads="1"/>
              </p:cNvSpPr>
              <p:nvPr/>
            </p:nvSpPr>
            <p:spPr bwMode="auto">
              <a:xfrm>
                <a:off x="2893697" y="4244097"/>
                <a:ext cx="113337" cy="22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36</a:t>
                </a:r>
              </a:p>
            </p:txBody>
          </p:sp>
          <p:sp>
            <p:nvSpPr>
              <p:cNvPr id="883" name="Rectangle 331">
                <a:extLst>
                  <a:ext uri="{FF2B5EF4-FFF2-40B4-BE49-F238E27FC236}">
                    <a16:creationId xmlns:a16="http://schemas.microsoft.com/office/drawing/2014/main" id="{B3E6FBA2-060A-2FFE-F31F-503873B3B467}"/>
                  </a:ext>
                </a:extLst>
              </p:cNvPr>
              <p:cNvSpPr>
                <a:spLocks noChangeArrowheads="1"/>
              </p:cNvSpPr>
              <p:nvPr/>
            </p:nvSpPr>
            <p:spPr bwMode="auto">
              <a:xfrm>
                <a:off x="3079439" y="4244097"/>
                <a:ext cx="113337" cy="22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39</a:t>
                </a:r>
              </a:p>
            </p:txBody>
          </p:sp>
        </p:grpSp>
        <p:grpSp>
          <p:nvGrpSpPr>
            <p:cNvPr id="821" name="Group 820">
              <a:extLst>
                <a:ext uri="{FF2B5EF4-FFF2-40B4-BE49-F238E27FC236}">
                  <a16:creationId xmlns:a16="http://schemas.microsoft.com/office/drawing/2014/main" id="{A4A31AC9-A8E2-0767-2640-6A27FC25AB9E}"/>
                </a:ext>
              </a:extLst>
            </p:cNvPr>
            <p:cNvGrpSpPr/>
            <p:nvPr/>
          </p:nvGrpSpPr>
          <p:grpSpPr>
            <a:xfrm>
              <a:off x="6348381" y="1329478"/>
              <a:ext cx="151484" cy="1138603"/>
              <a:chOff x="594424" y="1318603"/>
              <a:chExt cx="156647" cy="1270932"/>
            </a:xfrm>
          </p:grpSpPr>
          <p:sp>
            <p:nvSpPr>
              <p:cNvPr id="848" name="TextBox 2820">
                <a:extLst>
                  <a:ext uri="{FF2B5EF4-FFF2-40B4-BE49-F238E27FC236}">
                    <a16:creationId xmlns:a16="http://schemas.microsoft.com/office/drawing/2014/main" id="{E5EBD5D5-21AE-64F1-B700-3C5AF72AFBDD}"/>
                  </a:ext>
                </a:extLst>
              </p:cNvPr>
              <p:cNvSpPr txBox="1"/>
              <p:nvPr/>
            </p:nvSpPr>
            <p:spPr>
              <a:xfrm>
                <a:off x="594424" y="1318603"/>
                <a:ext cx="156647" cy="120188"/>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100</a:t>
                </a:r>
              </a:p>
            </p:txBody>
          </p:sp>
          <p:sp>
            <p:nvSpPr>
              <p:cNvPr id="849" name="TextBox 2821">
                <a:extLst>
                  <a:ext uri="{FF2B5EF4-FFF2-40B4-BE49-F238E27FC236}">
                    <a16:creationId xmlns:a16="http://schemas.microsoft.com/office/drawing/2014/main" id="{63D51B69-CEAB-31E6-6747-E53066ABA1D0}"/>
                  </a:ext>
                </a:extLst>
              </p:cNvPr>
              <p:cNvSpPr txBox="1"/>
              <p:nvPr/>
            </p:nvSpPr>
            <p:spPr>
              <a:xfrm>
                <a:off x="646640" y="1433679"/>
                <a:ext cx="104431" cy="120188"/>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90</a:t>
                </a:r>
              </a:p>
            </p:txBody>
          </p:sp>
          <p:sp>
            <p:nvSpPr>
              <p:cNvPr id="850" name="TextBox 2822">
                <a:extLst>
                  <a:ext uri="{FF2B5EF4-FFF2-40B4-BE49-F238E27FC236}">
                    <a16:creationId xmlns:a16="http://schemas.microsoft.com/office/drawing/2014/main" id="{E95BE4D6-3B55-7FF9-B208-E9CED2F3CDD0}"/>
                  </a:ext>
                </a:extLst>
              </p:cNvPr>
              <p:cNvSpPr txBox="1"/>
              <p:nvPr/>
            </p:nvSpPr>
            <p:spPr>
              <a:xfrm>
                <a:off x="646640" y="1548752"/>
                <a:ext cx="104431" cy="120188"/>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80</a:t>
                </a:r>
              </a:p>
            </p:txBody>
          </p:sp>
          <p:sp>
            <p:nvSpPr>
              <p:cNvPr id="851" name="TextBox 2823">
                <a:extLst>
                  <a:ext uri="{FF2B5EF4-FFF2-40B4-BE49-F238E27FC236}">
                    <a16:creationId xmlns:a16="http://schemas.microsoft.com/office/drawing/2014/main" id="{F4427B28-DF87-7FA4-3A83-B578148BFA4A}"/>
                  </a:ext>
                </a:extLst>
              </p:cNvPr>
              <p:cNvSpPr txBox="1"/>
              <p:nvPr/>
            </p:nvSpPr>
            <p:spPr>
              <a:xfrm>
                <a:off x="646640" y="1663827"/>
                <a:ext cx="104431" cy="120188"/>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70</a:t>
                </a:r>
              </a:p>
            </p:txBody>
          </p:sp>
          <p:sp>
            <p:nvSpPr>
              <p:cNvPr id="852" name="TextBox 2824">
                <a:extLst>
                  <a:ext uri="{FF2B5EF4-FFF2-40B4-BE49-F238E27FC236}">
                    <a16:creationId xmlns:a16="http://schemas.microsoft.com/office/drawing/2014/main" id="{983EC385-C55A-A7A0-1A2C-A54ED1B5F666}"/>
                  </a:ext>
                </a:extLst>
              </p:cNvPr>
              <p:cNvSpPr txBox="1"/>
              <p:nvPr/>
            </p:nvSpPr>
            <p:spPr>
              <a:xfrm>
                <a:off x="646640" y="1778899"/>
                <a:ext cx="104431" cy="120188"/>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60</a:t>
                </a:r>
              </a:p>
            </p:txBody>
          </p:sp>
          <p:sp>
            <p:nvSpPr>
              <p:cNvPr id="853" name="TextBox 2825">
                <a:extLst>
                  <a:ext uri="{FF2B5EF4-FFF2-40B4-BE49-F238E27FC236}">
                    <a16:creationId xmlns:a16="http://schemas.microsoft.com/office/drawing/2014/main" id="{D947146C-36F1-99D0-3D91-D7FB683FA125}"/>
                  </a:ext>
                </a:extLst>
              </p:cNvPr>
              <p:cNvSpPr txBox="1"/>
              <p:nvPr/>
            </p:nvSpPr>
            <p:spPr>
              <a:xfrm>
                <a:off x="646640" y="1893974"/>
                <a:ext cx="104431" cy="120188"/>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50</a:t>
                </a:r>
              </a:p>
            </p:txBody>
          </p:sp>
          <p:sp>
            <p:nvSpPr>
              <p:cNvPr id="854" name="TextBox 2826">
                <a:extLst>
                  <a:ext uri="{FF2B5EF4-FFF2-40B4-BE49-F238E27FC236}">
                    <a16:creationId xmlns:a16="http://schemas.microsoft.com/office/drawing/2014/main" id="{049D32C6-3931-D6BD-E710-F872A2AC6F38}"/>
                  </a:ext>
                </a:extLst>
              </p:cNvPr>
              <p:cNvSpPr txBox="1"/>
              <p:nvPr/>
            </p:nvSpPr>
            <p:spPr>
              <a:xfrm>
                <a:off x="646640" y="2009047"/>
                <a:ext cx="104431" cy="120188"/>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40</a:t>
                </a:r>
              </a:p>
            </p:txBody>
          </p:sp>
          <p:sp>
            <p:nvSpPr>
              <p:cNvPr id="855" name="TextBox 2827">
                <a:extLst>
                  <a:ext uri="{FF2B5EF4-FFF2-40B4-BE49-F238E27FC236}">
                    <a16:creationId xmlns:a16="http://schemas.microsoft.com/office/drawing/2014/main" id="{9F0E94A6-24AB-06D0-33B7-8EDEF4F2DD5A}"/>
                  </a:ext>
                </a:extLst>
              </p:cNvPr>
              <p:cNvSpPr txBox="1"/>
              <p:nvPr/>
            </p:nvSpPr>
            <p:spPr>
              <a:xfrm>
                <a:off x="646640" y="2124121"/>
                <a:ext cx="104431" cy="120188"/>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30</a:t>
                </a:r>
              </a:p>
            </p:txBody>
          </p:sp>
          <p:sp>
            <p:nvSpPr>
              <p:cNvPr id="856" name="TextBox 2828">
                <a:extLst>
                  <a:ext uri="{FF2B5EF4-FFF2-40B4-BE49-F238E27FC236}">
                    <a16:creationId xmlns:a16="http://schemas.microsoft.com/office/drawing/2014/main" id="{6AECD4A2-CCFB-3E40-B811-4DE99FF3295D}"/>
                  </a:ext>
                </a:extLst>
              </p:cNvPr>
              <p:cNvSpPr txBox="1"/>
              <p:nvPr/>
            </p:nvSpPr>
            <p:spPr>
              <a:xfrm>
                <a:off x="646640" y="2239195"/>
                <a:ext cx="104431" cy="120188"/>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20</a:t>
                </a:r>
              </a:p>
            </p:txBody>
          </p:sp>
          <p:sp>
            <p:nvSpPr>
              <p:cNvPr id="857" name="TextBox 2829">
                <a:extLst>
                  <a:ext uri="{FF2B5EF4-FFF2-40B4-BE49-F238E27FC236}">
                    <a16:creationId xmlns:a16="http://schemas.microsoft.com/office/drawing/2014/main" id="{0F9EF383-1F4E-8B99-F7FD-7B39E2E0B85B}"/>
                  </a:ext>
                </a:extLst>
              </p:cNvPr>
              <p:cNvSpPr txBox="1"/>
              <p:nvPr/>
            </p:nvSpPr>
            <p:spPr>
              <a:xfrm>
                <a:off x="646640" y="2354269"/>
                <a:ext cx="104431" cy="120188"/>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10</a:t>
                </a:r>
              </a:p>
            </p:txBody>
          </p:sp>
          <p:sp>
            <p:nvSpPr>
              <p:cNvPr id="858" name="TextBox 2830">
                <a:extLst>
                  <a:ext uri="{FF2B5EF4-FFF2-40B4-BE49-F238E27FC236}">
                    <a16:creationId xmlns:a16="http://schemas.microsoft.com/office/drawing/2014/main" id="{C3F32A6E-ECC2-94D7-DFD9-E44EA94545D2}"/>
                  </a:ext>
                </a:extLst>
              </p:cNvPr>
              <p:cNvSpPr txBox="1"/>
              <p:nvPr/>
            </p:nvSpPr>
            <p:spPr>
              <a:xfrm>
                <a:off x="698856" y="2469347"/>
                <a:ext cx="52215" cy="120188"/>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0</a:t>
                </a:r>
              </a:p>
            </p:txBody>
          </p:sp>
        </p:grpSp>
        <p:cxnSp>
          <p:nvCxnSpPr>
            <p:cNvPr id="822" name="Straight Connector 821">
              <a:extLst>
                <a:ext uri="{FF2B5EF4-FFF2-40B4-BE49-F238E27FC236}">
                  <a16:creationId xmlns:a16="http://schemas.microsoft.com/office/drawing/2014/main" id="{7550191F-C89F-0E65-48E9-1D9C05C591E2}"/>
                </a:ext>
              </a:extLst>
            </p:cNvPr>
            <p:cNvCxnSpPr/>
            <p:nvPr/>
          </p:nvCxnSpPr>
          <p:spPr>
            <a:xfrm>
              <a:off x="6523374" y="1378558"/>
              <a:ext cx="36748" cy="0"/>
            </a:xfrm>
            <a:prstGeom prst="line">
              <a:avLst/>
            </a:prstGeom>
            <a:ln w="9524">
              <a:solidFill>
                <a:srgbClr val="000000"/>
              </a:solidFill>
            </a:ln>
          </p:spPr>
        </p:cxnSp>
        <p:cxnSp>
          <p:nvCxnSpPr>
            <p:cNvPr id="823" name="Straight Connector 822">
              <a:extLst>
                <a:ext uri="{FF2B5EF4-FFF2-40B4-BE49-F238E27FC236}">
                  <a16:creationId xmlns:a16="http://schemas.microsoft.com/office/drawing/2014/main" id="{19AEE632-7011-048B-1DC3-1321B206D540}"/>
                </a:ext>
              </a:extLst>
            </p:cNvPr>
            <p:cNvCxnSpPr/>
            <p:nvPr/>
          </p:nvCxnSpPr>
          <p:spPr>
            <a:xfrm>
              <a:off x="6523374" y="1483090"/>
              <a:ext cx="36748" cy="0"/>
            </a:xfrm>
            <a:prstGeom prst="line">
              <a:avLst/>
            </a:prstGeom>
            <a:ln w="9524">
              <a:solidFill>
                <a:srgbClr val="000000"/>
              </a:solidFill>
            </a:ln>
          </p:spPr>
        </p:cxnSp>
        <p:cxnSp>
          <p:nvCxnSpPr>
            <p:cNvPr id="824" name="Straight Connector 823">
              <a:extLst>
                <a:ext uri="{FF2B5EF4-FFF2-40B4-BE49-F238E27FC236}">
                  <a16:creationId xmlns:a16="http://schemas.microsoft.com/office/drawing/2014/main" id="{61519956-3E4A-CA41-0427-C24CDF2ADF81}"/>
                </a:ext>
              </a:extLst>
            </p:cNvPr>
            <p:cNvCxnSpPr/>
            <p:nvPr/>
          </p:nvCxnSpPr>
          <p:spPr>
            <a:xfrm>
              <a:off x="6523374" y="1587622"/>
              <a:ext cx="36748" cy="0"/>
            </a:xfrm>
            <a:prstGeom prst="line">
              <a:avLst/>
            </a:prstGeom>
            <a:ln w="9524">
              <a:solidFill>
                <a:srgbClr val="000000"/>
              </a:solidFill>
            </a:ln>
          </p:spPr>
        </p:cxnSp>
        <p:cxnSp>
          <p:nvCxnSpPr>
            <p:cNvPr id="825" name="Straight Connector 824">
              <a:extLst>
                <a:ext uri="{FF2B5EF4-FFF2-40B4-BE49-F238E27FC236}">
                  <a16:creationId xmlns:a16="http://schemas.microsoft.com/office/drawing/2014/main" id="{854F5D26-51AF-F4B8-A54D-FEFAEF824379}"/>
                </a:ext>
              </a:extLst>
            </p:cNvPr>
            <p:cNvCxnSpPr/>
            <p:nvPr/>
          </p:nvCxnSpPr>
          <p:spPr>
            <a:xfrm>
              <a:off x="6523374" y="1692154"/>
              <a:ext cx="36748" cy="0"/>
            </a:xfrm>
            <a:prstGeom prst="line">
              <a:avLst/>
            </a:prstGeom>
            <a:ln w="9524">
              <a:solidFill>
                <a:srgbClr val="000000"/>
              </a:solidFill>
            </a:ln>
          </p:spPr>
        </p:cxnSp>
        <p:cxnSp>
          <p:nvCxnSpPr>
            <p:cNvPr id="826" name="Straight Connector 825">
              <a:extLst>
                <a:ext uri="{FF2B5EF4-FFF2-40B4-BE49-F238E27FC236}">
                  <a16:creationId xmlns:a16="http://schemas.microsoft.com/office/drawing/2014/main" id="{0F8F13C0-BEA3-96BF-A2BB-204C09B08AD2}"/>
                </a:ext>
              </a:extLst>
            </p:cNvPr>
            <p:cNvCxnSpPr/>
            <p:nvPr/>
          </p:nvCxnSpPr>
          <p:spPr>
            <a:xfrm>
              <a:off x="6523374" y="1792420"/>
              <a:ext cx="36748" cy="0"/>
            </a:xfrm>
            <a:prstGeom prst="line">
              <a:avLst/>
            </a:prstGeom>
            <a:ln w="9524">
              <a:solidFill>
                <a:srgbClr val="000000"/>
              </a:solidFill>
            </a:ln>
          </p:spPr>
        </p:cxnSp>
        <p:cxnSp>
          <p:nvCxnSpPr>
            <p:cNvPr id="827" name="Straight Connector 826">
              <a:extLst>
                <a:ext uri="{FF2B5EF4-FFF2-40B4-BE49-F238E27FC236}">
                  <a16:creationId xmlns:a16="http://schemas.microsoft.com/office/drawing/2014/main" id="{39198C6F-EADF-3B1A-3DE2-F6C23B2F9D75}"/>
                </a:ext>
              </a:extLst>
            </p:cNvPr>
            <p:cNvCxnSpPr>
              <a:cxnSpLocks/>
            </p:cNvCxnSpPr>
            <p:nvPr/>
          </p:nvCxnSpPr>
          <p:spPr>
            <a:xfrm>
              <a:off x="6523374" y="1896953"/>
              <a:ext cx="36748" cy="0"/>
            </a:xfrm>
            <a:prstGeom prst="line">
              <a:avLst/>
            </a:prstGeom>
            <a:ln w="9524">
              <a:solidFill>
                <a:srgbClr val="000000"/>
              </a:solidFill>
            </a:ln>
          </p:spPr>
        </p:cxnSp>
        <p:cxnSp>
          <p:nvCxnSpPr>
            <p:cNvPr id="828" name="Straight Connector 827">
              <a:extLst>
                <a:ext uri="{FF2B5EF4-FFF2-40B4-BE49-F238E27FC236}">
                  <a16:creationId xmlns:a16="http://schemas.microsoft.com/office/drawing/2014/main" id="{44542E6F-6824-4454-06A2-83378A9B63DB}"/>
                </a:ext>
              </a:extLst>
            </p:cNvPr>
            <p:cNvCxnSpPr/>
            <p:nvPr/>
          </p:nvCxnSpPr>
          <p:spPr>
            <a:xfrm>
              <a:off x="6523374" y="2001485"/>
              <a:ext cx="36748" cy="0"/>
            </a:xfrm>
            <a:prstGeom prst="line">
              <a:avLst/>
            </a:prstGeom>
            <a:ln w="9524">
              <a:solidFill>
                <a:srgbClr val="000000"/>
              </a:solidFill>
            </a:ln>
          </p:spPr>
        </p:cxnSp>
        <p:cxnSp>
          <p:nvCxnSpPr>
            <p:cNvPr id="829" name="Straight Connector 828">
              <a:extLst>
                <a:ext uri="{FF2B5EF4-FFF2-40B4-BE49-F238E27FC236}">
                  <a16:creationId xmlns:a16="http://schemas.microsoft.com/office/drawing/2014/main" id="{48530183-F14E-1377-0EB0-7E361FF80AE5}"/>
                </a:ext>
              </a:extLst>
            </p:cNvPr>
            <p:cNvCxnSpPr/>
            <p:nvPr/>
          </p:nvCxnSpPr>
          <p:spPr>
            <a:xfrm>
              <a:off x="6523374" y="2106017"/>
              <a:ext cx="36748" cy="0"/>
            </a:xfrm>
            <a:prstGeom prst="line">
              <a:avLst/>
            </a:prstGeom>
            <a:ln w="9524">
              <a:solidFill>
                <a:srgbClr val="000000"/>
              </a:solidFill>
            </a:ln>
          </p:spPr>
        </p:cxnSp>
        <p:cxnSp>
          <p:nvCxnSpPr>
            <p:cNvPr id="830" name="Straight Connector 829">
              <a:extLst>
                <a:ext uri="{FF2B5EF4-FFF2-40B4-BE49-F238E27FC236}">
                  <a16:creationId xmlns:a16="http://schemas.microsoft.com/office/drawing/2014/main" id="{9F6986F9-AF46-D931-74B6-A9FFC7BA219A}"/>
                </a:ext>
              </a:extLst>
            </p:cNvPr>
            <p:cNvCxnSpPr/>
            <p:nvPr/>
          </p:nvCxnSpPr>
          <p:spPr>
            <a:xfrm>
              <a:off x="6523374" y="2206283"/>
              <a:ext cx="36748" cy="0"/>
            </a:xfrm>
            <a:prstGeom prst="line">
              <a:avLst/>
            </a:prstGeom>
            <a:ln w="9524">
              <a:solidFill>
                <a:srgbClr val="000000"/>
              </a:solidFill>
            </a:ln>
          </p:spPr>
        </p:cxnSp>
        <p:cxnSp>
          <p:nvCxnSpPr>
            <p:cNvPr id="831" name="Straight Connector 830">
              <a:extLst>
                <a:ext uri="{FF2B5EF4-FFF2-40B4-BE49-F238E27FC236}">
                  <a16:creationId xmlns:a16="http://schemas.microsoft.com/office/drawing/2014/main" id="{E9D9E3FB-C102-51DD-F73B-B44D1851F79A}"/>
                </a:ext>
              </a:extLst>
            </p:cNvPr>
            <p:cNvCxnSpPr/>
            <p:nvPr/>
          </p:nvCxnSpPr>
          <p:spPr>
            <a:xfrm>
              <a:off x="6523374" y="2310815"/>
              <a:ext cx="36748" cy="0"/>
            </a:xfrm>
            <a:prstGeom prst="line">
              <a:avLst/>
            </a:prstGeom>
            <a:ln w="9524">
              <a:solidFill>
                <a:srgbClr val="000000"/>
              </a:solidFill>
            </a:ln>
          </p:spPr>
        </p:cxnSp>
        <p:cxnSp>
          <p:nvCxnSpPr>
            <p:cNvPr id="832" name="Straight Connector 831">
              <a:extLst>
                <a:ext uri="{FF2B5EF4-FFF2-40B4-BE49-F238E27FC236}">
                  <a16:creationId xmlns:a16="http://schemas.microsoft.com/office/drawing/2014/main" id="{911C41D3-5B6B-5AE8-56BF-CBBD83A808A9}"/>
                </a:ext>
              </a:extLst>
            </p:cNvPr>
            <p:cNvCxnSpPr>
              <a:cxnSpLocks/>
            </p:cNvCxnSpPr>
            <p:nvPr/>
          </p:nvCxnSpPr>
          <p:spPr>
            <a:xfrm rot="16200000">
              <a:off x="6550148" y="2432369"/>
              <a:ext cx="34043" cy="0"/>
            </a:xfrm>
            <a:prstGeom prst="line">
              <a:avLst/>
            </a:prstGeom>
            <a:ln w="9524">
              <a:solidFill>
                <a:srgbClr val="000000"/>
              </a:solidFill>
            </a:ln>
          </p:spPr>
        </p:cxnSp>
        <p:cxnSp>
          <p:nvCxnSpPr>
            <p:cNvPr id="833" name="Straight Connector 832">
              <a:extLst>
                <a:ext uri="{FF2B5EF4-FFF2-40B4-BE49-F238E27FC236}">
                  <a16:creationId xmlns:a16="http://schemas.microsoft.com/office/drawing/2014/main" id="{DAD82FD0-91D6-28B2-7187-F032045C5EC0}"/>
                </a:ext>
              </a:extLst>
            </p:cNvPr>
            <p:cNvCxnSpPr>
              <a:cxnSpLocks/>
            </p:cNvCxnSpPr>
            <p:nvPr/>
          </p:nvCxnSpPr>
          <p:spPr>
            <a:xfrm rot="16200000">
              <a:off x="6707201" y="2432369"/>
              <a:ext cx="34043" cy="0"/>
            </a:xfrm>
            <a:prstGeom prst="line">
              <a:avLst/>
            </a:prstGeom>
            <a:ln w="9524">
              <a:solidFill>
                <a:srgbClr val="000000"/>
              </a:solidFill>
            </a:ln>
          </p:spPr>
        </p:cxnSp>
        <p:cxnSp>
          <p:nvCxnSpPr>
            <p:cNvPr id="834" name="Straight Connector 833">
              <a:extLst>
                <a:ext uri="{FF2B5EF4-FFF2-40B4-BE49-F238E27FC236}">
                  <a16:creationId xmlns:a16="http://schemas.microsoft.com/office/drawing/2014/main" id="{708013A1-EFB8-4DA6-5016-5DE851E6318D}"/>
                </a:ext>
              </a:extLst>
            </p:cNvPr>
            <p:cNvCxnSpPr>
              <a:cxnSpLocks/>
            </p:cNvCxnSpPr>
            <p:nvPr/>
          </p:nvCxnSpPr>
          <p:spPr>
            <a:xfrm rot="16200000">
              <a:off x="6878375" y="2432369"/>
              <a:ext cx="34043" cy="0"/>
            </a:xfrm>
            <a:prstGeom prst="line">
              <a:avLst/>
            </a:prstGeom>
            <a:ln w="9524">
              <a:solidFill>
                <a:srgbClr val="000000"/>
              </a:solidFill>
            </a:ln>
          </p:spPr>
        </p:cxnSp>
        <p:cxnSp>
          <p:nvCxnSpPr>
            <p:cNvPr id="835" name="Straight Connector 834">
              <a:extLst>
                <a:ext uri="{FF2B5EF4-FFF2-40B4-BE49-F238E27FC236}">
                  <a16:creationId xmlns:a16="http://schemas.microsoft.com/office/drawing/2014/main" id="{85A88074-9818-0742-CE6E-03B0326183A5}"/>
                </a:ext>
              </a:extLst>
            </p:cNvPr>
            <p:cNvCxnSpPr>
              <a:cxnSpLocks/>
            </p:cNvCxnSpPr>
            <p:nvPr/>
          </p:nvCxnSpPr>
          <p:spPr>
            <a:xfrm rot="16200000">
              <a:off x="7037749" y="2432369"/>
              <a:ext cx="34043" cy="0"/>
            </a:xfrm>
            <a:prstGeom prst="line">
              <a:avLst/>
            </a:prstGeom>
            <a:ln w="9524">
              <a:solidFill>
                <a:srgbClr val="000000"/>
              </a:solidFill>
            </a:ln>
          </p:spPr>
        </p:cxnSp>
        <p:cxnSp>
          <p:nvCxnSpPr>
            <p:cNvPr id="836" name="Straight Connector 835">
              <a:extLst>
                <a:ext uri="{FF2B5EF4-FFF2-40B4-BE49-F238E27FC236}">
                  <a16:creationId xmlns:a16="http://schemas.microsoft.com/office/drawing/2014/main" id="{9954EC8D-245D-7C1F-E6F8-6A768D61CD59}"/>
                </a:ext>
              </a:extLst>
            </p:cNvPr>
            <p:cNvCxnSpPr>
              <a:cxnSpLocks/>
            </p:cNvCxnSpPr>
            <p:nvPr/>
          </p:nvCxnSpPr>
          <p:spPr>
            <a:xfrm rot="16200000">
              <a:off x="7198062" y="2432369"/>
              <a:ext cx="34043" cy="0"/>
            </a:xfrm>
            <a:prstGeom prst="line">
              <a:avLst/>
            </a:prstGeom>
            <a:ln w="9524">
              <a:solidFill>
                <a:srgbClr val="000000"/>
              </a:solidFill>
            </a:ln>
          </p:spPr>
        </p:cxnSp>
        <p:cxnSp>
          <p:nvCxnSpPr>
            <p:cNvPr id="837" name="Straight Connector 836">
              <a:extLst>
                <a:ext uri="{FF2B5EF4-FFF2-40B4-BE49-F238E27FC236}">
                  <a16:creationId xmlns:a16="http://schemas.microsoft.com/office/drawing/2014/main" id="{AE08EB0E-2307-D40F-9AFE-6A5FBFFCD4B6}"/>
                </a:ext>
              </a:extLst>
            </p:cNvPr>
            <p:cNvCxnSpPr>
              <a:cxnSpLocks/>
            </p:cNvCxnSpPr>
            <p:nvPr/>
          </p:nvCxnSpPr>
          <p:spPr>
            <a:xfrm rot="16200000">
              <a:off x="7362948" y="2432369"/>
              <a:ext cx="34043" cy="0"/>
            </a:xfrm>
            <a:prstGeom prst="line">
              <a:avLst/>
            </a:prstGeom>
            <a:ln w="9524">
              <a:solidFill>
                <a:srgbClr val="000000"/>
              </a:solidFill>
            </a:ln>
          </p:spPr>
        </p:cxnSp>
        <p:cxnSp>
          <p:nvCxnSpPr>
            <p:cNvPr id="838" name="Straight Connector 837">
              <a:extLst>
                <a:ext uri="{FF2B5EF4-FFF2-40B4-BE49-F238E27FC236}">
                  <a16:creationId xmlns:a16="http://schemas.microsoft.com/office/drawing/2014/main" id="{CD0FC85B-45C7-FCF8-EFFD-76F9D9FAF896}"/>
                </a:ext>
              </a:extLst>
            </p:cNvPr>
            <p:cNvCxnSpPr>
              <a:cxnSpLocks/>
            </p:cNvCxnSpPr>
            <p:nvPr/>
          </p:nvCxnSpPr>
          <p:spPr>
            <a:xfrm rot="16200000">
              <a:off x="7529233" y="2432369"/>
              <a:ext cx="34043" cy="0"/>
            </a:xfrm>
            <a:prstGeom prst="line">
              <a:avLst/>
            </a:prstGeom>
            <a:ln w="9524">
              <a:solidFill>
                <a:srgbClr val="000000"/>
              </a:solidFill>
            </a:ln>
          </p:spPr>
        </p:cxnSp>
        <p:cxnSp>
          <p:nvCxnSpPr>
            <p:cNvPr id="840" name="Straight Connector 839">
              <a:extLst>
                <a:ext uri="{FF2B5EF4-FFF2-40B4-BE49-F238E27FC236}">
                  <a16:creationId xmlns:a16="http://schemas.microsoft.com/office/drawing/2014/main" id="{577EFF46-7BB2-92A2-EE89-4E3EE7E13300}"/>
                </a:ext>
              </a:extLst>
            </p:cNvPr>
            <p:cNvCxnSpPr>
              <a:cxnSpLocks/>
            </p:cNvCxnSpPr>
            <p:nvPr/>
          </p:nvCxnSpPr>
          <p:spPr>
            <a:xfrm rot="16200000">
              <a:off x="7689604" y="2432369"/>
              <a:ext cx="34043" cy="0"/>
            </a:xfrm>
            <a:prstGeom prst="line">
              <a:avLst/>
            </a:prstGeom>
            <a:ln w="9524">
              <a:solidFill>
                <a:srgbClr val="000000"/>
              </a:solidFill>
            </a:ln>
          </p:spPr>
        </p:cxnSp>
        <p:cxnSp>
          <p:nvCxnSpPr>
            <p:cNvPr id="841" name="Straight Connector 840">
              <a:extLst>
                <a:ext uri="{FF2B5EF4-FFF2-40B4-BE49-F238E27FC236}">
                  <a16:creationId xmlns:a16="http://schemas.microsoft.com/office/drawing/2014/main" id="{EE1E5DAD-D78E-6A29-8280-D62C7A04A27E}"/>
                </a:ext>
              </a:extLst>
            </p:cNvPr>
            <p:cNvCxnSpPr>
              <a:cxnSpLocks/>
            </p:cNvCxnSpPr>
            <p:nvPr/>
          </p:nvCxnSpPr>
          <p:spPr>
            <a:xfrm rot="16200000">
              <a:off x="7854919" y="2432369"/>
              <a:ext cx="34043" cy="0"/>
            </a:xfrm>
            <a:prstGeom prst="line">
              <a:avLst/>
            </a:prstGeom>
            <a:ln w="9524">
              <a:solidFill>
                <a:srgbClr val="000000"/>
              </a:solidFill>
            </a:ln>
          </p:spPr>
        </p:cxnSp>
        <p:cxnSp>
          <p:nvCxnSpPr>
            <p:cNvPr id="843" name="Straight Connector 842">
              <a:extLst>
                <a:ext uri="{FF2B5EF4-FFF2-40B4-BE49-F238E27FC236}">
                  <a16:creationId xmlns:a16="http://schemas.microsoft.com/office/drawing/2014/main" id="{37B6440A-921D-2ED1-CCCF-E91F64955966}"/>
                </a:ext>
              </a:extLst>
            </p:cNvPr>
            <p:cNvCxnSpPr>
              <a:cxnSpLocks/>
            </p:cNvCxnSpPr>
            <p:nvPr/>
          </p:nvCxnSpPr>
          <p:spPr>
            <a:xfrm rot="16200000">
              <a:off x="8018712" y="2432369"/>
              <a:ext cx="34043" cy="0"/>
            </a:xfrm>
            <a:prstGeom prst="line">
              <a:avLst/>
            </a:prstGeom>
            <a:ln w="9524">
              <a:solidFill>
                <a:srgbClr val="000000"/>
              </a:solidFill>
            </a:ln>
          </p:spPr>
        </p:cxnSp>
        <p:cxnSp>
          <p:nvCxnSpPr>
            <p:cNvPr id="844" name="Straight Connector 843">
              <a:extLst>
                <a:ext uri="{FF2B5EF4-FFF2-40B4-BE49-F238E27FC236}">
                  <a16:creationId xmlns:a16="http://schemas.microsoft.com/office/drawing/2014/main" id="{1EBC57FE-CEFD-2CFA-847D-1DD49B7B4355}"/>
                </a:ext>
              </a:extLst>
            </p:cNvPr>
            <p:cNvCxnSpPr>
              <a:cxnSpLocks/>
            </p:cNvCxnSpPr>
            <p:nvPr/>
          </p:nvCxnSpPr>
          <p:spPr>
            <a:xfrm rot="16200000">
              <a:off x="8183549" y="2432369"/>
              <a:ext cx="34043" cy="0"/>
            </a:xfrm>
            <a:prstGeom prst="line">
              <a:avLst/>
            </a:prstGeom>
            <a:ln w="9524">
              <a:solidFill>
                <a:srgbClr val="000000"/>
              </a:solidFill>
            </a:ln>
          </p:spPr>
        </p:cxnSp>
        <p:cxnSp>
          <p:nvCxnSpPr>
            <p:cNvPr id="845" name="Straight Connector 844">
              <a:extLst>
                <a:ext uri="{FF2B5EF4-FFF2-40B4-BE49-F238E27FC236}">
                  <a16:creationId xmlns:a16="http://schemas.microsoft.com/office/drawing/2014/main" id="{8E699EE2-FA8B-0AA5-00C3-C635DA122939}"/>
                </a:ext>
              </a:extLst>
            </p:cNvPr>
            <p:cNvCxnSpPr>
              <a:cxnSpLocks/>
            </p:cNvCxnSpPr>
            <p:nvPr/>
          </p:nvCxnSpPr>
          <p:spPr>
            <a:xfrm rot="16200000">
              <a:off x="8340737" y="2432369"/>
              <a:ext cx="34043" cy="0"/>
            </a:xfrm>
            <a:prstGeom prst="line">
              <a:avLst/>
            </a:prstGeom>
            <a:ln w="9524">
              <a:solidFill>
                <a:srgbClr val="000000"/>
              </a:solidFill>
            </a:ln>
          </p:spPr>
        </p:cxnSp>
        <p:cxnSp>
          <p:nvCxnSpPr>
            <p:cNvPr id="846" name="Straight Connector 845">
              <a:extLst>
                <a:ext uri="{FF2B5EF4-FFF2-40B4-BE49-F238E27FC236}">
                  <a16:creationId xmlns:a16="http://schemas.microsoft.com/office/drawing/2014/main" id="{C62DF512-64E3-2C78-B33F-DD4E18E3865D}"/>
                </a:ext>
              </a:extLst>
            </p:cNvPr>
            <p:cNvCxnSpPr>
              <a:cxnSpLocks/>
            </p:cNvCxnSpPr>
            <p:nvPr/>
          </p:nvCxnSpPr>
          <p:spPr>
            <a:xfrm rot="16200000">
              <a:off x="8507614" y="2432369"/>
              <a:ext cx="34043" cy="0"/>
            </a:xfrm>
            <a:prstGeom prst="line">
              <a:avLst/>
            </a:prstGeom>
            <a:ln w="9524">
              <a:solidFill>
                <a:srgbClr val="000000"/>
              </a:solidFill>
            </a:ln>
          </p:spPr>
        </p:cxnSp>
        <p:cxnSp>
          <p:nvCxnSpPr>
            <p:cNvPr id="847" name="Straight Connector 846">
              <a:extLst>
                <a:ext uri="{FF2B5EF4-FFF2-40B4-BE49-F238E27FC236}">
                  <a16:creationId xmlns:a16="http://schemas.microsoft.com/office/drawing/2014/main" id="{80A604B7-7108-F958-0089-43C71A58236D}"/>
                </a:ext>
              </a:extLst>
            </p:cNvPr>
            <p:cNvCxnSpPr>
              <a:cxnSpLocks/>
            </p:cNvCxnSpPr>
            <p:nvPr/>
          </p:nvCxnSpPr>
          <p:spPr>
            <a:xfrm rot="16200000">
              <a:off x="8674421" y="2432369"/>
              <a:ext cx="34043" cy="0"/>
            </a:xfrm>
            <a:prstGeom prst="line">
              <a:avLst/>
            </a:prstGeom>
            <a:ln w="9524">
              <a:solidFill>
                <a:srgbClr val="000000"/>
              </a:solidFill>
            </a:ln>
          </p:spPr>
        </p:cxnSp>
        <p:sp>
          <p:nvSpPr>
            <p:cNvPr id="609" name="Rectangle 92">
              <a:extLst>
                <a:ext uri="{FF2B5EF4-FFF2-40B4-BE49-F238E27FC236}">
                  <a16:creationId xmlns:a16="http://schemas.microsoft.com/office/drawing/2014/main" id="{85241F20-9EAF-0191-3A0D-DA3322625FE0}"/>
                </a:ext>
              </a:extLst>
            </p:cNvPr>
            <p:cNvSpPr>
              <a:spLocks noChangeArrowheads="1"/>
            </p:cNvSpPr>
            <p:nvPr/>
          </p:nvSpPr>
          <p:spPr bwMode="auto">
            <a:xfrm>
              <a:off x="7270989" y="1411056"/>
              <a:ext cx="1348927" cy="24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3" eaLnBrk="0" fontAlgn="base" hangingPunct="0">
                <a:spcBef>
                  <a:spcPct val="0"/>
                </a:spcBef>
                <a:spcAft>
                  <a:spcPct val="0"/>
                </a:spcAft>
                <a:defRPr/>
              </a:pPr>
              <a:r>
                <a:rPr lang="en-GB" altLang="en-US" sz="1067" b="1" kern="0">
                  <a:solidFill>
                    <a:srgbClr val="007F7F"/>
                  </a:solidFill>
                  <a:cs typeface="Arial" panose="020B0604020202020204" pitchFamily="34" charset="0"/>
                </a:rPr>
                <a:t>12.1</a:t>
              </a:r>
              <a:r>
                <a:rPr lang="en-GB" altLang="en-US" sz="1067" kern="0">
                  <a:solidFill>
                    <a:prstClr val="black"/>
                  </a:solidFill>
                  <a:cs typeface="Arial" panose="020B0604020202020204" pitchFamily="34" charset="0"/>
                </a:rPr>
                <a:t> vs </a:t>
              </a:r>
              <a:r>
                <a:rPr lang="en-GB" altLang="en-US" sz="1067" b="1" kern="0">
                  <a:solidFill>
                    <a:srgbClr val="6D6E71"/>
                  </a:solidFill>
                  <a:cs typeface="Arial" panose="020B0604020202020204" pitchFamily="34" charset="0"/>
                </a:rPr>
                <a:t>9.1</a:t>
              </a:r>
              <a:r>
                <a:rPr lang="en-GB" altLang="en-US" sz="1067" kern="0">
                  <a:solidFill>
                    <a:prstClr val="black"/>
                  </a:solidFill>
                  <a:cs typeface="Arial" panose="020B0604020202020204" pitchFamily="34" charset="0"/>
                </a:rPr>
                <a:t> mo</a:t>
              </a:r>
            </a:p>
            <a:p>
              <a:pPr algn="ctr" defTabSz="914333" eaLnBrk="0" fontAlgn="base" hangingPunct="0">
                <a:spcBef>
                  <a:spcPct val="0"/>
                </a:spcBef>
                <a:spcAft>
                  <a:spcPct val="0"/>
                </a:spcAft>
                <a:defRPr/>
              </a:pPr>
              <a:r>
                <a:rPr lang="en-GB" altLang="en-US" sz="1067" kern="0">
                  <a:solidFill>
                    <a:prstClr val="black"/>
                  </a:solidFill>
                  <a:cs typeface="Arial" panose="020B0604020202020204" pitchFamily="34" charset="0"/>
                </a:rPr>
                <a:t>HR: </a:t>
              </a:r>
              <a:r>
                <a:rPr lang="en-GB" altLang="en-US" sz="1067" b="1" kern="0">
                  <a:solidFill>
                    <a:prstClr val="black"/>
                  </a:solidFill>
                  <a:cs typeface="Arial" panose="020B0604020202020204" pitchFamily="34" charset="0"/>
                </a:rPr>
                <a:t>0.65</a:t>
              </a:r>
              <a:r>
                <a:rPr lang="en-GB" altLang="en-US" sz="1067" kern="0">
                  <a:solidFill>
                    <a:prstClr val="black"/>
                  </a:solidFill>
                  <a:cs typeface="Arial" panose="020B0604020202020204" pitchFamily="34" charset="0"/>
                </a:rPr>
                <a:t> (95% CI, 0.45</a:t>
              </a:r>
              <a:r>
                <a:rPr lang="en-US" sz="1067">
                  <a:cs typeface="Arial" panose="020B0604020202020204" pitchFamily="34" charset="0"/>
                </a:rPr>
                <a:t>–</a:t>
              </a:r>
              <a:r>
                <a:rPr lang="en-GB" altLang="en-US" sz="1067" kern="0">
                  <a:solidFill>
                    <a:prstClr val="black"/>
                  </a:solidFill>
                  <a:cs typeface="Arial" panose="020B0604020202020204" pitchFamily="34" charset="0"/>
                </a:rPr>
                <a:t>0.95)</a:t>
              </a:r>
            </a:p>
          </p:txBody>
        </p:sp>
        <p:sp>
          <p:nvSpPr>
            <p:cNvPr id="611" name="Rectangle 93">
              <a:extLst>
                <a:ext uri="{FF2B5EF4-FFF2-40B4-BE49-F238E27FC236}">
                  <a16:creationId xmlns:a16="http://schemas.microsoft.com/office/drawing/2014/main" id="{0C300B6E-34D9-CA76-2EFC-9F3D30D7D3CD}"/>
                </a:ext>
              </a:extLst>
            </p:cNvPr>
            <p:cNvSpPr>
              <a:spLocks noChangeArrowheads="1"/>
            </p:cNvSpPr>
            <p:nvPr/>
          </p:nvSpPr>
          <p:spPr bwMode="auto">
            <a:xfrm>
              <a:off x="7945453" y="1929521"/>
              <a:ext cx="1013978" cy="10767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b="1">
                  <a:solidFill>
                    <a:srgbClr val="007F7F"/>
                  </a:solidFill>
                  <a:cs typeface="Arial" panose="020B0604020202020204" pitchFamily="34" charset="0"/>
                </a:rPr>
                <a:t>Rucaparib (n=189)</a:t>
              </a:r>
            </a:p>
          </p:txBody>
        </p:sp>
        <p:sp>
          <p:nvSpPr>
            <p:cNvPr id="613" name="Rectangle 94">
              <a:extLst>
                <a:ext uri="{FF2B5EF4-FFF2-40B4-BE49-F238E27FC236}">
                  <a16:creationId xmlns:a16="http://schemas.microsoft.com/office/drawing/2014/main" id="{011CAF80-CF34-6661-8651-DAE8675783A0}"/>
                </a:ext>
              </a:extLst>
            </p:cNvPr>
            <p:cNvSpPr>
              <a:spLocks noChangeArrowheads="1"/>
            </p:cNvSpPr>
            <p:nvPr/>
          </p:nvSpPr>
          <p:spPr bwMode="auto">
            <a:xfrm>
              <a:off x="7733820" y="2258838"/>
              <a:ext cx="642003"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p>
              <a:pPr defTabSz="1219080" eaLnBrk="0" fontAlgn="base" hangingPunct="0">
                <a:spcBef>
                  <a:spcPct val="0"/>
                </a:spcBef>
                <a:spcAft>
                  <a:spcPct val="0"/>
                </a:spcAft>
                <a:defRPr/>
              </a:pPr>
              <a:r>
                <a:rPr lang="en-GB" altLang="en-US" sz="933" b="1">
                  <a:solidFill>
                    <a:srgbClr val="818181"/>
                  </a:solidFill>
                  <a:latin typeface="Arial" panose="020B0604020202020204" pitchFamily="34" charset="0"/>
                  <a:cs typeface="Arial" panose="020B0604020202020204" pitchFamily="34" charset="0"/>
                </a:rPr>
                <a:t>Placebo (n=49)</a:t>
              </a:r>
            </a:p>
          </p:txBody>
        </p:sp>
        <p:grpSp>
          <p:nvGrpSpPr>
            <p:cNvPr id="967" name="Group 966">
              <a:extLst>
                <a:ext uri="{FF2B5EF4-FFF2-40B4-BE49-F238E27FC236}">
                  <a16:creationId xmlns:a16="http://schemas.microsoft.com/office/drawing/2014/main" id="{F39240E1-17C1-F408-0564-CC704AB312FF}"/>
                </a:ext>
              </a:extLst>
            </p:cNvPr>
            <p:cNvGrpSpPr/>
            <p:nvPr/>
          </p:nvGrpSpPr>
          <p:grpSpPr>
            <a:xfrm>
              <a:off x="6535115" y="1360171"/>
              <a:ext cx="1895463" cy="841562"/>
              <a:chOff x="6918325" y="1347788"/>
              <a:chExt cx="1636713" cy="1055687"/>
            </a:xfrm>
          </p:grpSpPr>
          <p:sp>
            <p:nvSpPr>
              <p:cNvPr id="890" name="Line 62">
                <a:extLst>
                  <a:ext uri="{FF2B5EF4-FFF2-40B4-BE49-F238E27FC236}">
                    <a16:creationId xmlns:a16="http://schemas.microsoft.com/office/drawing/2014/main" id="{76CC569B-3929-AE57-CC54-8635534A9F65}"/>
                  </a:ext>
                </a:extLst>
              </p:cNvPr>
              <p:cNvSpPr>
                <a:spLocks noChangeShapeType="1"/>
              </p:cNvSpPr>
              <p:nvPr/>
            </p:nvSpPr>
            <p:spPr bwMode="auto">
              <a:xfrm>
                <a:off x="8532813" y="2359025"/>
                <a:ext cx="0" cy="4445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891" name="Line 63">
                <a:extLst>
                  <a:ext uri="{FF2B5EF4-FFF2-40B4-BE49-F238E27FC236}">
                    <a16:creationId xmlns:a16="http://schemas.microsoft.com/office/drawing/2014/main" id="{93934C01-D624-6CAE-5CF3-8A2719E825B2}"/>
                  </a:ext>
                </a:extLst>
              </p:cNvPr>
              <p:cNvSpPr>
                <a:spLocks noChangeShapeType="1"/>
              </p:cNvSpPr>
              <p:nvPr/>
            </p:nvSpPr>
            <p:spPr bwMode="auto">
              <a:xfrm flipH="1">
                <a:off x="8507413" y="2381250"/>
                <a:ext cx="47625" cy="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892" name="Line 64">
                <a:extLst>
                  <a:ext uri="{FF2B5EF4-FFF2-40B4-BE49-F238E27FC236}">
                    <a16:creationId xmlns:a16="http://schemas.microsoft.com/office/drawing/2014/main" id="{9771C56B-1321-1FA0-A485-DF119A9FA3DE}"/>
                  </a:ext>
                </a:extLst>
              </p:cNvPr>
              <p:cNvSpPr>
                <a:spLocks noChangeShapeType="1"/>
              </p:cNvSpPr>
              <p:nvPr/>
            </p:nvSpPr>
            <p:spPr bwMode="auto">
              <a:xfrm>
                <a:off x="8415338" y="2290763"/>
                <a:ext cx="0" cy="46037"/>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893" name="Line 65">
                <a:extLst>
                  <a:ext uri="{FF2B5EF4-FFF2-40B4-BE49-F238E27FC236}">
                    <a16:creationId xmlns:a16="http://schemas.microsoft.com/office/drawing/2014/main" id="{914A1ABD-4CC9-D5A7-ED4A-EF7850A54EC1}"/>
                  </a:ext>
                </a:extLst>
              </p:cNvPr>
              <p:cNvSpPr>
                <a:spLocks noChangeShapeType="1"/>
              </p:cNvSpPr>
              <p:nvPr/>
            </p:nvSpPr>
            <p:spPr bwMode="auto">
              <a:xfrm flipH="1">
                <a:off x="8388350" y="2314575"/>
                <a:ext cx="52388" cy="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894" name="Line 66">
                <a:extLst>
                  <a:ext uri="{FF2B5EF4-FFF2-40B4-BE49-F238E27FC236}">
                    <a16:creationId xmlns:a16="http://schemas.microsoft.com/office/drawing/2014/main" id="{223279C4-011E-2213-A8C0-3345F6C7C97B}"/>
                  </a:ext>
                </a:extLst>
              </p:cNvPr>
              <p:cNvSpPr>
                <a:spLocks noChangeShapeType="1"/>
              </p:cNvSpPr>
              <p:nvPr/>
            </p:nvSpPr>
            <p:spPr bwMode="auto">
              <a:xfrm>
                <a:off x="8394700" y="2290763"/>
                <a:ext cx="0" cy="46037"/>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895" name="Line 67">
                <a:extLst>
                  <a:ext uri="{FF2B5EF4-FFF2-40B4-BE49-F238E27FC236}">
                    <a16:creationId xmlns:a16="http://schemas.microsoft.com/office/drawing/2014/main" id="{1A2B660C-6057-827F-8F04-9C3D485F4944}"/>
                  </a:ext>
                </a:extLst>
              </p:cNvPr>
              <p:cNvSpPr>
                <a:spLocks noChangeShapeType="1"/>
              </p:cNvSpPr>
              <p:nvPr/>
            </p:nvSpPr>
            <p:spPr bwMode="auto">
              <a:xfrm flipH="1">
                <a:off x="8369300" y="2314575"/>
                <a:ext cx="52388" cy="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896" name="Line 68">
                <a:extLst>
                  <a:ext uri="{FF2B5EF4-FFF2-40B4-BE49-F238E27FC236}">
                    <a16:creationId xmlns:a16="http://schemas.microsoft.com/office/drawing/2014/main" id="{D9CBBF3B-B544-B664-D623-408A213A0610}"/>
                  </a:ext>
                </a:extLst>
              </p:cNvPr>
              <p:cNvSpPr>
                <a:spLocks noChangeShapeType="1"/>
              </p:cNvSpPr>
              <p:nvPr/>
            </p:nvSpPr>
            <p:spPr bwMode="auto">
              <a:xfrm>
                <a:off x="8362950" y="2290763"/>
                <a:ext cx="0" cy="46037"/>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897" name="Line 69">
                <a:extLst>
                  <a:ext uri="{FF2B5EF4-FFF2-40B4-BE49-F238E27FC236}">
                    <a16:creationId xmlns:a16="http://schemas.microsoft.com/office/drawing/2014/main" id="{05083FBE-B926-D772-ACEF-0DBD910A7972}"/>
                  </a:ext>
                </a:extLst>
              </p:cNvPr>
              <p:cNvSpPr>
                <a:spLocks noChangeShapeType="1"/>
              </p:cNvSpPr>
              <p:nvPr/>
            </p:nvSpPr>
            <p:spPr bwMode="auto">
              <a:xfrm flipH="1">
                <a:off x="8337550" y="2314575"/>
                <a:ext cx="50800" cy="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898" name="Line 70">
                <a:extLst>
                  <a:ext uri="{FF2B5EF4-FFF2-40B4-BE49-F238E27FC236}">
                    <a16:creationId xmlns:a16="http://schemas.microsoft.com/office/drawing/2014/main" id="{FF980AF7-A56A-075D-9DBC-9DE8720BCE45}"/>
                  </a:ext>
                </a:extLst>
              </p:cNvPr>
              <p:cNvSpPr>
                <a:spLocks noChangeShapeType="1"/>
              </p:cNvSpPr>
              <p:nvPr/>
            </p:nvSpPr>
            <p:spPr bwMode="auto">
              <a:xfrm>
                <a:off x="8289925" y="2265363"/>
                <a:ext cx="0" cy="46037"/>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899" name="Line 71">
                <a:extLst>
                  <a:ext uri="{FF2B5EF4-FFF2-40B4-BE49-F238E27FC236}">
                    <a16:creationId xmlns:a16="http://schemas.microsoft.com/office/drawing/2014/main" id="{3A5D8E45-17E0-4A7A-4711-69CD41E69496}"/>
                  </a:ext>
                </a:extLst>
              </p:cNvPr>
              <p:cNvSpPr>
                <a:spLocks noChangeShapeType="1"/>
              </p:cNvSpPr>
              <p:nvPr/>
            </p:nvSpPr>
            <p:spPr bwMode="auto">
              <a:xfrm flipH="1">
                <a:off x="8264525" y="2287588"/>
                <a:ext cx="50800" cy="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00" name="Line 72">
                <a:extLst>
                  <a:ext uri="{FF2B5EF4-FFF2-40B4-BE49-F238E27FC236}">
                    <a16:creationId xmlns:a16="http://schemas.microsoft.com/office/drawing/2014/main" id="{65F25D19-B2F8-4281-AA2B-5BA405E21844}"/>
                  </a:ext>
                </a:extLst>
              </p:cNvPr>
              <p:cNvSpPr>
                <a:spLocks noChangeShapeType="1"/>
              </p:cNvSpPr>
              <p:nvPr/>
            </p:nvSpPr>
            <p:spPr bwMode="auto">
              <a:xfrm>
                <a:off x="8261350" y="2265363"/>
                <a:ext cx="0" cy="46037"/>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01" name="Line 73">
                <a:extLst>
                  <a:ext uri="{FF2B5EF4-FFF2-40B4-BE49-F238E27FC236}">
                    <a16:creationId xmlns:a16="http://schemas.microsoft.com/office/drawing/2014/main" id="{956A5C77-0520-A66A-B887-DC36738FD075}"/>
                  </a:ext>
                </a:extLst>
              </p:cNvPr>
              <p:cNvSpPr>
                <a:spLocks noChangeShapeType="1"/>
              </p:cNvSpPr>
              <p:nvPr/>
            </p:nvSpPr>
            <p:spPr bwMode="auto">
              <a:xfrm flipH="1">
                <a:off x="8235950" y="2287588"/>
                <a:ext cx="50800" cy="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02" name="Line 74">
                <a:extLst>
                  <a:ext uri="{FF2B5EF4-FFF2-40B4-BE49-F238E27FC236}">
                    <a16:creationId xmlns:a16="http://schemas.microsoft.com/office/drawing/2014/main" id="{ED4C060D-45E2-7A06-10BF-87A9F4EF4D8B}"/>
                  </a:ext>
                </a:extLst>
              </p:cNvPr>
              <p:cNvSpPr>
                <a:spLocks noChangeShapeType="1"/>
              </p:cNvSpPr>
              <p:nvPr/>
            </p:nvSpPr>
            <p:spPr bwMode="auto">
              <a:xfrm>
                <a:off x="8277225" y="2265363"/>
                <a:ext cx="0" cy="46037"/>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03" name="Line 75">
                <a:extLst>
                  <a:ext uri="{FF2B5EF4-FFF2-40B4-BE49-F238E27FC236}">
                    <a16:creationId xmlns:a16="http://schemas.microsoft.com/office/drawing/2014/main" id="{8843837B-846B-B8E5-76D0-F1584DB5D98B}"/>
                  </a:ext>
                </a:extLst>
              </p:cNvPr>
              <p:cNvSpPr>
                <a:spLocks noChangeShapeType="1"/>
              </p:cNvSpPr>
              <p:nvPr/>
            </p:nvSpPr>
            <p:spPr bwMode="auto">
              <a:xfrm flipH="1">
                <a:off x="8251825" y="2287588"/>
                <a:ext cx="47625" cy="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04" name="Line 76">
                <a:extLst>
                  <a:ext uri="{FF2B5EF4-FFF2-40B4-BE49-F238E27FC236}">
                    <a16:creationId xmlns:a16="http://schemas.microsoft.com/office/drawing/2014/main" id="{2DA46948-A0BF-2348-7939-CFE470CCDE93}"/>
                  </a:ext>
                </a:extLst>
              </p:cNvPr>
              <p:cNvSpPr>
                <a:spLocks noChangeShapeType="1"/>
              </p:cNvSpPr>
              <p:nvPr/>
            </p:nvSpPr>
            <p:spPr bwMode="auto">
              <a:xfrm>
                <a:off x="8162925" y="2246313"/>
                <a:ext cx="0" cy="4445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05" name="Line 77">
                <a:extLst>
                  <a:ext uri="{FF2B5EF4-FFF2-40B4-BE49-F238E27FC236}">
                    <a16:creationId xmlns:a16="http://schemas.microsoft.com/office/drawing/2014/main" id="{9814F434-6D12-C75A-6776-5B61E69340F9}"/>
                  </a:ext>
                </a:extLst>
              </p:cNvPr>
              <p:cNvSpPr>
                <a:spLocks noChangeShapeType="1"/>
              </p:cNvSpPr>
              <p:nvPr/>
            </p:nvSpPr>
            <p:spPr bwMode="auto">
              <a:xfrm flipH="1">
                <a:off x="8137525" y="2268538"/>
                <a:ext cx="47625" cy="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06" name="Line 78">
                <a:extLst>
                  <a:ext uri="{FF2B5EF4-FFF2-40B4-BE49-F238E27FC236}">
                    <a16:creationId xmlns:a16="http://schemas.microsoft.com/office/drawing/2014/main" id="{5B96D3D1-DC5B-81D1-2F48-CAF5465E8932}"/>
                  </a:ext>
                </a:extLst>
              </p:cNvPr>
              <p:cNvSpPr>
                <a:spLocks noChangeShapeType="1"/>
              </p:cNvSpPr>
              <p:nvPr/>
            </p:nvSpPr>
            <p:spPr bwMode="auto">
              <a:xfrm>
                <a:off x="8153400" y="2224088"/>
                <a:ext cx="0" cy="4445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07" name="Line 79">
                <a:extLst>
                  <a:ext uri="{FF2B5EF4-FFF2-40B4-BE49-F238E27FC236}">
                    <a16:creationId xmlns:a16="http://schemas.microsoft.com/office/drawing/2014/main" id="{CF7C3F31-C5F9-DB1E-D6B5-D803AB63FAD6}"/>
                  </a:ext>
                </a:extLst>
              </p:cNvPr>
              <p:cNvSpPr>
                <a:spLocks noChangeShapeType="1"/>
              </p:cNvSpPr>
              <p:nvPr/>
            </p:nvSpPr>
            <p:spPr bwMode="auto">
              <a:xfrm flipH="1">
                <a:off x="8128000" y="2246313"/>
                <a:ext cx="50800" cy="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08" name="Line 80">
                <a:extLst>
                  <a:ext uri="{FF2B5EF4-FFF2-40B4-BE49-F238E27FC236}">
                    <a16:creationId xmlns:a16="http://schemas.microsoft.com/office/drawing/2014/main" id="{D4CE4B69-D2AA-2E71-D508-530DDB24D6BB}"/>
                  </a:ext>
                </a:extLst>
              </p:cNvPr>
              <p:cNvSpPr>
                <a:spLocks noChangeShapeType="1"/>
              </p:cNvSpPr>
              <p:nvPr/>
            </p:nvSpPr>
            <p:spPr bwMode="auto">
              <a:xfrm>
                <a:off x="8034338" y="2173288"/>
                <a:ext cx="0" cy="4445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09" name="Line 81">
                <a:extLst>
                  <a:ext uri="{FF2B5EF4-FFF2-40B4-BE49-F238E27FC236}">
                    <a16:creationId xmlns:a16="http://schemas.microsoft.com/office/drawing/2014/main" id="{ECC11459-830D-08A7-D337-6E8FE6DAE807}"/>
                  </a:ext>
                </a:extLst>
              </p:cNvPr>
              <p:cNvSpPr>
                <a:spLocks noChangeShapeType="1"/>
              </p:cNvSpPr>
              <p:nvPr/>
            </p:nvSpPr>
            <p:spPr bwMode="auto">
              <a:xfrm flipH="1">
                <a:off x="8008938" y="2195513"/>
                <a:ext cx="50800" cy="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10" name="Line 82">
                <a:extLst>
                  <a:ext uri="{FF2B5EF4-FFF2-40B4-BE49-F238E27FC236}">
                    <a16:creationId xmlns:a16="http://schemas.microsoft.com/office/drawing/2014/main" id="{78E9EB7C-D60C-1908-A359-DAE0BAF9E041}"/>
                  </a:ext>
                </a:extLst>
              </p:cNvPr>
              <p:cNvSpPr>
                <a:spLocks noChangeShapeType="1"/>
              </p:cNvSpPr>
              <p:nvPr/>
            </p:nvSpPr>
            <p:spPr bwMode="auto">
              <a:xfrm>
                <a:off x="8021638" y="2173288"/>
                <a:ext cx="0" cy="4445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11" name="Line 83">
                <a:extLst>
                  <a:ext uri="{FF2B5EF4-FFF2-40B4-BE49-F238E27FC236}">
                    <a16:creationId xmlns:a16="http://schemas.microsoft.com/office/drawing/2014/main" id="{9FF9EA4A-1AC0-F133-A592-BB41B4218BC8}"/>
                  </a:ext>
                </a:extLst>
              </p:cNvPr>
              <p:cNvSpPr>
                <a:spLocks noChangeShapeType="1"/>
              </p:cNvSpPr>
              <p:nvPr/>
            </p:nvSpPr>
            <p:spPr bwMode="auto">
              <a:xfrm flipH="1">
                <a:off x="7996238" y="2195513"/>
                <a:ext cx="50800" cy="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12" name="Line 84">
                <a:extLst>
                  <a:ext uri="{FF2B5EF4-FFF2-40B4-BE49-F238E27FC236}">
                    <a16:creationId xmlns:a16="http://schemas.microsoft.com/office/drawing/2014/main" id="{65B96C26-E44E-1E76-C68F-D1A158073891}"/>
                  </a:ext>
                </a:extLst>
              </p:cNvPr>
              <p:cNvSpPr>
                <a:spLocks noChangeShapeType="1"/>
              </p:cNvSpPr>
              <p:nvPr/>
            </p:nvSpPr>
            <p:spPr bwMode="auto">
              <a:xfrm>
                <a:off x="7910513" y="2163763"/>
                <a:ext cx="0" cy="4445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13" name="Line 85">
                <a:extLst>
                  <a:ext uri="{FF2B5EF4-FFF2-40B4-BE49-F238E27FC236}">
                    <a16:creationId xmlns:a16="http://schemas.microsoft.com/office/drawing/2014/main" id="{3037F00F-ADF4-90F4-F7A4-06B4B9E25140}"/>
                  </a:ext>
                </a:extLst>
              </p:cNvPr>
              <p:cNvSpPr>
                <a:spLocks noChangeShapeType="1"/>
              </p:cNvSpPr>
              <p:nvPr/>
            </p:nvSpPr>
            <p:spPr bwMode="auto">
              <a:xfrm flipH="1">
                <a:off x="7885113" y="2185988"/>
                <a:ext cx="50800" cy="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14" name="Line 86">
                <a:extLst>
                  <a:ext uri="{FF2B5EF4-FFF2-40B4-BE49-F238E27FC236}">
                    <a16:creationId xmlns:a16="http://schemas.microsoft.com/office/drawing/2014/main" id="{64BC74B8-6241-CE9F-09A9-CA8F634F9D5D}"/>
                  </a:ext>
                </a:extLst>
              </p:cNvPr>
              <p:cNvSpPr>
                <a:spLocks noChangeShapeType="1"/>
              </p:cNvSpPr>
              <p:nvPr/>
            </p:nvSpPr>
            <p:spPr bwMode="auto">
              <a:xfrm>
                <a:off x="7894638" y="2163763"/>
                <a:ext cx="0" cy="4445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15" name="Line 87">
                <a:extLst>
                  <a:ext uri="{FF2B5EF4-FFF2-40B4-BE49-F238E27FC236}">
                    <a16:creationId xmlns:a16="http://schemas.microsoft.com/office/drawing/2014/main" id="{153D29F0-7030-DFD9-CBD4-4B182E73535E}"/>
                  </a:ext>
                </a:extLst>
              </p:cNvPr>
              <p:cNvSpPr>
                <a:spLocks noChangeShapeType="1"/>
              </p:cNvSpPr>
              <p:nvPr/>
            </p:nvSpPr>
            <p:spPr bwMode="auto">
              <a:xfrm flipH="1">
                <a:off x="7869238" y="2185988"/>
                <a:ext cx="50800" cy="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16" name="Line 88">
                <a:extLst>
                  <a:ext uri="{FF2B5EF4-FFF2-40B4-BE49-F238E27FC236}">
                    <a16:creationId xmlns:a16="http://schemas.microsoft.com/office/drawing/2014/main" id="{8956509B-6218-AE6A-96B4-EFB6B004AFE9}"/>
                  </a:ext>
                </a:extLst>
              </p:cNvPr>
              <p:cNvSpPr>
                <a:spLocks noChangeShapeType="1"/>
              </p:cNvSpPr>
              <p:nvPr/>
            </p:nvSpPr>
            <p:spPr bwMode="auto">
              <a:xfrm>
                <a:off x="7869238" y="2119313"/>
                <a:ext cx="0" cy="4445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17" name="Line 89">
                <a:extLst>
                  <a:ext uri="{FF2B5EF4-FFF2-40B4-BE49-F238E27FC236}">
                    <a16:creationId xmlns:a16="http://schemas.microsoft.com/office/drawing/2014/main" id="{958E38D7-0F68-393C-1BC5-1EC68E201437}"/>
                  </a:ext>
                </a:extLst>
              </p:cNvPr>
              <p:cNvSpPr>
                <a:spLocks noChangeShapeType="1"/>
              </p:cNvSpPr>
              <p:nvPr/>
            </p:nvSpPr>
            <p:spPr bwMode="auto">
              <a:xfrm flipH="1">
                <a:off x="7843838" y="2141538"/>
                <a:ext cx="50800" cy="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18" name="Line 90">
                <a:extLst>
                  <a:ext uri="{FF2B5EF4-FFF2-40B4-BE49-F238E27FC236}">
                    <a16:creationId xmlns:a16="http://schemas.microsoft.com/office/drawing/2014/main" id="{90B2B269-9443-4674-E9D5-E877F51456F6}"/>
                  </a:ext>
                </a:extLst>
              </p:cNvPr>
              <p:cNvSpPr>
                <a:spLocks noChangeShapeType="1"/>
              </p:cNvSpPr>
              <p:nvPr/>
            </p:nvSpPr>
            <p:spPr bwMode="auto">
              <a:xfrm>
                <a:off x="7859713" y="2119313"/>
                <a:ext cx="0" cy="4445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19" name="Line 91">
                <a:extLst>
                  <a:ext uri="{FF2B5EF4-FFF2-40B4-BE49-F238E27FC236}">
                    <a16:creationId xmlns:a16="http://schemas.microsoft.com/office/drawing/2014/main" id="{A5E994A6-FD07-3661-E228-7917FB9C5336}"/>
                  </a:ext>
                </a:extLst>
              </p:cNvPr>
              <p:cNvSpPr>
                <a:spLocks noChangeShapeType="1"/>
              </p:cNvSpPr>
              <p:nvPr/>
            </p:nvSpPr>
            <p:spPr bwMode="auto">
              <a:xfrm flipH="1">
                <a:off x="7834313" y="2141538"/>
                <a:ext cx="50800" cy="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20" name="Line 92">
                <a:extLst>
                  <a:ext uri="{FF2B5EF4-FFF2-40B4-BE49-F238E27FC236}">
                    <a16:creationId xmlns:a16="http://schemas.microsoft.com/office/drawing/2014/main" id="{967F5C99-AB06-73C1-3F26-3F0415E7F211}"/>
                  </a:ext>
                </a:extLst>
              </p:cNvPr>
              <p:cNvSpPr>
                <a:spLocks noChangeShapeType="1"/>
              </p:cNvSpPr>
              <p:nvPr/>
            </p:nvSpPr>
            <p:spPr bwMode="auto">
              <a:xfrm>
                <a:off x="7786688" y="2103438"/>
                <a:ext cx="0" cy="47625"/>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21" name="Line 93">
                <a:extLst>
                  <a:ext uri="{FF2B5EF4-FFF2-40B4-BE49-F238E27FC236}">
                    <a16:creationId xmlns:a16="http://schemas.microsoft.com/office/drawing/2014/main" id="{DDA1E606-BDC3-85E3-ABDC-74A7FC43212F}"/>
                  </a:ext>
                </a:extLst>
              </p:cNvPr>
              <p:cNvSpPr>
                <a:spLocks noChangeShapeType="1"/>
              </p:cNvSpPr>
              <p:nvPr/>
            </p:nvSpPr>
            <p:spPr bwMode="auto">
              <a:xfrm flipH="1">
                <a:off x="7761288" y="2125663"/>
                <a:ext cx="50800" cy="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22" name="Line 94">
                <a:extLst>
                  <a:ext uri="{FF2B5EF4-FFF2-40B4-BE49-F238E27FC236}">
                    <a16:creationId xmlns:a16="http://schemas.microsoft.com/office/drawing/2014/main" id="{3535BBD4-87A4-5214-9DE2-21CAF375D1F0}"/>
                  </a:ext>
                </a:extLst>
              </p:cNvPr>
              <p:cNvSpPr>
                <a:spLocks noChangeShapeType="1"/>
              </p:cNvSpPr>
              <p:nvPr/>
            </p:nvSpPr>
            <p:spPr bwMode="auto">
              <a:xfrm>
                <a:off x="7629525" y="2028825"/>
                <a:ext cx="0" cy="4445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23" name="Line 95">
                <a:extLst>
                  <a:ext uri="{FF2B5EF4-FFF2-40B4-BE49-F238E27FC236}">
                    <a16:creationId xmlns:a16="http://schemas.microsoft.com/office/drawing/2014/main" id="{3AC87FF1-1822-29C9-7486-49D49C7961D3}"/>
                  </a:ext>
                </a:extLst>
              </p:cNvPr>
              <p:cNvSpPr>
                <a:spLocks noChangeShapeType="1"/>
              </p:cNvSpPr>
              <p:nvPr/>
            </p:nvSpPr>
            <p:spPr bwMode="auto">
              <a:xfrm flipH="1">
                <a:off x="7604125" y="2051050"/>
                <a:ext cx="50800" cy="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24" name="Line 96">
                <a:extLst>
                  <a:ext uri="{FF2B5EF4-FFF2-40B4-BE49-F238E27FC236}">
                    <a16:creationId xmlns:a16="http://schemas.microsoft.com/office/drawing/2014/main" id="{76E3B350-AE3F-F8A0-0BC4-7B682FFE9962}"/>
                  </a:ext>
                </a:extLst>
              </p:cNvPr>
              <p:cNvSpPr>
                <a:spLocks noChangeShapeType="1"/>
              </p:cNvSpPr>
              <p:nvPr/>
            </p:nvSpPr>
            <p:spPr bwMode="auto">
              <a:xfrm>
                <a:off x="7540625" y="2000250"/>
                <a:ext cx="0" cy="4445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25" name="Line 97">
                <a:extLst>
                  <a:ext uri="{FF2B5EF4-FFF2-40B4-BE49-F238E27FC236}">
                    <a16:creationId xmlns:a16="http://schemas.microsoft.com/office/drawing/2014/main" id="{F7AFC163-8354-4C43-65C3-8AE21554F7B8}"/>
                  </a:ext>
                </a:extLst>
              </p:cNvPr>
              <p:cNvSpPr>
                <a:spLocks noChangeShapeType="1"/>
              </p:cNvSpPr>
              <p:nvPr/>
            </p:nvSpPr>
            <p:spPr bwMode="auto">
              <a:xfrm flipH="1">
                <a:off x="7515225" y="2022475"/>
                <a:ext cx="47625" cy="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26" name="Line 98">
                <a:extLst>
                  <a:ext uri="{FF2B5EF4-FFF2-40B4-BE49-F238E27FC236}">
                    <a16:creationId xmlns:a16="http://schemas.microsoft.com/office/drawing/2014/main" id="{4AAD407F-DDD0-A6B5-93A2-AE3FF70C0DA1}"/>
                  </a:ext>
                </a:extLst>
              </p:cNvPr>
              <p:cNvSpPr>
                <a:spLocks noChangeShapeType="1"/>
              </p:cNvSpPr>
              <p:nvPr/>
            </p:nvSpPr>
            <p:spPr bwMode="auto">
              <a:xfrm>
                <a:off x="7499350" y="1908175"/>
                <a:ext cx="0" cy="4445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27" name="Line 99">
                <a:extLst>
                  <a:ext uri="{FF2B5EF4-FFF2-40B4-BE49-F238E27FC236}">
                    <a16:creationId xmlns:a16="http://schemas.microsoft.com/office/drawing/2014/main" id="{E5CAE0BB-CF26-8C62-E26A-8A57DD96DEEB}"/>
                  </a:ext>
                </a:extLst>
              </p:cNvPr>
              <p:cNvSpPr>
                <a:spLocks noChangeShapeType="1"/>
              </p:cNvSpPr>
              <p:nvPr/>
            </p:nvSpPr>
            <p:spPr bwMode="auto">
              <a:xfrm flipH="1">
                <a:off x="7473950" y="1930400"/>
                <a:ext cx="47625" cy="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28" name="Line 100">
                <a:extLst>
                  <a:ext uri="{FF2B5EF4-FFF2-40B4-BE49-F238E27FC236}">
                    <a16:creationId xmlns:a16="http://schemas.microsoft.com/office/drawing/2014/main" id="{C147477C-EC8A-9C66-B93D-5937EE7AB123}"/>
                  </a:ext>
                </a:extLst>
              </p:cNvPr>
              <p:cNvSpPr>
                <a:spLocks noChangeShapeType="1"/>
              </p:cNvSpPr>
              <p:nvPr/>
            </p:nvSpPr>
            <p:spPr bwMode="auto">
              <a:xfrm>
                <a:off x="7389813" y="1873250"/>
                <a:ext cx="0" cy="4445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29" name="Line 101">
                <a:extLst>
                  <a:ext uri="{FF2B5EF4-FFF2-40B4-BE49-F238E27FC236}">
                    <a16:creationId xmlns:a16="http://schemas.microsoft.com/office/drawing/2014/main" id="{1ADDA62C-7191-D934-85C7-E6FCB7D8290C}"/>
                  </a:ext>
                </a:extLst>
              </p:cNvPr>
              <p:cNvSpPr>
                <a:spLocks noChangeShapeType="1"/>
              </p:cNvSpPr>
              <p:nvPr/>
            </p:nvSpPr>
            <p:spPr bwMode="auto">
              <a:xfrm flipH="1">
                <a:off x="7364413" y="1895475"/>
                <a:ext cx="50800" cy="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30" name="Line 102">
                <a:extLst>
                  <a:ext uri="{FF2B5EF4-FFF2-40B4-BE49-F238E27FC236}">
                    <a16:creationId xmlns:a16="http://schemas.microsoft.com/office/drawing/2014/main" id="{E08CAB79-756C-9652-FD1E-4F4FAE3704BF}"/>
                  </a:ext>
                </a:extLst>
              </p:cNvPr>
              <p:cNvSpPr>
                <a:spLocks noChangeShapeType="1"/>
              </p:cNvSpPr>
              <p:nvPr/>
            </p:nvSpPr>
            <p:spPr bwMode="auto">
              <a:xfrm>
                <a:off x="7367588" y="1798638"/>
                <a:ext cx="0" cy="4445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31" name="Line 103">
                <a:extLst>
                  <a:ext uri="{FF2B5EF4-FFF2-40B4-BE49-F238E27FC236}">
                    <a16:creationId xmlns:a16="http://schemas.microsoft.com/office/drawing/2014/main" id="{9DB7CA4B-F2E3-5CD7-9C7A-FC56CEEEC1EC}"/>
                  </a:ext>
                </a:extLst>
              </p:cNvPr>
              <p:cNvSpPr>
                <a:spLocks noChangeShapeType="1"/>
              </p:cNvSpPr>
              <p:nvPr/>
            </p:nvSpPr>
            <p:spPr bwMode="auto">
              <a:xfrm flipH="1">
                <a:off x="7342188" y="1820863"/>
                <a:ext cx="50800" cy="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32" name="Line 104">
                <a:extLst>
                  <a:ext uri="{FF2B5EF4-FFF2-40B4-BE49-F238E27FC236}">
                    <a16:creationId xmlns:a16="http://schemas.microsoft.com/office/drawing/2014/main" id="{7833EA72-E2D6-D05B-C0B7-1B7CE366987F}"/>
                  </a:ext>
                </a:extLst>
              </p:cNvPr>
              <p:cNvSpPr>
                <a:spLocks noChangeShapeType="1"/>
              </p:cNvSpPr>
              <p:nvPr/>
            </p:nvSpPr>
            <p:spPr bwMode="auto">
              <a:xfrm>
                <a:off x="7310438" y="1744663"/>
                <a:ext cx="0" cy="4445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33" name="Line 105">
                <a:extLst>
                  <a:ext uri="{FF2B5EF4-FFF2-40B4-BE49-F238E27FC236}">
                    <a16:creationId xmlns:a16="http://schemas.microsoft.com/office/drawing/2014/main" id="{BFBA771D-97F6-D14E-7E9B-F817FA8349AA}"/>
                  </a:ext>
                </a:extLst>
              </p:cNvPr>
              <p:cNvSpPr>
                <a:spLocks noChangeShapeType="1"/>
              </p:cNvSpPr>
              <p:nvPr/>
            </p:nvSpPr>
            <p:spPr bwMode="auto">
              <a:xfrm flipH="1">
                <a:off x="7285038" y="1766888"/>
                <a:ext cx="50800" cy="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34" name="Line 106">
                <a:extLst>
                  <a:ext uri="{FF2B5EF4-FFF2-40B4-BE49-F238E27FC236}">
                    <a16:creationId xmlns:a16="http://schemas.microsoft.com/office/drawing/2014/main" id="{2EFAD8C2-EFCA-339D-AEBD-37835C75A1A5}"/>
                  </a:ext>
                </a:extLst>
              </p:cNvPr>
              <p:cNvSpPr>
                <a:spLocks noChangeShapeType="1"/>
              </p:cNvSpPr>
              <p:nvPr/>
            </p:nvSpPr>
            <p:spPr bwMode="auto">
              <a:xfrm>
                <a:off x="7300913" y="1744663"/>
                <a:ext cx="0" cy="4445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35" name="Line 107">
                <a:extLst>
                  <a:ext uri="{FF2B5EF4-FFF2-40B4-BE49-F238E27FC236}">
                    <a16:creationId xmlns:a16="http://schemas.microsoft.com/office/drawing/2014/main" id="{948B297C-21F6-A761-1546-FE9875EB5242}"/>
                  </a:ext>
                </a:extLst>
              </p:cNvPr>
              <p:cNvSpPr>
                <a:spLocks noChangeShapeType="1"/>
              </p:cNvSpPr>
              <p:nvPr/>
            </p:nvSpPr>
            <p:spPr bwMode="auto">
              <a:xfrm flipH="1">
                <a:off x="7275513" y="1766888"/>
                <a:ext cx="50800" cy="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36" name="Line 108">
                <a:extLst>
                  <a:ext uri="{FF2B5EF4-FFF2-40B4-BE49-F238E27FC236}">
                    <a16:creationId xmlns:a16="http://schemas.microsoft.com/office/drawing/2014/main" id="{9D7B2471-8C59-65CC-DE6E-276D9BF99585}"/>
                  </a:ext>
                </a:extLst>
              </p:cNvPr>
              <p:cNvSpPr>
                <a:spLocks noChangeShapeType="1"/>
              </p:cNvSpPr>
              <p:nvPr/>
            </p:nvSpPr>
            <p:spPr bwMode="auto">
              <a:xfrm>
                <a:off x="7199313" y="1593850"/>
                <a:ext cx="0" cy="4445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37" name="Line 109">
                <a:extLst>
                  <a:ext uri="{FF2B5EF4-FFF2-40B4-BE49-F238E27FC236}">
                    <a16:creationId xmlns:a16="http://schemas.microsoft.com/office/drawing/2014/main" id="{1A2BAD2B-1D62-6D75-16F6-4C3080013891}"/>
                  </a:ext>
                </a:extLst>
              </p:cNvPr>
              <p:cNvSpPr>
                <a:spLocks noChangeShapeType="1"/>
              </p:cNvSpPr>
              <p:nvPr/>
            </p:nvSpPr>
            <p:spPr bwMode="auto">
              <a:xfrm flipH="1">
                <a:off x="7173913" y="1616075"/>
                <a:ext cx="50800" cy="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38" name="Line 110">
                <a:extLst>
                  <a:ext uri="{FF2B5EF4-FFF2-40B4-BE49-F238E27FC236}">
                    <a16:creationId xmlns:a16="http://schemas.microsoft.com/office/drawing/2014/main" id="{C9DDB6B5-FD4A-E835-2871-B4182771CB0A}"/>
                  </a:ext>
                </a:extLst>
              </p:cNvPr>
              <p:cNvSpPr>
                <a:spLocks noChangeShapeType="1"/>
              </p:cNvSpPr>
              <p:nvPr/>
            </p:nvSpPr>
            <p:spPr bwMode="auto">
              <a:xfrm>
                <a:off x="7164388" y="1581150"/>
                <a:ext cx="0" cy="4445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39" name="Line 111">
                <a:extLst>
                  <a:ext uri="{FF2B5EF4-FFF2-40B4-BE49-F238E27FC236}">
                    <a16:creationId xmlns:a16="http://schemas.microsoft.com/office/drawing/2014/main" id="{79578BD4-EDD4-248F-846D-4EB30EB38806}"/>
                  </a:ext>
                </a:extLst>
              </p:cNvPr>
              <p:cNvSpPr>
                <a:spLocks noChangeShapeType="1"/>
              </p:cNvSpPr>
              <p:nvPr/>
            </p:nvSpPr>
            <p:spPr bwMode="auto">
              <a:xfrm flipH="1">
                <a:off x="7138988" y="1603375"/>
                <a:ext cx="50800" cy="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40" name="Line 112">
                <a:extLst>
                  <a:ext uri="{FF2B5EF4-FFF2-40B4-BE49-F238E27FC236}">
                    <a16:creationId xmlns:a16="http://schemas.microsoft.com/office/drawing/2014/main" id="{21E8A038-7358-4146-EDDC-446AF664E1EB}"/>
                  </a:ext>
                </a:extLst>
              </p:cNvPr>
              <p:cNvSpPr>
                <a:spLocks noChangeShapeType="1"/>
              </p:cNvSpPr>
              <p:nvPr/>
            </p:nvSpPr>
            <p:spPr bwMode="auto">
              <a:xfrm>
                <a:off x="7243763" y="1681163"/>
                <a:ext cx="0" cy="4445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41" name="Line 113">
                <a:extLst>
                  <a:ext uri="{FF2B5EF4-FFF2-40B4-BE49-F238E27FC236}">
                    <a16:creationId xmlns:a16="http://schemas.microsoft.com/office/drawing/2014/main" id="{67A87F41-9451-B27A-A3D2-606023583F48}"/>
                  </a:ext>
                </a:extLst>
              </p:cNvPr>
              <p:cNvSpPr>
                <a:spLocks noChangeShapeType="1"/>
              </p:cNvSpPr>
              <p:nvPr/>
            </p:nvSpPr>
            <p:spPr bwMode="auto">
              <a:xfrm flipH="1">
                <a:off x="7218363" y="1703388"/>
                <a:ext cx="50800" cy="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42" name="Line 114">
                <a:extLst>
                  <a:ext uri="{FF2B5EF4-FFF2-40B4-BE49-F238E27FC236}">
                    <a16:creationId xmlns:a16="http://schemas.microsoft.com/office/drawing/2014/main" id="{BA0BF4D1-9775-95A7-B42C-5CF0033B7C7B}"/>
                  </a:ext>
                </a:extLst>
              </p:cNvPr>
              <p:cNvSpPr>
                <a:spLocks noChangeShapeType="1"/>
              </p:cNvSpPr>
              <p:nvPr/>
            </p:nvSpPr>
            <p:spPr bwMode="auto">
              <a:xfrm>
                <a:off x="7240588" y="1674813"/>
                <a:ext cx="0" cy="4445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43" name="Line 115">
                <a:extLst>
                  <a:ext uri="{FF2B5EF4-FFF2-40B4-BE49-F238E27FC236}">
                    <a16:creationId xmlns:a16="http://schemas.microsoft.com/office/drawing/2014/main" id="{E4CF68F6-3812-D3C0-ADE3-996488A704A7}"/>
                  </a:ext>
                </a:extLst>
              </p:cNvPr>
              <p:cNvSpPr>
                <a:spLocks noChangeShapeType="1"/>
              </p:cNvSpPr>
              <p:nvPr/>
            </p:nvSpPr>
            <p:spPr bwMode="auto">
              <a:xfrm flipH="1">
                <a:off x="7215188" y="1697038"/>
                <a:ext cx="50800" cy="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44" name="Line 116">
                <a:extLst>
                  <a:ext uri="{FF2B5EF4-FFF2-40B4-BE49-F238E27FC236}">
                    <a16:creationId xmlns:a16="http://schemas.microsoft.com/office/drawing/2014/main" id="{956C8AB2-5961-2ABE-7DB8-DEA1300981F4}"/>
                  </a:ext>
                </a:extLst>
              </p:cNvPr>
              <p:cNvSpPr>
                <a:spLocks noChangeShapeType="1"/>
              </p:cNvSpPr>
              <p:nvPr/>
            </p:nvSpPr>
            <p:spPr bwMode="auto">
              <a:xfrm>
                <a:off x="7240588" y="1644650"/>
                <a:ext cx="0" cy="46037"/>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45" name="Line 117">
                <a:extLst>
                  <a:ext uri="{FF2B5EF4-FFF2-40B4-BE49-F238E27FC236}">
                    <a16:creationId xmlns:a16="http://schemas.microsoft.com/office/drawing/2014/main" id="{DADE343B-EF5E-DB31-1E6C-E32CEAC553EA}"/>
                  </a:ext>
                </a:extLst>
              </p:cNvPr>
              <p:cNvSpPr>
                <a:spLocks noChangeShapeType="1"/>
              </p:cNvSpPr>
              <p:nvPr/>
            </p:nvSpPr>
            <p:spPr bwMode="auto">
              <a:xfrm flipH="1">
                <a:off x="7215188" y="1668463"/>
                <a:ext cx="50800" cy="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46" name="Line 118">
                <a:extLst>
                  <a:ext uri="{FF2B5EF4-FFF2-40B4-BE49-F238E27FC236}">
                    <a16:creationId xmlns:a16="http://schemas.microsoft.com/office/drawing/2014/main" id="{521A150E-F232-AC34-B30F-B7D11BA043AE}"/>
                  </a:ext>
                </a:extLst>
              </p:cNvPr>
              <p:cNvSpPr>
                <a:spLocks noChangeShapeType="1"/>
              </p:cNvSpPr>
              <p:nvPr/>
            </p:nvSpPr>
            <p:spPr bwMode="auto">
              <a:xfrm>
                <a:off x="7240588" y="1647825"/>
                <a:ext cx="0" cy="49212"/>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47" name="Line 119">
                <a:extLst>
                  <a:ext uri="{FF2B5EF4-FFF2-40B4-BE49-F238E27FC236}">
                    <a16:creationId xmlns:a16="http://schemas.microsoft.com/office/drawing/2014/main" id="{4DE18A1B-AD71-3C6A-B91A-2983D91CCE73}"/>
                  </a:ext>
                </a:extLst>
              </p:cNvPr>
              <p:cNvSpPr>
                <a:spLocks noChangeShapeType="1"/>
              </p:cNvSpPr>
              <p:nvPr/>
            </p:nvSpPr>
            <p:spPr bwMode="auto">
              <a:xfrm flipH="1">
                <a:off x="7215188" y="1674813"/>
                <a:ext cx="50800" cy="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48" name="Line 120">
                <a:extLst>
                  <a:ext uri="{FF2B5EF4-FFF2-40B4-BE49-F238E27FC236}">
                    <a16:creationId xmlns:a16="http://schemas.microsoft.com/office/drawing/2014/main" id="{E53094D1-8BC9-AEF3-518F-DC366C76243E}"/>
                  </a:ext>
                </a:extLst>
              </p:cNvPr>
              <p:cNvSpPr>
                <a:spLocks noChangeShapeType="1"/>
              </p:cNvSpPr>
              <p:nvPr/>
            </p:nvSpPr>
            <p:spPr bwMode="auto">
              <a:xfrm>
                <a:off x="7161213" y="1587500"/>
                <a:ext cx="0" cy="4445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49" name="Line 121">
                <a:extLst>
                  <a:ext uri="{FF2B5EF4-FFF2-40B4-BE49-F238E27FC236}">
                    <a16:creationId xmlns:a16="http://schemas.microsoft.com/office/drawing/2014/main" id="{D39D1D8E-2E9C-F21B-7DA2-120AC85B2342}"/>
                  </a:ext>
                </a:extLst>
              </p:cNvPr>
              <p:cNvSpPr>
                <a:spLocks noChangeShapeType="1"/>
              </p:cNvSpPr>
              <p:nvPr/>
            </p:nvSpPr>
            <p:spPr bwMode="auto">
              <a:xfrm flipH="1">
                <a:off x="7135813" y="1609725"/>
                <a:ext cx="50800" cy="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50" name="Line 122">
                <a:extLst>
                  <a:ext uri="{FF2B5EF4-FFF2-40B4-BE49-F238E27FC236}">
                    <a16:creationId xmlns:a16="http://schemas.microsoft.com/office/drawing/2014/main" id="{A50CAC78-0A12-3A59-10F2-7E03AC4CA233}"/>
                  </a:ext>
                </a:extLst>
              </p:cNvPr>
              <p:cNvSpPr>
                <a:spLocks noChangeShapeType="1"/>
              </p:cNvSpPr>
              <p:nvPr/>
            </p:nvSpPr>
            <p:spPr bwMode="auto">
              <a:xfrm>
                <a:off x="7113588" y="1482725"/>
                <a:ext cx="0" cy="4445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51" name="Line 123">
                <a:extLst>
                  <a:ext uri="{FF2B5EF4-FFF2-40B4-BE49-F238E27FC236}">
                    <a16:creationId xmlns:a16="http://schemas.microsoft.com/office/drawing/2014/main" id="{9ABD0480-CCAF-2B3D-91B4-7E90AFF5EC90}"/>
                  </a:ext>
                </a:extLst>
              </p:cNvPr>
              <p:cNvSpPr>
                <a:spLocks noChangeShapeType="1"/>
              </p:cNvSpPr>
              <p:nvPr/>
            </p:nvSpPr>
            <p:spPr bwMode="auto">
              <a:xfrm flipH="1">
                <a:off x="7091363" y="1504950"/>
                <a:ext cx="47625" cy="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52" name="Line 124">
                <a:extLst>
                  <a:ext uri="{FF2B5EF4-FFF2-40B4-BE49-F238E27FC236}">
                    <a16:creationId xmlns:a16="http://schemas.microsoft.com/office/drawing/2014/main" id="{18E52DBB-595D-5B65-7F2F-869F215D171F}"/>
                  </a:ext>
                </a:extLst>
              </p:cNvPr>
              <p:cNvSpPr>
                <a:spLocks noChangeShapeType="1"/>
              </p:cNvSpPr>
              <p:nvPr/>
            </p:nvSpPr>
            <p:spPr bwMode="auto">
              <a:xfrm>
                <a:off x="7100888" y="1441450"/>
                <a:ext cx="0" cy="47625"/>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53" name="Line 125">
                <a:extLst>
                  <a:ext uri="{FF2B5EF4-FFF2-40B4-BE49-F238E27FC236}">
                    <a16:creationId xmlns:a16="http://schemas.microsoft.com/office/drawing/2014/main" id="{36461F0A-5D30-2FA2-1D61-D2AC1A20295F}"/>
                  </a:ext>
                </a:extLst>
              </p:cNvPr>
              <p:cNvSpPr>
                <a:spLocks noChangeShapeType="1"/>
              </p:cNvSpPr>
              <p:nvPr/>
            </p:nvSpPr>
            <p:spPr bwMode="auto">
              <a:xfrm flipH="1">
                <a:off x="7073900" y="1463675"/>
                <a:ext cx="52388" cy="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54" name="Line 126">
                <a:extLst>
                  <a:ext uri="{FF2B5EF4-FFF2-40B4-BE49-F238E27FC236}">
                    <a16:creationId xmlns:a16="http://schemas.microsoft.com/office/drawing/2014/main" id="{90E77F39-B153-9715-08E4-094861299DB6}"/>
                  </a:ext>
                </a:extLst>
              </p:cNvPr>
              <p:cNvSpPr>
                <a:spLocks noChangeShapeType="1"/>
              </p:cNvSpPr>
              <p:nvPr/>
            </p:nvSpPr>
            <p:spPr bwMode="auto">
              <a:xfrm>
                <a:off x="7064375" y="1392238"/>
                <a:ext cx="0" cy="46037"/>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55" name="Line 127">
                <a:extLst>
                  <a:ext uri="{FF2B5EF4-FFF2-40B4-BE49-F238E27FC236}">
                    <a16:creationId xmlns:a16="http://schemas.microsoft.com/office/drawing/2014/main" id="{17F8F680-F09A-FAD9-B97B-45C86968AE15}"/>
                  </a:ext>
                </a:extLst>
              </p:cNvPr>
              <p:cNvSpPr>
                <a:spLocks noChangeShapeType="1"/>
              </p:cNvSpPr>
              <p:nvPr/>
            </p:nvSpPr>
            <p:spPr bwMode="auto">
              <a:xfrm flipH="1">
                <a:off x="7038975" y="1414463"/>
                <a:ext cx="52388" cy="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56" name="Line 128">
                <a:extLst>
                  <a:ext uri="{FF2B5EF4-FFF2-40B4-BE49-F238E27FC236}">
                    <a16:creationId xmlns:a16="http://schemas.microsoft.com/office/drawing/2014/main" id="{C70A43C6-B6EA-ACBA-9177-C082D9A03EF2}"/>
                  </a:ext>
                </a:extLst>
              </p:cNvPr>
              <p:cNvSpPr>
                <a:spLocks noChangeShapeType="1"/>
              </p:cNvSpPr>
              <p:nvPr/>
            </p:nvSpPr>
            <p:spPr bwMode="auto">
              <a:xfrm>
                <a:off x="7035800" y="1379538"/>
                <a:ext cx="0" cy="4445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57" name="Line 129">
                <a:extLst>
                  <a:ext uri="{FF2B5EF4-FFF2-40B4-BE49-F238E27FC236}">
                    <a16:creationId xmlns:a16="http://schemas.microsoft.com/office/drawing/2014/main" id="{7AB59C59-7B99-B9B5-5C06-D881CBA76BA9}"/>
                  </a:ext>
                </a:extLst>
              </p:cNvPr>
              <p:cNvSpPr>
                <a:spLocks noChangeShapeType="1"/>
              </p:cNvSpPr>
              <p:nvPr/>
            </p:nvSpPr>
            <p:spPr bwMode="auto">
              <a:xfrm flipH="1">
                <a:off x="7010400" y="1401763"/>
                <a:ext cx="50800" cy="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58" name="Line 130">
                <a:extLst>
                  <a:ext uri="{FF2B5EF4-FFF2-40B4-BE49-F238E27FC236}">
                    <a16:creationId xmlns:a16="http://schemas.microsoft.com/office/drawing/2014/main" id="{3E34128E-D479-C772-0090-D840ECDF566B}"/>
                  </a:ext>
                </a:extLst>
              </p:cNvPr>
              <p:cNvSpPr>
                <a:spLocks noChangeShapeType="1"/>
              </p:cNvSpPr>
              <p:nvPr/>
            </p:nvSpPr>
            <p:spPr bwMode="auto">
              <a:xfrm>
                <a:off x="6985000" y="1357313"/>
                <a:ext cx="0" cy="4445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59" name="Line 131">
                <a:extLst>
                  <a:ext uri="{FF2B5EF4-FFF2-40B4-BE49-F238E27FC236}">
                    <a16:creationId xmlns:a16="http://schemas.microsoft.com/office/drawing/2014/main" id="{F5D75FF1-7B73-8B2D-5837-FF1D478D2AB9}"/>
                  </a:ext>
                </a:extLst>
              </p:cNvPr>
              <p:cNvSpPr>
                <a:spLocks noChangeShapeType="1"/>
              </p:cNvSpPr>
              <p:nvPr/>
            </p:nvSpPr>
            <p:spPr bwMode="auto">
              <a:xfrm flipH="1">
                <a:off x="6959600" y="1379538"/>
                <a:ext cx="50800" cy="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60" name="Line 132">
                <a:extLst>
                  <a:ext uri="{FF2B5EF4-FFF2-40B4-BE49-F238E27FC236}">
                    <a16:creationId xmlns:a16="http://schemas.microsoft.com/office/drawing/2014/main" id="{EE1C7E48-190C-D285-BF2E-EC93E8EC73CB}"/>
                  </a:ext>
                </a:extLst>
              </p:cNvPr>
              <p:cNvSpPr>
                <a:spLocks noChangeShapeType="1"/>
              </p:cNvSpPr>
              <p:nvPr/>
            </p:nvSpPr>
            <p:spPr bwMode="auto">
              <a:xfrm>
                <a:off x="6943725" y="1347788"/>
                <a:ext cx="0" cy="4445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61" name="Line 133">
                <a:extLst>
                  <a:ext uri="{FF2B5EF4-FFF2-40B4-BE49-F238E27FC236}">
                    <a16:creationId xmlns:a16="http://schemas.microsoft.com/office/drawing/2014/main" id="{EEC332F3-4F11-5BE2-48EC-25EF056311DD}"/>
                  </a:ext>
                </a:extLst>
              </p:cNvPr>
              <p:cNvSpPr>
                <a:spLocks noChangeShapeType="1"/>
              </p:cNvSpPr>
              <p:nvPr/>
            </p:nvSpPr>
            <p:spPr bwMode="auto">
              <a:xfrm flipH="1">
                <a:off x="6918325" y="1370013"/>
                <a:ext cx="50800" cy="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62" name="Line 134">
                <a:extLst>
                  <a:ext uri="{FF2B5EF4-FFF2-40B4-BE49-F238E27FC236}">
                    <a16:creationId xmlns:a16="http://schemas.microsoft.com/office/drawing/2014/main" id="{4552B996-4487-3193-DE36-EAE6AC4C97D2}"/>
                  </a:ext>
                </a:extLst>
              </p:cNvPr>
              <p:cNvSpPr>
                <a:spLocks noChangeShapeType="1"/>
              </p:cNvSpPr>
              <p:nvPr/>
            </p:nvSpPr>
            <p:spPr bwMode="auto">
              <a:xfrm>
                <a:off x="7885113" y="2132013"/>
                <a:ext cx="0" cy="4445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63" name="Line 135">
                <a:extLst>
                  <a:ext uri="{FF2B5EF4-FFF2-40B4-BE49-F238E27FC236}">
                    <a16:creationId xmlns:a16="http://schemas.microsoft.com/office/drawing/2014/main" id="{103B07DE-FA9A-7E40-708B-7F55B035EBD9}"/>
                  </a:ext>
                </a:extLst>
              </p:cNvPr>
              <p:cNvSpPr>
                <a:spLocks noChangeShapeType="1"/>
              </p:cNvSpPr>
              <p:nvPr/>
            </p:nvSpPr>
            <p:spPr bwMode="auto">
              <a:xfrm flipH="1">
                <a:off x="7859713" y="2154238"/>
                <a:ext cx="50800" cy="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64" name="Line 136">
                <a:extLst>
                  <a:ext uri="{FF2B5EF4-FFF2-40B4-BE49-F238E27FC236}">
                    <a16:creationId xmlns:a16="http://schemas.microsoft.com/office/drawing/2014/main" id="{FF6BCE16-F2B2-0B66-9B88-C97030263F75}"/>
                  </a:ext>
                </a:extLst>
              </p:cNvPr>
              <p:cNvSpPr>
                <a:spLocks noChangeShapeType="1"/>
              </p:cNvSpPr>
              <p:nvPr/>
            </p:nvSpPr>
            <p:spPr bwMode="auto">
              <a:xfrm>
                <a:off x="7894638" y="2132013"/>
                <a:ext cx="0" cy="4445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65" name="Line 137">
                <a:extLst>
                  <a:ext uri="{FF2B5EF4-FFF2-40B4-BE49-F238E27FC236}">
                    <a16:creationId xmlns:a16="http://schemas.microsoft.com/office/drawing/2014/main" id="{8ACF5B6A-C12D-51ED-4ECE-7B17B4DE38E1}"/>
                  </a:ext>
                </a:extLst>
              </p:cNvPr>
              <p:cNvSpPr>
                <a:spLocks noChangeShapeType="1"/>
              </p:cNvSpPr>
              <p:nvPr/>
            </p:nvSpPr>
            <p:spPr bwMode="auto">
              <a:xfrm flipH="1">
                <a:off x="7869238" y="2154238"/>
                <a:ext cx="50800" cy="0"/>
              </a:xfrm>
              <a:prstGeom prst="line">
                <a:avLst/>
              </a:prstGeom>
              <a:noFill/>
              <a:ln w="12700" cap="flat">
                <a:solidFill>
                  <a:srgbClr val="007F7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66" name="Freeform 138">
                <a:extLst>
                  <a:ext uri="{FF2B5EF4-FFF2-40B4-BE49-F238E27FC236}">
                    <a16:creationId xmlns:a16="http://schemas.microsoft.com/office/drawing/2014/main" id="{EB8B2449-5EFD-AFB0-8A55-052C259FE6C8}"/>
                  </a:ext>
                </a:extLst>
              </p:cNvPr>
              <p:cNvSpPr>
                <a:spLocks/>
              </p:cNvSpPr>
              <p:nvPr/>
            </p:nvSpPr>
            <p:spPr bwMode="auto">
              <a:xfrm>
                <a:off x="6927850" y="1366838"/>
                <a:ext cx="1614488" cy="1017587"/>
              </a:xfrm>
              <a:custGeom>
                <a:avLst/>
                <a:gdLst>
                  <a:gd name="T0" fmla="*/ 941 w 1017"/>
                  <a:gd name="T1" fmla="*/ 641 h 641"/>
                  <a:gd name="T2" fmla="*/ 932 w 1017"/>
                  <a:gd name="T3" fmla="*/ 617 h 641"/>
                  <a:gd name="T4" fmla="*/ 860 w 1017"/>
                  <a:gd name="T5" fmla="*/ 597 h 641"/>
                  <a:gd name="T6" fmla="*/ 804 w 1017"/>
                  <a:gd name="T7" fmla="*/ 580 h 641"/>
                  <a:gd name="T8" fmla="*/ 776 w 1017"/>
                  <a:gd name="T9" fmla="*/ 570 h 641"/>
                  <a:gd name="T10" fmla="*/ 770 w 1017"/>
                  <a:gd name="T11" fmla="*/ 560 h 641"/>
                  <a:gd name="T12" fmla="*/ 764 w 1017"/>
                  <a:gd name="T13" fmla="*/ 544 h 641"/>
                  <a:gd name="T14" fmla="*/ 742 w 1017"/>
                  <a:gd name="T15" fmla="*/ 536 h 641"/>
                  <a:gd name="T16" fmla="*/ 695 w 1017"/>
                  <a:gd name="T17" fmla="*/ 530 h 641"/>
                  <a:gd name="T18" fmla="*/ 683 w 1017"/>
                  <a:gd name="T19" fmla="*/ 522 h 641"/>
                  <a:gd name="T20" fmla="*/ 611 w 1017"/>
                  <a:gd name="T21" fmla="*/ 518 h 641"/>
                  <a:gd name="T22" fmla="*/ 607 w 1017"/>
                  <a:gd name="T23" fmla="*/ 512 h 641"/>
                  <a:gd name="T24" fmla="*/ 599 w 1017"/>
                  <a:gd name="T25" fmla="*/ 496 h 641"/>
                  <a:gd name="T26" fmla="*/ 559 w 1017"/>
                  <a:gd name="T27" fmla="*/ 490 h 641"/>
                  <a:gd name="T28" fmla="*/ 541 w 1017"/>
                  <a:gd name="T29" fmla="*/ 486 h 641"/>
                  <a:gd name="T30" fmla="*/ 527 w 1017"/>
                  <a:gd name="T31" fmla="*/ 474 h 641"/>
                  <a:gd name="T32" fmla="*/ 508 w 1017"/>
                  <a:gd name="T33" fmla="*/ 468 h 641"/>
                  <a:gd name="T34" fmla="*/ 478 w 1017"/>
                  <a:gd name="T35" fmla="*/ 462 h 641"/>
                  <a:gd name="T36" fmla="*/ 458 w 1017"/>
                  <a:gd name="T37" fmla="*/ 458 h 641"/>
                  <a:gd name="T38" fmla="*/ 452 w 1017"/>
                  <a:gd name="T39" fmla="*/ 445 h 641"/>
                  <a:gd name="T40" fmla="*/ 442 w 1017"/>
                  <a:gd name="T41" fmla="*/ 441 h 641"/>
                  <a:gd name="T42" fmla="*/ 436 w 1017"/>
                  <a:gd name="T43" fmla="*/ 431 h 641"/>
                  <a:gd name="T44" fmla="*/ 420 w 1017"/>
                  <a:gd name="T45" fmla="*/ 427 h 641"/>
                  <a:gd name="T46" fmla="*/ 384 w 1017"/>
                  <a:gd name="T47" fmla="*/ 421 h 641"/>
                  <a:gd name="T48" fmla="*/ 372 w 1017"/>
                  <a:gd name="T49" fmla="*/ 415 h 641"/>
                  <a:gd name="T50" fmla="*/ 364 w 1017"/>
                  <a:gd name="T51" fmla="*/ 405 h 641"/>
                  <a:gd name="T52" fmla="*/ 362 w 1017"/>
                  <a:gd name="T53" fmla="*/ 393 h 641"/>
                  <a:gd name="T54" fmla="*/ 360 w 1017"/>
                  <a:gd name="T55" fmla="*/ 379 h 641"/>
                  <a:gd name="T56" fmla="*/ 358 w 1017"/>
                  <a:gd name="T57" fmla="*/ 367 h 641"/>
                  <a:gd name="T58" fmla="*/ 340 w 1017"/>
                  <a:gd name="T59" fmla="*/ 357 h 641"/>
                  <a:gd name="T60" fmla="*/ 334 w 1017"/>
                  <a:gd name="T61" fmla="*/ 349 h 641"/>
                  <a:gd name="T62" fmla="*/ 322 w 1017"/>
                  <a:gd name="T63" fmla="*/ 343 h 641"/>
                  <a:gd name="T64" fmla="*/ 312 w 1017"/>
                  <a:gd name="T65" fmla="*/ 339 h 641"/>
                  <a:gd name="T66" fmla="*/ 283 w 1017"/>
                  <a:gd name="T67" fmla="*/ 335 h 641"/>
                  <a:gd name="T68" fmla="*/ 281 w 1017"/>
                  <a:gd name="T69" fmla="*/ 325 h 641"/>
                  <a:gd name="T70" fmla="*/ 277 w 1017"/>
                  <a:gd name="T71" fmla="*/ 294 h 641"/>
                  <a:gd name="T72" fmla="*/ 273 w 1017"/>
                  <a:gd name="T73" fmla="*/ 270 h 641"/>
                  <a:gd name="T74" fmla="*/ 239 w 1017"/>
                  <a:gd name="T75" fmla="*/ 262 h 641"/>
                  <a:gd name="T76" fmla="*/ 233 w 1017"/>
                  <a:gd name="T77" fmla="*/ 252 h 641"/>
                  <a:gd name="T78" fmla="*/ 227 w 1017"/>
                  <a:gd name="T79" fmla="*/ 248 h 641"/>
                  <a:gd name="T80" fmla="*/ 219 w 1017"/>
                  <a:gd name="T81" fmla="*/ 244 h 641"/>
                  <a:gd name="T82" fmla="*/ 209 w 1017"/>
                  <a:gd name="T83" fmla="*/ 240 h 641"/>
                  <a:gd name="T84" fmla="*/ 199 w 1017"/>
                  <a:gd name="T85" fmla="*/ 232 h 641"/>
                  <a:gd name="T86" fmla="*/ 195 w 1017"/>
                  <a:gd name="T87" fmla="*/ 210 h 641"/>
                  <a:gd name="T88" fmla="*/ 191 w 1017"/>
                  <a:gd name="T89" fmla="*/ 184 h 641"/>
                  <a:gd name="T90" fmla="*/ 183 w 1017"/>
                  <a:gd name="T91" fmla="*/ 175 h 641"/>
                  <a:gd name="T92" fmla="*/ 179 w 1017"/>
                  <a:gd name="T93" fmla="*/ 167 h 641"/>
                  <a:gd name="T94" fmla="*/ 171 w 1017"/>
                  <a:gd name="T95" fmla="*/ 161 h 641"/>
                  <a:gd name="T96" fmla="*/ 147 w 1017"/>
                  <a:gd name="T97" fmla="*/ 155 h 641"/>
                  <a:gd name="T98" fmla="*/ 129 w 1017"/>
                  <a:gd name="T99" fmla="*/ 143 h 641"/>
                  <a:gd name="T100" fmla="*/ 119 w 1017"/>
                  <a:gd name="T101" fmla="*/ 129 h 641"/>
                  <a:gd name="T102" fmla="*/ 119 w 1017"/>
                  <a:gd name="T103" fmla="*/ 87 h 641"/>
                  <a:gd name="T104" fmla="*/ 113 w 1017"/>
                  <a:gd name="T105" fmla="*/ 55 h 641"/>
                  <a:gd name="T106" fmla="*/ 94 w 1017"/>
                  <a:gd name="T107" fmla="*/ 40 h 641"/>
                  <a:gd name="T108" fmla="*/ 86 w 1017"/>
                  <a:gd name="T109" fmla="*/ 30 h 641"/>
                  <a:gd name="T110" fmla="*/ 80 w 1017"/>
                  <a:gd name="T111" fmla="*/ 24 h 641"/>
                  <a:gd name="T112" fmla="*/ 60 w 1017"/>
                  <a:gd name="T113" fmla="*/ 16 h 641"/>
                  <a:gd name="T114" fmla="*/ 44 w 1017"/>
                  <a:gd name="T115" fmla="*/ 8 h 641"/>
                  <a:gd name="T116" fmla="*/ 10 w 1017"/>
                  <a:gd name="T117" fmla="*/ 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641">
                    <a:moveTo>
                      <a:pt x="1017" y="641"/>
                    </a:moveTo>
                    <a:lnTo>
                      <a:pt x="941" y="641"/>
                    </a:lnTo>
                    <a:lnTo>
                      <a:pt x="941" y="617"/>
                    </a:lnTo>
                    <a:lnTo>
                      <a:pt x="932" y="617"/>
                    </a:lnTo>
                    <a:lnTo>
                      <a:pt x="932" y="597"/>
                    </a:lnTo>
                    <a:lnTo>
                      <a:pt x="860" y="597"/>
                    </a:lnTo>
                    <a:lnTo>
                      <a:pt x="860" y="580"/>
                    </a:lnTo>
                    <a:lnTo>
                      <a:pt x="804" y="580"/>
                    </a:lnTo>
                    <a:lnTo>
                      <a:pt x="804" y="570"/>
                    </a:lnTo>
                    <a:lnTo>
                      <a:pt x="776" y="570"/>
                    </a:lnTo>
                    <a:lnTo>
                      <a:pt x="776" y="560"/>
                    </a:lnTo>
                    <a:lnTo>
                      <a:pt x="770" y="560"/>
                    </a:lnTo>
                    <a:lnTo>
                      <a:pt x="770" y="544"/>
                    </a:lnTo>
                    <a:lnTo>
                      <a:pt x="764" y="544"/>
                    </a:lnTo>
                    <a:lnTo>
                      <a:pt x="764" y="536"/>
                    </a:lnTo>
                    <a:lnTo>
                      <a:pt x="742" y="536"/>
                    </a:lnTo>
                    <a:lnTo>
                      <a:pt x="742" y="530"/>
                    </a:lnTo>
                    <a:lnTo>
                      <a:pt x="695" y="530"/>
                    </a:lnTo>
                    <a:lnTo>
                      <a:pt x="695" y="522"/>
                    </a:lnTo>
                    <a:lnTo>
                      <a:pt x="683" y="522"/>
                    </a:lnTo>
                    <a:lnTo>
                      <a:pt x="683" y="518"/>
                    </a:lnTo>
                    <a:lnTo>
                      <a:pt x="611" y="518"/>
                    </a:lnTo>
                    <a:lnTo>
                      <a:pt x="611" y="512"/>
                    </a:lnTo>
                    <a:lnTo>
                      <a:pt x="607" y="512"/>
                    </a:lnTo>
                    <a:lnTo>
                      <a:pt x="607" y="496"/>
                    </a:lnTo>
                    <a:lnTo>
                      <a:pt x="599" y="496"/>
                    </a:lnTo>
                    <a:lnTo>
                      <a:pt x="599" y="490"/>
                    </a:lnTo>
                    <a:lnTo>
                      <a:pt x="559" y="490"/>
                    </a:lnTo>
                    <a:lnTo>
                      <a:pt x="559" y="486"/>
                    </a:lnTo>
                    <a:lnTo>
                      <a:pt x="541" y="486"/>
                    </a:lnTo>
                    <a:lnTo>
                      <a:pt x="541" y="474"/>
                    </a:lnTo>
                    <a:lnTo>
                      <a:pt x="527" y="474"/>
                    </a:lnTo>
                    <a:lnTo>
                      <a:pt x="527" y="468"/>
                    </a:lnTo>
                    <a:lnTo>
                      <a:pt x="508" y="468"/>
                    </a:lnTo>
                    <a:lnTo>
                      <a:pt x="508" y="462"/>
                    </a:lnTo>
                    <a:lnTo>
                      <a:pt x="478" y="462"/>
                    </a:lnTo>
                    <a:lnTo>
                      <a:pt x="478" y="458"/>
                    </a:lnTo>
                    <a:lnTo>
                      <a:pt x="458" y="458"/>
                    </a:lnTo>
                    <a:lnTo>
                      <a:pt x="458" y="445"/>
                    </a:lnTo>
                    <a:lnTo>
                      <a:pt x="452" y="445"/>
                    </a:lnTo>
                    <a:lnTo>
                      <a:pt x="452" y="441"/>
                    </a:lnTo>
                    <a:lnTo>
                      <a:pt x="442" y="441"/>
                    </a:lnTo>
                    <a:lnTo>
                      <a:pt x="442" y="431"/>
                    </a:lnTo>
                    <a:lnTo>
                      <a:pt x="436" y="431"/>
                    </a:lnTo>
                    <a:lnTo>
                      <a:pt x="436" y="427"/>
                    </a:lnTo>
                    <a:lnTo>
                      <a:pt x="420" y="427"/>
                    </a:lnTo>
                    <a:lnTo>
                      <a:pt x="420" y="421"/>
                    </a:lnTo>
                    <a:lnTo>
                      <a:pt x="384" y="421"/>
                    </a:lnTo>
                    <a:lnTo>
                      <a:pt x="384" y="415"/>
                    </a:lnTo>
                    <a:lnTo>
                      <a:pt x="372" y="415"/>
                    </a:lnTo>
                    <a:lnTo>
                      <a:pt x="372" y="405"/>
                    </a:lnTo>
                    <a:lnTo>
                      <a:pt x="364" y="405"/>
                    </a:lnTo>
                    <a:lnTo>
                      <a:pt x="364" y="393"/>
                    </a:lnTo>
                    <a:lnTo>
                      <a:pt x="362" y="393"/>
                    </a:lnTo>
                    <a:lnTo>
                      <a:pt x="362" y="379"/>
                    </a:lnTo>
                    <a:lnTo>
                      <a:pt x="360" y="379"/>
                    </a:lnTo>
                    <a:lnTo>
                      <a:pt x="360" y="367"/>
                    </a:lnTo>
                    <a:lnTo>
                      <a:pt x="358" y="367"/>
                    </a:lnTo>
                    <a:lnTo>
                      <a:pt x="358" y="357"/>
                    </a:lnTo>
                    <a:lnTo>
                      <a:pt x="340" y="357"/>
                    </a:lnTo>
                    <a:lnTo>
                      <a:pt x="340" y="349"/>
                    </a:lnTo>
                    <a:lnTo>
                      <a:pt x="334" y="349"/>
                    </a:lnTo>
                    <a:lnTo>
                      <a:pt x="334" y="343"/>
                    </a:lnTo>
                    <a:lnTo>
                      <a:pt x="322" y="343"/>
                    </a:lnTo>
                    <a:lnTo>
                      <a:pt x="322" y="339"/>
                    </a:lnTo>
                    <a:lnTo>
                      <a:pt x="312" y="339"/>
                    </a:lnTo>
                    <a:lnTo>
                      <a:pt x="312" y="335"/>
                    </a:lnTo>
                    <a:lnTo>
                      <a:pt x="283" y="335"/>
                    </a:lnTo>
                    <a:lnTo>
                      <a:pt x="283" y="325"/>
                    </a:lnTo>
                    <a:lnTo>
                      <a:pt x="281" y="325"/>
                    </a:lnTo>
                    <a:lnTo>
                      <a:pt x="281" y="294"/>
                    </a:lnTo>
                    <a:lnTo>
                      <a:pt x="277" y="294"/>
                    </a:lnTo>
                    <a:lnTo>
                      <a:pt x="277" y="270"/>
                    </a:lnTo>
                    <a:lnTo>
                      <a:pt x="273" y="270"/>
                    </a:lnTo>
                    <a:lnTo>
                      <a:pt x="273" y="262"/>
                    </a:lnTo>
                    <a:lnTo>
                      <a:pt x="239" y="262"/>
                    </a:lnTo>
                    <a:lnTo>
                      <a:pt x="239" y="252"/>
                    </a:lnTo>
                    <a:lnTo>
                      <a:pt x="233" y="252"/>
                    </a:lnTo>
                    <a:lnTo>
                      <a:pt x="233" y="248"/>
                    </a:lnTo>
                    <a:lnTo>
                      <a:pt x="227" y="248"/>
                    </a:lnTo>
                    <a:lnTo>
                      <a:pt x="227" y="244"/>
                    </a:lnTo>
                    <a:lnTo>
                      <a:pt x="219" y="244"/>
                    </a:lnTo>
                    <a:lnTo>
                      <a:pt x="219" y="240"/>
                    </a:lnTo>
                    <a:lnTo>
                      <a:pt x="209" y="240"/>
                    </a:lnTo>
                    <a:lnTo>
                      <a:pt x="209" y="232"/>
                    </a:lnTo>
                    <a:lnTo>
                      <a:pt x="199" y="232"/>
                    </a:lnTo>
                    <a:lnTo>
                      <a:pt x="199" y="210"/>
                    </a:lnTo>
                    <a:lnTo>
                      <a:pt x="195" y="210"/>
                    </a:lnTo>
                    <a:lnTo>
                      <a:pt x="195" y="184"/>
                    </a:lnTo>
                    <a:lnTo>
                      <a:pt x="191" y="184"/>
                    </a:lnTo>
                    <a:lnTo>
                      <a:pt x="191" y="175"/>
                    </a:lnTo>
                    <a:lnTo>
                      <a:pt x="183" y="175"/>
                    </a:lnTo>
                    <a:lnTo>
                      <a:pt x="183" y="167"/>
                    </a:lnTo>
                    <a:lnTo>
                      <a:pt x="179" y="167"/>
                    </a:lnTo>
                    <a:lnTo>
                      <a:pt x="179" y="161"/>
                    </a:lnTo>
                    <a:lnTo>
                      <a:pt x="171" y="161"/>
                    </a:lnTo>
                    <a:lnTo>
                      <a:pt x="171" y="155"/>
                    </a:lnTo>
                    <a:lnTo>
                      <a:pt x="147" y="155"/>
                    </a:lnTo>
                    <a:lnTo>
                      <a:pt x="147" y="143"/>
                    </a:lnTo>
                    <a:lnTo>
                      <a:pt x="129" y="143"/>
                    </a:lnTo>
                    <a:lnTo>
                      <a:pt x="129" y="129"/>
                    </a:lnTo>
                    <a:lnTo>
                      <a:pt x="119" y="129"/>
                    </a:lnTo>
                    <a:lnTo>
                      <a:pt x="119" y="115"/>
                    </a:lnTo>
                    <a:lnTo>
                      <a:pt x="119" y="87"/>
                    </a:lnTo>
                    <a:lnTo>
                      <a:pt x="113" y="87"/>
                    </a:lnTo>
                    <a:lnTo>
                      <a:pt x="113" y="55"/>
                    </a:lnTo>
                    <a:lnTo>
                      <a:pt x="94" y="55"/>
                    </a:lnTo>
                    <a:lnTo>
                      <a:pt x="94" y="40"/>
                    </a:lnTo>
                    <a:lnTo>
                      <a:pt x="86" y="40"/>
                    </a:lnTo>
                    <a:lnTo>
                      <a:pt x="86" y="30"/>
                    </a:lnTo>
                    <a:lnTo>
                      <a:pt x="80" y="30"/>
                    </a:lnTo>
                    <a:lnTo>
                      <a:pt x="80" y="24"/>
                    </a:lnTo>
                    <a:lnTo>
                      <a:pt x="60" y="24"/>
                    </a:lnTo>
                    <a:lnTo>
                      <a:pt x="60" y="16"/>
                    </a:lnTo>
                    <a:lnTo>
                      <a:pt x="44" y="16"/>
                    </a:lnTo>
                    <a:lnTo>
                      <a:pt x="44" y="8"/>
                    </a:lnTo>
                    <a:lnTo>
                      <a:pt x="10" y="8"/>
                    </a:lnTo>
                    <a:lnTo>
                      <a:pt x="10" y="0"/>
                    </a:lnTo>
                    <a:lnTo>
                      <a:pt x="0" y="0"/>
                    </a:lnTo>
                  </a:path>
                </a:pathLst>
              </a:custGeom>
              <a:noFill/>
              <a:ln w="12700" cap="flat">
                <a:solidFill>
                  <a:srgbClr val="00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grpSp>
        <p:grpSp>
          <p:nvGrpSpPr>
            <p:cNvPr id="1001" name="Group 1000">
              <a:extLst>
                <a:ext uri="{FF2B5EF4-FFF2-40B4-BE49-F238E27FC236}">
                  <a16:creationId xmlns:a16="http://schemas.microsoft.com/office/drawing/2014/main" id="{18AF9C7E-D0FA-9363-8698-BD9B65537E56}"/>
                </a:ext>
              </a:extLst>
            </p:cNvPr>
            <p:cNvGrpSpPr/>
            <p:nvPr/>
          </p:nvGrpSpPr>
          <p:grpSpPr>
            <a:xfrm>
              <a:off x="6560853" y="1381684"/>
              <a:ext cx="1875239" cy="844094"/>
              <a:chOff x="6940550" y="1374775"/>
              <a:chExt cx="1619250" cy="1058863"/>
            </a:xfrm>
          </p:grpSpPr>
          <p:sp>
            <p:nvSpPr>
              <p:cNvPr id="970" name="Line 142">
                <a:extLst>
                  <a:ext uri="{FF2B5EF4-FFF2-40B4-BE49-F238E27FC236}">
                    <a16:creationId xmlns:a16="http://schemas.microsoft.com/office/drawing/2014/main" id="{61AD8AA7-E641-EBF9-4B80-DCCF3A066797}"/>
                  </a:ext>
                </a:extLst>
              </p:cNvPr>
              <p:cNvSpPr>
                <a:spLocks noChangeShapeType="1"/>
              </p:cNvSpPr>
              <p:nvPr/>
            </p:nvSpPr>
            <p:spPr bwMode="auto">
              <a:xfrm>
                <a:off x="8534400" y="2389188"/>
                <a:ext cx="0" cy="44450"/>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71" name="Line 143">
                <a:extLst>
                  <a:ext uri="{FF2B5EF4-FFF2-40B4-BE49-F238E27FC236}">
                    <a16:creationId xmlns:a16="http://schemas.microsoft.com/office/drawing/2014/main" id="{1F712B29-EC80-D672-6BF6-C1874DFBDEC1}"/>
                  </a:ext>
                </a:extLst>
              </p:cNvPr>
              <p:cNvSpPr>
                <a:spLocks noChangeShapeType="1"/>
              </p:cNvSpPr>
              <p:nvPr/>
            </p:nvSpPr>
            <p:spPr bwMode="auto">
              <a:xfrm flipH="1">
                <a:off x="8509000" y="2411413"/>
                <a:ext cx="50800" cy="0"/>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72" name="Line 144">
                <a:extLst>
                  <a:ext uri="{FF2B5EF4-FFF2-40B4-BE49-F238E27FC236}">
                    <a16:creationId xmlns:a16="http://schemas.microsoft.com/office/drawing/2014/main" id="{2EE4B2A6-1B3B-0BA8-9000-FBAB4B20E2D8}"/>
                  </a:ext>
                </a:extLst>
              </p:cNvPr>
              <p:cNvSpPr>
                <a:spLocks noChangeShapeType="1"/>
              </p:cNvSpPr>
              <p:nvPr/>
            </p:nvSpPr>
            <p:spPr bwMode="auto">
              <a:xfrm>
                <a:off x="8296275" y="2389188"/>
                <a:ext cx="0" cy="44450"/>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73" name="Line 145">
                <a:extLst>
                  <a:ext uri="{FF2B5EF4-FFF2-40B4-BE49-F238E27FC236}">
                    <a16:creationId xmlns:a16="http://schemas.microsoft.com/office/drawing/2014/main" id="{5A5478D5-F7D5-2775-305D-33CB94912007}"/>
                  </a:ext>
                </a:extLst>
              </p:cNvPr>
              <p:cNvSpPr>
                <a:spLocks noChangeShapeType="1"/>
              </p:cNvSpPr>
              <p:nvPr/>
            </p:nvSpPr>
            <p:spPr bwMode="auto">
              <a:xfrm flipH="1">
                <a:off x="8270875" y="2411413"/>
                <a:ext cx="50800" cy="0"/>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74" name="Line 146">
                <a:extLst>
                  <a:ext uri="{FF2B5EF4-FFF2-40B4-BE49-F238E27FC236}">
                    <a16:creationId xmlns:a16="http://schemas.microsoft.com/office/drawing/2014/main" id="{D8B5F646-C5BF-3849-4850-5D035775F3DA}"/>
                  </a:ext>
                </a:extLst>
              </p:cNvPr>
              <p:cNvSpPr>
                <a:spLocks noChangeShapeType="1"/>
              </p:cNvSpPr>
              <p:nvPr/>
            </p:nvSpPr>
            <p:spPr bwMode="auto">
              <a:xfrm>
                <a:off x="8151813" y="2389188"/>
                <a:ext cx="0" cy="44450"/>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75" name="Line 147">
                <a:extLst>
                  <a:ext uri="{FF2B5EF4-FFF2-40B4-BE49-F238E27FC236}">
                    <a16:creationId xmlns:a16="http://schemas.microsoft.com/office/drawing/2014/main" id="{7B6706BC-7312-4DCC-AFF7-CEDBA1B3905A}"/>
                  </a:ext>
                </a:extLst>
              </p:cNvPr>
              <p:cNvSpPr>
                <a:spLocks noChangeShapeType="1"/>
              </p:cNvSpPr>
              <p:nvPr/>
            </p:nvSpPr>
            <p:spPr bwMode="auto">
              <a:xfrm flipH="1">
                <a:off x="8126413" y="2411413"/>
                <a:ext cx="52388" cy="0"/>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76" name="Line 148">
                <a:extLst>
                  <a:ext uri="{FF2B5EF4-FFF2-40B4-BE49-F238E27FC236}">
                    <a16:creationId xmlns:a16="http://schemas.microsoft.com/office/drawing/2014/main" id="{6417FF5C-DA5B-5AFB-16FE-39086942EA56}"/>
                  </a:ext>
                </a:extLst>
              </p:cNvPr>
              <p:cNvSpPr>
                <a:spLocks noChangeShapeType="1"/>
              </p:cNvSpPr>
              <p:nvPr/>
            </p:nvSpPr>
            <p:spPr bwMode="auto">
              <a:xfrm>
                <a:off x="8139113" y="2389188"/>
                <a:ext cx="0" cy="44450"/>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77" name="Line 149">
                <a:extLst>
                  <a:ext uri="{FF2B5EF4-FFF2-40B4-BE49-F238E27FC236}">
                    <a16:creationId xmlns:a16="http://schemas.microsoft.com/office/drawing/2014/main" id="{AAA57DFC-F361-B292-3854-FAC8AD853B6D}"/>
                  </a:ext>
                </a:extLst>
              </p:cNvPr>
              <p:cNvSpPr>
                <a:spLocks noChangeShapeType="1"/>
              </p:cNvSpPr>
              <p:nvPr/>
            </p:nvSpPr>
            <p:spPr bwMode="auto">
              <a:xfrm flipH="1">
                <a:off x="8113713" y="2411413"/>
                <a:ext cx="52388" cy="0"/>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78" name="Line 150">
                <a:extLst>
                  <a:ext uri="{FF2B5EF4-FFF2-40B4-BE49-F238E27FC236}">
                    <a16:creationId xmlns:a16="http://schemas.microsoft.com/office/drawing/2014/main" id="{F0BC268B-2477-1E1E-05B3-E4A3756A0D0B}"/>
                  </a:ext>
                </a:extLst>
              </p:cNvPr>
              <p:cNvSpPr>
                <a:spLocks noChangeShapeType="1"/>
              </p:cNvSpPr>
              <p:nvPr/>
            </p:nvSpPr>
            <p:spPr bwMode="auto">
              <a:xfrm>
                <a:off x="8015288" y="2389188"/>
                <a:ext cx="0" cy="44450"/>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79" name="Line 151">
                <a:extLst>
                  <a:ext uri="{FF2B5EF4-FFF2-40B4-BE49-F238E27FC236}">
                    <a16:creationId xmlns:a16="http://schemas.microsoft.com/office/drawing/2014/main" id="{A5CF2E77-0621-1E97-ED0A-6B994FDC9DC6}"/>
                  </a:ext>
                </a:extLst>
              </p:cNvPr>
              <p:cNvSpPr>
                <a:spLocks noChangeShapeType="1"/>
              </p:cNvSpPr>
              <p:nvPr/>
            </p:nvSpPr>
            <p:spPr bwMode="auto">
              <a:xfrm flipH="1">
                <a:off x="7989888" y="2411413"/>
                <a:ext cx="50800" cy="0"/>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80" name="Line 152">
                <a:extLst>
                  <a:ext uri="{FF2B5EF4-FFF2-40B4-BE49-F238E27FC236}">
                    <a16:creationId xmlns:a16="http://schemas.microsoft.com/office/drawing/2014/main" id="{A504CA99-8030-872A-40ED-89C88FB4F768}"/>
                  </a:ext>
                </a:extLst>
              </p:cNvPr>
              <p:cNvSpPr>
                <a:spLocks noChangeShapeType="1"/>
              </p:cNvSpPr>
              <p:nvPr/>
            </p:nvSpPr>
            <p:spPr bwMode="auto">
              <a:xfrm>
                <a:off x="7920038" y="2389188"/>
                <a:ext cx="0" cy="44450"/>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81" name="Line 153">
                <a:extLst>
                  <a:ext uri="{FF2B5EF4-FFF2-40B4-BE49-F238E27FC236}">
                    <a16:creationId xmlns:a16="http://schemas.microsoft.com/office/drawing/2014/main" id="{5D7901B4-E71A-B8E5-7028-7030FEA7EF65}"/>
                  </a:ext>
                </a:extLst>
              </p:cNvPr>
              <p:cNvSpPr>
                <a:spLocks noChangeShapeType="1"/>
              </p:cNvSpPr>
              <p:nvPr/>
            </p:nvSpPr>
            <p:spPr bwMode="auto">
              <a:xfrm flipH="1">
                <a:off x="7894638" y="2411413"/>
                <a:ext cx="47625" cy="0"/>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82" name="Line 154">
                <a:extLst>
                  <a:ext uri="{FF2B5EF4-FFF2-40B4-BE49-F238E27FC236}">
                    <a16:creationId xmlns:a16="http://schemas.microsoft.com/office/drawing/2014/main" id="{86AAFB16-7955-F827-5D67-809180A500A8}"/>
                  </a:ext>
                </a:extLst>
              </p:cNvPr>
              <p:cNvSpPr>
                <a:spLocks noChangeShapeType="1"/>
              </p:cNvSpPr>
              <p:nvPr/>
            </p:nvSpPr>
            <p:spPr bwMode="auto">
              <a:xfrm>
                <a:off x="7780338" y="2281238"/>
                <a:ext cx="0" cy="44450"/>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83" name="Line 155">
                <a:extLst>
                  <a:ext uri="{FF2B5EF4-FFF2-40B4-BE49-F238E27FC236}">
                    <a16:creationId xmlns:a16="http://schemas.microsoft.com/office/drawing/2014/main" id="{CA480576-C2B9-2154-6BE7-942FA8E55989}"/>
                  </a:ext>
                </a:extLst>
              </p:cNvPr>
              <p:cNvSpPr>
                <a:spLocks noChangeShapeType="1"/>
              </p:cNvSpPr>
              <p:nvPr/>
            </p:nvSpPr>
            <p:spPr bwMode="auto">
              <a:xfrm flipH="1">
                <a:off x="7754938" y="2303463"/>
                <a:ext cx="47625" cy="0"/>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84" name="Line 156">
                <a:extLst>
                  <a:ext uri="{FF2B5EF4-FFF2-40B4-BE49-F238E27FC236}">
                    <a16:creationId xmlns:a16="http://schemas.microsoft.com/office/drawing/2014/main" id="{CAE99D7E-AD1F-4EA9-F8FF-81BD5C66E020}"/>
                  </a:ext>
                </a:extLst>
              </p:cNvPr>
              <p:cNvSpPr>
                <a:spLocks noChangeShapeType="1"/>
              </p:cNvSpPr>
              <p:nvPr/>
            </p:nvSpPr>
            <p:spPr bwMode="auto">
              <a:xfrm>
                <a:off x="7707313" y="2209800"/>
                <a:ext cx="0" cy="46038"/>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85" name="Line 157">
                <a:extLst>
                  <a:ext uri="{FF2B5EF4-FFF2-40B4-BE49-F238E27FC236}">
                    <a16:creationId xmlns:a16="http://schemas.microsoft.com/office/drawing/2014/main" id="{6711D93D-BFD9-F676-4BDE-954CA91209CF}"/>
                  </a:ext>
                </a:extLst>
              </p:cNvPr>
              <p:cNvSpPr>
                <a:spLocks noChangeShapeType="1"/>
              </p:cNvSpPr>
              <p:nvPr/>
            </p:nvSpPr>
            <p:spPr bwMode="auto">
              <a:xfrm flipH="1">
                <a:off x="7681913" y="2232025"/>
                <a:ext cx="50800" cy="0"/>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86" name="Line 158">
                <a:extLst>
                  <a:ext uri="{FF2B5EF4-FFF2-40B4-BE49-F238E27FC236}">
                    <a16:creationId xmlns:a16="http://schemas.microsoft.com/office/drawing/2014/main" id="{1B596527-7083-5DD5-5671-E09BD0C7FA6E}"/>
                  </a:ext>
                </a:extLst>
              </p:cNvPr>
              <p:cNvSpPr>
                <a:spLocks noChangeShapeType="1"/>
              </p:cNvSpPr>
              <p:nvPr/>
            </p:nvSpPr>
            <p:spPr bwMode="auto">
              <a:xfrm>
                <a:off x="7319963" y="1962150"/>
                <a:ext cx="0" cy="44450"/>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87" name="Line 159">
                <a:extLst>
                  <a:ext uri="{FF2B5EF4-FFF2-40B4-BE49-F238E27FC236}">
                    <a16:creationId xmlns:a16="http://schemas.microsoft.com/office/drawing/2014/main" id="{113C54CC-312D-7827-0B16-BDF4A242736C}"/>
                  </a:ext>
                </a:extLst>
              </p:cNvPr>
              <p:cNvSpPr>
                <a:spLocks noChangeShapeType="1"/>
              </p:cNvSpPr>
              <p:nvPr/>
            </p:nvSpPr>
            <p:spPr bwMode="auto">
              <a:xfrm flipH="1">
                <a:off x="7292975" y="1984375"/>
                <a:ext cx="49213" cy="0"/>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88" name="Line 160">
                <a:extLst>
                  <a:ext uri="{FF2B5EF4-FFF2-40B4-BE49-F238E27FC236}">
                    <a16:creationId xmlns:a16="http://schemas.microsoft.com/office/drawing/2014/main" id="{0730281E-90FF-B132-FF8C-E086796FD846}"/>
                  </a:ext>
                </a:extLst>
              </p:cNvPr>
              <p:cNvSpPr>
                <a:spLocks noChangeShapeType="1"/>
              </p:cNvSpPr>
              <p:nvPr/>
            </p:nvSpPr>
            <p:spPr bwMode="auto">
              <a:xfrm>
                <a:off x="7299325" y="1962150"/>
                <a:ext cx="0" cy="44450"/>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89" name="Line 161">
                <a:extLst>
                  <a:ext uri="{FF2B5EF4-FFF2-40B4-BE49-F238E27FC236}">
                    <a16:creationId xmlns:a16="http://schemas.microsoft.com/office/drawing/2014/main" id="{0ACD41F9-293D-1240-45D6-EE686B5085E5}"/>
                  </a:ext>
                </a:extLst>
              </p:cNvPr>
              <p:cNvSpPr>
                <a:spLocks noChangeShapeType="1"/>
              </p:cNvSpPr>
              <p:nvPr/>
            </p:nvSpPr>
            <p:spPr bwMode="auto">
              <a:xfrm flipH="1">
                <a:off x="7273925" y="1984375"/>
                <a:ext cx="52388" cy="0"/>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90" name="Line 162">
                <a:extLst>
                  <a:ext uri="{FF2B5EF4-FFF2-40B4-BE49-F238E27FC236}">
                    <a16:creationId xmlns:a16="http://schemas.microsoft.com/office/drawing/2014/main" id="{B21BE679-84B3-58F7-9839-52948F0C63CB}"/>
                  </a:ext>
                </a:extLst>
              </p:cNvPr>
              <p:cNvSpPr>
                <a:spLocks noChangeShapeType="1"/>
              </p:cNvSpPr>
              <p:nvPr/>
            </p:nvSpPr>
            <p:spPr bwMode="auto">
              <a:xfrm>
                <a:off x="7204075" y="1814513"/>
                <a:ext cx="0" cy="47625"/>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91" name="Line 163">
                <a:extLst>
                  <a:ext uri="{FF2B5EF4-FFF2-40B4-BE49-F238E27FC236}">
                    <a16:creationId xmlns:a16="http://schemas.microsoft.com/office/drawing/2014/main" id="{A2588921-4C96-53B9-BFC0-591742F19054}"/>
                  </a:ext>
                </a:extLst>
              </p:cNvPr>
              <p:cNvSpPr>
                <a:spLocks noChangeShapeType="1"/>
              </p:cNvSpPr>
              <p:nvPr/>
            </p:nvSpPr>
            <p:spPr bwMode="auto">
              <a:xfrm flipH="1">
                <a:off x="7178675" y="1836738"/>
                <a:ext cx="47625" cy="0"/>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92" name="Line 164">
                <a:extLst>
                  <a:ext uri="{FF2B5EF4-FFF2-40B4-BE49-F238E27FC236}">
                    <a16:creationId xmlns:a16="http://schemas.microsoft.com/office/drawing/2014/main" id="{F9ABA1FF-68CE-B339-AA0B-0DA346626C75}"/>
                  </a:ext>
                </a:extLst>
              </p:cNvPr>
              <p:cNvSpPr>
                <a:spLocks noChangeShapeType="1"/>
              </p:cNvSpPr>
              <p:nvPr/>
            </p:nvSpPr>
            <p:spPr bwMode="auto">
              <a:xfrm>
                <a:off x="7118350" y="1703388"/>
                <a:ext cx="0" cy="47625"/>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93" name="Line 165">
                <a:extLst>
                  <a:ext uri="{FF2B5EF4-FFF2-40B4-BE49-F238E27FC236}">
                    <a16:creationId xmlns:a16="http://schemas.microsoft.com/office/drawing/2014/main" id="{2EF331AB-C688-4DDE-3F60-5C3EB2C1A045}"/>
                  </a:ext>
                </a:extLst>
              </p:cNvPr>
              <p:cNvSpPr>
                <a:spLocks noChangeShapeType="1"/>
              </p:cNvSpPr>
              <p:nvPr/>
            </p:nvSpPr>
            <p:spPr bwMode="auto">
              <a:xfrm flipH="1">
                <a:off x="7092950" y="1725613"/>
                <a:ext cx="50800" cy="0"/>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94" name="Line 166">
                <a:extLst>
                  <a:ext uri="{FF2B5EF4-FFF2-40B4-BE49-F238E27FC236}">
                    <a16:creationId xmlns:a16="http://schemas.microsoft.com/office/drawing/2014/main" id="{51924450-E7B8-B803-BBE1-5F64E9244E40}"/>
                  </a:ext>
                </a:extLst>
              </p:cNvPr>
              <p:cNvSpPr>
                <a:spLocks noChangeShapeType="1"/>
              </p:cNvSpPr>
              <p:nvPr/>
            </p:nvSpPr>
            <p:spPr bwMode="auto">
              <a:xfrm>
                <a:off x="7061200" y="1428750"/>
                <a:ext cx="0" cy="47625"/>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95" name="Line 167">
                <a:extLst>
                  <a:ext uri="{FF2B5EF4-FFF2-40B4-BE49-F238E27FC236}">
                    <a16:creationId xmlns:a16="http://schemas.microsoft.com/office/drawing/2014/main" id="{42B14B99-6927-89DD-C310-89CC790C00AD}"/>
                  </a:ext>
                </a:extLst>
              </p:cNvPr>
              <p:cNvSpPr>
                <a:spLocks noChangeShapeType="1"/>
              </p:cNvSpPr>
              <p:nvPr/>
            </p:nvSpPr>
            <p:spPr bwMode="auto">
              <a:xfrm flipH="1">
                <a:off x="7035800" y="1450975"/>
                <a:ext cx="47625" cy="0"/>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96" name="Line 168">
                <a:extLst>
                  <a:ext uri="{FF2B5EF4-FFF2-40B4-BE49-F238E27FC236}">
                    <a16:creationId xmlns:a16="http://schemas.microsoft.com/office/drawing/2014/main" id="{245FF460-BF7D-6CE7-4F74-70CBDC520515}"/>
                  </a:ext>
                </a:extLst>
              </p:cNvPr>
              <p:cNvSpPr>
                <a:spLocks noChangeShapeType="1"/>
              </p:cNvSpPr>
              <p:nvPr/>
            </p:nvSpPr>
            <p:spPr bwMode="auto">
              <a:xfrm>
                <a:off x="7770813" y="2281238"/>
                <a:ext cx="0" cy="44450"/>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98" name="Line 170">
                <a:extLst>
                  <a:ext uri="{FF2B5EF4-FFF2-40B4-BE49-F238E27FC236}">
                    <a16:creationId xmlns:a16="http://schemas.microsoft.com/office/drawing/2014/main" id="{4D723E1C-9813-675E-BFF5-9374A3970DEC}"/>
                  </a:ext>
                </a:extLst>
              </p:cNvPr>
              <p:cNvSpPr>
                <a:spLocks noChangeShapeType="1"/>
              </p:cNvSpPr>
              <p:nvPr/>
            </p:nvSpPr>
            <p:spPr bwMode="auto">
              <a:xfrm>
                <a:off x="7910513" y="2389188"/>
                <a:ext cx="0" cy="44450"/>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999" name="Line 171">
                <a:extLst>
                  <a:ext uri="{FF2B5EF4-FFF2-40B4-BE49-F238E27FC236}">
                    <a16:creationId xmlns:a16="http://schemas.microsoft.com/office/drawing/2014/main" id="{A86A6379-D60E-13F9-2B27-67BA3FA6BC35}"/>
                  </a:ext>
                </a:extLst>
              </p:cNvPr>
              <p:cNvSpPr>
                <a:spLocks noChangeShapeType="1"/>
              </p:cNvSpPr>
              <p:nvPr/>
            </p:nvSpPr>
            <p:spPr bwMode="auto">
              <a:xfrm flipH="1">
                <a:off x="7885113" y="2411413"/>
                <a:ext cx="47625" cy="0"/>
              </a:xfrm>
              <a:prstGeom prst="line">
                <a:avLst/>
              </a:prstGeom>
              <a:noFill/>
              <a:ln w="12700" cap="flat">
                <a:solidFill>
                  <a:srgbClr val="6D6E7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00" name="Freeform 172">
                <a:extLst>
                  <a:ext uri="{FF2B5EF4-FFF2-40B4-BE49-F238E27FC236}">
                    <a16:creationId xmlns:a16="http://schemas.microsoft.com/office/drawing/2014/main" id="{8E23857C-A550-F18C-F62A-C8DDF3E90ACC}"/>
                  </a:ext>
                </a:extLst>
              </p:cNvPr>
              <p:cNvSpPr>
                <a:spLocks/>
              </p:cNvSpPr>
              <p:nvPr/>
            </p:nvSpPr>
            <p:spPr bwMode="auto">
              <a:xfrm>
                <a:off x="6940550" y="1374775"/>
                <a:ext cx="1612900" cy="1036638"/>
              </a:xfrm>
              <a:custGeom>
                <a:avLst/>
                <a:gdLst>
                  <a:gd name="T0" fmla="*/ 0 w 507"/>
                  <a:gd name="T1" fmla="*/ 0 h 325"/>
                  <a:gd name="T2" fmla="*/ 17 w 507"/>
                  <a:gd name="T3" fmla="*/ 0 h 325"/>
                  <a:gd name="T4" fmla="*/ 17 w 507"/>
                  <a:gd name="T5" fmla="*/ 7 h 325"/>
                  <a:gd name="T6" fmla="*/ 26 w 507"/>
                  <a:gd name="T7" fmla="*/ 7 h 325"/>
                  <a:gd name="T8" fmla="*/ 26 w 507"/>
                  <a:gd name="T9" fmla="*/ 16 h 325"/>
                  <a:gd name="T10" fmla="*/ 30 w 507"/>
                  <a:gd name="T11" fmla="*/ 16 h 325"/>
                  <a:gd name="T12" fmla="*/ 30 w 507"/>
                  <a:gd name="T13" fmla="*/ 24 h 325"/>
                  <a:gd name="T14" fmla="*/ 38 w 507"/>
                  <a:gd name="T15" fmla="*/ 24 h 325"/>
                  <a:gd name="T16" fmla="*/ 38 w 507"/>
                  <a:gd name="T17" fmla="*/ 33 h 325"/>
                  <a:gd name="T18" fmla="*/ 40 w 507"/>
                  <a:gd name="T19" fmla="*/ 33 h 325"/>
                  <a:gd name="T20" fmla="*/ 40 w 507"/>
                  <a:gd name="T21" fmla="*/ 41 h 325"/>
                  <a:gd name="T22" fmla="*/ 50 w 507"/>
                  <a:gd name="T23" fmla="*/ 41 h 325"/>
                  <a:gd name="T24" fmla="*/ 50 w 507"/>
                  <a:gd name="T25" fmla="*/ 49 h 325"/>
                  <a:gd name="T26" fmla="*/ 50 w 507"/>
                  <a:gd name="T27" fmla="*/ 51 h 325"/>
                  <a:gd name="T28" fmla="*/ 53 w 507"/>
                  <a:gd name="T29" fmla="*/ 51 h 325"/>
                  <a:gd name="T30" fmla="*/ 53 w 507"/>
                  <a:gd name="T31" fmla="*/ 59 h 325"/>
                  <a:gd name="T32" fmla="*/ 56 w 507"/>
                  <a:gd name="T33" fmla="*/ 59 h 325"/>
                  <a:gd name="T34" fmla="*/ 56 w 507"/>
                  <a:gd name="T35" fmla="*/ 115 h 325"/>
                  <a:gd name="T36" fmla="*/ 57 w 507"/>
                  <a:gd name="T37" fmla="*/ 115 h 325"/>
                  <a:gd name="T38" fmla="*/ 57 w 507"/>
                  <a:gd name="T39" fmla="*/ 119 h 325"/>
                  <a:gd name="T40" fmla="*/ 59 w 507"/>
                  <a:gd name="T41" fmla="*/ 119 h 325"/>
                  <a:gd name="T42" fmla="*/ 59 w 507"/>
                  <a:gd name="T43" fmla="*/ 128 h 325"/>
                  <a:gd name="T44" fmla="*/ 61 w 507"/>
                  <a:gd name="T45" fmla="*/ 128 h 325"/>
                  <a:gd name="T46" fmla="*/ 61 w 507"/>
                  <a:gd name="T47" fmla="*/ 145 h 325"/>
                  <a:gd name="T48" fmla="*/ 84 w 507"/>
                  <a:gd name="T49" fmla="*/ 145 h 325"/>
                  <a:gd name="T50" fmla="*/ 84 w 507"/>
                  <a:gd name="T51" fmla="*/ 152 h 325"/>
                  <a:gd name="T52" fmla="*/ 87 w 507"/>
                  <a:gd name="T53" fmla="*/ 152 h 325"/>
                  <a:gd name="T54" fmla="*/ 87 w 507"/>
                  <a:gd name="T55" fmla="*/ 163 h 325"/>
                  <a:gd name="T56" fmla="*/ 91 w 507"/>
                  <a:gd name="T57" fmla="*/ 163 h 325"/>
                  <a:gd name="T58" fmla="*/ 91 w 507"/>
                  <a:gd name="T59" fmla="*/ 173 h 325"/>
                  <a:gd name="T60" fmla="*/ 96 w 507"/>
                  <a:gd name="T61" fmla="*/ 173 h 325"/>
                  <a:gd name="T62" fmla="*/ 96 w 507"/>
                  <a:gd name="T63" fmla="*/ 191 h 325"/>
                  <a:gd name="T64" fmla="*/ 135 w 507"/>
                  <a:gd name="T65" fmla="*/ 191 h 325"/>
                  <a:gd name="T66" fmla="*/ 135 w 507"/>
                  <a:gd name="T67" fmla="*/ 220 h 325"/>
                  <a:gd name="T68" fmla="*/ 137 w 507"/>
                  <a:gd name="T69" fmla="*/ 220 h 325"/>
                  <a:gd name="T70" fmla="*/ 137 w 507"/>
                  <a:gd name="T71" fmla="*/ 229 h 325"/>
                  <a:gd name="T72" fmla="*/ 139 w 507"/>
                  <a:gd name="T73" fmla="*/ 229 h 325"/>
                  <a:gd name="T74" fmla="*/ 139 w 507"/>
                  <a:gd name="T75" fmla="*/ 240 h 325"/>
                  <a:gd name="T76" fmla="*/ 155 w 507"/>
                  <a:gd name="T77" fmla="*/ 240 h 325"/>
                  <a:gd name="T78" fmla="*/ 155 w 507"/>
                  <a:gd name="T79" fmla="*/ 250 h 325"/>
                  <a:gd name="T80" fmla="*/ 179 w 507"/>
                  <a:gd name="T81" fmla="*/ 250 h 325"/>
                  <a:gd name="T82" fmla="*/ 179 w 507"/>
                  <a:gd name="T83" fmla="*/ 259 h 325"/>
                  <a:gd name="T84" fmla="*/ 182 w 507"/>
                  <a:gd name="T85" fmla="*/ 259 h 325"/>
                  <a:gd name="T86" fmla="*/ 182 w 507"/>
                  <a:gd name="T87" fmla="*/ 269 h 325"/>
                  <a:gd name="T88" fmla="*/ 254 w 507"/>
                  <a:gd name="T89" fmla="*/ 269 h 325"/>
                  <a:gd name="T90" fmla="*/ 254 w 507"/>
                  <a:gd name="T91" fmla="*/ 280 h 325"/>
                  <a:gd name="T92" fmla="*/ 259 w 507"/>
                  <a:gd name="T93" fmla="*/ 280 h 325"/>
                  <a:gd name="T94" fmla="*/ 259 w 507"/>
                  <a:gd name="T95" fmla="*/ 290 h 325"/>
                  <a:gd name="T96" fmla="*/ 274 w 507"/>
                  <a:gd name="T97" fmla="*/ 290 h 325"/>
                  <a:gd name="T98" fmla="*/ 274 w 507"/>
                  <a:gd name="T99" fmla="*/ 303 h 325"/>
                  <a:gd name="T100" fmla="*/ 298 w 507"/>
                  <a:gd name="T101" fmla="*/ 303 h 325"/>
                  <a:gd name="T102" fmla="*/ 298 w 507"/>
                  <a:gd name="T103" fmla="*/ 325 h 325"/>
                  <a:gd name="T104" fmla="*/ 507 w 507"/>
                  <a:gd name="T10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7" h="325">
                    <a:moveTo>
                      <a:pt x="0" y="0"/>
                    </a:moveTo>
                    <a:cubicBezTo>
                      <a:pt x="17" y="0"/>
                      <a:pt x="17" y="0"/>
                      <a:pt x="17" y="0"/>
                    </a:cubicBezTo>
                    <a:cubicBezTo>
                      <a:pt x="17" y="7"/>
                      <a:pt x="17" y="7"/>
                      <a:pt x="17" y="7"/>
                    </a:cubicBezTo>
                    <a:cubicBezTo>
                      <a:pt x="26" y="7"/>
                      <a:pt x="26" y="7"/>
                      <a:pt x="26" y="7"/>
                    </a:cubicBezTo>
                    <a:cubicBezTo>
                      <a:pt x="26" y="16"/>
                      <a:pt x="26" y="16"/>
                      <a:pt x="26" y="16"/>
                    </a:cubicBezTo>
                    <a:cubicBezTo>
                      <a:pt x="30" y="16"/>
                      <a:pt x="30" y="16"/>
                      <a:pt x="30" y="16"/>
                    </a:cubicBezTo>
                    <a:cubicBezTo>
                      <a:pt x="30" y="24"/>
                      <a:pt x="30" y="24"/>
                      <a:pt x="30" y="24"/>
                    </a:cubicBezTo>
                    <a:cubicBezTo>
                      <a:pt x="38" y="24"/>
                      <a:pt x="38" y="24"/>
                      <a:pt x="38" y="24"/>
                    </a:cubicBezTo>
                    <a:cubicBezTo>
                      <a:pt x="38" y="33"/>
                      <a:pt x="38" y="33"/>
                      <a:pt x="38" y="33"/>
                    </a:cubicBezTo>
                    <a:cubicBezTo>
                      <a:pt x="40" y="33"/>
                      <a:pt x="40" y="33"/>
                      <a:pt x="40" y="33"/>
                    </a:cubicBezTo>
                    <a:cubicBezTo>
                      <a:pt x="40" y="41"/>
                      <a:pt x="40" y="41"/>
                      <a:pt x="40" y="41"/>
                    </a:cubicBezTo>
                    <a:cubicBezTo>
                      <a:pt x="50" y="41"/>
                      <a:pt x="50" y="41"/>
                      <a:pt x="50" y="41"/>
                    </a:cubicBezTo>
                    <a:cubicBezTo>
                      <a:pt x="50" y="49"/>
                      <a:pt x="50" y="49"/>
                      <a:pt x="50" y="49"/>
                    </a:cubicBezTo>
                    <a:cubicBezTo>
                      <a:pt x="50" y="51"/>
                      <a:pt x="50" y="51"/>
                      <a:pt x="50" y="51"/>
                    </a:cubicBezTo>
                    <a:cubicBezTo>
                      <a:pt x="53" y="51"/>
                      <a:pt x="53" y="51"/>
                      <a:pt x="53" y="51"/>
                    </a:cubicBezTo>
                    <a:cubicBezTo>
                      <a:pt x="53" y="59"/>
                      <a:pt x="53" y="59"/>
                      <a:pt x="53" y="59"/>
                    </a:cubicBezTo>
                    <a:cubicBezTo>
                      <a:pt x="56" y="59"/>
                      <a:pt x="56" y="59"/>
                      <a:pt x="56" y="59"/>
                    </a:cubicBezTo>
                    <a:cubicBezTo>
                      <a:pt x="56" y="115"/>
                      <a:pt x="56" y="115"/>
                      <a:pt x="56" y="115"/>
                    </a:cubicBezTo>
                    <a:cubicBezTo>
                      <a:pt x="57" y="115"/>
                      <a:pt x="57" y="115"/>
                      <a:pt x="57" y="115"/>
                    </a:cubicBezTo>
                    <a:cubicBezTo>
                      <a:pt x="57" y="119"/>
                      <a:pt x="57" y="119"/>
                      <a:pt x="57" y="119"/>
                    </a:cubicBezTo>
                    <a:cubicBezTo>
                      <a:pt x="59" y="119"/>
                      <a:pt x="59" y="119"/>
                      <a:pt x="59" y="119"/>
                    </a:cubicBezTo>
                    <a:cubicBezTo>
                      <a:pt x="59" y="128"/>
                      <a:pt x="59" y="128"/>
                      <a:pt x="59" y="128"/>
                    </a:cubicBezTo>
                    <a:cubicBezTo>
                      <a:pt x="61" y="128"/>
                      <a:pt x="61" y="128"/>
                      <a:pt x="61" y="128"/>
                    </a:cubicBezTo>
                    <a:cubicBezTo>
                      <a:pt x="61" y="145"/>
                      <a:pt x="61" y="145"/>
                      <a:pt x="61" y="145"/>
                    </a:cubicBezTo>
                    <a:cubicBezTo>
                      <a:pt x="84" y="145"/>
                      <a:pt x="84" y="145"/>
                      <a:pt x="84" y="145"/>
                    </a:cubicBezTo>
                    <a:cubicBezTo>
                      <a:pt x="84" y="152"/>
                      <a:pt x="84" y="152"/>
                      <a:pt x="84" y="152"/>
                    </a:cubicBezTo>
                    <a:cubicBezTo>
                      <a:pt x="87" y="152"/>
                      <a:pt x="87" y="152"/>
                      <a:pt x="87" y="152"/>
                    </a:cubicBezTo>
                    <a:cubicBezTo>
                      <a:pt x="87" y="163"/>
                      <a:pt x="87" y="163"/>
                      <a:pt x="87" y="163"/>
                    </a:cubicBezTo>
                    <a:cubicBezTo>
                      <a:pt x="91" y="163"/>
                      <a:pt x="91" y="163"/>
                      <a:pt x="91" y="163"/>
                    </a:cubicBezTo>
                    <a:cubicBezTo>
                      <a:pt x="91" y="173"/>
                      <a:pt x="91" y="173"/>
                      <a:pt x="91" y="173"/>
                    </a:cubicBezTo>
                    <a:cubicBezTo>
                      <a:pt x="96" y="173"/>
                      <a:pt x="96" y="173"/>
                      <a:pt x="96" y="173"/>
                    </a:cubicBezTo>
                    <a:cubicBezTo>
                      <a:pt x="96" y="191"/>
                      <a:pt x="96" y="191"/>
                      <a:pt x="96" y="191"/>
                    </a:cubicBezTo>
                    <a:cubicBezTo>
                      <a:pt x="135" y="191"/>
                      <a:pt x="135" y="191"/>
                      <a:pt x="135" y="191"/>
                    </a:cubicBezTo>
                    <a:cubicBezTo>
                      <a:pt x="135" y="220"/>
                      <a:pt x="135" y="220"/>
                      <a:pt x="135" y="220"/>
                    </a:cubicBezTo>
                    <a:cubicBezTo>
                      <a:pt x="137" y="220"/>
                      <a:pt x="137" y="220"/>
                      <a:pt x="137" y="220"/>
                    </a:cubicBezTo>
                    <a:cubicBezTo>
                      <a:pt x="137" y="229"/>
                      <a:pt x="137" y="229"/>
                      <a:pt x="137" y="229"/>
                    </a:cubicBezTo>
                    <a:cubicBezTo>
                      <a:pt x="139" y="229"/>
                      <a:pt x="139" y="229"/>
                      <a:pt x="139" y="229"/>
                    </a:cubicBezTo>
                    <a:cubicBezTo>
                      <a:pt x="139" y="240"/>
                      <a:pt x="139" y="240"/>
                      <a:pt x="139" y="240"/>
                    </a:cubicBezTo>
                    <a:cubicBezTo>
                      <a:pt x="155" y="240"/>
                      <a:pt x="155" y="240"/>
                      <a:pt x="155" y="240"/>
                    </a:cubicBezTo>
                    <a:cubicBezTo>
                      <a:pt x="155" y="250"/>
                      <a:pt x="155" y="250"/>
                      <a:pt x="155" y="250"/>
                    </a:cubicBezTo>
                    <a:cubicBezTo>
                      <a:pt x="179" y="250"/>
                      <a:pt x="179" y="250"/>
                      <a:pt x="179" y="250"/>
                    </a:cubicBezTo>
                    <a:cubicBezTo>
                      <a:pt x="179" y="259"/>
                      <a:pt x="179" y="259"/>
                      <a:pt x="179" y="259"/>
                    </a:cubicBezTo>
                    <a:cubicBezTo>
                      <a:pt x="182" y="259"/>
                      <a:pt x="182" y="259"/>
                      <a:pt x="182" y="259"/>
                    </a:cubicBezTo>
                    <a:cubicBezTo>
                      <a:pt x="182" y="269"/>
                      <a:pt x="182" y="269"/>
                      <a:pt x="182" y="269"/>
                    </a:cubicBezTo>
                    <a:cubicBezTo>
                      <a:pt x="254" y="269"/>
                      <a:pt x="254" y="269"/>
                      <a:pt x="254" y="269"/>
                    </a:cubicBezTo>
                    <a:cubicBezTo>
                      <a:pt x="254" y="280"/>
                      <a:pt x="254" y="280"/>
                      <a:pt x="254" y="280"/>
                    </a:cubicBezTo>
                    <a:cubicBezTo>
                      <a:pt x="259" y="280"/>
                      <a:pt x="259" y="280"/>
                      <a:pt x="259" y="280"/>
                    </a:cubicBezTo>
                    <a:cubicBezTo>
                      <a:pt x="259" y="290"/>
                      <a:pt x="259" y="290"/>
                      <a:pt x="259" y="290"/>
                    </a:cubicBezTo>
                    <a:cubicBezTo>
                      <a:pt x="274" y="290"/>
                      <a:pt x="274" y="290"/>
                      <a:pt x="274" y="290"/>
                    </a:cubicBezTo>
                    <a:cubicBezTo>
                      <a:pt x="274" y="303"/>
                      <a:pt x="274" y="303"/>
                      <a:pt x="274" y="303"/>
                    </a:cubicBezTo>
                    <a:cubicBezTo>
                      <a:pt x="298" y="303"/>
                      <a:pt x="298" y="303"/>
                      <a:pt x="298" y="303"/>
                    </a:cubicBezTo>
                    <a:cubicBezTo>
                      <a:pt x="298" y="325"/>
                      <a:pt x="298" y="325"/>
                      <a:pt x="298" y="325"/>
                    </a:cubicBezTo>
                    <a:cubicBezTo>
                      <a:pt x="507" y="325"/>
                      <a:pt x="507" y="325"/>
                      <a:pt x="507" y="325"/>
                    </a:cubicBezTo>
                  </a:path>
                </a:pathLst>
              </a:custGeom>
              <a:noFill/>
              <a:ln w="12700" cap="flat">
                <a:solidFill>
                  <a:srgbClr val="6D6E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grpSp>
        <p:grpSp>
          <p:nvGrpSpPr>
            <p:cNvPr id="1240" name="Group 1239">
              <a:extLst>
                <a:ext uri="{FF2B5EF4-FFF2-40B4-BE49-F238E27FC236}">
                  <a16:creationId xmlns:a16="http://schemas.microsoft.com/office/drawing/2014/main" id="{CE147962-D653-B8D2-74A6-0439FD6FE7FA}"/>
                </a:ext>
              </a:extLst>
            </p:cNvPr>
            <p:cNvGrpSpPr/>
            <p:nvPr/>
          </p:nvGrpSpPr>
          <p:grpSpPr>
            <a:xfrm>
              <a:off x="3482682" y="1310834"/>
              <a:ext cx="2533988" cy="1256855"/>
              <a:chOff x="3709502" y="1295816"/>
              <a:chExt cx="2181069" cy="1557448"/>
            </a:xfrm>
          </p:grpSpPr>
          <p:sp>
            <p:nvSpPr>
              <p:cNvPr id="589" name="Rectangle 92">
                <a:extLst>
                  <a:ext uri="{FF2B5EF4-FFF2-40B4-BE49-F238E27FC236}">
                    <a16:creationId xmlns:a16="http://schemas.microsoft.com/office/drawing/2014/main" id="{3FC8A347-01C1-9D86-9CB2-353183395938}"/>
                  </a:ext>
                </a:extLst>
              </p:cNvPr>
              <p:cNvSpPr>
                <a:spLocks noChangeArrowheads="1"/>
              </p:cNvSpPr>
              <p:nvPr/>
            </p:nvSpPr>
            <p:spPr bwMode="auto">
              <a:xfrm>
                <a:off x="4569578" y="1365474"/>
                <a:ext cx="1161056" cy="30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3" eaLnBrk="0" hangingPunct="0">
                  <a:defRPr/>
                </a:pPr>
                <a:r>
                  <a:rPr lang="en-GB" altLang="en-US" sz="1067" b="1" kern="0">
                    <a:solidFill>
                      <a:srgbClr val="7030A0"/>
                    </a:solidFill>
                    <a:cs typeface="Arial" panose="020B0604020202020204" pitchFamily="34" charset="0"/>
                  </a:rPr>
                  <a:t>16.9 </a:t>
                </a:r>
                <a:r>
                  <a:rPr lang="en-GB" altLang="en-US" sz="1067" kern="0">
                    <a:solidFill>
                      <a:prstClr val="black"/>
                    </a:solidFill>
                    <a:cs typeface="Arial" panose="020B0604020202020204" pitchFamily="34" charset="0"/>
                  </a:rPr>
                  <a:t>vs </a:t>
                </a:r>
                <a:r>
                  <a:rPr lang="en-GB" altLang="en-US" sz="1067" b="1" kern="0">
                    <a:solidFill>
                      <a:srgbClr val="6D6E71"/>
                    </a:solidFill>
                    <a:cs typeface="Arial" panose="020B0604020202020204" pitchFamily="34" charset="0"/>
                  </a:rPr>
                  <a:t>16.0</a:t>
                </a:r>
                <a:r>
                  <a:rPr lang="en-GB" altLang="en-US" sz="1067" kern="0">
                    <a:solidFill>
                      <a:prstClr val="black"/>
                    </a:solidFill>
                    <a:cs typeface="Arial" panose="020B0604020202020204" pitchFamily="34" charset="0"/>
                  </a:rPr>
                  <a:t> mo</a:t>
                </a:r>
              </a:p>
              <a:p>
                <a:pPr algn="ctr" defTabSz="914333" eaLnBrk="0" fontAlgn="base" hangingPunct="0">
                  <a:spcBef>
                    <a:spcPct val="0"/>
                  </a:spcBef>
                  <a:spcAft>
                    <a:spcPct val="0"/>
                  </a:spcAft>
                  <a:defRPr/>
                </a:pPr>
                <a:r>
                  <a:rPr lang="en-GB" altLang="en-US" sz="1067" kern="0">
                    <a:solidFill>
                      <a:prstClr val="black"/>
                    </a:solidFill>
                    <a:cs typeface="Arial" panose="020B0604020202020204" pitchFamily="34" charset="0"/>
                  </a:rPr>
                  <a:t>HR: </a:t>
                </a:r>
                <a:r>
                  <a:rPr lang="en-GB" altLang="en-US" sz="1067" b="1" kern="0">
                    <a:solidFill>
                      <a:prstClr val="black"/>
                    </a:solidFill>
                    <a:cs typeface="Arial" panose="020B0604020202020204" pitchFamily="34" charset="0"/>
                  </a:rPr>
                  <a:t>0.92</a:t>
                </a:r>
                <a:r>
                  <a:rPr lang="en-GB" altLang="en-US" sz="1067" kern="0">
                    <a:solidFill>
                      <a:prstClr val="black"/>
                    </a:solidFill>
                    <a:cs typeface="Arial" panose="020B0604020202020204" pitchFamily="34" charset="0"/>
                  </a:rPr>
                  <a:t> (95% CI, 0.72</a:t>
                </a:r>
                <a:r>
                  <a:rPr lang="en-US" sz="1067">
                    <a:cs typeface="Arial" panose="020B0604020202020204" pitchFamily="34" charset="0"/>
                  </a:rPr>
                  <a:t>–</a:t>
                </a:r>
                <a:r>
                  <a:rPr lang="en-GB" altLang="en-US" sz="1067" kern="0">
                    <a:solidFill>
                      <a:prstClr val="black"/>
                    </a:solidFill>
                    <a:cs typeface="Arial" panose="020B0604020202020204" pitchFamily="34" charset="0"/>
                  </a:rPr>
                  <a:t>1.17)</a:t>
                </a:r>
              </a:p>
            </p:txBody>
          </p:sp>
          <p:sp>
            <p:nvSpPr>
              <p:cNvPr id="599" name="TextBox 495">
                <a:extLst>
                  <a:ext uri="{FF2B5EF4-FFF2-40B4-BE49-F238E27FC236}">
                    <a16:creationId xmlns:a16="http://schemas.microsoft.com/office/drawing/2014/main" id="{13F303C7-A7D4-3310-0F16-BFC8CB5D92F5}"/>
                  </a:ext>
                </a:extLst>
              </p:cNvPr>
              <p:cNvSpPr txBox="1"/>
              <p:nvPr/>
            </p:nvSpPr>
            <p:spPr>
              <a:xfrm>
                <a:off x="3961436" y="2341198"/>
                <a:ext cx="1070972" cy="352662"/>
              </a:xfrm>
              <a:prstGeom prst="rect">
                <a:avLst/>
              </a:prstGeom>
            </p:spPr>
            <p:txBody>
              <a:bodyPr wrap="square" lIns="0" rIns="0" rtlCol="0" anchor="ctr">
                <a:spAutoFit/>
              </a:bodyPr>
              <a:lstStyle/>
              <a:p>
                <a:pPr algn="ctr" defTabSz="1219108">
                  <a:buClr>
                    <a:srgbClr val="2A4769"/>
                  </a:buClr>
                  <a:defRPr/>
                </a:pPr>
                <a:r>
                  <a:rPr lang="en-GB" sz="933" b="1" kern="0">
                    <a:solidFill>
                      <a:srgbClr val="6D6E71"/>
                    </a:solidFill>
                    <a:latin typeface="Arial" panose="020B0604020202020204" pitchFamily="34" charset="0"/>
                    <a:cs typeface="Arial" panose="020B0604020202020204" pitchFamily="34" charset="0"/>
                  </a:rPr>
                  <a:t>Placebo + bevacizumab (N=137)</a:t>
                </a:r>
              </a:p>
            </p:txBody>
          </p:sp>
          <p:sp>
            <p:nvSpPr>
              <p:cNvPr id="601" name="TextBox 495">
                <a:extLst>
                  <a:ext uri="{FF2B5EF4-FFF2-40B4-BE49-F238E27FC236}">
                    <a16:creationId xmlns:a16="http://schemas.microsoft.com/office/drawing/2014/main" id="{5CCF4CCB-A977-D0C9-78CB-6DAE7836E04F}"/>
                  </a:ext>
                </a:extLst>
              </p:cNvPr>
              <p:cNvSpPr txBox="1"/>
              <p:nvPr/>
            </p:nvSpPr>
            <p:spPr>
              <a:xfrm>
                <a:off x="4766234" y="1976607"/>
                <a:ext cx="1124337" cy="352662"/>
              </a:xfrm>
              <a:prstGeom prst="rect">
                <a:avLst/>
              </a:prstGeom>
              <a:ln>
                <a:noFill/>
              </a:ln>
            </p:spPr>
            <p:txBody>
              <a:bodyPr wrap="square" lIns="0" rIns="0" rtlCol="0" anchor="ctr">
                <a:spAutoFit/>
              </a:bodyPr>
              <a:lstStyle/>
              <a:p>
                <a:pPr algn="ctr" defTabSz="1219108">
                  <a:buClr>
                    <a:srgbClr val="2A4769"/>
                  </a:buClr>
                  <a:defRPr/>
                </a:pPr>
                <a:r>
                  <a:rPr lang="en-GB" sz="933" b="1" kern="0">
                    <a:solidFill>
                      <a:srgbClr val="7030A0"/>
                    </a:solidFill>
                    <a:latin typeface="Arial" panose="020B0604020202020204" pitchFamily="34" charset="0"/>
                    <a:cs typeface="Arial" panose="020B0604020202020204" pitchFamily="34" charset="0"/>
                  </a:rPr>
                  <a:t>Olaparib + bevacizumab (N=282)</a:t>
                </a:r>
              </a:p>
            </p:txBody>
          </p:sp>
          <p:grpSp>
            <p:nvGrpSpPr>
              <p:cNvPr id="754" name="Gruppieren 6">
                <a:extLst>
                  <a:ext uri="{FF2B5EF4-FFF2-40B4-BE49-F238E27FC236}">
                    <a16:creationId xmlns:a16="http://schemas.microsoft.com/office/drawing/2014/main" id="{7A6A0DE0-9405-3AE8-25FC-0C14FE159753}"/>
                  </a:ext>
                </a:extLst>
              </p:cNvPr>
              <p:cNvGrpSpPr/>
              <p:nvPr/>
            </p:nvGrpSpPr>
            <p:grpSpPr>
              <a:xfrm>
                <a:off x="3876629" y="2719839"/>
                <a:ext cx="1898035" cy="133425"/>
                <a:chOff x="723743" y="4244097"/>
                <a:chExt cx="2466858" cy="217390"/>
              </a:xfrm>
            </p:grpSpPr>
            <p:sp>
              <p:nvSpPr>
                <p:cNvPr id="790" name="Rectangle 321">
                  <a:extLst>
                    <a:ext uri="{FF2B5EF4-FFF2-40B4-BE49-F238E27FC236}">
                      <a16:creationId xmlns:a16="http://schemas.microsoft.com/office/drawing/2014/main" id="{10B62722-D87A-4D5D-0A4A-D20E7F07A572}"/>
                    </a:ext>
                  </a:extLst>
                </p:cNvPr>
                <p:cNvSpPr>
                  <a:spLocks noChangeArrowheads="1"/>
                </p:cNvSpPr>
                <p:nvPr/>
              </p:nvSpPr>
              <p:spPr bwMode="auto">
                <a:xfrm>
                  <a:off x="723743" y="4244097"/>
                  <a:ext cx="56487" cy="217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0</a:t>
                  </a:r>
                </a:p>
              </p:txBody>
            </p:sp>
            <p:sp>
              <p:nvSpPr>
                <p:cNvPr id="791" name="Rectangle 322">
                  <a:extLst>
                    <a:ext uri="{FF2B5EF4-FFF2-40B4-BE49-F238E27FC236}">
                      <a16:creationId xmlns:a16="http://schemas.microsoft.com/office/drawing/2014/main" id="{DBAFDBAC-0091-AC36-D0CB-66CCC6C05F7D}"/>
                    </a:ext>
                  </a:extLst>
                </p:cNvPr>
                <p:cNvSpPr>
                  <a:spLocks noChangeArrowheads="1"/>
                </p:cNvSpPr>
                <p:nvPr/>
              </p:nvSpPr>
              <p:spPr bwMode="auto">
                <a:xfrm>
                  <a:off x="883561" y="4244097"/>
                  <a:ext cx="56487" cy="217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3</a:t>
                  </a:r>
                </a:p>
              </p:txBody>
            </p:sp>
            <p:sp>
              <p:nvSpPr>
                <p:cNvPr id="792" name="Rectangle 324">
                  <a:extLst>
                    <a:ext uri="{FF2B5EF4-FFF2-40B4-BE49-F238E27FC236}">
                      <a16:creationId xmlns:a16="http://schemas.microsoft.com/office/drawing/2014/main" id="{09A8990C-CC21-D959-E5DF-A4704DB9AAC5}"/>
                    </a:ext>
                  </a:extLst>
                </p:cNvPr>
                <p:cNvSpPr>
                  <a:spLocks noChangeArrowheads="1"/>
                </p:cNvSpPr>
                <p:nvPr/>
              </p:nvSpPr>
              <p:spPr bwMode="auto">
                <a:xfrm>
                  <a:off x="1043875" y="4244097"/>
                  <a:ext cx="56487" cy="217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6</a:t>
                  </a:r>
                </a:p>
              </p:txBody>
            </p:sp>
            <p:sp>
              <p:nvSpPr>
                <p:cNvPr id="793" name="Rectangle 325">
                  <a:extLst>
                    <a:ext uri="{FF2B5EF4-FFF2-40B4-BE49-F238E27FC236}">
                      <a16:creationId xmlns:a16="http://schemas.microsoft.com/office/drawing/2014/main" id="{94234BE0-D3B8-6924-6E2F-51F5D754B72B}"/>
                    </a:ext>
                  </a:extLst>
                </p:cNvPr>
                <p:cNvSpPr>
                  <a:spLocks noChangeArrowheads="1"/>
                </p:cNvSpPr>
                <p:nvPr/>
              </p:nvSpPr>
              <p:spPr bwMode="auto">
                <a:xfrm>
                  <a:off x="1190555" y="4244097"/>
                  <a:ext cx="56487" cy="217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9</a:t>
                  </a:r>
                </a:p>
              </p:txBody>
            </p:sp>
            <p:sp>
              <p:nvSpPr>
                <p:cNvPr id="794" name="Rectangle 327">
                  <a:extLst>
                    <a:ext uri="{FF2B5EF4-FFF2-40B4-BE49-F238E27FC236}">
                      <a16:creationId xmlns:a16="http://schemas.microsoft.com/office/drawing/2014/main" id="{F9818BA6-2822-AEB3-EDA5-ED112A06F5B2}"/>
                    </a:ext>
                  </a:extLst>
                </p:cNvPr>
                <p:cNvSpPr>
                  <a:spLocks noChangeArrowheads="1"/>
                </p:cNvSpPr>
                <p:nvPr/>
              </p:nvSpPr>
              <p:spPr bwMode="auto">
                <a:xfrm>
                  <a:off x="1327595" y="4244097"/>
                  <a:ext cx="112974" cy="217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12</a:t>
                  </a:r>
                </a:p>
              </p:txBody>
            </p:sp>
            <p:sp>
              <p:nvSpPr>
                <p:cNvPr id="795" name="Rectangle 329">
                  <a:extLst>
                    <a:ext uri="{FF2B5EF4-FFF2-40B4-BE49-F238E27FC236}">
                      <a16:creationId xmlns:a16="http://schemas.microsoft.com/office/drawing/2014/main" id="{99BE682F-1DE5-B137-9C6B-55C8A3C50BDE}"/>
                    </a:ext>
                  </a:extLst>
                </p:cNvPr>
                <p:cNvSpPr>
                  <a:spLocks noChangeArrowheads="1"/>
                </p:cNvSpPr>
                <p:nvPr/>
              </p:nvSpPr>
              <p:spPr bwMode="auto">
                <a:xfrm>
                  <a:off x="1480331" y="4244097"/>
                  <a:ext cx="112974" cy="217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15</a:t>
                  </a:r>
                </a:p>
              </p:txBody>
            </p:sp>
            <p:sp>
              <p:nvSpPr>
                <p:cNvPr id="796" name="Rectangle 330">
                  <a:extLst>
                    <a:ext uri="{FF2B5EF4-FFF2-40B4-BE49-F238E27FC236}">
                      <a16:creationId xmlns:a16="http://schemas.microsoft.com/office/drawing/2014/main" id="{54BF615F-C7C9-2680-423D-D34E7CDF13DB}"/>
                    </a:ext>
                  </a:extLst>
                </p:cNvPr>
                <p:cNvSpPr>
                  <a:spLocks noChangeArrowheads="1"/>
                </p:cNvSpPr>
                <p:nvPr/>
              </p:nvSpPr>
              <p:spPr bwMode="auto">
                <a:xfrm>
                  <a:off x="1648376" y="4244097"/>
                  <a:ext cx="112974" cy="217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18</a:t>
                  </a:r>
                </a:p>
              </p:txBody>
            </p:sp>
            <p:sp>
              <p:nvSpPr>
                <p:cNvPr id="797" name="Rectangle 331">
                  <a:extLst>
                    <a:ext uri="{FF2B5EF4-FFF2-40B4-BE49-F238E27FC236}">
                      <a16:creationId xmlns:a16="http://schemas.microsoft.com/office/drawing/2014/main" id="{B35B7D46-0271-3FAC-0484-D680277619C3}"/>
                    </a:ext>
                  </a:extLst>
                </p:cNvPr>
                <p:cNvSpPr>
                  <a:spLocks noChangeArrowheads="1"/>
                </p:cNvSpPr>
                <p:nvPr/>
              </p:nvSpPr>
              <p:spPr bwMode="auto">
                <a:xfrm>
                  <a:off x="1801526" y="4244097"/>
                  <a:ext cx="112974" cy="217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21</a:t>
                  </a:r>
                </a:p>
              </p:txBody>
            </p:sp>
            <p:sp>
              <p:nvSpPr>
                <p:cNvPr id="798" name="Rectangle 332">
                  <a:extLst>
                    <a:ext uri="{FF2B5EF4-FFF2-40B4-BE49-F238E27FC236}">
                      <a16:creationId xmlns:a16="http://schemas.microsoft.com/office/drawing/2014/main" id="{EBCEA20F-27B6-56D4-A602-F3D2C286B482}"/>
                    </a:ext>
                  </a:extLst>
                </p:cNvPr>
                <p:cNvSpPr>
                  <a:spLocks noChangeArrowheads="1"/>
                </p:cNvSpPr>
                <p:nvPr/>
              </p:nvSpPr>
              <p:spPr bwMode="auto">
                <a:xfrm>
                  <a:off x="1955184" y="4244097"/>
                  <a:ext cx="112974" cy="217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24</a:t>
                  </a:r>
                </a:p>
              </p:txBody>
            </p:sp>
            <p:sp>
              <p:nvSpPr>
                <p:cNvPr id="799" name="Rectangle 333">
                  <a:extLst>
                    <a:ext uri="{FF2B5EF4-FFF2-40B4-BE49-F238E27FC236}">
                      <a16:creationId xmlns:a16="http://schemas.microsoft.com/office/drawing/2014/main" id="{D36393CD-25E0-CCE3-F525-CE579FC9D66A}"/>
                    </a:ext>
                  </a:extLst>
                </p:cNvPr>
                <p:cNvSpPr>
                  <a:spLocks noChangeArrowheads="1"/>
                </p:cNvSpPr>
                <p:nvPr/>
              </p:nvSpPr>
              <p:spPr bwMode="auto">
                <a:xfrm>
                  <a:off x="2113575" y="4244097"/>
                  <a:ext cx="112974" cy="217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27</a:t>
                  </a:r>
                </a:p>
              </p:txBody>
            </p:sp>
            <p:sp>
              <p:nvSpPr>
                <p:cNvPr id="800" name="Rectangle 334">
                  <a:extLst>
                    <a:ext uri="{FF2B5EF4-FFF2-40B4-BE49-F238E27FC236}">
                      <a16:creationId xmlns:a16="http://schemas.microsoft.com/office/drawing/2014/main" id="{E63CDE15-47E4-E213-3B07-B645F5531D61}"/>
                    </a:ext>
                  </a:extLst>
                </p:cNvPr>
                <p:cNvSpPr>
                  <a:spLocks noChangeArrowheads="1"/>
                </p:cNvSpPr>
                <p:nvPr/>
              </p:nvSpPr>
              <p:spPr bwMode="auto">
                <a:xfrm>
                  <a:off x="2276700" y="4244097"/>
                  <a:ext cx="112974" cy="217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30</a:t>
                  </a:r>
                </a:p>
              </p:txBody>
            </p:sp>
            <p:sp>
              <p:nvSpPr>
                <p:cNvPr id="801" name="Rectangle 335">
                  <a:extLst>
                    <a:ext uri="{FF2B5EF4-FFF2-40B4-BE49-F238E27FC236}">
                      <a16:creationId xmlns:a16="http://schemas.microsoft.com/office/drawing/2014/main" id="{5355A6C5-264F-A188-F791-915516141F6E}"/>
                    </a:ext>
                  </a:extLst>
                </p:cNvPr>
                <p:cNvSpPr>
                  <a:spLocks noChangeArrowheads="1"/>
                </p:cNvSpPr>
                <p:nvPr/>
              </p:nvSpPr>
              <p:spPr bwMode="auto">
                <a:xfrm>
                  <a:off x="2585540" y="4244097"/>
                  <a:ext cx="112974" cy="217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36</a:t>
                  </a:r>
                </a:p>
              </p:txBody>
            </p:sp>
            <p:sp>
              <p:nvSpPr>
                <p:cNvPr id="802" name="Rectangle 335">
                  <a:extLst>
                    <a:ext uri="{FF2B5EF4-FFF2-40B4-BE49-F238E27FC236}">
                      <a16:creationId xmlns:a16="http://schemas.microsoft.com/office/drawing/2014/main" id="{7E13351B-51FC-A0F9-6EAE-84A5276F5587}"/>
                    </a:ext>
                  </a:extLst>
                </p:cNvPr>
                <p:cNvSpPr>
                  <a:spLocks noChangeArrowheads="1"/>
                </p:cNvSpPr>
                <p:nvPr/>
              </p:nvSpPr>
              <p:spPr bwMode="auto">
                <a:xfrm>
                  <a:off x="2426409" y="4244097"/>
                  <a:ext cx="112974" cy="217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33</a:t>
                  </a:r>
                </a:p>
              </p:txBody>
            </p:sp>
            <p:sp>
              <p:nvSpPr>
                <p:cNvPr id="803" name="Rectangle 335">
                  <a:extLst>
                    <a:ext uri="{FF2B5EF4-FFF2-40B4-BE49-F238E27FC236}">
                      <a16:creationId xmlns:a16="http://schemas.microsoft.com/office/drawing/2014/main" id="{5BD19D9F-7BB2-AC24-4C88-773A7068FB18}"/>
                    </a:ext>
                  </a:extLst>
                </p:cNvPr>
                <p:cNvSpPr>
                  <a:spLocks noChangeArrowheads="1"/>
                </p:cNvSpPr>
                <p:nvPr/>
              </p:nvSpPr>
              <p:spPr bwMode="auto">
                <a:xfrm>
                  <a:off x="2758853" y="4244097"/>
                  <a:ext cx="112974" cy="217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39</a:t>
                  </a:r>
                </a:p>
              </p:txBody>
            </p:sp>
            <p:sp>
              <p:nvSpPr>
                <p:cNvPr id="806" name="Rectangle 335">
                  <a:extLst>
                    <a:ext uri="{FF2B5EF4-FFF2-40B4-BE49-F238E27FC236}">
                      <a16:creationId xmlns:a16="http://schemas.microsoft.com/office/drawing/2014/main" id="{AFB9D0A8-47B7-3494-BB0E-FFA2866F0C53}"/>
                    </a:ext>
                  </a:extLst>
                </p:cNvPr>
                <p:cNvSpPr>
                  <a:spLocks noChangeArrowheads="1"/>
                </p:cNvSpPr>
                <p:nvPr/>
              </p:nvSpPr>
              <p:spPr bwMode="auto">
                <a:xfrm>
                  <a:off x="2905898" y="4244097"/>
                  <a:ext cx="112974" cy="217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42</a:t>
                  </a:r>
                </a:p>
              </p:txBody>
            </p:sp>
            <p:sp>
              <p:nvSpPr>
                <p:cNvPr id="808" name="Rectangle 335">
                  <a:extLst>
                    <a:ext uri="{FF2B5EF4-FFF2-40B4-BE49-F238E27FC236}">
                      <a16:creationId xmlns:a16="http://schemas.microsoft.com/office/drawing/2014/main" id="{953C9B2D-6F9A-53BC-25CD-A33AA148A9D2}"/>
                    </a:ext>
                  </a:extLst>
                </p:cNvPr>
                <p:cNvSpPr>
                  <a:spLocks noChangeArrowheads="1"/>
                </p:cNvSpPr>
                <p:nvPr/>
              </p:nvSpPr>
              <p:spPr bwMode="auto">
                <a:xfrm>
                  <a:off x="3077627" y="4244097"/>
                  <a:ext cx="112974" cy="217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45</a:t>
                  </a:r>
                </a:p>
              </p:txBody>
            </p:sp>
          </p:grpSp>
          <p:grpSp>
            <p:nvGrpSpPr>
              <p:cNvPr id="755" name="Group 754">
                <a:extLst>
                  <a:ext uri="{FF2B5EF4-FFF2-40B4-BE49-F238E27FC236}">
                    <a16:creationId xmlns:a16="http://schemas.microsoft.com/office/drawing/2014/main" id="{B1D2ADFE-527A-D661-C2BD-19AE83A3C1C7}"/>
                  </a:ext>
                </a:extLst>
              </p:cNvPr>
              <p:cNvGrpSpPr/>
              <p:nvPr/>
            </p:nvGrpSpPr>
            <p:grpSpPr>
              <a:xfrm>
                <a:off x="3709502" y="1295816"/>
                <a:ext cx="130385" cy="1440948"/>
                <a:chOff x="594927" y="1306621"/>
                <a:chExt cx="156144" cy="1282181"/>
              </a:xfrm>
            </p:grpSpPr>
            <p:sp>
              <p:nvSpPr>
                <p:cNvPr id="779" name="TextBox 2820">
                  <a:extLst>
                    <a:ext uri="{FF2B5EF4-FFF2-40B4-BE49-F238E27FC236}">
                      <a16:creationId xmlns:a16="http://schemas.microsoft.com/office/drawing/2014/main" id="{50834169-55CF-5D24-9DE6-387CA3B13441}"/>
                    </a:ext>
                  </a:extLst>
                </p:cNvPr>
                <p:cNvSpPr txBox="1"/>
                <p:nvPr/>
              </p:nvSpPr>
              <p:spPr>
                <a:xfrm>
                  <a:off x="594927" y="1306621"/>
                  <a:ext cx="156144" cy="118724"/>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100</a:t>
                  </a:r>
                </a:p>
              </p:txBody>
            </p:sp>
            <p:sp>
              <p:nvSpPr>
                <p:cNvPr id="780" name="TextBox 2821">
                  <a:extLst>
                    <a:ext uri="{FF2B5EF4-FFF2-40B4-BE49-F238E27FC236}">
                      <a16:creationId xmlns:a16="http://schemas.microsoft.com/office/drawing/2014/main" id="{ABB3A147-DA06-23C2-D72B-06CFD627A6A8}"/>
                    </a:ext>
                  </a:extLst>
                </p:cNvPr>
                <p:cNvSpPr txBox="1"/>
                <p:nvPr/>
              </p:nvSpPr>
              <p:spPr>
                <a:xfrm>
                  <a:off x="646974" y="1422966"/>
                  <a:ext cx="104097" cy="118724"/>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90</a:t>
                  </a:r>
                </a:p>
              </p:txBody>
            </p:sp>
            <p:sp>
              <p:nvSpPr>
                <p:cNvPr id="781" name="TextBox 2822">
                  <a:extLst>
                    <a:ext uri="{FF2B5EF4-FFF2-40B4-BE49-F238E27FC236}">
                      <a16:creationId xmlns:a16="http://schemas.microsoft.com/office/drawing/2014/main" id="{3ACE1799-393F-192B-2705-6D70F97F3EDB}"/>
                    </a:ext>
                  </a:extLst>
                </p:cNvPr>
                <p:cNvSpPr txBox="1"/>
                <p:nvPr/>
              </p:nvSpPr>
              <p:spPr>
                <a:xfrm>
                  <a:off x="646974" y="1539312"/>
                  <a:ext cx="104097" cy="118724"/>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80</a:t>
                  </a:r>
                </a:p>
              </p:txBody>
            </p:sp>
            <p:sp>
              <p:nvSpPr>
                <p:cNvPr id="782" name="TextBox 2823">
                  <a:extLst>
                    <a:ext uri="{FF2B5EF4-FFF2-40B4-BE49-F238E27FC236}">
                      <a16:creationId xmlns:a16="http://schemas.microsoft.com/office/drawing/2014/main" id="{70274EF8-D451-EA32-F492-663710714B4A}"/>
                    </a:ext>
                  </a:extLst>
                </p:cNvPr>
                <p:cNvSpPr txBox="1"/>
                <p:nvPr/>
              </p:nvSpPr>
              <p:spPr>
                <a:xfrm>
                  <a:off x="646974" y="1655657"/>
                  <a:ext cx="104097" cy="118724"/>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70</a:t>
                  </a:r>
                </a:p>
              </p:txBody>
            </p:sp>
            <p:sp>
              <p:nvSpPr>
                <p:cNvPr id="783" name="TextBox 2824">
                  <a:extLst>
                    <a:ext uri="{FF2B5EF4-FFF2-40B4-BE49-F238E27FC236}">
                      <a16:creationId xmlns:a16="http://schemas.microsoft.com/office/drawing/2014/main" id="{45322C5F-7CE5-012B-2442-67A4FA9EE33F}"/>
                    </a:ext>
                  </a:extLst>
                </p:cNvPr>
                <p:cNvSpPr txBox="1"/>
                <p:nvPr/>
              </p:nvSpPr>
              <p:spPr>
                <a:xfrm>
                  <a:off x="646974" y="1772003"/>
                  <a:ext cx="104097" cy="118724"/>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60</a:t>
                  </a:r>
                </a:p>
              </p:txBody>
            </p:sp>
            <p:sp>
              <p:nvSpPr>
                <p:cNvPr id="784" name="TextBox 2825">
                  <a:extLst>
                    <a:ext uri="{FF2B5EF4-FFF2-40B4-BE49-F238E27FC236}">
                      <a16:creationId xmlns:a16="http://schemas.microsoft.com/office/drawing/2014/main" id="{B9B4A7CE-FECA-81DB-32A6-BF597795FF4B}"/>
                    </a:ext>
                  </a:extLst>
                </p:cNvPr>
                <p:cNvSpPr txBox="1"/>
                <p:nvPr/>
              </p:nvSpPr>
              <p:spPr>
                <a:xfrm>
                  <a:off x="646974" y="1888347"/>
                  <a:ext cx="104097" cy="118724"/>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50</a:t>
                  </a:r>
                </a:p>
              </p:txBody>
            </p:sp>
            <p:sp>
              <p:nvSpPr>
                <p:cNvPr id="785" name="TextBox 2826">
                  <a:extLst>
                    <a:ext uri="{FF2B5EF4-FFF2-40B4-BE49-F238E27FC236}">
                      <a16:creationId xmlns:a16="http://schemas.microsoft.com/office/drawing/2014/main" id="{09CA8127-0EE9-E519-C0B3-F35FCFCA9DBF}"/>
                    </a:ext>
                  </a:extLst>
                </p:cNvPr>
                <p:cNvSpPr txBox="1"/>
                <p:nvPr/>
              </p:nvSpPr>
              <p:spPr>
                <a:xfrm>
                  <a:off x="646974" y="2004694"/>
                  <a:ext cx="104097" cy="118724"/>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40</a:t>
                  </a:r>
                </a:p>
              </p:txBody>
            </p:sp>
            <p:sp>
              <p:nvSpPr>
                <p:cNvPr id="786" name="TextBox 2827">
                  <a:extLst>
                    <a:ext uri="{FF2B5EF4-FFF2-40B4-BE49-F238E27FC236}">
                      <a16:creationId xmlns:a16="http://schemas.microsoft.com/office/drawing/2014/main" id="{74751D3D-D60E-E182-B249-5FB2DAB060A7}"/>
                    </a:ext>
                  </a:extLst>
                </p:cNvPr>
                <p:cNvSpPr txBox="1"/>
                <p:nvPr/>
              </p:nvSpPr>
              <p:spPr>
                <a:xfrm>
                  <a:off x="646974" y="2121039"/>
                  <a:ext cx="104097" cy="118724"/>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30</a:t>
                  </a:r>
                </a:p>
              </p:txBody>
            </p:sp>
            <p:sp>
              <p:nvSpPr>
                <p:cNvPr id="787" name="TextBox 2828">
                  <a:extLst>
                    <a:ext uri="{FF2B5EF4-FFF2-40B4-BE49-F238E27FC236}">
                      <a16:creationId xmlns:a16="http://schemas.microsoft.com/office/drawing/2014/main" id="{0A22AD8E-2298-A814-78FA-5AEE6D161BF0}"/>
                    </a:ext>
                  </a:extLst>
                </p:cNvPr>
                <p:cNvSpPr txBox="1"/>
                <p:nvPr/>
              </p:nvSpPr>
              <p:spPr>
                <a:xfrm>
                  <a:off x="646974" y="2237385"/>
                  <a:ext cx="104097" cy="118724"/>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20</a:t>
                  </a:r>
                </a:p>
              </p:txBody>
            </p:sp>
            <p:sp>
              <p:nvSpPr>
                <p:cNvPr id="788" name="TextBox 2829">
                  <a:extLst>
                    <a:ext uri="{FF2B5EF4-FFF2-40B4-BE49-F238E27FC236}">
                      <a16:creationId xmlns:a16="http://schemas.microsoft.com/office/drawing/2014/main" id="{FD0B7FDD-E0AE-1CA7-A138-E3A3937B4C94}"/>
                    </a:ext>
                  </a:extLst>
                </p:cNvPr>
                <p:cNvSpPr txBox="1"/>
                <p:nvPr/>
              </p:nvSpPr>
              <p:spPr>
                <a:xfrm>
                  <a:off x="646974" y="2353730"/>
                  <a:ext cx="104097" cy="118724"/>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10</a:t>
                  </a:r>
                </a:p>
              </p:txBody>
            </p:sp>
            <p:sp>
              <p:nvSpPr>
                <p:cNvPr id="789" name="TextBox 2830">
                  <a:extLst>
                    <a:ext uri="{FF2B5EF4-FFF2-40B4-BE49-F238E27FC236}">
                      <a16:creationId xmlns:a16="http://schemas.microsoft.com/office/drawing/2014/main" id="{73656ACD-BB7A-D539-8E41-D0DB61AE83AB}"/>
                    </a:ext>
                  </a:extLst>
                </p:cNvPr>
                <p:cNvSpPr txBox="1"/>
                <p:nvPr/>
              </p:nvSpPr>
              <p:spPr>
                <a:xfrm>
                  <a:off x="699023" y="2470078"/>
                  <a:ext cx="52048" cy="118724"/>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0</a:t>
                  </a:r>
                </a:p>
              </p:txBody>
            </p:sp>
          </p:grpSp>
          <p:cxnSp>
            <p:nvCxnSpPr>
              <p:cNvPr id="756" name="Straight Connector 755">
                <a:extLst>
                  <a:ext uri="{FF2B5EF4-FFF2-40B4-BE49-F238E27FC236}">
                    <a16:creationId xmlns:a16="http://schemas.microsoft.com/office/drawing/2014/main" id="{0E934625-7760-9E70-17CC-B587E0413C71}"/>
                  </a:ext>
                </a:extLst>
              </p:cNvPr>
              <p:cNvCxnSpPr/>
              <p:nvPr/>
            </p:nvCxnSpPr>
            <p:spPr>
              <a:xfrm>
                <a:off x="3860187" y="1370851"/>
                <a:ext cx="31731" cy="0"/>
              </a:xfrm>
              <a:prstGeom prst="line">
                <a:avLst/>
              </a:prstGeom>
              <a:ln w="9524">
                <a:solidFill>
                  <a:srgbClr val="000000"/>
                </a:solidFill>
              </a:ln>
            </p:spPr>
          </p:cxnSp>
          <p:cxnSp>
            <p:nvCxnSpPr>
              <p:cNvPr id="757" name="Straight Connector 756">
                <a:extLst>
                  <a:ext uri="{FF2B5EF4-FFF2-40B4-BE49-F238E27FC236}">
                    <a16:creationId xmlns:a16="http://schemas.microsoft.com/office/drawing/2014/main" id="{0DDD906C-CC11-5791-89D3-8507D05C88C8}"/>
                  </a:ext>
                </a:extLst>
              </p:cNvPr>
              <p:cNvCxnSpPr/>
              <p:nvPr/>
            </p:nvCxnSpPr>
            <p:spPr>
              <a:xfrm>
                <a:off x="3860187" y="1501981"/>
                <a:ext cx="31731" cy="0"/>
              </a:xfrm>
              <a:prstGeom prst="line">
                <a:avLst/>
              </a:prstGeom>
              <a:ln w="9524">
                <a:solidFill>
                  <a:srgbClr val="000000"/>
                </a:solidFill>
              </a:ln>
            </p:spPr>
          </p:cxnSp>
          <p:cxnSp>
            <p:nvCxnSpPr>
              <p:cNvPr id="758" name="Straight Connector 757">
                <a:extLst>
                  <a:ext uri="{FF2B5EF4-FFF2-40B4-BE49-F238E27FC236}">
                    <a16:creationId xmlns:a16="http://schemas.microsoft.com/office/drawing/2014/main" id="{A17EA608-825A-46E9-82DD-DEC2180597DC}"/>
                  </a:ext>
                </a:extLst>
              </p:cNvPr>
              <p:cNvCxnSpPr/>
              <p:nvPr/>
            </p:nvCxnSpPr>
            <p:spPr>
              <a:xfrm>
                <a:off x="3860187" y="1633110"/>
                <a:ext cx="31731" cy="0"/>
              </a:xfrm>
              <a:prstGeom prst="line">
                <a:avLst/>
              </a:prstGeom>
              <a:ln w="9524">
                <a:solidFill>
                  <a:srgbClr val="000000"/>
                </a:solidFill>
              </a:ln>
            </p:spPr>
          </p:cxnSp>
          <p:cxnSp>
            <p:nvCxnSpPr>
              <p:cNvPr id="759" name="Straight Connector 758">
                <a:extLst>
                  <a:ext uri="{FF2B5EF4-FFF2-40B4-BE49-F238E27FC236}">
                    <a16:creationId xmlns:a16="http://schemas.microsoft.com/office/drawing/2014/main" id="{E7F2FBC7-8A43-6F3C-A3C9-20C2947D30C7}"/>
                  </a:ext>
                </a:extLst>
              </p:cNvPr>
              <p:cNvCxnSpPr/>
              <p:nvPr/>
            </p:nvCxnSpPr>
            <p:spPr>
              <a:xfrm>
                <a:off x="3860187" y="1764239"/>
                <a:ext cx="31731" cy="0"/>
              </a:xfrm>
              <a:prstGeom prst="line">
                <a:avLst/>
              </a:prstGeom>
              <a:ln w="9524">
                <a:solidFill>
                  <a:srgbClr val="000000"/>
                </a:solidFill>
              </a:ln>
            </p:spPr>
          </p:cxnSp>
          <p:cxnSp>
            <p:nvCxnSpPr>
              <p:cNvPr id="760" name="Straight Connector 759">
                <a:extLst>
                  <a:ext uri="{FF2B5EF4-FFF2-40B4-BE49-F238E27FC236}">
                    <a16:creationId xmlns:a16="http://schemas.microsoft.com/office/drawing/2014/main" id="{3457F918-C18E-CBB3-BF8F-895D980F7499}"/>
                  </a:ext>
                </a:extLst>
              </p:cNvPr>
              <p:cNvCxnSpPr/>
              <p:nvPr/>
            </p:nvCxnSpPr>
            <p:spPr>
              <a:xfrm>
                <a:off x="3860187" y="1890016"/>
                <a:ext cx="31731" cy="0"/>
              </a:xfrm>
              <a:prstGeom prst="line">
                <a:avLst/>
              </a:prstGeom>
              <a:ln w="9524">
                <a:solidFill>
                  <a:srgbClr val="000000"/>
                </a:solidFill>
              </a:ln>
            </p:spPr>
          </p:cxnSp>
          <p:cxnSp>
            <p:nvCxnSpPr>
              <p:cNvPr id="761" name="Straight Connector 760">
                <a:extLst>
                  <a:ext uri="{FF2B5EF4-FFF2-40B4-BE49-F238E27FC236}">
                    <a16:creationId xmlns:a16="http://schemas.microsoft.com/office/drawing/2014/main" id="{A31948CD-7964-CD0B-327B-134B250C0EA0}"/>
                  </a:ext>
                </a:extLst>
              </p:cNvPr>
              <p:cNvCxnSpPr>
                <a:cxnSpLocks/>
              </p:cNvCxnSpPr>
              <p:nvPr/>
            </p:nvCxnSpPr>
            <p:spPr>
              <a:xfrm>
                <a:off x="3860187" y="2021145"/>
                <a:ext cx="31731" cy="0"/>
              </a:xfrm>
              <a:prstGeom prst="line">
                <a:avLst/>
              </a:prstGeom>
              <a:ln w="9524">
                <a:solidFill>
                  <a:srgbClr val="000000"/>
                </a:solidFill>
              </a:ln>
            </p:spPr>
          </p:cxnSp>
          <p:cxnSp>
            <p:nvCxnSpPr>
              <p:cNvPr id="762" name="Straight Connector 761">
                <a:extLst>
                  <a:ext uri="{FF2B5EF4-FFF2-40B4-BE49-F238E27FC236}">
                    <a16:creationId xmlns:a16="http://schemas.microsoft.com/office/drawing/2014/main" id="{21DF757E-AA9C-F156-791E-7215EDE94290}"/>
                  </a:ext>
                </a:extLst>
              </p:cNvPr>
              <p:cNvCxnSpPr/>
              <p:nvPr/>
            </p:nvCxnSpPr>
            <p:spPr>
              <a:xfrm>
                <a:off x="3860187" y="2152274"/>
                <a:ext cx="31731" cy="0"/>
              </a:xfrm>
              <a:prstGeom prst="line">
                <a:avLst/>
              </a:prstGeom>
              <a:ln w="9524">
                <a:solidFill>
                  <a:srgbClr val="000000"/>
                </a:solidFill>
              </a:ln>
            </p:spPr>
          </p:cxnSp>
          <p:cxnSp>
            <p:nvCxnSpPr>
              <p:cNvPr id="763" name="Straight Connector 762">
                <a:extLst>
                  <a:ext uri="{FF2B5EF4-FFF2-40B4-BE49-F238E27FC236}">
                    <a16:creationId xmlns:a16="http://schemas.microsoft.com/office/drawing/2014/main" id="{01FDE491-6DF2-4F36-7C5A-69961300D170}"/>
                  </a:ext>
                </a:extLst>
              </p:cNvPr>
              <p:cNvCxnSpPr/>
              <p:nvPr/>
            </p:nvCxnSpPr>
            <p:spPr>
              <a:xfrm>
                <a:off x="3860187" y="2283404"/>
                <a:ext cx="31731" cy="0"/>
              </a:xfrm>
              <a:prstGeom prst="line">
                <a:avLst/>
              </a:prstGeom>
              <a:ln w="9524">
                <a:solidFill>
                  <a:srgbClr val="000000"/>
                </a:solidFill>
              </a:ln>
            </p:spPr>
          </p:cxnSp>
          <p:cxnSp>
            <p:nvCxnSpPr>
              <p:cNvPr id="764" name="Straight Connector 763">
                <a:extLst>
                  <a:ext uri="{FF2B5EF4-FFF2-40B4-BE49-F238E27FC236}">
                    <a16:creationId xmlns:a16="http://schemas.microsoft.com/office/drawing/2014/main" id="{9CFED0AC-4D24-5206-323D-8B6E8D13EBA1}"/>
                  </a:ext>
                </a:extLst>
              </p:cNvPr>
              <p:cNvCxnSpPr/>
              <p:nvPr/>
            </p:nvCxnSpPr>
            <p:spPr>
              <a:xfrm>
                <a:off x="3860187" y="2409181"/>
                <a:ext cx="31731" cy="0"/>
              </a:xfrm>
              <a:prstGeom prst="line">
                <a:avLst/>
              </a:prstGeom>
              <a:ln w="9524">
                <a:solidFill>
                  <a:srgbClr val="000000"/>
                </a:solidFill>
              </a:ln>
            </p:spPr>
          </p:cxnSp>
          <p:cxnSp>
            <p:nvCxnSpPr>
              <p:cNvPr id="765" name="Straight Connector 764">
                <a:extLst>
                  <a:ext uri="{FF2B5EF4-FFF2-40B4-BE49-F238E27FC236}">
                    <a16:creationId xmlns:a16="http://schemas.microsoft.com/office/drawing/2014/main" id="{BEE2C3AD-2E20-E453-5686-4052320AA946}"/>
                  </a:ext>
                </a:extLst>
              </p:cNvPr>
              <p:cNvCxnSpPr/>
              <p:nvPr/>
            </p:nvCxnSpPr>
            <p:spPr>
              <a:xfrm>
                <a:off x="3860187" y="2540310"/>
                <a:ext cx="31731" cy="0"/>
              </a:xfrm>
              <a:prstGeom prst="line">
                <a:avLst/>
              </a:prstGeom>
              <a:ln w="9524">
                <a:solidFill>
                  <a:srgbClr val="000000"/>
                </a:solidFill>
              </a:ln>
            </p:spPr>
          </p:cxnSp>
          <p:cxnSp>
            <p:nvCxnSpPr>
              <p:cNvPr id="766" name="Straight Connector 765">
                <a:extLst>
                  <a:ext uri="{FF2B5EF4-FFF2-40B4-BE49-F238E27FC236}">
                    <a16:creationId xmlns:a16="http://schemas.microsoft.com/office/drawing/2014/main" id="{0FD21892-69A6-B66D-565F-2A434050B5E1}"/>
                  </a:ext>
                </a:extLst>
              </p:cNvPr>
              <p:cNvCxnSpPr>
                <a:cxnSpLocks/>
              </p:cNvCxnSpPr>
              <p:nvPr/>
            </p:nvCxnSpPr>
            <p:spPr>
              <a:xfrm rot="16200000">
                <a:off x="3876651" y="2692792"/>
                <a:ext cx="42705" cy="0"/>
              </a:xfrm>
              <a:prstGeom prst="line">
                <a:avLst/>
              </a:prstGeom>
              <a:ln w="9524">
                <a:solidFill>
                  <a:srgbClr val="000000"/>
                </a:solidFill>
              </a:ln>
            </p:spPr>
          </p:cxnSp>
          <p:cxnSp>
            <p:nvCxnSpPr>
              <p:cNvPr id="767" name="Straight Connector 766">
                <a:extLst>
                  <a:ext uri="{FF2B5EF4-FFF2-40B4-BE49-F238E27FC236}">
                    <a16:creationId xmlns:a16="http://schemas.microsoft.com/office/drawing/2014/main" id="{D063C3EC-E0C2-FA8D-5177-56FBE30F0D80}"/>
                  </a:ext>
                </a:extLst>
              </p:cNvPr>
              <p:cNvCxnSpPr>
                <a:cxnSpLocks/>
              </p:cNvCxnSpPr>
              <p:nvPr/>
            </p:nvCxnSpPr>
            <p:spPr>
              <a:xfrm rot="16200000">
                <a:off x="3997438" y="2692792"/>
                <a:ext cx="42705" cy="0"/>
              </a:xfrm>
              <a:prstGeom prst="line">
                <a:avLst/>
              </a:prstGeom>
              <a:ln w="9524">
                <a:solidFill>
                  <a:srgbClr val="000000"/>
                </a:solidFill>
              </a:ln>
            </p:spPr>
          </p:cxnSp>
          <p:cxnSp>
            <p:nvCxnSpPr>
              <p:cNvPr id="768" name="Straight Connector 767">
                <a:extLst>
                  <a:ext uri="{FF2B5EF4-FFF2-40B4-BE49-F238E27FC236}">
                    <a16:creationId xmlns:a16="http://schemas.microsoft.com/office/drawing/2014/main" id="{D18284B5-3960-E23B-3B1C-E8CE13451538}"/>
                  </a:ext>
                </a:extLst>
              </p:cNvPr>
              <p:cNvCxnSpPr>
                <a:cxnSpLocks/>
              </p:cNvCxnSpPr>
              <p:nvPr/>
            </p:nvCxnSpPr>
            <p:spPr>
              <a:xfrm rot="16200000">
                <a:off x="4126735" y="2692792"/>
                <a:ext cx="42705" cy="0"/>
              </a:xfrm>
              <a:prstGeom prst="line">
                <a:avLst/>
              </a:prstGeom>
              <a:ln w="9524">
                <a:solidFill>
                  <a:srgbClr val="000000"/>
                </a:solidFill>
              </a:ln>
            </p:spPr>
          </p:cxnSp>
          <p:cxnSp>
            <p:nvCxnSpPr>
              <p:cNvPr id="769" name="Straight Connector 768">
                <a:extLst>
                  <a:ext uri="{FF2B5EF4-FFF2-40B4-BE49-F238E27FC236}">
                    <a16:creationId xmlns:a16="http://schemas.microsoft.com/office/drawing/2014/main" id="{5A8AAB09-0348-AE3F-AF8B-7B90212A886C}"/>
                  </a:ext>
                </a:extLst>
              </p:cNvPr>
              <p:cNvCxnSpPr>
                <a:cxnSpLocks/>
              </p:cNvCxnSpPr>
              <p:nvPr/>
            </p:nvCxnSpPr>
            <p:spPr>
              <a:xfrm rot="16200000">
                <a:off x="4233396" y="2692792"/>
                <a:ext cx="42705" cy="0"/>
              </a:xfrm>
              <a:prstGeom prst="line">
                <a:avLst/>
              </a:prstGeom>
              <a:ln w="9524">
                <a:solidFill>
                  <a:srgbClr val="000000"/>
                </a:solidFill>
              </a:ln>
            </p:spPr>
          </p:cxnSp>
          <p:cxnSp>
            <p:nvCxnSpPr>
              <p:cNvPr id="770" name="Straight Connector 769">
                <a:extLst>
                  <a:ext uri="{FF2B5EF4-FFF2-40B4-BE49-F238E27FC236}">
                    <a16:creationId xmlns:a16="http://schemas.microsoft.com/office/drawing/2014/main" id="{E9E34181-8144-74C1-50A1-57880F611333}"/>
                  </a:ext>
                </a:extLst>
              </p:cNvPr>
              <p:cNvCxnSpPr>
                <a:cxnSpLocks/>
              </p:cNvCxnSpPr>
              <p:nvPr/>
            </p:nvCxnSpPr>
            <p:spPr>
              <a:xfrm rot="16200000">
                <a:off x="4364681" y="2692792"/>
                <a:ext cx="42705" cy="0"/>
              </a:xfrm>
              <a:prstGeom prst="line">
                <a:avLst/>
              </a:prstGeom>
              <a:ln w="9524">
                <a:solidFill>
                  <a:srgbClr val="000000"/>
                </a:solidFill>
              </a:ln>
            </p:spPr>
          </p:cxnSp>
          <p:cxnSp>
            <p:nvCxnSpPr>
              <p:cNvPr id="771" name="Straight Connector 770">
                <a:extLst>
                  <a:ext uri="{FF2B5EF4-FFF2-40B4-BE49-F238E27FC236}">
                    <a16:creationId xmlns:a16="http://schemas.microsoft.com/office/drawing/2014/main" id="{24420C1A-0813-E25D-BAFB-21A9EB1ABD4A}"/>
                  </a:ext>
                </a:extLst>
              </p:cNvPr>
              <p:cNvCxnSpPr>
                <a:cxnSpLocks/>
              </p:cNvCxnSpPr>
              <p:nvPr/>
            </p:nvCxnSpPr>
            <p:spPr>
              <a:xfrm rot="16200000">
                <a:off x="4480865" y="2692792"/>
                <a:ext cx="42705" cy="0"/>
              </a:xfrm>
              <a:prstGeom prst="line">
                <a:avLst/>
              </a:prstGeom>
              <a:ln w="9524">
                <a:solidFill>
                  <a:srgbClr val="000000"/>
                </a:solidFill>
              </a:ln>
            </p:spPr>
          </p:cxnSp>
          <p:cxnSp>
            <p:nvCxnSpPr>
              <p:cNvPr id="772" name="Straight Connector 771">
                <a:extLst>
                  <a:ext uri="{FF2B5EF4-FFF2-40B4-BE49-F238E27FC236}">
                    <a16:creationId xmlns:a16="http://schemas.microsoft.com/office/drawing/2014/main" id="{6AC11DDE-8A20-E79F-70F9-B2A2CFCD4258}"/>
                  </a:ext>
                </a:extLst>
              </p:cNvPr>
              <p:cNvCxnSpPr>
                <a:cxnSpLocks/>
              </p:cNvCxnSpPr>
              <p:nvPr/>
            </p:nvCxnSpPr>
            <p:spPr>
              <a:xfrm rot="16200000">
                <a:off x="4610163" y="2692792"/>
                <a:ext cx="42705" cy="0"/>
              </a:xfrm>
              <a:prstGeom prst="line">
                <a:avLst/>
              </a:prstGeom>
              <a:ln w="9524">
                <a:solidFill>
                  <a:srgbClr val="000000"/>
                </a:solidFill>
              </a:ln>
            </p:spPr>
          </p:cxnSp>
          <p:cxnSp>
            <p:nvCxnSpPr>
              <p:cNvPr id="773" name="Straight Connector 772">
                <a:extLst>
                  <a:ext uri="{FF2B5EF4-FFF2-40B4-BE49-F238E27FC236}">
                    <a16:creationId xmlns:a16="http://schemas.microsoft.com/office/drawing/2014/main" id="{A2358C22-030F-4BC7-A1F9-BEE5FFE06213}"/>
                  </a:ext>
                </a:extLst>
              </p:cNvPr>
              <p:cNvCxnSpPr>
                <a:cxnSpLocks/>
              </p:cNvCxnSpPr>
              <p:nvPr/>
            </p:nvCxnSpPr>
            <p:spPr>
              <a:xfrm rot="16200000">
                <a:off x="4726350" y="2692792"/>
                <a:ext cx="42705" cy="0"/>
              </a:xfrm>
              <a:prstGeom prst="line">
                <a:avLst/>
              </a:prstGeom>
              <a:ln w="9524">
                <a:solidFill>
                  <a:srgbClr val="000000"/>
                </a:solidFill>
              </a:ln>
            </p:spPr>
          </p:cxnSp>
          <p:cxnSp>
            <p:nvCxnSpPr>
              <p:cNvPr id="774" name="Straight Connector 773">
                <a:extLst>
                  <a:ext uri="{FF2B5EF4-FFF2-40B4-BE49-F238E27FC236}">
                    <a16:creationId xmlns:a16="http://schemas.microsoft.com/office/drawing/2014/main" id="{E9C3EF07-B65E-D4CE-97E6-45C8FD239B44}"/>
                  </a:ext>
                </a:extLst>
              </p:cNvPr>
              <p:cNvCxnSpPr>
                <a:cxnSpLocks/>
              </p:cNvCxnSpPr>
              <p:nvPr/>
            </p:nvCxnSpPr>
            <p:spPr>
              <a:xfrm rot="16200000">
                <a:off x="4848501" y="2692792"/>
                <a:ext cx="42705" cy="0"/>
              </a:xfrm>
              <a:prstGeom prst="line">
                <a:avLst/>
              </a:prstGeom>
              <a:ln w="9524">
                <a:solidFill>
                  <a:srgbClr val="000000"/>
                </a:solidFill>
              </a:ln>
            </p:spPr>
          </p:cxnSp>
          <p:cxnSp>
            <p:nvCxnSpPr>
              <p:cNvPr id="775" name="Straight Connector 774">
                <a:extLst>
                  <a:ext uri="{FF2B5EF4-FFF2-40B4-BE49-F238E27FC236}">
                    <a16:creationId xmlns:a16="http://schemas.microsoft.com/office/drawing/2014/main" id="{D3C7F578-BC9F-316D-88BD-02EFCE2A3CCA}"/>
                  </a:ext>
                </a:extLst>
              </p:cNvPr>
              <p:cNvCxnSpPr>
                <a:cxnSpLocks/>
              </p:cNvCxnSpPr>
              <p:nvPr/>
            </p:nvCxnSpPr>
            <p:spPr>
              <a:xfrm rot="16200000">
                <a:off x="4964687" y="2692792"/>
                <a:ext cx="42705" cy="0"/>
              </a:xfrm>
              <a:prstGeom prst="line">
                <a:avLst/>
              </a:prstGeom>
              <a:ln w="9524">
                <a:solidFill>
                  <a:srgbClr val="000000"/>
                </a:solidFill>
              </a:ln>
            </p:spPr>
          </p:cxnSp>
          <p:cxnSp>
            <p:nvCxnSpPr>
              <p:cNvPr id="776" name="Straight Connector 775">
                <a:extLst>
                  <a:ext uri="{FF2B5EF4-FFF2-40B4-BE49-F238E27FC236}">
                    <a16:creationId xmlns:a16="http://schemas.microsoft.com/office/drawing/2014/main" id="{2D02663A-E24D-2C73-7A2D-27E56922B980}"/>
                  </a:ext>
                </a:extLst>
              </p:cNvPr>
              <p:cNvCxnSpPr>
                <a:cxnSpLocks/>
              </p:cNvCxnSpPr>
              <p:nvPr/>
            </p:nvCxnSpPr>
            <p:spPr>
              <a:xfrm rot="16200000">
                <a:off x="5093984" y="2692792"/>
                <a:ext cx="42705" cy="0"/>
              </a:xfrm>
              <a:prstGeom prst="line">
                <a:avLst/>
              </a:prstGeom>
              <a:ln w="9524">
                <a:solidFill>
                  <a:srgbClr val="000000"/>
                </a:solidFill>
              </a:ln>
            </p:spPr>
          </p:cxnSp>
          <p:cxnSp>
            <p:nvCxnSpPr>
              <p:cNvPr id="777" name="Straight Connector 776">
                <a:extLst>
                  <a:ext uri="{FF2B5EF4-FFF2-40B4-BE49-F238E27FC236}">
                    <a16:creationId xmlns:a16="http://schemas.microsoft.com/office/drawing/2014/main" id="{48BCCD67-3E8E-D977-A010-08C8B3B2A98D}"/>
                  </a:ext>
                </a:extLst>
              </p:cNvPr>
              <p:cNvCxnSpPr>
                <a:cxnSpLocks/>
              </p:cNvCxnSpPr>
              <p:nvPr/>
            </p:nvCxnSpPr>
            <p:spPr>
              <a:xfrm rot="16200000">
                <a:off x="5212551" y="2692792"/>
                <a:ext cx="42705" cy="0"/>
              </a:xfrm>
              <a:prstGeom prst="line">
                <a:avLst/>
              </a:prstGeom>
              <a:ln w="9524">
                <a:solidFill>
                  <a:srgbClr val="000000"/>
                </a:solidFill>
              </a:ln>
            </p:spPr>
          </p:cxnSp>
          <p:cxnSp>
            <p:nvCxnSpPr>
              <p:cNvPr id="778" name="Straight Connector 777">
                <a:extLst>
                  <a:ext uri="{FF2B5EF4-FFF2-40B4-BE49-F238E27FC236}">
                    <a16:creationId xmlns:a16="http://schemas.microsoft.com/office/drawing/2014/main" id="{B200ACF1-2818-F68E-263A-A153930B6D4C}"/>
                  </a:ext>
                </a:extLst>
              </p:cNvPr>
              <p:cNvCxnSpPr>
                <a:cxnSpLocks/>
              </p:cNvCxnSpPr>
              <p:nvPr/>
            </p:nvCxnSpPr>
            <p:spPr>
              <a:xfrm rot="16200000">
                <a:off x="5332321" y="2692792"/>
                <a:ext cx="42705" cy="0"/>
              </a:xfrm>
              <a:prstGeom prst="line">
                <a:avLst/>
              </a:prstGeom>
              <a:ln w="9524">
                <a:solidFill>
                  <a:srgbClr val="000000"/>
                </a:solidFill>
              </a:ln>
            </p:spPr>
          </p:cxnSp>
          <p:cxnSp>
            <p:nvCxnSpPr>
              <p:cNvPr id="804" name="Straight Connector 803">
                <a:extLst>
                  <a:ext uri="{FF2B5EF4-FFF2-40B4-BE49-F238E27FC236}">
                    <a16:creationId xmlns:a16="http://schemas.microsoft.com/office/drawing/2014/main" id="{13B59588-0680-2837-D613-629B53F2B917}"/>
                  </a:ext>
                </a:extLst>
              </p:cNvPr>
              <p:cNvCxnSpPr>
                <a:cxnSpLocks/>
              </p:cNvCxnSpPr>
              <p:nvPr/>
            </p:nvCxnSpPr>
            <p:spPr>
              <a:xfrm rot="16200000">
                <a:off x="5465670" y="2692792"/>
                <a:ext cx="42705" cy="0"/>
              </a:xfrm>
              <a:prstGeom prst="line">
                <a:avLst/>
              </a:prstGeom>
              <a:ln w="9524">
                <a:solidFill>
                  <a:srgbClr val="000000"/>
                </a:solidFill>
              </a:ln>
            </p:spPr>
          </p:cxnSp>
          <p:cxnSp>
            <p:nvCxnSpPr>
              <p:cNvPr id="807" name="Straight Connector 806">
                <a:extLst>
                  <a:ext uri="{FF2B5EF4-FFF2-40B4-BE49-F238E27FC236}">
                    <a16:creationId xmlns:a16="http://schemas.microsoft.com/office/drawing/2014/main" id="{19384DBA-2C3E-61FC-E26C-7C03086824AA}"/>
                  </a:ext>
                </a:extLst>
              </p:cNvPr>
              <p:cNvCxnSpPr>
                <a:cxnSpLocks/>
              </p:cNvCxnSpPr>
              <p:nvPr/>
            </p:nvCxnSpPr>
            <p:spPr>
              <a:xfrm rot="16200000">
                <a:off x="5578809" y="2692792"/>
                <a:ext cx="42705" cy="0"/>
              </a:xfrm>
              <a:prstGeom prst="line">
                <a:avLst/>
              </a:prstGeom>
              <a:ln w="9524">
                <a:solidFill>
                  <a:srgbClr val="000000"/>
                </a:solidFill>
              </a:ln>
            </p:spPr>
          </p:cxnSp>
          <p:cxnSp>
            <p:nvCxnSpPr>
              <p:cNvPr id="809" name="Straight Connector 808">
                <a:extLst>
                  <a:ext uri="{FF2B5EF4-FFF2-40B4-BE49-F238E27FC236}">
                    <a16:creationId xmlns:a16="http://schemas.microsoft.com/office/drawing/2014/main" id="{8D9E55FD-D53B-217C-15E2-03E5F749A0A8}"/>
                  </a:ext>
                </a:extLst>
              </p:cNvPr>
              <p:cNvCxnSpPr>
                <a:cxnSpLocks/>
              </p:cNvCxnSpPr>
              <p:nvPr/>
            </p:nvCxnSpPr>
            <p:spPr>
              <a:xfrm rot="16200000">
                <a:off x="5710940" y="2692792"/>
                <a:ext cx="42705" cy="0"/>
              </a:xfrm>
              <a:prstGeom prst="line">
                <a:avLst/>
              </a:prstGeom>
              <a:ln w="9524">
                <a:solidFill>
                  <a:srgbClr val="000000"/>
                </a:solidFill>
              </a:ln>
            </p:spPr>
          </p:cxnSp>
          <p:cxnSp>
            <p:nvCxnSpPr>
              <p:cNvPr id="811" name="Straight Connector 810">
                <a:extLst>
                  <a:ext uri="{FF2B5EF4-FFF2-40B4-BE49-F238E27FC236}">
                    <a16:creationId xmlns:a16="http://schemas.microsoft.com/office/drawing/2014/main" id="{14F61B52-1601-8A99-F839-C380F590434F}"/>
                  </a:ext>
                </a:extLst>
              </p:cNvPr>
              <p:cNvCxnSpPr>
                <a:cxnSpLocks/>
              </p:cNvCxnSpPr>
              <p:nvPr/>
            </p:nvCxnSpPr>
            <p:spPr>
              <a:xfrm>
                <a:off x="3898360" y="2021145"/>
                <a:ext cx="1978566" cy="0"/>
              </a:xfrm>
              <a:prstGeom prst="line">
                <a:avLst/>
              </a:prstGeom>
              <a:ln w="9525">
                <a:solidFill>
                  <a:srgbClr val="000000"/>
                </a:solidFill>
                <a:prstDash val="sysDash"/>
              </a:ln>
            </p:spPr>
          </p:cxnSp>
          <p:grpSp>
            <p:nvGrpSpPr>
              <p:cNvPr id="1058" name="Group 1057">
                <a:extLst>
                  <a:ext uri="{FF2B5EF4-FFF2-40B4-BE49-F238E27FC236}">
                    <a16:creationId xmlns:a16="http://schemas.microsoft.com/office/drawing/2014/main" id="{E3B1BEDB-674A-0D84-6762-B781A14D239F}"/>
                  </a:ext>
                </a:extLst>
              </p:cNvPr>
              <p:cNvGrpSpPr/>
              <p:nvPr/>
            </p:nvGrpSpPr>
            <p:grpSpPr>
              <a:xfrm>
                <a:off x="3897313" y="1371600"/>
                <a:ext cx="1373187" cy="1104900"/>
                <a:chOff x="3897313" y="1371600"/>
                <a:chExt cx="1373187" cy="1104900"/>
              </a:xfrm>
              <a:solidFill>
                <a:srgbClr val="6D6E71"/>
              </a:solidFill>
            </p:grpSpPr>
            <p:sp>
              <p:nvSpPr>
                <p:cNvPr id="1037" name="Freeform 204">
                  <a:extLst>
                    <a:ext uri="{FF2B5EF4-FFF2-40B4-BE49-F238E27FC236}">
                      <a16:creationId xmlns:a16="http://schemas.microsoft.com/office/drawing/2014/main" id="{CFD59299-FE35-9484-CC91-1D940B82EBB5}"/>
                    </a:ext>
                  </a:extLst>
                </p:cNvPr>
                <p:cNvSpPr>
                  <a:spLocks/>
                </p:cNvSpPr>
                <p:nvPr/>
              </p:nvSpPr>
              <p:spPr bwMode="auto">
                <a:xfrm>
                  <a:off x="3897313" y="1371600"/>
                  <a:ext cx="1357312" cy="1085850"/>
                </a:xfrm>
                <a:custGeom>
                  <a:avLst/>
                  <a:gdLst>
                    <a:gd name="T0" fmla="*/ 42 w 855"/>
                    <a:gd name="T1" fmla="*/ 6 h 684"/>
                    <a:gd name="T2" fmla="*/ 52 w 855"/>
                    <a:gd name="T3" fmla="*/ 10 h 684"/>
                    <a:gd name="T4" fmla="*/ 56 w 855"/>
                    <a:gd name="T5" fmla="*/ 20 h 684"/>
                    <a:gd name="T6" fmla="*/ 60 w 855"/>
                    <a:gd name="T7" fmla="*/ 42 h 684"/>
                    <a:gd name="T8" fmla="*/ 64 w 855"/>
                    <a:gd name="T9" fmla="*/ 48 h 684"/>
                    <a:gd name="T10" fmla="*/ 70 w 855"/>
                    <a:gd name="T11" fmla="*/ 72 h 684"/>
                    <a:gd name="T12" fmla="*/ 80 w 855"/>
                    <a:gd name="T13" fmla="*/ 76 h 684"/>
                    <a:gd name="T14" fmla="*/ 82 w 855"/>
                    <a:gd name="T15" fmla="*/ 86 h 684"/>
                    <a:gd name="T16" fmla="*/ 88 w 855"/>
                    <a:gd name="T17" fmla="*/ 90 h 684"/>
                    <a:gd name="T18" fmla="*/ 94 w 855"/>
                    <a:gd name="T19" fmla="*/ 94 h 684"/>
                    <a:gd name="T20" fmla="*/ 102 w 855"/>
                    <a:gd name="T21" fmla="*/ 102 h 684"/>
                    <a:gd name="T22" fmla="*/ 120 w 855"/>
                    <a:gd name="T23" fmla="*/ 112 h 684"/>
                    <a:gd name="T24" fmla="*/ 126 w 855"/>
                    <a:gd name="T25" fmla="*/ 128 h 684"/>
                    <a:gd name="T26" fmla="*/ 140 w 855"/>
                    <a:gd name="T27" fmla="*/ 140 h 684"/>
                    <a:gd name="T28" fmla="*/ 148 w 855"/>
                    <a:gd name="T29" fmla="*/ 160 h 684"/>
                    <a:gd name="T30" fmla="*/ 176 w 855"/>
                    <a:gd name="T31" fmla="*/ 170 h 684"/>
                    <a:gd name="T32" fmla="*/ 186 w 855"/>
                    <a:gd name="T33" fmla="*/ 184 h 684"/>
                    <a:gd name="T34" fmla="*/ 212 w 855"/>
                    <a:gd name="T35" fmla="*/ 188 h 684"/>
                    <a:gd name="T36" fmla="*/ 216 w 855"/>
                    <a:gd name="T37" fmla="*/ 207 h 684"/>
                    <a:gd name="T38" fmla="*/ 232 w 855"/>
                    <a:gd name="T39" fmla="*/ 209 h 684"/>
                    <a:gd name="T40" fmla="*/ 246 w 855"/>
                    <a:gd name="T41" fmla="*/ 217 h 684"/>
                    <a:gd name="T42" fmla="*/ 258 w 855"/>
                    <a:gd name="T43" fmla="*/ 227 h 684"/>
                    <a:gd name="T44" fmla="*/ 264 w 855"/>
                    <a:gd name="T45" fmla="*/ 241 h 684"/>
                    <a:gd name="T46" fmla="*/ 268 w 855"/>
                    <a:gd name="T47" fmla="*/ 247 h 684"/>
                    <a:gd name="T48" fmla="*/ 272 w 855"/>
                    <a:gd name="T49" fmla="*/ 257 h 684"/>
                    <a:gd name="T50" fmla="*/ 280 w 855"/>
                    <a:gd name="T51" fmla="*/ 275 h 684"/>
                    <a:gd name="T52" fmla="*/ 282 w 855"/>
                    <a:gd name="T53" fmla="*/ 299 h 684"/>
                    <a:gd name="T54" fmla="*/ 296 w 855"/>
                    <a:gd name="T55" fmla="*/ 311 h 684"/>
                    <a:gd name="T56" fmla="*/ 306 w 855"/>
                    <a:gd name="T57" fmla="*/ 325 h 684"/>
                    <a:gd name="T58" fmla="*/ 352 w 855"/>
                    <a:gd name="T59" fmla="*/ 331 h 684"/>
                    <a:gd name="T60" fmla="*/ 358 w 855"/>
                    <a:gd name="T61" fmla="*/ 351 h 684"/>
                    <a:gd name="T62" fmla="*/ 364 w 855"/>
                    <a:gd name="T63" fmla="*/ 355 h 684"/>
                    <a:gd name="T64" fmla="*/ 368 w 855"/>
                    <a:gd name="T65" fmla="*/ 377 h 684"/>
                    <a:gd name="T66" fmla="*/ 386 w 855"/>
                    <a:gd name="T67" fmla="*/ 381 h 684"/>
                    <a:gd name="T68" fmla="*/ 398 w 855"/>
                    <a:gd name="T69" fmla="*/ 397 h 684"/>
                    <a:gd name="T70" fmla="*/ 408 w 855"/>
                    <a:gd name="T71" fmla="*/ 405 h 684"/>
                    <a:gd name="T72" fmla="*/ 414 w 855"/>
                    <a:gd name="T73" fmla="*/ 417 h 684"/>
                    <a:gd name="T74" fmla="*/ 420 w 855"/>
                    <a:gd name="T75" fmla="*/ 429 h 684"/>
                    <a:gd name="T76" fmla="*/ 431 w 855"/>
                    <a:gd name="T77" fmla="*/ 441 h 684"/>
                    <a:gd name="T78" fmla="*/ 433 w 855"/>
                    <a:gd name="T79" fmla="*/ 451 h 684"/>
                    <a:gd name="T80" fmla="*/ 447 w 855"/>
                    <a:gd name="T81" fmla="*/ 457 h 684"/>
                    <a:gd name="T82" fmla="*/ 459 w 855"/>
                    <a:gd name="T83" fmla="*/ 473 h 684"/>
                    <a:gd name="T84" fmla="*/ 471 w 855"/>
                    <a:gd name="T85" fmla="*/ 487 h 684"/>
                    <a:gd name="T86" fmla="*/ 483 w 855"/>
                    <a:gd name="T87" fmla="*/ 507 h 684"/>
                    <a:gd name="T88" fmla="*/ 513 w 855"/>
                    <a:gd name="T89" fmla="*/ 525 h 684"/>
                    <a:gd name="T90" fmla="*/ 517 w 855"/>
                    <a:gd name="T91" fmla="*/ 537 h 684"/>
                    <a:gd name="T92" fmla="*/ 535 w 855"/>
                    <a:gd name="T93" fmla="*/ 548 h 684"/>
                    <a:gd name="T94" fmla="*/ 559 w 855"/>
                    <a:gd name="T95" fmla="*/ 570 h 684"/>
                    <a:gd name="T96" fmla="*/ 575 w 855"/>
                    <a:gd name="T97" fmla="*/ 578 h 684"/>
                    <a:gd name="T98" fmla="*/ 587 w 855"/>
                    <a:gd name="T99" fmla="*/ 612 h 684"/>
                    <a:gd name="T100" fmla="*/ 675 w 855"/>
                    <a:gd name="T101" fmla="*/ 622 h 684"/>
                    <a:gd name="T102" fmla="*/ 683 w 855"/>
                    <a:gd name="T103" fmla="*/ 640 h 684"/>
                    <a:gd name="T104" fmla="*/ 709 w 855"/>
                    <a:gd name="T105" fmla="*/ 652 h 684"/>
                    <a:gd name="T106" fmla="*/ 761 w 855"/>
                    <a:gd name="T107" fmla="*/ 684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5" h="684">
                      <a:moveTo>
                        <a:pt x="0" y="0"/>
                      </a:moveTo>
                      <a:lnTo>
                        <a:pt x="42" y="0"/>
                      </a:lnTo>
                      <a:lnTo>
                        <a:pt x="42" y="6"/>
                      </a:lnTo>
                      <a:lnTo>
                        <a:pt x="44" y="6"/>
                      </a:lnTo>
                      <a:lnTo>
                        <a:pt x="44" y="10"/>
                      </a:lnTo>
                      <a:lnTo>
                        <a:pt x="52" y="10"/>
                      </a:lnTo>
                      <a:lnTo>
                        <a:pt x="52" y="16"/>
                      </a:lnTo>
                      <a:lnTo>
                        <a:pt x="52" y="20"/>
                      </a:lnTo>
                      <a:lnTo>
                        <a:pt x="56" y="20"/>
                      </a:lnTo>
                      <a:lnTo>
                        <a:pt x="56" y="34"/>
                      </a:lnTo>
                      <a:lnTo>
                        <a:pt x="60" y="34"/>
                      </a:lnTo>
                      <a:lnTo>
                        <a:pt x="60" y="42"/>
                      </a:lnTo>
                      <a:lnTo>
                        <a:pt x="62" y="42"/>
                      </a:lnTo>
                      <a:lnTo>
                        <a:pt x="62" y="48"/>
                      </a:lnTo>
                      <a:lnTo>
                        <a:pt x="64" y="48"/>
                      </a:lnTo>
                      <a:lnTo>
                        <a:pt x="64" y="66"/>
                      </a:lnTo>
                      <a:lnTo>
                        <a:pt x="70" y="66"/>
                      </a:lnTo>
                      <a:lnTo>
                        <a:pt x="70" y="72"/>
                      </a:lnTo>
                      <a:lnTo>
                        <a:pt x="76" y="72"/>
                      </a:lnTo>
                      <a:lnTo>
                        <a:pt x="76" y="76"/>
                      </a:lnTo>
                      <a:lnTo>
                        <a:pt x="80" y="76"/>
                      </a:lnTo>
                      <a:lnTo>
                        <a:pt x="80" y="80"/>
                      </a:lnTo>
                      <a:lnTo>
                        <a:pt x="82" y="80"/>
                      </a:lnTo>
                      <a:lnTo>
                        <a:pt x="82" y="86"/>
                      </a:lnTo>
                      <a:lnTo>
                        <a:pt x="86" y="86"/>
                      </a:lnTo>
                      <a:lnTo>
                        <a:pt x="86" y="90"/>
                      </a:lnTo>
                      <a:lnTo>
                        <a:pt x="88" y="90"/>
                      </a:lnTo>
                      <a:lnTo>
                        <a:pt x="88" y="92"/>
                      </a:lnTo>
                      <a:lnTo>
                        <a:pt x="94" y="92"/>
                      </a:lnTo>
                      <a:lnTo>
                        <a:pt x="94" y="94"/>
                      </a:lnTo>
                      <a:lnTo>
                        <a:pt x="94" y="98"/>
                      </a:lnTo>
                      <a:lnTo>
                        <a:pt x="102" y="98"/>
                      </a:lnTo>
                      <a:lnTo>
                        <a:pt x="102" y="102"/>
                      </a:lnTo>
                      <a:lnTo>
                        <a:pt x="104" y="102"/>
                      </a:lnTo>
                      <a:lnTo>
                        <a:pt x="104" y="112"/>
                      </a:lnTo>
                      <a:lnTo>
                        <a:pt x="120" y="112"/>
                      </a:lnTo>
                      <a:lnTo>
                        <a:pt x="120" y="124"/>
                      </a:lnTo>
                      <a:lnTo>
                        <a:pt x="126" y="124"/>
                      </a:lnTo>
                      <a:lnTo>
                        <a:pt x="126" y="128"/>
                      </a:lnTo>
                      <a:lnTo>
                        <a:pt x="130" y="128"/>
                      </a:lnTo>
                      <a:lnTo>
                        <a:pt x="130" y="140"/>
                      </a:lnTo>
                      <a:lnTo>
                        <a:pt x="140" y="140"/>
                      </a:lnTo>
                      <a:lnTo>
                        <a:pt x="140" y="152"/>
                      </a:lnTo>
                      <a:lnTo>
                        <a:pt x="148" y="152"/>
                      </a:lnTo>
                      <a:lnTo>
                        <a:pt x="148" y="160"/>
                      </a:lnTo>
                      <a:lnTo>
                        <a:pt x="154" y="160"/>
                      </a:lnTo>
                      <a:lnTo>
                        <a:pt x="154" y="170"/>
                      </a:lnTo>
                      <a:lnTo>
                        <a:pt x="176" y="170"/>
                      </a:lnTo>
                      <a:lnTo>
                        <a:pt x="176" y="176"/>
                      </a:lnTo>
                      <a:lnTo>
                        <a:pt x="186" y="176"/>
                      </a:lnTo>
                      <a:lnTo>
                        <a:pt x="186" y="184"/>
                      </a:lnTo>
                      <a:lnTo>
                        <a:pt x="208" y="184"/>
                      </a:lnTo>
                      <a:lnTo>
                        <a:pt x="208" y="188"/>
                      </a:lnTo>
                      <a:lnTo>
                        <a:pt x="212" y="188"/>
                      </a:lnTo>
                      <a:lnTo>
                        <a:pt x="212" y="201"/>
                      </a:lnTo>
                      <a:lnTo>
                        <a:pt x="216" y="201"/>
                      </a:lnTo>
                      <a:lnTo>
                        <a:pt x="216" y="207"/>
                      </a:lnTo>
                      <a:lnTo>
                        <a:pt x="220" y="207"/>
                      </a:lnTo>
                      <a:lnTo>
                        <a:pt x="220" y="209"/>
                      </a:lnTo>
                      <a:lnTo>
                        <a:pt x="232" y="209"/>
                      </a:lnTo>
                      <a:lnTo>
                        <a:pt x="232" y="215"/>
                      </a:lnTo>
                      <a:lnTo>
                        <a:pt x="246" y="215"/>
                      </a:lnTo>
                      <a:lnTo>
                        <a:pt x="246" y="217"/>
                      </a:lnTo>
                      <a:lnTo>
                        <a:pt x="248" y="217"/>
                      </a:lnTo>
                      <a:lnTo>
                        <a:pt x="248" y="227"/>
                      </a:lnTo>
                      <a:lnTo>
                        <a:pt x="258" y="227"/>
                      </a:lnTo>
                      <a:lnTo>
                        <a:pt x="258" y="233"/>
                      </a:lnTo>
                      <a:lnTo>
                        <a:pt x="264" y="233"/>
                      </a:lnTo>
                      <a:lnTo>
                        <a:pt x="264" y="241"/>
                      </a:lnTo>
                      <a:lnTo>
                        <a:pt x="266" y="241"/>
                      </a:lnTo>
                      <a:lnTo>
                        <a:pt x="266" y="247"/>
                      </a:lnTo>
                      <a:lnTo>
                        <a:pt x="268" y="247"/>
                      </a:lnTo>
                      <a:lnTo>
                        <a:pt x="268" y="251"/>
                      </a:lnTo>
                      <a:lnTo>
                        <a:pt x="272" y="251"/>
                      </a:lnTo>
                      <a:lnTo>
                        <a:pt x="272" y="257"/>
                      </a:lnTo>
                      <a:lnTo>
                        <a:pt x="276" y="257"/>
                      </a:lnTo>
                      <a:lnTo>
                        <a:pt x="276" y="275"/>
                      </a:lnTo>
                      <a:lnTo>
                        <a:pt x="280" y="275"/>
                      </a:lnTo>
                      <a:lnTo>
                        <a:pt x="280" y="285"/>
                      </a:lnTo>
                      <a:lnTo>
                        <a:pt x="282" y="285"/>
                      </a:lnTo>
                      <a:lnTo>
                        <a:pt x="282" y="299"/>
                      </a:lnTo>
                      <a:lnTo>
                        <a:pt x="286" y="299"/>
                      </a:lnTo>
                      <a:lnTo>
                        <a:pt x="286" y="311"/>
                      </a:lnTo>
                      <a:lnTo>
                        <a:pt x="296" y="311"/>
                      </a:lnTo>
                      <a:lnTo>
                        <a:pt x="296" y="317"/>
                      </a:lnTo>
                      <a:lnTo>
                        <a:pt x="306" y="317"/>
                      </a:lnTo>
                      <a:lnTo>
                        <a:pt x="306" y="325"/>
                      </a:lnTo>
                      <a:lnTo>
                        <a:pt x="314" y="325"/>
                      </a:lnTo>
                      <a:lnTo>
                        <a:pt x="314" y="331"/>
                      </a:lnTo>
                      <a:lnTo>
                        <a:pt x="352" y="331"/>
                      </a:lnTo>
                      <a:lnTo>
                        <a:pt x="352" y="347"/>
                      </a:lnTo>
                      <a:lnTo>
                        <a:pt x="358" y="347"/>
                      </a:lnTo>
                      <a:lnTo>
                        <a:pt x="358" y="351"/>
                      </a:lnTo>
                      <a:lnTo>
                        <a:pt x="360" y="351"/>
                      </a:lnTo>
                      <a:lnTo>
                        <a:pt x="360" y="355"/>
                      </a:lnTo>
                      <a:lnTo>
                        <a:pt x="364" y="355"/>
                      </a:lnTo>
                      <a:lnTo>
                        <a:pt x="364" y="373"/>
                      </a:lnTo>
                      <a:lnTo>
                        <a:pt x="368" y="373"/>
                      </a:lnTo>
                      <a:lnTo>
                        <a:pt x="368" y="377"/>
                      </a:lnTo>
                      <a:lnTo>
                        <a:pt x="374" y="377"/>
                      </a:lnTo>
                      <a:lnTo>
                        <a:pt x="374" y="381"/>
                      </a:lnTo>
                      <a:lnTo>
                        <a:pt x="386" y="381"/>
                      </a:lnTo>
                      <a:lnTo>
                        <a:pt x="386" y="393"/>
                      </a:lnTo>
                      <a:lnTo>
                        <a:pt x="398" y="393"/>
                      </a:lnTo>
                      <a:lnTo>
                        <a:pt x="398" y="397"/>
                      </a:lnTo>
                      <a:lnTo>
                        <a:pt x="402" y="397"/>
                      </a:lnTo>
                      <a:lnTo>
                        <a:pt x="402" y="405"/>
                      </a:lnTo>
                      <a:lnTo>
                        <a:pt x="408" y="405"/>
                      </a:lnTo>
                      <a:lnTo>
                        <a:pt x="408" y="409"/>
                      </a:lnTo>
                      <a:lnTo>
                        <a:pt x="408" y="417"/>
                      </a:lnTo>
                      <a:lnTo>
                        <a:pt x="414" y="417"/>
                      </a:lnTo>
                      <a:lnTo>
                        <a:pt x="414" y="423"/>
                      </a:lnTo>
                      <a:lnTo>
                        <a:pt x="420" y="423"/>
                      </a:lnTo>
                      <a:lnTo>
                        <a:pt x="420" y="429"/>
                      </a:lnTo>
                      <a:lnTo>
                        <a:pt x="424" y="429"/>
                      </a:lnTo>
                      <a:lnTo>
                        <a:pt x="424" y="441"/>
                      </a:lnTo>
                      <a:lnTo>
                        <a:pt x="431" y="441"/>
                      </a:lnTo>
                      <a:lnTo>
                        <a:pt x="431" y="447"/>
                      </a:lnTo>
                      <a:lnTo>
                        <a:pt x="433" y="447"/>
                      </a:lnTo>
                      <a:lnTo>
                        <a:pt x="433" y="451"/>
                      </a:lnTo>
                      <a:lnTo>
                        <a:pt x="441" y="451"/>
                      </a:lnTo>
                      <a:lnTo>
                        <a:pt x="441" y="457"/>
                      </a:lnTo>
                      <a:lnTo>
                        <a:pt x="447" y="457"/>
                      </a:lnTo>
                      <a:lnTo>
                        <a:pt x="447" y="467"/>
                      </a:lnTo>
                      <a:lnTo>
                        <a:pt x="459" y="467"/>
                      </a:lnTo>
                      <a:lnTo>
                        <a:pt x="459" y="473"/>
                      </a:lnTo>
                      <a:lnTo>
                        <a:pt x="465" y="473"/>
                      </a:lnTo>
                      <a:lnTo>
                        <a:pt x="465" y="487"/>
                      </a:lnTo>
                      <a:lnTo>
                        <a:pt x="471" y="487"/>
                      </a:lnTo>
                      <a:lnTo>
                        <a:pt x="471" y="489"/>
                      </a:lnTo>
                      <a:lnTo>
                        <a:pt x="483" y="489"/>
                      </a:lnTo>
                      <a:lnTo>
                        <a:pt x="483" y="507"/>
                      </a:lnTo>
                      <a:lnTo>
                        <a:pt x="497" y="507"/>
                      </a:lnTo>
                      <a:lnTo>
                        <a:pt x="497" y="525"/>
                      </a:lnTo>
                      <a:lnTo>
                        <a:pt x="513" y="525"/>
                      </a:lnTo>
                      <a:lnTo>
                        <a:pt x="513" y="531"/>
                      </a:lnTo>
                      <a:lnTo>
                        <a:pt x="517" y="531"/>
                      </a:lnTo>
                      <a:lnTo>
                        <a:pt x="517" y="537"/>
                      </a:lnTo>
                      <a:lnTo>
                        <a:pt x="529" y="537"/>
                      </a:lnTo>
                      <a:lnTo>
                        <a:pt x="529" y="548"/>
                      </a:lnTo>
                      <a:lnTo>
                        <a:pt x="535" y="548"/>
                      </a:lnTo>
                      <a:lnTo>
                        <a:pt x="535" y="554"/>
                      </a:lnTo>
                      <a:lnTo>
                        <a:pt x="559" y="554"/>
                      </a:lnTo>
                      <a:lnTo>
                        <a:pt x="559" y="570"/>
                      </a:lnTo>
                      <a:lnTo>
                        <a:pt x="565" y="570"/>
                      </a:lnTo>
                      <a:lnTo>
                        <a:pt x="565" y="578"/>
                      </a:lnTo>
                      <a:lnTo>
                        <a:pt x="575" y="578"/>
                      </a:lnTo>
                      <a:lnTo>
                        <a:pt x="575" y="602"/>
                      </a:lnTo>
                      <a:lnTo>
                        <a:pt x="587" y="602"/>
                      </a:lnTo>
                      <a:lnTo>
                        <a:pt x="587" y="612"/>
                      </a:lnTo>
                      <a:lnTo>
                        <a:pt x="673" y="612"/>
                      </a:lnTo>
                      <a:lnTo>
                        <a:pt x="673" y="622"/>
                      </a:lnTo>
                      <a:lnTo>
                        <a:pt x="675" y="622"/>
                      </a:lnTo>
                      <a:lnTo>
                        <a:pt x="675" y="632"/>
                      </a:lnTo>
                      <a:lnTo>
                        <a:pt x="683" y="632"/>
                      </a:lnTo>
                      <a:lnTo>
                        <a:pt x="683" y="640"/>
                      </a:lnTo>
                      <a:lnTo>
                        <a:pt x="693" y="640"/>
                      </a:lnTo>
                      <a:lnTo>
                        <a:pt x="693" y="652"/>
                      </a:lnTo>
                      <a:lnTo>
                        <a:pt x="709" y="652"/>
                      </a:lnTo>
                      <a:lnTo>
                        <a:pt x="709" y="666"/>
                      </a:lnTo>
                      <a:lnTo>
                        <a:pt x="761" y="666"/>
                      </a:lnTo>
                      <a:lnTo>
                        <a:pt x="761" y="684"/>
                      </a:lnTo>
                      <a:lnTo>
                        <a:pt x="855" y="684"/>
                      </a:lnTo>
                    </a:path>
                  </a:pathLst>
                </a:custGeom>
                <a:noFill/>
                <a:ln w="12700" cap="flat">
                  <a:solidFill>
                    <a:srgbClr val="6D6E7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38" name="Rectangle 205">
                  <a:extLst>
                    <a:ext uri="{FF2B5EF4-FFF2-40B4-BE49-F238E27FC236}">
                      <a16:creationId xmlns:a16="http://schemas.microsoft.com/office/drawing/2014/main" id="{63DF108C-CC54-7301-5CD4-953E0CDC7204}"/>
                    </a:ext>
                  </a:extLst>
                </p:cNvPr>
                <p:cNvSpPr>
                  <a:spLocks noChangeArrowheads="1"/>
                </p:cNvSpPr>
                <p:nvPr/>
              </p:nvSpPr>
              <p:spPr bwMode="auto">
                <a:xfrm>
                  <a:off x="5238750" y="2444750"/>
                  <a:ext cx="31750" cy="31750"/>
                </a:xfrm>
                <a:prstGeom prst="rect">
                  <a:avLst/>
                </a:prstGeom>
                <a:grpFill/>
                <a:ln w="9525">
                  <a:solidFill>
                    <a:srgbClr val="6D6E71"/>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39" name="Rectangle 206">
                  <a:extLst>
                    <a:ext uri="{FF2B5EF4-FFF2-40B4-BE49-F238E27FC236}">
                      <a16:creationId xmlns:a16="http://schemas.microsoft.com/office/drawing/2014/main" id="{ABF7787E-A5C4-D05D-BB6C-8E05ADDC9DC9}"/>
                    </a:ext>
                  </a:extLst>
                </p:cNvPr>
                <p:cNvSpPr>
                  <a:spLocks noChangeArrowheads="1"/>
                </p:cNvSpPr>
                <p:nvPr/>
              </p:nvSpPr>
              <p:spPr bwMode="auto">
                <a:xfrm>
                  <a:off x="5207000" y="2444750"/>
                  <a:ext cx="15875" cy="31750"/>
                </a:xfrm>
                <a:prstGeom prst="rect">
                  <a:avLst/>
                </a:prstGeom>
                <a:grpFill/>
                <a:ln w="9525">
                  <a:solidFill>
                    <a:srgbClr val="6D6E71"/>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40" name="Rectangle 207">
                  <a:extLst>
                    <a:ext uri="{FF2B5EF4-FFF2-40B4-BE49-F238E27FC236}">
                      <a16:creationId xmlns:a16="http://schemas.microsoft.com/office/drawing/2014/main" id="{E0C6F021-D111-2CF5-D412-1AA9DEACB56A}"/>
                    </a:ext>
                  </a:extLst>
                </p:cNvPr>
                <p:cNvSpPr>
                  <a:spLocks noChangeArrowheads="1"/>
                </p:cNvSpPr>
                <p:nvPr/>
              </p:nvSpPr>
              <p:spPr bwMode="auto">
                <a:xfrm>
                  <a:off x="5184775" y="2444750"/>
                  <a:ext cx="19050" cy="31750"/>
                </a:xfrm>
                <a:prstGeom prst="rect">
                  <a:avLst/>
                </a:prstGeom>
                <a:grpFill/>
                <a:ln w="9525">
                  <a:solidFill>
                    <a:srgbClr val="6D6E71"/>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41" name="Rectangle 208">
                  <a:extLst>
                    <a:ext uri="{FF2B5EF4-FFF2-40B4-BE49-F238E27FC236}">
                      <a16:creationId xmlns:a16="http://schemas.microsoft.com/office/drawing/2014/main" id="{612CEB02-7112-29B1-445C-D1E71DD1C8DB}"/>
                    </a:ext>
                  </a:extLst>
                </p:cNvPr>
                <p:cNvSpPr>
                  <a:spLocks noChangeArrowheads="1"/>
                </p:cNvSpPr>
                <p:nvPr/>
              </p:nvSpPr>
              <p:spPr bwMode="auto">
                <a:xfrm>
                  <a:off x="5124450" y="2444750"/>
                  <a:ext cx="22225" cy="31750"/>
                </a:xfrm>
                <a:prstGeom prst="rect">
                  <a:avLst/>
                </a:prstGeom>
                <a:grpFill/>
                <a:ln w="9525">
                  <a:solidFill>
                    <a:srgbClr val="6D6E71"/>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42" name="Rectangle 209">
                  <a:extLst>
                    <a:ext uri="{FF2B5EF4-FFF2-40B4-BE49-F238E27FC236}">
                      <a16:creationId xmlns:a16="http://schemas.microsoft.com/office/drawing/2014/main" id="{85579FFD-CA45-5EC0-90D2-B17C227B92CD}"/>
                    </a:ext>
                  </a:extLst>
                </p:cNvPr>
                <p:cNvSpPr>
                  <a:spLocks noChangeArrowheads="1"/>
                </p:cNvSpPr>
                <p:nvPr/>
              </p:nvSpPr>
              <p:spPr bwMode="auto">
                <a:xfrm>
                  <a:off x="4860925" y="2330450"/>
                  <a:ext cx="15875" cy="25400"/>
                </a:xfrm>
                <a:prstGeom prst="rect">
                  <a:avLst/>
                </a:prstGeom>
                <a:grpFill/>
                <a:ln w="9525">
                  <a:solidFill>
                    <a:srgbClr val="6D6E71"/>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43" name="Rectangle 210">
                  <a:extLst>
                    <a:ext uri="{FF2B5EF4-FFF2-40B4-BE49-F238E27FC236}">
                      <a16:creationId xmlns:a16="http://schemas.microsoft.com/office/drawing/2014/main" id="{F270D638-56B3-271D-5BD2-8A506FED1932}"/>
                    </a:ext>
                  </a:extLst>
                </p:cNvPr>
                <p:cNvSpPr>
                  <a:spLocks noChangeArrowheads="1"/>
                </p:cNvSpPr>
                <p:nvPr/>
              </p:nvSpPr>
              <p:spPr bwMode="auto">
                <a:xfrm>
                  <a:off x="4787900" y="2289175"/>
                  <a:ext cx="15875" cy="25400"/>
                </a:xfrm>
                <a:prstGeom prst="rect">
                  <a:avLst/>
                </a:prstGeom>
                <a:grpFill/>
                <a:ln w="9525">
                  <a:solidFill>
                    <a:srgbClr val="6D6E71"/>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44" name="Rectangle 211">
                  <a:extLst>
                    <a:ext uri="{FF2B5EF4-FFF2-40B4-BE49-F238E27FC236}">
                      <a16:creationId xmlns:a16="http://schemas.microsoft.com/office/drawing/2014/main" id="{97479AF3-8D4C-DEB0-91A9-D1B7C64AA98F}"/>
                    </a:ext>
                  </a:extLst>
                </p:cNvPr>
                <p:cNvSpPr>
                  <a:spLocks noChangeArrowheads="1"/>
                </p:cNvSpPr>
                <p:nvPr/>
              </p:nvSpPr>
              <p:spPr bwMode="auto">
                <a:xfrm>
                  <a:off x="4800600" y="2289175"/>
                  <a:ext cx="15875" cy="25400"/>
                </a:xfrm>
                <a:prstGeom prst="rect">
                  <a:avLst/>
                </a:prstGeom>
                <a:grpFill/>
                <a:ln w="9525">
                  <a:solidFill>
                    <a:srgbClr val="6D6E71"/>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45" name="Rectangle 212">
                  <a:extLst>
                    <a:ext uri="{FF2B5EF4-FFF2-40B4-BE49-F238E27FC236}">
                      <a16:creationId xmlns:a16="http://schemas.microsoft.com/office/drawing/2014/main" id="{78A125E5-B33B-EDEB-C78A-8DE13F4863DD}"/>
                    </a:ext>
                  </a:extLst>
                </p:cNvPr>
                <p:cNvSpPr>
                  <a:spLocks noChangeArrowheads="1"/>
                </p:cNvSpPr>
                <p:nvPr/>
              </p:nvSpPr>
              <p:spPr bwMode="auto">
                <a:xfrm>
                  <a:off x="4775200" y="2254250"/>
                  <a:ext cx="15875" cy="25400"/>
                </a:xfrm>
                <a:prstGeom prst="rect">
                  <a:avLst/>
                </a:prstGeom>
                <a:grpFill/>
                <a:ln w="9525">
                  <a:solidFill>
                    <a:srgbClr val="6D6E71"/>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46" name="Rectangle 213">
                  <a:extLst>
                    <a:ext uri="{FF2B5EF4-FFF2-40B4-BE49-F238E27FC236}">
                      <a16:creationId xmlns:a16="http://schemas.microsoft.com/office/drawing/2014/main" id="{BF9C71D3-8E67-77AB-2C55-B85EC5D0A329}"/>
                    </a:ext>
                  </a:extLst>
                </p:cNvPr>
                <p:cNvSpPr>
                  <a:spLocks noChangeArrowheads="1"/>
                </p:cNvSpPr>
                <p:nvPr/>
              </p:nvSpPr>
              <p:spPr bwMode="auto">
                <a:xfrm>
                  <a:off x="4765675" y="2244725"/>
                  <a:ext cx="19050" cy="25400"/>
                </a:xfrm>
                <a:prstGeom prst="rect">
                  <a:avLst/>
                </a:prstGeom>
                <a:grpFill/>
                <a:ln w="9525">
                  <a:solidFill>
                    <a:srgbClr val="6D6E71"/>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47" name="Rectangle 214">
                  <a:extLst>
                    <a:ext uri="{FF2B5EF4-FFF2-40B4-BE49-F238E27FC236}">
                      <a16:creationId xmlns:a16="http://schemas.microsoft.com/office/drawing/2014/main" id="{7589A4BE-A8B2-E7E3-9834-427614FACDCD}"/>
                    </a:ext>
                  </a:extLst>
                </p:cNvPr>
                <p:cNvSpPr>
                  <a:spLocks noChangeArrowheads="1"/>
                </p:cNvSpPr>
                <p:nvPr/>
              </p:nvSpPr>
              <p:spPr bwMode="auto">
                <a:xfrm>
                  <a:off x="4740275" y="2241550"/>
                  <a:ext cx="15875" cy="25400"/>
                </a:xfrm>
                <a:prstGeom prst="rect">
                  <a:avLst/>
                </a:prstGeom>
                <a:grpFill/>
                <a:ln w="9525">
                  <a:solidFill>
                    <a:srgbClr val="6D6E71"/>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48" name="Rectangle 215">
                  <a:extLst>
                    <a:ext uri="{FF2B5EF4-FFF2-40B4-BE49-F238E27FC236}">
                      <a16:creationId xmlns:a16="http://schemas.microsoft.com/office/drawing/2014/main" id="{EB92E2EC-2896-A6BF-5C91-B7933BD709AE}"/>
                    </a:ext>
                  </a:extLst>
                </p:cNvPr>
                <p:cNvSpPr>
                  <a:spLocks noChangeArrowheads="1"/>
                </p:cNvSpPr>
                <p:nvPr/>
              </p:nvSpPr>
              <p:spPr bwMode="auto">
                <a:xfrm>
                  <a:off x="4724400" y="2214563"/>
                  <a:ext cx="15875" cy="26988"/>
                </a:xfrm>
                <a:prstGeom prst="rect">
                  <a:avLst/>
                </a:prstGeom>
                <a:grpFill/>
                <a:ln w="9525">
                  <a:solidFill>
                    <a:srgbClr val="6D6E71"/>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49" name="Rectangle 216">
                  <a:extLst>
                    <a:ext uri="{FF2B5EF4-FFF2-40B4-BE49-F238E27FC236}">
                      <a16:creationId xmlns:a16="http://schemas.microsoft.com/office/drawing/2014/main" id="{BF2A8C0D-FA04-716C-063A-E5B2B0009FD5}"/>
                    </a:ext>
                  </a:extLst>
                </p:cNvPr>
                <p:cNvSpPr>
                  <a:spLocks noChangeArrowheads="1"/>
                </p:cNvSpPr>
                <p:nvPr/>
              </p:nvSpPr>
              <p:spPr bwMode="auto">
                <a:xfrm>
                  <a:off x="4648200" y="2141538"/>
                  <a:ext cx="15875" cy="25400"/>
                </a:xfrm>
                <a:prstGeom prst="rect">
                  <a:avLst/>
                </a:prstGeom>
                <a:grpFill/>
                <a:ln w="9525">
                  <a:solidFill>
                    <a:srgbClr val="6D6E71"/>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50" name="Rectangle 217">
                  <a:extLst>
                    <a:ext uri="{FF2B5EF4-FFF2-40B4-BE49-F238E27FC236}">
                      <a16:creationId xmlns:a16="http://schemas.microsoft.com/office/drawing/2014/main" id="{C22D2C76-0690-FF50-AC29-293A4EE5261A}"/>
                    </a:ext>
                  </a:extLst>
                </p:cNvPr>
                <p:cNvSpPr>
                  <a:spLocks noChangeArrowheads="1"/>
                </p:cNvSpPr>
                <p:nvPr/>
              </p:nvSpPr>
              <p:spPr bwMode="auto">
                <a:xfrm>
                  <a:off x="4341813" y="1843088"/>
                  <a:ext cx="19050" cy="25400"/>
                </a:xfrm>
                <a:prstGeom prst="rect">
                  <a:avLst/>
                </a:prstGeom>
                <a:grpFill/>
                <a:ln w="9525">
                  <a:solidFill>
                    <a:srgbClr val="6D6E71"/>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51" name="Rectangle 218">
                  <a:extLst>
                    <a:ext uri="{FF2B5EF4-FFF2-40B4-BE49-F238E27FC236}">
                      <a16:creationId xmlns:a16="http://schemas.microsoft.com/office/drawing/2014/main" id="{AD513169-8877-F769-70E4-D21E6A88DB63}"/>
                    </a:ext>
                  </a:extLst>
                </p:cNvPr>
                <p:cNvSpPr>
                  <a:spLocks noChangeArrowheads="1"/>
                </p:cNvSpPr>
                <p:nvPr/>
              </p:nvSpPr>
              <p:spPr bwMode="auto">
                <a:xfrm>
                  <a:off x="4116388" y="1612900"/>
                  <a:ext cx="15875" cy="25400"/>
                </a:xfrm>
                <a:prstGeom prst="rect">
                  <a:avLst/>
                </a:prstGeom>
                <a:grpFill/>
                <a:ln w="9525">
                  <a:solidFill>
                    <a:srgbClr val="6D6E71"/>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52" name="Rectangle 219">
                  <a:extLst>
                    <a:ext uri="{FF2B5EF4-FFF2-40B4-BE49-F238E27FC236}">
                      <a16:creationId xmlns:a16="http://schemas.microsoft.com/office/drawing/2014/main" id="{F1B30152-11D1-5570-D83F-DE3736E381DF}"/>
                    </a:ext>
                  </a:extLst>
                </p:cNvPr>
                <p:cNvSpPr>
                  <a:spLocks noChangeArrowheads="1"/>
                </p:cNvSpPr>
                <p:nvPr/>
              </p:nvSpPr>
              <p:spPr bwMode="auto">
                <a:xfrm>
                  <a:off x="4564063" y="2058988"/>
                  <a:ext cx="17462" cy="25400"/>
                </a:xfrm>
                <a:prstGeom prst="rect">
                  <a:avLst/>
                </a:prstGeom>
                <a:grpFill/>
                <a:ln w="9525">
                  <a:solidFill>
                    <a:srgbClr val="6D6E71"/>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53" name="Rectangle 220">
                  <a:extLst>
                    <a:ext uri="{FF2B5EF4-FFF2-40B4-BE49-F238E27FC236}">
                      <a16:creationId xmlns:a16="http://schemas.microsoft.com/office/drawing/2014/main" id="{8736950F-2442-8E75-DAD0-48F1EF1C0459}"/>
                    </a:ext>
                  </a:extLst>
                </p:cNvPr>
                <p:cNvSpPr>
                  <a:spLocks noChangeArrowheads="1"/>
                </p:cNvSpPr>
                <p:nvPr/>
              </p:nvSpPr>
              <p:spPr bwMode="auto">
                <a:xfrm>
                  <a:off x="4587875" y="2081213"/>
                  <a:ext cx="15875" cy="25400"/>
                </a:xfrm>
                <a:prstGeom prst="rect">
                  <a:avLst/>
                </a:prstGeom>
                <a:grpFill/>
                <a:ln w="9525">
                  <a:solidFill>
                    <a:srgbClr val="6D6E71"/>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54" name="Rectangle 221">
                  <a:extLst>
                    <a:ext uri="{FF2B5EF4-FFF2-40B4-BE49-F238E27FC236}">
                      <a16:creationId xmlns:a16="http://schemas.microsoft.com/office/drawing/2014/main" id="{A265C275-A2FC-D516-C00B-D4924EEA7A95}"/>
                    </a:ext>
                  </a:extLst>
                </p:cNvPr>
                <p:cNvSpPr>
                  <a:spLocks noChangeArrowheads="1"/>
                </p:cNvSpPr>
                <p:nvPr/>
              </p:nvSpPr>
              <p:spPr bwMode="auto">
                <a:xfrm>
                  <a:off x="4591050" y="2084388"/>
                  <a:ext cx="15875" cy="25400"/>
                </a:xfrm>
                <a:prstGeom prst="rect">
                  <a:avLst/>
                </a:prstGeom>
                <a:grpFill/>
                <a:ln w="9525">
                  <a:solidFill>
                    <a:srgbClr val="6D6E71"/>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55" name="Rectangle 222">
                  <a:extLst>
                    <a:ext uri="{FF2B5EF4-FFF2-40B4-BE49-F238E27FC236}">
                      <a16:creationId xmlns:a16="http://schemas.microsoft.com/office/drawing/2014/main" id="{880812A8-BE47-C6E1-B278-6C30C691286A}"/>
                    </a:ext>
                  </a:extLst>
                </p:cNvPr>
                <p:cNvSpPr>
                  <a:spLocks noChangeArrowheads="1"/>
                </p:cNvSpPr>
                <p:nvPr/>
              </p:nvSpPr>
              <p:spPr bwMode="auto">
                <a:xfrm>
                  <a:off x="4557713" y="2062163"/>
                  <a:ext cx="20637" cy="15875"/>
                </a:xfrm>
                <a:prstGeom prst="rect">
                  <a:avLst/>
                </a:prstGeom>
                <a:grpFill/>
                <a:ln w="9525">
                  <a:solidFill>
                    <a:srgbClr val="6D6E71"/>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56" name="Rectangle 223">
                  <a:extLst>
                    <a:ext uri="{FF2B5EF4-FFF2-40B4-BE49-F238E27FC236}">
                      <a16:creationId xmlns:a16="http://schemas.microsoft.com/office/drawing/2014/main" id="{6CDADA00-180E-D545-A662-57B99B39493A}"/>
                    </a:ext>
                  </a:extLst>
                </p:cNvPr>
                <p:cNvSpPr>
                  <a:spLocks noChangeArrowheads="1"/>
                </p:cNvSpPr>
                <p:nvPr/>
              </p:nvSpPr>
              <p:spPr bwMode="auto">
                <a:xfrm>
                  <a:off x="4581525" y="2081213"/>
                  <a:ext cx="19050" cy="15875"/>
                </a:xfrm>
                <a:prstGeom prst="rect">
                  <a:avLst/>
                </a:prstGeom>
                <a:grpFill/>
                <a:ln w="9525">
                  <a:solidFill>
                    <a:srgbClr val="6D6E71"/>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57" name="Rectangle 224">
                  <a:extLst>
                    <a:ext uri="{FF2B5EF4-FFF2-40B4-BE49-F238E27FC236}">
                      <a16:creationId xmlns:a16="http://schemas.microsoft.com/office/drawing/2014/main" id="{9C3B62C4-030F-8BD1-1C9D-79468FB99D8B}"/>
                    </a:ext>
                  </a:extLst>
                </p:cNvPr>
                <p:cNvSpPr>
                  <a:spLocks noChangeArrowheads="1"/>
                </p:cNvSpPr>
                <p:nvPr/>
              </p:nvSpPr>
              <p:spPr bwMode="auto">
                <a:xfrm>
                  <a:off x="5022850" y="2409825"/>
                  <a:ext cx="28575" cy="31750"/>
                </a:xfrm>
                <a:prstGeom prst="rect">
                  <a:avLst/>
                </a:prstGeom>
                <a:grpFill/>
                <a:ln w="9525">
                  <a:solidFill>
                    <a:srgbClr val="6D6E71"/>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grpSp>
          <p:grpSp>
            <p:nvGrpSpPr>
              <p:cNvPr id="1032" name="Group 1031">
                <a:extLst>
                  <a:ext uri="{FF2B5EF4-FFF2-40B4-BE49-F238E27FC236}">
                    <a16:creationId xmlns:a16="http://schemas.microsoft.com/office/drawing/2014/main" id="{FB6D2B22-5442-967F-4A7B-23F33E825A09}"/>
                  </a:ext>
                </a:extLst>
              </p:cNvPr>
              <p:cNvGrpSpPr/>
              <p:nvPr/>
            </p:nvGrpSpPr>
            <p:grpSpPr>
              <a:xfrm>
                <a:off x="3900488" y="1370013"/>
                <a:ext cx="1527175" cy="1304925"/>
                <a:chOff x="3900488" y="1370013"/>
                <a:chExt cx="1527175" cy="1304925"/>
              </a:xfrm>
              <a:solidFill>
                <a:srgbClr val="7030A0"/>
              </a:solidFill>
            </p:grpSpPr>
            <p:sp>
              <p:nvSpPr>
                <p:cNvPr id="1007" name="Freeform 176">
                  <a:extLst>
                    <a:ext uri="{FF2B5EF4-FFF2-40B4-BE49-F238E27FC236}">
                      <a16:creationId xmlns:a16="http://schemas.microsoft.com/office/drawing/2014/main" id="{E0993636-3045-091C-FD72-33CDABBFE952}"/>
                    </a:ext>
                  </a:extLst>
                </p:cNvPr>
                <p:cNvSpPr>
                  <a:spLocks/>
                </p:cNvSpPr>
                <p:nvPr/>
              </p:nvSpPr>
              <p:spPr bwMode="auto">
                <a:xfrm>
                  <a:off x="3900488" y="1370013"/>
                  <a:ext cx="1527175" cy="1304925"/>
                </a:xfrm>
                <a:custGeom>
                  <a:avLst/>
                  <a:gdLst>
                    <a:gd name="T0" fmla="*/ 50 w 962"/>
                    <a:gd name="T1" fmla="*/ 6 h 822"/>
                    <a:gd name="T2" fmla="*/ 66 w 962"/>
                    <a:gd name="T3" fmla="*/ 14 h 822"/>
                    <a:gd name="T4" fmla="*/ 72 w 962"/>
                    <a:gd name="T5" fmla="*/ 22 h 822"/>
                    <a:gd name="T6" fmla="*/ 82 w 962"/>
                    <a:gd name="T7" fmla="*/ 36 h 822"/>
                    <a:gd name="T8" fmla="*/ 100 w 962"/>
                    <a:gd name="T9" fmla="*/ 46 h 822"/>
                    <a:gd name="T10" fmla="*/ 112 w 962"/>
                    <a:gd name="T11" fmla="*/ 56 h 822"/>
                    <a:gd name="T12" fmla="*/ 127 w 962"/>
                    <a:gd name="T13" fmla="*/ 64 h 822"/>
                    <a:gd name="T14" fmla="*/ 141 w 962"/>
                    <a:gd name="T15" fmla="*/ 74 h 822"/>
                    <a:gd name="T16" fmla="*/ 145 w 962"/>
                    <a:gd name="T17" fmla="*/ 106 h 822"/>
                    <a:gd name="T18" fmla="*/ 153 w 962"/>
                    <a:gd name="T19" fmla="*/ 148 h 822"/>
                    <a:gd name="T20" fmla="*/ 181 w 962"/>
                    <a:gd name="T21" fmla="*/ 160 h 822"/>
                    <a:gd name="T22" fmla="*/ 187 w 962"/>
                    <a:gd name="T23" fmla="*/ 166 h 822"/>
                    <a:gd name="T24" fmla="*/ 203 w 962"/>
                    <a:gd name="T25" fmla="*/ 174 h 822"/>
                    <a:gd name="T26" fmla="*/ 217 w 962"/>
                    <a:gd name="T27" fmla="*/ 183 h 822"/>
                    <a:gd name="T28" fmla="*/ 231 w 962"/>
                    <a:gd name="T29" fmla="*/ 205 h 822"/>
                    <a:gd name="T30" fmla="*/ 249 w 962"/>
                    <a:gd name="T31" fmla="*/ 225 h 822"/>
                    <a:gd name="T32" fmla="*/ 275 w 962"/>
                    <a:gd name="T33" fmla="*/ 231 h 822"/>
                    <a:gd name="T34" fmla="*/ 287 w 962"/>
                    <a:gd name="T35" fmla="*/ 251 h 822"/>
                    <a:gd name="T36" fmla="*/ 303 w 962"/>
                    <a:gd name="T37" fmla="*/ 267 h 822"/>
                    <a:gd name="T38" fmla="*/ 323 w 962"/>
                    <a:gd name="T39" fmla="*/ 277 h 822"/>
                    <a:gd name="T40" fmla="*/ 337 w 962"/>
                    <a:gd name="T41" fmla="*/ 281 h 822"/>
                    <a:gd name="T42" fmla="*/ 357 w 962"/>
                    <a:gd name="T43" fmla="*/ 291 h 822"/>
                    <a:gd name="T44" fmla="*/ 361 w 962"/>
                    <a:gd name="T45" fmla="*/ 307 h 822"/>
                    <a:gd name="T46" fmla="*/ 369 w 962"/>
                    <a:gd name="T47" fmla="*/ 315 h 822"/>
                    <a:gd name="T48" fmla="*/ 384 w 962"/>
                    <a:gd name="T49" fmla="*/ 323 h 822"/>
                    <a:gd name="T50" fmla="*/ 396 w 962"/>
                    <a:gd name="T51" fmla="*/ 337 h 822"/>
                    <a:gd name="T52" fmla="*/ 402 w 962"/>
                    <a:gd name="T53" fmla="*/ 345 h 822"/>
                    <a:gd name="T54" fmla="*/ 410 w 962"/>
                    <a:gd name="T55" fmla="*/ 353 h 822"/>
                    <a:gd name="T56" fmla="*/ 420 w 962"/>
                    <a:gd name="T57" fmla="*/ 363 h 822"/>
                    <a:gd name="T58" fmla="*/ 426 w 962"/>
                    <a:gd name="T59" fmla="*/ 393 h 822"/>
                    <a:gd name="T60" fmla="*/ 434 w 962"/>
                    <a:gd name="T61" fmla="*/ 415 h 822"/>
                    <a:gd name="T62" fmla="*/ 456 w 962"/>
                    <a:gd name="T63" fmla="*/ 427 h 822"/>
                    <a:gd name="T64" fmla="*/ 466 w 962"/>
                    <a:gd name="T65" fmla="*/ 441 h 822"/>
                    <a:gd name="T66" fmla="*/ 478 w 962"/>
                    <a:gd name="T67" fmla="*/ 449 h 822"/>
                    <a:gd name="T68" fmla="*/ 494 w 962"/>
                    <a:gd name="T69" fmla="*/ 457 h 822"/>
                    <a:gd name="T70" fmla="*/ 510 w 962"/>
                    <a:gd name="T71" fmla="*/ 477 h 822"/>
                    <a:gd name="T72" fmla="*/ 522 w 962"/>
                    <a:gd name="T73" fmla="*/ 485 h 822"/>
                    <a:gd name="T74" fmla="*/ 534 w 962"/>
                    <a:gd name="T75" fmla="*/ 495 h 822"/>
                    <a:gd name="T76" fmla="*/ 558 w 962"/>
                    <a:gd name="T77" fmla="*/ 507 h 822"/>
                    <a:gd name="T78" fmla="*/ 564 w 962"/>
                    <a:gd name="T79" fmla="*/ 517 h 822"/>
                    <a:gd name="T80" fmla="*/ 566 w 962"/>
                    <a:gd name="T81" fmla="*/ 543 h 822"/>
                    <a:gd name="T82" fmla="*/ 576 w 962"/>
                    <a:gd name="T83" fmla="*/ 571 h 822"/>
                    <a:gd name="T84" fmla="*/ 604 w 962"/>
                    <a:gd name="T85" fmla="*/ 577 h 822"/>
                    <a:gd name="T86" fmla="*/ 615 w 962"/>
                    <a:gd name="T87" fmla="*/ 595 h 822"/>
                    <a:gd name="T88" fmla="*/ 627 w 962"/>
                    <a:gd name="T89" fmla="*/ 622 h 822"/>
                    <a:gd name="T90" fmla="*/ 687 w 962"/>
                    <a:gd name="T91" fmla="*/ 636 h 822"/>
                    <a:gd name="T92" fmla="*/ 707 w 962"/>
                    <a:gd name="T93" fmla="*/ 646 h 822"/>
                    <a:gd name="T94" fmla="*/ 783 w 962"/>
                    <a:gd name="T95" fmla="*/ 69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62" h="822">
                      <a:moveTo>
                        <a:pt x="0" y="0"/>
                      </a:moveTo>
                      <a:lnTo>
                        <a:pt x="44" y="0"/>
                      </a:lnTo>
                      <a:lnTo>
                        <a:pt x="44" y="6"/>
                      </a:lnTo>
                      <a:lnTo>
                        <a:pt x="50" y="6"/>
                      </a:lnTo>
                      <a:lnTo>
                        <a:pt x="50" y="12"/>
                      </a:lnTo>
                      <a:lnTo>
                        <a:pt x="56" y="12"/>
                      </a:lnTo>
                      <a:lnTo>
                        <a:pt x="66" y="12"/>
                      </a:lnTo>
                      <a:lnTo>
                        <a:pt x="66" y="14"/>
                      </a:lnTo>
                      <a:lnTo>
                        <a:pt x="66" y="14"/>
                      </a:lnTo>
                      <a:lnTo>
                        <a:pt x="70" y="14"/>
                      </a:lnTo>
                      <a:lnTo>
                        <a:pt x="70" y="22"/>
                      </a:lnTo>
                      <a:lnTo>
                        <a:pt x="72" y="22"/>
                      </a:lnTo>
                      <a:lnTo>
                        <a:pt x="72" y="30"/>
                      </a:lnTo>
                      <a:lnTo>
                        <a:pt x="76" y="30"/>
                      </a:lnTo>
                      <a:lnTo>
                        <a:pt x="76" y="36"/>
                      </a:lnTo>
                      <a:lnTo>
                        <a:pt x="82" y="36"/>
                      </a:lnTo>
                      <a:lnTo>
                        <a:pt x="82" y="40"/>
                      </a:lnTo>
                      <a:lnTo>
                        <a:pt x="94" y="40"/>
                      </a:lnTo>
                      <a:lnTo>
                        <a:pt x="94" y="46"/>
                      </a:lnTo>
                      <a:lnTo>
                        <a:pt x="100" y="46"/>
                      </a:lnTo>
                      <a:lnTo>
                        <a:pt x="100" y="54"/>
                      </a:lnTo>
                      <a:lnTo>
                        <a:pt x="106" y="54"/>
                      </a:lnTo>
                      <a:lnTo>
                        <a:pt x="106" y="56"/>
                      </a:lnTo>
                      <a:lnTo>
                        <a:pt x="112" y="56"/>
                      </a:lnTo>
                      <a:lnTo>
                        <a:pt x="112" y="58"/>
                      </a:lnTo>
                      <a:lnTo>
                        <a:pt x="122" y="58"/>
                      </a:lnTo>
                      <a:lnTo>
                        <a:pt x="122" y="64"/>
                      </a:lnTo>
                      <a:lnTo>
                        <a:pt x="127" y="64"/>
                      </a:lnTo>
                      <a:lnTo>
                        <a:pt x="127" y="68"/>
                      </a:lnTo>
                      <a:lnTo>
                        <a:pt x="135" y="68"/>
                      </a:lnTo>
                      <a:lnTo>
                        <a:pt x="135" y="74"/>
                      </a:lnTo>
                      <a:lnTo>
                        <a:pt x="141" y="74"/>
                      </a:lnTo>
                      <a:lnTo>
                        <a:pt x="141" y="86"/>
                      </a:lnTo>
                      <a:lnTo>
                        <a:pt x="143" y="86"/>
                      </a:lnTo>
                      <a:lnTo>
                        <a:pt x="143" y="106"/>
                      </a:lnTo>
                      <a:lnTo>
                        <a:pt x="145" y="106"/>
                      </a:lnTo>
                      <a:lnTo>
                        <a:pt x="145" y="130"/>
                      </a:lnTo>
                      <a:lnTo>
                        <a:pt x="147" y="130"/>
                      </a:lnTo>
                      <a:lnTo>
                        <a:pt x="147" y="148"/>
                      </a:lnTo>
                      <a:lnTo>
                        <a:pt x="153" y="148"/>
                      </a:lnTo>
                      <a:lnTo>
                        <a:pt x="153" y="154"/>
                      </a:lnTo>
                      <a:lnTo>
                        <a:pt x="165" y="154"/>
                      </a:lnTo>
                      <a:lnTo>
                        <a:pt x="165" y="160"/>
                      </a:lnTo>
                      <a:lnTo>
                        <a:pt x="181" y="160"/>
                      </a:lnTo>
                      <a:lnTo>
                        <a:pt x="181" y="164"/>
                      </a:lnTo>
                      <a:lnTo>
                        <a:pt x="187" y="164"/>
                      </a:lnTo>
                      <a:lnTo>
                        <a:pt x="187" y="166"/>
                      </a:lnTo>
                      <a:lnTo>
                        <a:pt x="187" y="166"/>
                      </a:lnTo>
                      <a:lnTo>
                        <a:pt x="187" y="168"/>
                      </a:lnTo>
                      <a:lnTo>
                        <a:pt x="195" y="168"/>
                      </a:lnTo>
                      <a:lnTo>
                        <a:pt x="195" y="174"/>
                      </a:lnTo>
                      <a:lnTo>
                        <a:pt x="203" y="174"/>
                      </a:lnTo>
                      <a:lnTo>
                        <a:pt x="203" y="179"/>
                      </a:lnTo>
                      <a:lnTo>
                        <a:pt x="211" y="179"/>
                      </a:lnTo>
                      <a:lnTo>
                        <a:pt x="211" y="183"/>
                      </a:lnTo>
                      <a:lnTo>
                        <a:pt x="217" y="183"/>
                      </a:lnTo>
                      <a:lnTo>
                        <a:pt x="217" y="195"/>
                      </a:lnTo>
                      <a:lnTo>
                        <a:pt x="225" y="195"/>
                      </a:lnTo>
                      <a:lnTo>
                        <a:pt x="225" y="205"/>
                      </a:lnTo>
                      <a:lnTo>
                        <a:pt x="231" y="205"/>
                      </a:lnTo>
                      <a:lnTo>
                        <a:pt x="231" y="219"/>
                      </a:lnTo>
                      <a:lnTo>
                        <a:pt x="237" y="219"/>
                      </a:lnTo>
                      <a:lnTo>
                        <a:pt x="237" y="225"/>
                      </a:lnTo>
                      <a:lnTo>
                        <a:pt x="249" y="225"/>
                      </a:lnTo>
                      <a:lnTo>
                        <a:pt x="249" y="227"/>
                      </a:lnTo>
                      <a:lnTo>
                        <a:pt x="251" y="227"/>
                      </a:lnTo>
                      <a:lnTo>
                        <a:pt x="251" y="231"/>
                      </a:lnTo>
                      <a:lnTo>
                        <a:pt x="275" y="231"/>
                      </a:lnTo>
                      <a:lnTo>
                        <a:pt x="281" y="231"/>
                      </a:lnTo>
                      <a:lnTo>
                        <a:pt x="281" y="237"/>
                      </a:lnTo>
                      <a:lnTo>
                        <a:pt x="287" y="237"/>
                      </a:lnTo>
                      <a:lnTo>
                        <a:pt x="287" y="251"/>
                      </a:lnTo>
                      <a:lnTo>
                        <a:pt x="289" y="251"/>
                      </a:lnTo>
                      <a:lnTo>
                        <a:pt x="289" y="263"/>
                      </a:lnTo>
                      <a:lnTo>
                        <a:pt x="303" y="263"/>
                      </a:lnTo>
                      <a:lnTo>
                        <a:pt x="303" y="267"/>
                      </a:lnTo>
                      <a:lnTo>
                        <a:pt x="317" y="267"/>
                      </a:lnTo>
                      <a:lnTo>
                        <a:pt x="317" y="271"/>
                      </a:lnTo>
                      <a:lnTo>
                        <a:pt x="323" y="271"/>
                      </a:lnTo>
                      <a:lnTo>
                        <a:pt x="323" y="277"/>
                      </a:lnTo>
                      <a:lnTo>
                        <a:pt x="329" y="277"/>
                      </a:lnTo>
                      <a:lnTo>
                        <a:pt x="329" y="277"/>
                      </a:lnTo>
                      <a:lnTo>
                        <a:pt x="337" y="277"/>
                      </a:lnTo>
                      <a:lnTo>
                        <a:pt x="337" y="281"/>
                      </a:lnTo>
                      <a:lnTo>
                        <a:pt x="349" y="281"/>
                      </a:lnTo>
                      <a:lnTo>
                        <a:pt x="349" y="283"/>
                      </a:lnTo>
                      <a:lnTo>
                        <a:pt x="357" y="283"/>
                      </a:lnTo>
                      <a:lnTo>
                        <a:pt x="357" y="291"/>
                      </a:lnTo>
                      <a:lnTo>
                        <a:pt x="359" y="291"/>
                      </a:lnTo>
                      <a:lnTo>
                        <a:pt x="359" y="299"/>
                      </a:lnTo>
                      <a:lnTo>
                        <a:pt x="361" y="299"/>
                      </a:lnTo>
                      <a:lnTo>
                        <a:pt x="361" y="307"/>
                      </a:lnTo>
                      <a:lnTo>
                        <a:pt x="365" y="307"/>
                      </a:lnTo>
                      <a:lnTo>
                        <a:pt x="365" y="313"/>
                      </a:lnTo>
                      <a:lnTo>
                        <a:pt x="369" y="313"/>
                      </a:lnTo>
                      <a:lnTo>
                        <a:pt x="369" y="315"/>
                      </a:lnTo>
                      <a:lnTo>
                        <a:pt x="374" y="315"/>
                      </a:lnTo>
                      <a:lnTo>
                        <a:pt x="374" y="319"/>
                      </a:lnTo>
                      <a:lnTo>
                        <a:pt x="384" y="319"/>
                      </a:lnTo>
                      <a:lnTo>
                        <a:pt x="384" y="323"/>
                      </a:lnTo>
                      <a:lnTo>
                        <a:pt x="392" y="323"/>
                      </a:lnTo>
                      <a:lnTo>
                        <a:pt x="392" y="333"/>
                      </a:lnTo>
                      <a:lnTo>
                        <a:pt x="396" y="333"/>
                      </a:lnTo>
                      <a:lnTo>
                        <a:pt x="396" y="337"/>
                      </a:lnTo>
                      <a:lnTo>
                        <a:pt x="400" y="337"/>
                      </a:lnTo>
                      <a:lnTo>
                        <a:pt x="400" y="341"/>
                      </a:lnTo>
                      <a:lnTo>
                        <a:pt x="402" y="341"/>
                      </a:lnTo>
                      <a:lnTo>
                        <a:pt x="402" y="345"/>
                      </a:lnTo>
                      <a:lnTo>
                        <a:pt x="404" y="345"/>
                      </a:lnTo>
                      <a:lnTo>
                        <a:pt x="404" y="349"/>
                      </a:lnTo>
                      <a:lnTo>
                        <a:pt x="410" y="349"/>
                      </a:lnTo>
                      <a:lnTo>
                        <a:pt x="410" y="353"/>
                      </a:lnTo>
                      <a:lnTo>
                        <a:pt x="414" y="353"/>
                      </a:lnTo>
                      <a:lnTo>
                        <a:pt x="414" y="357"/>
                      </a:lnTo>
                      <a:lnTo>
                        <a:pt x="420" y="357"/>
                      </a:lnTo>
                      <a:lnTo>
                        <a:pt x="420" y="363"/>
                      </a:lnTo>
                      <a:lnTo>
                        <a:pt x="424" y="363"/>
                      </a:lnTo>
                      <a:lnTo>
                        <a:pt x="424" y="377"/>
                      </a:lnTo>
                      <a:lnTo>
                        <a:pt x="426" y="377"/>
                      </a:lnTo>
                      <a:lnTo>
                        <a:pt x="426" y="393"/>
                      </a:lnTo>
                      <a:lnTo>
                        <a:pt x="428" y="393"/>
                      </a:lnTo>
                      <a:lnTo>
                        <a:pt x="428" y="405"/>
                      </a:lnTo>
                      <a:lnTo>
                        <a:pt x="434" y="405"/>
                      </a:lnTo>
                      <a:lnTo>
                        <a:pt x="434" y="415"/>
                      </a:lnTo>
                      <a:lnTo>
                        <a:pt x="450" y="415"/>
                      </a:lnTo>
                      <a:lnTo>
                        <a:pt x="450" y="421"/>
                      </a:lnTo>
                      <a:lnTo>
                        <a:pt x="456" y="421"/>
                      </a:lnTo>
                      <a:lnTo>
                        <a:pt x="456" y="427"/>
                      </a:lnTo>
                      <a:lnTo>
                        <a:pt x="460" y="427"/>
                      </a:lnTo>
                      <a:lnTo>
                        <a:pt x="460" y="435"/>
                      </a:lnTo>
                      <a:lnTo>
                        <a:pt x="466" y="435"/>
                      </a:lnTo>
                      <a:lnTo>
                        <a:pt x="466" y="441"/>
                      </a:lnTo>
                      <a:lnTo>
                        <a:pt x="472" y="441"/>
                      </a:lnTo>
                      <a:lnTo>
                        <a:pt x="472" y="445"/>
                      </a:lnTo>
                      <a:lnTo>
                        <a:pt x="478" y="445"/>
                      </a:lnTo>
                      <a:lnTo>
                        <a:pt x="478" y="449"/>
                      </a:lnTo>
                      <a:lnTo>
                        <a:pt x="486" y="449"/>
                      </a:lnTo>
                      <a:lnTo>
                        <a:pt x="486" y="457"/>
                      </a:lnTo>
                      <a:lnTo>
                        <a:pt x="488" y="457"/>
                      </a:lnTo>
                      <a:lnTo>
                        <a:pt x="494" y="457"/>
                      </a:lnTo>
                      <a:lnTo>
                        <a:pt x="494" y="469"/>
                      </a:lnTo>
                      <a:lnTo>
                        <a:pt x="502" y="469"/>
                      </a:lnTo>
                      <a:lnTo>
                        <a:pt x="502" y="477"/>
                      </a:lnTo>
                      <a:lnTo>
                        <a:pt x="510" y="477"/>
                      </a:lnTo>
                      <a:lnTo>
                        <a:pt x="510" y="481"/>
                      </a:lnTo>
                      <a:lnTo>
                        <a:pt x="516" y="481"/>
                      </a:lnTo>
                      <a:lnTo>
                        <a:pt x="516" y="485"/>
                      </a:lnTo>
                      <a:lnTo>
                        <a:pt x="522" y="485"/>
                      </a:lnTo>
                      <a:lnTo>
                        <a:pt x="522" y="491"/>
                      </a:lnTo>
                      <a:lnTo>
                        <a:pt x="526" y="491"/>
                      </a:lnTo>
                      <a:lnTo>
                        <a:pt x="526" y="495"/>
                      </a:lnTo>
                      <a:lnTo>
                        <a:pt x="534" y="495"/>
                      </a:lnTo>
                      <a:lnTo>
                        <a:pt x="550" y="495"/>
                      </a:lnTo>
                      <a:lnTo>
                        <a:pt x="550" y="501"/>
                      </a:lnTo>
                      <a:lnTo>
                        <a:pt x="558" y="501"/>
                      </a:lnTo>
                      <a:lnTo>
                        <a:pt x="558" y="507"/>
                      </a:lnTo>
                      <a:lnTo>
                        <a:pt x="562" y="507"/>
                      </a:lnTo>
                      <a:lnTo>
                        <a:pt x="562" y="513"/>
                      </a:lnTo>
                      <a:lnTo>
                        <a:pt x="562" y="517"/>
                      </a:lnTo>
                      <a:lnTo>
                        <a:pt x="564" y="517"/>
                      </a:lnTo>
                      <a:lnTo>
                        <a:pt x="564" y="527"/>
                      </a:lnTo>
                      <a:lnTo>
                        <a:pt x="564" y="533"/>
                      </a:lnTo>
                      <a:lnTo>
                        <a:pt x="566" y="533"/>
                      </a:lnTo>
                      <a:lnTo>
                        <a:pt x="566" y="543"/>
                      </a:lnTo>
                      <a:lnTo>
                        <a:pt x="570" y="543"/>
                      </a:lnTo>
                      <a:lnTo>
                        <a:pt x="570" y="563"/>
                      </a:lnTo>
                      <a:lnTo>
                        <a:pt x="576" y="563"/>
                      </a:lnTo>
                      <a:lnTo>
                        <a:pt x="576" y="571"/>
                      </a:lnTo>
                      <a:lnTo>
                        <a:pt x="584" y="571"/>
                      </a:lnTo>
                      <a:lnTo>
                        <a:pt x="602" y="571"/>
                      </a:lnTo>
                      <a:lnTo>
                        <a:pt x="602" y="577"/>
                      </a:lnTo>
                      <a:lnTo>
                        <a:pt x="604" y="577"/>
                      </a:lnTo>
                      <a:lnTo>
                        <a:pt x="604" y="587"/>
                      </a:lnTo>
                      <a:lnTo>
                        <a:pt x="610" y="587"/>
                      </a:lnTo>
                      <a:lnTo>
                        <a:pt x="610" y="595"/>
                      </a:lnTo>
                      <a:lnTo>
                        <a:pt x="615" y="595"/>
                      </a:lnTo>
                      <a:lnTo>
                        <a:pt x="615" y="614"/>
                      </a:lnTo>
                      <a:lnTo>
                        <a:pt x="621" y="614"/>
                      </a:lnTo>
                      <a:lnTo>
                        <a:pt x="621" y="622"/>
                      </a:lnTo>
                      <a:lnTo>
                        <a:pt x="627" y="622"/>
                      </a:lnTo>
                      <a:lnTo>
                        <a:pt x="627" y="626"/>
                      </a:lnTo>
                      <a:lnTo>
                        <a:pt x="677" y="626"/>
                      </a:lnTo>
                      <a:lnTo>
                        <a:pt x="677" y="636"/>
                      </a:lnTo>
                      <a:lnTo>
                        <a:pt x="687" y="636"/>
                      </a:lnTo>
                      <a:lnTo>
                        <a:pt x="687" y="642"/>
                      </a:lnTo>
                      <a:lnTo>
                        <a:pt x="697" y="642"/>
                      </a:lnTo>
                      <a:lnTo>
                        <a:pt x="697" y="646"/>
                      </a:lnTo>
                      <a:lnTo>
                        <a:pt x="707" y="646"/>
                      </a:lnTo>
                      <a:lnTo>
                        <a:pt x="707" y="670"/>
                      </a:lnTo>
                      <a:lnTo>
                        <a:pt x="749" y="670"/>
                      </a:lnTo>
                      <a:lnTo>
                        <a:pt x="749" y="690"/>
                      </a:lnTo>
                      <a:lnTo>
                        <a:pt x="783" y="690"/>
                      </a:lnTo>
                      <a:lnTo>
                        <a:pt x="783" y="702"/>
                      </a:lnTo>
                      <a:lnTo>
                        <a:pt x="962" y="702"/>
                      </a:lnTo>
                      <a:lnTo>
                        <a:pt x="962" y="822"/>
                      </a:lnTo>
                    </a:path>
                  </a:pathLst>
                </a:custGeom>
                <a:noFill/>
                <a:ln w="12700" cap="flat">
                  <a:solidFill>
                    <a:srgbClr val="7030A0"/>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08" name="Rectangle 177">
                  <a:extLst>
                    <a:ext uri="{FF2B5EF4-FFF2-40B4-BE49-F238E27FC236}">
                      <a16:creationId xmlns:a16="http://schemas.microsoft.com/office/drawing/2014/main" id="{5846DD49-B9AE-BBBA-3903-5642E38F064B}"/>
                    </a:ext>
                  </a:extLst>
                </p:cNvPr>
                <p:cNvSpPr>
                  <a:spLocks noChangeArrowheads="1"/>
                </p:cNvSpPr>
                <p:nvPr/>
              </p:nvSpPr>
              <p:spPr bwMode="auto">
                <a:xfrm>
                  <a:off x="5238751" y="2468563"/>
                  <a:ext cx="26988" cy="28575"/>
                </a:xfrm>
                <a:prstGeom prst="rect">
                  <a:avLst/>
                </a:prstGeom>
                <a:grpFill/>
                <a:ln w="9525">
                  <a:solidFill>
                    <a:srgbClr val="7030A0"/>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09" name="Rectangle 178">
                  <a:extLst>
                    <a:ext uri="{FF2B5EF4-FFF2-40B4-BE49-F238E27FC236}">
                      <a16:creationId xmlns:a16="http://schemas.microsoft.com/office/drawing/2014/main" id="{0FFB5211-4AB2-858D-8459-904B1E15B400}"/>
                    </a:ext>
                  </a:extLst>
                </p:cNvPr>
                <p:cNvSpPr>
                  <a:spLocks noChangeArrowheads="1"/>
                </p:cNvSpPr>
                <p:nvPr/>
              </p:nvSpPr>
              <p:spPr bwMode="auto">
                <a:xfrm>
                  <a:off x="5038726" y="2430463"/>
                  <a:ext cx="28575" cy="25400"/>
                </a:xfrm>
                <a:prstGeom prst="rect">
                  <a:avLst/>
                </a:prstGeom>
                <a:grpFill/>
                <a:ln w="9525">
                  <a:solidFill>
                    <a:srgbClr val="7030A0"/>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10" name="Rectangle 179">
                  <a:extLst>
                    <a:ext uri="{FF2B5EF4-FFF2-40B4-BE49-F238E27FC236}">
                      <a16:creationId xmlns:a16="http://schemas.microsoft.com/office/drawing/2014/main" id="{5515B1C1-5E7F-0DC8-4232-74418EB1895C}"/>
                    </a:ext>
                  </a:extLst>
                </p:cNvPr>
                <p:cNvSpPr>
                  <a:spLocks noChangeArrowheads="1"/>
                </p:cNvSpPr>
                <p:nvPr/>
              </p:nvSpPr>
              <p:spPr bwMode="auto">
                <a:xfrm>
                  <a:off x="5022851" y="2430463"/>
                  <a:ext cx="31750" cy="25400"/>
                </a:xfrm>
                <a:prstGeom prst="rect">
                  <a:avLst/>
                </a:prstGeom>
                <a:grpFill/>
                <a:ln w="9525">
                  <a:solidFill>
                    <a:srgbClr val="7030A0"/>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11" name="Rectangle 180">
                  <a:extLst>
                    <a:ext uri="{FF2B5EF4-FFF2-40B4-BE49-F238E27FC236}">
                      <a16:creationId xmlns:a16="http://schemas.microsoft.com/office/drawing/2014/main" id="{49F86A3F-1F63-786B-D8A8-AC4BFDB7AC8F}"/>
                    </a:ext>
                  </a:extLst>
                </p:cNvPr>
                <p:cNvSpPr>
                  <a:spLocks noChangeArrowheads="1"/>
                </p:cNvSpPr>
                <p:nvPr/>
              </p:nvSpPr>
              <p:spPr bwMode="auto">
                <a:xfrm>
                  <a:off x="4943476" y="2347913"/>
                  <a:ext cx="28575" cy="28575"/>
                </a:xfrm>
                <a:prstGeom prst="rect">
                  <a:avLst/>
                </a:prstGeom>
                <a:grpFill/>
                <a:ln w="9525">
                  <a:solidFill>
                    <a:srgbClr val="7030A0"/>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12" name="Rectangle 181">
                  <a:extLst>
                    <a:ext uri="{FF2B5EF4-FFF2-40B4-BE49-F238E27FC236}">
                      <a16:creationId xmlns:a16="http://schemas.microsoft.com/office/drawing/2014/main" id="{E7BC9B9F-A7F9-AB99-BFE7-540092472EEB}"/>
                    </a:ext>
                  </a:extLst>
                </p:cNvPr>
                <p:cNvSpPr>
                  <a:spLocks noChangeArrowheads="1"/>
                </p:cNvSpPr>
                <p:nvPr/>
              </p:nvSpPr>
              <p:spPr bwMode="auto">
                <a:xfrm>
                  <a:off x="4962526" y="2360613"/>
                  <a:ext cx="28575" cy="28575"/>
                </a:xfrm>
                <a:prstGeom prst="rect">
                  <a:avLst/>
                </a:prstGeom>
                <a:grpFill/>
                <a:ln w="9525">
                  <a:solidFill>
                    <a:srgbClr val="7030A0"/>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13" name="Rectangle 182">
                  <a:extLst>
                    <a:ext uri="{FF2B5EF4-FFF2-40B4-BE49-F238E27FC236}">
                      <a16:creationId xmlns:a16="http://schemas.microsoft.com/office/drawing/2014/main" id="{E5FAFBE7-A50E-A471-78A3-25E5DB2333E4}"/>
                    </a:ext>
                  </a:extLst>
                </p:cNvPr>
                <p:cNvSpPr>
                  <a:spLocks noChangeArrowheads="1"/>
                </p:cNvSpPr>
                <p:nvPr/>
              </p:nvSpPr>
              <p:spPr bwMode="auto">
                <a:xfrm>
                  <a:off x="4902201" y="2347913"/>
                  <a:ext cx="28575" cy="28575"/>
                </a:xfrm>
                <a:prstGeom prst="rect">
                  <a:avLst/>
                </a:prstGeom>
                <a:grpFill/>
                <a:ln w="9525">
                  <a:solidFill>
                    <a:srgbClr val="7030A0"/>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14" name="Rectangle 183">
                  <a:extLst>
                    <a:ext uri="{FF2B5EF4-FFF2-40B4-BE49-F238E27FC236}">
                      <a16:creationId xmlns:a16="http://schemas.microsoft.com/office/drawing/2014/main" id="{564FA846-7055-2C2C-A257-50432F0A9975}"/>
                    </a:ext>
                  </a:extLst>
                </p:cNvPr>
                <p:cNvSpPr>
                  <a:spLocks noChangeArrowheads="1"/>
                </p:cNvSpPr>
                <p:nvPr/>
              </p:nvSpPr>
              <p:spPr bwMode="auto">
                <a:xfrm>
                  <a:off x="4889501" y="2347913"/>
                  <a:ext cx="28575" cy="28575"/>
                </a:xfrm>
                <a:prstGeom prst="rect">
                  <a:avLst/>
                </a:prstGeom>
                <a:grpFill/>
                <a:ln w="9525">
                  <a:solidFill>
                    <a:srgbClr val="7030A0"/>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15" name="Rectangle 184">
                  <a:extLst>
                    <a:ext uri="{FF2B5EF4-FFF2-40B4-BE49-F238E27FC236}">
                      <a16:creationId xmlns:a16="http://schemas.microsoft.com/office/drawing/2014/main" id="{BAE3DF0C-1CF1-C453-246F-812649F6BE48}"/>
                    </a:ext>
                  </a:extLst>
                </p:cNvPr>
                <p:cNvSpPr>
                  <a:spLocks noChangeArrowheads="1"/>
                </p:cNvSpPr>
                <p:nvPr/>
              </p:nvSpPr>
              <p:spPr bwMode="auto">
                <a:xfrm>
                  <a:off x="4808538" y="2263776"/>
                  <a:ext cx="28575" cy="25400"/>
                </a:xfrm>
                <a:prstGeom prst="rect">
                  <a:avLst/>
                </a:prstGeom>
                <a:grpFill/>
                <a:ln w="9525">
                  <a:solidFill>
                    <a:srgbClr val="7030A0"/>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16" name="Rectangle 185">
                  <a:extLst>
                    <a:ext uri="{FF2B5EF4-FFF2-40B4-BE49-F238E27FC236}">
                      <a16:creationId xmlns:a16="http://schemas.microsoft.com/office/drawing/2014/main" id="{7A4576F4-B7F8-37F9-945B-C488E25CFF68}"/>
                    </a:ext>
                  </a:extLst>
                </p:cNvPr>
                <p:cNvSpPr>
                  <a:spLocks noChangeArrowheads="1"/>
                </p:cNvSpPr>
                <p:nvPr/>
              </p:nvSpPr>
              <p:spPr bwMode="auto">
                <a:xfrm>
                  <a:off x="4783138" y="2187576"/>
                  <a:ext cx="25400" cy="28575"/>
                </a:xfrm>
                <a:prstGeom prst="rect">
                  <a:avLst/>
                </a:prstGeom>
                <a:grpFill/>
                <a:ln w="9525">
                  <a:solidFill>
                    <a:srgbClr val="7030A0"/>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17" name="Rectangle 186">
                  <a:extLst>
                    <a:ext uri="{FF2B5EF4-FFF2-40B4-BE49-F238E27FC236}">
                      <a16:creationId xmlns:a16="http://schemas.microsoft.com/office/drawing/2014/main" id="{3476E2AB-DF09-89C5-1EC3-8450E762F909}"/>
                    </a:ext>
                  </a:extLst>
                </p:cNvPr>
                <p:cNvSpPr>
                  <a:spLocks noChangeArrowheads="1"/>
                </p:cNvSpPr>
                <p:nvPr/>
              </p:nvSpPr>
              <p:spPr bwMode="auto">
                <a:xfrm>
                  <a:off x="4741863" y="2143126"/>
                  <a:ext cx="25400" cy="25400"/>
                </a:xfrm>
                <a:prstGeom prst="rect">
                  <a:avLst/>
                </a:prstGeom>
                <a:grpFill/>
                <a:ln w="9525">
                  <a:solidFill>
                    <a:srgbClr val="7030A0"/>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18" name="Rectangle 187">
                  <a:extLst>
                    <a:ext uri="{FF2B5EF4-FFF2-40B4-BE49-F238E27FC236}">
                      <a16:creationId xmlns:a16="http://schemas.microsoft.com/office/drawing/2014/main" id="{CFEE2E20-3619-31DD-E30E-8DBBF6748A6E}"/>
                    </a:ext>
                  </a:extLst>
                </p:cNvPr>
                <p:cNvSpPr>
                  <a:spLocks noChangeArrowheads="1"/>
                </p:cNvSpPr>
                <p:nvPr/>
              </p:nvSpPr>
              <p:spPr bwMode="auto">
                <a:xfrm>
                  <a:off x="4770438" y="2152651"/>
                  <a:ext cx="25400" cy="25400"/>
                </a:xfrm>
                <a:prstGeom prst="rect">
                  <a:avLst/>
                </a:prstGeom>
                <a:grpFill/>
                <a:ln w="9525">
                  <a:solidFill>
                    <a:srgbClr val="7030A0"/>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19" name="Rectangle 188">
                  <a:extLst>
                    <a:ext uri="{FF2B5EF4-FFF2-40B4-BE49-F238E27FC236}">
                      <a16:creationId xmlns:a16="http://schemas.microsoft.com/office/drawing/2014/main" id="{A525C1CF-5470-DB07-9554-3D7B191D6E19}"/>
                    </a:ext>
                  </a:extLst>
                </p:cNvPr>
                <p:cNvSpPr>
                  <a:spLocks noChangeArrowheads="1"/>
                </p:cNvSpPr>
                <p:nvPr/>
              </p:nvSpPr>
              <p:spPr bwMode="auto">
                <a:xfrm>
                  <a:off x="4776788" y="2174876"/>
                  <a:ext cx="28575" cy="25400"/>
                </a:xfrm>
                <a:prstGeom prst="rect">
                  <a:avLst/>
                </a:prstGeom>
                <a:grpFill/>
                <a:ln w="9525">
                  <a:solidFill>
                    <a:srgbClr val="7030A0"/>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20" name="Rectangle 189">
                  <a:extLst>
                    <a:ext uri="{FF2B5EF4-FFF2-40B4-BE49-F238E27FC236}">
                      <a16:creationId xmlns:a16="http://schemas.microsoft.com/office/drawing/2014/main" id="{589E70F8-BCAB-A67C-10BB-5C3892D9BFC3}"/>
                    </a:ext>
                  </a:extLst>
                </p:cNvPr>
                <p:cNvSpPr>
                  <a:spLocks noChangeArrowheads="1"/>
                </p:cNvSpPr>
                <p:nvPr/>
              </p:nvSpPr>
              <p:spPr bwMode="auto">
                <a:xfrm>
                  <a:off x="4592638" y="2012951"/>
                  <a:ext cx="28575" cy="25400"/>
                </a:xfrm>
                <a:prstGeom prst="rect">
                  <a:avLst/>
                </a:prstGeom>
                <a:grpFill/>
                <a:ln w="9525">
                  <a:solidFill>
                    <a:srgbClr val="7030A0"/>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21" name="Rectangle 190">
                  <a:extLst>
                    <a:ext uri="{FF2B5EF4-FFF2-40B4-BE49-F238E27FC236}">
                      <a16:creationId xmlns:a16="http://schemas.microsoft.com/office/drawing/2014/main" id="{F9CB7390-5406-449B-0F1A-84D4EF83222E}"/>
                    </a:ext>
                  </a:extLst>
                </p:cNvPr>
                <p:cNvSpPr>
                  <a:spLocks noChangeArrowheads="1"/>
                </p:cNvSpPr>
                <p:nvPr/>
              </p:nvSpPr>
              <p:spPr bwMode="auto">
                <a:xfrm>
                  <a:off x="4576763" y="2006601"/>
                  <a:ext cx="25400" cy="25400"/>
                </a:xfrm>
                <a:prstGeom prst="rect">
                  <a:avLst/>
                </a:prstGeom>
                <a:grpFill/>
                <a:ln w="9525">
                  <a:solidFill>
                    <a:srgbClr val="7030A0"/>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22" name="Rectangle 191">
                  <a:extLst>
                    <a:ext uri="{FF2B5EF4-FFF2-40B4-BE49-F238E27FC236}">
                      <a16:creationId xmlns:a16="http://schemas.microsoft.com/office/drawing/2014/main" id="{BC89DDA6-A28C-C7DB-5D53-6239CE42B902}"/>
                    </a:ext>
                  </a:extLst>
                </p:cNvPr>
                <p:cNvSpPr>
                  <a:spLocks noChangeArrowheads="1"/>
                </p:cNvSpPr>
                <p:nvPr/>
              </p:nvSpPr>
              <p:spPr bwMode="auto">
                <a:xfrm>
                  <a:off x="4589463" y="2012951"/>
                  <a:ext cx="25400" cy="25400"/>
                </a:xfrm>
                <a:prstGeom prst="rect">
                  <a:avLst/>
                </a:prstGeom>
                <a:grpFill/>
                <a:ln w="9525">
                  <a:solidFill>
                    <a:srgbClr val="7030A0"/>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23" name="Rectangle 192">
                  <a:extLst>
                    <a:ext uri="{FF2B5EF4-FFF2-40B4-BE49-F238E27FC236}">
                      <a16:creationId xmlns:a16="http://schemas.microsoft.com/office/drawing/2014/main" id="{77444156-0AE4-5A86-8C95-1BEA8A5ACEA9}"/>
                    </a:ext>
                  </a:extLst>
                </p:cNvPr>
                <p:cNvSpPr>
                  <a:spLocks noChangeArrowheads="1"/>
                </p:cNvSpPr>
                <p:nvPr/>
              </p:nvSpPr>
              <p:spPr bwMode="auto">
                <a:xfrm>
                  <a:off x="4330701" y="1724026"/>
                  <a:ext cx="25400" cy="25400"/>
                </a:xfrm>
                <a:prstGeom prst="rect">
                  <a:avLst/>
                </a:prstGeom>
                <a:grpFill/>
                <a:ln w="9525">
                  <a:solidFill>
                    <a:srgbClr val="7030A0"/>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24" name="Rectangle 193">
                  <a:extLst>
                    <a:ext uri="{FF2B5EF4-FFF2-40B4-BE49-F238E27FC236}">
                      <a16:creationId xmlns:a16="http://schemas.microsoft.com/office/drawing/2014/main" id="{73155ECE-4B95-8CFA-A536-D1F42E223881}"/>
                    </a:ext>
                  </a:extLst>
                </p:cNvPr>
                <p:cNvSpPr>
                  <a:spLocks noChangeArrowheads="1"/>
                </p:cNvSpPr>
                <p:nvPr/>
              </p:nvSpPr>
              <p:spPr bwMode="auto">
                <a:xfrm>
                  <a:off x="4308476" y="1720851"/>
                  <a:ext cx="25400" cy="25400"/>
                </a:xfrm>
                <a:prstGeom prst="rect">
                  <a:avLst/>
                </a:prstGeom>
                <a:grpFill/>
                <a:ln w="9525">
                  <a:solidFill>
                    <a:srgbClr val="7030A0"/>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25" name="Rectangle 194">
                  <a:extLst>
                    <a:ext uri="{FF2B5EF4-FFF2-40B4-BE49-F238E27FC236}">
                      <a16:creationId xmlns:a16="http://schemas.microsoft.com/office/drawing/2014/main" id="{449994AE-FEFF-8722-F95D-D8D9B1778D54}"/>
                    </a:ext>
                  </a:extLst>
                </p:cNvPr>
                <p:cNvSpPr>
                  <a:spLocks noChangeArrowheads="1"/>
                </p:cNvSpPr>
                <p:nvPr/>
              </p:nvSpPr>
              <p:spPr bwMode="auto">
                <a:xfrm>
                  <a:off x="4248151" y="1682751"/>
                  <a:ext cx="25400" cy="25400"/>
                </a:xfrm>
                <a:prstGeom prst="rect">
                  <a:avLst/>
                </a:prstGeom>
                <a:grpFill/>
                <a:ln w="9525">
                  <a:solidFill>
                    <a:srgbClr val="7030A0"/>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26" name="Rectangle 195">
                  <a:extLst>
                    <a:ext uri="{FF2B5EF4-FFF2-40B4-BE49-F238E27FC236}">
                      <a16:creationId xmlns:a16="http://schemas.microsoft.com/office/drawing/2014/main" id="{EC24242B-C0AB-E552-8FED-BFF0E474AABE}"/>
                    </a:ext>
                  </a:extLst>
                </p:cNvPr>
                <p:cNvSpPr>
                  <a:spLocks noChangeArrowheads="1"/>
                </p:cNvSpPr>
                <p:nvPr/>
              </p:nvSpPr>
              <p:spPr bwMode="auto">
                <a:xfrm>
                  <a:off x="4251326" y="1689101"/>
                  <a:ext cx="28575" cy="25400"/>
                </a:xfrm>
                <a:prstGeom prst="rect">
                  <a:avLst/>
                </a:prstGeom>
                <a:grpFill/>
                <a:ln w="9525">
                  <a:solidFill>
                    <a:srgbClr val="7030A0"/>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27" name="Rectangle 196">
                  <a:extLst>
                    <a:ext uri="{FF2B5EF4-FFF2-40B4-BE49-F238E27FC236}">
                      <a16:creationId xmlns:a16="http://schemas.microsoft.com/office/drawing/2014/main" id="{9C41CFFC-6639-6C07-B006-EBA1B88F0BAC}"/>
                    </a:ext>
                  </a:extLst>
                </p:cNvPr>
                <p:cNvSpPr>
                  <a:spLocks noChangeArrowheads="1"/>
                </p:cNvSpPr>
                <p:nvPr/>
              </p:nvSpPr>
              <p:spPr bwMode="auto">
                <a:xfrm>
                  <a:off x="4614863" y="2041526"/>
                  <a:ext cx="28575" cy="25400"/>
                </a:xfrm>
                <a:prstGeom prst="rect">
                  <a:avLst/>
                </a:prstGeom>
                <a:grpFill/>
                <a:ln w="9525">
                  <a:solidFill>
                    <a:srgbClr val="7030A0"/>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28" name="Rectangle 197">
                  <a:extLst>
                    <a:ext uri="{FF2B5EF4-FFF2-40B4-BE49-F238E27FC236}">
                      <a16:creationId xmlns:a16="http://schemas.microsoft.com/office/drawing/2014/main" id="{E33FA17A-A040-908D-1D59-C67F6116AE16}"/>
                    </a:ext>
                  </a:extLst>
                </p:cNvPr>
                <p:cNvSpPr>
                  <a:spLocks noChangeArrowheads="1"/>
                </p:cNvSpPr>
                <p:nvPr/>
              </p:nvSpPr>
              <p:spPr bwMode="auto">
                <a:xfrm>
                  <a:off x="4637088" y="2057401"/>
                  <a:ext cx="25400" cy="25400"/>
                </a:xfrm>
                <a:prstGeom prst="rect">
                  <a:avLst/>
                </a:prstGeom>
                <a:grpFill/>
                <a:ln w="9525">
                  <a:solidFill>
                    <a:srgbClr val="7030A0"/>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29" name="Rectangle 198">
                  <a:extLst>
                    <a:ext uri="{FF2B5EF4-FFF2-40B4-BE49-F238E27FC236}">
                      <a16:creationId xmlns:a16="http://schemas.microsoft.com/office/drawing/2014/main" id="{598F84CD-DE65-F467-CA60-AB3E71818AAD}"/>
                    </a:ext>
                  </a:extLst>
                </p:cNvPr>
                <p:cNvSpPr>
                  <a:spLocks noChangeArrowheads="1"/>
                </p:cNvSpPr>
                <p:nvPr/>
              </p:nvSpPr>
              <p:spPr bwMode="auto">
                <a:xfrm>
                  <a:off x="4649788" y="2066926"/>
                  <a:ext cx="25400" cy="25400"/>
                </a:xfrm>
                <a:prstGeom prst="rect">
                  <a:avLst/>
                </a:prstGeom>
                <a:grpFill/>
                <a:ln w="9525">
                  <a:solidFill>
                    <a:srgbClr val="7030A0"/>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30" name="Rectangle 199">
                  <a:extLst>
                    <a:ext uri="{FF2B5EF4-FFF2-40B4-BE49-F238E27FC236}">
                      <a16:creationId xmlns:a16="http://schemas.microsoft.com/office/drawing/2014/main" id="{D2F3A4AB-52F2-19AE-343D-D327ECF06315}"/>
                    </a:ext>
                  </a:extLst>
                </p:cNvPr>
                <p:cNvSpPr>
                  <a:spLocks noChangeArrowheads="1"/>
                </p:cNvSpPr>
                <p:nvPr/>
              </p:nvSpPr>
              <p:spPr bwMode="auto">
                <a:xfrm>
                  <a:off x="4668838" y="2089151"/>
                  <a:ext cx="25400" cy="25400"/>
                </a:xfrm>
                <a:prstGeom prst="rect">
                  <a:avLst/>
                </a:prstGeom>
                <a:grpFill/>
                <a:ln w="9525">
                  <a:solidFill>
                    <a:srgbClr val="7030A0"/>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031" name="Rectangle 200">
                  <a:extLst>
                    <a:ext uri="{FF2B5EF4-FFF2-40B4-BE49-F238E27FC236}">
                      <a16:creationId xmlns:a16="http://schemas.microsoft.com/office/drawing/2014/main" id="{2BFE1434-39D3-F56F-4A2B-CF5044741C8D}"/>
                    </a:ext>
                  </a:extLst>
                </p:cNvPr>
                <p:cNvSpPr>
                  <a:spLocks noChangeArrowheads="1"/>
                </p:cNvSpPr>
                <p:nvPr/>
              </p:nvSpPr>
              <p:spPr bwMode="auto">
                <a:xfrm>
                  <a:off x="4757738" y="2149476"/>
                  <a:ext cx="25400" cy="25400"/>
                </a:xfrm>
                <a:prstGeom prst="rect">
                  <a:avLst/>
                </a:prstGeom>
                <a:grpFill/>
                <a:ln w="9525">
                  <a:solidFill>
                    <a:srgbClr val="7030A0"/>
                  </a:solidFill>
                  <a:miter lim="800000"/>
                  <a:headEnd/>
                  <a:tailEnd/>
                </a:ln>
              </p:spPr>
              <p:txBody>
                <a:bodyPr vert="horz" wrap="square" lIns="121920" tIns="60960" rIns="121920" bIns="6096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grpSp>
        </p:grpSp>
        <p:grpSp>
          <p:nvGrpSpPr>
            <p:cNvPr id="1239" name="Group 1238">
              <a:extLst>
                <a:ext uri="{FF2B5EF4-FFF2-40B4-BE49-F238E27FC236}">
                  <a16:creationId xmlns:a16="http://schemas.microsoft.com/office/drawing/2014/main" id="{369B1255-8B7B-C791-18F2-C2C439DF69D6}"/>
                </a:ext>
              </a:extLst>
            </p:cNvPr>
            <p:cNvGrpSpPr/>
            <p:nvPr/>
          </p:nvGrpSpPr>
          <p:grpSpPr>
            <a:xfrm>
              <a:off x="657669" y="1331506"/>
              <a:ext cx="2475120" cy="1219104"/>
              <a:chOff x="433908" y="1304700"/>
              <a:chExt cx="2536988" cy="1339739"/>
            </a:xfrm>
          </p:grpSpPr>
          <p:grpSp>
            <p:nvGrpSpPr>
              <p:cNvPr id="592" name="Group 591">
                <a:extLst>
                  <a:ext uri="{FF2B5EF4-FFF2-40B4-BE49-F238E27FC236}">
                    <a16:creationId xmlns:a16="http://schemas.microsoft.com/office/drawing/2014/main" id="{88B5A606-C8EB-3688-8FCF-9A89139B285B}"/>
                  </a:ext>
                </a:extLst>
              </p:cNvPr>
              <p:cNvGrpSpPr/>
              <p:nvPr/>
            </p:nvGrpSpPr>
            <p:grpSpPr>
              <a:xfrm>
                <a:off x="433908" y="1304700"/>
                <a:ext cx="155270" cy="1239108"/>
                <a:chOff x="595801" y="1304700"/>
                <a:chExt cx="155270" cy="1239108"/>
              </a:xfrm>
            </p:grpSpPr>
            <p:sp>
              <p:nvSpPr>
                <p:cNvPr id="59" name="TextBox 2820">
                  <a:extLst>
                    <a:ext uri="{FF2B5EF4-FFF2-40B4-BE49-F238E27FC236}">
                      <a16:creationId xmlns:a16="http://schemas.microsoft.com/office/drawing/2014/main" id="{2DB260E0-795B-0BD7-3575-F4A0A40973D7}"/>
                    </a:ext>
                  </a:extLst>
                </p:cNvPr>
                <p:cNvSpPr txBox="1"/>
                <p:nvPr/>
              </p:nvSpPr>
              <p:spPr>
                <a:xfrm>
                  <a:off x="595801" y="1304700"/>
                  <a:ext cx="155270" cy="118329"/>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100</a:t>
                  </a:r>
                </a:p>
              </p:txBody>
            </p:sp>
            <p:sp>
              <p:nvSpPr>
                <p:cNvPr id="60" name="TextBox 2821">
                  <a:extLst>
                    <a:ext uri="{FF2B5EF4-FFF2-40B4-BE49-F238E27FC236}">
                      <a16:creationId xmlns:a16="http://schemas.microsoft.com/office/drawing/2014/main" id="{7C4ACCA5-FE26-C6CE-D94D-85588026C9E4}"/>
                    </a:ext>
                  </a:extLst>
                </p:cNvPr>
                <p:cNvSpPr txBox="1"/>
                <p:nvPr/>
              </p:nvSpPr>
              <p:spPr>
                <a:xfrm>
                  <a:off x="647558" y="1416778"/>
                  <a:ext cx="103513" cy="118328"/>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90</a:t>
                  </a:r>
                </a:p>
              </p:txBody>
            </p:sp>
            <p:sp>
              <p:nvSpPr>
                <p:cNvPr id="61" name="TextBox 2822">
                  <a:extLst>
                    <a:ext uri="{FF2B5EF4-FFF2-40B4-BE49-F238E27FC236}">
                      <a16:creationId xmlns:a16="http://schemas.microsoft.com/office/drawing/2014/main" id="{73AEB618-A1A2-E476-98DF-EA35C091ECF8}"/>
                    </a:ext>
                  </a:extLst>
                </p:cNvPr>
                <p:cNvSpPr txBox="1"/>
                <p:nvPr/>
              </p:nvSpPr>
              <p:spPr>
                <a:xfrm>
                  <a:off x="647558" y="1528856"/>
                  <a:ext cx="103513" cy="118328"/>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80</a:t>
                  </a:r>
                </a:p>
              </p:txBody>
            </p:sp>
            <p:sp>
              <p:nvSpPr>
                <p:cNvPr id="62" name="TextBox 2823">
                  <a:extLst>
                    <a:ext uri="{FF2B5EF4-FFF2-40B4-BE49-F238E27FC236}">
                      <a16:creationId xmlns:a16="http://schemas.microsoft.com/office/drawing/2014/main" id="{874780E7-C8EC-AAAE-2F3C-104B2D999E29}"/>
                    </a:ext>
                  </a:extLst>
                </p:cNvPr>
                <p:cNvSpPr txBox="1"/>
                <p:nvPr/>
              </p:nvSpPr>
              <p:spPr>
                <a:xfrm>
                  <a:off x="647558" y="1640934"/>
                  <a:ext cx="103513" cy="118328"/>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70</a:t>
                  </a:r>
                </a:p>
              </p:txBody>
            </p:sp>
            <p:sp>
              <p:nvSpPr>
                <p:cNvPr id="63" name="TextBox 2824">
                  <a:extLst>
                    <a:ext uri="{FF2B5EF4-FFF2-40B4-BE49-F238E27FC236}">
                      <a16:creationId xmlns:a16="http://schemas.microsoft.com/office/drawing/2014/main" id="{382C1C10-D4D8-7B59-5301-8EA705C304CD}"/>
                    </a:ext>
                  </a:extLst>
                </p:cNvPr>
                <p:cNvSpPr txBox="1"/>
                <p:nvPr/>
              </p:nvSpPr>
              <p:spPr>
                <a:xfrm>
                  <a:off x="647558" y="1753012"/>
                  <a:ext cx="103513" cy="118328"/>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60</a:t>
                  </a:r>
                </a:p>
              </p:txBody>
            </p:sp>
            <p:sp>
              <p:nvSpPr>
                <p:cNvPr id="579" name="TextBox 2825">
                  <a:extLst>
                    <a:ext uri="{FF2B5EF4-FFF2-40B4-BE49-F238E27FC236}">
                      <a16:creationId xmlns:a16="http://schemas.microsoft.com/office/drawing/2014/main" id="{9D95C8F0-24B8-B56E-823B-8414C593B531}"/>
                    </a:ext>
                  </a:extLst>
                </p:cNvPr>
                <p:cNvSpPr txBox="1"/>
                <p:nvPr/>
              </p:nvSpPr>
              <p:spPr>
                <a:xfrm>
                  <a:off x="647558" y="1865090"/>
                  <a:ext cx="103513" cy="118328"/>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50</a:t>
                  </a:r>
                </a:p>
              </p:txBody>
            </p:sp>
            <p:sp>
              <p:nvSpPr>
                <p:cNvPr id="581" name="TextBox 2826">
                  <a:extLst>
                    <a:ext uri="{FF2B5EF4-FFF2-40B4-BE49-F238E27FC236}">
                      <a16:creationId xmlns:a16="http://schemas.microsoft.com/office/drawing/2014/main" id="{0DC34DC6-156F-8573-6BF9-EF94E1BD46A5}"/>
                    </a:ext>
                  </a:extLst>
                </p:cNvPr>
                <p:cNvSpPr txBox="1"/>
                <p:nvPr/>
              </p:nvSpPr>
              <p:spPr>
                <a:xfrm>
                  <a:off x="647558" y="1977168"/>
                  <a:ext cx="103513" cy="118328"/>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40</a:t>
                  </a:r>
                </a:p>
              </p:txBody>
            </p:sp>
            <p:sp>
              <p:nvSpPr>
                <p:cNvPr id="582" name="TextBox 2827">
                  <a:extLst>
                    <a:ext uri="{FF2B5EF4-FFF2-40B4-BE49-F238E27FC236}">
                      <a16:creationId xmlns:a16="http://schemas.microsoft.com/office/drawing/2014/main" id="{C9520AEA-A43C-4DE9-3504-F7C0C93AE099}"/>
                    </a:ext>
                  </a:extLst>
                </p:cNvPr>
                <p:cNvSpPr txBox="1"/>
                <p:nvPr/>
              </p:nvSpPr>
              <p:spPr>
                <a:xfrm>
                  <a:off x="647558" y="2089247"/>
                  <a:ext cx="103513" cy="118328"/>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30</a:t>
                  </a:r>
                </a:p>
              </p:txBody>
            </p:sp>
            <p:sp>
              <p:nvSpPr>
                <p:cNvPr id="584" name="TextBox 2828">
                  <a:extLst>
                    <a:ext uri="{FF2B5EF4-FFF2-40B4-BE49-F238E27FC236}">
                      <a16:creationId xmlns:a16="http://schemas.microsoft.com/office/drawing/2014/main" id="{B6034E20-0084-7317-9B5E-D8559DD6B449}"/>
                    </a:ext>
                  </a:extLst>
                </p:cNvPr>
                <p:cNvSpPr txBox="1"/>
                <p:nvPr/>
              </p:nvSpPr>
              <p:spPr>
                <a:xfrm>
                  <a:off x="647558" y="2201325"/>
                  <a:ext cx="103513" cy="118328"/>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20</a:t>
                  </a:r>
                </a:p>
              </p:txBody>
            </p:sp>
            <p:sp>
              <p:nvSpPr>
                <p:cNvPr id="586" name="TextBox 2829">
                  <a:extLst>
                    <a:ext uri="{FF2B5EF4-FFF2-40B4-BE49-F238E27FC236}">
                      <a16:creationId xmlns:a16="http://schemas.microsoft.com/office/drawing/2014/main" id="{B5FF9D48-62AA-4BC5-3784-096633EC8144}"/>
                    </a:ext>
                  </a:extLst>
                </p:cNvPr>
                <p:cNvSpPr txBox="1"/>
                <p:nvPr/>
              </p:nvSpPr>
              <p:spPr>
                <a:xfrm>
                  <a:off x="647558" y="2313402"/>
                  <a:ext cx="103513" cy="118328"/>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10</a:t>
                  </a:r>
                </a:p>
              </p:txBody>
            </p:sp>
            <p:sp>
              <p:nvSpPr>
                <p:cNvPr id="588" name="TextBox 2830">
                  <a:extLst>
                    <a:ext uri="{FF2B5EF4-FFF2-40B4-BE49-F238E27FC236}">
                      <a16:creationId xmlns:a16="http://schemas.microsoft.com/office/drawing/2014/main" id="{8125B99B-5BDB-37AA-AB6F-ABF117303D47}"/>
                    </a:ext>
                  </a:extLst>
                </p:cNvPr>
                <p:cNvSpPr txBox="1"/>
                <p:nvPr/>
              </p:nvSpPr>
              <p:spPr>
                <a:xfrm>
                  <a:off x="699314" y="2425480"/>
                  <a:ext cx="51757" cy="118328"/>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0</a:t>
                  </a:r>
                </a:p>
              </p:txBody>
            </p:sp>
          </p:grpSp>
          <p:grpSp>
            <p:nvGrpSpPr>
              <p:cNvPr id="1205" name="Group 1204">
                <a:extLst>
                  <a:ext uri="{FF2B5EF4-FFF2-40B4-BE49-F238E27FC236}">
                    <a16:creationId xmlns:a16="http://schemas.microsoft.com/office/drawing/2014/main" id="{4F74C13F-925C-EFDB-FFBB-B331968AA6E7}"/>
                  </a:ext>
                </a:extLst>
              </p:cNvPr>
              <p:cNvGrpSpPr/>
              <p:nvPr/>
            </p:nvGrpSpPr>
            <p:grpSpPr>
              <a:xfrm>
                <a:off x="589728" y="1339566"/>
                <a:ext cx="2310742" cy="1304873"/>
                <a:chOff x="4329251" y="3006983"/>
                <a:chExt cx="2701783" cy="1383216"/>
              </a:xfrm>
            </p:grpSpPr>
            <p:sp>
              <p:nvSpPr>
                <p:cNvPr id="1129" name="Freeform: Shape 156">
                  <a:extLst>
                    <a:ext uri="{FF2B5EF4-FFF2-40B4-BE49-F238E27FC236}">
                      <a16:creationId xmlns:a16="http://schemas.microsoft.com/office/drawing/2014/main" id="{E0DADD9B-EE55-CB16-CA86-D7FCB99492D0}"/>
                    </a:ext>
                  </a:extLst>
                </p:cNvPr>
                <p:cNvSpPr/>
                <p:nvPr/>
              </p:nvSpPr>
              <p:spPr>
                <a:xfrm>
                  <a:off x="4378648" y="3015070"/>
                  <a:ext cx="2600325" cy="1209675"/>
                </a:xfrm>
                <a:custGeom>
                  <a:avLst/>
                  <a:gdLst>
                    <a:gd name="connsiteX0" fmla="*/ 0 w 2600325"/>
                    <a:gd name="connsiteY0" fmla="*/ 0 h 1209675"/>
                    <a:gd name="connsiteX1" fmla="*/ 0 w 2600325"/>
                    <a:gd name="connsiteY1" fmla="*/ 1209675 h 1209675"/>
                    <a:gd name="connsiteX2" fmla="*/ 2600325 w 2600325"/>
                    <a:gd name="connsiteY2" fmla="*/ 1209675 h 1209675"/>
                  </a:gdLst>
                  <a:ahLst/>
                  <a:cxnLst>
                    <a:cxn ang="0">
                      <a:pos x="connsiteX0" y="connsiteY0"/>
                    </a:cxn>
                    <a:cxn ang="0">
                      <a:pos x="connsiteX1" y="connsiteY1"/>
                    </a:cxn>
                    <a:cxn ang="0">
                      <a:pos x="connsiteX2" y="connsiteY2"/>
                    </a:cxn>
                  </a:cxnLst>
                  <a:rect l="l" t="t" r="r" b="b"/>
                  <a:pathLst>
                    <a:path w="2600325" h="1209675">
                      <a:moveTo>
                        <a:pt x="0" y="0"/>
                      </a:moveTo>
                      <a:lnTo>
                        <a:pt x="0" y="1209675"/>
                      </a:lnTo>
                      <a:lnTo>
                        <a:pt x="2600325" y="1209675"/>
                      </a:lnTo>
                    </a:path>
                  </a:pathLst>
                </a:custGeom>
                <a:noFill/>
                <a:ln w="12700" cap="flat">
                  <a:solidFill>
                    <a:srgbClr val="000000"/>
                  </a:solidFill>
                  <a:prstDash val="solid"/>
                  <a:miter/>
                </a:ln>
              </p:spPr>
              <p:txBody>
                <a:bodyPr rtlCol="0" anchor="ctr"/>
                <a:lstStyle/>
                <a:p>
                  <a:endParaRPr lang="en-US" sz="933">
                    <a:latin typeface="Arial" panose="020B0604020202020204" pitchFamily="34" charset="0"/>
                    <a:cs typeface="Arial" panose="020B0604020202020204" pitchFamily="34" charset="0"/>
                  </a:endParaRPr>
                </a:p>
              </p:txBody>
            </p:sp>
            <p:cxnSp>
              <p:nvCxnSpPr>
                <p:cNvPr id="1130" name="Straight Connector 1129">
                  <a:extLst>
                    <a:ext uri="{FF2B5EF4-FFF2-40B4-BE49-F238E27FC236}">
                      <a16:creationId xmlns:a16="http://schemas.microsoft.com/office/drawing/2014/main" id="{B3238F5A-0A4D-B1AB-A671-7D6C1CB01D53}"/>
                    </a:ext>
                  </a:extLst>
                </p:cNvPr>
                <p:cNvCxnSpPr/>
                <p:nvPr/>
              </p:nvCxnSpPr>
              <p:spPr>
                <a:xfrm>
                  <a:off x="4353462" y="3017047"/>
                  <a:ext cx="27432" cy="0"/>
                </a:xfrm>
                <a:prstGeom prst="line">
                  <a:avLst/>
                </a:prstGeom>
                <a:noFill/>
                <a:ln w="12700" cap="flat">
                  <a:solidFill>
                    <a:srgbClr val="000000"/>
                  </a:solidFill>
                  <a:prstDash val="solid"/>
                  <a:miter/>
                </a:ln>
              </p:spPr>
            </p:cxnSp>
            <p:cxnSp>
              <p:nvCxnSpPr>
                <p:cNvPr id="1131" name="Straight Connector 1130">
                  <a:extLst>
                    <a:ext uri="{FF2B5EF4-FFF2-40B4-BE49-F238E27FC236}">
                      <a16:creationId xmlns:a16="http://schemas.microsoft.com/office/drawing/2014/main" id="{902BC096-42F7-48D8-2851-D1992FD3D089}"/>
                    </a:ext>
                  </a:extLst>
                </p:cNvPr>
                <p:cNvCxnSpPr/>
                <p:nvPr/>
              </p:nvCxnSpPr>
              <p:spPr>
                <a:xfrm>
                  <a:off x="4353462" y="3138491"/>
                  <a:ext cx="27432" cy="0"/>
                </a:xfrm>
                <a:prstGeom prst="line">
                  <a:avLst/>
                </a:prstGeom>
                <a:noFill/>
                <a:ln w="12700" cap="flat">
                  <a:solidFill>
                    <a:srgbClr val="000000"/>
                  </a:solidFill>
                  <a:prstDash val="solid"/>
                  <a:miter/>
                </a:ln>
              </p:spPr>
            </p:cxnSp>
            <p:cxnSp>
              <p:nvCxnSpPr>
                <p:cNvPr id="1132" name="Straight Connector 1131">
                  <a:extLst>
                    <a:ext uri="{FF2B5EF4-FFF2-40B4-BE49-F238E27FC236}">
                      <a16:creationId xmlns:a16="http://schemas.microsoft.com/office/drawing/2014/main" id="{BC6C1736-1142-2DD1-5684-623ABEFD0D51}"/>
                    </a:ext>
                  </a:extLst>
                </p:cNvPr>
                <p:cNvCxnSpPr/>
                <p:nvPr/>
              </p:nvCxnSpPr>
              <p:spPr>
                <a:xfrm>
                  <a:off x="4353462" y="3257987"/>
                  <a:ext cx="27432" cy="0"/>
                </a:xfrm>
                <a:prstGeom prst="line">
                  <a:avLst/>
                </a:prstGeom>
                <a:noFill/>
                <a:ln w="12700" cap="flat">
                  <a:solidFill>
                    <a:srgbClr val="000000"/>
                  </a:solidFill>
                  <a:prstDash val="solid"/>
                  <a:miter/>
                </a:ln>
              </p:spPr>
            </p:cxnSp>
            <p:cxnSp>
              <p:nvCxnSpPr>
                <p:cNvPr id="1133" name="Straight Connector 1132">
                  <a:extLst>
                    <a:ext uri="{FF2B5EF4-FFF2-40B4-BE49-F238E27FC236}">
                      <a16:creationId xmlns:a16="http://schemas.microsoft.com/office/drawing/2014/main" id="{78B74069-DC7B-91A6-A6C9-D5D9D57F1DCD}"/>
                    </a:ext>
                  </a:extLst>
                </p:cNvPr>
                <p:cNvCxnSpPr/>
                <p:nvPr/>
              </p:nvCxnSpPr>
              <p:spPr>
                <a:xfrm>
                  <a:off x="4353462" y="3379431"/>
                  <a:ext cx="27432" cy="0"/>
                </a:xfrm>
                <a:prstGeom prst="line">
                  <a:avLst/>
                </a:prstGeom>
                <a:noFill/>
                <a:ln w="12700" cap="flat">
                  <a:solidFill>
                    <a:srgbClr val="000000"/>
                  </a:solidFill>
                  <a:prstDash val="solid"/>
                  <a:miter/>
                </a:ln>
              </p:spPr>
            </p:cxnSp>
            <p:cxnSp>
              <p:nvCxnSpPr>
                <p:cNvPr id="1134" name="Straight Connector 1133">
                  <a:extLst>
                    <a:ext uri="{FF2B5EF4-FFF2-40B4-BE49-F238E27FC236}">
                      <a16:creationId xmlns:a16="http://schemas.microsoft.com/office/drawing/2014/main" id="{DB281205-E126-3FFD-3FCD-3F8BAA485432}"/>
                    </a:ext>
                  </a:extLst>
                </p:cNvPr>
                <p:cNvCxnSpPr/>
                <p:nvPr/>
              </p:nvCxnSpPr>
              <p:spPr>
                <a:xfrm>
                  <a:off x="4353462" y="3501832"/>
                  <a:ext cx="27432" cy="0"/>
                </a:xfrm>
                <a:prstGeom prst="line">
                  <a:avLst/>
                </a:prstGeom>
                <a:noFill/>
                <a:ln w="12700" cap="flat">
                  <a:solidFill>
                    <a:srgbClr val="000000"/>
                  </a:solidFill>
                  <a:prstDash val="solid"/>
                  <a:miter/>
                </a:ln>
              </p:spPr>
            </p:cxnSp>
            <p:cxnSp>
              <p:nvCxnSpPr>
                <p:cNvPr id="1135" name="Straight Connector 1134">
                  <a:extLst>
                    <a:ext uri="{FF2B5EF4-FFF2-40B4-BE49-F238E27FC236}">
                      <a16:creationId xmlns:a16="http://schemas.microsoft.com/office/drawing/2014/main" id="{5C05A0F1-91B1-EAFA-B4F7-51E208A19F20}"/>
                    </a:ext>
                  </a:extLst>
                </p:cNvPr>
                <p:cNvCxnSpPr>
                  <a:cxnSpLocks/>
                </p:cNvCxnSpPr>
                <p:nvPr/>
              </p:nvCxnSpPr>
              <p:spPr>
                <a:xfrm>
                  <a:off x="4353461" y="3623276"/>
                  <a:ext cx="27433" cy="0"/>
                </a:xfrm>
                <a:prstGeom prst="line">
                  <a:avLst/>
                </a:prstGeom>
                <a:noFill/>
                <a:ln w="12700" cap="flat">
                  <a:solidFill>
                    <a:srgbClr val="000000"/>
                  </a:solidFill>
                  <a:prstDash val="solid"/>
                  <a:miter/>
                </a:ln>
              </p:spPr>
            </p:cxnSp>
            <p:cxnSp>
              <p:nvCxnSpPr>
                <p:cNvPr id="1136" name="Straight Connector 1135">
                  <a:extLst>
                    <a:ext uri="{FF2B5EF4-FFF2-40B4-BE49-F238E27FC236}">
                      <a16:creationId xmlns:a16="http://schemas.microsoft.com/office/drawing/2014/main" id="{A95176E1-D456-7769-A74F-1EFF0864B8CF}"/>
                    </a:ext>
                  </a:extLst>
                </p:cNvPr>
                <p:cNvCxnSpPr/>
                <p:nvPr/>
              </p:nvCxnSpPr>
              <p:spPr>
                <a:xfrm>
                  <a:off x="4353462" y="3742772"/>
                  <a:ext cx="27432" cy="0"/>
                </a:xfrm>
                <a:prstGeom prst="line">
                  <a:avLst/>
                </a:prstGeom>
                <a:noFill/>
                <a:ln w="12700" cap="flat">
                  <a:solidFill>
                    <a:srgbClr val="000000"/>
                  </a:solidFill>
                  <a:prstDash val="solid"/>
                  <a:miter/>
                </a:ln>
              </p:spPr>
            </p:cxnSp>
            <p:cxnSp>
              <p:nvCxnSpPr>
                <p:cNvPr id="1137" name="Straight Connector 1136">
                  <a:extLst>
                    <a:ext uri="{FF2B5EF4-FFF2-40B4-BE49-F238E27FC236}">
                      <a16:creationId xmlns:a16="http://schemas.microsoft.com/office/drawing/2014/main" id="{E0F2C64A-325C-DF23-9514-08A7877512A9}"/>
                    </a:ext>
                  </a:extLst>
                </p:cNvPr>
                <p:cNvCxnSpPr/>
                <p:nvPr/>
              </p:nvCxnSpPr>
              <p:spPr>
                <a:xfrm>
                  <a:off x="4353462" y="3864216"/>
                  <a:ext cx="27432" cy="0"/>
                </a:xfrm>
                <a:prstGeom prst="line">
                  <a:avLst/>
                </a:prstGeom>
                <a:noFill/>
                <a:ln w="12700" cap="flat">
                  <a:solidFill>
                    <a:srgbClr val="000000"/>
                  </a:solidFill>
                  <a:prstDash val="solid"/>
                  <a:miter/>
                </a:ln>
              </p:spPr>
            </p:cxnSp>
            <p:cxnSp>
              <p:nvCxnSpPr>
                <p:cNvPr id="1138" name="Straight Connector 1137">
                  <a:extLst>
                    <a:ext uri="{FF2B5EF4-FFF2-40B4-BE49-F238E27FC236}">
                      <a16:creationId xmlns:a16="http://schemas.microsoft.com/office/drawing/2014/main" id="{4FB73DB0-33FB-40D8-025A-33629D6E1E18}"/>
                    </a:ext>
                  </a:extLst>
                </p:cNvPr>
                <p:cNvCxnSpPr/>
                <p:nvPr/>
              </p:nvCxnSpPr>
              <p:spPr>
                <a:xfrm>
                  <a:off x="4353462" y="3982820"/>
                  <a:ext cx="27432" cy="0"/>
                </a:xfrm>
                <a:prstGeom prst="line">
                  <a:avLst/>
                </a:prstGeom>
                <a:noFill/>
                <a:ln w="12700" cap="flat">
                  <a:solidFill>
                    <a:srgbClr val="000000"/>
                  </a:solidFill>
                  <a:prstDash val="solid"/>
                  <a:miter/>
                </a:ln>
              </p:spPr>
            </p:cxnSp>
            <p:cxnSp>
              <p:nvCxnSpPr>
                <p:cNvPr id="1139" name="Straight Connector 1138">
                  <a:extLst>
                    <a:ext uri="{FF2B5EF4-FFF2-40B4-BE49-F238E27FC236}">
                      <a16:creationId xmlns:a16="http://schemas.microsoft.com/office/drawing/2014/main" id="{67B7AB77-E0EC-7D2C-A6D9-6698534D0B29}"/>
                    </a:ext>
                  </a:extLst>
                </p:cNvPr>
                <p:cNvCxnSpPr/>
                <p:nvPr/>
              </p:nvCxnSpPr>
              <p:spPr>
                <a:xfrm>
                  <a:off x="4353462" y="4102316"/>
                  <a:ext cx="27432" cy="0"/>
                </a:xfrm>
                <a:prstGeom prst="line">
                  <a:avLst/>
                </a:prstGeom>
                <a:noFill/>
                <a:ln w="12700" cap="flat">
                  <a:solidFill>
                    <a:srgbClr val="000000"/>
                  </a:solidFill>
                  <a:prstDash val="solid"/>
                  <a:miter/>
                </a:ln>
              </p:spPr>
            </p:cxnSp>
            <p:cxnSp>
              <p:nvCxnSpPr>
                <p:cNvPr id="1140" name="Straight Connector 1139">
                  <a:extLst>
                    <a:ext uri="{FF2B5EF4-FFF2-40B4-BE49-F238E27FC236}">
                      <a16:creationId xmlns:a16="http://schemas.microsoft.com/office/drawing/2014/main" id="{025C8388-88A5-0466-2917-119031932BBE}"/>
                    </a:ext>
                  </a:extLst>
                </p:cNvPr>
                <p:cNvCxnSpPr/>
                <p:nvPr/>
              </p:nvCxnSpPr>
              <p:spPr>
                <a:xfrm>
                  <a:off x="4353462" y="4223760"/>
                  <a:ext cx="27432" cy="0"/>
                </a:xfrm>
                <a:prstGeom prst="line">
                  <a:avLst/>
                </a:prstGeom>
                <a:noFill/>
                <a:ln w="12700" cap="flat">
                  <a:solidFill>
                    <a:srgbClr val="000000"/>
                  </a:solidFill>
                  <a:prstDash val="solid"/>
                  <a:miter/>
                </a:ln>
              </p:spPr>
            </p:cxnSp>
            <p:cxnSp>
              <p:nvCxnSpPr>
                <p:cNvPr id="1143" name="Straight Connector 1142">
                  <a:extLst>
                    <a:ext uri="{FF2B5EF4-FFF2-40B4-BE49-F238E27FC236}">
                      <a16:creationId xmlns:a16="http://schemas.microsoft.com/office/drawing/2014/main" id="{BBE6DE15-1B19-7E1B-D4BB-0C7188BC9B4C}"/>
                    </a:ext>
                  </a:extLst>
                </p:cNvPr>
                <p:cNvCxnSpPr>
                  <a:cxnSpLocks/>
                </p:cNvCxnSpPr>
                <p:nvPr/>
              </p:nvCxnSpPr>
              <p:spPr>
                <a:xfrm rot="16200000">
                  <a:off x="4539730" y="4240462"/>
                  <a:ext cx="27432" cy="0"/>
                </a:xfrm>
                <a:prstGeom prst="line">
                  <a:avLst/>
                </a:prstGeom>
                <a:noFill/>
                <a:ln w="12700" cap="flat">
                  <a:solidFill>
                    <a:srgbClr val="000000"/>
                  </a:solidFill>
                  <a:prstDash val="solid"/>
                  <a:miter/>
                </a:ln>
              </p:spPr>
            </p:cxnSp>
            <p:cxnSp>
              <p:nvCxnSpPr>
                <p:cNvPr id="1145" name="Straight Connector 1144">
                  <a:extLst>
                    <a:ext uri="{FF2B5EF4-FFF2-40B4-BE49-F238E27FC236}">
                      <a16:creationId xmlns:a16="http://schemas.microsoft.com/office/drawing/2014/main" id="{1A9A5030-E619-8675-411A-28C94966B8FD}"/>
                    </a:ext>
                  </a:extLst>
                </p:cNvPr>
                <p:cNvCxnSpPr>
                  <a:cxnSpLocks/>
                </p:cNvCxnSpPr>
                <p:nvPr/>
              </p:nvCxnSpPr>
              <p:spPr>
                <a:xfrm rot="16200000">
                  <a:off x="4715941" y="4240462"/>
                  <a:ext cx="27432" cy="0"/>
                </a:xfrm>
                <a:prstGeom prst="line">
                  <a:avLst/>
                </a:prstGeom>
                <a:noFill/>
                <a:ln w="12700" cap="flat">
                  <a:solidFill>
                    <a:srgbClr val="000000"/>
                  </a:solidFill>
                  <a:prstDash val="solid"/>
                  <a:miter/>
                </a:ln>
              </p:spPr>
            </p:cxnSp>
            <p:cxnSp>
              <p:nvCxnSpPr>
                <p:cNvPr id="1147" name="Straight Connector 1146">
                  <a:extLst>
                    <a:ext uri="{FF2B5EF4-FFF2-40B4-BE49-F238E27FC236}">
                      <a16:creationId xmlns:a16="http://schemas.microsoft.com/office/drawing/2014/main" id="{E2A1D600-EC23-4412-18B9-41FA2F993C30}"/>
                    </a:ext>
                  </a:extLst>
                </p:cNvPr>
                <p:cNvCxnSpPr>
                  <a:cxnSpLocks/>
                </p:cNvCxnSpPr>
                <p:nvPr/>
              </p:nvCxnSpPr>
              <p:spPr>
                <a:xfrm rot="16200000">
                  <a:off x="4889773" y="4240462"/>
                  <a:ext cx="27432" cy="0"/>
                </a:xfrm>
                <a:prstGeom prst="line">
                  <a:avLst/>
                </a:prstGeom>
                <a:noFill/>
                <a:ln w="12700" cap="flat">
                  <a:solidFill>
                    <a:srgbClr val="000000"/>
                  </a:solidFill>
                  <a:prstDash val="solid"/>
                  <a:miter/>
                </a:ln>
              </p:spPr>
            </p:cxnSp>
            <p:cxnSp>
              <p:nvCxnSpPr>
                <p:cNvPr id="1149" name="Straight Connector 1148">
                  <a:extLst>
                    <a:ext uri="{FF2B5EF4-FFF2-40B4-BE49-F238E27FC236}">
                      <a16:creationId xmlns:a16="http://schemas.microsoft.com/office/drawing/2014/main" id="{CA737910-6489-9925-A5A7-48DC7FC40667}"/>
                    </a:ext>
                  </a:extLst>
                </p:cNvPr>
                <p:cNvCxnSpPr>
                  <a:cxnSpLocks/>
                </p:cNvCxnSpPr>
                <p:nvPr/>
              </p:nvCxnSpPr>
              <p:spPr>
                <a:xfrm rot="16200000">
                  <a:off x="5060327" y="4240462"/>
                  <a:ext cx="27432" cy="0"/>
                </a:xfrm>
                <a:prstGeom prst="line">
                  <a:avLst/>
                </a:prstGeom>
                <a:noFill/>
                <a:ln w="12700" cap="flat">
                  <a:solidFill>
                    <a:srgbClr val="000000"/>
                  </a:solidFill>
                  <a:prstDash val="solid"/>
                  <a:miter/>
                </a:ln>
              </p:spPr>
            </p:cxnSp>
            <p:cxnSp>
              <p:nvCxnSpPr>
                <p:cNvPr id="1151" name="Straight Connector 1150">
                  <a:extLst>
                    <a:ext uri="{FF2B5EF4-FFF2-40B4-BE49-F238E27FC236}">
                      <a16:creationId xmlns:a16="http://schemas.microsoft.com/office/drawing/2014/main" id="{3FBE309D-A09D-8F1D-300A-BDB58EAC2E4E}"/>
                    </a:ext>
                  </a:extLst>
                </p:cNvPr>
                <p:cNvCxnSpPr>
                  <a:cxnSpLocks/>
                </p:cNvCxnSpPr>
                <p:nvPr/>
              </p:nvCxnSpPr>
              <p:spPr>
                <a:xfrm rot="16200000">
                  <a:off x="5234159" y="4240462"/>
                  <a:ext cx="27432" cy="0"/>
                </a:xfrm>
                <a:prstGeom prst="line">
                  <a:avLst/>
                </a:prstGeom>
                <a:noFill/>
                <a:ln w="12700" cap="flat">
                  <a:solidFill>
                    <a:srgbClr val="000000"/>
                  </a:solidFill>
                  <a:prstDash val="solid"/>
                  <a:miter/>
                </a:ln>
              </p:spPr>
            </p:cxnSp>
            <p:cxnSp>
              <p:nvCxnSpPr>
                <p:cNvPr id="1153" name="Straight Connector 1152">
                  <a:extLst>
                    <a:ext uri="{FF2B5EF4-FFF2-40B4-BE49-F238E27FC236}">
                      <a16:creationId xmlns:a16="http://schemas.microsoft.com/office/drawing/2014/main" id="{95EE8F4F-C645-EFF2-FDFD-ED6CDAD8B37A}"/>
                    </a:ext>
                  </a:extLst>
                </p:cNvPr>
                <p:cNvCxnSpPr>
                  <a:cxnSpLocks/>
                </p:cNvCxnSpPr>
                <p:nvPr/>
              </p:nvCxnSpPr>
              <p:spPr>
                <a:xfrm rot="16200000">
                  <a:off x="5410370" y="4240462"/>
                  <a:ext cx="27432" cy="0"/>
                </a:xfrm>
                <a:prstGeom prst="line">
                  <a:avLst/>
                </a:prstGeom>
                <a:noFill/>
                <a:ln w="12700" cap="flat">
                  <a:solidFill>
                    <a:srgbClr val="000000"/>
                  </a:solidFill>
                  <a:prstDash val="solid"/>
                  <a:miter/>
                </a:ln>
              </p:spPr>
            </p:cxnSp>
            <p:cxnSp>
              <p:nvCxnSpPr>
                <p:cNvPr id="1155" name="Straight Connector 1154">
                  <a:extLst>
                    <a:ext uri="{FF2B5EF4-FFF2-40B4-BE49-F238E27FC236}">
                      <a16:creationId xmlns:a16="http://schemas.microsoft.com/office/drawing/2014/main" id="{4EFCBFE2-C79E-D7B0-ABB6-C58F7A34FF13}"/>
                    </a:ext>
                  </a:extLst>
                </p:cNvPr>
                <p:cNvCxnSpPr>
                  <a:cxnSpLocks/>
                </p:cNvCxnSpPr>
                <p:nvPr/>
              </p:nvCxnSpPr>
              <p:spPr>
                <a:xfrm rot="16200000">
                  <a:off x="5584202" y="4240462"/>
                  <a:ext cx="27432" cy="0"/>
                </a:xfrm>
                <a:prstGeom prst="line">
                  <a:avLst/>
                </a:prstGeom>
                <a:noFill/>
                <a:ln w="12700" cap="flat">
                  <a:solidFill>
                    <a:srgbClr val="000000"/>
                  </a:solidFill>
                  <a:prstDash val="solid"/>
                  <a:miter/>
                </a:ln>
              </p:spPr>
            </p:cxnSp>
            <p:cxnSp>
              <p:nvCxnSpPr>
                <p:cNvPr id="1157" name="Straight Connector 1156">
                  <a:extLst>
                    <a:ext uri="{FF2B5EF4-FFF2-40B4-BE49-F238E27FC236}">
                      <a16:creationId xmlns:a16="http://schemas.microsoft.com/office/drawing/2014/main" id="{F640F497-7E08-107B-9DCB-515C5F4238BE}"/>
                    </a:ext>
                  </a:extLst>
                </p:cNvPr>
                <p:cNvCxnSpPr>
                  <a:cxnSpLocks/>
                </p:cNvCxnSpPr>
                <p:nvPr/>
              </p:nvCxnSpPr>
              <p:spPr>
                <a:xfrm rot="16200000">
                  <a:off x="5751885" y="4240462"/>
                  <a:ext cx="27432" cy="0"/>
                </a:xfrm>
                <a:prstGeom prst="line">
                  <a:avLst/>
                </a:prstGeom>
                <a:noFill/>
                <a:ln w="12700" cap="flat">
                  <a:solidFill>
                    <a:srgbClr val="000000"/>
                  </a:solidFill>
                  <a:prstDash val="solid"/>
                  <a:miter/>
                </a:ln>
              </p:spPr>
            </p:cxnSp>
            <p:cxnSp>
              <p:nvCxnSpPr>
                <p:cNvPr id="1159" name="Straight Connector 1158">
                  <a:extLst>
                    <a:ext uri="{FF2B5EF4-FFF2-40B4-BE49-F238E27FC236}">
                      <a16:creationId xmlns:a16="http://schemas.microsoft.com/office/drawing/2014/main" id="{FE864D9D-4A07-DE12-15C1-E5D441B66E4A}"/>
                    </a:ext>
                  </a:extLst>
                </p:cNvPr>
                <p:cNvCxnSpPr>
                  <a:cxnSpLocks/>
                </p:cNvCxnSpPr>
                <p:nvPr/>
              </p:nvCxnSpPr>
              <p:spPr>
                <a:xfrm rot="16200000">
                  <a:off x="5928096" y="4240462"/>
                  <a:ext cx="27432" cy="0"/>
                </a:xfrm>
                <a:prstGeom prst="line">
                  <a:avLst/>
                </a:prstGeom>
                <a:noFill/>
                <a:ln w="12700" cap="flat">
                  <a:solidFill>
                    <a:srgbClr val="000000"/>
                  </a:solidFill>
                  <a:prstDash val="solid"/>
                  <a:miter/>
                </a:ln>
              </p:spPr>
            </p:cxnSp>
            <p:cxnSp>
              <p:nvCxnSpPr>
                <p:cNvPr id="1161" name="Straight Connector 1160">
                  <a:extLst>
                    <a:ext uri="{FF2B5EF4-FFF2-40B4-BE49-F238E27FC236}">
                      <a16:creationId xmlns:a16="http://schemas.microsoft.com/office/drawing/2014/main" id="{02E04A68-D467-C569-C3D6-7E1A02F35229}"/>
                    </a:ext>
                  </a:extLst>
                </p:cNvPr>
                <p:cNvCxnSpPr>
                  <a:cxnSpLocks/>
                </p:cNvCxnSpPr>
                <p:nvPr/>
              </p:nvCxnSpPr>
              <p:spPr>
                <a:xfrm rot="16200000">
                  <a:off x="6101928" y="4240462"/>
                  <a:ext cx="27432" cy="0"/>
                </a:xfrm>
                <a:prstGeom prst="line">
                  <a:avLst/>
                </a:prstGeom>
                <a:noFill/>
                <a:ln w="12700" cap="flat">
                  <a:solidFill>
                    <a:srgbClr val="000000"/>
                  </a:solidFill>
                  <a:prstDash val="solid"/>
                  <a:miter/>
                </a:ln>
              </p:spPr>
            </p:cxnSp>
            <p:cxnSp>
              <p:nvCxnSpPr>
                <p:cNvPr id="1163" name="Straight Connector 1162">
                  <a:extLst>
                    <a:ext uri="{FF2B5EF4-FFF2-40B4-BE49-F238E27FC236}">
                      <a16:creationId xmlns:a16="http://schemas.microsoft.com/office/drawing/2014/main" id="{F5FB71FF-F720-4DA9-5ACF-C9ED7A557E5B}"/>
                    </a:ext>
                  </a:extLst>
                </p:cNvPr>
                <p:cNvCxnSpPr>
                  <a:cxnSpLocks/>
                </p:cNvCxnSpPr>
                <p:nvPr/>
              </p:nvCxnSpPr>
              <p:spPr>
                <a:xfrm rot="16200000">
                  <a:off x="6272482" y="4240462"/>
                  <a:ext cx="27432" cy="0"/>
                </a:xfrm>
                <a:prstGeom prst="line">
                  <a:avLst/>
                </a:prstGeom>
                <a:noFill/>
                <a:ln w="12700" cap="flat">
                  <a:solidFill>
                    <a:srgbClr val="000000"/>
                  </a:solidFill>
                  <a:prstDash val="solid"/>
                  <a:miter/>
                </a:ln>
              </p:spPr>
            </p:cxnSp>
            <p:cxnSp>
              <p:nvCxnSpPr>
                <p:cNvPr id="1165" name="Straight Connector 1164">
                  <a:extLst>
                    <a:ext uri="{FF2B5EF4-FFF2-40B4-BE49-F238E27FC236}">
                      <a16:creationId xmlns:a16="http://schemas.microsoft.com/office/drawing/2014/main" id="{D0DE22B2-1FD2-75B5-43E9-B59AF3549D4E}"/>
                    </a:ext>
                  </a:extLst>
                </p:cNvPr>
                <p:cNvCxnSpPr>
                  <a:cxnSpLocks/>
                </p:cNvCxnSpPr>
                <p:nvPr/>
              </p:nvCxnSpPr>
              <p:spPr>
                <a:xfrm rot="16200000">
                  <a:off x="6446314" y="4240462"/>
                  <a:ext cx="27432" cy="0"/>
                </a:xfrm>
                <a:prstGeom prst="line">
                  <a:avLst/>
                </a:prstGeom>
                <a:noFill/>
                <a:ln w="12700" cap="flat">
                  <a:solidFill>
                    <a:srgbClr val="000000"/>
                  </a:solidFill>
                  <a:prstDash val="solid"/>
                  <a:miter/>
                </a:ln>
              </p:spPr>
            </p:cxnSp>
            <p:cxnSp>
              <p:nvCxnSpPr>
                <p:cNvPr id="1167" name="Straight Connector 1166">
                  <a:extLst>
                    <a:ext uri="{FF2B5EF4-FFF2-40B4-BE49-F238E27FC236}">
                      <a16:creationId xmlns:a16="http://schemas.microsoft.com/office/drawing/2014/main" id="{0491CD72-1982-C11A-B2A4-C989041E525E}"/>
                    </a:ext>
                  </a:extLst>
                </p:cNvPr>
                <p:cNvCxnSpPr>
                  <a:cxnSpLocks/>
                </p:cNvCxnSpPr>
                <p:nvPr/>
              </p:nvCxnSpPr>
              <p:spPr>
                <a:xfrm rot="16200000">
                  <a:off x="6622525" y="4240462"/>
                  <a:ext cx="27432" cy="0"/>
                </a:xfrm>
                <a:prstGeom prst="line">
                  <a:avLst/>
                </a:prstGeom>
                <a:noFill/>
                <a:ln w="12700" cap="flat">
                  <a:solidFill>
                    <a:srgbClr val="000000"/>
                  </a:solidFill>
                  <a:prstDash val="solid"/>
                  <a:miter/>
                </a:ln>
              </p:spPr>
            </p:cxnSp>
            <p:cxnSp>
              <p:nvCxnSpPr>
                <p:cNvPr id="1169" name="Straight Connector 1168">
                  <a:extLst>
                    <a:ext uri="{FF2B5EF4-FFF2-40B4-BE49-F238E27FC236}">
                      <a16:creationId xmlns:a16="http://schemas.microsoft.com/office/drawing/2014/main" id="{428C150C-AEF1-C785-6285-4ED48DAB7483}"/>
                    </a:ext>
                  </a:extLst>
                </p:cNvPr>
                <p:cNvCxnSpPr>
                  <a:cxnSpLocks/>
                </p:cNvCxnSpPr>
                <p:nvPr/>
              </p:nvCxnSpPr>
              <p:spPr>
                <a:xfrm rot="16200000">
                  <a:off x="6796357" y="4240462"/>
                  <a:ext cx="27432" cy="0"/>
                </a:xfrm>
                <a:prstGeom prst="line">
                  <a:avLst/>
                </a:prstGeom>
                <a:noFill/>
                <a:ln w="12700" cap="flat">
                  <a:solidFill>
                    <a:srgbClr val="000000"/>
                  </a:solidFill>
                  <a:prstDash val="solid"/>
                  <a:miter/>
                </a:ln>
              </p:spPr>
            </p:cxnSp>
            <p:cxnSp>
              <p:nvCxnSpPr>
                <p:cNvPr id="1171" name="Straight Connector 1170">
                  <a:extLst>
                    <a:ext uri="{FF2B5EF4-FFF2-40B4-BE49-F238E27FC236}">
                      <a16:creationId xmlns:a16="http://schemas.microsoft.com/office/drawing/2014/main" id="{53F44955-892E-A2E7-737A-8322E5A41719}"/>
                    </a:ext>
                  </a:extLst>
                </p:cNvPr>
                <p:cNvCxnSpPr>
                  <a:cxnSpLocks/>
                </p:cNvCxnSpPr>
                <p:nvPr/>
              </p:nvCxnSpPr>
              <p:spPr>
                <a:xfrm rot="16200000">
                  <a:off x="6965093" y="4240462"/>
                  <a:ext cx="27432" cy="0"/>
                </a:xfrm>
                <a:prstGeom prst="line">
                  <a:avLst/>
                </a:prstGeom>
                <a:noFill/>
                <a:ln w="12700" cap="flat">
                  <a:solidFill>
                    <a:srgbClr val="000000"/>
                  </a:solidFill>
                  <a:prstDash val="solid"/>
                  <a:miter/>
                </a:ln>
              </p:spPr>
            </p:cxnSp>
            <p:sp>
              <p:nvSpPr>
                <p:cNvPr id="1174" name="object 352">
                  <a:extLst>
                    <a:ext uri="{FF2B5EF4-FFF2-40B4-BE49-F238E27FC236}">
                      <a16:creationId xmlns:a16="http://schemas.microsoft.com/office/drawing/2014/main" id="{9132BB0B-B12E-0299-73B9-E2284E5012F8}"/>
                    </a:ext>
                  </a:extLst>
                </p:cNvPr>
                <p:cNvSpPr txBox="1"/>
                <p:nvPr/>
              </p:nvSpPr>
              <p:spPr>
                <a:xfrm>
                  <a:off x="4329251" y="4249827"/>
                  <a:ext cx="76077" cy="140372"/>
                </a:xfrm>
                <a:prstGeom prst="rect">
                  <a:avLst/>
                </a:prstGeom>
              </p:spPr>
              <p:txBody>
                <a:bodyPr vert="horz" wrap="none" lIns="0" tIns="16933" rIns="0" bIns="0" rtlCol="0">
                  <a:spAutoFit/>
                </a:bodyPr>
                <a:lstStyle/>
                <a:p>
                  <a:pPr marL="16933" algn="ctr">
                    <a:spcBef>
                      <a:spcPts val="133"/>
                    </a:spcBef>
                  </a:pPr>
                  <a:r>
                    <a:rPr sz="933">
                      <a:latin typeface="Arial" panose="020B0604020202020204" pitchFamily="34" charset="0"/>
                      <a:cs typeface="Arial" panose="020B0604020202020204" pitchFamily="34" charset="0"/>
                    </a:rPr>
                    <a:t>0</a:t>
                  </a:r>
                </a:p>
              </p:txBody>
            </p:sp>
            <p:sp>
              <p:nvSpPr>
                <p:cNvPr id="1176" name="object 352">
                  <a:extLst>
                    <a:ext uri="{FF2B5EF4-FFF2-40B4-BE49-F238E27FC236}">
                      <a16:creationId xmlns:a16="http://schemas.microsoft.com/office/drawing/2014/main" id="{5228EC66-0FEB-0478-E365-B4C724408A08}"/>
                    </a:ext>
                  </a:extLst>
                </p:cNvPr>
                <p:cNvSpPr txBox="1"/>
                <p:nvPr/>
              </p:nvSpPr>
              <p:spPr>
                <a:xfrm>
                  <a:off x="4507846" y="4249826"/>
                  <a:ext cx="76077" cy="140372"/>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4</a:t>
                  </a:r>
                  <a:endParaRPr sz="933">
                    <a:latin typeface="Arial" panose="020B0604020202020204" pitchFamily="34" charset="0"/>
                    <a:cs typeface="Arial" panose="020B0604020202020204" pitchFamily="34" charset="0"/>
                  </a:endParaRPr>
                </a:p>
              </p:txBody>
            </p:sp>
            <p:sp>
              <p:nvSpPr>
                <p:cNvPr id="1179" name="object 352">
                  <a:extLst>
                    <a:ext uri="{FF2B5EF4-FFF2-40B4-BE49-F238E27FC236}">
                      <a16:creationId xmlns:a16="http://schemas.microsoft.com/office/drawing/2014/main" id="{4B088B4B-C2B4-399D-9892-8C5BCAD954C6}"/>
                    </a:ext>
                  </a:extLst>
                </p:cNvPr>
                <p:cNvSpPr txBox="1"/>
                <p:nvPr/>
              </p:nvSpPr>
              <p:spPr>
                <a:xfrm>
                  <a:off x="4830511" y="4249826"/>
                  <a:ext cx="136592" cy="140372"/>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12</a:t>
                  </a:r>
                  <a:endParaRPr sz="933">
                    <a:latin typeface="Arial" panose="020B0604020202020204" pitchFamily="34" charset="0"/>
                    <a:cs typeface="Arial" panose="020B0604020202020204" pitchFamily="34" charset="0"/>
                  </a:endParaRPr>
                </a:p>
              </p:txBody>
            </p:sp>
            <p:sp>
              <p:nvSpPr>
                <p:cNvPr id="1181" name="object 352">
                  <a:extLst>
                    <a:ext uri="{FF2B5EF4-FFF2-40B4-BE49-F238E27FC236}">
                      <a16:creationId xmlns:a16="http://schemas.microsoft.com/office/drawing/2014/main" id="{A97CDB47-0E0D-5344-3DA4-8E91BD12C086}"/>
                    </a:ext>
                  </a:extLst>
                </p:cNvPr>
                <p:cNvSpPr txBox="1"/>
                <p:nvPr/>
              </p:nvSpPr>
              <p:spPr>
                <a:xfrm>
                  <a:off x="4999583" y="4249826"/>
                  <a:ext cx="136592" cy="140372"/>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16</a:t>
                  </a:r>
                  <a:endParaRPr sz="933">
                    <a:latin typeface="Arial" panose="020B0604020202020204" pitchFamily="34" charset="0"/>
                    <a:cs typeface="Arial" panose="020B0604020202020204" pitchFamily="34" charset="0"/>
                  </a:endParaRPr>
                </a:p>
              </p:txBody>
            </p:sp>
            <p:sp>
              <p:nvSpPr>
                <p:cNvPr id="1182" name="object 352">
                  <a:extLst>
                    <a:ext uri="{FF2B5EF4-FFF2-40B4-BE49-F238E27FC236}">
                      <a16:creationId xmlns:a16="http://schemas.microsoft.com/office/drawing/2014/main" id="{0DDEB5CF-F7A8-3FDE-2288-7570D359D64B}"/>
                    </a:ext>
                  </a:extLst>
                </p:cNvPr>
                <p:cNvSpPr txBox="1"/>
                <p:nvPr/>
              </p:nvSpPr>
              <p:spPr>
                <a:xfrm>
                  <a:off x="4680259" y="4249826"/>
                  <a:ext cx="76077" cy="140372"/>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8</a:t>
                  </a:r>
                  <a:endParaRPr sz="933">
                    <a:latin typeface="Arial" panose="020B0604020202020204" pitchFamily="34" charset="0"/>
                    <a:cs typeface="Arial" panose="020B0604020202020204" pitchFamily="34" charset="0"/>
                  </a:endParaRPr>
                </a:p>
              </p:txBody>
            </p:sp>
            <p:sp>
              <p:nvSpPr>
                <p:cNvPr id="1184" name="object 352">
                  <a:extLst>
                    <a:ext uri="{FF2B5EF4-FFF2-40B4-BE49-F238E27FC236}">
                      <a16:creationId xmlns:a16="http://schemas.microsoft.com/office/drawing/2014/main" id="{2A47891E-1E4F-728B-B8D7-DB9A04BE6127}"/>
                    </a:ext>
                  </a:extLst>
                </p:cNvPr>
                <p:cNvSpPr txBox="1"/>
                <p:nvPr/>
              </p:nvSpPr>
              <p:spPr>
                <a:xfrm>
                  <a:off x="5166228" y="4249826"/>
                  <a:ext cx="136592" cy="140372"/>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20</a:t>
                  </a:r>
                  <a:endParaRPr sz="933">
                    <a:latin typeface="Arial" panose="020B0604020202020204" pitchFamily="34" charset="0"/>
                    <a:cs typeface="Arial" panose="020B0604020202020204" pitchFamily="34" charset="0"/>
                  </a:endParaRPr>
                </a:p>
              </p:txBody>
            </p:sp>
            <p:sp>
              <p:nvSpPr>
                <p:cNvPr id="1186" name="object 352">
                  <a:extLst>
                    <a:ext uri="{FF2B5EF4-FFF2-40B4-BE49-F238E27FC236}">
                      <a16:creationId xmlns:a16="http://schemas.microsoft.com/office/drawing/2014/main" id="{17DC095F-B361-F820-0181-FE2C33B7ECF6}"/>
                    </a:ext>
                  </a:extLst>
                </p:cNvPr>
                <p:cNvSpPr txBox="1"/>
                <p:nvPr/>
              </p:nvSpPr>
              <p:spPr>
                <a:xfrm>
                  <a:off x="5342440" y="4249826"/>
                  <a:ext cx="136592" cy="140372"/>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24</a:t>
                  </a:r>
                  <a:endParaRPr sz="933">
                    <a:latin typeface="Arial" panose="020B0604020202020204" pitchFamily="34" charset="0"/>
                    <a:cs typeface="Arial" panose="020B0604020202020204" pitchFamily="34" charset="0"/>
                  </a:endParaRPr>
                </a:p>
              </p:txBody>
            </p:sp>
            <p:sp>
              <p:nvSpPr>
                <p:cNvPr id="1188" name="object 352">
                  <a:extLst>
                    <a:ext uri="{FF2B5EF4-FFF2-40B4-BE49-F238E27FC236}">
                      <a16:creationId xmlns:a16="http://schemas.microsoft.com/office/drawing/2014/main" id="{18066CEB-DF85-BF1B-52C4-313EA447FC18}"/>
                    </a:ext>
                  </a:extLst>
                </p:cNvPr>
                <p:cNvSpPr txBox="1"/>
                <p:nvPr/>
              </p:nvSpPr>
              <p:spPr>
                <a:xfrm>
                  <a:off x="5511502" y="4249826"/>
                  <a:ext cx="136592" cy="140372"/>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28</a:t>
                  </a:r>
                  <a:endParaRPr sz="933">
                    <a:latin typeface="Arial" panose="020B0604020202020204" pitchFamily="34" charset="0"/>
                    <a:cs typeface="Arial" panose="020B0604020202020204" pitchFamily="34" charset="0"/>
                  </a:endParaRPr>
                </a:p>
              </p:txBody>
            </p:sp>
            <p:sp>
              <p:nvSpPr>
                <p:cNvPr id="1190" name="object 352">
                  <a:extLst>
                    <a:ext uri="{FF2B5EF4-FFF2-40B4-BE49-F238E27FC236}">
                      <a16:creationId xmlns:a16="http://schemas.microsoft.com/office/drawing/2014/main" id="{B29A5131-1078-5F51-4089-876E471BEC4B}"/>
                    </a:ext>
                  </a:extLst>
                </p:cNvPr>
                <p:cNvSpPr txBox="1"/>
                <p:nvPr/>
              </p:nvSpPr>
              <p:spPr>
                <a:xfrm>
                  <a:off x="5690602" y="4249826"/>
                  <a:ext cx="136592" cy="140372"/>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32</a:t>
                  </a:r>
                  <a:endParaRPr sz="933">
                    <a:latin typeface="Arial" panose="020B0604020202020204" pitchFamily="34" charset="0"/>
                    <a:cs typeface="Arial" panose="020B0604020202020204" pitchFamily="34" charset="0"/>
                  </a:endParaRPr>
                </a:p>
              </p:txBody>
            </p:sp>
            <p:sp>
              <p:nvSpPr>
                <p:cNvPr id="1192" name="object 352">
                  <a:extLst>
                    <a:ext uri="{FF2B5EF4-FFF2-40B4-BE49-F238E27FC236}">
                      <a16:creationId xmlns:a16="http://schemas.microsoft.com/office/drawing/2014/main" id="{0B4B8EF2-8AE7-A818-75ED-403E75A9F774}"/>
                    </a:ext>
                  </a:extLst>
                </p:cNvPr>
                <p:cNvSpPr txBox="1"/>
                <p:nvPr/>
              </p:nvSpPr>
              <p:spPr>
                <a:xfrm>
                  <a:off x="5859671" y="4249826"/>
                  <a:ext cx="136592" cy="140372"/>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36</a:t>
                  </a:r>
                  <a:endParaRPr sz="933">
                    <a:latin typeface="Arial" panose="020B0604020202020204" pitchFamily="34" charset="0"/>
                    <a:cs typeface="Arial" panose="020B0604020202020204" pitchFamily="34" charset="0"/>
                  </a:endParaRPr>
                </a:p>
              </p:txBody>
            </p:sp>
            <p:sp>
              <p:nvSpPr>
                <p:cNvPr id="1194" name="object 352">
                  <a:extLst>
                    <a:ext uri="{FF2B5EF4-FFF2-40B4-BE49-F238E27FC236}">
                      <a16:creationId xmlns:a16="http://schemas.microsoft.com/office/drawing/2014/main" id="{85862926-5BA8-7866-A16D-176407747D54}"/>
                    </a:ext>
                  </a:extLst>
                </p:cNvPr>
                <p:cNvSpPr txBox="1"/>
                <p:nvPr/>
              </p:nvSpPr>
              <p:spPr>
                <a:xfrm>
                  <a:off x="6026316" y="4249826"/>
                  <a:ext cx="136592" cy="140372"/>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40</a:t>
                  </a:r>
                  <a:endParaRPr sz="933">
                    <a:latin typeface="Arial" panose="020B0604020202020204" pitchFamily="34" charset="0"/>
                    <a:cs typeface="Arial" panose="020B0604020202020204" pitchFamily="34" charset="0"/>
                  </a:endParaRPr>
                </a:p>
              </p:txBody>
            </p:sp>
            <p:sp>
              <p:nvSpPr>
                <p:cNvPr id="1196" name="object 352">
                  <a:extLst>
                    <a:ext uri="{FF2B5EF4-FFF2-40B4-BE49-F238E27FC236}">
                      <a16:creationId xmlns:a16="http://schemas.microsoft.com/office/drawing/2014/main" id="{98489872-BDE5-879D-9D56-D547BA9A046A}"/>
                    </a:ext>
                  </a:extLst>
                </p:cNvPr>
                <p:cNvSpPr txBox="1"/>
                <p:nvPr/>
              </p:nvSpPr>
              <p:spPr>
                <a:xfrm>
                  <a:off x="6202529" y="4249826"/>
                  <a:ext cx="136592" cy="140372"/>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44</a:t>
                  </a:r>
                  <a:endParaRPr sz="933">
                    <a:latin typeface="Arial" panose="020B0604020202020204" pitchFamily="34" charset="0"/>
                    <a:cs typeface="Arial" panose="020B0604020202020204" pitchFamily="34" charset="0"/>
                  </a:endParaRPr>
                </a:p>
              </p:txBody>
            </p:sp>
            <p:sp>
              <p:nvSpPr>
                <p:cNvPr id="1198" name="object 352">
                  <a:extLst>
                    <a:ext uri="{FF2B5EF4-FFF2-40B4-BE49-F238E27FC236}">
                      <a16:creationId xmlns:a16="http://schemas.microsoft.com/office/drawing/2014/main" id="{C99B796E-A5E1-C595-2788-169C0B73C2C4}"/>
                    </a:ext>
                  </a:extLst>
                </p:cNvPr>
                <p:cNvSpPr txBox="1"/>
                <p:nvPr/>
              </p:nvSpPr>
              <p:spPr>
                <a:xfrm>
                  <a:off x="6371592" y="4249826"/>
                  <a:ext cx="136592" cy="140372"/>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48</a:t>
                  </a:r>
                  <a:endParaRPr sz="933">
                    <a:latin typeface="Arial" panose="020B0604020202020204" pitchFamily="34" charset="0"/>
                    <a:cs typeface="Arial" panose="020B0604020202020204" pitchFamily="34" charset="0"/>
                  </a:endParaRPr>
                </a:p>
              </p:txBody>
            </p:sp>
            <p:sp>
              <p:nvSpPr>
                <p:cNvPr id="1200" name="object 352">
                  <a:extLst>
                    <a:ext uri="{FF2B5EF4-FFF2-40B4-BE49-F238E27FC236}">
                      <a16:creationId xmlns:a16="http://schemas.microsoft.com/office/drawing/2014/main" id="{9D42BA39-2BED-D4AB-BF22-EF8D37EE5EC3}"/>
                    </a:ext>
                  </a:extLst>
                </p:cNvPr>
                <p:cNvSpPr txBox="1"/>
                <p:nvPr/>
              </p:nvSpPr>
              <p:spPr>
                <a:xfrm>
                  <a:off x="6555124" y="4249826"/>
                  <a:ext cx="136592" cy="140372"/>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52</a:t>
                  </a:r>
                  <a:endParaRPr sz="933">
                    <a:latin typeface="Arial" panose="020B0604020202020204" pitchFamily="34" charset="0"/>
                    <a:cs typeface="Arial" panose="020B0604020202020204" pitchFamily="34" charset="0"/>
                  </a:endParaRPr>
                </a:p>
              </p:txBody>
            </p:sp>
            <p:sp>
              <p:nvSpPr>
                <p:cNvPr id="1202" name="object 352">
                  <a:extLst>
                    <a:ext uri="{FF2B5EF4-FFF2-40B4-BE49-F238E27FC236}">
                      <a16:creationId xmlns:a16="http://schemas.microsoft.com/office/drawing/2014/main" id="{81A29FA7-DFF0-01C0-4B3D-40B7A2E7DD38}"/>
                    </a:ext>
                  </a:extLst>
                </p:cNvPr>
                <p:cNvSpPr txBox="1"/>
                <p:nvPr/>
              </p:nvSpPr>
              <p:spPr>
                <a:xfrm>
                  <a:off x="6724196" y="4249826"/>
                  <a:ext cx="136592" cy="140372"/>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56</a:t>
                  </a:r>
                  <a:endParaRPr sz="933">
                    <a:latin typeface="Arial" panose="020B0604020202020204" pitchFamily="34" charset="0"/>
                    <a:cs typeface="Arial" panose="020B0604020202020204" pitchFamily="34" charset="0"/>
                  </a:endParaRPr>
                </a:p>
              </p:txBody>
            </p:sp>
            <p:sp>
              <p:nvSpPr>
                <p:cNvPr id="1204" name="object 352">
                  <a:extLst>
                    <a:ext uri="{FF2B5EF4-FFF2-40B4-BE49-F238E27FC236}">
                      <a16:creationId xmlns:a16="http://schemas.microsoft.com/office/drawing/2014/main" id="{0A26CA94-5AB8-F817-09E7-8B960D7512E9}"/>
                    </a:ext>
                  </a:extLst>
                </p:cNvPr>
                <p:cNvSpPr txBox="1"/>
                <p:nvPr/>
              </p:nvSpPr>
              <p:spPr>
                <a:xfrm>
                  <a:off x="6894442" y="4249826"/>
                  <a:ext cx="136592" cy="140372"/>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60</a:t>
                  </a:r>
                  <a:endParaRPr sz="933">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FF73A1D3-78B5-78B7-2DEA-9405F17B44FF}"/>
                    </a:ext>
                  </a:extLst>
                </p:cNvPr>
                <p:cNvGrpSpPr/>
                <p:nvPr/>
              </p:nvGrpSpPr>
              <p:grpSpPr>
                <a:xfrm>
                  <a:off x="4368966" y="3006983"/>
                  <a:ext cx="2060851" cy="1222059"/>
                  <a:chOff x="6353890" y="3051819"/>
                  <a:chExt cx="2060851" cy="1222059"/>
                </a:xfrm>
              </p:grpSpPr>
              <p:sp>
                <p:nvSpPr>
                  <p:cNvPr id="682" name="object 642">
                    <a:extLst>
                      <a:ext uri="{FF2B5EF4-FFF2-40B4-BE49-F238E27FC236}">
                        <a16:creationId xmlns:a16="http://schemas.microsoft.com/office/drawing/2014/main" id="{EC0DD126-CFB5-2940-24B1-1FF8BCD80613}"/>
                      </a:ext>
                    </a:extLst>
                  </p:cNvPr>
                  <p:cNvSpPr/>
                  <p:nvPr/>
                </p:nvSpPr>
                <p:spPr>
                  <a:xfrm>
                    <a:off x="6473747" y="3088609"/>
                    <a:ext cx="0" cy="19685"/>
                  </a:xfrm>
                  <a:custGeom>
                    <a:avLst/>
                    <a:gdLst/>
                    <a:ahLst/>
                    <a:cxnLst/>
                    <a:rect l="l" t="t" r="r" b="b"/>
                    <a:pathLst>
                      <a:path h="19685">
                        <a:moveTo>
                          <a:pt x="0" y="0"/>
                        </a:moveTo>
                        <a:lnTo>
                          <a:pt x="0" y="19275"/>
                        </a:lnTo>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grpSp>
                <p:nvGrpSpPr>
                  <p:cNvPr id="683" name="Group 682">
                    <a:extLst>
                      <a:ext uri="{FF2B5EF4-FFF2-40B4-BE49-F238E27FC236}">
                        <a16:creationId xmlns:a16="http://schemas.microsoft.com/office/drawing/2014/main" id="{97FE8542-9BE8-60F3-04C4-A92B58D1A96D}"/>
                      </a:ext>
                    </a:extLst>
                  </p:cNvPr>
                  <p:cNvGrpSpPr/>
                  <p:nvPr/>
                </p:nvGrpSpPr>
                <p:grpSpPr>
                  <a:xfrm>
                    <a:off x="6353890" y="3051819"/>
                    <a:ext cx="2060851" cy="1222059"/>
                    <a:chOff x="6353890" y="3051819"/>
                    <a:chExt cx="2060851" cy="1222059"/>
                  </a:xfrm>
                </p:grpSpPr>
                <p:sp>
                  <p:nvSpPr>
                    <p:cNvPr id="684" name="object 645">
                      <a:extLst>
                        <a:ext uri="{FF2B5EF4-FFF2-40B4-BE49-F238E27FC236}">
                          <a16:creationId xmlns:a16="http://schemas.microsoft.com/office/drawing/2014/main" id="{9382214E-2294-F8C4-852D-0B7D182E68EB}"/>
                        </a:ext>
                      </a:extLst>
                    </p:cNvPr>
                    <p:cNvSpPr/>
                    <p:nvPr/>
                  </p:nvSpPr>
                  <p:spPr>
                    <a:xfrm>
                      <a:off x="6774120" y="3705224"/>
                      <a:ext cx="1495425" cy="437515"/>
                    </a:xfrm>
                    <a:custGeom>
                      <a:avLst/>
                      <a:gdLst/>
                      <a:ahLst/>
                      <a:cxnLst/>
                      <a:rect l="l" t="t" r="r" b="b"/>
                      <a:pathLst>
                        <a:path w="1495425" h="437514">
                          <a:moveTo>
                            <a:pt x="0" y="0"/>
                          </a:moveTo>
                          <a:lnTo>
                            <a:pt x="0" y="8061"/>
                          </a:lnTo>
                          <a:lnTo>
                            <a:pt x="3320" y="8061"/>
                          </a:lnTo>
                          <a:lnTo>
                            <a:pt x="3320" y="16031"/>
                          </a:lnTo>
                          <a:lnTo>
                            <a:pt x="10060" y="16031"/>
                          </a:lnTo>
                          <a:lnTo>
                            <a:pt x="10060" y="22425"/>
                          </a:lnTo>
                          <a:lnTo>
                            <a:pt x="18559" y="22425"/>
                          </a:lnTo>
                          <a:lnTo>
                            <a:pt x="18559" y="30487"/>
                          </a:lnTo>
                          <a:lnTo>
                            <a:pt x="20219" y="30487"/>
                          </a:lnTo>
                          <a:lnTo>
                            <a:pt x="20219" y="38457"/>
                          </a:lnTo>
                          <a:lnTo>
                            <a:pt x="30378" y="38457"/>
                          </a:lnTo>
                          <a:lnTo>
                            <a:pt x="30378" y="46426"/>
                          </a:lnTo>
                          <a:lnTo>
                            <a:pt x="42197" y="46426"/>
                          </a:lnTo>
                          <a:lnTo>
                            <a:pt x="42197" y="52913"/>
                          </a:lnTo>
                          <a:lnTo>
                            <a:pt x="55677" y="52913"/>
                          </a:lnTo>
                          <a:lnTo>
                            <a:pt x="55677" y="60882"/>
                          </a:lnTo>
                          <a:lnTo>
                            <a:pt x="60757" y="60882"/>
                          </a:lnTo>
                          <a:lnTo>
                            <a:pt x="60757" y="75339"/>
                          </a:lnTo>
                          <a:lnTo>
                            <a:pt x="65837" y="75339"/>
                          </a:lnTo>
                          <a:lnTo>
                            <a:pt x="65837" y="83308"/>
                          </a:lnTo>
                          <a:lnTo>
                            <a:pt x="69157" y="83308"/>
                          </a:lnTo>
                          <a:lnTo>
                            <a:pt x="69157" y="91278"/>
                          </a:lnTo>
                          <a:lnTo>
                            <a:pt x="70819" y="91278"/>
                          </a:lnTo>
                          <a:lnTo>
                            <a:pt x="70819" y="99340"/>
                          </a:lnTo>
                          <a:lnTo>
                            <a:pt x="74237" y="99340"/>
                          </a:lnTo>
                          <a:lnTo>
                            <a:pt x="74237" y="105734"/>
                          </a:lnTo>
                          <a:lnTo>
                            <a:pt x="75897" y="105734"/>
                          </a:lnTo>
                          <a:lnTo>
                            <a:pt x="75897" y="113703"/>
                          </a:lnTo>
                          <a:lnTo>
                            <a:pt x="75897" y="121766"/>
                          </a:lnTo>
                          <a:lnTo>
                            <a:pt x="77656" y="121766"/>
                          </a:lnTo>
                          <a:lnTo>
                            <a:pt x="77656" y="129735"/>
                          </a:lnTo>
                          <a:lnTo>
                            <a:pt x="82638" y="129735"/>
                          </a:lnTo>
                          <a:lnTo>
                            <a:pt x="82638" y="136129"/>
                          </a:lnTo>
                          <a:lnTo>
                            <a:pt x="87717" y="136129"/>
                          </a:lnTo>
                          <a:lnTo>
                            <a:pt x="87717" y="144191"/>
                          </a:lnTo>
                          <a:lnTo>
                            <a:pt x="182272" y="144191"/>
                          </a:lnTo>
                          <a:lnTo>
                            <a:pt x="182272" y="152161"/>
                          </a:lnTo>
                          <a:lnTo>
                            <a:pt x="183933" y="152161"/>
                          </a:lnTo>
                          <a:lnTo>
                            <a:pt x="183933" y="160223"/>
                          </a:lnTo>
                          <a:lnTo>
                            <a:pt x="183933" y="166617"/>
                          </a:lnTo>
                          <a:lnTo>
                            <a:pt x="185594" y="166617"/>
                          </a:lnTo>
                          <a:lnTo>
                            <a:pt x="185594" y="174587"/>
                          </a:lnTo>
                          <a:lnTo>
                            <a:pt x="187254" y="174587"/>
                          </a:lnTo>
                          <a:lnTo>
                            <a:pt x="187254" y="197012"/>
                          </a:lnTo>
                          <a:lnTo>
                            <a:pt x="189013" y="197012"/>
                          </a:lnTo>
                          <a:lnTo>
                            <a:pt x="189013" y="204982"/>
                          </a:lnTo>
                          <a:lnTo>
                            <a:pt x="207572" y="204982"/>
                          </a:lnTo>
                          <a:lnTo>
                            <a:pt x="207572" y="213044"/>
                          </a:lnTo>
                          <a:lnTo>
                            <a:pt x="222713" y="213044"/>
                          </a:lnTo>
                          <a:lnTo>
                            <a:pt x="222713" y="219438"/>
                          </a:lnTo>
                          <a:lnTo>
                            <a:pt x="239611" y="219438"/>
                          </a:lnTo>
                          <a:lnTo>
                            <a:pt x="239611" y="227408"/>
                          </a:lnTo>
                          <a:lnTo>
                            <a:pt x="266572" y="227408"/>
                          </a:lnTo>
                          <a:lnTo>
                            <a:pt x="266572" y="235470"/>
                          </a:lnTo>
                          <a:lnTo>
                            <a:pt x="285228" y="235470"/>
                          </a:lnTo>
                          <a:lnTo>
                            <a:pt x="285228" y="243439"/>
                          </a:lnTo>
                          <a:lnTo>
                            <a:pt x="286889" y="243439"/>
                          </a:lnTo>
                          <a:lnTo>
                            <a:pt x="286889" y="249833"/>
                          </a:lnTo>
                          <a:lnTo>
                            <a:pt x="293630" y="249833"/>
                          </a:lnTo>
                          <a:lnTo>
                            <a:pt x="293630" y="257896"/>
                          </a:lnTo>
                          <a:lnTo>
                            <a:pt x="300369" y="257896"/>
                          </a:lnTo>
                          <a:lnTo>
                            <a:pt x="300369" y="265865"/>
                          </a:lnTo>
                          <a:lnTo>
                            <a:pt x="302030" y="265865"/>
                          </a:lnTo>
                          <a:lnTo>
                            <a:pt x="302030" y="280321"/>
                          </a:lnTo>
                          <a:lnTo>
                            <a:pt x="308770" y="280321"/>
                          </a:lnTo>
                          <a:lnTo>
                            <a:pt x="308770" y="288291"/>
                          </a:lnTo>
                          <a:lnTo>
                            <a:pt x="317268" y="288291"/>
                          </a:lnTo>
                          <a:lnTo>
                            <a:pt x="367867" y="288291"/>
                          </a:lnTo>
                          <a:lnTo>
                            <a:pt x="367867" y="296353"/>
                          </a:lnTo>
                          <a:lnTo>
                            <a:pt x="416805" y="296353"/>
                          </a:lnTo>
                          <a:lnTo>
                            <a:pt x="416805" y="304322"/>
                          </a:lnTo>
                          <a:lnTo>
                            <a:pt x="421885" y="304322"/>
                          </a:lnTo>
                          <a:lnTo>
                            <a:pt x="421885" y="312292"/>
                          </a:lnTo>
                          <a:lnTo>
                            <a:pt x="425206" y="312292"/>
                          </a:lnTo>
                          <a:lnTo>
                            <a:pt x="432044" y="312292"/>
                          </a:lnTo>
                          <a:lnTo>
                            <a:pt x="432044" y="320354"/>
                          </a:lnTo>
                          <a:lnTo>
                            <a:pt x="457343" y="320354"/>
                          </a:lnTo>
                          <a:lnTo>
                            <a:pt x="457343" y="328324"/>
                          </a:lnTo>
                          <a:lnTo>
                            <a:pt x="538321" y="328324"/>
                          </a:lnTo>
                          <a:lnTo>
                            <a:pt x="546721" y="328324"/>
                          </a:lnTo>
                          <a:lnTo>
                            <a:pt x="546721" y="344355"/>
                          </a:lnTo>
                          <a:lnTo>
                            <a:pt x="664915" y="344355"/>
                          </a:lnTo>
                          <a:lnTo>
                            <a:pt x="664915" y="352324"/>
                          </a:lnTo>
                          <a:lnTo>
                            <a:pt x="668237" y="352324"/>
                          </a:lnTo>
                          <a:lnTo>
                            <a:pt x="668237" y="360387"/>
                          </a:lnTo>
                          <a:lnTo>
                            <a:pt x="673316" y="360387"/>
                          </a:lnTo>
                          <a:lnTo>
                            <a:pt x="673316" y="370024"/>
                          </a:lnTo>
                          <a:lnTo>
                            <a:pt x="783012" y="370024"/>
                          </a:lnTo>
                          <a:lnTo>
                            <a:pt x="783012" y="377994"/>
                          </a:lnTo>
                          <a:lnTo>
                            <a:pt x="823550" y="377994"/>
                          </a:lnTo>
                          <a:lnTo>
                            <a:pt x="823550" y="385963"/>
                          </a:lnTo>
                          <a:lnTo>
                            <a:pt x="896127" y="385963"/>
                          </a:lnTo>
                          <a:lnTo>
                            <a:pt x="896127" y="394025"/>
                          </a:lnTo>
                          <a:lnTo>
                            <a:pt x="902867" y="394025"/>
                          </a:lnTo>
                          <a:lnTo>
                            <a:pt x="902867" y="401995"/>
                          </a:lnTo>
                          <a:lnTo>
                            <a:pt x="909607" y="401995"/>
                          </a:lnTo>
                          <a:lnTo>
                            <a:pt x="909607" y="411632"/>
                          </a:lnTo>
                          <a:lnTo>
                            <a:pt x="983845" y="411632"/>
                          </a:lnTo>
                          <a:lnTo>
                            <a:pt x="983845" y="419601"/>
                          </a:lnTo>
                          <a:lnTo>
                            <a:pt x="1110440" y="419601"/>
                          </a:lnTo>
                          <a:lnTo>
                            <a:pt x="1110440" y="427664"/>
                          </a:lnTo>
                          <a:lnTo>
                            <a:pt x="1125581" y="427664"/>
                          </a:lnTo>
                          <a:lnTo>
                            <a:pt x="1221796" y="427664"/>
                          </a:lnTo>
                          <a:lnTo>
                            <a:pt x="1265655" y="427664"/>
                          </a:lnTo>
                          <a:lnTo>
                            <a:pt x="1334911" y="427664"/>
                          </a:lnTo>
                          <a:lnTo>
                            <a:pt x="1334911" y="437208"/>
                          </a:lnTo>
                          <a:lnTo>
                            <a:pt x="1390589" y="437208"/>
                          </a:lnTo>
                          <a:lnTo>
                            <a:pt x="1495206" y="437208"/>
                          </a:lnTo>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689" name="object 646">
                      <a:extLst>
                        <a:ext uri="{FF2B5EF4-FFF2-40B4-BE49-F238E27FC236}">
                          <a16:creationId xmlns:a16="http://schemas.microsoft.com/office/drawing/2014/main" id="{F5485AC4-881B-3E15-85C1-8F1501065223}"/>
                        </a:ext>
                      </a:extLst>
                    </p:cNvPr>
                    <p:cNvSpPr/>
                    <p:nvPr/>
                  </p:nvSpPr>
                  <p:spPr>
                    <a:xfrm>
                      <a:off x="8269326" y="4142433"/>
                      <a:ext cx="145415" cy="131445"/>
                    </a:xfrm>
                    <a:custGeom>
                      <a:avLst/>
                      <a:gdLst/>
                      <a:ahLst/>
                      <a:cxnLst/>
                      <a:rect l="l" t="t" r="r" b="b"/>
                      <a:pathLst>
                        <a:path w="145415" h="131445">
                          <a:moveTo>
                            <a:pt x="0" y="0"/>
                          </a:moveTo>
                          <a:lnTo>
                            <a:pt x="111357" y="0"/>
                          </a:lnTo>
                          <a:lnTo>
                            <a:pt x="116436" y="0"/>
                          </a:lnTo>
                          <a:lnTo>
                            <a:pt x="118097" y="0"/>
                          </a:lnTo>
                          <a:lnTo>
                            <a:pt x="133335" y="0"/>
                          </a:lnTo>
                          <a:lnTo>
                            <a:pt x="145155" y="0"/>
                          </a:lnTo>
                          <a:lnTo>
                            <a:pt x="145155" y="131403"/>
                          </a:lnTo>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690" name="object 647">
                      <a:extLst>
                        <a:ext uri="{FF2B5EF4-FFF2-40B4-BE49-F238E27FC236}">
                          <a16:creationId xmlns:a16="http://schemas.microsoft.com/office/drawing/2014/main" id="{12321FA6-4789-AB3C-68CB-5AEFB21FF793}"/>
                        </a:ext>
                      </a:extLst>
                    </p:cNvPr>
                    <p:cNvSpPr/>
                    <p:nvPr/>
                  </p:nvSpPr>
                  <p:spPr>
                    <a:xfrm>
                      <a:off x="7899696" y="4123250"/>
                      <a:ext cx="0" cy="19685"/>
                    </a:xfrm>
                    <a:custGeom>
                      <a:avLst/>
                      <a:gdLst/>
                      <a:ahLst/>
                      <a:cxnLst/>
                      <a:rect l="l" t="t" r="r" b="b"/>
                      <a:pathLst>
                        <a:path h="19685">
                          <a:moveTo>
                            <a:pt x="0" y="0"/>
                          </a:moveTo>
                          <a:lnTo>
                            <a:pt x="0" y="19182"/>
                          </a:lnTo>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691" name="object 648">
                      <a:extLst>
                        <a:ext uri="{FF2B5EF4-FFF2-40B4-BE49-F238E27FC236}">
                          <a16:creationId xmlns:a16="http://schemas.microsoft.com/office/drawing/2014/main" id="{278B7BFC-717E-3334-AFBC-F40AAB849FCF}"/>
                        </a:ext>
                      </a:extLst>
                    </p:cNvPr>
                    <p:cNvSpPr/>
                    <p:nvPr/>
                  </p:nvSpPr>
                  <p:spPr>
                    <a:xfrm>
                      <a:off x="7891298" y="4128069"/>
                      <a:ext cx="17145" cy="10160"/>
                    </a:xfrm>
                    <a:custGeom>
                      <a:avLst/>
                      <a:gdLst/>
                      <a:ahLst/>
                      <a:cxnLst/>
                      <a:rect l="l" t="t" r="r" b="b"/>
                      <a:pathLst>
                        <a:path w="17144" h="10160">
                          <a:moveTo>
                            <a:pt x="0" y="9637"/>
                          </a:moveTo>
                          <a:lnTo>
                            <a:pt x="16898" y="0"/>
                          </a:lnTo>
                        </a:path>
                        <a:path w="17144" h="10160">
                          <a:moveTo>
                            <a:pt x="16898" y="9637"/>
                          </a:moveTo>
                          <a:lnTo>
                            <a:pt x="0" y="0"/>
                          </a:lnTo>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692" name="object 649">
                      <a:extLst>
                        <a:ext uri="{FF2B5EF4-FFF2-40B4-BE49-F238E27FC236}">
                          <a16:creationId xmlns:a16="http://schemas.microsoft.com/office/drawing/2014/main" id="{54AEABA9-DD86-B645-06AD-CBE7BCD79CE9}"/>
                        </a:ext>
                      </a:extLst>
                    </p:cNvPr>
                    <p:cNvSpPr/>
                    <p:nvPr/>
                  </p:nvSpPr>
                  <p:spPr>
                    <a:xfrm>
                      <a:off x="7995917" y="4123250"/>
                      <a:ext cx="0" cy="19685"/>
                    </a:xfrm>
                    <a:custGeom>
                      <a:avLst/>
                      <a:gdLst/>
                      <a:ahLst/>
                      <a:cxnLst/>
                      <a:rect l="l" t="t" r="r" b="b"/>
                      <a:pathLst>
                        <a:path h="19685">
                          <a:moveTo>
                            <a:pt x="0" y="0"/>
                          </a:moveTo>
                          <a:lnTo>
                            <a:pt x="0" y="19182"/>
                          </a:lnTo>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805" name="object 650">
                      <a:extLst>
                        <a:ext uri="{FF2B5EF4-FFF2-40B4-BE49-F238E27FC236}">
                          <a16:creationId xmlns:a16="http://schemas.microsoft.com/office/drawing/2014/main" id="{8B7F7D7F-8015-8853-7E44-C2274767BB39}"/>
                        </a:ext>
                      </a:extLst>
                    </p:cNvPr>
                    <p:cNvSpPr/>
                    <p:nvPr/>
                  </p:nvSpPr>
                  <p:spPr>
                    <a:xfrm>
                      <a:off x="7987518" y="4128069"/>
                      <a:ext cx="17145" cy="10160"/>
                    </a:xfrm>
                    <a:custGeom>
                      <a:avLst/>
                      <a:gdLst/>
                      <a:ahLst/>
                      <a:cxnLst/>
                      <a:rect l="l" t="t" r="r" b="b"/>
                      <a:pathLst>
                        <a:path w="17144" h="10160">
                          <a:moveTo>
                            <a:pt x="0" y="9637"/>
                          </a:moveTo>
                          <a:lnTo>
                            <a:pt x="16801" y="0"/>
                          </a:lnTo>
                        </a:path>
                        <a:path w="17144" h="10160">
                          <a:moveTo>
                            <a:pt x="16801" y="9637"/>
                          </a:moveTo>
                          <a:lnTo>
                            <a:pt x="0" y="0"/>
                          </a:lnTo>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810" name="object 651">
                      <a:extLst>
                        <a:ext uri="{FF2B5EF4-FFF2-40B4-BE49-F238E27FC236}">
                          <a16:creationId xmlns:a16="http://schemas.microsoft.com/office/drawing/2014/main" id="{F2FDD2C7-338A-6938-BEBC-9CE5B0787C83}"/>
                        </a:ext>
                      </a:extLst>
                    </p:cNvPr>
                    <p:cNvSpPr/>
                    <p:nvPr/>
                  </p:nvSpPr>
                  <p:spPr>
                    <a:xfrm>
                      <a:off x="8039775" y="4123250"/>
                      <a:ext cx="0" cy="19685"/>
                    </a:xfrm>
                    <a:custGeom>
                      <a:avLst/>
                      <a:gdLst/>
                      <a:ahLst/>
                      <a:cxnLst/>
                      <a:rect l="l" t="t" r="r" b="b"/>
                      <a:pathLst>
                        <a:path h="19685">
                          <a:moveTo>
                            <a:pt x="0" y="0"/>
                          </a:moveTo>
                          <a:lnTo>
                            <a:pt x="0" y="19182"/>
                          </a:lnTo>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812" name="object 652">
                      <a:extLst>
                        <a:ext uri="{FF2B5EF4-FFF2-40B4-BE49-F238E27FC236}">
                          <a16:creationId xmlns:a16="http://schemas.microsoft.com/office/drawing/2014/main" id="{B0308EE8-076C-FE0D-C135-30937211311B}"/>
                        </a:ext>
                      </a:extLst>
                    </p:cNvPr>
                    <p:cNvSpPr/>
                    <p:nvPr/>
                  </p:nvSpPr>
                  <p:spPr>
                    <a:xfrm>
                      <a:off x="8031369" y="4128069"/>
                      <a:ext cx="17145" cy="10160"/>
                    </a:xfrm>
                    <a:custGeom>
                      <a:avLst/>
                      <a:gdLst/>
                      <a:ahLst/>
                      <a:cxnLst/>
                      <a:rect l="l" t="t" r="r" b="b"/>
                      <a:pathLst>
                        <a:path w="17144" h="10160">
                          <a:moveTo>
                            <a:pt x="0" y="9637"/>
                          </a:moveTo>
                          <a:lnTo>
                            <a:pt x="16898" y="0"/>
                          </a:lnTo>
                        </a:path>
                        <a:path w="17144" h="10160">
                          <a:moveTo>
                            <a:pt x="16898" y="9637"/>
                          </a:moveTo>
                          <a:lnTo>
                            <a:pt x="0" y="0"/>
                          </a:lnTo>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813" name="object 653">
                      <a:extLst>
                        <a:ext uri="{FF2B5EF4-FFF2-40B4-BE49-F238E27FC236}">
                          <a16:creationId xmlns:a16="http://schemas.microsoft.com/office/drawing/2014/main" id="{F4C334F4-1615-782B-0403-E7A5A483D335}"/>
                        </a:ext>
                      </a:extLst>
                    </p:cNvPr>
                    <p:cNvSpPr/>
                    <p:nvPr/>
                  </p:nvSpPr>
                  <p:spPr>
                    <a:xfrm>
                      <a:off x="8119094" y="4132889"/>
                      <a:ext cx="0" cy="19685"/>
                    </a:xfrm>
                    <a:custGeom>
                      <a:avLst/>
                      <a:gdLst/>
                      <a:ahLst/>
                      <a:cxnLst/>
                      <a:rect l="l" t="t" r="r" b="b"/>
                      <a:pathLst>
                        <a:path h="19685">
                          <a:moveTo>
                            <a:pt x="0" y="0"/>
                          </a:moveTo>
                          <a:lnTo>
                            <a:pt x="0" y="19182"/>
                          </a:lnTo>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815" name="object 654">
                      <a:extLst>
                        <a:ext uri="{FF2B5EF4-FFF2-40B4-BE49-F238E27FC236}">
                          <a16:creationId xmlns:a16="http://schemas.microsoft.com/office/drawing/2014/main" id="{B042DCDF-95DA-806B-4C0F-2F550CCD9E98}"/>
                        </a:ext>
                      </a:extLst>
                    </p:cNvPr>
                    <p:cNvSpPr/>
                    <p:nvPr/>
                  </p:nvSpPr>
                  <p:spPr>
                    <a:xfrm>
                      <a:off x="8110688" y="4137707"/>
                      <a:ext cx="17145" cy="10160"/>
                    </a:xfrm>
                    <a:custGeom>
                      <a:avLst/>
                      <a:gdLst/>
                      <a:ahLst/>
                      <a:cxnLst/>
                      <a:rect l="l" t="t" r="r" b="b"/>
                      <a:pathLst>
                        <a:path w="17144" h="10160">
                          <a:moveTo>
                            <a:pt x="0" y="9545"/>
                          </a:moveTo>
                          <a:lnTo>
                            <a:pt x="16898" y="0"/>
                          </a:lnTo>
                        </a:path>
                        <a:path w="17144" h="10160">
                          <a:moveTo>
                            <a:pt x="16898" y="9545"/>
                          </a:moveTo>
                          <a:lnTo>
                            <a:pt x="0" y="0"/>
                          </a:lnTo>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817" name="object 655">
                      <a:extLst>
                        <a:ext uri="{FF2B5EF4-FFF2-40B4-BE49-F238E27FC236}">
                          <a16:creationId xmlns:a16="http://schemas.microsoft.com/office/drawing/2014/main" id="{022ADC12-D518-F996-F941-D5E1EB051C22}"/>
                        </a:ext>
                      </a:extLst>
                    </p:cNvPr>
                    <p:cNvSpPr/>
                    <p:nvPr/>
                  </p:nvSpPr>
                  <p:spPr>
                    <a:xfrm>
                      <a:off x="8144073" y="4132889"/>
                      <a:ext cx="7620" cy="19685"/>
                    </a:xfrm>
                    <a:custGeom>
                      <a:avLst/>
                      <a:gdLst/>
                      <a:ahLst/>
                      <a:cxnLst/>
                      <a:rect l="l" t="t" r="r" b="b"/>
                      <a:pathLst>
                        <a:path w="7619" h="19685">
                          <a:moveTo>
                            <a:pt x="0" y="0"/>
                          </a:moveTo>
                          <a:lnTo>
                            <a:pt x="7465" y="0"/>
                          </a:lnTo>
                          <a:lnTo>
                            <a:pt x="7465" y="19182"/>
                          </a:lnTo>
                          <a:lnTo>
                            <a:pt x="0" y="19182"/>
                          </a:lnTo>
                          <a:lnTo>
                            <a:pt x="0" y="0"/>
                          </a:lnTo>
                          <a:close/>
                        </a:path>
                      </a:pathLst>
                    </a:custGeom>
                    <a:solidFill>
                      <a:srgbClr val="00B8AE"/>
                    </a:solidFill>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818" name="object 656">
                      <a:extLst>
                        <a:ext uri="{FF2B5EF4-FFF2-40B4-BE49-F238E27FC236}">
                          <a16:creationId xmlns:a16="http://schemas.microsoft.com/office/drawing/2014/main" id="{1669944C-1145-AFE5-7ECB-D807CE88252B}"/>
                        </a:ext>
                      </a:extLst>
                    </p:cNvPr>
                    <p:cNvSpPr/>
                    <p:nvPr/>
                  </p:nvSpPr>
                  <p:spPr>
                    <a:xfrm>
                      <a:off x="8139407" y="4137707"/>
                      <a:ext cx="17145" cy="10160"/>
                    </a:xfrm>
                    <a:custGeom>
                      <a:avLst/>
                      <a:gdLst/>
                      <a:ahLst/>
                      <a:cxnLst/>
                      <a:rect l="l" t="t" r="r" b="b"/>
                      <a:pathLst>
                        <a:path w="17144" h="10160">
                          <a:moveTo>
                            <a:pt x="0" y="9545"/>
                          </a:moveTo>
                          <a:lnTo>
                            <a:pt x="16801" y="0"/>
                          </a:lnTo>
                        </a:path>
                        <a:path w="17144" h="10160">
                          <a:moveTo>
                            <a:pt x="16801" y="9545"/>
                          </a:moveTo>
                          <a:lnTo>
                            <a:pt x="0" y="0"/>
                          </a:lnTo>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839" name="object 657">
                      <a:extLst>
                        <a:ext uri="{FF2B5EF4-FFF2-40B4-BE49-F238E27FC236}">
                          <a16:creationId xmlns:a16="http://schemas.microsoft.com/office/drawing/2014/main" id="{8B72B624-6C48-7954-A339-F7407796964C}"/>
                        </a:ext>
                      </a:extLst>
                    </p:cNvPr>
                    <p:cNvSpPr/>
                    <p:nvPr/>
                  </p:nvSpPr>
                  <p:spPr>
                    <a:xfrm>
                      <a:off x="8154234" y="4132889"/>
                      <a:ext cx="7620" cy="19685"/>
                    </a:xfrm>
                    <a:custGeom>
                      <a:avLst/>
                      <a:gdLst/>
                      <a:ahLst/>
                      <a:cxnLst/>
                      <a:rect l="l" t="t" r="r" b="b"/>
                      <a:pathLst>
                        <a:path w="7619" h="19685">
                          <a:moveTo>
                            <a:pt x="0" y="0"/>
                          </a:moveTo>
                          <a:lnTo>
                            <a:pt x="7465" y="0"/>
                          </a:lnTo>
                          <a:lnTo>
                            <a:pt x="7465" y="19182"/>
                          </a:lnTo>
                          <a:lnTo>
                            <a:pt x="0" y="19182"/>
                          </a:lnTo>
                          <a:lnTo>
                            <a:pt x="0" y="0"/>
                          </a:lnTo>
                          <a:close/>
                        </a:path>
                      </a:pathLst>
                    </a:custGeom>
                    <a:solidFill>
                      <a:srgbClr val="00B8AE"/>
                    </a:solidFill>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842" name="object 658">
                      <a:extLst>
                        <a:ext uri="{FF2B5EF4-FFF2-40B4-BE49-F238E27FC236}">
                          <a16:creationId xmlns:a16="http://schemas.microsoft.com/office/drawing/2014/main" id="{4221D27B-A989-C93F-79CF-CC09A9C3F668}"/>
                        </a:ext>
                      </a:extLst>
                    </p:cNvPr>
                    <p:cNvSpPr/>
                    <p:nvPr/>
                  </p:nvSpPr>
                  <p:spPr>
                    <a:xfrm>
                      <a:off x="8149471" y="4137707"/>
                      <a:ext cx="17145" cy="10160"/>
                    </a:xfrm>
                    <a:custGeom>
                      <a:avLst/>
                      <a:gdLst/>
                      <a:ahLst/>
                      <a:cxnLst/>
                      <a:rect l="l" t="t" r="r" b="b"/>
                      <a:pathLst>
                        <a:path w="17144" h="10160">
                          <a:moveTo>
                            <a:pt x="0" y="9545"/>
                          </a:moveTo>
                          <a:lnTo>
                            <a:pt x="16898" y="0"/>
                          </a:lnTo>
                        </a:path>
                        <a:path w="17144" h="10160">
                          <a:moveTo>
                            <a:pt x="16898" y="9545"/>
                          </a:moveTo>
                          <a:lnTo>
                            <a:pt x="0" y="0"/>
                          </a:lnTo>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867" name="object 659">
                      <a:extLst>
                        <a:ext uri="{FF2B5EF4-FFF2-40B4-BE49-F238E27FC236}">
                          <a16:creationId xmlns:a16="http://schemas.microsoft.com/office/drawing/2014/main" id="{C291FE04-A8D5-F4F1-CB85-F395C8A91E89}"/>
                        </a:ext>
                      </a:extLst>
                    </p:cNvPr>
                    <p:cNvSpPr/>
                    <p:nvPr/>
                  </p:nvSpPr>
                  <p:spPr>
                    <a:xfrm>
                      <a:off x="8154234" y="4132889"/>
                      <a:ext cx="7620" cy="19685"/>
                    </a:xfrm>
                    <a:custGeom>
                      <a:avLst/>
                      <a:gdLst/>
                      <a:ahLst/>
                      <a:cxnLst/>
                      <a:rect l="l" t="t" r="r" b="b"/>
                      <a:pathLst>
                        <a:path w="7619" h="19685">
                          <a:moveTo>
                            <a:pt x="0" y="0"/>
                          </a:moveTo>
                          <a:lnTo>
                            <a:pt x="7465" y="0"/>
                          </a:lnTo>
                          <a:lnTo>
                            <a:pt x="7465" y="19182"/>
                          </a:lnTo>
                          <a:lnTo>
                            <a:pt x="0" y="19182"/>
                          </a:lnTo>
                          <a:lnTo>
                            <a:pt x="0" y="0"/>
                          </a:lnTo>
                          <a:close/>
                        </a:path>
                      </a:pathLst>
                    </a:custGeom>
                    <a:solidFill>
                      <a:srgbClr val="00B8AE"/>
                    </a:solidFill>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868" name="object 660">
                      <a:extLst>
                        <a:ext uri="{FF2B5EF4-FFF2-40B4-BE49-F238E27FC236}">
                          <a16:creationId xmlns:a16="http://schemas.microsoft.com/office/drawing/2014/main" id="{8642E3B7-D1F2-953D-95F2-430FA1CDBF8C}"/>
                        </a:ext>
                      </a:extLst>
                    </p:cNvPr>
                    <p:cNvSpPr/>
                    <p:nvPr/>
                  </p:nvSpPr>
                  <p:spPr>
                    <a:xfrm>
                      <a:off x="8149471" y="4137707"/>
                      <a:ext cx="17145" cy="10160"/>
                    </a:xfrm>
                    <a:custGeom>
                      <a:avLst/>
                      <a:gdLst/>
                      <a:ahLst/>
                      <a:cxnLst/>
                      <a:rect l="l" t="t" r="r" b="b"/>
                      <a:pathLst>
                        <a:path w="17144" h="10160">
                          <a:moveTo>
                            <a:pt x="0" y="9545"/>
                          </a:moveTo>
                          <a:lnTo>
                            <a:pt x="16898" y="0"/>
                          </a:lnTo>
                        </a:path>
                        <a:path w="17144" h="10160">
                          <a:moveTo>
                            <a:pt x="16898" y="9545"/>
                          </a:moveTo>
                          <a:lnTo>
                            <a:pt x="0" y="0"/>
                          </a:lnTo>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869" name="object 661">
                      <a:extLst>
                        <a:ext uri="{FF2B5EF4-FFF2-40B4-BE49-F238E27FC236}">
                          <a16:creationId xmlns:a16="http://schemas.microsoft.com/office/drawing/2014/main" id="{3D299B61-61F2-5011-B7E9-706327536625}"/>
                        </a:ext>
                      </a:extLst>
                    </p:cNvPr>
                    <p:cNvSpPr/>
                    <p:nvPr/>
                  </p:nvSpPr>
                  <p:spPr>
                    <a:xfrm>
                      <a:off x="8155899" y="4132889"/>
                      <a:ext cx="7620" cy="19685"/>
                    </a:xfrm>
                    <a:custGeom>
                      <a:avLst/>
                      <a:gdLst/>
                      <a:ahLst/>
                      <a:cxnLst/>
                      <a:rect l="l" t="t" r="r" b="b"/>
                      <a:pathLst>
                        <a:path w="7619" h="19685">
                          <a:moveTo>
                            <a:pt x="0" y="0"/>
                          </a:moveTo>
                          <a:lnTo>
                            <a:pt x="7465" y="0"/>
                          </a:lnTo>
                          <a:lnTo>
                            <a:pt x="7465" y="19182"/>
                          </a:lnTo>
                          <a:lnTo>
                            <a:pt x="0" y="19182"/>
                          </a:lnTo>
                          <a:lnTo>
                            <a:pt x="0" y="0"/>
                          </a:lnTo>
                          <a:close/>
                        </a:path>
                      </a:pathLst>
                    </a:custGeom>
                    <a:solidFill>
                      <a:srgbClr val="00B8AE"/>
                    </a:solidFill>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870" name="object 662">
                      <a:extLst>
                        <a:ext uri="{FF2B5EF4-FFF2-40B4-BE49-F238E27FC236}">
                          <a16:creationId xmlns:a16="http://schemas.microsoft.com/office/drawing/2014/main" id="{5757B497-AD2F-255D-E748-EDB85FE7AB75}"/>
                        </a:ext>
                      </a:extLst>
                    </p:cNvPr>
                    <p:cNvSpPr/>
                    <p:nvPr/>
                  </p:nvSpPr>
                  <p:spPr>
                    <a:xfrm>
                      <a:off x="8151128" y="4137707"/>
                      <a:ext cx="17145" cy="10160"/>
                    </a:xfrm>
                    <a:custGeom>
                      <a:avLst/>
                      <a:gdLst/>
                      <a:ahLst/>
                      <a:cxnLst/>
                      <a:rect l="l" t="t" r="r" b="b"/>
                      <a:pathLst>
                        <a:path w="17144" h="10160">
                          <a:moveTo>
                            <a:pt x="0" y="9545"/>
                          </a:moveTo>
                          <a:lnTo>
                            <a:pt x="16898" y="0"/>
                          </a:lnTo>
                        </a:path>
                        <a:path w="17144" h="10160">
                          <a:moveTo>
                            <a:pt x="16898" y="9545"/>
                          </a:moveTo>
                          <a:lnTo>
                            <a:pt x="0" y="0"/>
                          </a:lnTo>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871" name="object 663">
                      <a:extLst>
                        <a:ext uri="{FF2B5EF4-FFF2-40B4-BE49-F238E27FC236}">
                          <a16:creationId xmlns:a16="http://schemas.microsoft.com/office/drawing/2014/main" id="{D359367F-5497-B384-3760-BBF9D2F22C4D}"/>
                        </a:ext>
                      </a:extLst>
                    </p:cNvPr>
                    <p:cNvSpPr/>
                    <p:nvPr/>
                  </p:nvSpPr>
                  <p:spPr>
                    <a:xfrm>
                      <a:off x="8160975" y="4132889"/>
                      <a:ext cx="7620" cy="19685"/>
                    </a:xfrm>
                    <a:custGeom>
                      <a:avLst/>
                      <a:gdLst/>
                      <a:ahLst/>
                      <a:cxnLst/>
                      <a:rect l="l" t="t" r="r" b="b"/>
                      <a:pathLst>
                        <a:path w="7619" h="19685">
                          <a:moveTo>
                            <a:pt x="0" y="0"/>
                          </a:moveTo>
                          <a:lnTo>
                            <a:pt x="7465" y="0"/>
                          </a:lnTo>
                          <a:lnTo>
                            <a:pt x="7465" y="19182"/>
                          </a:lnTo>
                          <a:lnTo>
                            <a:pt x="0" y="19182"/>
                          </a:lnTo>
                          <a:lnTo>
                            <a:pt x="0" y="0"/>
                          </a:lnTo>
                          <a:close/>
                        </a:path>
                      </a:pathLst>
                    </a:custGeom>
                    <a:solidFill>
                      <a:srgbClr val="00B8AE"/>
                    </a:solidFill>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872" name="object 664">
                      <a:extLst>
                        <a:ext uri="{FF2B5EF4-FFF2-40B4-BE49-F238E27FC236}">
                          <a16:creationId xmlns:a16="http://schemas.microsoft.com/office/drawing/2014/main" id="{A4F874E1-5BAF-23B8-C1BA-480AC26D1322}"/>
                        </a:ext>
                      </a:extLst>
                    </p:cNvPr>
                    <p:cNvSpPr/>
                    <p:nvPr/>
                  </p:nvSpPr>
                  <p:spPr>
                    <a:xfrm>
                      <a:off x="8156212" y="4137707"/>
                      <a:ext cx="17145" cy="10160"/>
                    </a:xfrm>
                    <a:custGeom>
                      <a:avLst/>
                      <a:gdLst/>
                      <a:ahLst/>
                      <a:cxnLst/>
                      <a:rect l="l" t="t" r="r" b="b"/>
                      <a:pathLst>
                        <a:path w="17144" h="10160">
                          <a:moveTo>
                            <a:pt x="0" y="9545"/>
                          </a:moveTo>
                          <a:lnTo>
                            <a:pt x="16898" y="0"/>
                          </a:lnTo>
                        </a:path>
                        <a:path w="17144" h="10160">
                          <a:moveTo>
                            <a:pt x="16898" y="9545"/>
                          </a:moveTo>
                          <a:lnTo>
                            <a:pt x="0" y="0"/>
                          </a:lnTo>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873" name="object 665">
                      <a:extLst>
                        <a:ext uri="{FF2B5EF4-FFF2-40B4-BE49-F238E27FC236}">
                          <a16:creationId xmlns:a16="http://schemas.microsoft.com/office/drawing/2014/main" id="{3A7206CA-65B7-1DF0-2723-344ECAF32087}"/>
                        </a:ext>
                      </a:extLst>
                    </p:cNvPr>
                    <p:cNvSpPr/>
                    <p:nvPr/>
                  </p:nvSpPr>
                  <p:spPr>
                    <a:xfrm>
                      <a:off x="8265594" y="4132889"/>
                      <a:ext cx="7620" cy="19685"/>
                    </a:xfrm>
                    <a:custGeom>
                      <a:avLst/>
                      <a:gdLst/>
                      <a:ahLst/>
                      <a:cxnLst/>
                      <a:rect l="l" t="t" r="r" b="b"/>
                      <a:pathLst>
                        <a:path w="7619" h="19685">
                          <a:moveTo>
                            <a:pt x="0" y="0"/>
                          </a:moveTo>
                          <a:lnTo>
                            <a:pt x="7465" y="0"/>
                          </a:lnTo>
                          <a:lnTo>
                            <a:pt x="7465" y="19182"/>
                          </a:lnTo>
                          <a:lnTo>
                            <a:pt x="0" y="19182"/>
                          </a:lnTo>
                          <a:lnTo>
                            <a:pt x="0" y="0"/>
                          </a:lnTo>
                          <a:close/>
                        </a:path>
                      </a:pathLst>
                    </a:custGeom>
                    <a:solidFill>
                      <a:srgbClr val="00B8AE"/>
                    </a:solidFill>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874" name="object 666">
                      <a:extLst>
                        <a:ext uri="{FF2B5EF4-FFF2-40B4-BE49-F238E27FC236}">
                          <a16:creationId xmlns:a16="http://schemas.microsoft.com/office/drawing/2014/main" id="{7BC3EBD2-6FFB-4C51-0CD5-72B3AB825A0C}"/>
                        </a:ext>
                      </a:extLst>
                    </p:cNvPr>
                    <p:cNvSpPr/>
                    <p:nvPr/>
                  </p:nvSpPr>
                  <p:spPr>
                    <a:xfrm>
                      <a:off x="8260824" y="4137707"/>
                      <a:ext cx="17145" cy="10160"/>
                    </a:xfrm>
                    <a:custGeom>
                      <a:avLst/>
                      <a:gdLst/>
                      <a:ahLst/>
                      <a:cxnLst/>
                      <a:rect l="l" t="t" r="r" b="b"/>
                      <a:pathLst>
                        <a:path w="17144" h="10160">
                          <a:moveTo>
                            <a:pt x="0" y="9545"/>
                          </a:moveTo>
                          <a:lnTo>
                            <a:pt x="16898" y="0"/>
                          </a:lnTo>
                        </a:path>
                        <a:path w="17144" h="10160">
                          <a:moveTo>
                            <a:pt x="16898" y="9545"/>
                          </a:moveTo>
                          <a:lnTo>
                            <a:pt x="0" y="0"/>
                          </a:lnTo>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877" name="object 667">
                      <a:extLst>
                        <a:ext uri="{FF2B5EF4-FFF2-40B4-BE49-F238E27FC236}">
                          <a16:creationId xmlns:a16="http://schemas.microsoft.com/office/drawing/2014/main" id="{66FF16D9-9947-14EC-35BF-F9611636F8B5}"/>
                        </a:ext>
                      </a:extLst>
                    </p:cNvPr>
                    <p:cNvSpPr/>
                    <p:nvPr/>
                  </p:nvSpPr>
                  <p:spPr>
                    <a:xfrm>
                      <a:off x="8265594" y="4132889"/>
                      <a:ext cx="7620" cy="19685"/>
                    </a:xfrm>
                    <a:custGeom>
                      <a:avLst/>
                      <a:gdLst/>
                      <a:ahLst/>
                      <a:cxnLst/>
                      <a:rect l="l" t="t" r="r" b="b"/>
                      <a:pathLst>
                        <a:path w="7619" h="19685">
                          <a:moveTo>
                            <a:pt x="0" y="0"/>
                          </a:moveTo>
                          <a:lnTo>
                            <a:pt x="7465" y="0"/>
                          </a:lnTo>
                          <a:lnTo>
                            <a:pt x="7465" y="19182"/>
                          </a:lnTo>
                          <a:lnTo>
                            <a:pt x="0" y="19182"/>
                          </a:lnTo>
                          <a:lnTo>
                            <a:pt x="0" y="0"/>
                          </a:lnTo>
                          <a:close/>
                        </a:path>
                      </a:pathLst>
                    </a:custGeom>
                    <a:solidFill>
                      <a:srgbClr val="00B8AE"/>
                    </a:solidFill>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884" name="object 668">
                      <a:extLst>
                        <a:ext uri="{FF2B5EF4-FFF2-40B4-BE49-F238E27FC236}">
                          <a16:creationId xmlns:a16="http://schemas.microsoft.com/office/drawing/2014/main" id="{FBF89F5C-9191-E9FB-87C1-C1A422CDD134}"/>
                        </a:ext>
                      </a:extLst>
                    </p:cNvPr>
                    <p:cNvSpPr/>
                    <p:nvPr/>
                  </p:nvSpPr>
                  <p:spPr>
                    <a:xfrm>
                      <a:off x="8260824" y="4137707"/>
                      <a:ext cx="17145" cy="10160"/>
                    </a:xfrm>
                    <a:custGeom>
                      <a:avLst/>
                      <a:gdLst/>
                      <a:ahLst/>
                      <a:cxnLst/>
                      <a:rect l="l" t="t" r="r" b="b"/>
                      <a:pathLst>
                        <a:path w="17144" h="10160">
                          <a:moveTo>
                            <a:pt x="0" y="9545"/>
                          </a:moveTo>
                          <a:lnTo>
                            <a:pt x="16898" y="0"/>
                          </a:lnTo>
                        </a:path>
                        <a:path w="17144" h="10160">
                          <a:moveTo>
                            <a:pt x="16898" y="9545"/>
                          </a:moveTo>
                          <a:lnTo>
                            <a:pt x="0" y="0"/>
                          </a:lnTo>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885" name="object 669">
                      <a:extLst>
                        <a:ext uri="{FF2B5EF4-FFF2-40B4-BE49-F238E27FC236}">
                          <a16:creationId xmlns:a16="http://schemas.microsoft.com/office/drawing/2014/main" id="{AADC6793-8BC1-D1FD-A555-CE87A045F3DC}"/>
                        </a:ext>
                      </a:extLst>
                    </p:cNvPr>
                    <p:cNvSpPr/>
                    <p:nvPr/>
                  </p:nvSpPr>
                  <p:spPr>
                    <a:xfrm>
                      <a:off x="8376946" y="4132889"/>
                      <a:ext cx="7620" cy="19685"/>
                    </a:xfrm>
                    <a:custGeom>
                      <a:avLst/>
                      <a:gdLst/>
                      <a:ahLst/>
                      <a:cxnLst/>
                      <a:rect l="l" t="t" r="r" b="b"/>
                      <a:pathLst>
                        <a:path w="7619" h="19685">
                          <a:moveTo>
                            <a:pt x="0" y="0"/>
                          </a:moveTo>
                          <a:lnTo>
                            <a:pt x="7465" y="0"/>
                          </a:lnTo>
                          <a:lnTo>
                            <a:pt x="7465" y="19182"/>
                          </a:lnTo>
                          <a:lnTo>
                            <a:pt x="0" y="19182"/>
                          </a:lnTo>
                          <a:lnTo>
                            <a:pt x="0" y="0"/>
                          </a:lnTo>
                          <a:close/>
                        </a:path>
                      </a:pathLst>
                    </a:custGeom>
                    <a:solidFill>
                      <a:srgbClr val="00B8AE"/>
                    </a:solidFill>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886" name="object 670">
                      <a:extLst>
                        <a:ext uri="{FF2B5EF4-FFF2-40B4-BE49-F238E27FC236}">
                          <a16:creationId xmlns:a16="http://schemas.microsoft.com/office/drawing/2014/main" id="{B33035AF-83F0-3F88-E58E-B786099098A0}"/>
                        </a:ext>
                      </a:extLst>
                    </p:cNvPr>
                    <p:cNvSpPr/>
                    <p:nvPr/>
                  </p:nvSpPr>
                  <p:spPr>
                    <a:xfrm>
                      <a:off x="8372281" y="4137707"/>
                      <a:ext cx="17145" cy="10160"/>
                    </a:xfrm>
                    <a:custGeom>
                      <a:avLst/>
                      <a:gdLst/>
                      <a:ahLst/>
                      <a:cxnLst/>
                      <a:rect l="l" t="t" r="r" b="b"/>
                      <a:pathLst>
                        <a:path w="17144" h="10160">
                          <a:moveTo>
                            <a:pt x="0" y="9545"/>
                          </a:moveTo>
                          <a:lnTo>
                            <a:pt x="16801" y="0"/>
                          </a:lnTo>
                        </a:path>
                        <a:path w="17144" h="10160">
                          <a:moveTo>
                            <a:pt x="16801" y="9545"/>
                          </a:moveTo>
                          <a:lnTo>
                            <a:pt x="0" y="0"/>
                          </a:lnTo>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887" name="object 671">
                      <a:extLst>
                        <a:ext uri="{FF2B5EF4-FFF2-40B4-BE49-F238E27FC236}">
                          <a16:creationId xmlns:a16="http://schemas.microsoft.com/office/drawing/2014/main" id="{C24CB9B7-66FB-2CFB-7E7F-229427E77E21}"/>
                        </a:ext>
                      </a:extLst>
                    </p:cNvPr>
                    <p:cNvSpPr/>
                    <p:nvPr/>
                  </p:nvSpPr>
                  <p:spPr>
                    <a:xfrm>
                      <a:off x="8382030" y="4132889"/>
                      <a:ext cx="7620" cy="19685"/>
                    </a:xfrm>
                    <a:custGeom>
                      <a:avLst/>
                      <a:gdLst/>
                      <a:ahLst/>
                      <a:cxnLst/>
                      <a:rect l="l" t="t" r="r" b="b"/>
                      <a:pathLst>
                        <a:path w="7619" h="19685">
                          <a:moveTo>
                            <a:pt x="0" y="0"/>
                          </a:moveTo>
                          <a:lnTo>
                            <a:pt x="7465" y="0"/>
                          </a:lnTo>
                          <a:lnTo>
                            <a:pt x="7465" y="19182"/>
                          </a:lnTo>
                          <a:lnTo>
                            <a:pt x="0" y="19182"/>
                          </a:lnTo>
                          <a:lnTo>
                            <a:pt x="0" y="0"/>
                          </a:lnTo>
                          <a:close/>
                        </a:path>
                      </a:pathLst>
                    </a:custGeom>
                    <a:solidFill>
                      <a:srgbClr val="00B8AE"/>
                    </a:solidFill>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888" name="object 672">
                      <a:extLst>
                        <a:ext uri="{FF2B5EF4-FFF2-40B4-BE49-F238E27FC236}">
                          <a16:creationId xmlns:a16="http://schemas.microsoft.com/office/drawing/2014/main" id="{05398A4C-10AE-77B8-37EF-FCDAEDA90A71}"/>
                        </a:ext>
                      </a:extLst>
                    </p:cNvPr>
                    <p:cNvSpPr/>
                    <p:nvPr/>
                  </p:nvSpPr>
                  <p:spPr>
                    <a:xfrm>
                      <a:off x="8377357" y="4137707"/>
                      <a:ext cx="17145" cy="10160"/>
                    </a:xfrm>
                    <a:custGeom>
                      <a:avLst/>
                      <a:gdLst/>
                      <a:ahLst/>
                      <a:cxnLst/>
                      <a:rect l="l" t="t" r="r" b="b"/>
                      <a:pathLst>
                        <a:path w="17144" h="10160">
                          <a:moveTo>
                            <a:pt x="0" y="9545"/>
                          </a:moveTo>
                          <a:lnTo>
                            <a:pt x="16801" y="0"/>
                          </a:lnTo>
                        </a:path>
                        <a:path w="17144" h="10160">
                          <a:moveTo>
                            <a:pt x="16801" y="9545"/>
                          </a:moveTo>
                          <a:lnTo>
                            <a:pt x="0" y="0"/>
                          </a:lnTo>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889" name="object 673">
                      <a:extLst>
                        <a:ext uri="{FF2B5EF4-FFF2-40B4-BE49-F238E27FC236}">
                          <a16:creationId xmlns:a16="http://schemas.microsoft.com/office/drawing/2014/main" id="{9C711BCC-8230-DEFF-F1F5-D712FE08FCC8}"/>
                        </a:ext>
                      </a:extLst>
                    </p:cNvPr>
                    <p:cNvSpPr/>
                    <p:nvPr/>
                  </p:nvSpPr>
                  <p:spPr>
                    <a:xfrm>
                      <a:off x="8383688" y="4132889"/>
                      <a:ext cx="7620" cy="19685"/>
                    </a:xfrm>
                    <a:custGeom>
                      <a:avLst/>
                      <a:gdLst/>
                      <a:ahLst/>
                      <a:cxnLst/>
                      <a:rect l="l" t="t" r="r" b="b"/>
                      <a:pathLst>
                        <a:path w="7619" h="19685">
                          <a:moveTo>
                            <a:pt x="0" y="0"/>
                          </a:moveTo>
                          <a:lnTo>
                            <a:pt x="7465" y="0"/>
                          </a:lnTo>
                          <a:lnTo>
                            <a:pt x="7465" y="19182"/>
                          </a:lnTo>
                          <a:lnTo>
                            <a:pt x="0" y="19182"/>
                          </a:lnTo>
                          <a:lnTo>
                            <a:pt x="0" y="0"/>
                          </a:lnTo>
                          <a:close/>
                        </a:path>
                      </a:pathLst>
                    </a:custGeom>
                    <a:solidFill>
                      <a:srgbClr val="00B8AE"/>
                    </a:solidFill>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1088" name="object 674">
                      <a:extLst>
                        <a:ext uri="{FF2B5EF4-FFF2-40B4-BE49-F238E27FC236}">
                          <a16:creationId xmlns:a16="http://schemas.microsoft.com/office/drawing/2014/main" id="{21370146-27F9-5BA5-FF77-DC91FA138019}"/>
                        </a:ext>
                      </a:extLst>
                    </p:cNvPr>
                    <p:cNvSpPr/>
                    <p:nvPr/>
                  </p:nvSpPr>
                  <p:spPr>
                    <a:xfrm>
                      <a:off x="8379022" y="4137707"/>
                      <a:ext cx="17145" cy="10160"/>
                    </a:xfrm>
                    <a:custGeom>
                      <a:avLst/>
                      <a:gdLst/>
                      <a:ahLst/>
                      <a:cxnLst/>
                      <a:rect l="l" t="t" r="r" b="b"/>
                      <a:pathLst>
                        <a:path w="17144" h="10160">
                          <a:moveTo>
                            <a:pt x="0" y="9545"/>
                          </a:moveTo>
                          <a:lnTo>
                            <a:pt x="16898" y="0"/>
                          </a:lnTo>
                        </a:path>
                        <a:path w="17144" h="10160">
                          <a:moveTo>
                            <a:pt x="16898" y="9545"/>
                          </a:moveTo>
                          <a:lnTo>
                            <a:pt x="0" y="0"/>
                          </a:lnTo>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1089" name="object 675">
                      <a:extLst>
                        <a:ext uri="{FF2B5EF4-FFF2-40B4-BE49-F238E27FC236}">
                          <a16:creationId xmlns:a16="http://schemas.microsoft.com/office/drawing/2014/main" id="{423C0F78-8ECF-D89C-1900-F87AC4004484}"/>
                        </a:ext>
                      </a:extLst>
                    </p:cNvPr>
                    <p:cNvSpPr/>
                    <p:nvPr/>
                  </p:nvSpPr>
                  <p:spPr>
                    <a:xfrm>
                      <a:off x="8402657" y="4132889"/>
                      <a:ext cx="0" cy="19685"/>
                    </a:xfrm>
                    <a:custGeom>
                      <a:avLst/>
                      <a:gdLst/>
                      <a:ahLst/>
                      <a:cxnLst/>
                      <a:rect l="l" t="t" r="r" b="b"/>
                      <a:pathLst>
                        <a:path h="19685">
                          <a:moveTo>
                            <a:pt x="0" y="0"/>
                          </a:moveTo>
                          <a:lnTo>
                            <a:pt x="0" y="19182"/>
                          </a:lnTo>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1090" name="object 676">
                      <a:extLst>
                        <a:ext uri="{FF2B5EF4-FFF2-40B4-BE49-F238E27FC236}">
                          <a16:creationId xmlns:a16="http://schemas.microsoft.com/office/drawing/2014/main" id="{AA39718D-AD3F-6FD5-F831-4811DCE23A57}"/>
                        </a:ext>
                      </a:extLst>
                    </p:cNvPr>
                    <p:cNvSpPr/>
                    <p:nvPr/>
                  </p:nvSpPr>
                  <p:spPr>
                    <a:xfrm>
                      <a:off x="8394161" y="4137707"/>
                      <a:ext cx="17145" cy="10160"/>
                    </a:xfrm>
                    <a:custGeom>
                      <a:avLst/>
                      <a:gdLst/>
                      <a:ahLst/>
                      <a:cxnLst/>
                      <a:rect l="l" t="t" r="r" b="b"/>
                      <a:pathLst>
                        <a:path w="17144" h="10160">
                          <a:moveTo>
                            <a:pt x="0" y="9545"/>
                          </a:moveTo>
                          <a:lnTo>
                            <a:pt x="16898" y="0"/>
                          </a:lnTo>
                        </a:path>
                        <a:path w="17144" h="10160">
                          <a:moveTo>
                            <a:pt x="16898" y="9545"/>
                          </a:moveTo>
                          <a:lnTo>
                            <a:pt x="0" y="0"/>
                          </a:lnTo>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1091" name="object 677">
                      <a:extLst>
                        <a:ext uri="{FF2B5EF4-FFF2-40B4-BE49-F238E27FC236}">
                          <a16:creationId xmlns:a16="http://schemas.microsoft.com/office/drawing/2014/main" id="{27ADFDF6-0B0D-52EF-0D4E-ACB39542D6BD}"/>
                        </a:ext>
                      </a:extLst>
                    </p:cNvPr>
                    <p:cNvSpPr/>
                    <p:nvPr/>
                  </p:nvSpPr>
                  <p:spPr>
                    <a:xfrm>
                      <a:off x="6362296" y="3061457"/>
                      <a:ext cx="412115" cy="643890"/>
                    </a:xfrm>
                    <a:custGeom>
                      <a:avLst/>
                      <a:gdLst/>
                      <a:ahLst/>
                      <a:cxnLst/>
                      <a:rect l="l" t="t" r="r" b="b"/>
                      <a:pathLst>
                        <a:path w="412115" h="643889">
                          <a:moveTo>
                            <a:pt x="0" y="0"/>
                          </a:moveTo>
                          <a:lnTo>
                            <a:pt x="1758" y="0"/>
                          </a:lnTo>
                          <a:lnTo>
                            <a:pt x="79317" y="0"/>
                          </a:lnTo>
                          <a:lnTo>
                            <a:pt x="79317" y="6394"/>
                          </a:lnTo>
                          <a:lnTo>
                            <a:pt x="91136" y="6394"/>
                          </a:lnTo>
                          <a:lnTo>
                            <a:pt x="91136" y="14363"/>
                          </a:lnTo>
                          <a:lnTo>
                            <a:pt x="94555" y="14363"/>
                          </a:lnTo>
                          <a:lnTo>
                            <a:pt x="94555" y="22425"/>
                          </a:lnTo>
                          <a:lnTo>
                            <a:pt x="96216" y="22425"/>
                          </a:lnTo>
                          <a:lnTo>
                            <a:pt x="96216" y="30395"/>
                          </a:lnTo>
                          <a:lnTo>
                            <a:pt x="111454" y="30395"/>
                          </a:lnTo>
                          <a:lnTo>
                            <a:pt x="111454" y="36789"/>
                          </a:lnTo>
                          <a:lnTo>
                            <a:pt x="113115" y="36789"/>
                          </a:lnTo>
                          <a:lnTo>
                            <a:pt x="113115" y="52820"/>
                          </a:lnTo>
                          <a:lnTo>
                            <a:pt x="114775" y="52820"/>
                          </a:lnTo>
                          <a:lnTo>
                            <a:pt x="114775" y="59215"/>
                          </a:lnTo>
                          <a:lnTo>
                            <a:pt x="118194" y="59215"/>
                          </a:lnTo>
                          <a:lnTo>
                            <a:pt x="118194" y="83215"/>
                          </a:lnTo>
                          <a:lnTo>
                            <a:pt x="119855" y="83215"/>
                          </a:lnTo>
                          <a:lnTo>
                            <a:pt x="119855" y="97672"/>
                          </a:lnTo>
                          <a:lnTo>
                            <a:pt x="121515" y="97672"/>
                          </a:lnTo>
                          <a:lnTo>
                            <a:pt x="121515" y="172919"/>
                          </a:lnTo>
                          <a:lnTo>
                            <a:pt x="123273" y="172919"/>
                          </a:lnTo>
                          <a:lnTo>
                            <a:pt x="123273" y="180981"/>
                          </a:lnTo>
                          <a:lnTo>
                            <a:pt x="130013" y="180981"/>
                          </a:lnTo>
                          <a:lnTo>
                            <a:pt x="130013" y="196920"/>
                          </a:lnTo>
                          <a:lnTo>
                            <a:pt x="133335" y="196920"/>
                          </a:lnTo>
                          <a:lnTo>
                            <a:pt x="133335" y="203406"/>
                          </a:lnTo>
                          <a:lnTo>
                            <a:pt x="136753" y="203406"/>
                          </a:lnTo>
                          <a:lnTo>
                            <a:pt x="136753" y="211376"/>
                          </a:lnTo>
                          <a:lnTo>
                            <a:pt x="146815" y="211376"/>
                          </a:lnTo>
                          <a:lnTo>
                            <a:pt x="146815" y="219345"/>
                          </a:lnTo>
                          <a:lnTo>
                            <a:pt x="150233" y="219345"/>
                          </a:lnTo>
                          <a:lnTo>
                            <a:pt x="150233" y="227408"/>
                          </a:lnTo>
                          <a:lnTo>
                            <a:pt x="163713" y="227408"/>
                          </a:lnTo>
                          <a:lnTo>
                            <a:pt x="163713" y="233801"/>
                          </a:lnTo>
                          <a:lnTo>
                            <a:pt x="168793" y="233801"/>
                          </a:lnTo>
                          <a:lnTo>
                            <a:pt x="168793" y="241771"/>
                          </a:lnTo>
                          <a:lnTo>
                            <a:pt x="175533" y="241771"/>
                          </a:lnTo>
                          <a:lnTo>
                            <a:pt x="175533" y="249833"/>
                          </a:lnTo>
                          <a:lnTo>
                            <a:pt x="182273" y="249833"/>
                          </a:lnTo>
                          <a:lnTo>
                            <a:pt x="182273" y="264197"/>
                          </a:lnTo>
                          <a:lnTo>
                            <a:pt x="183934" y="264197"/>
                          </a:lnTo>
                          <a:lnTo>
                            <a:pt x="183934" y="272259"/>
                          </a:lnTo>
                          <a:lnTo>
                            <a:pt x="197512" y="272259"/>
                          </a:lnTo>
                          <a:lnTo>
                            <a:pt x="197512" y="280229"/>
                          </a:lnTo>
                          <a:lnTo>
                            <a:pt x="207572" y="280229"/>
                          </a:lnTo>
                          <a:lnTo>
                            <a:pt x="207572" y="288291"/>
                          </a:lnTo>
                          <a:lnTo>
                            <a:pt x="221150" y="288291"/>
                          </a:lnTo>
                          <a:lnTo>
                            <a:pt x="221150" y="294685"/>
                          </a:lnTo>
                          <a:lnTo>
                            <a:pt x="229550" y="294685"/>
                          </a:lnTo>
                          <a:lnTo>
                            <a:pt x="229550" y="310717"/>
                          </a:lnTo>
                          <a:lnTo>
                            <a:pt x="231211" y="310717"/>
                          </a:lnTo>
                          <a:lnTo>
                            <a:pt x="231211" y="317110"/>
                          </a:lnTo>
                          <a:lnTo>
                            <a:pt x="232872" y="317110"/>
                          </a:lnTo>
                          <a:lnTo>
                            <a:pt x="232872" y="333050"/>
                          </a:lnTo>
                          <a:lnTo>
                            <a:pt x="232872" y="355475"/>
                          </a:lnTo>
                          <a:lnTo>
                            <a:pt x="237951" y="355475"/>
                          </a:lnTo>
                          <a:lnTo>
                            <a:pt x="237951" y="371507"/>
                          </a:lnTo>
                          <a:lnTo>
                            <a:pt x="239710" y="371507"/>
                          </a:lnTo>
                          <a:lnTo>
                            <a:pt x="239710" y="393933"/>
                          </a:lnTo>
                          <a:lnTo>
                            <a:pt x="241370" y="393933"/>
                          </a:lnTo>
                          <a:lnTo>
                            <a:pt x="241370" y="424420"/>
                          </a:lnTo>
                          <a:lnTo>
                            <a:pt x="243030" y="424420"/>
                          </a:lnTo>
                          <a:lnTo>
                            <a:pt x="243030" y="430815"/>
                          </a:lnTo>
                          <a:lnTo>
                            <a:pt x="243030" y="446846"/>
                          </a:lnTo>
                          <a:lnTo>
                            <a:pt x="244691" y="446846"/>
                          </a:lnTo>
                          <a:lnTo>
                            <a:pt x="244691" y="461210"/>
                          </a:lnTo>
                          <a:lnTo>
                            <a:pt x="248110" y="461210"/>
                          </a:lnTo>
                          <a:lnTo>
                            <a:pt x="248110" y="469179"/>
                          </a:lnTo>
                          <a:lnTo>
                            <a:pt x="249771" y="469179"/>
                          </a:lnTo>
                          <a:lnTo>
                            <a:pt x="249771" y="485211"/>
                          </a:lnTo>
                          <a:lnTo>
                            <a:pt x="254850" y="485211"/>
                          </a:lnTo>
                          <a:lnTo>
                            <a:pt x="254850" y="491605"/>
                          </a:lnTo>
                          <a:lnTo>
                            <a:pt x="283569" y="491605"/>
                          </a:lnTo>
                          <a:lnTo>
                            <a:pt x="283569" y="499667"/>
                          </a:lnTo>
                          <a:lnTo>
                            <a:pt x="313947" y="499667"/>
                          </a:lnTo>
                          <a:lnTo>
                            <a:pt x="313947" y="507636"/>
                          </a:lnTo>
                          <a:lnTo>
                            <a:pt x="315608" y="507636"/>
                          </a:lnTo>
                          <a:lnTo>
                            <a:pt x="315608" y="515699"/>
                          </a:lnTo>
                          <a:lnTo>
                            <a:pt x="315608" y="522093"/>
                          </a:lnTo>
                          <a:lnTo>
                            <a:pt x="320687" y="522093"/>
                          </a:lnTo>
                          <a:lnTo>
                            <a:pt x="320687" y="530062"/>
                          </a:lnTo>
                          <a:lnTo>
                            <a:pt x="327428" y="530062"/>
                          </a:lnTo>
                          <a:lnTo>
                            <a:pt x="327428" y="546094"/>
                          </a:lnTo>
                          <a:lnTo>
                            <a:pt x="332507" y="546094"/>
                          </a:lnTo>
                          <a:lnTo>
                            <a:pt x="332507" y="552488"/>
                          </a:lnTo>
                          <a:lnTo>
                            <a:pt x="347647" y="552488"/>
                          </a:lnTo>
                          <a:lnTo>
                            <a:pt x="347647" y="560550"/>
                          </a:lnTo>
                          <a:lnTo>
                            <a:pt x="349406" y="560550"/>
                          </a:lnTo>
                          <a:lnTo>
                            <a:pt x="349406" y="568519"/>
                          </a:lnTo>
                          <a:lnTo>
                            <a:pt x="351066" y="568519"/>
                          </a:lnTo>
                          <a:lnTo>
                            <a:pt x="351066" y="574914"/>
                          </a:lnTo>
                          <a:lnTo>
                            <a:pt x="359466" y="574914"/>
                          </a:lnTo>
                          <a:lnTo>
                            <a:pt x="359466" y="582976"/>
                          </a:lnTo>
                          <a:lnTo>
                            <a:pt x="361127" y="582976"/>
                          </a:lnTo>
                          <a:lnTo>
                            <a:pt x="361127" y="598915"/>
                          </a:lnTo>
                          <a:lnTo>
                            <a:pt x="361127" y="605401"/>
                          </a:lnTo>
                          <a:lnTo>
                            <a:pt x="364546" y="605401"/>
                          </a:lnTo>
                          <a:lnTo>
                            <a:pt x="364546" y="621341"/>
                          </a:lnTo>
                          <a:lnTo>
                            <a:pt x="366207" y="621341"/>
                          </a:lnTo>
                          <a:lnTo>
                            <a:pt x="366207" y="629403"/>
                          </a:lnTo>
                          <a:lnTo>
                            <a:pt x="369626" y="629403"/>
                          </a:lnTo>
                          <a:lnTo>
                            <a:pt x="369626" y="635797"/>
                          </a:lnTo>
                          <a:lnTo>
                            <a:pt x="408405" y="635797"/>
                          </a:lnTo>
                          <a:lnTo>
                            <a:pt x="408405" y="643766"/>
                          </a:lnTo>
                          <a:lnTo>
                            <a:pt x="411824" y="643766"/>
                          </a:lnTo>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1092" name="object 678">
                      <a:extLst>
                        <a:ext uri="{FF2B5EF4-FFF2-40B4-BE49-F238E27FC236}">
                          <a16:creationId xmlns:a16="http://schemas.microsoft.com/office/drawing/2014/main" id="{87358AFA-5ED3-7217-7B53-D24285B2A346}"/>
                        </a:ext>
                      </a:extLst>
                    </p:cNvPr>
                    <p:cNvSpPr/>
                    <p:nvPr/>
                  </p:nvSpPr>
                  <p:spPr>
                    <a:xfrm>
                      <a:off x="6465250" y="3093428"/>
                      <a:ext cx="17145" cy="10160"/>
                    </a:xfrm>
                    <a:custGeom>
                      <a:avLst/>
                      <a:gdLst/>
                      <a:ahLst/>
                      <a:cxnLst/>
                      <a:rect l="l" t="t" r="r" b="b"/>
                      <a:pathLst>
                        <a:path w="17144" h="10160">
                          <a:moveTo>
                            <a:pt x="0" y="9637"/>
                          </a:moveTo>
                          <a:lnTo>
                            <a:pt x="16898" y="0"/>
                          </a:lnTo>
                        </a:path>
                        <a:path w="17144" h="10160">
                          <a:moveTo>
                            <a:pt x="16898" y="9637"/>
                          </a:moveTo>
                          <a:lnTo>
                            <a:pt x="0" y="0"/>
                          </a:lnTo>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1093" name="object 679">
                      <a:extLst>
                        <a:ext uri="{FF2B5EF4-FFF2-40B4-BE49-F238E27FC236}">
                          <a16:creationId xmlns:a16="http://schemas.microsoft.com/office/drawing/2014/main" id="{F00976D1-911C-CF85-401D-EF363F7D1338}"/>
                        </a:ext>
                      </a:extLst>
                    </p:cNvPr>
                    <p:cNvSpPr/>
                    <p:nvPr/>
                  </p:nvSpPr>
                  <p:spPr>
                    <a:xfrm>
                      <a:off x="6358564" y="3051819"/>
                      <a:ext cx="7620" cy="19685"/>
                    </a:xfrm>
                    <a:custGeom>
                      <a:avLst/>
                      <a:gdLst/>
                      <a:ahLst/>
                      <a:cxnLst/>
                      <a:rect l="l" t="t" r="r" b="b"/>
                      <a:pathLst>
                        <a:path w="7619" h="19685">
                          <a:moveTo>
                            <a:pt x="0" y="0"/>
                          </a:moveTo>
                          <a:lnTo>
                            <a:pt x="7465" y="0"/>
                          </a:lnTo>
                          <a:lnTo>
                            <a:pt x="7465" y="19182"/>
                          </a:lnTo>
                          <a:lnTo>
                            <a:pt x="0" y="19182"/>
                          </a:lnTo>
                          <a:lnTo>
                            <a:pt x="0" y="0"/>
                          </a:lnTo>
                          <a:close/>
                        </a:path>
                      </a:pathLst>
                    </a:custGeom>
                    <a:solidFill>
                      <a:srgbClr val="00B8AE"/>
                    </a:solidFill>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1094" name="object 680">
                      <a:extLst>
                        <a:ext uri="{FF2B5EF4-FFF2-40B4-BE49-F238E27FC236}">
                          <a16:creationId xmlns:a16="http://schemas.microsoft.com/office/drawing/2014/main" id="{D4C606D1-E2CC-35CA-88E8-30AA97B339D1}"/>
                        </a:ext>
                      </a:extLst>
                    </p:cNvPr>
                    <p:cNvSpPr/>
                    <p:nvPr/>
                  </p:nvSpPr>
                  <p:spPr>
                    <a:xfrm>
                      <a:off x="6353890" y="3056638"/>
                      <a:ext cx="17145" cy="10160"/>
                    </a:xfrm>
                    <a:custGeom>
                      <a:avLst/>
                      <a:gdLst/>
                      <a:ahLst/>
                      <a:cxnLst/>
                      <a:rect l="l" t="t" r="r" b="b"/>
                      <a:pathLst>
                        <a:path w="17144" h="10160">
                          <a:moveTo>
                            <a:pt x="0" y="9637"/>
                          </a:moveTo>
                          <a:lnTo>
                            <a:pt x="16898" y="0"/>
                          </a:lnTo>
                        </a:path>
                        <a:path w="17144" h="10160">
                          <a:moveTo>
                            <a:pt x="16898" y="9637"/>
                          </a:moveTo>
                          <a:lnTo>
                            <a:pt x="0" y="0"/>
                          </a:lnTo>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1095" name="object 681">
                      <a:extLst>
                        <a:ext uri="{FF2B5EF4-FFF2-40B4-BE49-F238E27FC236}">
                          <a16:creationId xmlns:a16="http://schemas.microsoft.com/office/drawing/2014/main" id="{D5A7A22D-AABB-81BB-2315-2C551B81C8AF}"/>
                        </a:ext>
                      </a:extLst>
                    </p:cNvPr>
                    <p:cNvSpPr/>
                    <p:nvPr/>
                  </p:nvSpPr>
                  <p:spPr>
                    <a:xfrm>
                      <a:off x="6360318" y="3051819"/>
                      <a:ext cx="7620" cy="19685"/>
                    </a:xfrm>
                    <a:custGeom>
                      <a:avLst/>
                      <a:gdLst/>
                      <a:ahLst/>
                      <a:cxnLst/>
                      <a:rect l="l" t="t" r="r" b="b"/>
                      <a:pathLst>
                        <a:path w="7619" h="19685">
                          <a:moveTo>
                            <a:pt x="0" y="0"/>
                          </a:moveTo>
                          <a:lnTo>
                            <a:pt x="7465" y="0"/>
                          </a:lnTo>
                          <a:lnTo>
                            <a:pt x="7465" y="19182"/>
                          </a:lnTo>
                          <a:lnTo>
                            <a:pt x="0" y="19182"/>
                          </a:lnTo>
                          <a:lnTo>
                            <a:pt x="0" y="0"/>
                          </a:lnTo>
                          <a:close/>
                        </a:path>
                      </a:pathLst>
                    </a:custGeom>
                    <a:solidFill>
                      <a:srgbClr val="00B8AE"/>
                    </a:solidFill>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1096" name="object 682">
                      <a:extLst>
                        <a:ext uri="{FF2B5EF4-FFF2-40B4-BE49-F238E27FC236}">
                          <a16:creationId xmlns:a16="http://schemas.microsoft.com/office/drawing/2014/main" id="{C42B0550-2055-4960-DAA3-28435DF5388C}"/>
                        </a:ext>
                      </a:extLst>
                    </p:cNvPr>
                    <p:cNvSpPr/>
                    <p:nvPr/>
                  </p:nvSpPr>
                  <p:spPr>
                    <a:xfrm>
                      <a:off x="6355555" y="3056638"/>
                      <a:ext cx="17145" cy="10160"/>
                    </a:xfrm>
                    <a:custGeom>
                      <a:avLst/>
                      <a:gdLst/>
                      <a:ahLst/>
                      <a:cxnLst/>
                      <a:rect l="l" t="t" r="r" b="b"/>
                      <a:pathLst>
                        <a:path w="17144" h="10160">
                          <a:moveTo>
                            <a:pt x="0" y="9637"/>
                          </a:moveTo>
                          <a:lnTo>
                            <a:pt x="16898" y="0"/>
                          </a:lnTo>
                        </a:path>
                        <a:path w="17144" h="10160">
                          <a:moveTo>
                            <a:pt x="16898" y="9637"/>
                          </a:moveTo>
                          <a:lnTo>
                            <a:pt x="0" y="0"/>
                          </a:lnTo>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1097" name="object 683">
                      <a:extLst>
                        <a:ext uri="{FF2B5EF4-FFF2-40B4-BE49-F238E27FC236}">
                          <a16:creationId xmlns:a16="http://schemas.microsoft.com/office/drawing/2014/main" id="{CD8C356E-9DFC-2E67-D50A-D24959DC432F}"/>
                        </a:ext>
                      </a:extLst>
                    </p:cNvPr>
                    <p:cNvSpPr/>
                    <p:nvPr/>
                  </p:nvSpPr>
                  <p:spPr>
                    <a:xfrm>
                      <a:off x="6360318" y="3051819"/>
                      <a:ext cx="7620" cy="19685"/>
                    </a:xfrm>
                    <a:custGeom>
                      <a:avLst/>
                      <a:gdLst/>
                      <a:ahLst/>
                      <a:cxnLst/>
                      <a:rect l="l" t="t" r="r" b="b"/>
                      <a:pathLst>
                        <a:path w="7619" h="19685">
                          <a:moveTo>
                            <a:pt x="0" y="0"/>
                          </a:moveTo>
                          <a:lnTo>
                            <a:pt x="7465" y="0"/>
                          </a:lnTo>
                          <a:lnTo>
                            <a:pt x="7465" y="19182"/>
                          </a:lnTo>
                          <a:lnTo>
                            <a:pt x="0" y="19182"/>
                          </a:lnTo>
                          <a:lnTo>
                            <a:pt x="0" y="0"/>
                          </a:lnTo>
                          <a:close/>
                        </a:path>
                      </a:pathLst>
                    </a:custGeom>
                    <a:solidFill>
                      <a:srgbClr val="00B8AE"/>
                    </a:solidFill>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1098" name="object 684">
                      <a:extLst>
                        <a:ext uri="{FF2B5EF4-FFF2-40B4-BE49-F238E27FC236}">
                          <a16:creationId xmlns:a16="http://schemas.microsoft.com/office/drawing/2014/main" id="{4D57F257-7E2C-1057-504D-64AED288F712}"/>
                        </a:ext>
                      </a:extLst>
                    </p:cNvPr>
                    <p:cNvSpPr/>
                    <p:nvPr/>
                  </p:nvSpPr>
                  <p:spPr>
                    <a:xfrm>
                      <a:off x="6355555" y="3056638"/>
                      <a:ext cx="17145" cy="10160"/>
                    </a:xfrm>
                    <a:custGeom>
                      <a:avLst/>
                      <a:gdLst/>
                      <a:ahLst/>
                      <a:cxnLst/>
                      <a:rect l="l" t="t" r="r" b="b"/>
                      <a:pathLst>
                        <a:path w="17144" h="10160">
                          <a:moveTo>
                            <a:pt x="0" y="9637"/>
                          </a:moveTo>
                          <a:lnTo>
                            <a:pt x="16898" y="0"/>
                          </a:lnTo>
                        </a:path>
                        <a:path w="17144" h="10160">
                          <a:moveTo>
                            <a:pt x="16898" y="9637"/>
                          </a:moveTo>
                          <a:lnTo>
                            <a:pt x="0" y="0"/>
                          </a:lnTo>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1099" name="object 685">
                      <a:extLst>
                        <a:ext uri="{FF2B5EF4-FFF2-40B4-BE49-F238E27FC236}">
                          <a16:creationId xmlns:a16="http://schemas.microsoft.com/office/drawing/2014/main" id="{37920333-F8BB-62C5-6C86-E96D84221512}"/>
                        </a:ext>
                      </a:extLst>
                    </p:cNvPr>
                    <p:cNvSpPr/>
                    <p:nvPr/>
                  </p:nvSpPr>
                  <p:spPr>
                    <a:xfrm>
                      <a:off x="6360318" y="3051819"/>
                      <a:ext cx="7620" cy="19685"/>
                    </a:xfrm>
                    <a:custGeom>
                      <a:avLst/>
                      <a:gdLst/>
                      <a:ahLst/>
                      <a:cxnLst/>
                      <a:rect l="l" t="t" r="r" b="b"/>
                      <a:pathLst>
                        <a:path w="7619" h="19685">
                          <a:moveTo>
                            <a:pt x="0" y="0"/>
                          </a:moveTo>
                          <a:lnTo>
                            <a:pt x="7465" y="0"/>
                          </a:lnTo>
                          <a:lnTo>
                            <a:pt x="7465" y="19182"/>
                          </a:lnTo>
                          <a:lnTo>
                            <a:pt x="0" y="19182"/>
                          </a:lnTo>
                          <a:lnTo>
                            <a:pt x="0" y="0"/>
                          </a:lnTo>
                          <a:close/>
                        </a:path>
                      </a:pathLst>
                    </a:custGeom>
                    <a:solidFill>
                      <a:srgbClr val="00B8AE"/>
                    </a:solidFill>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1100" name="object 686">
                      <a:extLst>
                        <a:ext uri="{FF2B5EF4-FFF2-40B4-BE49-F238E27FC236}">
                          <a16:creationId xmlns:a16="http://schemas.microsoft.com/office/drawing/2014/main" id="{8F155432-071B-F738-1BEF-DE3234C24DDA}"/>
                        </a:ext>
                      </a:extLst>
                    </p:cNvPr>
                    <p:cNvSpPr/>
                    <p:nvPr/>
                  </p:nvSpPr>
                  <p:spPr>
                    <a:xfrm>
                      <a:off x="6355555" y="3056638"/>
                      <a:ext cx="17145" cy="10160"/>
                    </a:xfrm>
                    <a:custGeom>
                      <a:avLst/>
                      <a:gdLst/>
                      <a:ahLst/>
                      <a:cxnLst/>
                      <a:rect l="l" t="t" r="r" b="b"/>
                      <a:pathLst>
                        <a:path w="17144" h="10160">
                          <a:moveTo>
                            <a:pt x="0" y="9637"/>
                          </a:moveTo>
                          <a:lnTo>
                            <a:pt x="16898" y="0"/>
                          </a:lnTo>
                        </a:path>
                        <a:path w="17144" h="10160">
                          <a:moveTo>
                            <a:pt x="16898" y="9637"/>
                          </a:moveTo>
                          <a:lnTo>
                            <a:pt x="0" y="0"/>
                          </a:lnTo>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1101" name="object 687">
                      <a:extLst>
                        <a:ext uri="{FF2B5EF4-FFF2-40B4-BE49-F238E27FC236}">
                          <a16:creationId xmlns:a16="http://schemas.microsoft.com/office/drawing/2014/main" id="{2C9D4562-1288-2C68-9AFE-865E0A64764C}"/>
                        </a:ext>
                      </a:extLst>
                    </p:cNvPr>
                    <p:cNvSpPr/>
                    <p:nvPr/>
                  </p:nvSpPr>
                  <p:spPr>
                    <a:xfrm>
                      <a:off x="6360318" y="3051819"/>
                      <a:ext cx="7620" cy="19685"/>
                    </a:xfrm>
                    <a:custGeom>
                      <a:avLst/>
                      <a:gdLst/>
                      <a:ahLst/>
                      <a:cxnLst/>
                      <a:rect l="l" t="t" r="r" b="b"/>
                      <a:pathLst>
                        <a:path w="7619" h="19685">
                          <a:moveTo>
                            <a:pt x="0" y="0"/>
                          </a:moveTo>
                          <a:lnTo>
                            <a:pt x="7465" y="0"/>
                          </a:lnTo>
                          <a:lnTo>
                            <a:pt x="7465" y="19182"/>
                          </a:lnTo>
                          <a:lnTo>
                            <a:pt x="0" y="19182"/>
                          </a:lnTo>
                          <a:lnTo>
                            <a:pt x="0" y="0"/>
                          </a:lnTo>
                          <a:close/>
                        </a:path>
                      </a:pathLst>
                    </a:custGeom>
                    <a:solidFill>
                      <a:srgbClr val="00B8AE"/>
                    </a:solidFill>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1102" name="object 688">
                      <a:extLst>
                        <a:ext uri="{FF2B5EF4-FFF2-40B4-BE49-F238E27FC236}">
                          <a16:creationId xmlns:a16="http://schemas.microsoft.com/office/drawing/2014/main" id="{F94122EE-194D-F632-AE23-C323C3C31778}"/>
                        </a:ext>
                      </a:extLst>
                    </p:cNvPr>
                    <p:cNvSpPr/>
                    <p:nvPr/>
                  </p:nvSpPr>
                  <p:spPr>
                    <a:xfrm>
                      <a:off x="6355555" y="3056638"/>
                      <a:ext cx="17145" cy="10160"/>
                    </a:xfrm>
                    <a:custGeom>
                      <a:avLst/>
                      <a:gdLst/>
                      <a:ahLst/>
                      <a:cxnLst/>
                      <a:rect l="l" t="t" r="r" b="b"/>
                      <a:pathLst>
                        <a:path w="17144" h="10160">
                          <a:moveTo>
                            <a:pt x="0" y="9637"/>
                          </a:moveTo>
                          <a:lnTo>
                            <a:pt x="16898" y="0"/>
                          </a:lnTo>
                        </a:path>
                        <a:path w="17144" h="10160">
                          <a:moveTo>
                            <a:pt x="16898" y="9637"/>
                          </a:moveTo>
                          <a:lnTo>
                            <a:pt x="0" y="0"/>
                          </a:lnTo>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1103" name="object 689">
                      <a:extLst>
                        <a:ext uri="{FF2B5EF4-FFF2-40B4-BE49-F238E27FC236}">
                          <a16:creationId xmlns:a16="http://schemas.microsoft.com/office/drawing/2014/main" id="{E6001F48-D847-8129-BED8-C021DC96776B}"/>
                        </a:ext>
                      </a:extLst>
                    </p:cNvPr>
                    <p:cNvSpPr/>
                    <p:nvPr/>
                  </p:nvSpPr>
                  <p:spPr>
                    <a:xfrm>
                      <a:off x="6360318" y="3051819"/>
                      <a:ext cx="7620" cy="19685"/>
                    </a:xfrm>
                    <a:custGeom>
                      <a:avLst/>
                      <a:gdLst/>
                      <a:ahLst/>
                      <a:cxnLst/>
                      <a:rect l="l" t="t" r="r" b="b"/>
                      <a:pathLst>
                        <a:path w="7619" h="19685">
                          <a:moveTo>
                            <a:pt x="0" y="0"/>
                          </a:moveTo>
                          <a:lnTo>
                            <a:pt x="7465" y="0"/>
                          </a:lnTo>
                          <a:lnTo>
                            <a:pt x="7465" y="19182"/>
                          </a:lnTo>
                          <a:lnTo>
                            <a:pt x="0" y="19182"/>
                          </a:lnTo>
                          <a:lnTo>
                            <a:pt x="0" y="0"/>
                          </a:lnTo>
                          <a:close/>
                        </a:path>
                      </a:pathLst>
                    </a:custGeom>
                    <a:solidFill>
                      <a:srgbClr val="00B8AE"/>
                    </a:solidFill>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1104" name="object 690">
                      <a:extLst>
                        <a:ext uri="{FF2B5EF4-FFF2-40B4-BE49-F238E27FC236}">
                          <a16:creationId xmlns:a16="http://schemas.microsoft.com/office/drawing/2014/main" id="{3E8C639B-70AF-328F-6ECE-E7968D1F9B61}"/>
                        </a:ext>
                      </a:extLst>
                    </p:cNvPr>
                    <p:cNvSpPr/>
                    <p:nvPr/>
                  </p:nvSpPr>
                  <p:spPr>
                    <a:xfrm>
                      <a:off x="6355555" y="3056638"/>
                      <a:ext cx="17145" cy="10160"/>
                    </a:xfrm>
                    <a:custGeom>
                      <a:avLst/>
                      <a:gdLst/>
                      <a:ahLst/>
                      <a:cxnLst/>
                      <a:rect l="l" t="t" r="r" b="b"/>
                      <a:pathLst>
                        <a:path w="17144" h="10160">
                          <a:moveTo>
                            <a:pt x="0" y="9637"/>
                          </a:moveTo>
                          <a:lnTo>
                            <a:pt x="16898" y="0"/>
                          </a:lnTo>
                        </a:path>
                        <a:path w="17144" h="10160">
                          <a:moveTo>
                            <a:pt x="16898" y="9637"/>
                          </a:moveTo>
                          <a:lnTo>
                            <a:pt x="0" y="0"/>
                          </a:lnTo>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1105" name="object 691">
                      <a:extLst>
                        <a:ext uri="{FF2B5EF4-FFF2-40B4-BE49-F238E27FC236}">
                          <a16:creationId xmlns:a16="http://schemas.microsoft.com/office/drawing/2014/main" id="{140AB1F6-4E0B-F5CF-3BB3-637FB3226565}"/>
                        </a:ext>
                      </a:extLst>
                    </p:cNvPr>
                    <p:cNvSpPr/>
                    <p:nvPr/>
                  </p:nvSpPr>
                  <p:spPr>
                    <a:xfrm>
                      <a:off x="6360318" y="3051819"/>
                      <a:ext cx="7620" cy="19685"/>
                    </a:xfrm>
                    <a:custGeom>
                      <a:avLst/>
                      <a:gdLst/>
                      <a:ahLst/>
                      <a:cxnLst/>
                      <a:rect l="l" t="t" r="r" b="b"/>
                      <a:pathLst>
                        <a:path w="7619" h="19685">
                          <a:moveTo>
                            <a:pt x="0" y="0"/>
                          </a:moveTo>
                          <a:lnTo>
                            <a:pt x="7465" y="0"/>
                          </a:lnTo>
                          <a:lnTo>
                            <a:pt x="7465" y="19182"/>
                          </a:lnTo>
                          <a:lnTo>
                            <a:pt x="0" y="19182"/>
                          </a:lnTo>
                          <a:lnTo>
                            <a:pt x="0" y="0"/>
                          </a:lnTo>
                          <a:close/>
                        </a:path>
                      </a:pathLst>
                    </a:custGeom>
                    <a:solidFill>
                      <a:srgbClr val="00B8AE"/>
                    </a:solidFill>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1106" name="object 692">
                      <a:extLst>
                        <a:ext uri="{FF2B5EF4-FFF2-40B4-BE49-F238E27FC236}">
                          <a16:creationId xmlns:a16="http://schemas.microsoft.com/office/drawing/2014/main" id="{3330FA5A-A7FA-3FA5-8E60-FEF235E4CAFD}"/>
                        </a:ext>
                      </a:extLst>
                    </p:cNvPr>
                    <p:cNvSpPr/>
                    <p:nvPr/>
                  </p:nvSpPr>
                  <p:spPr>
                    <a:xfrm>
                      <a:off x="6355555" y="3056638"/>
                      <a:ext cx="17145" cy="10160"/>
                    </a:xfrm>
                    <a:custGeom>
                      <a:avLst/>
                      <a:gdLst/>
                      <a:ahLst/>
                      <a:cxnLst/>
                      <a:rect l="l" t="t" r="r" b="b"/>
                      <a:pathLst>
                        <a:path w="17144" h="10160">
                          <a:moveTo>
                            <a:pt x="0" y="9637"/>
                          </a:moveTo>
                          <a:lnTo>
                            <a:pt x="16898" y="0"/>
                          </a:lnTo>
                        </a:path>
                        <a:path w="17144" h="10160">
                          <a:moveTo>
                            <a:pt x="16898" y="9637"/>
                          </a:moveTo>
                          <a:lnTo>
                            <a:pt x="0" y="0"/>
                          </a:lnTo>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1107" name="object 693">
                      <a:extLst>
                        <a:ext uri="{FF2B5EF4-FFF2-40B4-BE49-F238E27FC236}">
                          <a16:creationId xmlns:a16="http://schemas.microsoft.com/office/drawing/2014/main" id="{E3413E5C-3BBE-FFDA-9084-099BC8641480}"/>
                        </a:ext>
                      </a:extLst>
                    </p:cNvPr>
                    <p:cNvSpPr/>
                    <p:nvPr/>
                  </p:nvSpPr>
                  <p:spPr>
                    <a:xfrm>
                      <a:off x="6360318" y="3051819"/>
                      <a:ext cx="7620" cy="19685"/>
                    </a:xfrm>
                    <a:custGeom>
                      <a:avLst/>
                      <a:gdLst/>
                      <a:ahLst/>
                      <a:cxnLst/>
                      <a:rect l="l" t="t" r="r" b="b"/>
                      <a:pathLst>
                        <a:path w="7619" h="19685">
                          <a:moveTo>
                            <a:pt x="0" y="0"/>
                          </a:moveTo>
                          <a:lnTo>
                            <a:pt x="7465" y="0"/>
                          </a:lnTo>
                          <a:lnTo>
                            <a:pt x="7465" y="19182"/>
                          </a:lnTo>
                          <a:lnTo>
                            <a:pt x="0" y="19182"/>
                          </a:lnTo>
                          <a:lnTo>
                            <a:pt x="0" y="0"/>
                          </a:lnTo>
                          <a:close/>
                        </a:path>
                      </a:pathLst>
                    </a:custGeom>
                    <a:solidFill>
                      <a:srgbClr val="00B8AE"/>
                    </a:solidFill>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1108" name="object 694">
                      <a:extLst>
                        <a:ext uri="{FF2B5EF4-FFF2-40B4-BE49-F238E27FC236}">
                          <a16:creationId xmlns:a16="http://schemas.microsoft.com/office/drawing/2014/main" id="{57EF8222-3BCF-1BDD-BD04-13D8345749E6}"/>
                        </a:ext>
                      </a:extLst>
                    </p:cNvPr>
                    <p:cNvSpPr/>
                    <p:nvPr/>
                  </p:nvSpPr>
                  <p:spPr>
                    <a:xfrm>
                      <a:off x="6355555" y="3056638"/>
                      <a:ext cx="17145" cy="10160"/>
                    </a:xfrm>
                    <a:custGeom>
                      <a:avLst/>
                      <a:gdLst/>
                      <a:ahLst/>
                      <a:cxnLst/>
                      <a:rect l="l" t="t" r="r" b="b"/>
                      <a:pathLst>
                        <a:path w="17144" h="10160">
                          <a:moveTo>
                            <a:pt x="0" y="9637"/>
                          </a:moveTo>
                          <a:lnTo>
                            <a:pt x="16898" y="0"/>
                          </a:lnTo>
                        </a:path>
                        <a:path w="17144" h="10160">
                          <a:moveTo>
                            <a:pt x="16898" y="9637"/>
                          </a:moveTo>
                          <a:lnTo>
                            <a:pt x="0" y="0"/>
                          </a:lnTo>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1109" name="object 695">
                      <a:extLst>
                        <a:ext uri="{FF2B5EF4-FFF2-40B4-BE49-F238E27FC236}">
                          <a16:creationId xmlns:a16="http://schemas.microsoft.com/office/drawing/2014/main" id="{7612C8BA-036C-0394-124B-0036F0889467}"/>
                        </a:ext>
                      </a:extLst>
                    </p:cNvPr>
                    <p:cNvSpPr/>
                    <p:nvPr/>
                  </p:nvSpPr>
                  <p:spPr>
                    <a:xfrm>
                      <a:off x="6360318" y="3051819"/>
                      <a:ext cx="7620" cy="19685"/>
                    </a:xfrm>
                    <a:custGeom>
                      <a:avLst/>
                      <a:gdLst/>
                      <a:ahLst/>
                      <a:cxnLst/>
                      <a:rect l="l" t="t" r="r" b="b"/>
                      <a:pathLst>
                        <a:path w="7619" h="19685">
                          <a:moveTo>
                            <a:pt x="0" y="0"/>
                          </a:moveTo>
                          <a:lnTo>
                            <a:pt x="7465" y="0"/>
                          </a:lnTo>
                          <a:lnTo>
                            <a:pt x="7465" y="19182"/>
                          </a:lnTo>
                          <a:lnTo>
                            <a:pt x="0" y="19182"/>
                          </a:lnTo>
                          <a:lnTo>
                            <a:pt x="0" y="0"/>
                          </a:lnTo>
                          <a:close/>
                        </a:path>
                      </a:pathLst>
                    </a:custGeom>
                    <a:solidFill>
                      <a:srgbClr val="00B8AE"/>
                    </a:solidFill>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1110" name="object 696">
                      <a:extLst>
                        <a:ext uri="{FF2B5EF4-FFF2-40B4-BE49-F238E27FC236}">
                          <a16:creationId xmlns:a16="http://schemas.microsoft.com/office/drawing/2014/main" id="{FEE0CBBD-E49A-6FC0-B750-B1FC2865D698}"/>
                        </a:ext>
                      </a:extLst>
                    </p:cNvPr>
                    <p:cNvSpPr/>
                    <p:nvPr/>
                  </p:nvSpPr>
                  <p:spPr>
                    <a:xfrm>
                      <a:off x="6355555" y="3056638"/>
                      <a:ext cx="17145" cy="10160"/>
                    </a:xfrm>
                    <a:custGeom>
                      <a:avLst/>
                      <a:gdLst/>
                      <a:ahLst/>
                      <a:cxnLst/>
                      <a:rect l="l" t="t" r="r" b="b"/>
                      <a:pathLst>
                        <a:path w="17144" h="10160">
                          <a:moveTo>
                            <a:pt x="0" y="9637"/>
                          </a:moveTo>
                          <a:lnTo>
                            <a:pt x="16898" y="0"/>
                          </a:lnTo>
                        </a:path>
                        <a:path w="17144" h="10160">
                          <a:moveTo>
                            <a:pt x="16898" y="9637"/>
                          </a:moveTo>
                          <a:lnTo>
                            <a:pt x="0" y="0"/>
                          </a:lnTo>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1111" name="object 697">
                      <a:extLst>
                        <a:ext uri="{FF2B5EF4-FFF2-40B4-BE49-F238E27FC236}">
                          <a16:creationId xmlns:a16="http://schemas.microsoft.com/office/drawing/2014/main" id="{B63A8922-3F63-70B2-5914-A97C9AC03491}"/>
                        </a:ext>
                      </a:extLst>
                    </p:cNvPr>
                    <p:cNvSpPr/>
                    <p:nvPr/>
                  </p:nvSpPr>
                  <p:spPr>
                    <a:xfrm>
                      <a:off x="7091389" y="3983877"/>
                      <a:ext cx="0" cy="19685"/>
                    </a:xfrm>
                    <a:custGeom>
                      <a:avLst/>
                      <a:gdLst/>
                      <a:ahLst/>
                      <a:cxnLst/>
                      <a:rect l="l" t="t" r="r" b="b"/>
                      <a:pathLst>
                        <a:path h="19685">
                          <a:moveTo>
                            <a:pt x="0" y="0"/>
                          </a:moveTo>
                          <a:lnTo>
                            <a:pt x="0" y="19275"/>
                          </a:lnTo>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1112" name="object 698">
                      <a:extLst>
                        <a:ext uri="{FF2B5EF4-FFF2-40B4-BE49-F238E27FC236}">
                          <a16:creationId xmlns:a16="http://schemas.microsoft.com/office/drawing/2014/main" id="{9F502329-F061-0838-497F-271C67A54EA2}"/>
                        </a:ext>
                      </a:extLst>
                    </p:cNvPr>
                    <p:cNvSpPr/>
                    <p:nvPr/>
                  </p:nvSpPr>
                  <p:spPr>
                    <a:xfrm>
                      <a:off x="7082886" y="3988697"/>
                      <a:ext cx="17145" cy="10160"/>
                    </a:xfrm>
                    <a:custGeom>
                      <a:avLst/>
                      <a:gdLst/>
                      <a:ahLst/>
                      <a:cxnLst/>
                      <a:rect l="l" t="t" r="r" b="b"/>
                      <a:pathLst>
                        <a:path w="17144" h="10160">
                          <a:moveTo>
                            <a:pt x="0" y="9637"/>
                          </a:moveTo>
                          <a:lnTo>
                            <a:pt x="16898" y="0"/>
                          </a:lnTo>
                        </a:path>
                        <a:path w="17144" h="10160">
                          <a:moveTo>
                            <a:pt x="16898" y="9637"/>
                          </a:moveTo>
                          <a:lnTo>
                            <a:pt x="0" y="0"/>
                          </a:lnTo>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1113" name="object 699">
                      <a:extLst>
                        <a:ext uri="{FF2B5EF4-FFF2-40B4-BE49-F238E27FC236}">
                          <a16:creationId xmlns:a16="http://schemas.microsoft.com/office/drawing/2014/main" id="{EA2122E2-64DE-5A2F-8688-91CEA1CC4F98}"/>
                        </a:ext>
                      </a:extLst>
                    </p:cNvPr>
                    <p:cNvSpPr/>
                    <p:nvPr/>
                  </p:nvSpPr>
                  <p:spPr>
                    <a:xfrm>
                      <a:off x="7199323" y="4007971"/>
                      <a:ext cx="0" cy="19685"/>
                    </a:xfrm>
                    <a:custGeom>
                      <a:avLst/>
                      <a:gdLst/>
                      <a:ahLst/>
                      <a:cxnLst/>
                      <a:rect l="l" t="t" r="r" b="b"/>
                      <a:pathLst>
                        <a:path h="19685">
                          <a:moveTo>
                            <a:pt x="0" y="0"/>
                          </a:moveTo>
                          <a:lnTo>
                            <a:pt x="0" y="19182"/>
                          </a:lnTo>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1114" name="object 700">
                      <a:extLst>
                        <a:ext uri="{FF2B5EF4-FFF2-40B4-BE49-F238E27FC236}">
                          <a16:creationId xmlns:a16="http://schemas.microsoft.com/office/drawing/2014/main" id="{F14A5E23-1DC9-5B1B-7240-22FCAFCAB05F}"/>
                        </a:ext>
                      </a:extLst>
                    </p:cNvPr>
                    <p:cNvSpPr/>
                    <p:nvPr/>
                  </p:nvSpPr>
                  <p:spPr>
                    <a:xfrm>
                      <a:off x="7190924" y="4012790"/>
                      <a:ext cx="17145" cy="10160"/>
                    </a:xfrm>
                    <a:custGeom>
                      <a:avLst/>
                      <a:gdLst/>
                      <a:ahLst/>
                      <a:cxnLst/>
                      <a:rect l="l" t="t" r="r" b="b"/>
                      <a:pathLst>
                        <a:path w="17144" h="10160">
                          <a:moveTo>
                            <a:pt x="0" y="9545"/>
                          </a:moveTo>
                          <a:lnTo>
                            <a:pt x="16898" y="0"/>
                          </a:lnTo>
                        </a:path>
                        <a:path w="17144" h="10160">
                          <a:moveTo>
                            <a:pt x="16898" y="9545"/>
                          </a:moveTo>
                          <a:lnTo>
                            <a:pt x="0" y="0"/>
                          </a:lnTo>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1115" name="object 701">
                      <a:extLst>
                        <a:ext uri="{FF2B5EF4-FFF2-40B4-BE49-F238E27FC236}">
                          <a16:creationId xmlns:a16="http://schemas.microsoft.com/office/drawing/2014/main" id="{A3AB70E9-611C-30F9-9585-E3B032F4697E}"/>
                        </a:ext>
                      </a:extLst>
                    </p:cNvPr>
                    <p:cNvSpPr/>
                    <p:nvPr/>
                  </p:nvSpPr>
                  <p:spPr>
                    <a:xfrm>
                      <a:off x="7312437" y="4024003"/>
                      <a:ext cx="0" cy="19685"/>
                    </a:xfrm>
                    <a:custGeom>
                      <a:avLst/>
                      <a:gdLst/>
                      <a:ahLst/>
                      <a:cxnLst/>
                      <a:rect l="l" t="t" r="r" b="b"/>
                      <a:pathLst>
                        <a:path h="19685">
                          <a:moveTo>
                            <a:pt x="0" y="0"/>
                          </a:moveTo>
                          <a:lnTo>
                            <a:pt x="0" y="19182"/>
                          </a:lnTo>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1116" name="object 702">
                      <a:extLst>
                        <a:ext uri="{FF2B5EF4-FFF2-40B4-BE49-F238E27FC236}">
                          <a16:creationId xmlns:a16="http://schemas.microsoft.com/office/drawing/2014/main" id="{E5DE0843-9334-C804-6ABE-54B70BAA7AB2}"/>
                        </a:ext>
                      </a:extLst>
                    </p:cNvPr>
                    <p:cNvSpPr/>
                    <p:nvPr/>
                  </p:nvSpPr>
                  <p:spPr>
                    <a:xfrm>
                      <a:off x="7304039" y="4028729"/>
                      <a:ext cx="17145" cy="10160"/>
                    </a:xfrm>
                    <a:custGeom>
                      <a:avLst/>
                      <a:gdLst/>
                      <a:ahLst/>
                      <a:cxnLst/>
                      <a:rect l="l" t="t" r="r" b="b"/>
                      <a:pathLst>
                        <a:path w="17144" h="10160">
                          <a:moveTo>
                            <a:pt x="0" y="9637"/>
                          </a:moveTo>
                          <a:lnTo>
                            <a:pt x="16801" y="0"/>
                          </a:lnTo>
                        </a:path>
                        <a:path w="17144" h="10160">
                          <a:moveTo>
                            <a:pt x="16801" y="9637"/>
                          </a:moveTo>
                          <a:lnTo>
                            <a:pt x="0" y="0"/>
                          </a:lnTo>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1117" name="object 704">
                      <a:extLst>
                        <a:ext uri="{FF2B5EF4-FFF2-40B4-BE49-F238E27FC236}">
                          <a16:creationId xmlns:a16="http://schemas.microsoft.com/office/drawing/2014/main" id="{7B95D02C-2D8E-27B4-AA1C-797AE5AC87ED}"/>
                        </a:ext>
                      </a:extLst>
                    </p:cNvPr>
                    <p:cNvSpPr/>
                    <p:nvPr/>
                  </p:nvSpPr>
                  <p:spPr>
                    <a:xfrm>
                      <a:off x="6353987" y="3053395"/>
                      <a:ext cx="17145" cy="16510"/>
                    </a:xfrm>
                    <a:custGeom>
                      <a:avLst/>
                      <a:gdLst/>
                      <a:ahLst/>
                      <a:cxnLst/>
                      <a:rect l="l" t="t" r="r" b="b"/>
                      <a:pathLst>
                        <a:path w="17144" h="16510">
                          <a:moveTo>
                            <a:pt x="16801" y="8062"/>
                          </a:moveTo>
                          <a:lnTo>
                            <a:pt x="16801" y="12510"/>
                          </a:lnTo>
                          <a:lnTo>
                            <a:pt x="12991" y="16031"/>
                          </a:lnTo>
                          <a:lnTo>
                            <a:pt x="8400" y="16031"/>
                          </a:lnTo>
                          <a:lnTo>
                            <a:pt x="3712" y="16031"/>
                          </a:lnTo>
                          <a:lnTo>
                            <a:pt x="0" y="12417"/>
                          </a:lnTo>
                          <a:lnTo>
                            <a:pt x="0" y="8062"/>
                          </a:lnTo>
                          <a:lnTo>
                            <a:pt x="0" y="3614"/>
                          </a:lnTo>
                          <a:lnTo>
                            <a:pt x="3809" y="92"/>
                          </a:lnTo>
                          <a:lnTo>
                            <a:pt x="8400" y="92"/>
                          </a:lnTo>
                          <a:lnTo>
                            <a:pt x="12991" y="0"/>
                          </a:lnTo>
                          <a:lnTo>
                            <a:pt x="16801" y="3614"/>
                          </a:lnTo>
                          <a:lnTo>
                            <a:pt x="16801" y="8062"/>
                          </a:lnTo>
                          <a:close/>
                        </a:path>
                      </a:pathLst>
                    </a:custGeom>
                    <a:ln w="12700">
                      <a:solidFill>
                        <a:schemeClr val="accent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grpSp>
            </p:grpSp>
            <p:grpSp>
              <p:nvGrpSpPr>
                <p:cNvPr id="25" name="Group 24">
                  <a:extLst>
                    <a:ext uri="{FF2B5EF4-FFF2-40B4-BE49-F238E27FC236}">
                      <a16:creationId xmlns:a16="http://schemas.microsoft.com/office/drawing/2014/main" id="{7950FA5D-7A81-1FF7-1329-7DA569B8C1DF}"/>
                    </a:ext>
                  </a:extLst>
                </p:cNvPr>
                <p:cNvGrpSpPr/>
                <p:nvPr/>
              </p:nvGrpSpPr>
              <p:grpSpPr>
                <a:xfrm>
                  <a:off x="4370728" y="3008652"/>
                  <a:ext cx="2278465" cy="1123154"/>
                  <a:chOff x="6355652" y="3053488"/>
                  <a:chExt cx="2278465" cy="1123154"/>
                </a:xfrm>
              </p:grpSpPr>
              <p:sp>
                <p:nvSpPr>
                  <p:cNvPr id="1080" name="object 703">
                    <a:extLst>
                      <a:ext uri="{FF2B5EF4-FFF2-40B4-BE49-F238E27FC236}">
                        <a16:creationId xmlns:a16="http://schemas.microsoft.com/office/drawing/2014/main" id="{B1438C87-B207-695C-FE95-DA411C7C3F65}"/>
                      </a:ext>
                    </a:extLst>
                  </p:cNvPr>
                  <p:cNvSpPr/>
                  <p:nvPr/>
                </p:nvSpPr>
                <p:spPr>
                  <a:xfrm>
                    <a:off x="6362296" y="3061457"/>
                    <a:ext cx="2263140" cy="1106805"/>
                  </a:xfrm>
                  <a:custGeom>
                    <a:avLst/>
                    <a:gdLst/>
                    <a:ahLst/>
                    <a:cxnLst/>
                    <a:rect l="l" t="t" r="r" b="b"/>
                    <a:pathLst>
                      <a:path w="2263140" h="1106804">
                        <a:moveTo>
                          <a:pt x="0" y="0"/>
                        </a:moveTo>
                        <a:lnTo>
                          <a:pt x="1758" y="0"/>
                        </a:lnTo>
                        <a:lnTo>
                          <a:pt x="54018" y="0"/>
                        </a:lnTo>
                        <a:lnTo>
                          <a:pt x="54018" y="14363"/>
                        </a:lnTo>
                        <a:lnTo>
                          <a:pt x="57436" y="14363"/>
                        </a:lnTo>
                        <a:lnTo>
                          <a:pt x="57436" y="30395"/>
                        </a:lnTo>
                        <a:lnTo>
                          <a:pt x="69255" y="30395"/>
                        </a:lnTo>
                        <a:lnTo>
                          <a:pt x="69255" y="46426"/>
                        </a:lnTo>
                        <a:lnTo>
                          <a:pt x="70916" y="46426"/>
                        </a:lnTo>
                        <a:lnTo>
                          <a:pt x="70916" y="62458"/>
                        </a:lnTo>
                        <a:lnTo>
                          <a:pt x="72576" y="62458"/>
                        </a:lnTo>
                        <a:lnTo>
                          <a:pt x="72576" y="76822"/>
                        </a:lnTo>
                        <a:lnTo>
                          <a:pt x="75996" y="76822"/>
                        </a:lnTo>
                        <a:lnTo>
                          <a:pt x="75996" y="92853"/>
                        </a:lnTo>
                        <a:lnTo>
                          <a:pt x="79317" y="92853"/>
                        </a:lnTo>
                        <a:lnTo>
                          <a:pt x="79317" y="108885"/>
                        </a:lnTo>
                        <a:lnTo>
                          <a:pt x="86056" y="108885"/>
                        </a:lnTo>
                        <a:lnTo>
                          <a:pt x="86056" y="139280"/>
                        </a:lnTo>
                        <a:lnTo>
                          <a:pt x="87815" y="139280"/>
                        </a:lnTo>
                        <a:lnTo>
                          <a:pt x="87815" y="155312"/>
                        </a:lnTo>
                        <a:lnTo>
                          <a:pt x="91136" y="155312"/>
                        </a:lnTo>
                        <a:lnTo>
                          <a:pt x="91136" y="171343"/>
                        </a:lnTo>
                        <a:lnTo>
                          <a:pt x="92895" y="171343"/>
                        </a:lnTo>
                        <a:lnTo>
                          <a:pt x="92895" y="185707"/>
                        </a:lnTo>
                        <a:lnTo>
                          <a:pt x="104616" y="185707"/>
                        </a:lnTo>
                        <a:lnTo>
                          <a:pt x="104616" y="201738"/>
                        </a:lnTo>
                        <a:lnTo>
                          <a:pt x="111454" y="201738"/>
                        </a:lnTo>
                        <a:lnTo>
                          <a:pt x="111454" y="232226"/>
                        </a:lnTo>
                        <a:lnTo>
                          <a:pt x="114775" y="232226"/>
                        </a:lnTo>
                        <a:lnTo>
                          <a:pt x="114775" y="248165"/>
                        </a:lnTo>
                        <a:lnTo>
                          <a:pt x="114775" y="264197"/>
                        </a:lnTo>
                        <a:lnTo>
                          <a:pt x="116435" y="264197"/>
                        </a:lnTo>
                        <a:lnTo>
                          <a:pt x="116435" y="280229"/>
                        </a:lnTo>
                        <a:lnTo>
                          <a:pt x="121515" y="280229"/>
                        </a:lnTo>
                        <a:lnTo>
                          <a:pt x="121515" y="294685"/>
                        </a:lnTo>
                        <a:lnTo>
                          <a:pt x="123273" y="294685"/>
                        </a:lnTo>
                        <a:lnTo>
                          <a:pt x="123273" y="310717"/>
                        </a:lnTo>
                        <a:lnTo>
                          <a:pt x="126594" y="310717"/>
                        </a:lnTo>
                        <a:lnTo>
                          <a:pt x="126594" y="326655"/>
                        </a:lnTo>
                        <a:lnTo>
                          <a:pt x="128255" y="326655"/>
                        </a:lnTo>
                        <a:lnTo>
                          <a:pt x="128255" y="358719"/>
                        </a:lnTo>
                        <a:lnTo>
                          <a:pt x="168793" y="358719"/>
                        </a:lnTo>
                        <a:lnTo>
                          <a:pt x="168793" y="374750"/>
                        </a:lnTo>
                        <a:lnTo>
                          <a:pt x="173872" y="374750"/>
                        </a:lnTo>
                        <a:lnTo>
                          <a:pt x="173872" y="406721"/>
                        </a:lnTo>
                        <a:lnTo>
                          <a:pt x="180612" y="406721"/>
                        </a:lnTo>
                        <a:lnTo>
                          <a:pt x="180612" y="421177"/>
                        </a:lnTo>
                        <a:lnTo>
                          <a:pt x="189013" y="421177"/>
                        </a:lnTo>
                        <a:lnTo>
                          <a:pt x="189013" y="437208"/>
                        </a:lnTo>
                        <a:lnTo>
                          <a:pt x="197512" y="437208"/>
                        </a:lnTo>
                        <a:lnTo>
                          <a:pt x="197512" y="469179"/>
                        </a:lnTo>
                        <a:lnTo>
                          <a:pt x="197512" y="485211"/>
                        </a:lnTo>
                        <a:lnTo>
                          <a:pt x="202590" y="485211"/>
                        </a:lnTo>
                        <a:lnTo>
                          <a:pt x="202590" y="501242"/>
                        </a:lnTo>
                        <a:lnTo>
                          <a:pt x="212652" y="501242"/>
                        </a:lnTo>
                        <a:lnTo>
                          <a:pt x="212652" y="517274"/>
                        </a:lnTo>
                        <a:lnTo>
                          <a:pt x="214312" y="517274"/>
                        </a:lnTo>
                        <a:lnTo>
                          <a:pt x="214312" y="533306"/>
                        </a:lnTo>
                        <a:lnTo>
                          <a:pt x="227890" y="533306"/>
                        </a:lnTo>
                        <a:lnTo>
                          <a:pt x="227890" y="547669"/>
                        </a:lnTo>
                        <a:lnTo>
                          <a:pt x="231211" y="547669"/>
                        </a:lnTo>
                        <a:lnTo>
                          <a:pt x="231211" y="579733"/>
                        </a:lnTo>
                        <a:lnTo>
                          <a:pt x="234630" y="579733"/>
                        </a:lnTo>
                        <a:lnTo>
                          <a:pt x="234630" y="611796"/>
                        </a:lnTo>
                        <a:lnTo>
                          <a:pt x="239709" y="611796"/>
                        </a:lnTo>
                        <a:lnTo>
                          <a:pt x="239709" y="627735"/>
                        </a:lnTo>
                        <a:lnTo>
                          <a:pt x="241370" y="627735"/>
                        </a:lnTo>
                        <a:lnTo>
                          <a:pt x="241370" y="643766"/>
                        </a:lnTo>
                        <a:lnTo>
                          <a:pt x="243030" y="643766"/>
                        </a:lnTo>
                        <a:lnTo>
                          <a:pt x="243030" y="659798"/>
                        </a:lnTo>
                        <a:lnTo>
                          <a:pt x="244691" y="659798"/>
                        </a:lnTo>
                        <a:lnTo>
                          <a:pt x="244691" y="674254"/>
                        </a:lnTo>
                        <a:lnTo>
                          <a:pt x="278489" y="674254"/>
                        </a:lnTo>
                        <a:lnTo>
                          <a:pt x="278489" y="690193"/>
                        </a:lnTo>
                        <a:lnTo>
                          <a:pt x="281907" y="690193"/>
                        </a:lnTo>
                        <a:lnTo>
                          <a:pt x="281907" y="706224"/>
                        </a:lnTo>
                        <a:lnTo>
                          <a:pt x="295387" y="706224"/>
                        </a:lnTo>
                        <a:lnTo>
                          <a:pt x="295387" y="722256"/>
                        </a:lnTo>
                        <a:lnTo>
                          <a:pt x="302128" y="722256"/>
                        </a:lnTo>
                        <a:lnTo>
                          <a:pt x="302128" y="738288"/>
                        </a:lnTo>
                        <a:lnTo>
                          <a:pt x="317268" y="738288"/>
                        </a:lnTo>
                        <a:lnTo>
                          <a:pt x="317268" y="754319"/>
                        </a:lnTo>
                        <a:lnTo>
                          <a:pt x="319027" y="754319"/>
                        </a:lnTo>
                        <a:lnTo>
                          <a:pt x="319027" y="770351"/>
                        </a:lnTo>
                        <a:lnTo>
                          <a:pt x="330846" y="770351"/>
                        </a:lnTo>
                        <a:lnTo>
                          <a:pt x="330846" y="800747"/>
                        </a:lnTo>
                        <a:lnTo>
                          <a:pt x="351066" y="800747"/>
                        </a:lnTo>
                        <a:lnTo>
                          <a:pt x="351066" y="816778"/>
                        </a:lnTo>
                        <a:lnTo>
                          <a:pt x="352726" y="816778"/>
                        </a:lnTo>
                        <a:lnTo>
                          <a:pt x="352726" y="832810"/>
                        </a:lnTo>
                        <a:lnTo>
                          <a:pt x="357806" y="832810"/>
                        </a:lnTo>
                        <a:lnTo>
                          <a:pt x="357806" y="848749"/>
                        </a:lnTo>
                        <a:lnTo>
                          <a:pt x="361127" y="848749"/>
                        </a:lnTo>
                        <a:lnTo>
                          <a:pt x="361127" y="880812"/>
                        </a:lnTo>
                        <a:lnTo>
                          <a:pt x="474242" y="880812"/>
                        </a:lnTo>
                        <a:lnTo>
                          <a:pt x="474242" y="896843"/>
                        </a:lnTo>
                        <a:lnTo>
                          <a:pt x="477661" y="896843"/>
                        </a:lnTo>
                        <a:lnTo>
                          <a:pt x="477661" y="912875"/>
                        </a:lnTo>
                        <a:lnTo>
                          <a:pt x="592339" y="912875"/>
                        </a:lnTo>
                        <a:lnTo>
                          <a:pt x="592339" y="927238"/>
                        </a:lnTo>
                        <a:lnTo>
                          <a:pt x="597418" y="927238"/>
                        </a:lnTo>
                        <a:lnTo>
                          <a:pt x="597418" y="943270"/>
                        </a:lnTo>
                        <a:lnTo>
                          <a:pt x="705454" y="943270"/>
                        </a:lnTo>
                        <a:lnTo>
                          <a:pt x="705454" y="959302"/>
                        </a:lnTo>
                        <a:lnTo>
                          <a:pt x="710533" y="959302"/>
                        </a:lnTo>
                        <a:lnTo>
                          <a:pt x="710533" y="975333"/>
                        </a:lnTo>
                        <a:lnTo>
                          <a:pt x="718934" y="975333"/>
                        </a:lnTo>
                        <a:lnTo>
                          <a:pt x="718934" y="991365"/>
                        </a:lnTo>
                        <a:lnTo>
                          <a:pt x="720594" y="991365"/>
                        </a:lnTo>
                        <a:lnTo>
                          <a:pt x="720594" y="1007304"/>
                        </a:lnTo>
                        <a:lnTo>
                          <a:pt x="830290" y="1007304"/>
                        </a:lnTo>
                        <a:lnTo>
                          <a:pt x="830290" y="1023336"/>
                        </a:lnTo>
                        <a:lnTo>
                          <a:pt x="843868" y="1023336"/>
                        </a:lnTo>
                        <a:lnTo>
                          <a:pt x="843868" y="1039367"/>
                        </a:lnTo>
                        <a:lnTo>
                          <a:pt x="887727" y="1039367"/>
                        </a:lnTo>
                        <a:lnTo>
                          <a:pt x="887727" y="1053824"/>
                        </a:lnTo>
                        <a:lnTo>
                          <a:pt x="1027802" y="1053824"/>
                        </a:lnTo>
                        <a:lnTo>
                          <a:pt x="1027802" y="1069762"/>
                        </a:lnTo>
                        <a:lnTo>
                          <a:pt x="1096960" y="1069762"/>
                        </a:lnTo>
                        <a:lnTo>
                          <a:pt x="1186436" y="1069762"/>
                        </a:lnTo>
                        <a:lnTo>
                          <a:pt x="1186436" y="1087462"/>
                        </a:lnTo>
                        <a:lnTo>
                          <a:pt x="1734916" y="1087462"/>
                        </a:lnTo>
                        <a:lnTo>
                          <a:pt x="1734916" y="1106645"/>
                        </a:lnTo>
                        <a:lnTo>
                          <a:pt x="1788837" y="1106645"/>
                        </a:lnTo>
                        <a:lnTo>
                          <a:pt x="1795674" y="1106645"/>
                        </a:lnTo>
                        <a:lnTo>
                          <a:pt x="1915431" y="1106645"/>
                        </a:lnTo>
                        <a:lnTo>
                          <a:pt x="2158462" y="1106645"/>
                        </a:lnTo>
                        <a:lnTo>
                          <a:pt x="2263078" y="1106645"/>
                        </a:lnTo>
                      </a:path>
                    </a:pathLst>
                  </a:custGeom>
                  <a:ln w="12700">
                    <a:solidFill>
                      <a:srgbClr val="6D6E7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grpSp>
                <p:nvGrpSpPr>
                  <p:cNvPr id="1081" name="Group 1080">
                    <a:extLst>
                      <a:ext uri="{FF2B5EF4-FFF2-40B4-BE49-F238E27FC236}">
                        <a16:creationId xmlns:a16="http://schemas.microsoft.com/office/drawing/2014/main" id="{3006E391-4B58-04A7-5F78-28F3641F2AB7}"/>
                      </a:ext>
                    </a:extLst>
                  </p:cNvPr>
                  <p:cNvGrpSpPr/>
                  <p:nvPr/>
                </p:nvGrpSpPr>
                <p:grpSpPr>
                  <a:xfrm>
                    <a:off x="6355652" y="3053488"/>
                    <a:ext cx="2278465" cy="1123154"/>
                    <a:chOff x="6355652" y="3053488"/>
                    <a:chExt cx="2278465" cy="1123154"/>
                  </a:xfrm>
                </p:grpSpPr>
                <p:sp>
                  <p:nvSpPr>
                    <p:cNvPr id="1082" name="object 705">
                      <a:extLst>
                        <a:ext uri="{FF2B5EF4-FFF2-40B4-BE49-F238E27FC236}">
                          <a16:creationId xmlns:a16="http://schemas.microsoft.com/office/drawing/2014/main" id="{534E4A87-4999-B18F-2DEB-D77C9C8204CD}"/>
                        </a:ext>
                      </a:extLst>
                    </p:cNvPr>
                    <p:cNvSpPr/>
                    <p:nvPr/>
                  </p:nvSpPr>
                  <p:spPr>
                    <a:xfrm>
                      <a:off x="6355652" y="3053488"/>
                      <a:ext cx="17145" cy="16510"/>
                    </a:xfrm>
                    <a:custGeom>
                      <a:avLst/>
                      <a:gdLst/>
                      <a:ahLst/>
                      <a:cxnLst/>
                      <a:rect l="l" t="t" r="r" b="b"/>
                      <a:pathLst>
                        <a:path w="17144" h="16510">
                          <a:moveTo>
                            <a:pt x="16801" y="7969"/>
                          </a:moveTo>
                          <a:lnTo>
                            <a:pt x="16801" y="12417"/>
                          </a:lnTo>
                          <a:lnTo>
                            <a:pt x="12992" y="15938"/>
                          </a:lnTo>
                          <a:lnTo>
                            <a:pt x="8400" y="15938"/>
                          </a:lnTo>
                          <a:lnTo>
                            <a:pt x="3809" y="15938"/>
                          </a:lnTo>
                          <a:lnTo>
                            <a:pt x="0" y="12324"/>
                          </a:lnTo>
                          <a:lnTo>
                            <a:pt x="0" y="7969"/>
                          </a:lnTo>
                          <a:lnTo>
                            <a:pt x="0" y="3521"/>
                          </a:lnTo>
                          <a:lnTo>
                            <a:pt x="3809" y="0"/>
                          </a:lnTo>
                          <a:lnTo>
                            <a:pt x="8400" y="0"/>
                          </a:lnTo>
                          <a:lnTo>
                            <a:pt x="12992" y="0"/>
                          </a:lnTo>
                          <a:lnTo>
                            <a:pt x="16801" y="3521"/>
                          </a:lnTo>
                          <a:lnTo>
                            <a:pt x="16801" y="7969"/>
                          </a:lnTo>
                          <a:close/>
                        </a:path>
                        <a:path w="17144" h="16510">
                          <a:moveTo>
                            <a:pt x="16801" y="7969"/>
                          </a:moveTo>
                          <a:lnTo>
                            <a:pt x="16801" y="12417"/>
                          </a:lnTo>
                          <a:lnTo>
                            <a:pt x="12992" y="15938"/>
                          </a:lnTo>
                          <a:lnTo>
                            <a:pt x="8400" y="15938"/>
                          </a:lnTo>
                          <a:lnTo>
                            <a:pt x="3809" y="15938"/>
                          </a:lnTo>
                          <a:lnTo>
                            <a:pt x="0" y="12324"/>
                          </a:lnTo>
                          <a:lnTo>
                            <a:pt x="0" y="7969"/>
                          </a:lnTo>
                          <a:lnTo>
                            <a:pt x="0" y="3521"/>
                          </a:lnTo>
                          <a:lnTo>
                            <a:pt x="3809" y="0"/>
                          </a:lnTo>
                          <a:lnTo>
                            <a:pt x="8400" y="0"/>
                          </a:lnTo>
                          <a:lnTo>
                            <a:pt x="12992" y="0"/>
                          </a:lnTo>
                          <a:lnTo>
                            <a:pt x="16801" y="3521"/>
                          </a:lnTo>
                          <a:lnTo>
                            <a:pt x="16801" y="7969"/>
                          </a:lnTo>
                          <a:close/>
                        </a:path>
                      </a:pathLst>
                    </a:custGeom>
                    <a:ln w="12700">
                      <a:solidFill>
                        <a:srgbClr val="6D6E7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1083" name="object 706">
                      <a:extLst>
                        <a:ext uri="{FF2B5EF4-FFF2-40B4-BE49-F238E27FC236}">
                          <a16:creationId xmlns:a16="http://schemas.microsoft.com/office/drawing/2014/main" id="{C7A66001-5965-B5FD-FD2B-ACF092127F8F}"/>
                        </a:ext>
                      </a:extLst>
                    </p:cNvPr>
                    <p:cNvSpPr/>
                    <p:nvPr/>
                  </p:nvSpPr>
                  <p:spPr>
                    <a:xfrm>
                      <a:off x="6470424" y="3333717"/>
                      <a:ext cx="17145" cy="16510"/>
                    </a:xfrm>
                    <a:custGeom>
                      <a:avLst/>
                      <a:gdLst/>
                      <a:ahLst/>
                      <a:cxnLst/>
                      <a:rect l="l" t="t" r="r" b="b"/>
                      <a:pathLst>
                        <a:path w="17144" h="16510">
                          <a:moveTo>
                            <a:pt x="16801" y="7969"/>
                          </a:moveTo>
                          <a:lnTo>
                            <a:pt x="16801" y="12417"/>
                          </a:lnTo>
                          <a:lnTo>
                            <a:pt x="12992" y="15938"/>
                          </a:lnTo>
                          <a:lnTo>
                            <a:pt x="8400" y="15938"/>
                          </a:lnTo>
                          <a:lnTo>
                            <a:pt x="3809" y="15938"/>
                          </a:lnTo>
                          <a:lnTo>
                            <a:pt x="0" y="12324"/>
                          </a:lnTo>
                          <a:lnTo>
                            <a:pt x="0" y="7969"/>
                          </a:lnTo>
                          <a:lnTo>
                            <a:pt x="0" y="3613"/>
                          </a:lnTo>
                          <a:lnTo>
                            <a:pt x="3809" y="0"/>
                          </a:lnTo>
                          <a:lnTo>
                            <a:pt x="8400" y="0"/>
                          </a:lnTo>
                          <a:lnTo>
                            <a:pt x="12992" y="0"/>
                          </a:lnTo>
                          <a:lnTo>
                            <a:pt x="16801" y="3613"/>
                          </a:lnTo>
                          <a:lnTo>
                            <a:pt x="16801" y="7969"/>
                          </a:lnTo>
                          <a:close/>
                        </a:path>
                      </a:pathLst>
                    </a:custGeom>
                    <a:ln w="12700">
                      <a:solidFill>
                        <a:srgbClr val="6D6E7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1084" name="object 707">
                      <a:extLst>
                        <a:ext uri="{FF2B5EF4-FFF2-40B4-BE49-F238E27FC236}">
                          <a16:creationId xmlns:a16="http://schemas.microsoft.com/office/drawing/2014/main" id="{76A18268-F448-E0DD-2A8A-4BC8FD3A465A}"/>
                        </a:ext>
                      </a:extLst>
                    </p:cNvPr>
                    <p:cNvSpPr/>
                    <p:nvPr/>
                  </p:nvSpPr>
                  <p:spPr>
                    <a:xfrm>
                      <a:off x="7450852" y="4123266"/>
                      <a:ext cx="17145" cy="16510"/>
                    </a:xfrm>
                    <a:custGeom>
                      <a:avLst/>
                      <a:gdLst/>
                      <a:ahLst/>
                      <a:cxnLst/>
                      <a:rect l="l" t="t" r="r" b="b"/>
                      <a:pathLst>
                        <a:path w="17144" h="16510">
                          <a:moveTo>
                            <a:pt x="16801" y="7969"/>
                          </a:moveTo>
                          <a:lnTo>
                            <a:pt x="16801" y="12370"/>
                          </a:lnTo>
                          <a:lnTo>
                            <a:pt x="13040" y="15938"/>
                          </a:lnTo>
                          <a:lnTo>
                            <a:pt x="8400" y="15938"/>
                          </a:lnTo>
                          <a:lnTo>
                            <a:pt x="3760" y="15938"/>
                          </a:lnTo>
                          <a:lnTo>
                            <a:pt x="0" y="12370"/>
                          </a:lnTo>
                          <a:lnTo>
                            <a:pt x="0" y="7969"/>
                          </a:lnTo>
                          <a:lnTo>
                            <a:pt x="0" y="3568"/>
                          </a:lnTo>
                          <a:lnTo>
                            <a:pt x="3760" y="0"/>
                          </a:lnTo>
                          <a:lnTo>
                            <a:pt x="8400" y="0"/>
                          </a:lnTo>
                          <a:lnTo>
                            <a:pt x="13040" y="0"/>
                          </a:lnTo>
                          <a:lnTo>
                            <a:pt x="16801" y="3568"/>
                          </a:lnTo>
                          <a:lnTo>
                            <a:pt x="16801" y="7969"/>
                          </a:lnTo>
                          <a:close/>
                        </a:path>
                      </a:pathLst>
                    </a:custGeom>
                    <a:ln w="12700">
                      <a:solidFill>
                        <a:srgbClr val="6D6E7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1085" name="object 708">
                      <a:extLst>
                        <a:ext uri="{FF2B5EF4-FFF2-40B4-BE49-F238E27FC236}">
                          <a16:creationId xmlns:a16="http://schemas.microsoft.com/office/drawing/2014/main" id="{34D34536-B113-042E-7563-0F83FE9E2C22}"/>
                        </a:ext>
                      </a:extLst>
                    </p:cNvPr>
                    <p:cNvSpPr/>
                    <p:nvPr/>
                  </p:nvSpPr>
                  <p:spPr>
                    <a:xfrm>
                      <a:off x="8142730" y="4160132"/>
                      <a:ext cx="17145" cy="16510"/>
                    </a:xfrm>
                    <a:custGeom>
                      <a:avLst/>
                      <a:gdLst/>
                      <a:ahLst/>
                      <a:cxnLst/>
                      <a:rect l="l" t="t" r="r" b="b"/>
                      <a:pathLst>
                        <a:path w="17144" h="16510">
                          <a:moveTo>
                            <a:pt x="16801" y="7969"/>
                          </a:moveTo>
                          <a:lnTo>
                            <a:pt x="16801" y="12370"/>
                          </a:lnTo>
                          <a:lnTo>
                            <a:pt x="13040" y="15938"/>
                          </a:lnTo>
                          <a:lnTo>
                            <a:pt x="8400" y="15938"/>
                          </a:lnTo>
                          <a:lnTo>
                            <a:pt x="3760" y="15938"/>
                          </a:lnTo>
                          <a:lnTo>
                            <a:pt x="0" y="12370"/>
                          </a:lnTo>
                          <a:lnTo>
                            <a:pt x="0" y="7969"/>
                          </a:lnTo>
                          <a:lnTo>
                            <a:pt x="0" y="3568"/>
                          </a:lnTo>
                          <a:lnTo>
                            <a:pt x="3760" y="0"/>
                          </a:lnTo>
                          <a:lnTo>
                            <a:pt x="8400" y="0"/>
                          </a:lnTo>
                          <a:lnTo>
                            <a:pt x="13040" y="0"/>
                          </a:lnTo>
                          <a:lnTo>
                            <a:pt x="16801" y="3568"/>
                          </a:lnTo>
                          <a:lnTo>
                            <a:pt x="16801" y="7969"/>
                          </a:lnTo>
                          <a:close/>
                        </a:path>
                        <a:path w="17144" h="16510">
                          <a:moveTo>
                            <a:pt x="16801" y="7969"/>
                          </a:moveTo>
                          <a:lnTo>
                            <a:pt x="16801" y="12370"/>
                          </a:lnTo>
                          <a:lnTo>
                            <a:pt x="13040" y="15938"/>
                          </a:lnTo>
                          <a:lnTo>
                            <a:pt x="8400" y="15938"/>
                          </a:lnTo>
                          <a:lnTo>
                            <a:pt x="3760" y="15938"/>
                          </a:lnTo>
                          <a:lnTo>
                            <a:pt x="0" y="12370"/>
                          </a:lnTo>
                          <a:lnTo>
                            <a:pt x="0" y="7969"/>
                          </a:lnTo>
                          <a:lnTo>
                            <a:pt x="0" y="3568"/>
                          </a:lnTo>
                          <a:lnTo>
                            <a:pt x="3760" y="0"/>
                          </a:lnTo>
                          <a:lnTo>
                            <a:pt x="8400" y="0"/>
                          </a:lnTo>
                          <a:lnTo>
                            <a:pt x="13040" y="0"/>
                          </a:lnTo>
                          <a:lnTo>
                            <a:pt x="16801" y="3568"/>
                          </a:lnTo>
                          <a:lnTo>
                            <a:pt x="16801" y="7969"/>
                          </a:lnTo>
                          <a:close/>
                        </a:path>
                      </a:pathLst>
                    </a:custGeom>
                    <a:ln w="12700">
                      <a:solidFill>
                        <a:srgbClr val="6D6E7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1086" name="object 709">
                      <a:extLst>
                        <a:ext uri="{FF2B5EF4-FFF2-40B4-BE49-F238E27FC236}">
                          <a16:creationId xmlns:a16="http://schemas.microsoft.com/office/drawing/2014/main" id="{BE2E36F0-22A5-F0AD-90FE-65295F5D5DAD}"/>
                        </a:ext>
                      </a:extLst>
                    </p:cNvPr>
                    <p:cNvSpPr/>
                    <p:nvPr/>
                  </p:nvSpPr>
                  <p:spPr>
                    <a:xfrm>
                      <a:off x="8149568" y="4160132"/>
                      <a:ext cx="17145" cy="16510"/>
                    </a:xfrm>
                    <a:custGeom>
                      <a:avLst/>
                      <a:gdLst/>
                      <a:ahLst/>
                      <a:cxnLst/>
                      <a:rect l="l" t="t" r="r" b="b"/>
                      <a:pathLst>
                        <a:path w="17144" h="16510">
                          <a:moveTo>
                            <a:pt x="16801" y="7969"/>
                          </a:moveTo>
                          <a:lnTo>
                            <a:pt x="16801" y="12370"/>
                          </a:lnTo>
                          <a:lnTo>
                            <a:pt x="13040" y="15938"/>
                          </a:lnTo>
                          <a:lnTo>
                            <a:pt x="8400" y="15938"/>
                          </a:lnTo>
                          <a:lnTo>
                            <a:pt x="3760" y="15938"/>
                          </a:lnTo>
                          <a:lnTo>
                            <a:pt x="0" y="12370"/>
                          </a:lnTo>
                          <a:lnTo>
                            <a:pt x="0" y="7969"/>
                          </a:lnTo>
                          <a:lnTo>
                            <a:pt x="0" y="3568"/>
                          </a:lnTo>
                          <a:lnTo>
                            <a:pt x="3760" y="0"/>
                          </a:lnTo>
                          <a:lnTo>
                            <a:pt x="8400" y="0"/>
                          </a:lnTo>
                          <a:lnTo>
                            <a:pt x="13040" y="0"/>
                          </a:lnTo>
                          <a:lnTo>
                            <a:pt x="16801" y="3568"/>
                          </a:lnTo>
                          <a:lnTo>
                            <a:pt x="16801" y="7969"/>
                          </a:lnTo>
                          <a:close/>
                        </a:path>
                      </a:pathLst>
                    </a:custGeom>
                    <a:ln w="12700">
                      <a:solidFill>
                        <a:srgbClr val="6D6E7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1087" name="object 710">
                      <a:extLst>
                        <a:ext uri="{FF2B5EF4-FFF2-40B4-BE49-F238E27FC236}">
                          <a16:creationId xmlns:a16="http://schemas.microsoft.com/office/drawing/2014/main" id="{C4CD38EC-D9E7-C938-AF5E-72EA9814CFFD}"/>
                        </a:ext>
                      </a:extLst>
                    </p:cNvPr>
                    <p:cNvSpPr/>
                    <p:nvPr/>
                  </p:nvSpPr>
                  <p:spPr>
                    <a:xfrm>
                      <a:off x="8269327" y="4160132"/>
                      <a:ext cx="17145" cy="16510"/>
                    </a:xfrm>
                    <a:custGeom>
                      <a:avLst/>
                      <a:gdLst/>
                      <a:ahLst/>
                      <a:cxnLst/>
                      <a:rect l="l" t="t" r="r" b="b"/>
                      <a:pathLst>
                        <a:path w="17144" h="16510">
                          <a:moveTo>
                            <a:pt x="16800" y="7969"/>
                          </a:moveTo>
                          <a:lnTo>
                            <a:pt x="16800" y="12370"/>
                          </a:lnTo>
                          <a:lnTo>
                            <a:pt x="13039" y="15938"/>
                          </a:lnTo>
                          <a:lnTo>
                            <a:pt x="8400" y="15938"/>
                          </a:lnTo>
                          <a:lnTo>
                            <a:pt x="3760" y="15938"/>
                          </a:lnTo>
                          <a:lnTo>
                            <a:pt x="0" y="12370"/>
                          </a:lnTo>
                          <a:lnTo>
                            <a:pt x="0" y="7969"/>
                          </a:lnTo>
                          <a:lnTo>
                            <a:pt x="0" y="3568"/>
                          </a:lnTo>
                          <a:lnTo>
                            <a:pt x="3760" y="0"/>
                          </a:lnTo>
                          <a:lnTo>
                            <a:pt x="8400" y="0"/>
                          </a:lnTo>
                          <a:lnTo>
                            <a:pt x="13039" y="0"/>
                          </a:lnTo>
                          <a:lnTo>
                            <a:pt x="16800" y="3568"/>
                          </a:lnTo>
                          <a:lnTo>
                            <a:pt x="16800" y="7969"/>
                          </a:lnTo>
                          <a:close/>
                        </a:path>
                      </a:pathLst>
                    </a:custGeom>
                    <a:ln w="12700">
                      <a:solidFill>
                        <a:srgbClr val="6D6E7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652" name="object 711">
                      <a:extLst>
                        <a:ext uri="{FF2B5EF4-FFF2-40B4-BE49-F238E27FC236}">
                          <a16:creationId xmlns:a16="http://schemas.microsoft.com/office/drawing/2014/main" id="{945BC5D5-DAD2-5518-CAE0-46540E5E1FF1}"/>
                        </a:ext>
                      </a:extLst>
                    </p:cNvPr>
                    <p:cNvSpPr/>
                    <p:nvPr/>
                  </p:nvSpPr>
                  <p:spPr>
                    <a:xfrm>
                      <a:off x="8512353" y="4160132"/>
                      <a:ext cx="17145" cy="16510"/>
                    </a:xfrm>
                    <a:custGeom>
                      <a:avLst/>
                      <a:gdLst/>
                      <a:ahLst/>
                      <a:cxnLst/>
                      <a:rect l="l" t="t" r="r" b="b"/>
                      <a:pathLst>
                        <a:path w="17144" h="16510">
                          <a:moveTo>
                            <a:pt x="16801" y="7969"/>
                          </a:moveTo>
                          <a:lnTo>
                            <a:pt x="16801" y="12370"/>
                          </a:lnTo>
                          <a:lnTo>
                            <a:pt x="13039" y="15938"/>
                          </a:lnTo>
                          <a:lnTo>
                            <a:pt x="8400" y="15938"/>
                          </a:lnTo>
                          <a:lnTo>
                            <a:pt x="3760" y="15938"/>
                          </a:lnTo>
                          <a:lnTo>
                            <a:pt x="0" y="12370"/>
                          </a:lnTo>
                          <a:lnTo>
                            <a:pt x="0" y="7969"/>
                          </a:lnTo>
                          <a:lnTo>
                            <a:pt x="0" y="3568"/>
                          </a:lnTo>
                          <a:lnTo>
                            <a:pt x="3760" y="0"/>
                          </a:lnTo>
                          <a:lnTo>
                            <a:pt x="8400" y="0"/>
                          </a:lnTo>
                          <a:lnTo>
                            <a:pt x="13039" y="0"/>
                          </a:lnTo>
                          <a:lnTo>
                            <a:pt x="16801" y="3568"/>
                          </a:lnTo>
                          <a:lnTo>
                            <a:pt x="16801" y="7969"/>
                          </a:lnTo>
                          <a:close/>
                        </a:path>
                      </a:pathLst>
                    </a:custGeom>
                    <a:ln w="12700">
                      <a:solidFill>
                        <a:srgbClr val="6D6E7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sp>
                  <p:nvSpPr>
                    <p:cNvPr id="681" name="object 712">
                      <a:extLst>
                        <a:ext uri="{FF2B5EF4-FFF2-40B4-BE49-F238E27FC236}">
                          <a16:creationId xmlns:a16="http://schemas.microsoft.com/office/drawing/2014/main" id="{9A3C361A-DFB6-4895-E93F-E3C04D0DD542}"/>
                        </a:ext>
                      </a:extLst>
                    </p:cNvPr>
                    <p:cNvSpPr/>
                    <p:nvPr/>
                  </p:nvSpPr>
                  <p:spPr>
                    <a:xfrm>
                      <a:off x="8616972" y="4160132"/>
                      <a:ext cx="17145" cy="16510"/>
                    </a:xfrm>
                    <a:custGeom>
                      <a:avLst/>
                      <a:gdLst/>
                      <a:ahLst/>
                      <a:cxnLst/>
                      <a:rect l="l" t="t" r="r" b="b"/>
                      <a:pathLst>
                        <a:path w="17144" h="16510">
                          <a:moveTo>
                            <a:pt x="16801" y="7969"/>
                          </a:moveTo>
                          <a:lnTo>
                            <a:pt x="16801" y="12370"/>
                          </a:lnTo>
                          <a:lnTo>
                            <a:pt x="13040" y="15938"/>
                          </a:lnTo>
                          <a:lnTo>
                            <a:pt x="8400" y="15938"/>
                          </a:lnTo>
                          <a:lnTo>
                            <a:pt x="3760" y="15938"/>
                          </a:lnTo>
                          <a:lnTo>
                            <a:pt x="0" y="12370"/>
                          </a:lnTo>
                          <a:lnTo>
                            <a:pt x="0" y="7969"/>
                          </a:lnTo>
                          <a:lnTo>
                            <a:pt x="0" y="3568"/>
                          </a:lnTo>
                          <a:lnTo>
                            <a:pt x="3760" y="0"/>
                          </a:lnTo>
                          <a:lnTo>
                            <a:pt x="8400" y="0"/>
                          </a:lnTo>
                          <a:lnTo>
                            <a:pt x="13040" y="0"/>
                          </a:lnTo>
                          <a:lnTo>
                            <a:pt x="16801" y="3568"/>
                          </a:lnTo>
                          <a:lnTo>
                            <a:pt x="16801" y="7969"/>
                          </a:lnTo>
                          <a:close/>
                        </a:path>
                      </a:pathLst>
                    </a:custGeom>
                    <a:ln w="12700">
                      <a:solidFill>
                        <a:srgbClr val="6D6E71"/>
                      </a:solidFill>
                    </a:ln>
                  </p:spPr>
                  <p:txBody>
                    <a:bodyPr wrap="square" lIns="0" tIns="0" rIns="0" bIns="0" rtlCol="0"/>
                    <a:lstStyle/>
                    <a:p>
                      <a:endParaRPr sz="933">
                        <a:latin typeface="Arial" panose="020B0604020202020204" pitchFamily="34" charset="0"/>
                        <a:cs typeface="Arial" panose="020B0604020202020204" pitchFamily="34" charset="0"/>
                      </a:endParaRPr>
                    </a:p>
                  </p:txBody>
                </p:sp>
              </p:grpSp>
            </p:grpSp>
            <p:cxnSp>
              <p:nvCxnSpPr>
                <p:cNvPr id="34" name="Straight Connector 33">
                  <a:extLst>
                    <a:ext uri="{FF2B5EF4-FFF2-40B4-BE49-F238E27FC236}">
                      <a16:creationId xmlns:a16="http://schemas.microsoft.com/office/drawing/2014/main" id="{525159AA-01D2-2BD8-7914-BCFC507FEDB0}"/>
                    </a:ext>
                  </a:extLst>
                </p:cNvPr>
                <p:cNvCxnSpPr>
                  <a:cxnSpLocks/>
                </p:cNvCxnSpPr>
                <p:nvPr/>
              </p:nvCxnSpPr>
              <p:spPr>
                <a:xfrm flipV="1">
                  <a:off x="4377845" y="3623276"/>
                  <a:ext cx="263359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207" name="Rectangle 93">
                <a:extLst>
                  <a:ext uri="{FF2B5EF4-FFF2-40B4-BE49-F238E27FC236}">
                    <a16:creationId xmlns:a16="http://schemas.microsoft.com/office/drawing/2014/main" id="{D3CD8D7F-6201-FAEE-E84F-DFA5CE0C2D8C}"/>
                  </a:ext>
                </a:extLst>
              </p:cNvPr>
              <p:cNvSpPr>
                <a:spLocks noChangeArrowheads="1"/>
              </p:cNvSpPr>
              <p:nvPr/>
            </p:nvSpPr>
            <p:spPr bwMode="auto">
              <a:xfrm>
                <a:off x="1805386" y="2188933"/>
                <a:ext cx="760331" cy="11832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10" eaLnBrk="0" hangingPunct="0">
                  <a:defRPr/>
                </a:pPr>
                <a:r>
                  <a:rPr lang="en-GB" altLang="en-US" sz="933" b="1">
                    <a:solidFill>
                      <a:srgbClr val="2A4769"/>
                    </a:solidFill>
                    <a:cs typeface="Arial" panose="020B0604020202020204" pitchFamily="34" charset="0"/>
                  </a:rPr>
                  <a:t>Niraparib (n=169)</a:t>
                </a:r>
              </a:p>
            </p:txBody>
          </p:sp>
          <p:sp>
            <p:nvSpPr>
              <p:cNvPr id="1208" name="Rectangle 94">
                <a:extLst>
                  <a:ext uri="{FF2B5EF4-FFF2-40B4-BE49-F238E27FC236}">
                    <a16:creationId xmlns:a16="http://schemas.microsoft.com/office/drawing/2014/main" id="{C22C5B6E-AF09-601D-CE1A-F6FE8BCCB833}"/>
                  </a:ext>
                </a:extLst>
              </p:cNvPr>
              <p:cNvSpPr>
                <a:spLocks noChangeArrowheads="1"/>
              </p:cNvSpPr>
              <p:nvPr/>
            </p:nvSpPr>
            <p:spPr bwMode="auto">
              <a:xfrm>
                <a:off x="849348" y="2352811"/>
                <a:ext cx="658050" cy="11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p>
                <a:pPr defTabSz="914310" eaLnBrk="0" hangingPunct="0">
                  <a:defRPr/>
                </a:pPr>
                <a:r>
                  <a:rPr lang="en-GB" altLang="en-US" sz="933" b="1">
                    <a:solidFill>
                      <a:srgbClr val="818181"/>
                    </a:solidFill>
                    <a:latin typeface="Arial" panose="020B0604020202020204" pitchFamily="34" charset="0"/>
                    <a:cs typeface="Arial" panose="020B0604020202020204" pitchFamily="34" charset="0"/>
                  </a:rPr>
                  <a:t>Placebo (n=80)</a:t>
                </a:r>
              </a:p>
            </p:txBody>
          </p:sp>
          <p:sp>
            <p:nvSpPr>
              <p:cNvPr id="1209" name="Rectangle 92">
                <a:extLst>
                  <a:ext uri="{FF2B5EF4-FFF2-40B4-BE49-F238E27FC236}">
                    <a16:creationId xmlns:a16="http://schemas.microsoft.com/office/drawing/2014/main" id="{3C587A3A-86CA-934E-3F8E-A3AB36294C54}"/>
                  </a:ext>
                </a:extLst>
              </p:cNvPr>
              <p:cNvSpPr>
                <a:spLocks noChangeArrowheads="1"/>
              </p:cNvSpPr>
              <p:nvPr/>
            </p:nvSpPr>
            <p:spPr bwMode="auto">
              <a:xfrm>
                <a:off x="1463539" y="1383402"/>
                <a:ext cx="1507357" cy="13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sz="1067">
                    <a:cs typeface="Arial" panose="020B0604020202020204" pitchFamily="34" charset="0"/>
                  </a:rPr>
                  <a:t>HR </a:t>
                </a:r>
                <a:r>
                  <a:rPr lang="en-US" sz="1067" b="1">
                    <a:cs typeface="Arial" panose="020B0604020202020204" pitchFamily="34" charset="0"/>
                  </a:rPr>
                  <a:t>0.65</a:t>
                </a:r>
                <a:r>
                  <a:rPr lang="en-US" sz="1067">
                    <a:cs typeface="Arial" panose="020B0604020202020204" pitchFamily="34" charset="0"/>
                  </a:rPr>
                  <a:t> (95% CI, 0.49–0.87)</a:t>
                </a:r>
              </a:p>
            </p:txBody>
          </p:sp>
        </p:grpSp>
        <p:sp>
          <p:nvSpPr>
            <p:cNvPr id="4" name="TextBox 3">
              <a:extLst>
                <a:ext uri="{FF2B5EF4-FFF2-40B4-BE49-F238E27FC236}">
                  <a16:creationId xmlns:a16="http://schemas.microsoft.com/office/drawing/2014/main" id="{A75DE876-901F-4855-13CC-3FAE5500AEAE}"/>
                </a:ext>
              </a:extLst>
            </p:cNvPr>
            <p:cNvSpPr txBox="1"/>
            <p:nvPr/>
          </p:nvSpPr>
          <p:spPr>
            <a:xfrm>
              <a:off x="526146" y="1074156"/>
              <a:ext cx="2670048" cy="169325"/>
            </a:xfrm>
            <a:prstGeom prst="rect">
              <a:avLst/>
            </a:prstGeom>
            <a:solidFill>
              <a:srgbClr val="05416B"/>
            </a:solidFill>
            <a:ln>
              <a:noFill/>
            </a:ln>
          </p:spPr>
          <p:txBody>
            <a:bodyPr wrap="square" tIns="0" bIns="0" rtlCol="0" anchor="ctr">
              <a:spAutoFit/>
            </a:bodyPr>
            <a:lstStyle/>
            <a:p>
              <a:pPr algn="ctr" defTabSz="1219079">
                <a:defRPr/>
              </a:pPr>
              <a:r>
                <a:rPr lang="en-US" sz="1467" b="1">
                  <a:solidFill>
                    <a:prstClr val="white"/>
                  </a:solidFill>
                  <a:latin typeface="Arial" panose="020B0604020202020204" pitchFamily="34" charset="0"/>
                  <a:cs typeface="Arial" panose="020B0604020202020204" pitchFamily="34" charset="0"/>
                </a:rPr>
                <a:t>PRIMA: HRp</a:t>
              </a:r>
              <a:r>
                <a:rPr lang="en-US" sz="1467" b="1" baseline="30000">
                  <a:solidFill>
                    <a:prstClr val="white"/>
                  </a:solidFill>
                  <a:latin typeface="Arial" panose="020B0604020202020204" pitchFamily="34" charset="0"/>
                  <a:cs typeface="Arial" panose="020B0604020202020204" pitchFamily="34" charset="0"/>
                </a:rPr>
                <a:t>1</a:t>
              </a:r>
              <a:endParaRPr lang="en-US" sz="1467" b="1">
                <a:solidFill>
                  <a:prstClr val="white"/>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BA77053-6D70-CE8F-2836-71F2125DAF72}"/>
                </a:ext>
              </a:extLst>
            </p:cNvPr>
            <p:cNvSpPr txBox="1"/>
            <p:nvPr/>
          </p:nvSpPr>
          <p:spPr>
            <a:xfrm>
              <a:off x="526146" y="2878255"/>
              <a:ext cx="2670048" cy="169325"/>
            </a:xfrm>
            <a:prstGeom prst="rect">
              <a:avLst/>
            </a:prstGeom>
            <a:solidFill>
              <a:srgbClr val="05416B"/>
            </a:solidFill>
            <a:ln>
              <a:noFill/>
            </a:ln>
          </p:spPr>
          <p:txBody>
            <a:bodyPr wrap="square" tIns="0" bIns="0" rtlCol="0" anchor="ctr">
              <a:spAutoFit/>
            </a:bodyPr>
            <a:lstStyle/>
            <a:p>
              <a:pPr algn="ctr" defTabSz="1219079">
                <a:defRPr/>
              </a:pPr>
              <a:r>
                <a:rPr lang="en-US" sz="1467" b="1">
                  <a:solidFill>
                    <a:prstClr val="white"/>
                  </a:solidFill>
                  <a:latin typeface="Arial" panose="020B0604020202020204" pitchFamily="34" charset="0"/>
                  <a:cs typeface="Arial" panose="020B0604020202020204" pitchFamily="34" charset="0"/>
                </a:rPr>
                <a:t>PRIME: Non-</a:t>
              </a:r>
              <a:r>
                <a:rPr lang="en-US" sz="1467" b="1" i="1">
                  <a:solidFill>
                    <a:prstClr val="white"/>
                  </a:solidFill>
                  <a:latin typeface="Arial" panose="020B0604020202020204" pitchFamily="34" charset="0"/>
                  <a:cs typeface="Arial" panose="020B0604020202020204" pitchFamily="34" charset="0"/>
                </a:rPr>
                <a:t>BRCA</a:t>
              </a:r>
              <a:r>
                <a:rPr lang="en-US" sz="1467" b="1">
                  <a:solidFill>
                    <a:prstClr val="white"/>
                  </a:solidFill>
                  <a:latin typeface="Arial" panose="020B0604020202020204" pitchFamily="34" charset="0"/>
                  <a:cs typeface="Arial" panose="020B0604020202020204" pitchFamily="34" charset="0"/>
                </a:rPr>
                <a:t>m/HRp</a:t>
              </a:r>
              <a:r>
                <a:rPr lang="en-US" sz="1467" b="1" baseline="30000">
                  <a:solidFill>
                    <a:prstClr val="white"/>
                  </a:solidFill>
                  <a:latin typeface="Arial" panose="020B0604020202020204" pitchFamily="34" charset="0"/>
                  <a:cs typeface="Arial" panose="020B0604020202020204" pitchFamily="34" charset="0"/>
                </a:rPr>
                <a:t>2</a:t>
              </a:r>
              <a:endParaRPr lang="en-US" sz="1467" b="1">
                <a:solidFill>
                  <a:prstClr val="white"/>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692EBE0-60B3-872E-B5FF-B1AC40DEA36C}"/>
                </a:ext>
              </a:extLst>
            </p:cNvPr>
            <p:cNvSpPr txBox="1"/>
            <p:nvPr/>
          </p:nvSpPr>
          <p:spPr>
            <a:xfrm>
              <a:off x="3372342" y="1074156"/>
              <a:ext cx="2670048" cy="169325"/>
            </a:xfrm>
            <a:prstGeom prst="rect">
              <a:avLst/>
            </a:prstGeom>
            <a:solidFill>
              <a:srgbClr val="7030A0"/>
            </a:solidFill>
            <a:ln>
              <a:noFill/>
            </a:ln>
          </p:spPr>
          <p:txBody>
            <a:bodyPr wrap="square" tIns="0" bIns="0" rtlCol="0" anchor="ctr">
              <a:spAutoFit/>
            </a:bodyPr>
            <a:lstStyle/>
            <a:p>
              <a:pPr algn="ctr" defTabSz="1219079">
                <a:defRPr/>
              </a:pPr>
              <a:r>
                <a:rPr lang="en-US" sz="1467" b="1">
                  <a:solidFill>
                    <a:prstClr val="white"/>
                  </a:solidFill>
                  <a:latin typeface="Arial" panose="020B0604020202020204" pitchFamily="34" charset="0"/>
                  <a:cs typeface="Arial" panose="020B0604020202020204" pitchFamily="34" charset="0"/>
                </a:rPr>
                <a:t>PAOLA-1: HRD-negative/unknown</a:t>
              </a:r>
              <a:r>
                <a:rPr lang="en-US" sz="1467" b="1" baseline="30000">
                  <a:solidFill>
                    <a:prstClr val="white"/>
                  </a:solidFill>
                  <a:latin typeface="Arial" panose="020B0604020202020204" pitchFamily="34" charset="0"/>
                  <a:cs typeface="Arial" panose="020B0604020202020204" pitchFamily="34" charset="0"/>
                </a:rPr>
                <a:t>3</a:t>
              </a:r>
              <a:endParaRPr lang="en-US" sz="1467" b="1" i="1">
                <a:solidFill>
                  <a:prstClr val="white"/>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187D04F-F9BA-37A5-F80E-D6F4A770708A}"/>
                </a:ext>
              </a:extLst>
            </p:cNvPr>
            <p:cNvSpPr txBox="1"/>
            <p:nvPr/>
          </p:nvSpPr>
          <p:spPr>
            <a:xfrm>
              <a:off x="6218538" y="1074156"/>
              <a:ext cx="2670048" cy="169325"/>
            </a:xfrm>
            <a:prstGeom prst="rect">
              <a:avLst/>
            </a:prstGeom>
            <a:solidFill>
              <a:srgbClr val="007F7F"/>
            </a:solidFill>
            <a:ln>
              <a:noFill/>
            </a:ln>
          </p:spPr>
          <p:txBody>
            <a:bodyPr wrap="square" tIns="0" bIns="0" rtlCol="0" anchor="ctr">
              <a:spAutoFit/>
            </a:bodyPr>
            <a:lstStyle/>
            <a:p>
              <a:pPr algn="ctr" defTabSz="1219079">
                <a:defRPr/>
              </a:pPr>
              <a:r>
                <a:rPr lang="en-US" sz="1467" b="1">
                  <a:solidFill>
                    <a:prstClr val="white"/>
                  </a:solidFill>
                  <a:latin typeface="Arial" panose="020B0604020202020204" pitchFamily="34" charset="0"/>
                  <a:cs typeface="Arial" panose="020B0604020202020204" pitchFamily="34" charset="0"/>
                </a:rPr>
                <a:t>ATHENA-MONO: HRD-negative</a:t>
              </a:r>
              <a:r>
                <a:rPr lang="en-US" sz="1467" b="1" baseline="30000">
                  <a:solidFill>
                    <a:prstClr val="white"/>
                  </a:solidFill>
                  <a:latin typeface="Arial" panose="020B0604020202020204" pitchFamily="34" charset="0"/>
                  <a:cs typeface="Arial" panose="020B0604020202020204" pitchFamily="34" charset="0"/>
                </a:rPr>
                <a:t>4</a:t>
              </a:r>
              <a:endParaRPr lang="en-US" sz="1467" b="1" i="1">
                <a:solidFill>
                  <a:prstClr val="white"/>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9E7E2FB-9EA6-E468-BCDC-93E3DCE642B7}"/>
                </a:ext>
              </a:extLst>
            </p:cNvPr>
            <p:cNvSpPr txBox="1"/>
            <p:nvPr/>
          </p:nvSpPr>
          <p:spPr>
            <a:xfrm>
              <a:off x="3494971" y="2585188"/>
              <a:ext cx="2604862" cy="107674"/>
            </a:xfrm>
            <a:prstGeom prst="rect">
              <a:avLst/>
            </a:prstGeom>
            <a:noFill/>
          </p:spPr>
          <p:txBody>
            <a:bodyPr wrap="square" lIns="0" tIns="0" rIns="0" bIns="0" rtlCol="0">
              <a:spAutoFit/>
            </a:bodyPr>
            <a:lstStyle/>
            <a:p>
              <a:pPr algn="ctr"/>
              <a:r>
                <a:rPr lang="en-US" sz="933">
                  <a:latin typeface="Arial" panose="020B0604020202020204" pitchFamily="34" charset="0"/>
                  <a:cs typeface="Arial" panose="020B0604020202020204" pitchFamily="34" charset="0"/>
                </a:rPr>
                <a:t>Time from randomization (months)</a:t>
              </a:r>
              <a:endParaRPr lang="en-GB" sz="933">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6824CEB-A09D-D425-F5C3-E646F901C242}"/>
                </a:ext>
              </a:extLst>
            </p:cNvPr>
            <p:cNvSpPr txBox="1"/>
            <p:nvPr/>
          </p:nvSpPr>
          <p:spPr>
            <a:xfrm>
              <a:off x="632465" y="2585188"/>
              <a:ext cx="2526873" cy="107674"/>
            </a:xfrm>
            <a:prstGeom prst="rect">
              <a:avLst/>
            </a:prstGeom>
            <a:noFill/>
          </p:spPr>
          <p:txBody>
            <a:bodyPr wrap="square" lIns="0" tIns="0" rIns="0" bIns="0" rtlCol="0">
              <a:spAutoFit/>
            </a:bodyPr>
            <a:lstStyle/>
            <a:p>
              <a:pPr algn="ctr"/>
              <a:r>
                <a:rPr lang="en-US" sz="933">
                  <a:latin typeface="Arial" panose="020B0604020202020204" pitchFamily="34" charset="0"/>
                  <a:cs typeface="Arial" panose="020B0604020202020204" pitchFamily="34" charset="0"/>
                </a:rPr>
                <a:t>Time from randomization (months)</a:t>
              </a:r>
              <a:endParaRPr lang="en-GB" sz="933">
                <a:latin typeface="Arial" panose="020B0604020202020204" pitchFamily="34" charset="0"/>
                <a:cs typeface="Arial" panose="020B0604020202020204" pitchFamily="34" charset="0"/>
              </a:endParaRPr>
            </a:p>
          </p:txBody>
        </p:sp>
        <p:sp>
          <p:nvSpPr>
            <p:cNvPr id="15" name="Rectangle 106">
              <a:extLst>
                <a:ext uri="{FF2B5EF4-FFF2-40B4-BE49-F238E27FC236}">
                  <a16:creationId xmlns:a16="http://schemas.microsoft.com/office/drawing/2014/main" id="{0D141E30-EA04-44CB-DE6F-94B188F05F52}"/>
                </a:ext>
              </a:extLst>
            </p:cNvPr>
            <p:cNvSpPr>
              <a:spLocks noChangeArrowheads="1"/>
            </p:cNvSpPr>
            <p:nvPr/>
          </p:nvSpPr>
          <p:spPr bwMode="auto">
            <a:xfrm rot="16200000">
              <a:off x="2802751" y="1867869"/>
              <a:ext cx="1193037"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Progression-free survival (%)</a:t>
              </a:r>
              <a:endParaRPr lang="en-GB" altLang="en-US" sz="2400">
                <a:solidFill>
                  <a:prstClr val="black"/>
                </a:solidFill>
                <a:cs typeface="Arial" panose="020B0604020202020204" pitchFamily="34" charset="0"/>
              </a:endParaRPr>
            </a:p>
          </p:txBody>
        </p:sp>
        <p:sp>
          <p:nvSpPr>
            <p:cNvPr id="16" name="Rectangle 106">
              <a:extLst>
                <a:ext uri="{FF2B5EF4-FFF2-40B4-BE49-F238E27FC236}">
                  <a16:creationId xmlns:a16="http://schemas.microsoft.com/office/drawing/2014/main" id="{C74B2600-554D-228D-8254-17AE2775A2D9}"/>
                </a:ext>
              </a:extLst>
            </p:cNvPr>
            <p:cNvSpPr>
              <a:spLocks noChangeArrowheads="1"/>
            </p:cNvSpPr>
            <p:nvPr/>
          </p:nvSpPr>
          <p:spPr bwMode="auto">
            <a:xfrm rot="16200000">
              <a:off x="5633504" y="1868410"/>
              <a:ext cx="1307407"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Progression-free survival (%)</a:t>
              </a:r>
              <a:endParaRPr lang="en-GB" altLang="en-US" sz="2400">
                <a:solidFill>
                  <a:prstClr val="black"/>
                </a:solidFill>
                <a:cs typeface="Arial" panose="020B0604020202020204" pitchFamily="34" charset="0"/>
              </a:endParaRPr>
            </a:p>
          </p:txBody>
        </p:sp>
        <p:sp>
          <p:nvSpPr>
            <p:cNvPr id="17" name="Rectangle 106">
              <a:extLst>
                <a:ext uri="{FF2B5EF4-FFF2-40B4-BE49-F238E27FC236}">
                  <a16:creationId xmlns:a16="http://schemas.microsoft.com/office/drawing/2014/main" id="{901035F8-52C4-7643-8EA6-8CE9D821AB89}"/>
                </a:ext>
              </a:extLst>
            </p:cNvPr>
            <p:cNvSpPr>
              <a:spLocks noChangeArrowheads="1"/>
            </p:cNvSpPr>
            <p:nvPr/>
          </p:nvSpPr>
          <p:spPr bwMode="auto">
            <a:xfrm rot="16200000">
              <a:off x="-13025" y="1859776"/>
              <a:ext cx="1193036"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Progression-free survival (%)</a:t>
              </a:r>
              <a:endParaRPr lang="en-GB" altLang="en-US" sz="2400">
                <a:solidFill>
                  <a:prstClr val="black"/>
                </a:solidFill>
                <a:cs typeface="Arial" panose="020B0604020202020204" pitchFamily="34" charset="0"/>
              </a:endParaRPr>
            </a:p>
          </p:txBody>
        </p:sp>
        <p:sp>
          <p:nvSpPr>
            <p:cNvPr id="19" name="Rectangle 106">
              <a:extLst>
                <a:ext uri="{FF2B5EF4-FFF2-40B4-BE49-F238E27FC236}">
                  <a16:creationId xmlns:a16="http://schemas.microsoft.com/office/drawing/2014/main" id="{479756C6-CF71-F73F-3F4B-4CA0C3EFF2FB}"/>
                </a:ext>
              </a:extLst>
            </p:cNvPr>
            <p:cNvSpPr>
              <a:spLocks noChangeArrowheads="1"/>
            </p:cNvSpPr>
            <p:nvPr/>
          </p:nvSpPr>
          <p:spPr bwMode="auto">
            <a:xfrm rot="16200000">
              <a:off x="-13026" y="3645372"/>
              <a:ext cx="1193036"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Progression-free survival (%)</a:t>
              </a:r>
              <a:endParaRPr lang="en-GB" altLang="en-US" sz="2400">
                <a:solidFill>
                  <a:prstClr val="black"/>
                </a:solidFill>
                <a:cs typeface="Arial" panose="020B0604020202020204" pitchFamily="34" charset="0"/>
              </a:endParaRPr>
            </a:p>
          </p:txBody>
        </p:sp>
        <p:sp>
          <p:nvSpPr>
            <p:cNvPr id="1243" name="TextBox 1242">
              <a:extLst>
                <a:ext uri="{FF2B5EF4-FFF2-40B4-BE49-F238E27FC236}">
                  <a16:creationId xmlns:a16="http://schemas.microsoft.com/office/drawing/2014/main" id="{D0B35C0F-202A-A782-5FD8-D0678DC2094D}"/>
                </a:ext>
              </a:extLst>
            </p:cNvPr>
            <p:cNvSpPr txBox="1"/>
            <p:nvPr/>
          </p:nvSpPr>
          <p:spPr>
            <a:xfrm>
              <a:off x="6329310" y="2585188"/>
              <a:ext cx="2678882" cy="107674"/>
            </a:xfrm>
            <a:prstGeom prst="rect">
              <a:avLst/>
            </a:prstGeom>
            <a:noFill/>
          </p:spPr>
          <p:txBody>
            <a:bodyPr wrap="square" lIns="0" tIns="0" rIns="0" bIns="0" rtlCol="0">
              <a:spAutoFit/>
            </a:bodyPr>
            <a:lstStyle/>
            <a:p>
              <a:pPr algn="ctr"/>
              <a:r>
                <a:rPr lang="en-US" sz="933">
                  <a:latin typeface="Arial" panose="020B0604020202020204" pitchFamily="34" charset="0"/>
                  <a:cs typeface="Arial" panose="020B0604020202020204" pitchFamily="34" charset="0"/>
                </a:rPr>
                <a:t>Time from randomization (months)</a:t>
              </a:r>
              <a:endParaRPr lang="en-GB" sz="933">
                <a:latin typeface="Arial" panose="020B0604020202020204" pitchFamily="34" charset="0"/>
                <a:cs typeface="Arial" panose="020B0604020202020204" pitchFamily="34" charset="0"/>
              </a:endParaRPr>
            </a:p>
          </p:txBody>
        </p:sp>
        <p:sp>
          <p:nvSpPr>
            <p:cNvPr id="1244" name="TextBox 1243">
              <a:extLst>
                <a:ext uri="{FF2B5EF4-FFF2-40B4-BE49-F238E27FC236}">
                  <a16:creationId xmlns:a16="http://schemas.microsoft.com/office/drawing/2014/main" id="{A16BE3B3-719B-39CA-38C4-E8CF57B77AF1}"/>
                </a:ext>
              </a:extLst>
            </p:cNvPr>
            <p:cNvSpPr txBox="1"/>
            <p:nvPr/>
          </p:nvSpPr>
          <p:spPr>
            <a:xfrm>
              <a:off x="586523" y="4375134"/>
              <a:ext cx="2598815" cy="107674"/>
            </a:xfrm>
            <a:prstGeom prst="rect">
              <a:avLst/>
            </a:prstGeom>
            <a:noFill/>
          </p:spPr>
          <p:txBody>
            <a:bodyPr wrap="square" lIns="0" tIns="0" rIns="0" bIns="0" rtlCol="0">
              <a:spAutoFit/>
            </a:bodyPr>
            <a:lstStyle/>
            <a:p>
              <a:pPr algn="ctr"/>
              <a:r>
                <a:rPr lang="en-US" sz="933">
                  <a:latin typeface="Arial" panose="020B0604020202020204" pitchFamily="34" charset="0"/>
                  <a:cs typeface="Arial" panose="020B0604020202020204" pitchFamily="34" charset="0"/>
                </a:rPr>
                <a:t>Time from randomization (months)</a:t>
              </a:r>
              <a:endParaRPr lang="en-GB" sz="933">
                <a:latin typeface="Arial" panose="020B0604020202020204" pitchFamily="34" charset="0"/>
                <a:cs typeface="Arial" panose="020B0604020202020204" pitchFamily="34" charset="0"/>
              </a:endParaRPr>
            </a:p>
          </p:txBody>
        </p:sp>
        <p:sp>
          <p:nvSpPr>
            <p:cNvPr id="1245" name="Freeform: Shape 156">
              <a:extLst>
                <a:ext uri="{FF2B5EF4-FFF2-40B4-BE49-F238E27FC236}">
                  <a16:creationId xmlns:a16="http://schemas.microsoft.com/office/drawing/2014/main" id="{98C03E74-34A6-4E6F-66CF-7B5D7EE54734}"/>
                </a:ext>
              </a:extLst>
            </p:cNvPr>
            <p:cNvSpPr/>
            <p:nvPr/>
          </p:nvSpPr>
          <p:spPr>
            <a:xfrm>
              <a:off x="850772" y="3163864"/>
              <a:ext cx="2140928" cy="1072510"/>
            </a:xfrm>
            <a:custGeom>
              <a:avLst/>
              <a:gdLst>
                <a:gd name="connsiteX0" fmla="*/ 0 w 2600325"/>
                <a:gd name="connsiteY0" fmla="*/ 0 h 1209675"/>
                <a:gd name="connsiteX1" fmla="*/ 0 w 2600325"/>
                <a:gd name="connsiteY1" fmla="*/ 1209675 h 1209675"/>
                <a:gd name="connsiteX2" fmla="*/ 2600325 w 2600325"/>
                <a:gd name="connsiteY2" fmla="*/ 1209675 h 1209675"/>
              </a:gdLst>
              <a:ahLst/>
              <a:cxnLst>
                <a:cxn ang="0">
                  <a:pos x="connsiteX0" y="connsiteY0"/>
                </a:cxn>
                <a:cxn ang="0">
                  <a:pos x="connsiteX1" y="connsiteY1"/>
                </a:cxn>
                <a:cxn ang="0">
                  <a:pos x="connsiteX2" y="connsiteY2"/>
                </a:cxn>
              </a:cxnLst>
              <a:rect l="l" t="t" r="r" b="b"/>
              <a:pathLst>
                <a:path w="2600325" h="1209675">
                  <a:moveTo>
                    <a:pt x="0" y="0"/>
                  </a:moveTo>
                  <a:lnTo>
                    <a:pt x="0" y="1209675"/>
                  </a:lnTo>
                  <a:lnTo>
                    <a:pt x="2600325" y="1209675"/>
                  </a:lnTo>
                </a:path>
              </a:pathLst>
            </a:custGeom>
            <a:noFill/>
            <a:ln w="12700" cap="flat">
              <a:solidFill>
                <a:srgbClr val="000000"/>
              </a:solidFill>
              <a:prstDash val="solid"/>
              <a:miter/>
            </a:ln>
          </p:spPr>
          <p:txBody>
            <a:bodyPr rtlCol="0" anchor="ctr"/>
            <a:lstStyle/>
            <a:p>
              <a:endParaRPr lang="en-US" sz="933">
                <a:latin typeface="Arial" panose="020B0604020202020204" pitchFamily="34" charset="0"/>
                <a:cs typeface="Arial" panose="020B0604020202020204" pitchFamily="34" charset="0"/>
              </a:endParaRPr>
            </a:p>
          </p:txBody>
        </p:sp>
        <p:sp>
          <p:nvSpPr>
            <p:cNvPr id="1246" name="Freeform: Shape 156">
              <a:extLst>
                <a:ext uri="{FF2B5EF4-FFF2-40B4-BE49-F238E27FC236}">
                  <a16:creationId xmlns:a16="http://schemas.microsoft.com/office/drawing/2014/main" id="{8B6D53ED-5839-326D-2635-C3F464A689FD}"/>
                </a:ext>
              </a:extLst>
            </p:cNvPr>
            <p:cNvSpPr/>
            <p:nvPr/>
          </p:nvSpPr>
          <p:spPr>
            <a:xfrm>
              <a:off x="3699298" y="1341223"/>
              <a:ext cx="2140928" cy="1072510"/>
            </a:xfrm>
            <a:custGeom>
              <a:avLst/>
              <a:gdLst>
                <a:gd name="connsiteX0" fmla="*/ 0 w 2600325"/>
                <a:gd name="connsiteY0" fmla="*/ 0 h 1209675"/>
                <a:gd name="connsiteX1" fmla="*/ 0 w 2600325"/>
                <a:gd name="connsiteY1" fmla="*/ 1209675 h 1209675"/>
                <a:gd name="connsiteX2" fmla="*/ 2600325 w 2600325"/>
                <a:gd name="connsiteY2" fmla="*/ 1209675 h 1209675"/>
              </a:gdLst>
              <a:ahLst/>
              <a:cxnLst>
                <a:cxn ang="0">
                  <a:pos x="connsiteX0" y="connsiteY0"/>
                </a:cxn>
                <a:cxn ang="0">
                  <a:pos x="connsiteX1" y="connsiteY1"/>
                </a:cxn>
                <a:cxn ang="0">
                  <a:pos x="connsiteX2" y="connsiteY2"/>
                </a:cxn>
              </a:cxnLst>
              <a:rect l="l" t="t" r="r" b="b"/>
              <a:pathLst>
                <a:path w="2600325" h="1209675">
                  <a:moveTo>
                    <a:pt x="0" y="0"/>
                  </a:moveTo>
                  <a:lnTo>
                    <a:pt x="0" y="1209675"/>
                  </a:lnTo>
                  <a:lnTo>
                    <a:pt x="2600325" y="1209675"/>
                  </a:lnTo>
                </a:path>
              </a:pathLst>
            </a:custGeom>
            <a:noFill/>
            <a:ln w="12700" cap="flat">
              <a:solidFill>
                <a:srgbClr val="000000"/>
              </a:solidFill>
              <a:prstDash val="solid"/>
              <a:miter/>
            </a:ln>
          </p:spPr>
          <p:txBody>
            <a:bodyPr rtlCol="0" anchor="ctr"/>
            <a:lstStyle/>
            <a:p>
              <a:endParaRPr lang="en-US" sz="933">
                <a:latin typeface="Arial" panose="020B0604020202020204" pitchFamily="34" charset="0"/>
                <a:cs typeface="Arial" panose="020B0604020202020204" pitchFamily="34" charset="0"/>
              </a:endParaRPr>
            </a:p>
          </p:txBody>
        </p:sp>
        <p:cxnSp>
          <p:nvCxnSpPr>
            <p:cNvPr id="1247" name="Straight Connector 1246">
              <a:extLst>
                <a:ext uri="{FF2B5EF4-FFF2-40B4-BE49-F238E27FC236}">
                  <a16:creationId xmlns:a16="http://schemas.microsoft.com/office/drawing/2014/main" id="{03449E7E-20EE-C2D5-3B35-BE498428ECB9}"/>
                </a:ext>
              </a:extLst>
            </p:cNvPr>
            <p:cNvCxnSpPr>
              <a:cxnSpLocks/>
            </p:cNvCxnSpPr>
            <p:nvPr/>
          </p:nvCxnSpPr>
          <p:spPr>
            <a:xfrm>
              <a:off x="3660938" y="2413972"/>
              <a:ext cx="36865" cy="0"/>
            </a:xfrm>
            <a:prstGeom prst="line">
              <a:avLst/>
            </a:prstGeom>
            <a:ln w="9524">
              <a:solidFill>
                <a:srgbClr val="000000"/>
              </a:solidFill>
            </a:ln>
          </p:spPr>
        </p:cxnSp>
        <p:sp>
          <p:nvSpPr>
            <p:cNvPr id="1248" name="Freeform: Shape 156">
              <a:extLst>
                <a:ext uri="{FF2B5EF4-FFF2-40B4-BE49-F238E27FC236}">
                  <a16:creationId xmlns:a16="http://schemas.microsoft.com/office/drawing/2014/main" id="{229C15C1-F020-0F02-7FE6-934F7FEB32AF}"/>
                </a:ext>
              </a:extLst>
            </p:cNvPr>
            <p:cNvSpPr/>
            <p:nvPr/>
          </p:nvSpPr>
          <p:spPr>
            <a:xfrm>
              <a:off x="6562957" y="1341223"/>
              <a:ext cx="2140928" cy="1072510"/>
            </a:xfrm>
            <a:custGeom>
              <a:avLst/>
              <a:gdLst>
                <a:gd name="connsiteX0" fmla="*/ 0 w 2600325"/>
                <a:gd name="connsiteY0" fmla="*/ 0 h 1209675"/>
                <a:gd name="connsiteX1" fmla="*/ 0 w 2600325"/>
                <a:gd name="connsiteY1" fmla="*/ 1209675 h 1209675"/>
                <a:gd name="connsiteX2" fmla="*/ 2600325 w 2600325"/>
                <a:gd name="connsiteY2" fmla="*/ 1209675 h 1209675"/>
              </a:gdLst>
              <a:ahLst/>
              <a:cxnLst>
                <a:cxn ang="0">
                  <a:pos x="connsiteX0" y="connsiteY0"/>
                </a:cxn>
                <a:cxn ang="0">
                  <a:pos x="connsiteX1" y="connsiteY1"/>
                </a:cxn>
                <a:cxn ang="0">
                  <a:pos x="connsiteX2" y="connsiteY2"/>
                </a:cxn>
              </a:cxnLst>
              <a:rect l="l" t="t" r="r" b="b"/>
              <a:pathLst>
                <a:path w="2600325" h="1209675">
                  <a:moveTo>
                    <a:pt x="0" y="0"/>
                  </a:moveTo>
                  <a:lnTo>
                    <a:pt x="0" y="1209675"/>
                  </a:lnTo>
                  <a:lnTo>
                    <a:pt x="2600325" y="1209675"/>
                  </a:lnTo>
                </a:path>
              </a:pathLst>
            </a:custGeom>
            <a:noFill/>
            <a:ln w="12700" cap="flat">
              <a:solidFill>
                <a:srgbClr val="000000"/>
              </a:solidFill>
              <a:prstDash val="solid"/>
              <a:miter/>
            </a:ln>
          </p:spPr>
          <p:txBody>
            <a:bodyPr rtlCol="0" anchor="ctr"/>
            <a:lstStyle/>
            <a:p>
              <a:endParaRPr lang="en-US" sz="933">
                <a:latin typeface="Arial" panose="020B0604020202020204" pitchFamily="34" charset="0"/>
                <a:cs typeface="Arial" panose="020B0604020202020204" pitchFamily="34" charset="0"/>
              </a:endParaRPr>
            </a:p>
          </p:txBody>
        </p:sp>
        <p:cxnSp>
          <p:nvCxnSpPr>
            <p:cNvPr id="1249" name="Straight Connector 1248">
              <a:extLst>
                <a:ext uri="{FF2B5EF4-FFF2-40B4-BE49-F238E27FC236}">
                  <a16:creationId xmlns:a16="http://schemas.microsoft.com/office/drawing/2014/main" id="{750400C4-9423-31CF-2195-DB44B5368A0A}"/>
                </a:ext>
              </a:extLst>
            </p:cNvPr>
            <p:cNvCxnSpPr>
              <a:cxnSpLocks/>
            </p:cNvCxnSpPr>
            <p:nvPr/>
          </p:nvCxnSpPr>
          <p:spPr>
            <a:xfrm>
              <a:off x="6521469" y="2413972"/>
              <a:ext cx="36865" cy="0"/>
            </a:xfrm>
            <a:prstGeom prst="line">
              <a:avLst/>
            </a:prstGeom>
            <a:ln w="9524">
              <a:solidFill>
                <a:srgbClr val="000000"/>
              </a:solidFill>
            </a:ln>
          </p:spPr>
        </p:cxnSp>
        <p:cxnSp>
          <p:nvCxnSpPr>
            <p:cNvPr id="7" name="Straight Connector 6">
              <a:extLst>
                <a:ext uri="{FF2B5EF4-FFF2-40B4-BE49-F238E27FC236}">
                  <a16:creationId xmlns:a16="http://schemas.microsoft.com/office/drawing/2014/main" id="{7DF829C1-16D5-B654-93EC-8C095A9A154E}"/>
                </a:ext>
              </a:extLst>
            </p:cNvPr>
            <p:cNvCxnSpPr>
              <a:cxnSpLocks/>
            </p:cNvCxnSpPr>
            <p:nvPr/>
          </p:nvCxnSpPr>
          <p:spPr>
            <a:xfrm>
              <a:off x="6564215" y="1896953"/>
              <a:ext cx="2139696" cy="0"/>
            </a:xfrm>
            <a:prstGeom prst="line">
              <a:avLst/>
            </a:prstGeom>
            <a:ln w="9525">
              <a:solidFill>
                <a:srgbClr val="000000"/>
              </a:solidFill>
              <a:prstDash val="sysDash"/>
            </a:ln>
          </p:spPr>
        </p:cxnSp>
      </p:grpSp>
      <p:sp>
        <p:nvSpPr>
          <p:cNvPr id="10" name="Arrow: Left 9">
            <a:extLst>
              <a:ext uri="{FF2B5EF4-FFF2-40B4-BE49-F238E27FC236}">
                <a16:creationId xmlns:a16="http://schemas.microsoft.com/office/drawing/2014/main" id="{3F99E103-DAE9-40DE-AE48-171087311B9B}"/>
              </a:ext>
            </a:extLst>
          </p:cNvPr>
          <p:cNvSpPr/>
          <p:nvPr/>
        </p:nvSpPr>
        <p:spPr>
          <a:xfrm>
            <a:off x="4709571" y="4434186"/>
            <a:ext cx="2067299" cy="9023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26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935368F-EE71-14D4-33A7-5F5CAC160ED3}"/>
              </a:ext>
            </a:extLst>
          </p:cNvPr>
          <p:cNvSpPr/>
          <p:nvPr/>
        </p:nvSpPr>
        <p:spPr>
          <a:xfrm>
            <a:off x="3172753" y="1802192"/>
            <a:ext cx="8039878" cy="3215950"/>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09D244E9-B86A-5758-2934-030A80A7BFBF}"/>
              </a:ext>
            </a:extLst>
          </p:cNvPr>
          <p:cNvSpPr/>
          <p:nvPr/>
        </p:nvSpPr>
        <p:spPr>
          <a:xfrm>
            <a:off x="323806" y="1802191"/>
            <a:ext cx="2771192" cy="3215951"/>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35A3ABE1-21FF-0D86-9482-9559218537E8}"/>
              </a:ext>
            </a:extLst>
          </p:cNvPr>
          <p:cNvSpPr>
            <a:spLocks noGrp="1"/>
          </p:cNvSpPr>
          <p:nvPr>
            <p:ph type="title"/>
          </p:nvPr>
        </p:nvSpPr>
        <p:spPr>
          <a:xfrm>
            <a:off x="372001" y="320322"/>
            <a:ext cx="10888824" cy="949052"/>
          </a:xfrm>
        </p:spPr>
        <p:txBody>
          <a:bodyPr>
            <a:normAutofit/>
          </a:bodyPr>
          <a:lstStyle/>
          <a:p>
            <a:r>
              <a:rPr lang="en-GB" b="1" dirty="0">
                <a:solidFill>
                  <a:schemeClr val="tx2"/>
                </a:solidFill>
              </a:rPr>
              <a:t>No randomized clinical trial data are yet available to directly demonstrate the efficacy contribution of bevacizumab to 1L </a:t>
            </a:r>
            <a:r>
              <a:rPr lang="en-GB" b="1" dirty="0" err="1">
                <a:solidFill>
                  <a:schemeClr val="tx2"/>
                </a:solidFill>
              </a:rPr>
              <a:t>PARPi</a:t>
            </a:r>
            <a:r>
              <a:rPr lang="en-GB" b="1" dirty="0">
                <a:solidFill>
                  <a:schemeClr val="tx2"/>
                </a:solidFill>
              </a:rPr>
              <a:t> maintenance</a:t>
            </a:r>
          </a:p>
        </p:txBody>
      </p:sp>
      <p:sp>
        <p:nvSpPr>
          <p:cNvPr id="22" name="Text Placeholder 21">
            <a:extLst>
              <a:ext uri="{FF2B5EF4-FFF2-40B4-BE49-F238E27FC236}">
                <a16:creationId xmlns:a16="http://schemas.microsoft.com/office/drawing/2014/main" id="{97CBB670-94C3-B1B7-7738-E4847C241D00}"/>
              </a:ext>
            </a:extLst>
          </p:cNvPr>
          <p:cNvSpPr>
            <a:spLocks noGrp="1"/>
          </p:cNvSpPr>
          <p:nvPr>
            <p:ph type="body" sz="quarter" idx="10"/>
          </p:nvPr>
        </p:nvSpPr>
        <p:spPr/>
        <p:txBody>
          <a:bodyPr>
            <a:normAutofit/>
          </a:bodyPr>
          <a:lstStyle/>
          <a:p>
            <a:r>
              <a:rPr lang="en-GB" sz="1000" dirty="0"/>
              <a:t>1. Ray-</a:t>
            </a:r>
            <a:r>
              <a:rPr lang="en-GB" sz="1000" dirty="0" err="1"/>
              <a:t>Coquard</a:t>
            </a:r>
            <a:r>
              <a:rPr lang="en-GB" sz="1000" dirty="0"/>
              <a:t> I, et al. </a:t>
            </a:r>
            <a:r>
              <a:rPr lang="en-GB" sz="1000" i="1" dirty="0"/>
              <a:t>N </a:t>
            </a:r>
            <a:r>
              <a:rPr lang="en-GB" sz="1000" i="1" dirty="0" err="1"/>
              <a:t>Engl</a:t>
            </a:r>
            <a:r>
              <a:rPr lang="en-GB" sz="1000" i="1" dirty="0"/>
              <a:t> J Med</a:t>
            </a:r>
            <a:r>
              <a:rPr lang="en-GB" sz="1000" dirty="0"/>
              <a:t> 2019;381:2416–242; 2. Moore K, et al. </a:t>
            </a:r>
            <a:r>
              <a:rPr lang="en-GB" sz="1000" i="1" dirty="0"/>
              <a:t>N </a:t>
            </a:r>
            <a:r>
              <a:rPr lang="en-GB" sz="1000" i="1" dirty="0" err="1"/>
              <a:t>Engl</a:t>
            </a:r>
            <a:r>
              <a:rPr lang="en-GB" sz="1000" i="1" dirty="0"/>
              <a:t> J Med </a:t>
            </a:r>
            <a:r>
              <a:rPr lang="en-GB" sz="1000" dirty="0"/>
              <a:t>2018;379:2495–2505. 3. Gonzalez-Martin A, et al. </a:t>
            </a:r>
            <a:r>
              <a:rPr lang="en-GB" sz="1000" i="1" dirty="0"/>
              <a:t>N </a:t>
            </a:r>
            <a:r>
              <a:rPr lang="en-GB" sz="1000" i="1" dirty="0" err="1"/>
              <a:t>Engl</a:t>
            </a:r>
            <a:r>
              <a:rPr lang="en-GB" sz="1000" i="1" dirty="0"/>
              <a:t> J Med</a:t>
            </a:r>
            <a:r>
              <a:rPr lang="en-GB" sz="1000" dirty="0"/>
              <a:t> 2019;381:2391–2402; 4. </a:t>
            </a:r>
            <a:r>
              <a:rPr lang="en-GB" sz="1000" dirty="0">
                <a:latin typeface="Arial" panose="020B0604020202020204"/>
              </a:rPr>
              <a:t>Monk BJ, et al. </a:t>
            </a:r>
            <a:r>
              <a:rPr lang="en-GB" sz="1000" i="1" dirty="0">
                <a:latin typeface="Arial" panose="020B0604020202020204"/>
              </a:rPr>
              <a:t>Int J </a:t>
            </a:r>
            <a:r>
              <a:rPr lang="en-GB" sz="1000" i="1" dirty="0" err="1">
                <a:latin typeface="Arial" panose="020B0604020202020204"/>
              </a:rPr>
              <a:t>Gynecol</a:t>
            </a:r>
            <a:r>
              <a:rPr lang="en-GB" sz="1000" i="1" dirty="0">
                <a:latin typeface="Arial" panose="020B0604020202020204"/>
              </a:rPr>
              <a:t> Cancer </a:t>
            </a:r>
            <a:r>
              <a:rPr lang="en-GB" sz="1000" dirty="0">
                <a:latin typeface="Arial" panose="020B0604020202020204"/>
              </a:rPr>
              <a:t>2021;31:1589–1594;</a:t>
            </a:r>
            <a:r>
              <a:rPr lang="en-GB" sz="1000" dirty="0"/>
              <a:t> 5. </a:t>
            </a:r>
            <a:r>
              <a:rPr lang="en-GB" sz="1000" dirty="0">
                <a:latin typeface="+mn-lt"/>
              </a:rPr>
              <a:t>ClinicalTrials.gov. Available at: https://clinicaltrials.gov/ct2/show/</a:t>
            </a:r>
            <a:r>
              <a:rPr lang="en-GB" sz="1000" dirty="0"/>
              <a:t>NCT05183984 (Accessed November 2022); 6. </a:t>
            </a:r>
            <a:r>
              <a:rPr lang="en-GB" sz="1000" dirty="0">
                <a:latin typeface="+mn-lt"/>
              </a:rPr>
              <a:t>ClinicalTrials.gov. Available at: https://clinicaltrials.gov/ct2/show/</a:t>
            </a:r>
            <a:r>
              <a:rPr lang="en-GB" sz="1000" dirty="0"/>
              <a:t>NCT05009082 (Accessed November 2022); 7. </a:t>
            </a:r>
            <a:r>
              <a:rPr lang="en-GB" sz="1000" dirty="0">
                <a:latin typeface="+mn-lt"/>
              </a:rPr>
              <a:t>ClinicalTrials.gov. Available at: </a:t>
            </a:r>
            <a:r>
              <a:rPr lang="en-GB" dirty="0">
                <a:latin typeface="+mn-lt"/>
              </a:rPr>
              <a:t>https://clinicaltrials.gov/ct2/show/</a:t>
            </a:r>
            <a:r>
              <a:rPr lang="en-GB" sz="1000" dirty="0"/>
              <a:t>NCT03462212 (Accessed November 2022) </a:t>
            </a:r>
          </a:p>
        </p:txBody>
      </p:sp>
      <p:sp>
        <p:nvSpPr>
          <p:cNvPr id="3" name="Rectangle 2">
            <a:extLst>
              <a:ext uri="{FF2B5EF4-FFF2-40B4-BE49-F238E27FC236}">
                <a16:creationId xmlns:a16="http://schemas.microsoft.com/office/drawing/2014/main" id="{03B4D106-2D30-9229-2D98-AFF8F3F4F722}"/>
              </a:ext>
            </a:extLst>
          </p:cNvPr>
          <p:cNvSpPr/>
          <p:nvPr/>
        </p:nvSpPr>
        <p:spPr>
          <a:xfrm>
            <a:off x="449402" y="2421883"/>
            <a:ext cx="2520000" cy="378691"/>
          </a:xfrm>
          <a:prstGeom prst="rect">
            <a:avLst/>
          </a:prstGeom>
          <a:solidFill>
            <a:srgbClr val="83005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rPr>
              <a:t>PAOLA-1</a:t>
            </a:r>
            <a:r>
              <a:rPr kumimoji="0" lang="en-GB" sz="2400" b="0" i="0" u="none" strike="noStrike" kern="1200" cap="none" spc="0" normalizeH="0" baseline="30000" noProof="0" dirty="0">
                <a:ln>
                  <a:noFill/>
                </a:ln>
                <a:solidFill>
                  <a:srgbClr val="FFFFFF"/>
                </a:solidFill>
                <a:effectLst/>
                <a:uLnTx/>
                <a:uFillTx/>
                <a:latin typeface="Arial" panose="020B0604020202020204"/>
                <a:ea typeface="+mn-ea"/>
                <a:cs typeface="+mn-cs"/>
              </a:rPr>
              <a:t>1</a:t>
            </a:r>
          </a:p>
        </p:txBody>
      </p:sp>
      <p:sp>
        <p:nvSpPr>
          <p:cNvPr id="4" name="TextBox 3">
            <a:extLst>
              <a:ext uri="{FF2B5EF4-FFF2-40B4-BE49-F238E27FC236}">
                <a16:creationId xmlns:a16="http://schemas.microsoft.com/office/drawing/2014/main" id="{9A7A2851-8D34-5A7F-B78C-D7EB7EE8C9BD}"/>
              </a:ext>
            </a:extLst>
          </p:cNvPr>
          <p:cNvSpPr txBox="1"/>
          <p:nvPr/>
        </p:nvSpPr>
        <p:spPr>
          <a:xfrm>
            <a:off x="480966" y="1843945"/>
            <a:ext cx="2456872" cy="523220"/>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a:ea typeface="+mn-ea"/>
                <a:cs typeface="+mn-cs"/>
              </a:rPr>
              <a:t>No olaparib </a:t>
            </a:r>
            <a:br>
              <a:rPr kumimoji="0" lang="en-GB" sz="1400" b="1" i="0" u="none" strike="noStrike" kern="1200" cap="none" spc="0" normalizeH="0" baseline="0" noProof="0">
                <a:ln>
                  <a:noFill/>
                </a:ln>
                <a:solidFill>
                  <a:srgbClr val="000000"/>
                </a:solidFill>
                <a:effectLst/>
                <a:uLnTx/>
                <a:uFillTx/>
                <a:latin typeface="Arial" panose="020B0604020202020204"/>
                <a:ea typeface="+mn-ea"/>
                <a:cs typeface="+mn-cs"/>
              </a:rPr>
            </a:br>
            <a:r>
              <a:rPr kumimoji="0" lang="en-GB" sz="1400" b="1" i="0" u="none" strike="noStrike" kern="1200" cap="none" spc="0" normalizeH="0" baseline="0" noProof="0">
                <a:ln>
                  <a:noFill/>
                </a:ln>
                <a:solidFill>
                  <a:srgbClr val="000000"/>
                </a:solidFill>
                <a:effectLst/>
                <a:uLnTx/>
                <a:uFillTx/>
                <a:latin typeface="Arial" panose="020B0604020202020204"/>
                <a:ea typeface="+mn-ea"/>
                <a:cs typeface="+mn-cs"/>
              </a:rPr>
              <a:t>monotherapy arm in</a:t>
            </a:r>
          </a:p>
        </p:txBody>
      </p:sp>
      <p:sp>
        <p:nvSpPr>
          <p:cNvPr id="5" name="Rectangle 4">
            <a:extLst>
              <a:ext uri="{FF2B5EF4-FFF2-40B4-BE49-F238E27FC236}">
                <a16:creationId xmlns:a16="http://schemas.microsoft.com/office/drawing/2014/main" id="{02C15655-068E-D2C1-F6B8-41DCB4E4939C}"/>
              </a:ext>
            </a:extLst>
          </p:cNvPr>
          <p:cNvSpPr/>
          <p:nvPr/>
        </p:nvSpPr>
        <p:spPr>
          <a:xfrm>
            <a:off x="3350370" y="2428420"/>
            <a:ext cx="2447636" cy="378691"/>
          </a:xfrm>
          <a:prstGeom prst="rect">
            <a:avLst/>
          </a:prstGeom>
          <a:solidFill>
            <a:srgbClr val="CB5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FFFFFF"/>
                </a:solidFill>
                <a:effectLst/>
                <a:uLnTx/>
                <a:uFillTx/>
                <a:latin typeface="Arial" panose="020B0604020202020204"/>
                <a:ea typeface="+mn-ea"/>
                <a:cs typeface="+mn-cs"/>
              </a:rPr>
              <a:t>NIRVANA-1</a:t>
            </a:r>
            <a:r>
              <a:rPr kumimoji="0" lang="en-GB" sz="2400" b="0" i="0" u="none" strike="noStrike" kern="1200" cap="none" spc="0" normalizeH="0" baseline="30000" noProof="0">
                <a:ln>
                  <a:noFill/>
                </a:ln>
                <a:solidFill>
                  <a:srgbClr val="FFFFFF"/>
                </a:solidFill>
                <a:effectLst/>
                <a:uLnTx/>
                <a:uFillTx/>
                <a:latin typeface="Arial" panose="020B0604020202020204"/>
                <a:ea typeface="+mn-ea"/>
                <a:cs typeface="+mn-cs"/>
              </a:rPr>
              <a:t>5</a:t>
            </a:r>
          </a:p>
        </p:txBody>
      </p:sp>
      <p:sp>
        <p:nvSpPr>
          <p:cNvPr id="6" name="Rectangle 5">
            <a:extLst>
              <a:ext uri="{FF2B5EF4-FFF2-40B4-BE49-F238E27FC236}">
                <a16:creationId xmlns:a16="http://schemas.microsoft.com/office/drawing/2014/main" id="{BA5194F0-5533-70BB-6C47-FD9DBEFAF39B}"/>
              </a:ext>
            </a:extLst>
          </p:cNvPr>
          <p:cNvSpPr/>
          <p:nvPr/>
        </p:nvSpPr>
        <p:spPr>
          <a:xfrm>
            <a:off x="5922697" y="2428420"/>
            <a:ext cx="2447636" cy="378691"/>
          </a:xfrm>
          <a:prstGeom prst="rect">
            <a:avLst/>
          </a:prstGeom>
          <a:solidFill>
            <a:srgbClr val="CB5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FFFFFF"/>
                </a:solidFill>
                <a:effectLst/>
                <a:uLnTx/>
                <a:uFillTx/>
                <a:latin typeface="Arial" panose="020B0604020202020204"/>
                <a:ea typeface="+mn-ea"/>
                <a:cs typeface="+mn-cs"/>
              </a:rPr>
              <a:t>AGO-OVAR 28</a:t>
            </a:r>
            <a:r>
              <a:rPr kumimoji="0" lang="en-GB" sz="2400" b="0" i="0" u="none" strike="noStrike" kern="1200" cap="none" spc="0" normalizeH="0" baseline="30000" noProof="0">
                <a:ln>
                  <a:noFill/>
                </a:ln>
                <a:solidFill>
                  <a:srgbClr val="FFFFFF"/>
                </a:solidFill>
                <a:effectLst/>
                <a:uLnTx/>
                <a:uFillTx/>
                <a:latin typeface="Arial" panose="020B0604020202020204"/>
                <a:ea typeface="+mn-ea"/>
                <a:cs typeface="+mn-cs"/>
              </a:rPr>
              <a:t>6</a:t>
            </a:r>
          </a:p>
        </p:txBody>
      </p:sp>
      <p:sp>
        <p:nvSpPr>
          <p:cNvPr id="7" name="Rectangle 6">
            <a:extLst>
              <a:ext uri="{FF2B5EF4-FFF2-40B4-BE49-F238E27FC236}">
                <a16:creationId xmlns:a16="http://schemas.microsoft.com/office/drawing/2014/main" id="{AB9A0CBD-A27F-D0DD-2BE9-B3A8C213ABBE}"/>
              </a:ext>
            </a:extLst>
          </p:cNvPr>
          <p:cNvSpPr/>
          <p:nvPr/>
        </p:nvSpPr>
        <p:spPr>
          <a:xfrm>
            <a:off x="8495025" y="2428420"/>
            <a:ext cx="2447636" cy="37869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FFFFFF"/>
                </a:solidFill>
                <a:effectLst/>
                <a:uLnTx/>
                <a:uFillTx/>
                <a:latin typeface="Arial" panose="020B0604020202020204"/>
                <a:ea typeface="+mn-ea"/>
                <a:cs typeface="+mn-cs"/>
              </a:rPr>
              <a:t>MITO25</a:t>
            </a:r>
            <a:r>
              <a:rPr kumimoji="0" lang="en-GB" sz="2400" b="0" i="0" u="none" strike="noStrike" kern="1200" cap="none" spc="0" normalizeH="0" baseline="30000" noProof="0">
                <a:ln>
                  <a:noFill/>
                </a:ln>
                <a:solidFill>
                  <a:srgbClr val="FFFFFF"/>
                </a:solidFill>
                <a:effectLst/>
                <a:uLnTx/>
                <a:uFillTx/>
                <a:latin typeface="Arial" panose="020B0604020202020204"/>
                <a:ea typeface="+mn-ea"/>
                <a:cs typeface="+mn-cs"/>
              </a:rPr>
              <a:t>7</a:t>
            </a:r>
          </a:p>
        </p:txBody>
      </p:sp>
      <p:sp>
        <p:nvSpPr>
          <p:cNvPr id="8" name="TextBox 7">
            <a:extLst>
              <a:ext uri="{FF2B5EF4-FFF2-40B4-BE49-F238E27FC236}">
                <a16:creationId xmlns:a16="http://schemas.microsoft.com/office/drawing/2014/main" id="{A04686D4-632B-4769-CB1B-A46F7EE1892E}"/>
              </a:ext>
            </a:extLst>
          </p:cNvPr>
          <p:cNvSpPr txBox="1"/>
          <p:nvPr/>
        </p:nvSpPr>
        <p:spPr>
          <a:xfrm>
            <a:off x="3343960" y="1964723"/>
            <a:ext cx="7644736" cy="307777"/>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a:ea typeface="+mn-ea"/>
                <a:cs typeface="+mn-cs"/>
              </a:rPr>
              <a:t>Ongoing trials will allow a direct comparison of 1L </a:t>
            </a:r>
            <a:r>
              <a:rPr kumimoji="0" lang="en-GB" sz="1400" b="1" i="0" u="none" strike="noStrike" kern="1200" cap="none" spc="0" normalizeH="0" baseline="0" noProof="0" dirty="0" err="1">
                <a:ln>
                  <a:noFill/>
                </a:ln>
                <a:solidFill>
                  <a:srgbClr val="000000"/>
                </a:solidFill>
                <a:effectLst/>
                <a:uLnTx/>
                <a:uFillTx/>
                <a:latin typeface="Arial" panose="020B0604020202020204"/>
                <a:ea typeface="+mn-ea"/>
                <a:cs typeface="+mn-cs"/>
              </a:rPr>
              <a:t>PARPi</a:t>
            </a:r>
            <a:r>
              <a:rPr kumimoji="0" lang="en-GB" sz="1400" b="1" i="0" u="none" strike="noStrike" kern="1200" cap="none" spc="0" normalizeH="0" baseline="0" noProof="0" dirty="0">
                <a:ln>
                  <a:noFill/>
                </a:ln>
                <a:solidFill>
                  <a:srgbClr val="000000"/>
                </a:solidFill>
                <a:effectLst/>
                <a:uLnTx/>
                <a:uFillTx/>
                <a:latin typeface="Arial" panose="020B0604020202020204"/>
                <a:ea typeface="+mn-ea"/>
                <a:cs typeface="+mn-cs"/>
              </a:rPr>
              <a:t> with and without bevacizumab</a:t>
            </a:r>
          </a:p>
        </p:txBody>
      </p:sp>
      <p:sp>
        <p:nvSpPr>
          <p:cNvPr id="9" name="TextBox 8">
            <a:extLst>
              <a:ext uri="{FF2B5EF4-FFF2-40B4-BE49-F238E27FC236}">
                <a16:creationId xmlns:a16="http://schemas.microsoft.com/office/drawing/2014/main" id="{8A9CF2A9-BB77-A2C7-295D-72250D6CFF55}"/>
              </a:ext>
            </a:extLst>
          </p:cNvPr>
          <p:cNvSpPr txBox="1"/>
          <p:nvPr/>
        </p:nvSpPr>
        <p:spPr>
          <a:xfrm>
            <a:off x="323805" y="5347784"/>
            <a:ext cx="10888825" cy="338554"/>
          </a:xfrm>
          <a:prstGeom prst="rect">
            <a:avLst/>
          </a:prstGeom>
          <a:solidFill>
            <a:schemeClr val="accent6"/>
          </a:solidFill>
          <a:ln>
            <a:noFill/>
          </a:ln>
        </p:spPr>
        <p:txBody>
          <a:bodyPr wrap="square" rtlCol="0" anchor="ctr">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rPr>
              <a:t>But what evidence is available to guide clinical practice </a:t>
            </a:r>
            <a:r>
              <a:rPr kumimoji="0" lang="en-GB" sz="1600" b="1" i="0" u="sng" strike="noStrike" kern="1200" cap="none" spc="0" normalizeH="0" baseline="0" noProof="0" dirty="0">
                <a:ln>
                  <a:noFill/>
                </a:ln>
                <a:solidFill>
                  <a:srgbClr val="FFFFFF"/>
                </a:solidFill>
                <a:effectLst/>
                <a:uLnTx/>
                <a:uFillTx/>
                <a:latin typeface="Arial" panose="020B0604020202020204"/>
                <a:ea typeface="+mn-ea"/>
                <a:cs typeface="+mn-cs"/>
              </a:rPr>
              <a:t>for today</a:t>
            </a:r>
            <a:r>
              <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rPr>
              <a:t>?  OVARIO!</a:t>
            </a:r>
          </a:p>
        </p:txBody>
      </p:sp>
      <p:sp>
        <p:nvSpPr>
          <p:cNvPr id="11" name="Rectangle 10">
            <a:extLst>
              <a:ext uri="{FF2B5EF4-FFF2-40B4-BE49-F238E27FC236}">
                <a16:creationId xmlns:a16="http://schemas.microsoft.com/office/drawing/2014/main" id="{824D0FA9-777B-1C8C-017E-07DE8250A831}"/>
              </a:ext>
            </a:extLst>
          </p:cNvPr>
          <p:cNvSpPr/>
          <p:nvPr/>
        </p:nvSpPr>
        <p:spPr>
          <a:xfrm>
            <a:off x="449402" y="4060426"/>
            <a:ext cx="2520000" cy="3786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FFFFFF"/>
                </a:solidFill>
                <a:effectLst/>
                <a:uLnTx/>
                <a:uFillTx/>
                <a:latin typeface="Arial" panose="020B0604020202020204"/>
                <a:ea typeface="+mn-ea"/>
                <a:cs typeface="+mn-cs"/>
              </a:rPr>
              <a:t>PRIMA</a:t>
            </a:r>
            <a:r>
              <a:rPr kumimoji="0" lang="en-GB" sz="2400" b="0" i="0" u="none" strike="noStrike" kern="1200" cap="none" spc="0" normalizeH="0" baseline="30000" noProof="0">
                <a:ln>
                  <a:noFill/>
                </a:ln>
                <a:solidFill>
                  <a:srgbClr val="FFFFFF"/>
                </a:solidFill>
                <a:effectLst/>
                <a:uLnTx/>
                <a:uFillTx/>
                <a:latin typeface="Arial" panose="020B0604020202020204"/>
                <a:ea typeface="+mn-ea"/>
                <a:cs typeface="+mn-cs"/>
              </a:rPr>
              <a:t>3</a:t>
            </a:r>
          </a:p>
        </p:txBody>
      </p:sp>
      <p:sp>
        <p:nvSpPr>
          <p:cNvPr id="12" name="TextBox 11">
            <a:extLst>
              <a:ext uri="{FF2B5EF4-FFF2-40B4-BE49-F238E27FC236}">
                <a16:creationId xmlns:a16="http://schemas.microsoft.com/office/drawing/2014/main" id="{5F0C4872-6663-39BA-81C0-AEDD7DF9C34B}"/>
              </a:ext>
            </a:extLst>
          </p:cNvPr>
          <p:cNvSpPr txBox="1"/>
          <p:nvPr/>
        </p:nvSpPr>
        <p:spPr>
          <a:xfrm>
            <a:off x="480966" y="2978012"/>
            <a:ext cx="2456872" cy="523220"/>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a:ea typeface="+mn-ea"/>
                <a:cs typeface="+mn-cs"/>
              </a:rPr>
              <a:t>No bevacizumab combination arm in</a:t>
            </a:r>
          </a:p>
        </p:txBody>
      </p:sp>
      <p:sp>
        <p:nvSpPr>
          <p:cNvPr id="13" name="Rectangle 12">
            <a:extLst>
              <a:ext uri="{FF2B5EF4-FFF2-40B4-BE49-F238E27FC236}">
                <a16:creationId xmlns:a16="http://schemas.microsoft.com/office/drawing/2014/main" id="{6B8FE980-9185-C31B-87A4-802C7E8FD855}"/>
              </a:ext>
            </a:extLst>
          </p:cNvPr>
          <p:cNvSpPr/>
          <p:nvPr/>
        </p:nvSpPr>
        <p:spPr>
          <a:xfrm>
            <a:off x="449402" y="4533337"/>
            <a:ext cx="2520000" cy="3786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rPr>
              <a:t>ATHENA-MONO</a:t>
            </a:r>
            <a:r>
              <a:rPr kumimoji="0" lang="en-GB" sz="2400" b="0" i="0" u="none" strike="noStrike" kern="1200" cap="none" spc="0" normalizeH="0" baseline="30000" noProof="0" dirty="0">
                <a:ln>
                  <a:noFill/>
                </a:ln>
                <a:solidFill>
                  <a:srgbClr val="FFFFFF"/>
                </a:solidFill>
                <a:effectLst/>
                <a:uLnTx/>
                <a:uFillTx/>
                <a:latin typeface="Arial" panose="020B0604020202020204"/>
                <a:ea typeface="+mn-ea"/>
                <a:cs typeface="+mn-cs"/>
              </a:rPr>
              <a:t>4</a:t>
            </a:r>
          </a:p>
        </p:txBody>
      </p:sp>
      <p:sp>
        <p:nvSpPr>
          <p:cNvPr id="14" name="TextBox 13">
            <a:extLst>
              <a:ext uri="{FF2B5EF4-FFF2-40B4-BE49-F238E27FC236}">
                <a16:creationId xmlns:a16="http://schemas.microsoft.com/office/drawing/2014/main" id="{78B721C4-33FD-E84D-A4D2-8483157879EF}"/>
              </a:ext>
            </a:extLst>
          </p:cNvPr>
          <p:cNvSpPr txBox="1"/>
          <p:nvPr/>
        </p:nvSpPr>
        <p:spPr>
          <a:xfrm>
            <a:off x="3329467" y="2835846"/>
            <a:ext cx="2432116" cy="738664"/>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a:ea typeface="+mn-ea"/>
                <a:cs typeface="+mn-cs"/>
              </a:rPr>
              <a:t>Niraparib ± bevacizumab as maintenance after complete cytoreduction</a:t>
            </a:r>
          </a:p>
        </p:txBody>
      </p:sp>
      <p:sp>
        <p:nvSpPr>
          <p:cNvPr id="17" name="TextBox 16">
            <a:extLst>
              <a:ext uri="{FF2B5EF4-FFF2-40B4-BE49-F238E27FC236}">
                <a16:creationId xmlns:a16="http://schemas.microsoft.com/office/drawing/2014/main" id="{E107C009-232A-9FAB-3F1F-CC867D66BDDB}"/>
              </a:ext>
            </a:extLst>
          </p:cNvPr>
          <p:cNvSpPr txBox="1"/>
          <p:nvPr/>
        </p:nvSpPr>
        <p:spPr>
          <a:xfrm>
            <a:off x="5847995" y="2835846"/>
            <a:ext cx="2432116" cy="954107"/>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Niraparib vs niraparib + bevacizumab as maintenance after platinum + bevacizumab </a:t>
            </a:r>
          </a:p>
        </p:txBody>
      </p:sp>
      <p:sp>
        <p:nvSpPr>
          <p:cNvPr id="18" name="TextBox 17">
            <a:extLst>
              <a:ext uri="{FF2B5EF4-FFF2-40B4-BE49-F238E27FC236}">
                <a16:creationId xmlns:a16="http://schemas.microsoft.com/office/drawing/2014/main" id="{5CB68C71-E575-74F6-B341-932B69D33C62}"/>
              </a:ext>
            </a:extLst>
          </p:cNvPr>
          <p:cNvSpPr txBox="1"/>
          <p:nvPr/>
        </p:nvSpPr>
        <p:spPr>
          <a:xfrm>
            <a:off x="8479644" y="2835846"/>
            <a:ext cx="2432116" cy="1169551"/>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Chemotherapy ± bevacizumab followed by rucaparib maintenance ± bevacizumab or bevacizumab alone </a:t>
            </a:r>
          </a:p>
        </p:txBody>
      </p:sp>
      <p:sp>
        <p:nvSpPr>
          <p:cNvPr id="16" name="Rectangle 15">
            <a:extLst>
              <a:ext uri="{FF2B5EF4-FFF2-40B4-BE49-F238E27FC236}">
                <a16:creationId xmlns:a16="http://schemas.microsoft.com/office/drawing/2014/main" id="{B3A48DCE-352F-5D5C-9315-3C99C7AF463D}"/>
              </a:ext>
            </a:extLst>
          </p:cNvPr>
          <p:cNvSpPr/>
          <p:nvPr/>
        </p:nvSpPr>
        <p:spPr>
          <a:xfrm>
            <a:off x="449402" y="3604228"/>
            <a:ext cx="2520000" cy="3786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rPr>
              <a:t>SOLO1</a:t>
            </a:r>
            <a:r>
              <a:rPr kumimoji="0" lang="en-GB" sz="2400" b="0" i="0" u="none" strike="noStrike" kern="1200" cap="none" spc="0" normalizeH="0" baseline="30000" noProof="0" dirty="0">
                <a:ln>
                  <a:noFill/>
                </a:ln>
                <a:solidFill>
                  <a:srgbClr val="FFFFFF"/>
                </a:solidFill>
                <a:effectLst/>
                <a:uLnTx/>
                <a:uFillTx/>
                <a:latin typeface="Arial" panose="020B0604020202020204"/>
                <a:ea typeface="+mn-ea"/>
                <a:cs typeface="+mn-cs"/>
              </a:rPr>
              <a:t>2</a:t>
            </a:r>
          </a:p>
        </p:txBody>
      </p:sp>
      <p:pic>
        <p:nvPicPr>
          <p:cNvPr id="20" name="Picture 19">
            <a:extLst>
              <a:ext uri="{FF2B5EF4-FFF2-40B4-BE49-F238E27FC236}">
                <a16:creationId xmlns:a16="http://schemas.microsoft.com/office/drawing/2014/main" id="{49B85182-4BAA-464B-94D3-8485B73482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8052" y="6515057"/>
            <a:ext cx="1397247" cy="238167"/>
          </a:xfrm>
          <a:prstGeom prst="rect">
            <a:avLst/>
          </a:prstGeom>
        </p:spPr>
      </p:pic>
    </p:spTree>
    <p:extLst>
      <p:ext uri="{BB962C8B-B14F-4D97-AF65-F5344CB8AC3E}">
        <p14:creationId xmlns:p14="http://schemas.microsoft.com/office/powerpoint/2010/main" val="2372564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310C5-C20A-4A40-B593-852CC1EA0A90}"/>
              </a:ext>
            </a:extLst>
          </p:cNvPr>
          <p:cNvSpPr>
            <a:spLocks noGrp="1"/>
          </p:cNvSpPr>
          <p:nvPr>
            <p:ph type="title"/>
          </p:nvPr>
        </p:nvSpPr>
        <p:spPr>
          <a:xfrm>
            <a:off x="372000" y="58770"/>
            <a:ext cx="10786150" cy="645565"/>
          </a:xfrm>
        </p:spPr>
        <p:txBody>
          <a:bodyPr/>
          <a:lstStyle/>
          <a:p>
            <a:r>
              <a:rPr lang="en-US" dirty="0"/>
              <a:t>OVARIO: Single Arm Phase 2 of Maintenance Niraparib + Bevacizumab</a:t>
            </a:r>
          </a:p>
        </p:txBody>
      </p:sp>
      <p:sp>
        <p:nvSpPr>
          <p:cNvPr id="3" name="Text Placeholder 2">
            <a:extLst>
              <a:ext uri="{FF2B5EF4-FFF2-40B4-BE49-F238E27FC236}">
                <a16:creationId xmlns:a16="http://schemas.microsoft.com/office/drawing/2014/main" id="{74EBE8A5-F28C-4A23-A799-C302875B86FB}"/>
              </a:ext>
            </a:extLst>
          </p:cNvPr>
          <p:cNvSpPr>
            <a:spLocks noGrp="1"/>
          </p:cNvSpPr>
          <p:nvPr>
            <p:ph type="body" sz="quarter" idx="10"/>
          </p:nvPr>
        </p:nvSpPr>
        <p:spPr/>
        <p:txBody>
          <a:bodyPr/>
          <a:lstStyle/>
          <a:p>
            <a:r>
              <a:rPr lang="en-US" dirty="0"/>
              <a:t>Hardesty et al. </a:t>
            </a:r>
            <a:r>
              <a:rPr lang="en-US" dirty="0" err="1"/>
              <a:t>Gynecol</a:t>
            </a:r>
            <a:r>
              <a:rPr lang="en-US" dirty="0"/>
              <a:t> Oncol 2022; 166(2)</a:t>
            </a:r>
          </a:p>
        </p:txBody>
      </p:sp>
      <p:pic>
        <p:nvPicPr>
          <p:cNvPr id="4" name="Picture 3">
            <a:extLst>
              <a:ext uri="{FF2B5EF4-FFF2-40B4-BE49-F238E27FC236}">
                <a16:creationId xmlns:a16="http://schemas.microsoft.com/office/drawing/2014/main" id="{6D2D2345-ACA2-491A-ABF5-9349ED9EE928}"/>
              </a:ext>
            </a:extLst>
          </p:cNvPr>
          <p:cNvPicPr>
            <a:picLocks noChangeAspect="1"/>
          </p:cNvPicPr>
          <p:nvPr/>
        </p:nvPicPr>
        <p:blipFill>
          <a:blip r:embed="rId2"/>
          <a:stretch>
            <a:fillRect/>
          </a:stretch>
        </p:blipFill>
        <p:spPr>
          <a:xfrm>
            <a:off x="842743" y="861466"/>
            <a:ext cx="9844663" cy="5529856"/>
          </a:xfrm>
          <a:prstGeom prst="rect">
            <a:avLst/>
          </a:prstGeom>
        </p:spPr>
      </p:pic>
    </p:spTree>
    <p:extLst>
      <p:ext uri="{BB962C8B-B14F-4D97-AF65-F5344CB8AC3E}">
        <p14:creationId xmlns:p14="http://schemas.microsoft.com/office/powerpoint/2010/main" val="461107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D225E-501A-4D02-ADA9-6F371E9EF076}"/>
              </a:ext>
            </a:extLst>
          </p:cNvPr>
          <p:cNvSpPr>
            <a:spLocks noGrp="1"/>
          </p:cNvSpPr>
          <p:nvPr>
            <p:ph type="title"/>
          </p:nvPr>
        </p:nvSpPr>
        <p:spPr>
          <a:xfrm>
            <a:off x="83684" y="-288388"/>
            <a:ext cx="11715750" cy="1382359"/>
          </a:xfrm>
          <a:noFill/>
        </p:spPr>
        <p:txBody>
          <a:bodyPr>
            <a:normAutofit/>
          </a:bodyPr>
          <a:lstStyle/>
          <a:p>
            <a:r>
              <a:rPr lang="en-GB" sz="2400" b="1" dirty="0"/>
              <a:t>ASCO 2022 Guidelines Caution Use of </a:t>
            </a:r>
            <a:r>
              <a:rPr lang="en-GB" sz="2400" b="1" dirty="0" err="1"/>
              <a:t>PARPi</a:t>
            </a:r>
            <a:r>
              <a:rPr lang="en-GB" sz="2400" b="1" dirty="0"/>
              <a:t> as </a:t>
            </a:r>
            <a:r>
              <a:rPr lang="en-GB" sz="2400" b="1" i="1" dirty="0"/>
              <a:t>Treatment</a:t>
            </a:r>
            <a:r>
              <a:rPr lang="en-GB" sz="2400" b="1" dirty="0"/>
              <a:t> in BRCA+ Recurrent Disease: Why? </a:t>
            </a:r>
          </a:p>
        </p:txBody>
      </p:sp>
      <p:sp>
        <p:nvSpPr>
          <p:cNvPr id="18" name="Rectangle 17">
            <a:extLst>
              <a:ext uri="{FF2B5EF4-FFF2-40B4-BE49-F238E27FC236}">
                <a16:creationId xmlns:a16="http://schemas.microsoft.com/office/drawing/2014/main" id="{241B408C-D25E-4FC6-74A2-8B6E96A1BC95}"/>
              </a:ext>
            </a:extLst>
          </p:cNvPr>
          <p:cNvSpPr/>
          <p:nvPr/>
        </p:nvSpPr>
        <p:spPr>
          <a:xfrm>
            <a:off x="11887200" y="1409700"/>
            <a:ext cx="304800" cy="1040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 Placeholder 2">
            <a:extLst>
              <a:ext uri="{FF2B5EF4-FFF2-40B4-BE49-F238E27FC236}">
                <a16:creationId xmlns:a16="http://schemas.microsoft.com/office/drawing/2014/main" id="{D61A9A31-B949-D95C-FB1A-19FA959A372D}"/>
              </a:ext>
            </a:extLst>
          </p:cNvPr>
          <p:cNvSpPr txBox="1">
            <a:spLocks/>
          </p:cNvSpPr>
          <p:nvPr/>
        </p:nvSpPr>
        <p:spPr>
          <a:xfrm>
            <a:off x="503385" y="6179370"/>
            <a:ext cx="10656000" cy="5016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t>1. </a:t>
            </a:r>
            <a:r>
              <a:rPr lang="en-GB" sz="1000" dirty="0"/>
              <a:t>Clovis Dear Health Care Provider Letter (Rucaparib), May 2022. 2.Leath C, et al. Presented at IGCS Annual Global Meeting, September 2022; </a:t>
            </a:r>
            <a:r>
              <a:rPr lang="en-US" sz="1000" dirty="0" err="1"/>
              <a:t>Tew</a:t>
            </a:r>
            <a:r>
              <a:rPr lang="en-US" sz="1000" dirty="0"/>
              <a:t> WP, Kohn E, et al: PARP inhibitors in the management of ovarian cancer: ASCO guideline rapid recommendation update. J Clin Oncol </a:t>
            </a:r>
            <a:r>
              <a:rPr lang="pt-BR" sz="1000" dirty="0"/>
              <a:t>2022: DOI https://doi. org/10.1200/JCO.22. 01934</a:t>
            </a:r>
            <a:endParaRPr lang="en-US" sz="1000" dirty="0"/>
          </a:p>
        </p:txBody>
      </p:sp>
      <p:sp>
        <p:nvSpPr>
          <p:cNvPr id="11" name="Rectangle 10">
            <a:extLst>
              <a:ext uri="{FF2B5EF4-FFF2-40B4-BE49-F238E27FC236}">
                <a16:creationId xmlns:a16="http://schemas.microsoft.com/office/drawing/2014/main" id="{7C61ED1F-72CD-A512-1B11-5060038C30C8}"/>
              </a:ext>
            </a:extLst>
          </p:cNvPr>
          <p:cNvSpPr/>
          <p:nvPr/>
        </p:nvSpPr>
        <p:spPr>
          <a:xfrm>
            <a:off x="6294900" y="1862932"/>
            <a:ext cx="5058900" cy="3786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SOLO-3</a:t>
            </a:r>
            <a:r>
              <a:rPr lang="en-GB" sz="1400" b="1" baseline="30000" dirty="0"/>
              <a:t>2</a:t>
            </a:r>
            <a:r>
              <a:rPr lang="en-GB" sz="1400" b="1" dirty="0"/>
              <a:t> (</a:t>
            </a:r>
            <a:r>
              <a:rPr lang="en-GB" sz="1400" b="1" dirty="0" err="1"/>
              <a:t>BRCAm</a:t>
            </a:r>
            <a:r>
              <a:rPr lang="en-GB" sz="1400" b="1" dirty="0"/>
              <a:t> PSR, ≥3 prior lines)</a:t>
            </a:r>
            <a:endParaRPr lang="en-GB" sz="1400" b="1" baseline="30000" dirty="0"/>
          </a:p>
        </p:txBody>
      </p:sp>
      <p:sp>
        <p:nvSpPr>
          <p:cNvPr id="15" name="Rectangle 14">
            <a:extLst>
              <a:ext uri="{FF2B5EF4-FFF2-40B4-BE49-F238E27FC236}">
                <a16:creationId xmlns:a16="http://schemas.microsoft.com/office/drawing/2014/main" id="{2B822328-18BA-1330-D14A-3D0CEA7D73F1}"/>
              </a:ext>
            </a:extLst>
          </p:cNvPr>
          <p:cNvSpPr/>
          <p:nvPr/>
        </p:nvSpPr>
        <p:spPr>
          <a:xfrm>
            <a:off x="838200" y="1868843"/>
            <a:ext cx="5058900" cy="37869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ARIEL4</a:t>
            </a:r>
            <a:r>
              <a:rPr lang="en-GB" sz="1400" b="1" baseline="30000"/>
              <a:t>1</a:t>
            </a:r>
            <a:r>
              <a:rPr lang="en-GB" sz="1400" b="1"/>
              <a:t> (ITT population)</a:t>
            </a:r>
          </a:p>
        </p:txBody>
      </p:sp>
      <p:grpSp>
        <p:nvGrpSpPr>
          <p:cNvPr id="29" name="Group 28">
            <a:extLst>
              <a:ext uri="{FF2B5EF4-FFF2-40B4-BE49-F238E27FC236}">
                <a16:creationId xmlns:a16="http://schemas.microsoft.com/office/drawing/2014/main" id="{3A1B2A4F-E8F3-E060-49E6-4E0312486E8E}"/>
              </a:ext>
            </a:extLst>
          </p:cNvPr>
          <p:cNvGrpSpPr/>
          <p:nvPr/>
        </p:nvGrpSpPr>
        <p:grpSpPr>
          <a:xfrm>
            <a:off x="7744970" y="4960800"/>
            <a:ext cx="3608831" cy="1010949"/>
            <a:chOff x="4389511" y="2340634"/>
            <a:chExt cx="3292941" cy="1010949"/>
          </a:xfrm>
        </p:grpSpPr>
        <p:sp>
          <p:nvSpPr>
            <p:cNvPr id="30" name="Rectangle 29">
              <a:extLst>
                <a:ext uri="{FF2B5EF4-FFF2-40B4-BE49-F238E27FC236}">
                  <a16:creationId xmlns:a16="http://schemas.microsoft.com/office/drawing/2014/main" id="{20C485E6-F858-3FB2-C7F9-9E8B74673D1E}"/>
                </a:ext>
              </a:extLst>
            </p:cNvPr>
            <p:cNvSpPr/>
            <p:nvPr/>
          </p:nvSpPr>
          <p:spPr>
            <a:xfrm>
              <a:off x="5696165" y="2628634"/>
              <a:ext cx="1986287" cy="43353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000" i="1">
                <a:solidFill>
                  <a:srgbClr val="000000"/>
                </a:solidFill>
              </a:endParaRPr>
            </a:p>
          </p:txBody>
        </p:sp>
        <p:sp>
          <p:nvSpPr>
            <p:cNvPr id="31" name="TextBox 68">
              <a:extLst>
                <a:ext uri="{FF2B5EF4-FFF2-40B4-BE49-F238E27FC236}">
                  <a16:creationId xmlns:a16="http://schemas.microsoft.com/office/drawing/2014/main" id="{2A7C2054-2608-8216-B9B5-419FDB870A4D}"/>
                </a:ext>
              </a:extLst>
            </p:cNvPr>
            <p:cNvSpPr txBox="1"/>
            <p:nvPr/>
          </p:nvSpPr>
          <p:spPr>
            <a:xfrm>
              <a:off x="5931528" y="2697403"/>
              <a:ext cx="440268" cy="307777"/>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rgbClr val="000000"/>
                  </a:solidFill>
                  <a:latin typeface="Arial" panose="020B0604020202020204" pitchFamily="34" charset="0"/>
                  <a:cs typeface="Arial" panose="020B0604020202020204" pitchFamily="34" charset="0"/>
                </a:rPr>
                <a:t>Olaparib</a:t>
              </a:r>
            </a:p>
            <a:p>
              <a:pPr algn="ctr"/>
              <a:r>
                <a:rPr lang="en-US" sz="1000" b="1">
                  <a:solidFill>
                    <a:srgbClr val="000000"/>
                  </a:solidFill>
                </a:rPr>
                <a:t>29.9</a:t>
              </a:r>
            </a:p>
          </p:txBody>
        </p:sp>
        <p:sp>
          <p:nvSpPr>
            <p:cNvPr id="32" name="Rectangle 31">
              <a:extLst>
                <a:ext uri="{FF2B5EF4-FFF2-40B4-BE49-F238E27FC236}">
                  <a16:creationId xmlns:a16="http://schemas.microsoft.com/office/drawing/2014/main" id="{3B27DB7D-D977-F550-CFF6-9D865A877C69}"/>
                </a:ext>
              </a:extLst>
            </p:cNvPr>
            <p:cNvSpPr/>
            <p:nvPr/>
          </p:nvSpPr>
          <p:spPr>
            <a:xfrm>
              <a:off x="5696165" y="2340634"/>
              <a:ext cx="1986286" cy="2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000" b="1"/>
                <a:t>SOLO-3</a:t>
              </a:r>
              <a:r>
                <a:rPr lang="en-US" sz="1000" b="1" baseline="30000"/>
                <a:t>2</a:t>
              </a:r>
            </a:p>
          </p:txBody>
        </p:sp>
        <p:sp>
          <p:nvSpPr>
            <p:cNvPr id="33" name="Rectangle 32">
              <a:extLst>
                <a:ext uri="{FF2B5EF4-FFF2-40B4-BE49-F238E27FC236}">
                  <a16:creationId xmlns:a16="http://schemas.microsoft.com/office/drawing/2014/main" id="{4E0C1FA5-1208-716D-0FC1-F2BC4E558921}"/>
                </a:ext>
              </a:extLst>
            </p:cNvPr>
            <p:cNvSpPr/>
            <p:nvPr/>
          </p:nvSpPr>
          <p:spPr>
            <a:xfrm>
              <a:off x="5696165" y="3062171"/>
              <a:ext cx="1986287" cy="289412"/>
            </a:xfrm>
            <a:prstGeom prst="rect">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100" b="1">
                  <a:solidFill>
                    <a:srgbClr val="000000"/>
                  </a:solidFill>
                </a:rPr>
                <a:t>HR 1.33 </a:t>
              </a:r>
              <a:r>
                <a:rPr lang="en-US" sz="1100">
                  <a:solidFill>
                    <a:srgbClr val="000000"/>
                  </a:solidFill>
                </a:rPr>
                <a:t>(95% CI 0.84–2.18) </a:t>
              </a:r>
            </a:p>
          </p:txBody>
        </p:sp>
        <p:sp>
          <p:nvSpPr>
            <p:cNvPr id="34" name="TextBox 68">
              <a:extLst>
                <a:ext uri="{FF2B5EF4-FFF2-40B4-BE49-F238E27FC236}">
                  <a16:creationId xmlns:a16="http://schemas.microsoft.com/office/drawing/2014/main" id="{A70385C5-67A2-32FD-C843-5622FE540A65}"/>
                </a:ext>
              </a:extLst>
            </p:cNvPr>
            <p:cNvSpPr txBox="1"/>
            <p:nvPr/>
          </p:nvSpPr>
          <p:spPr>
            <a:xfrm>
              <a:off x="4389511" y="2768458"/>
              <a:ext cx="1178231" cy="153888"/>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rgbClr val="000000"/>
                  </a:solidFill>
                </a:rPr>
                <a:t>Median OS, </a:t>
              </a:r>
              <a:r>
                <a:rPr lang="en-US" sz="1000">
                  <a:solidFill>
                    <a:srgbClr val="000000"/>
                  </a:solidFill>
                </a:rPr>
                <a:t>months</a:t>
              </a:r>
            </a:p>
          </p:txBody>
        </p:sp>
        <p:sp>
          <p:nvSpPr>
            <p:cNvPr id="35" name="TextBox 68">
              <a:extLst>
                <a:ext uri="{FF2B5EF4-FFF2-40B4-BE49-F238E27FC236}">
                  <a16:creationId xmlns:a16="http://schemas.microsoft.com/office/drawing/2014/main" id="{DA2A5193-3328-A62C-780A-50B258C4EF99}"/>
                </a:ext>
              </a:extLst>
            </p:cNvPr>
            <p:cNvSpPr txBox="1"/>
            <p:nvPr/>
          </p:nvSpPr>
          <p:spPr>
            <a:xfrm>
              <a:off x="6837885" y="2697403"/>
              <a:ext cx="763524" cy="307777"/>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rgbClr val="000000"/>
                  </a:solidFill>
                  <a:latin typeface="Arial" panose="020B0604020202020204" pitchFamily="34" charset="0"/>
                  <a:cs typeface="Arial" panose="020B0604020202020204" pitchFamily="34" charset="0"/>
                </a:rPr>
                <a:t>Chemotherapy</a:t>
              </a:r>
            </a:p>
            <a:p>
              <a:pPr algn="ctr"/>
              <a:r>
                <a:rPr lang="en-US" sz="1000" b="1">
                  <a:solidFill>
                    <a:srgbClr val="000000"/>
                  </a:solidFill>
                  <a:latin typeface="Arial" panose="020B0604020202020204" pitchFamily="34" charset="0"/>
                  <a:cs typeface="Arial" panose="020B0604020202020204" pitchFamily="34" charset="0"/>
                </a:rPr>
                <a:t>39.4</a:t>
              </a:r>
            </a:p>
          </p:txBody>
        </p:sp>
      </p:grpSp>
      <p:grpSp>
        <p:nvGrpSpPr>
          <p:cNvPr id="37" name="Group 36">
            <a:extLst>
              <a:ext uri="{FF2B5EF4-FFF2-40B4-BE49-F238E27FC236}">
                <a16:creationId xmlns:a16="http://schemas.microsoft.com/office/drawing/2014/main" id="{E760CAA3-0DDF-1DDC-081D-C8E44B8071D8}"/>
              </a:ext>
            </a:extLst>
          </p:cNvPr>
          <p:cNvGrpSpPr/>
          <p:nvPr/>
        </p:nvGrpSpPr>
        <p:grpSpPr>
          <a:xfrm>
            <a:off x="2328043" y="4960800"/>
            <a:ext cx="3569058" cy="1010949"/>
            <a:chOff x="4425803" y="2340634"/>
            <a:chExt cx="3256649" cy="1010949"/>
          </a:xfrm>
        </p:grpSpPr>
        <p:sp>
          <p:nvSpPr>
            <p:cNvPr id="38" name="Rectangle 37">
              <a:extLst>
                <a:ext uri="{FF2B5EF4-FFF2-40B4-BE49-F238E27FC236}">
                  <a16:creationId xmlns:a16="http://schemas.microsoft.com/office/drawing/2014/main" id="{C45CE2D1-AADB-13A7-1FEA-56BFD4A12C2D}"/>
                </a:ext>
              </a:extLst>
            </p:cNvPr>
            <p:cNvSpPr/>
            <p:nvPr/>
          </p:nvSpPr>
          <p:spPr>
            <a:xfrm>
              <a:off x="5696165" y="2628634"/>
              <a:ext cx="1986287" cy="43353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000" i="1">
                <a:solidFill>
                  <a:srgbClr val="000000"/>
                </a:solidFill>
              </a:endParaRPr>
            </a:p>
          </p:txBody>
        </p:sp>
        <p:sp>
          <p:nvSpPr>
            <p:cNvPr id="39" name="TextBox 68">
              <a:extLst>
                <a:ext uri="{FF2B5EF4-FFF2-40B4-BE49-F238E27FC236}">
                  <a16:creationId xmlns:a16="http://schemas.microsoft.com/office/drawing/2014/main" id="{A909B94F-E6E7-BEAB-61A8-5E03E04A6577}"/>
                </a:ext>
              </a:extLst>
            </p:cNvPr>
            <p:cNvSpPr txBox="1"/>
            <p:nvPr/>
          </p:nvSpPr>
          <p:spPr>
            <a:xfrm>
              <a:off x="5886185" y="2697403"/>
              <a:ext cx="530956" cy="307777"/>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rgbClr val="000000"/>
                  </a:solidFill>
                  <a:latin typeface="Arial" panose="020B0604020202020204" pitchFamily="34" charset="0"/>
                  <a:cs typeface="Arial" panose="020B0604020202020204" pitchFamily="34" charset="0"/>
                </a:rPr>
                <a:t>Rucaparib</a:t>
              </a:r>
            </a:p>
            <a:p>
              <a:pPr algn="ctr"/>
              <a:r>
                <a:rPr lang="en-US" sz="1000" b="1">
                  <a:solidFill>
                    <a:srgbClr val="000000"/>
                  </a:solidFill>
                </a:rPr>
                <a:t>19.4</a:t>
              </a:r>
            </a:p>
          </p:txBody>
        </p:sp>
        <p:sp>
          <p:nvSpPr>
            <p:cNvPr id="40" name="Rectangle 39">
              <a:extLst>
                <a:ext uri="{FF2B5EF4-FFF2-40B4-BE49-F238E27FC236}">
                  <a16:creationId xmlns:a16="http://schemas.microsoft.com/office/drawing/2014/main" id="{823B1BFE-1A94-6210-93D7-47B8C83AEBDE}"/>
                </a:ext>
              </a:extLst>
            </p:cNvPr>
            <p:cNvSpPr/>
            <p:nvPr/>
          </p:nvSpPr>
          <p:spPr>
            <a:xfrm>
              <a:off x="5696165" y="2340634"/>
              <a:ext cx="1986286" cy="28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000" b="1"/>
                <a:t>ARIEL4</a:t>
              </a:r>
              <a:r>
                <a:rPr lang="en-US" sz="1000" b="1" baseline="30000"/>
                <a:t>1</a:t>
              </a:r>
            </a:p>
          </p:txBody>
        </p:sp>
        <p:sp>
          <p:nvSpPr>
            <p:cNvPr id="41" name="Rectangle 40">
              <a:extLst>
                <a:ext uri="{FF2B5EF4-FFF2-40B4-BE49-F238E27FC236}">
                  <a16:creationId xmlns:a16="http://schemas.microsoft.com/office/drawing/2014/main" id="{E57CDF8D-FA5E-041C-F282-01E6EE173CCD}"/>
                </a:ext>
              </a:extLst>
            </p:cNvPr>
            <p:cNvSpPr/>
            <p:nvPr/>
          </p:nvSpPr>
          <p:spPr>
            <a:xfrm>
              <a:off x="5696165" y="3062171"/>
              <a:ext cx="1986287" cy="289412"/>
            </a:xfrm>
            <a:prstGeom prst="rect">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100" b="1">
                  <a:solidFill>
                    <a:srgbClr val="000000"/>
                  </a:solidFill>
                </a:rPr>
                <a:t>HR 1.31 </a:t>
              </a:r>
              <a:r>
                <a:rPr lang="en-US" sz="1100">
                  <a:solidFill>
                    <a:srgbClr val="000000"/>
                  </a:solidFill>
                </a:rPr>
                <a:t>(95% CI 1.00–1.73) </a:t>
              </a:r>
            </a:p>
          </p:txBody>
        </p:sp>
        <p:sp>
          <p:nvSpPr>
            <p:cNvPr id="42" name="TextBox 68">
              <a:extLst>
                <a:ext uri="{FF2B5EF4-FFF2-40B4-BE49-F238E27FC236}">
                  <a16:creationId xmlns:a16="http://schemas.microsoft.com/office/drawing/2014/main" id="{6ED89187-7206-BB83-FE4D-9777D89759E7}"/>
                </a:ext>
              </a:extLst>
            </p:cNvPr>
            <p:cNvSpPr txBox="1"/>
            <p:nvPr/>
          </p:nvSpPr>
          <p:spPr>
            <a:xfrm>
              <a:off x="4425803" y="2768458"/>
              <a:ext cx="1141938" cy="153888"/>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rgbClr val="000000"/>
                  </a:solidFill>
                </a:rPr>
                <a:t>Median OS, </a:t>
              </a:r>
              <a:r>
                <a:rPr lang="en-US" sz="1000">
                  <a:solidFill>
                    <a:srgbClr val="000000"/>
                  </a:solidFill>
                </a:rPr>
                <a:t>months</a:t>
              </a:r>
            </a:p>
          </p:txBody>
        </p:sp>
        <p:sp>
          <p:nvSpPr>
            <p:cNvPr id="43" name="TextBox 68">
              <a:extLst>
                <a:ext uri="{FF2B5EF4-FFF2-40B4-BE49-F238E27FC236}">
                  <a16:creationId xmlns:a16="http://schemas.microsoft.com/office/drawing/2014/main" id="{172B9BD3-4BC3-9287-BB11-5F1FC2BBCF63}"/>
                </a:ext>
              </a:extLst>
            </p:cNvPr>
            <p:cNvSpPr txBox="1"/>
            <p:nvPr/>
          </p:nvSpPr>
          <p:spPr>
            <a:xfrm>
              <a:off x="6837885" y="2697403"/>
              <a:ext cx="763524" cy="307777"/>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rgbClr val="000000"/>
                  </a:solidFill>
                  <a:latin typeface="Arial" panose="020B0604020202020204" pitchFamily="34" charset="0"/>
                  <a:cs typeface="Arial" panose="020B0604020202020204" pitchFamily="34" charset="0"/>
                </a:rPr>
                <a:t>Chemotherapy</a:t>
              </a:r>
            </a:p>
            <a:p>
              <a:pPr algn="ctr"/>
              <a:r>
                <a:rPr lang="en-US" sz="1000" b="1">
                  <a:solidFill>
                    <a:srgbClr val="000000"/>
                  </a:solidFill>
                  <a:latin typeface="Arial" panose="020B0604020202020204" pitchFamily="34" charset="0"/>
                  <a:cs typeface="Arial" panose="020B0604020202020204" pitchFamily="34" charset="0"/>
                </a:rPr>
                <a:t>25.4</a:t>
              </a:r>
            </a:p>
          </p:txBody>
        </p:sp>
      </p:grpSp>
      <p:grpSp>
        <p:nvGrpSpPr>
          <p:cNvPr id="8" name="Group 7">
            <a:extLst>
              <a:ext uri="{FF2B5EF4-FFF2-40B4-BE49-F238E27FC236}">
                <a16:creationId xmlns:a16="http://schemas.microsoft.com/office/drawing/2014/main" id="{A5C9C275-34C3-2A22-5E0B-EAC7257516C1}"/>
              </a:ext>
            </a:extLst>
          </p:cNvPr>
          <p:cNvGrpSpPr/>
          <p:nvPr/>
        </p:nvGrpSpPr>
        <p:grpSpPr>
          <a:xfrm>
            <a:off x="6281049" y="2410501"/>
            <a:ext cx="4739890" cy="2386679"/>
            <a:chOff x="6294904" y="2438211"/>
            <a:chExt cx="4739890" cy="2386679"/>
          </a:xfrm>
        </p:grpSpPr>
        <p:sp>
          <p:nvSpPr>
            <p:cNvPr id="9" name="TextBox 8">
              <a:extLst>
                <a:ext uri="{FF2B5EF4-FFF2-40B4-BE49-F238E27FC236}">
                  <a16:creationId xmlns:a16="http://schemas.microsoft.com/office/drawing/2014/main" id="{1F72245A-CED5-2567-6615-564D4B3531D0}"/>
                </a:ext>
              </a:extLst>
            </p:cNvPr>
            <p:cNvSpPr txBox="1"/>
            <p:nvPr/>
          </p:nvSpPr>
          <p:spPr>
            <a:xfrm>
              <a:off x="6431159" y="4459329"/>
              <a:ext cx="371897" cy="92333"/>
            </a:xfrm>
            <a:prstGeom prst="rect">
              <a:avLst/>
            </a:prstGeom>
            <a:noFill/>
          </p:spPr>
          <p:txBody>
            <a:bodyPr wrap="none" lIns="0" tIns="0" rIns="0" bIns="0" rtlCol="0" anchor="t">
              <a:spAutoFit/>
            </a:bodyPr>
            <a:lstStyle/>
            <a:p>
              <a:pPr algn="ctr"/>
              <a:r>
                <a:rPr lang="de-DE" sz="600" b="1"/>
                <a:t>No. at risk</a:t>
              </a:r>
            </a:p>
          </p:txBody>
        </p:sp>
        <p:sp>
          <p:nvSpPr>
            <p:cNvPr id="10" name="TextBox 9">
              <a:extLst>
                <a:ext uri="{FF2B5EF4-FFF2-40B4-BE49-F238E27FC236}">
                  <a16:creationId xmlns:a16="http://schemas.microsoft.com/office/drawing/2014/main" id="{A2DDCB56-3A65-89B2-FFA3-873CD90C4BF0}"/>
                </a:ext>
              </a:extLst>
            </p:cNvPr>
            <p:cNvSpPr txBox="1"/>
            <p:nvPr/>
          </p:nvSpPr>
          <p:spPr>
            <a:xfrm>
              <a:off x="6509706" y="4598359"/>
              <a:ext cx="293350" cy="92333"/>
            </a:xfrm>
            <a:prstGeom prst="rect">
              <a:avLst/>
            </a:prstGeom>
            <a:noFill/>
          </p:spPr>
          <p:txBody>
            <a:bodyPr wrap="none" lIns="0" tIns="0" rIns="0" bIns="0" rtlCol="0" anchor="t">
              <a:spAutoFit/>
            </a:bodyPr>
            <a:lstStyle/>
            <a:p>
              <a:r>
                <a:rPr lang="de-DE" sz="600">
                  <a:solidFill>
                    <a:schemeClr val="accent3"/>
                  </a:solidFill>
                </a:rPr>
                <a:t>Olaparib</a:t>
              </a:r>
            </a:p>
          </p:txBody>
        </p:sp>
        <p:sp>
          <p:nvSpPr>
            <p:cNvPr id="12" name="TextBox 11">
              <a:extLst>
                <a:ext uri="{FF2B5EF4-FFF2-40B4-BE49-F238E27FC236}">
                  <a16:creationId xmlns:a16="http://schemas.microsoft.com/office/drawing/2014/main" id="{D219130F-AA3C-B685-918B-D6114DDE9E8F}"/>
                </a:ext>
              </a:extLst>
            </p:cNvPr>
            <p:cNvSpPr txBox="1"/>
            <p:nvPr/>
          </p:nvSpPr>
          <p:spPr>
            <a:xfrm>
              <a:off x="6883461" y="4598359"/>
              <a:ext cx="86563" cy="92333"/>
            </a:xfrm>
            <a:prstGeom prst="rect">
              <a:avLst/>
            </a:prstGeom>
            <a:noFill/>
          </p:spPr>
          <p:txBody>
            <a:bodyPr wrap="none" lIns="0" tIns="0" rIns="0" bIns="0" rtlCol="0" anchor="ctr">
              <a:spAutoFit/>
            </a:bodyPr>
            <a:lstStyle/>
            <a:p>
              <a:pPr algn="ctr"/>
              <a:r>
                <a:rPr lang="de-DE" sz="600">
                  <a:solidFill>
                    <a:schemeClr val="accent3"/>
                  </a:solidFill>
                </a:rPr>
                <a:t>90</a:t>
              </a:r>
            </a:p>
          </p:txBody>
        </p:sp>
        <p:sp>
          <p:nvSpPr>
            <p:cNvPr id="13" name="TextBox 12">
              <a:extLst>
                <a:ext uri="{FF2B5EF4-FFF2-40B4-BE49-F238E27FC236}">
                  <a16:creationId xmlns:a16="http://schemas.microsoft.com/office/drawing/2014/main" id="{D513AA22-19C8-1EDC-A11C-D191B3D835F3}"/>
                </a:ext>
              </a:extLst>
            </p:cNvPr>
            <p:cNvSpPr txBox="1"/>
            <p:nvPr/>
          </p:nvSpPr>
          <p:spPr>
            <a:xfrm>
              <a:off x="7048093" y="4598359"/>
              <a:ext cx="86563" cy="92333"/>
            </a:xfrm>
            <a:prstGeom prst="rect">
              <a:avLst/>
            </a:prstGeom>
            <a:noFill/>
          </p:spPr>
          <p:txBody>
            <a:bodyPr wrap="none" lIns="0" tIns="0" rIns="0" bIns="0" rtlCol="0" anchor="ctr">
              <a:spAutoFit/>
            </a:bodyPr>
            <a:lstStyle/>
            <a:p>
              <a:pPr algn="ctr"/>
              <a:r>
                <a:rPr lang="de-DE" sz="600">
                  <a:solidFill>
                    <a:schemeClr val="accent3"/>
                  </a:solidFill>
                </a:rPr>
                <a:t>89</a:t>
              </a:r>
            </a:p>
          </p:txBody>
        </p:sp>
        <p:sp>
          <p:nvSpPr>
            <p:cNvPr id="16" name="TextBox 15">
              <a:extLst>
                <a:ext uri="{FF2B5EF4-FFF2-40B4-BE49-F238E27FC236}">
                  <a16:creationId xmlns:a16="http://schemas.microsoft.com/office/drawing/2014/main" id="{2FC9F7EC-2604-47D0-7A84-658607C34F83}"/>
                </a:ext>
              </a:extLst>
            </p:cNvPr>
            <p:cNvSpPr txBox="1"/>
            <p:nvPr/>
          </p:nvSpPr>
          <p:spPr>
            <a:xfrm>
              <a:off x="7215631" y="4598359"/>
              <a:ext cx="86563" cy="92333"/>
            </a:xfrm>
            <a:prstGeom prst="rect">
              <a:avLst/>
            </a:prstGeom>
            <a:noFill/>
          </p:spPr>
          <p:txBody>
            <a:bodyPr wrap="none" lIns="0" tIns="0" rIns="0" bIns="0" rtlCol="0" anchor="ctr">
              <a:spAutoFit/>
            </a:bodyPr>
            <a:lstStyle/>
            <a:p>
              <a:pPr algn="ctr"/>
              <a:r>
                <a:rPr lang="de-DE" sz="600">
                  <a:solidFill>
                    <a:schemeClr val="accent3"/>
                  </a:solidFill>
                </a:rPr>
                <a:t>85</a:t>
              </a:r>
            </a:p>
          </p:txBody>
        </p:sp>
        <p:sp>
          <p:nvSpPr>
            <p:cNvPr id="17" name="TextBox 16">
              <a:extLst>
                <a:ext uri="{FF2B5EF4-FFF2-40B4-BE49-F238E27FC236}">
                  <a16:creationId xmlns:a16="http://schemas.microsoft.com/office/drawing/2014/main" id="{FCDB7934-9089-DD57-9AFE-C0F8CA46E7AD}"/>
                </a:ext>
              </a:extLst>
            </p:cNvPr>
            <p:cNvSpPr txBox="1"/>
            <p:nvPr/>
          </p:nvSpPr>
          <p:spPr>
            <a:xfrm>
              <a:off x="7386431" y="4598359"/>
              <a:ext cx="86563" cy="92333"/>
            </a:xfrm>
            <a:prstGeom prst="rect">
              <a:avLst/>
            </a:prstGeom>
            <a:noFill/>
          </p:spPr>
          <p:txBody>
            <a:bodyPr wrap="none" lIns="0" tIns="0" rIns="0" bIns="0" rtlCol="0" anchor="ctr">
              <a:spAutoFit/>
            </a:bodyPr>
            <a:lstStyle/>
            <a:p>
              <a:pPr algn="ctr"/>
              <a:r>
                <a:rPr lang="de-DE" sz="600">
                  <a:solidFill>
                    <a:schemeClr val="accent3"/>
                  </a:solidFill>
                </a:rPr>
                <a:t>81</a:t>
              </a:r>
            </a:p>
          </p:txBody>
        </p:sp>
        <p:sp>
          <p:nvSpPr>
            <p:cNvPr id="19" name="TextBox 18">
              <a:extLst>
                <a:ext uri="{FF2B5EF4-FFF2-40B4-BE49-F238E27FC236}">
                  <a16:creationId xmlns:a16="http://schemas.microsoft.com/office/drawing/2014/main" id="{978CCCE7-8ECA-B897-2560-F680C0D3352C}"/>
                </a:ext>
              </a:extLst>
            </p:cNvPr>
            <p:cNvSpPr txBox="1"/>
            <p:nvPr/>
          </p:nvSpPr>
          <p:spPr>
            <a:xfrm>
              <a:off x="7558266" y="4598359"/>
              <a:ext cx="86563" cy="92333"/>
            </a:xfrm>
            <a:prstGeom prst="rect">
              <a:avLst/>
            </a:prstGeom>
            <a:noFill/>
          </p:spPr>
          <p:txBody>
            <a:bodyPr wrap="none" lIns="0" tIns="0" rIns="0" bIns="0" rtlCol="0" anchor="ctr">
              <a:spAutoFit/>
            </a:bodyPr>
            <a:lstStyle/>
            <a:p>
              <a:pPr algn="ctr"/>
              <a:r>
                <a:rPr lang="de-DE" sz="600">
                  <a:solidFill>
                    <a:schemeClr val="accent3"/>
                  </a:solidFill>
                </a:rPr>
                <a:t>71</a:t>
              </a:r>
            </a:p>
          </p:txBody>
        </p:sp>
        <p:sp>
          <p:nvSpPr>
            <p:cNvPr id="20" name="TextBox 19">
              <a:extLst>
                <a:ext uri="{FF2B5EF4-FFF2-40B4-BE49-F238E27FC236}">
                  <a16:creationId xmlns:a16="http://schemas.microsoft.com/office/drawing/2014/main" id="{33372334-0CD3-8EAD-2BAC-C12C48662D8B}"/>
                </a:ext>
              </a:extLst>
            </p:cNvPr>
            <p:cNvSpPr txBox="1"/>
            <p:nvPr/>
          </p:nvSpPr>
          <p:spPr>
            <a:xfrm>
              <a:off x="7724024" y="4598359"/>
              <a:ext cx="86563" cy="92333"/>
            </a:xfrm>
            <a:prstGeom prst="rect">
              <a:avLst/>
            </a:prstGeom>
            <a:noFill/>
          </p:spPr>
          <p:txBody>
            <a:bodyPr wrap="none" lIns="0" tIns="0" rIns="0" bIns="0" rtlCol="0" anchor="ctr">
              <a:spAutoFit/>
            </a:bodyPr>
            <a:lstStyle/>
            <a:p>
              <a:pPr algn="ctr"/>
              <a:r>
                <a:rPr lang="de-DE" sz="600">
                  <a:solidFill>
                    <a:schemeClr val="accent3"/>
                  </a:solidFill>
                </a:rPr>
                <a:t>63</a:t>
              </a:r>
            </a:p>
          </p:txBody>
        </p:sp>
        <p:sp>
          <p:nvSpPr>
            <p:cNvPr id="21" name="TextBox 20">
              <a:extLst>
                <a:ext uri="{FF2B5EF4-FFF2-40B4-BE49-F238E27FC236}">
                  <a16:creationId xmlns:a16="http://schemas.microsoft.com/office/drawing/2014/main" id="{31DB5E48-48D7-E189-58B9-05AA8F41078E}"/>
                </a:ext>
              </a:extLst>
            </p:cNvPr>
            <p:cNvSpPr txBox="1"/>
            <p:nvPr/>
          </p:nvSpPr>
          <p:spPr>
            <a:xfrm>
              <a:off x="7896919" y="4598359"/>
              <a:ext cx="86563" cy="92333"/>
            </a:xfrm>
            <a:prstGeom prst="rect">
              <a:avLst/>
            </a:prstGeom>
            <a:noFill/>
          </p:spPr>
          <p:txBody>
            <a:bodyPr wrap="none" lIns="0" tIns="0" rIns="0" bIns="0" rtlCol="0" anchor="ctr">
              <a:spAutoFit/>
            </a:bodyPr>
            <a:lstStyle/>
            <a:p>
              <a:pPr algn="ctr"/>
              <a:r>
                <a:rPr lang="de-DE" sz="600">
                  <a:solidFill>
                    <a:schemeClr val="accent3"/>
                  </a:solidFill>
                </a:rPr>
                <a:t>56</a:t>
              </a:r>
            </a:p>
          </p:txBody>
        </p:sp>
        <p:sp>
          <p:nvSpPr>
            <p:cNvPr id="22" name="TextBox 21">
              <a:extLst>
                <a:ext uri="{FF2B5EF4-FFF2-40B4-BE49-F238E27FC236}">
                  <a16:creationId xmlns:a16="http://schemas.microsoft.com/office/drawing/2014/main" id="{1797CC7B-EAEC-97B6-9B35-C478A9D389B7}"/>
                </a:ext>
              </a:extLst>
            </p:cNvPr>
            <p:cNvSpPr txBox="1"/>
            <p:nvPr/>
          </p:nvSpPr>
          <p:spPr>
            <a:xfrm>
              <a:off x="8066602" y="4598359"/>
              <a:ext cx="86563" cy="92333"/>
            </a:xfrm>
            <a:prstGeom prst="rect">
              <a:avLst/>
            </a:prstGeom>
            <a:noFill/>
          </p:spPr>
          <p:txBody>
            <a:bodyPr wrap="none" lIns="0" tIns="0" rIns="0" bIns="0" rtlCol="0" anchor="ctr">
              <a:spAutoFit/>
            </a:bodyPr>
            <a:lstStyle/>
            <a:p>
              <a:pPr algn="ctr"/>
              <a:r>
                <a:rPr lang="de-DE" sz="600">
                  <a:solidFill>
                    <a:schemeClr val="accent3"/>
                  </a:solidFill>
                </a:rPr>
                <a:t>47</a:t>
              </a:r>
            </a:p>
          </p:txBody>
        </p:sp>
        <p:sp>
          <p:nvSpPr>
            <p:cNvPr id="23" name="TextBox 22">
              <a:extLst>
                <a:ext uri="{FF2B5EF4-FFF2-40B4-BE49-F238E27FC236}">
                  <a16:creationId xmlns:a16="http://schemas.microsoft.com/office/drawing/2014/main" id="{6C255A10-A79F-C0E8-5593-262593DC1440}"/>
                </a:ext>
              </a:extLst>
            </p:cNvPr>
            <p:cNvSpPr txBox="1"/>
            <p:nvPr/>
          </p:nvSpPr>
          <p:spPr>
            <a:xfrm>
              <a:off x="8232415" y="4598359"/>
              <a:ext cx="86563" cy="92333"/>
            </a:xfrm>
            <a:prstGeom prst="rect">
              <a:avLst/>
            </a:prstGeom>
            <a:noFill/>
          </p:spPr>
          <p:txBody>
            <a:bodyPr wrap="none" lIns="0" tIns="0" rIns="0" bIns="0" rtlCol="0" anchor="ctr">
              <a:spAutoFit/>
            </a:bodyPr>
            <a:lstStyle/>
            <a:p>
              <a:pPr algn="ctr"/>
              <a:r>
                <a:rPr lang="de-DE" sz="600">
                  <a:solidFill>
                    <a:schemeClr val="accent3"/>
                  </a:solidFill>
                </a:rPr>
                <a:t>44</a:t>
              </a:r>
            </a:p>
          </p:txBody>
        </p:sp>
        <p:sp>
          <p:nvSpPr>
            <p:cNvPr id="24" name="TextBox 23">
              <a:extLst>
                <a:ext uri="{FF2B5EF4-FFF2-40B4-BE49-F238E27FC236}">
                  <a16:creationId xmlns:a16="http://schemas.microsoft.com/office/drawing/2014/main" id="{EBCE2DE2-4EB4-A12E-3790-A61995CBC454}"/>
                </a:ext>
              </a:extLst>
            </p:cNvPr>
            <p:cNvSpPr txBox="1"/>
            <p:nvPr/>
          </p:nvSpPr>
          <p:spPr>
            <a:xfrm>
              <a:off x="8405255" y="4598359"/>
              <a:ext cx="86563" cy="92333"/>
            </a:xfrm>
            <a:prstGeom prst="rect">
              <a:avLst/>
            </a:prstGeom>
            <a:noFill/>
          </p:spPr>
          <p:txBody>
            <a:bodyPr wrap="none" lIns="0" tIns="0" rIns="0" bIns="0" rtlCol="0" anchor="ctr">
              <a:spAutoFit/>
            </a:bodyPr>
            <a:lstStyle/>
            <a:p>
              <a:pPr algn="ctr"/>
              <a:r>
                <a:rPr lang="de-DE" sz="600">
                  <a:solidFill>
                    <a:schemeClr val="accent3"/>
                  </a:solidFill>
                </a:rPr>
                <a:t>41</a:t>
              </a:r>
            </a:p>
          </p:txBody>
        </p:sp>
        <p:sp>
          <p:nvSpPr>
            <p:cNvPr id="26" name="TextBox 25">
              <a:extLst>
                <a:ext uri="{FF2B5EF4-FFF2-40B4-BE49-F238E27FC236}">
                  <a16:creationId xmlns:a16="http://schemas.microsoft.com/office/drawing/2014/main" id="{782F37F6-607E-6F78-5997-B462CC9D34CD}"/>
                </a:ext>
              </a:extLst>
            </p:cNvPr>
            <p:cNvSpPr txBox="1"/>
            <p:nvPr/>
          </p:nvSpPr>
          <p:spPr>
            <a:xfrm>
              <a:off x="8576843" y="4598359"/>
              <a:ext cx="86563" cy="92333"/>
            </a:xfrm>
            <a:prstGeom prst="rect">
              <a:avLst/>
            </a:prstGeom>
            <a:noFill/>
          </p:spPr>
          <p:txBody>
            <a:bodyPr wrap="none" lIns="0" tIns="0" rIns="0" bIns="0" rtlCol="0" anchor="ctr">
              <a:spAutoFit/>
            </a:bodyPr>
            <a:lstStyle/>
            <a:p>
              <a:pPr algn="ctr"/>
              <a:r>
                <a:rPr lang="de-DE" sz="600">
                  <a:solidFill>
                    <a:schemeClr val="accent3"/>
                  </a:solidFill>
                </a:rPr>
                <a:t>37</a:t>
              </a:r>
            </a:p>
          </p:txBody>
        </p:sp>
        <p:sp>
          <p:nvSpPr>
            <p:cNvPr id="27" name="TextBox 26">
              <a:extLst>
                <a:ext uri="{FF2B5EF4-FFF2-40B4-BE49-F238E27FC236}">
                  <a16:creationId xmlns:a16="http://schemas.microsoft.com/office/drawing/2014/main" id="{7E81404C-4776-6DAD-1F94-59061EACA473}"/>
                </a:ext>
              </a:extLst>
            </p:cNvPr>
            <p:cNvSpPr txBox="1"/>
            <p:nvPr/>
          </p:nvSpPr>
          <p:spPr>
            <a:xfrm>
              <a:off x="8738087" y="4598359"/>
              <a:ext cx="86563" cy="92333"/>
            </a:xfrm>
            <a:prstGeom prst="rect">
              <a:avLst/>
            </a:prstGeom>
            <a:noFill/>
          </p:spPr>
          <p:txBody>
            <a:bodyPr wrap="none" lIns="0" tIns="0" rIns="0" bIns="0" rtlCol="0" anchor="ctr">
              <a:spAutoFit/>
            </a:bodyPr>
            <a:lstStyle/>
            <a:p>
              <a:pPr algn="ctr"/>
              <a:r>
                <a:rPr lang="de-DE" sz="600">
                  <a:solidFill>
                    <a:schemeClr val="accent3"/>
                  </a:solidFill>
                </a:rPr>
                <a:t>31</a:t>
              </a:r>
            </a:p>
          </p:txBody>
        </p:sp>
        <p:sp>
          <p:nvSpPr>
            <p:cNvPr id="28" name="TextBox 27">
              <a:extLst>
                <a:ext uri="{FF2B5EF4-FFF2-40B4-BE49-F238E27FC236}">
                  <a16:creationId xmlns:a16="http://schemas.microsoft.com/office/drawing/2014/main" id="{C43E5C5F-6AD6-9A46-5D50-D00D56B92CEA}"/>
                </a:ext>
              </a:extLst>
            </p:cNvPr>
            <p:cNvSpPr txBox="1"/>
            <p:nvPr/>
          </p:nvSpPr>
          <p:spPr>
            <a:xfrm>
              <a:off x="8912267" y="4598359"/>
              <a:ext cx="86563" cy="92333"/>
            </a:xfrm>
            <a:prstGeom prst="rect">
              <a:avLst/>
            </a:prstGeom>
            <a:noFill/>
          </p:spPr>
          <p:txBody>
            <a:bodyPr wrap="none" lIns="0" tIns="0" rIns="0" bIns="0" rtlCol="0" anchor="ctr">
              <a:spAutoFit/>
            </a:bodyPr>
            <a:lstStyle/>
            <a:p>
              <a:pPr algn="ctr"/>
              <a:r>
                <a:rPr lang="de-DE" sz="600">
                  <a:solidFill>
                    <a:schemeClr val="accent3"/>
                  </a:solidFill>
                </a:rPr>
                <a:t>30</a:t>
              </a:r>
            </a:p>
          </p:txBody>
        </p:sp>
        <p:sp>
          <p:nvSpPr>
            <p:cNvPr id="36" name="TextBox 35">
              <a:extLst>
                <a:ext uri="{FF2B5EF4-FFF2-40B4-BE49-F238E27FC236}">
                  <a16:creationId xmlns:a16="http://schemas.microsoft.com/office/drawing/2014/main" id="{A19A9396-5064-4425-F07A-E1671D774CB3}"/>
                </a:ext>
              </a:extLst>
            </p:cNvPr>
            <p:cNvSpPr txBox="1"/>
            <p:nvPr/>
          </p:nvSpPr>
          <p:spPr>
            <a:xfrm>
              <a:off x="9080951" y="4598359"/>
              <a:ext cx="86563" cy="92333"/>
            </a:xfrm>
            <a:prstGeom prst="rect">
              <a:avLst/>
            </a:prstGeom>
            <a:noFill/>
          </p:spPr>
          <p:txBody>
            <a:bodyPr wrap="none" lIns="0" tIns="0" rIns="0" bIns="0" rtlCol="0" anchor="ctr">
              <a:spAutoFit/>
            </a:bodyPr>
            <a:lstStyle/>
            <a:p>
              <a:pPr algn="ctr"/>
              <a:r>
                <a:rPr lang="de-DE" sz="600">
                  <a:solidFill>
                    <a:schemeClr val="accent3"/>
                  </a:solidFill>
                </a:rPr>
                <a:t>27</a:t>
              </a:r>
            </a:p>
          </p:txBody>
        </p:sp>
        <p:sp>
          <p:nvSpPr>
            <p:cNvPr id="46" name="TextBox 45">
              <a:extLst>
                <a:ext uri="{FF2B5EF4-FFF2-40B4-BE49-F238E27FC236}">
                  <a16:creationId xmlns:a16="http://schemas.microsoft.com/office/drawing/2014/main" id="{E3C9A42D-ADEC-AEB5-9556-12FE880C6BC5}"/>
                </a:ext>
              </a:extLst>
            </p:cNvPr>
            <p:cNvSpPr txBox="1"/>
            <p:nvPr/>
          </p:nvSpPr>
          <p:spPr>
            <a:xfrm>
              <a:off x="9251243" y="4598359"/>
              <a:ext cx="86563" cy="92333"/>
            </a:xfrm>
            <a:prstGeom prst="rect">
              <a:avLst/>
            </a:prstGeom>
            <a:noFill/>
          </p:spPr>
          <p:txBody>
            <a:bodyPr wrap="none" lIns="0" tIns="0" rIns="0" bIns="0" rtlCol="0" anchor="ctr">
              <a:spAutoFit/>
            </a:bodyPr>
            <a:lstStyle/>
            <a:p>
              <a:pPr algn="ctr"/>
              <a:r>
                <a:rPr lang="de-DE" sz="600">
                  <a:solidFill>
                    <a:schemeClr val="accent3"/>
                  </a:solidFill>
                </a:rPr>
                <a:t>23</a:t>
              </a:r>
            </a:p>
          </p:txBody>
        </p:sp>
        <p:sp>
          <p:nvSpPr>
            <p:cNvPr id="47" name="TextBox 46">
              <a:extLst>
                <a:ext uri="{FF2B5EF4-FFF2-40B4-BE49-F238E27FC236}">
                  <a16:creationId xmlns:a16="http://schemas.microsoft.com/office/drawing/2014/main" id="{48B517F5-C8DE-8918-F597-537A2D78FF53}"/>
                </a:ext>
              </a:extLst>
            </p:cNvPr>
            <p:cNvSpPr txBox="1"/>
            <p:nvPr/>
          </p:nvSpPr>
          <p:spPr>
            <a:xfrm>
              <a:off x="9419604" y="4598359"/>
              <a:ext cx="86563" cy="92333"/>
            </a:xfrm>
            <a:prstGeom prst="rect">
              <a:avLst/>
            </a:prstGeom>
            <a:noFill/>
          </p:spPr>
          <p:txBody>
            <a:bodyPr wrap="none" lIns="0" tIns="0" rIns="0" bIns="0" rtlCol="0" anchor="ctr">
              <a:spAutoFit/>
            </a:bodyPr>
            <a:lstStyle/>
            <a:p>
              <a:pPr algn="ctr"/>
              <a:r>
                <a:rPr lang="de-DE" sz="600">
                  <a:solidFill>
                    <a:schemeClr val="accent3"/>
                  </a:solidFill>
                </a:rPr>
                <a:t>20</a:t>
              </a:r>
            </a:p>
          </p:txBody>
        </p:sp>
        <p:sp>
          <p:nvSpPr>
            <p:cNvPr id="48" name="TextBox 47">
              <a:extLst>
                <a:ext uri="{FF2B5EF4-FFF2-40B4-BE49-F238E27FC236}">
                  <a16:creationId xmlns:a16="http://schemas.microsoft.com/office/drawing/2014/main" id="{58539C62-E7CE-950E-981A-4990D62D277F}"/>
                </a:ext>
              </a:extLst>
            </p:cNvPr>
            <p:cNvSpPr txBox="1"/>
            <p:nvPr/>
          </p:nvSpPr>
          <p:spPr>
            <a:xfrm>
              <a:off x="9588114" y="4598359"/>
              <a:ext cx="86563" cy="92333"/>
            </a:xfrm>
            <a:prstGeom prst="rect">
              <a:avLst/>
            </a:prstGeom>
            <a:noFill/>
          </p:spPr>
          <p:txBody>
            <a:bodyPr wrap="none" lIns="0" tIns="0" rIns="0" bIns="0" rtlCol="0" anchor="ctr">
              <a:spAutoFit/>
            </a:bodyPr>
            <a:lstStyle/>
            <a:p>
              <a:pPr algn="ctr"/>
              <a:r>
                <a:rPr lang="de-DE" sz="600">
                  <a:solidFill>
                    <a:schemeClr val="accent3"/>
                  </a:solidFill>
                </a:rPr>
                <a:t>16</a:t>
              </a:r>
            </a:p>
          </p:txBody>
        </p:sp>
        <p:sp>
          <p:nvSpPr>
            <p:cNvPr id="49" name="TextBox 48">
              <a:extLst>
                <a:ext uri="{FF2B5EF4-FFF2-40B4-BE49-F238E27FC236}">
                  <a16:creationId xmlns:a16="http://schemas.microsoft.com/office/drawing/2014/main" id="{7AB406B4-667B-4298-F65D-5C13615A73B8}"/>
                </a:ext>
              </a:extLst>
            </p:cNvPr>
            <p:cNvSpPr txBox="1"/>
            <p:nvPr/>
          </p:nvSpPr>
          <p:spPr>
            <a:xfrm>
              <a:off x="9760973" y="4598359"/>
              <a:ext cx="86563" cy="92333"/>
            </a:xfrm>
            <a:prstGeom prst="rect">
              <a:avLst/>
            </a:prstGeom>
            <a:noFill/>
          </p:spPr>
          <p:txBody>
            <a:bodyPr wrap="none" lIns="0" tIns="0" rIns="0" bIns="0" rtlCol="0" anchor="ctr">
              <a:spAutoFit/>
            </a:bodyPr>
            <a:lstStyle/>
            <a:p>
              <a:pPr algn="ctr"/>
              <a:r>
                <a:rPr lang="de-DE" sz="600">
                  <a:solidFill>
                    <a:schemeClr val="accent3"/>
                  </a:solidFill>
                </a:rPr>
                <a:t>12</a:t>
              </a:r>
            </a:p>
          </p:txBody>
        </p:sp>
        <p:sp>
          <p:nvSpPr>
            <p:cNvPr id="50" name="TextBox 49">
              <a:extLst>
                <a:ext uri="{FF2B5EF4-FFF2-40B4-BE49-F238E27FC236}">
                  <a16:creationId xmlns:a16="http://schemas.microsoft.com/office/drawing/2014/main" id="{CC546D6E-0C50-6D61-29EE-B098138379B3}"/>
                </a:ext>
              </a:extLst>
            </p:cNvPr>
            <p:cNvSpPr txBox="1"/>
            <p:nvPr/>
          </p:nvSpPr>
          <p:spPr>
            <a:xfrm>
              <a:off x="9948455" y="4598359"/>
              <a:ext cx="43281" cy="92333"/>
            </a:xfrm>
            <a:prstGeom prst="rect">
              <a:avLst/>
            </a:prstGeom>
            <a:noFill/>
          </p:spPr>
          <p:txBody>
            <a:bodyPr wrap="none" lIns="0" tIns="0" rIns="0" bIns="0" rtlCol="0" anchor="ctr">
              <a:spAutoFit/>
            </a:bodyPr>
            <a:lstStyle/>
            <a:p>
              <a:pPr algn="ctr"/>
              <a:r>
                <a:rPr lang="de-DE" sz="600">
                  <a:solidFill>
                    <a:schemeClr val="accent3"/>
                  </a:solidFill>
                </a:rPr>
                <a:t>9</a:t>
              </a:r>
            </a:p>
          </p:txBody>
        </p:sp>
        <p:sp>
          <p:nvSpPr>
            <p:cNvPr id="51" name="TextBox 50">
              <a:extLst>
                <a:ext uri="{FF2B5EF4-FFF2-40B4-BE49-F238E27FC236}">
                  <a16:creationId xmlns:a16="http://schemas.microsoft.com/office/drawing/2014/main" id="{2636D1E5-0C68-1C4F-77F1-1EC87E7E01EF}"/>
                </a:ext>
              </a:extLst>
            </p:cNvPr>
            <p:cNvSpPr txBox="1"/>
            <p:nvPr/>
          </p:nvSpPr>
          <p:spPr>
            <a:xfrm>
              <a:off x="10121169" y="4598359"/>
              <a:ext cx="43281" cy="92333"/>
            </a:xfrm>
            <a:prstGeom prst="rect">
              <a:avLst/>
            </a:prstGeom>
            <a:noFill/>
          </p:spPr>
          <p:txBody>
            <a:bodyPr wrap="none" lIns="0" tIns="0" rIns="0" bIns="0" rtlCol="0" anchor="ctr">
              <a:spAutoFit/>
            </a:bodyPr>
            <a:lstStyle/>
            <a:p>
              <a:pPr algn="ctr"/>
              <a:r>
                <a:rPr lang="de-DE" sz="600">
                  <a:solidFill>
                    <a:schemeClr val="accent3"/>
                  </a:solidFill>
                </a:rPr>
                <a:t>7</a:t>
              </a:r>
            </a:p>
          </p:txBody>
        </p:sp>
        <p:sp>
          <p:nvSpPr>
            <p:cNvPr id="52" name="TextBox 51">
              <a:extLst>
                <a:ext uri="{FF2B5EF4-FFF2-40B4-BE49-F238E27FC236}">
                  <a16:creationId xmlns:a16="http://schemas.microsoft.com/office/drawing/2014/main" id="{F8875549-2E2B-AE23-28A8-C2718B9C61AE}"/>
                </a:ext>
              </a:extLst>
            </p:cNvPr>
            <p:cNvSpPr txBox="1"/>
            <p:nvPr/>
          </p:nvSpPr>
          <p:spPr>
            <a:xfrm>
              <a:off x="10292403" y="4598359"/>
              <a:ext cx="43281" cy="92333"/>
            </a:xfrm>
            <a:prstGeom prst="rect">
              <a:avLst/>
            </a:prstGeom>
            <a:noFill/>
          </p:spPr>
          <p:txBody>
            <a:bodyPr wrap="none" lIns="0" tIns="0" rIns="0" bIns="0" rtlCol="0" anchor="ctr">
              <a:spAutoFit/>
            </a:bodyPr>
            <a:lstStyle/>
            <a:p>
              <a:pPr algn="ctr"/>
              <a:r>
                <a:rPr lang="de-DE" sz="600">
                  <a:solidFill>
                    <a:schemeClr val="accent3"/>
                  </a:solidFill>
                </a:rPr>
                <a:t>6</a:t>
              </a:r>
            </a:p>
          </p:txBody>
        </p:sp>
        <p:sp>
          <p:nvSpPr>
            <p:cNvPr id="53" name="TextBox 52">
              <a:extLst>
                <a:ext uri="{FF2B5EF4-FFF2-40B4-BE49-F238E27FC236}">
                  <a16:creationId xmlns:a16="http://schemas.microsoft.com/office/drawing/2014/main" id="{9119E0D4-152A-27CD-CA80-52565B57A941}"/>
                </a:ext>
              </a:extLst>
            </p:cNvPr>
            <p:cNvSpPr txBox="1"/>
            <p:nvPr/>
          </p:nvSpPr>
          <p:spPr>
            <a:xfrm>
              <a:off x="10459257" y="4598359"/>
              <a:ext cx="43281" cy="92333"/>
            </a:xfrm>
            <a:prstGeom prst="rect">
              <a:avLst/>
            </a:prstGeom>
            <a:noFill/>
          </p:spPr>
          <p:txBody>
            <a:bodyPr wrap="none" lIns="0" tIns="0" rIns="0" bIns="0" rtlCol="0" anchor="ctr">
              <a:spAutoFit/>
            </a:bodyPr>
            <a:lstStyle/>
            <a:p>
              <a:pPr algn="ctr"/>
              <a:r>
                <a:rPr lang="de-DE" sz="600">
                  <a:solidFill>
                    <a:schemeClr val="accent3"/>
                  </a:solidFill>
                </a:rPr>
                <a:t>2</a:t>
              </a:r>
            </a:p>
          </p:txBody>
        </p:sp>
        <p:sp>
          <p:nvSpPr>
            <p:cNvPr id="54" name="TextBox 53">
              <a:extLst>
                <a:ext uri="{FF2B5EF4-FFF2-40B4-BE49-F238E27FC236}">
                  <a16:creationId xmlns:a16="http://schemas.microsoft.com/office/drawing/2014/main" id="{FADB94D2-3D7D-BA66-01B3-D8C02B114956}"/>
                </a:ext>
              </a:extLst>
            </p:cNvPr>
            <p:cNvSpPr txBox="1"/>
            <p:nvPr/>
          </p:nvSpPr>
          <p:spPr>
            <a:xfrm>
              <a:off x="10631886" y="4598359"/>
              <a:ext cx="43281" cy="92333"/>
            </a:xfrm>
            <a:prstGeom prst="rect">
              <a:avLst/>
            </a:prstGeom>
            <a:noFill/>
          </p:spPr>
          <p:txBody>
            <a:bodyPr wrap="none" lIns="0" tIns="0" rIns="0" bIns="0" rtlCol="0" anchor="ctr">
              <a:spAutoFit/>
            </a:bodyPr>
            <a:lstStyle/>
            <a:p>
              <a:pPr algn="ctr"/>
              <a:r>
                <a:rPr lang="de-DE" sz="600">
                  <a:solidFill>
                    <a:schemeClr val="accent3"/>
                  </a:solidFill>
                </a:rPr>
                <a:t>0</a:t>
              </a:r>
            </a:p>
          </p:txBody>
        </p:sp>
        <p:sp>
          <p:nvSpPr>
            <p:cNvPr id="55" name="TextBox 54">
              <a:extLst>
                <a:ext uri="{FF2B5EF4-FFF2-40B4-BE49-F238E27FC236}">
                  <a16:creationId xmlns:a16="http://schemas.microsoft.com/office/drawing/2014/main" id="{8FAE49A8-6D5B-6738-F058-A2B15FF8DF4A}"/>
                </a:ext>
              </a:extLst>
            </p:cNvPr>
            <p:cNvSpPr txBox="1"/>
            <p:nvPr/>
          </p:nvSpPr>
          <p:spPr>
            <a:xfrm>
              <a:off x="10794848" y="4598359"/>
              <a:ext cx="43281" cy="92333"/>
            </a:xfrm>
            <a:prstGeom prst="rect">
              <a:avLst/>
            </a:prstGeom>
            <a:noFill/>
          </p:spPr>
          <p:txBody>
            <a:bodyPr wrap="none" lIns="0" tIns="0" rIns="0" bIns="0" rtlCol="0" anchor="ctr">
              <a:spAutoFit/>
            </a:bodyPr>
            <a:lstStyle/>
            <a:p>
              <a:pPr algn="ctr"/>
              <a:r>
                <a:rPr lang="de-DE" sz="600">
                  <a:solidFill>
                    <a:schemeClr val="accent3"/>
                  </a:solidFill>
                </a:rPr>
                <a:t>0</a:t>
              </a:r>
            </a:p>
          </p:txBody>
        </p:sp>
        <p:sp>
          <p:nvSpPr>
            <p:cNvPr id="56" name="TextBox 55">
              <a:extLst>
                <a:ext uri="{FF2B5EF4-FFF2-40B4-BE49-F238E27FC236}">
                  <a16:creationId xmlns:a16="http://schemas.microsoft.com/office/drawing/2014/main" id="{E6B392F2-246B-C60B-E716-86EFE33EF516}"/>
                </a:ext>
              </a:extLst>
            </p:cNvPr>
            <p:cNvSpPr txBox="1"/>
            <p:nvPr/>
          </p:nvSpPr>
          <p:spPr>
            <a:xfrm>
              <a:off x="10969872" y="4598359"/>
              <a:ext cx="43281" cy="92333"/>
            </a:xfrm>
            <a:prstGeom prst="rect">
              <a:avLst/>
            </a:prstGeom>
            <a:noFill/>
          </p:spPr>
          <p:txBody>
            <a:bodyPr wrap="none" lIns="0" tIns="0" rIns="0" bIns="0" rtlCol="0" anchor="ctr">
              <a:spAutoFit/>
            </a:bodyPr>
            <a:lstStyle/>
            <a:p>
              <a:pPr algn="ctr"/>
              <a:r>
                <a:rPr lang="de-DE" sz="600">
                  <a:solidFill>
                    <a:schemeClr val="accent3"/>
                  </a:solidFill>
                </a:rPr>
                <a:t>0</a:t>
              </a:r>
            </a:p>
          </p:txBody>
        </p:sp>
        <p:sp>
          <p:nvSpPr>
            <p:cNvPr id="57" name="TextBox 56">
              <a:extLst>
                <a:ext uri="{FF2B5EF4-FFF2-40B4-BE49-F238E27FC236}">
                  <a16:creationId xmlns:a16="http://schemas.microsoft.com/office/drawing/2014/main" id="{0C28A44B-420B-2139-1C23-41DEF1A42953}"/>
                </a:ext>
              </a:extLst>
            </p:cNvPr>
            <p:cNvSpPr txBox="1"/>
            <p:nvPr/>
          </p:nvSpPr>
          <p:spPr>
            <a:xfrm>
              <a:off x="6294904" y="4732557"/>
              <a:ext cx="508152" cy="92333"/>
            </a:xfrm>
            <a:prstGeom prst="rect">
              <a:avLst/>
            </a:prstGeom>
            <a:noFill/>
          </p:spPr>
          <p:txBody>
            <a:bodyPr wrap="none" lIns="0" tIns="0" rIns="0" bIns="0" rtlCol="0" anchor="t">
              <a:spAutoFit/>
            </a:bodyPr>
            <a:lstStyle/>
            <a:p>
              <a:r>
                <a:rPr lang="de-DE" sz="600"/>
                <a:t>Chemotherapy</a:t>
              </a:r>
            </a:p>
          </p:txBody>
        </p:sp>
        <p:sp>
          <p:nvSpPr>
            <p:cNvPr id="58" name="TextBox 57">
              <a:extLst>
                <a:ext uri="{FF2B5EF4-FFF2-40B4-BE49-F238E27FC236}">
                  <a16:creationId xmlns:a16="http://schemas.microsoft.com/office/drawing/2014/main" id="{7610DFB4-5CB7-A1C1-1D20-ECDE90365017}"/>
                </a:ext>
              </a:extLst>
            </p:cNvPr>
            <p:cNvSpPr txBox="1"/>
            <p:nvPr/>
          </p:nvSpPr>
          <p:spPr>
            <a:xfrm>
              <a:off x="6883461" y="4732557"/>
              <a:ext cx="86563" cy="92333"/>
            </a:xfrm>
            <a:prstGeom prst="rect">
              <a:avLst/>
            </a:prstGeom>
            <a:noFill/>
          </p:spPr>
          <p:txBody>
            <a:bodyPr wrap="none" lIns="0" tIns="0" rIns="0" bIns="0" rtlCol="0" anchor="ctr">
              <a:spAutoFit/>
            </a:bodyPr>
            <a:lstStyle/>
            <a:p>
              <a:pPr algn="ctr"/>
              <a:r>
                <a:rPr lang="de-DE" sz="600"/>
                <a:t>42</a:t>
              </a:r>
            </a:p>
          </p:txBody>
        </p:sp>
        <p:sp>
          <p:nvSpPr>
            <p:cNvPr id="59" name="TextBox 58">
              <a:extLst>
                <a:ext uri="{FF2B5EF4-FFF2-40B4-BE49-F238E27FC236}">
                  <a16:creationId xmlns:a16="http://schemas.microsoft.com/office/drawing/2014/main" id="{641E8780-8A21-A433-C9CB-9F8C95B42C05}"/>
                </a:ext>
              </a:extLst>
            </p:cNvPr>
            <p:cNvSpPr txBox="1"/>
            <p:nvPr/>
          </p:nvSpPr>
          <p:spPr>
            <a:xfrm>
              <a:off x="7048093" y="4732557"/>
              <a:ext cx="86563" cy="92333"/>
            </a:xfrm>
            <a:prstGeom prst="rect">
              <a:avLst/>
            </a:prstGeom>
            <a:noFill/>
          </p:spPr>
          <p:txBody>
            <a:bodyPr wrap="none" lIns="0" tIns="0" rIns="0" bIns="0" rtlCol="0" anchor="ctr">
              <a:spAutoFit/>
            </a:bodyPr>
            <a:lstStyle/>
            <a:p>
              <a:pPr algn="ctr"/>
              <a:r>
                <a:rPr lang="de-DE" sz="600"/>
                <a:t>35</a:t>
              </a:r>
            </a:p>
          </p:txBody>
        </p:sp>
        <p:sp>
          <p:nvSpPr>
            <p:cNvPr id="60" name="TextBox 59">
              <a:extLst>
                <a:ext uri="{FF2B5EF4-FFF2-40B4-BE49-F238E27FC236}">
                  <a16:creationId xmlns:a16="http://schemas.microsoft.com/office/drawing/2014/main" id="{D084F40F-58CD-473F-077D-C66CDB813156}"/>
                </a:ext>
              </a:extLst>
            </p:cNvPr>
            <p:cNvSpPr txBox="1"/>
            <p:nvPr/>
          </p:nvSpPr>
          <p:spPr>
            <a:xfrm>
              <a:off x="7215631" y="4732557"/>
              <a:ext cx="86563" cy="92333"/>
            </a:xfrm>
            <a:prstGeom prst="rect">
              <a:avLst/>
            </a:prstGeom>
            <a:noFill/>
          </p:spPr>
          <p:txBody>
            <a:bodyPr wrap="none" lIns="0" tIns="0" rIns="0" bIns="0" rtlCol="0" anchor="ctr">
              <a:spAutoFit/>
            </a:bodyPr>
            <a:lstStyle/>
            <a:p>
              <a:pPr algn="ctr"/>
              <a:r>
                <a:rPr lang="de-DE" sz="600"/>
                <a:t>33</a:t>
              </a:r>
            </a:p>
          </p:txBody>
        </p:sp>
        <p:sp>
          <p:nvSpPr>
            <p:cNvPr id="61" name="TextBox 60">
              <a:extLst>
                <a:ext uri="{FF2B5EF4-FFF2-40B4-BE49-F238E27FC236}">
                  <a16:creationId xmlns:a16="http://schemas.microsoft.com/office/drawing/2014/main" id="{8905CD34-7354-5C34-418B-B4A255196056}"/>
                </a:ext>
              </a:extLst>
            </p:cNvPr>
            <p:cNvSpPr txBox="1"/>
            <p:nvPr/>
          </p:nvSpPr>
          <p:spPr>
            <a:xfrm>
              <a:off x="7386431" y="4732557"/>
              <a:ext cx="86563" cy="92333"/>
            </a:xfrm>
            <a:prstGeom prst="rect">
              <a:avLst/>
            </a:prstGeom>
            <a:noFill/>
          </p:spPr>
          <p:txBody>
            <a:bodyPr wrap="none" lIns="0" tIns="0" rIns="0" bIns="0" rtlCol="0" anchor="ctr">
              <a:spAutoFit/>
            </a:bodyPr>
            <a:lstStyle/>
            <a:p>
              <a:pPr algn="ctr"/>
              <a:r>
                <a:rPr lang="de-DE" sz="600"/>
                <a:t>32</a:t>
              </a:r>
            </a:p>
          </p:txBody>
        </p:sp>
        <p:sp>
          <p:nvSpPr>
            <p:cNvPr id="62" name="TextBox 61">
              <a:extLst>
                <a:ext uri="{FF2B5EF4-FFF2-40B4-BE49-F238E27FC236}">
                  <a16:creationId xmlns:a16="http://schemas.microsoft.com/office/drawing/2014/main" id="{BC86A55D-C2A4-C56F-FA32-CB18456849A6}"/>
                </a:ext>
              </a:extLst>
            </p:cNvPr>
            <p:cNvSpPr txBox="1"/>
            <p:nvPr/>
          </p:nvSpPr>
          <p:spPr>
            <a:xfrm>
              <a:off x="7558266" y="4732557"/>
              <a:ext cx="86563" cy="92333"/>
            </a:xfrm>
            <a:prstGeom prst="rect">
              <a:avLst/>
            </a:prstGeom>
            <a:noFill/>
          </p:spPr>
          <p:txBody>
            <a:bodyPr wrap="none" lIns="0" tIns="0" rIns="0" bIns="0" rtlCol="0" anchor="ctr">
              <a:spAutoFit/>
            </a:bodyPr>
            <a:lstStyle/>
            <a:p>
              <a:pPr algn="ctr"/>
              <a:r>
                <a:rPr lang="de-DE" sz="600"/>
                <a:t>29</a:t>
              </a:r>
            </a:p>
          </p:txBody>
        </p:sp>
        <p:sp>
          <p:nvSpPr>
            <p:cNvPr id="63" name="TextBox 62">
              <a:extLst>
                <a:ext uri="{FF2B5EF4-FFF2-40B4-BE49-F238E27FC236}">
                  <a16:creationId xmlns:a16="http://schemas.microsoft.com/office/drawing/2014/main" id="{1B67BE80-4EAD-1CBE-E652-DA736AE5B63F}"/>
                </a:ext>
              </a:extLst>
            </p:cNvPr>
            <p:cNvSpPr txBox="1"/>
            <p:nvPr/>
          </p:nvSpPr>
          <p:spPr>
            <a:xfrm>
              <a:off x="7724024" y="4732557"/>
              <a:ext cx="86563" cy="92333"/>
            </a:xfrm>
            <a:prstGeom prst="rect">
              <a:avLst/>
            </a:prstGeom>
            <a:noFill/>
          </p:spPr>
          <p:txBody>
            <a:bodyPr wrap="none" lIns="0" tIns="0" rIns="0" bIns="0" rtlCol="0" anchor="ctr">
              <a:spAutoFit/>
            </a:bodyPr>
            <a:lstStyle/>
            <a:p>
              <a:pPr algn="ctr"/>
              <a:r>
                <a:rPr lang="de-DE" sz="600"/>
                <a:t>28</a:t>
              </a:r>
            </a:p>
          </p:txBody>
        </p:sp>
        <p:sp>
          <p:nvSpPr>
            <p:cNvPr id="64" name="TextBox 63">
              <a:extLst>
                <a:ext uri="{FF2B5EF4-FFF2-40B4-BE49-F238E27FC236}">
                  <a16:creationId xmlns:a16="http://schemas.microsoft.com/office/drawing/2014/main" id="{0ED4B3D2-0B11-A1B9-76D0-C0C398E8A098}"/>
                </a:ext>
              </a:extLst>
            </p:cNvPr>
            <p:cNvSpPr txBox="1"/>
            <p:nvPr/>
          </p:nvSpPr>
          <p:spPr>
            <a:xfrm>
              <a:off x="7896919" y="4732557"/>
              <a:ext cx="86563" cy="92333"/>
            </a:xfrm>
            <a:prstGeom prst="rect">
              <a:avLst/>
            </a:prstGeom>
            <a:noFill/>
          </p:spPr>
          <p:txBody>
            <a:bodyPr wrap="none" lIns="0" tIns="0" rIns="0" bIns="0" rtlCol="0" anchor="ctr">
              <a:spAutoFit/>
            </a:bodyPr>
            <a:lstStyle/>
            <a:p>
              <a:pPr algn="ctr"/>
              <a:r>
                <a:rPr lang="de-DE" sz="600"/>
                <a:t>26</a:t>
              </a:r>
            </a:p>
          </p:txBody>
        </p:sp>
        <p:sp>
          <p:nvSpPr>
            <p:cNvPr id="65" name="TextBox 64">
              <a:extLst>
                <a:ext uri="{FF2B5EF4-FFF2-40B4-BE49-F238E27FC236}">
                  <a16:creationId xmlns:a16="http://schemas.microsoft.com/office/drawing/2014/main" id="{595A0DFE-CCB6-CD99-EE0D-58CE9AD0B9A4}"/>
                </a:ext>
              </a:extLst>
            </p:cNvPr>
            <p:cNvSpPr txBox="1"/>
            <p:nvPr/>
          </p:nvSpPr>
          <p:spPr>
            <a:xfrm>
              <a:off x="8066602" y="4732557"/>
              <a:ext cx="86563" cy="92333"/>
            </a:xfrm>
            <a:prstGeom prst="rect">
              <a:avLst/>
            </a:prstGeom>
            <a:noFill/>
          </p:spPr>
          <p:txBody>
            <a:bodyPr wrap="none" lIns="0" tIns="0" rIns="0" bIns="0" rtlCol="0" anchor="ctr">
              <a:spAutoFit/>
            </a:bodyPr>
            <a:lstStyle/>
            <a:p>
              <a:pPr algn="ctr"/>
              <a:r>
                <a:rPr lang="de-DE" sz="600"/>
                <a:t>25</a:t>
              </a:r>
            </a:p>
          </p:txBody>
        </p:sp>
        <p:sp>
          <p:nvSpPr>
            <p:cNvPr id="66" name="TextBox 65">
              <a:extLst>
                <a:ext uri="{FF2B5EF4-FFF2-40B4-BE49-F238E27FC236}">
                  <a16:creationId xmlns:a16="http://schemas.microsoft.com/office/drawing/2014/main" id="{42B14645-110C-F8DC-C50B-3C848B8815E9}"/>
                </a:ext>
              </a:extLst>
            </p:cNvPr>
            <p:cNvSpPr txBox="1"/>
            <p:nvPr/>
          </p:nvSpPr>
          <p:spPr>
            <a:xfrm>
              <a:off x="8232415" y="4732557"/>
              <a:ext cx="86563" cy="92333"/>
            </a:xfrm>
            <a:prstGeom prst="rect">
              <a:avLst/>
            </a:prstGeom>
            <a:noFill/>
          </p:spPr>
          <p:txBody>
            <a:bodyPr wrap="none" lIns="0" tIns="0" rIns="0" bIns="0" rtlCol="0" anchor="ctr">
              <a:spAutoFit/>
            </a:bodyPr>
            <a:lstStyle/>
            <a:p>
              <a:pPr algn="ctr"/>
              <a:r>
                <a:rPr lang="de-DE" sz="600"/>
                <a:t>22</a:t>
              </a:r>
            </a:p>
          </p:txBody>
        </p:sp>
        <p:sp>
          <p:nvSpPr>
            <p:cNvPr id="67" name="TextBox 66">
              <a:extLst>
                <a:ext uri="{FF2B5EF4-FFF2-40B4-BE49-F238E27FC236}">
                  <a16:creationId xmlns:a16="http://schemas.microsoft.com/office/drawing/2014/main" id="{4E73D8EA-2C96-0D34-528B-5FE1E865CCA9}"/>
                </a:ext>
              </a:extLst>
            </p:cNvPr>
            <p:cNvSpPr txBox="1"/>
            <p:nvPr/>
          </p:nvSpPr>
          <p:spPr>
            <a:xfrm>
              <a:off x="8405255" y="4732557"/>
              <a:ext cx="86563" cy="92333"/>
            </a:xfrm>
            <a:prstGeom prst="rect">
              <a:avLst/>
            </a:prstGeom>
            <a:noFill/>
          </p:spPr>
          <p:txBody>
            <a:bodyPr wrap="none" lIns="0" tIns="0" rIns="0" bIns="0" rtlCol="0" anchor="ctr">
              <a:spAutoFit/>
            </a:bodyPr>
            <a:lstStyle/>
            <a:p>
              <a:pPr algn="ctr"/>
              <a:r>
                <a:rPr lang="de-DE" sz="600"/>
                <a:t>19</a:t>
              </a:r>
            </a:p>
          </p:txBody>
        </p:sp>
        <p:sp>
          <p:nvSpPr>
            <p:cNvPr id="68" name="TextBox 67">
              <a:extLst>
                <a:ext uri="{FF2B5EF4-FFF2-40B4-BE49-F238E27FC236}">
                  <a16:creationId xmlns:a16="http://schemas.microsoft.com/office/drawing/2014/main" id="{B2DF4872-6D90-B447-9E80-9B97A089347D}"/>
                </a:ext>
              </a:extLst>
            </p:cNvPr>
            <p:cNvSpPr txBox="1"/>
            <p:nvPr/>
          </p:nvSpPr>
          <p:spPr>
            <a:xfrm>
              <a:off x="8576843" y="4732557"/>
              <a:ext cx="86563" cy="92333"/>
            </a:xfrm>
            <a:prstGeom prst="rect">
              <a:avLst/>
            </a:prstGeom>
            <a:noFill/>
          </p:spPr>
          <p:txBody>
            <a:bodyPr wrap="none" lIns="0" tIns="0" rIns="0" bIns="0" rtlCol="0" anchor="ctr">
              <a:spAutoFit/>
            </a:bodyPr>
            <a:lstStyle/>
            <a:p>
              <a:pPr algn="ctr"/>
              <a:r>
                <a:rPr lang="de-DE" sz="600"/>
                <a:t>18</a:t>
              </a:r>
            </a:p>
          </p:txBody>
        </p:sp>
        <p:sp>
          <p:nvSpPr>
            <p:cNvPr id="69" name="TextBox 68">
              <a:extLst>
                <a:ext uri="{FF2B5EF4-FFF2-40B4-BE49-F238E27FC236}">
                  <a16:creationId xmlns:a16="http://schemas.microsoft.com/office/drawing/2014/main" id="{D89BE0A8-08AB-0929-0382-FD8612A306BB}"/>
                </a:ext>
              </a:extLst>
            </p:cNvPr>
            <p:cNvSpPr txBox="1"/>
            <p:nvPr/>
          </p:nvSpPr>
          <p:spPr>
            <a:xfrm>
              <a:off x="8738087" y="4732557"/>
              <a:ext cx="86563" cy="92333"/>
            </a:xfrm>
            <a:prstGeom prst="rect">
              <a:avLst/>
            </a:prstGeom>
            <a:noFill/>
          </p:spPr>
          <p:txBody>
            <a:bodyPr wrap="none" lIns="0" tIns="0" rIns="0" bIns="0" rtlCol="0" anchor="ctr">
              <a:spAutoFit/>
            </a:bodyPr>
            <a:lstStyle/>
            <a:p>
              <a:pPr algn="ctr"/>
              <a:r>
                <a:rPr lang="de-DE" sz="600"/>
                <a:t>17</a:t>
              </a:r>
            </a:p>
          </p:txBody>
        </p:sp>
        <p:sp>
          <p:nvSpPr>
            <p:cNvPr id="70" name="TextBox 69">
              <a:extLst>
                <a:ext uri="{FF2B5EF4-FFF2-40B4-BE49-F238E27FC236}">
                  <a16:creationId xmlns:a16="http://schemas.microsoft.com/office/drawing/2014/main" id="{04A8868A-76E4-2B5E-B139-7DD57F405460}"/>
                </a:ext>
              </a:extLst>
            </p:cNvPr>
            <p:cNvSpPr txBox="1"/>
            <p:nvPr/>
          </p:nvSpPr>
          <p:spPr>
            <a:xfrm>
              <a:off x="8912267" y="4732557"/>
              <a:ext cx="86563" cy="92333"/>
            </a:xfrm>
            <a:prstGeom prst="rect">
              <a:avLst/>
            </a:prstGeom>
            <a:noFill/>
          </p:spPr>
          <p:txBody>
            <a:bodyPr wrap="none" lIns="0" tIns="0" rIns="0" bIns="0" rtlCol="0" anchor="ctr">
              <a:spAutoFit/>
            </a:bodyPr>
            <a:lstStyle/>
            <a:p>
              <a:pPr algn="ctr"/>
              <a:r>
                <a:rPr lang="de-DE" sz="600"/>
                <a:t>16</a:t>
              </a:r>
            </a:p>
          </p:txBody>
        </p:sp>
        <p:sp>
          <p:nvSpPr>
            <p:cNvPr id="71" name="TextBox 70">
              <a:extLst>
                <a:ext uri="{FF2B5EF4-FFF2-40B4-BE49-F238E27FC236}">
                  <a16:creationId xmlns:a16="http://schemas.microsoft.com/office/drawing/2014/main" id="{76C1B813-AAC7-B375-DAFD-6F8B903801A7}"/>
                </a:ext>
              </a:extLst>
            </p:cNvPr>
            <p:cNvSpPr txBox="1"/>
            <p:nvPr/>
          </p:nvSpPr>
          <p:spPr>
            <a:xfrm>
              <a:off x="9080951" y="4732557"/>
              <a:ext cx="86563" cy="92333"/>
            </a:xfrm>
            <a:prstGeom prst="rect">
              <a:avLst/>
            </a:prstGeom>
            <a:noFill/>
          </p:spPr>
          <p:txBody>
            <a:bodyPr wrap="none" lIns="0" tIns="0" rIns="0" bIns="0" rtlCol="0" anchor="ctr">
              <a:spAutoFit/>
            </a:bodyPr>
            <a:lstStyle/>
            <a:p>
              <a:pPr algn="ctr"/>
              <a:r>
                <a:rPr lang="de-DE" sz="600"/>
                <a:t>16</a:t>
              </a:r>
            </a:p>
          </p:txBody>
        </p:sp>
        <p:sp>
          <p:nvSpPr>
            <p:cNvPr id="72" name="TextBox 71">
              <a:extLst>
                <a:ext uri="{FF2B5EF4-FFF2-40B4-BE49-F238E27FC236}">
                  <a16:creationId xmlns:a16="http://schemas.microsoft.com/office/drawing/2014/main" id="{B59876CD-6477-362E-40DD-7F096FD80D28}"/>
                </a:ext>
              </a:extLst>
            </p:cNvPr>
            <p:cNvSpPr txBox="1"/>
            <p:nvPr/>
          </p:nvSpPr>
          <p:spPr>
            <a:xfrm>
              <a:off x="9251243" y="4732557"/>
              <a:ext cx="86563" cy="92333"/>
            </a:xfrm>
            <a:prstGeom prst="rect">
              <a:avLst/>
            </a:prstGeom>
            <a:noFill/>
          </p:spPr>
          <p:txBody>
            <a:bodyPr wrap="none" lIns="0" tIns="0" rIns="0" bIns="0" rtlCol="0" anchor="ctr">
              <a:spAutoFit/>
            </a:bodyPr>
            <a:lstStyle/>
            <a:p>
              <a:pPr algn="ctr"/>
              <a:r>
                <a:rPr lang="de-DE" sz="600"/>
                <a:t>13</a:t>
              </a:r>
            </a:p>
          </p:txBody>
        </p:sp>
        <p:sp>
          <p:nvSpPr>
            <p:cNvPr id="73" name="TextBox 72">
              <a:extLst>
                <a:ext uri="{FF2B5EF4-FFF2-40B4-BE49-F238E27FC236}">
                  <a16:creationId xmlns:a16="http://schemas.microsoft.com/office/drawing/2014/main" id="{3C1CF7A0-E441-BF69-19CA-BDF30A8B35FC}"/>
                </a:ext>
              </a:extLst>
            </p:cNvPr>
            <p:cNvSpPr txBox="1"/>
            <p:nvPr/>
          </p:nvSpPr>
          <p:spPr>
            <a:xfrm>
              <a:off x="9419604" y="4732557"/>
              <a:ext cx="86563" cy="92333"/>
            </a:xfrm>
            <a:prstGeom prst="rect">
              <a:avLst/>
            </a:prstGeom>
            <a:noFill/>
          </p:spPr>
          <p:txBody>
            <a:bodyPr wrap="none" lIns="0" tIns="0" rIns="0" bIns="0" rtlCol="0" anchor="ctr">
              <a:spAutoFit/>
            </a:bodyPr>
            <a:lstStyle/>
            <a:p>
              <a:pPr algn="ctr"/>
              <a:r>
                <a:rPr lang="de-DE" sz="600"/>
                <a:t>12</a:t>
              </a:r>
            </a:p>
          </p:txBody>
        </p:sp>
        <p:sp>
          <p:nvSpPr>
            <p:cNvPr id="74" name="TextBox 73">
              <a:extLst>
                <a:ext uri="{FF2B5EF4-FFF2-40B4-BE49-F238E27FC236}">
                  <a16:creationId xmlns:a16="http://schemas.microsoft.com/office/drawing/2014/main" id="{D3309A06-AE1D-D93C-2FA3-3407586C2A71}"/>
                </a:ext>
              </a:extLst>
            </p:cNvPr>
            <p:cNvSpPr txBox="1"/>
            <p:nvPr/>
          </p:nvSpPr>
          <p:spPr>
            <a:xfrm>
              <a:off x="9588114" y="4732557"/>
              <a:ext cx="86563" cy="92333"/>
            </a:xfrm>
            <a:prstGeom prst="rect">
              <a:avLst/>
            </a:prstGeom>
            <a:noFill/>
          </p:spPr>
          <p:txBody>
            <a:bodyPr wrap="none" lIns="0" tIns="0" rIns="0" bIns="0" rtlCol="0" anchor="ctr">
              <a:spAutoFit/>
            </a:bodyPr>
            <a:lstStyle/>
            <a:p>
              <a:pPr algn="ctr"/>
              <a:r>
                <a:rPr lang="de-DE" sz="600"/>
                <a:t>10</a:t>
              </a:r>
            </a:p>
          </p:txBody>
        </p:sp>
        <p:sp>
          <p:nvSpPr>
            <p:cNvPr id="75" name="TextBox 74">
              <a:extLst>
                <a:ext uri="{FF2B5EF4-FFF2-40B4-BE49-F238E27FC236}">
                  <a16:creationId xmlns:a16="http://schemas.microsoft.com/office/drawing/2014/main" id="{0816C6C9-1C9D-BCFC-2F87-7219C2E148C5}"/>
                </a:ext>
              </a:extLst>
            </p:cNvPr>
            <p:cNvSpPr txBox="1"/>
            <p:nvPr/>
          </p:nvSpPr>
          <p:spPr>
            <a:xfrm>
              <a:off x="9782614" y="4732557"/>
              <a:ext cx="43281" cy="92333"/>
            </a:xfrm>
            <a:prstGeom prst="rect">
              <a:avLst/>
            </a:prstGeom>
            <a:noFill/>
          </p:spPr>
          <p:txBody>
            <a:bodyPr wrap="none" lIns="0" tIns="0" rIns="0" bIns="0" rtlCol="0" anchor="ctr">
              <a:spAutoFit/>
            </a:bodyPr>
            <a:lstStyle/>
            <a:p>
              <a:pPr algn="ctr"/>
              <a:r>
                <a:rPr lang="de-DE" sz="600"/>
                <a:t>8</a:t>
              </a:r>
            </a:p>
          </p:txBody>
        </p:sp>
        <p:sp>
          <p:nvSpPr>
            <p:cNvPr id="76" name="TextBox 75">
              <a:extLst>
                <a:ext uri="{FF2B5EF4-FFF2-40B4-BE49-F238E27FC236}">
                  <a16:creationId xmlns:a16="http://schemas.microsoft.com/office/drawing/2014/main" id="{9E6DD997-0955-836C-5678-50BCB00CC0CD}"/>
                </a:ext>
              </a:extLst>
            </p:cNvPr>
            <p:cNvSpPr txBox="1"/>
            <p:nvPr/>
          </p:nvSpPr>
          <p:spPr>
            <a:xfrm>
              <a:off x="9948455" y="4732557"/>
              <a:ext cx="43281" cy="92333"/>
            </a:xfrm>
            <a:prstGeom prst="rect">
              <a:avLst/>
            </a:prstGeom>
            <a:noFill/>
          </p:spPr>
          <p:txBody>
            <a:bodyPr wrap="none" lIns="0" tIns="0" rIns="0" bIns="0" rtlCol="0" anchor="ctr">
              <a:spAutoFit/>
            </a:bodyPr>
            <a:lstStyle/>
            <a:p>
              <a:pPr algn="ctr"/>
              <a:r>
                <a:rPr lang="de-DE" sz="600"/>
                <a:t>3</a:t>
              </a:r>
            </a:p>
          </p:txBody>
        </p:sp>
        <p:sp>
          <p:nvSpPr>
            <p:cNvPr id="77" name="TextBox 76">
              <a:extLst>
                <a:ext uri="{FF2B5EF4-FFF2-40B4-BE49-F238E27FC236}">
                  <a16:creationId xmlns:a16="http://schemas.microsoft.com/office/drawing/2014/main" id="{649DE99B-AA16-CD0F-4B21-22F81A0B9486}"/>
                </a:ext>
              </a:extLst>
            </p:cNvPr>
            <p:cNvSpPr txBox="1"/>
            <p:nvPr/>
          </p:nvSpPr>
          <p:spPr>
            <a:xfrm>
              <a:off x="10121169" y="4732557"/>
              <a:ext cx="43281" cy="92333"/>
            </a:xfrm>
            <a:prstGeom prst="rect">
              <a:avLst/>
            </a:prstGeom>
            <a:noFill/>
          </p:spPr>
          <p:txBody>
            <a:bodyPr wrap="none" lIns="0" tIns="0" rIns="0" bIns="0" rtlCol="0" anchor="ctr">
              <a:spAutoFit/>
            </a:bodyPr>
            <a:lstStyle/>
            <a:p>
              <a:pPr algn="ctr"/>
              <a:r>
                <a:rPr lang="de-DE" sz="600"/>
                <a:t>2</a:t>
              </a:r>
            </a:p>
          </p:txBody>
        </p:sp>
        <p:sp>
          <p:nvSpPr>
            <p:cNvPr id="78" name="TextBox 77">
              <a:extLst>
                <a:ext uri="{FF2B5EF4-FFF2-40B4-BE49-F238E27FC236}">
                  <a16:creationId xmlns:a16="http://schemas.microsoft.com/office/drawing/2014/main" id="{F3965298-63C9-10A3-3D97-FEBA366466AD}"/>
                </a:ext>
              </a:extLst>
            </p:cNvPr>
            <p:cNvSpPr txBox="1"/>
            <p:nvPr/>
          </p:nvSpPr>
          <p:spPr>
            <a:xfrm>
              <a:off x="10292403" y="4732557"/>
              <a:ext cx="43281" cy="92333"/>
            </a:xfrm>
            <a:prstGeom prst="rect">
              <a:avLst/>
            </a:prstGeom>
            <a:noFill/>
          </p:spPr>
          <p:txBody>
            <a:bodyPr wrap="none" lIns="0" tIns="0" rIns="0" bIns="0" rtlCol="0" anchor="ctr">
              <a:spAutoFit/>
            </a:bodyPr>
            <a:lstStyle/>
            <a:p>
              <a:pPr algn="ctr"/>
              <a:r>
                <a:rPr lang="de-DE" sz="600"/>
                <a:t>1</a:t>
              </a:r>
            </a:p>
          </p:txBody>
        </p:sp>
        <p:sp>
          <p:nvSpPr>
            <p:cNvPr id="79" name="TextBox 78">
              <a:extLst>
                <a:ext uri="{FF2B5EF4-FFF2-40B4-BE49-F238E27FC236}">
                  <a16:creationId xmlns:a16="http://schemas.microsoft.com/office/drawing/2014/main" id="{47008E57-5346-A141-5243-8CBAD1B15458}"/>
                </a:ext>
              </a:extLst>
            </p:cNvPr>
            <p:cNvSpPr txBox="1"/>
            <p:nvPr/>
          </p:nvSpPr>
          <p:spPr>
            <a:xfrm>
              <a:off x="10459257" y="4732557"/>
              <a:ext cx="43281" cy="92333"/>
            </a:xfrm>
            <a:prstGeom prst="rect">
              <a:avLst/>
            </a:prstGeom>
            <a:noFill/>
          </p:spPr>
          <p:txBody>
            <a:bodyPr wrap="none" lIns="0" tIns="0" rIns="0" bIns="0" rtlCol="0" anchor="ctr">
              <a:spAutoFit/>
            </a:bodyPr>
            <a:lstStyle/>
            <a:p>
              <a:pPr algn="ctr"/>
              <a:r>
                <a:rPr lang="de-DE" sz="600"/>
                <a:t>0</a:t>
              </a:r>
            </a:p>
          </p:txBody>
        </p:sp>
        <p:sp>
          <p:nvSpPr>
            <p:cNvPr id="80" name="TextBox 79">
              <a:extLst>
                <a:ext uri="{FF2B5EF4-FFF2-40B4-BE49-F238E27FC236}">
                  <a16:creationId xmlns:a16="http://schemas.microsoft.com/office/drawing/2014/main" id="{3464C2B0-4953-1A25-DB8E-C2B986E52C38}"/>
                </a:ext>
              </a:extLst>
            </p:cNvPr>
            <p:cNvSpPr txBox="1"/>
            <p:nvPr/>
          </p:nvSpPr>
          <p:spPr>
            <a:xfrm>
              <a:off x="10631886" y="4732557"/>
              <a:ext cx="43281" cy="92333"/>
            </a:xfrm>
            <a:prstGeom prst="rect">
              <a:avLst/>
            </a:prstGeom>
            <a:noFill/>
          </p:spPr>
          <p:txBody>
            <a:bodyPr wrap="none" lIns="0" tIns="0" rIns="0" bIns="0" rtlCol="0" anchor="ctr">
              <a:spAutoFit/>
            </a:bodyPr>
            <a:lstStyle/>
            <a:p>
              <a:pPr algn="ctr"/>
              <a:r>
                <a:rPr lang="de-DE" sz="600"/>
                <a:t>0</a:t>
              </a:r>
            </a:p>
          </p:txBody>
        </p:sp>
        <p:sp>
          <p:nvSpPr>
            <p:cNvPr id="81" name="TextBox 80">
              <a:extLst>
                <a:ext uri="{FF2B5EF4-FFF2-40B4-BE49-F238E27FC236}">
                  <a16:creationId xmlns:a16="http://schemas.microsoft.com/office/drawing/2014/main" id="{D54BBFEC-06B6-3D03-10CE-F3B3B4E6A266}"/>
                </a:ext>
              </a:extLst>
            </p:cNvPr>
            <p:cNvSpPr txBox="1"/>
            <p:nvPr/>
          </p:nvSpPr>
          <p:spPr>
            <a:xfrm>
              <a:off x="10794848" y="4732557"/>
              <a:ext cx="43281" cy="92333"/>
            </a:xfrm>
            <a:prstGeom prst="rect">
              <a:avLst/>
            </a:prstGeom>
            <a:noFill/>
          </p:spPr>
          <p:txBody>
            <a:bodyPr wrap="none" lIns="0" tIns="0" rIns="0" bIns="0" rtlCol="0" anchor="ctr">
              <a:spAutoFit/>
            </a:bodyPr>
            <a:lstStyle/>
            <a:p>
              <a:pPr algn="ctr"/>
              <a:r>
                <a:rPr lang="de-DE" sz="600"/>
                <a:t>0</a:t>
              </a:r>
            </a:p>
          </p:txBody>
        </p:sp>
        <p:sp>
          <p:nvSpPr>
            <p:cNvPr id="82" name="TextBox 81">
              <a:extLst>
                <a:ext uri="{FF2B5EF4-FFF2-40B4-BE49-F238E27FC236}">
                  <a16:creationId xmlns:a16="http://schemas.microsoft.com/office/drawing/2014/main" id="{AC3CA49E-A34B-20DA-2EA9-17C7EF205209}"/>
                </a:ext>
              </a:extLst>
            </p:cNvPr>
            <p:cNvSpPr txBox="1"/>
            <p:nvPr/>
          </p:nvSpPr>
          <p:spPr>
            <a:xfrm>
              <a:off x="10969872" y="4732557"/>
              <a:ext cx="43281" cy="92333"/>
            </a:xfrm>
            <a:prstGeom prst="rect">
              <a:avLst/>
            </a:prstGeom>
            <a:noFill/>
          </p:spPr>
          <p:txBody>
            <a:bodyPr wrap="none" lIns="0" tIns="0" rIns="0" bIns="0" rtlCol="0" anchor="ctr">
              <a:spAutoFit/>
            </a:bodyPr>
            <a:lstStyle/>
            <a:p>
              <a:pPr algn="ctr"/>
              <a:r>
                <a:rPr lang="de-DE" sz="600"/>
                <a:t>0</a:t>
              </a:r>
            </a:p>
          </p:txBody>
        </p:sp>
        <p:grpSp>
          <p:nvGrpSpPr>
            <p:cNvPr id="83" name="Group 168">
              <a:extLst>
                <a:ext uri="{FF2B5EF4-FFF2-40B4-BE49-F238E27FC236}">
                  <a16:creationId xmlns:a16="http://schemas.microsoft.com/office/drawing/2014/main" id="{0B91D008-A080-85A4-E1D2-FDCD9023744A}"/>
                </a:ext>
              </a:extLst>
            </p:cNvPr>
            <p:cNvGrpSpPr/>
            <p:nvPr/>
          </p:nvGrpSpPr>
          <p:grpSpPr>
            <a:xfrm>
              <a:off x="6770134" y="3974315"/>
              <a:ext cx="149465" cy="81445"/>
              <a:chOff x="1453910" y="4144169"/>
              <a:chExt cx="149465" cy="92333"/>
            </a:xfrm>
          </p:grpSpPr>
          <p:sp>
            <p:nvSpPr>
              <p:cNvPr id="214" name="TextBox 213">
                <a:extLst>
                  <a:ext uri="{FF2B5EF4-FFF2-40B4-BE49-F238E27FC236}">
                    <a16:creationId xmlns:a16="http://schemas.microsoft.com/office/drawing/2014/main" id="{F195DAF1-F8DD-6A72-989C-A1E81D285659}"/>
                  </a:ext>
                </a:extLst>
              </p:cNvPr>
              <p:cNvSpPr txBox="1"/>
              <p:nvPr/>
            </p:nvSpPr>
            <p:spPr>
              <a:xfrm>
                <a:off x="1453910" y="4144169"/>
                <a:ext cx="86562" cy="92333"/>
              </a:xfrm>
              <a:prstGeom prst="rect">
                <a:avLst/>
              </a:prstGeom>
              <a:noFill/>
            </p:spPr>
            <p:txBody>
              <a:bodyPr wrap="none" lIns="0" tIns="0" rIns="0" bIns="0" rtlCol="0" anchor="ctr">
                <a:spAutoFit/>
              </a:bodyPr>
              <a:lstStyle/>
              <a:p>
                <a:pPr algn="r"/>
                <a:r>
                  <a:rPr lang="de-DE" sz="600"/>
                  <a:t>10</a:t>
                </a:r>
              </a:p>
            </p:txBody>
          </p:sp>
          <p:cxnSp>
            <p:nvCxnSpPr>
              <p:cNvPr id="215" name="Straight Connector 214">
                <a:extLst>
                  <a:ext uri="{FF2B5EF4-FFF2-40B4-BE49-F238E27FC236}">
                    <a16:creationId xmlns:a16="http://schemas.microsoft.com/office/drawing/2014/main" id="{E5DBC5B9-43FD-BBF3-2244-029BAC9BC5D4}"/>
                  </a:ext>
                </a:extLst>
              </p:cNvPr>
              <p:cNvCxnSpPr/>
              <p:nvPr/>
            </p:nvCxnSpPr>
            <p:spPr>
              <a:xfrm>
                <a:off x="1564481" y="4190335"/>
                <a:ext cx="388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cxnSp>
          <p:nvCxnSpPr>
            <p:cNvPr id="84" name="Straight Connector 83">
              <a:extLst>
                <a:ext uri="{FF2B5EF4-FFF2-40B4-BE49-F238E27FC236}">
                  <a16:creationId xmlns:a16="http://schemas.microsoft.com/office/drawing/2014/main" id="{75ACD18C-25A6-261E-44F3-077F99914FE0}"/>
                </a:ext>
              </a:extLst>
            </p:cNvPr>
            <p:cNvCxnSpPr/>
            <p:nvPr/>
          </p:nvCxnSpPr>
          <p:spPr>
            <a:xfrm>
              <a:off x="6926742" y="2479035"/>
              <a:ext cx="0" cy="1746393"/>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E7A09E17-6789-54A2-E82C-42957FB051D7}"/>
                </a:ext>
              </a:extLst>
            </p:cNvPr>
            <p:cNvSpPr txBox="1"/>
            <p:nvPr/>
          </p:nvSpPr>
          <p:spPr>
            <a:xfrm>
              <a:off x="6813415" y="4141957"/>
              <a:ext cx="43281" cy="81445"/>
            </a:xfrm>
            <a:prstGeom prst="rect">
              <a:avLst/>
            </a:prstGeom>
            <a:noFill/>
          </p:spPr>
          <p:txBody>
            <a:bodyPr wrap="none" lIns="0" tIns="0" rIns="0" bIns="0" rtlCol="0" anchor="ctr">
              <a:spAutoFit/>
            </a:bodyPr>
            <a:lstStyle/>
            <a:p>
              <a:pPr algn="r"/>
              <a:r>
                <a:rPr lang="de-DE" sz="600"/>
                <a:t>0</a:t>
              </a:r>
            </a:p>
          </p:txBody>
        </p:sp>
        <p:cxnSp>
          <p:nvCxnSpPr>
            <p:cNvPr id="86" name="Straight Connector 85">
              <a:extLst>
                <a:ext uri="{FF2B5EF4-FFF2-40B4-BE49-F238E27FC236}">
                  <a16:creationId xmlns:a16="http://schemas.microsoft.com/office/drawing/2014/main" id="{C575B8E4-2EEA-A59C-E00F-EA9C97AF9835}"/>
                </a:ext>
              </a:extLst>
            </p:cNvPr>
            <p:cNvCxnSpPr/>
            <p:nvPr/>
          </p:nvCxnSpPr>
          <p:spPr>
            <a:xfrm>
              <a:off x="6880705" y="4182679"/>
              <a:ext cx="411114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A1EE1A76-3C23-653D-D1D9-B360105310B8}"/>
                </a:ext>
              </a:extLst>
            </p:cNvPr>
            <p:cNvSpPr txBox="1"/>
            <p:nvPr/>
          </p:nvSpPr>
          <p:spPr>
            <a:xfrm>
              <a:off x="6905101" y="4244800"/>
              <a:ext cx="43282" cy="81445"/>
            </a:xfrm>
            <a:prstGeom prst="rect">
              <a:avLst/>
            </a:prstGeom>
            <a:noFill/>
          </p:spPr>
          <p:txBody>
            <a:bodyPr wrap="none" lIns="0" tIns="0" rIns="0" bIns="0" rtlCol="0" anchor="ctr">
              <a:spAutoFit/>
            </a:bodyPr>
            <a:lstStyle/>
            <a:p>
              <a:pPr algn="ctr"/>
              <a:r>
                <a:rPr lang="de-DE" sz="600"/>
                <a:t>0</a:t>
              </a:r>
            </a:p>
          </p:txBody>
        </p:sp>
        <p:cxnSp>
          <p:nvCxnSpPr>
            <p:cNvPr id="88" name="Straight Connector 87">
              <a:extLst>
                <a:ext uri="{FF2B5EF4-FFF2-40B4-BE49-F238E27FC236}">
                  <a16:creationId xmlns:a16="http://schemas.microsoft.com/office/drawing/2014/main" id="{F753BC60-EB01-291C-13A4-9507614224B4}"/>
                </a:ext>
              </a:extLst>
            </p:cNvPr>
            <p:cNvCxnSpPr/>
            <p:nvPr/>
          </p:nvCxnSpPr>
          <p:spPr>
            <a:xfrm>
              <a:off x="7091374" y="4179533"/>
              <a:ext cx="0" cy="45895"/>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FB546DCF-7014-B850-D1B6-F83C2D1469B8}"/>
                </a:ext>
              </a:extLst>
            </p:cNvPr>
            <p:cNvSpPr txBox="1"/>
            <p:nvPr/>
          </p:nvSpPr>
          <p:spPr>
            <a:xfrm>
              <a:off x="7069733" y="4244800"/>
              <a:ext cx="43282" cy="81445"/>
            </a:xfrm>
            <a:prstGeom prst="rect">
              <a:avLst/>
            </a:prstGeom>
            <a:noFill/>
          </p:spPr>
          <p:txBody>
            <a:bodyPr wrap="none" lIns="0" tIns="0" rIns="0" bIns="0" rtlCol="0" anchor="ctr">
              <a:spAutoFit/>
            </a:bodyPr>
            <a:lstStyle/>
            <a:p>
              <a:pPr algn="ctr"/>
              <a:r>
                <a:rPr lang="de-DE" sz="600"/>
                <a:t>3</a:t>
              </a:r>
            </a:p>
          </p:txBody>
        </p:sp>
        <p:grpSp>
          <p:nvGrpSpPr>
            <p:cNvPr id="90" name="Group 185">
              <a:extLst>
                <a:ext uri="{FF2B5EF4-FFF2-40B4-BE49-F238E27FC236}">
                  <a16:creationId xmlns:a16="http://schemas.microsoft.com/office/drawing/2014/main" id="{4F166C0E-15B8-634D-7A63-6722FC9F2483}"/>
                </a:ext>
              </a:extLst>
            </p:cNvPr>
            <p:cNvGrpSpPr/>
            <p:nvPr/>
          </p:nvGrpSpPr>
          <p:grpSpPr>
            <a:xfrm>
              <a:off x="6770134" y="3801500"/>
              <a:ext cx="149465" cy="81445"/>
              <a:chOff x="1453910" y="4144169"/>
              <a:chExt cx="149465" cy="92333"/>
            </a:xfrm>
          </p:grpSpPr>
          <p:sp>
            <p:nvSpPr>
              <p:cNvPr id="212" name="TextBox 211">
                <a:extLst>
                  <a:ext uri="{FF2B5EF4-FFF2-40B4-BE49-F238E27FC236}">
                    <a16:creationId xmlns:a16="http://schemas.microsoft.com/office/drawing/2014/main" id="{3A79CB17-6490-2910-9EE0-0D4E2DA6F06C}"/>
                  </a:ext>
                </a:extLst>
              </p:cNvPr>
              <p:cNvSpPr txBox="1"/>
              <p:nvPr/>
            </p:nvSpPr>
            <p:spPr>
              <a:xfrm>
                <a:off x="1453910" y="4144169"/>
                <a:ext cx="86562" cy="92333"/>
              </a:xfrm>
              <a:prstGeom prst="rect">
                <a:avLst/>
              </a:prstGeom>
              <a:noFill/>
            </p:spPr>
            <p:txBody>
              <a:bodyPr wrap="none" lIns="0" tIns="0" rIns="0" bIns="0" rtlCol="0" anchor="ctr">
                <a:spAutoFit/>
              </a:bodyPr>
              <a:lstStyle/>
              <a:p>
                <a:pPr algn="r"/>
                <a:r>
                  <a:rPr lang="de-DE" sz="600"/>
                  <a:t>20</a:t>
                </a:r>
              </a:p>
            </p:txBody>
          </p:sp>
          <p:cxnSp>
            <p:nvCxnSpPr>
              <p:cNvPr id="213" name="Straight Connector 212">
                <a:extLst>
                  <a:ext uri="{FF2B5EF4-FFF2-40B4-BE49-F238E27FC236}">
                    <a16:creationId xmlns:a16="http://schemas.microsoft.com/office/drawing/2014/main" id="{9D0F42BB-9BCC-B190-8F9B-95C784B7DB44}"/>
                  </a:ext>
                </a:extLst>
              </p:cNvPr>
              <p:cNvCxnSpPr/>
              <p:nvPr/>
            </p:nvCxnSpPr>
            <p:spPr>
              <a:xfrm>
                <a:off x="1564481" y="4190335"/>
                <a:ext cx="388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91" name="Group 188">
              <a:extLst>
                <a:ext uri="{FF2B5EF4-FFF2-40B4-BE49-F238E27FC236}">
                  <a16:creationId xmlns:a16="http://schemas.microsoft.com/office/drawing/2014/main" id="{84CE0513-7203-D0D1-645B-A6F15F25ED03}"/>
                </a:ext>
              </a:extLst>
            </p:cNvPr>
            <p:cNvGrpSpPr/>
            <p:nvPr/>
          </p:nvGrpSpPr>
          <p:grpSpPr>
            <a:xfrm>
              <a:off x="6770134" y="3638267"/>
              <a:ext cx="149465" cy="81445"/>
              <a:chOff x="1453910" y="4144169"/>
              <a:chExt cx="149465" cy="92333"/>
            </a:xfrm>
          </p:grpSpPr>
          <p:sp>
            <p:nvSpPr>
              <p:cNvPr id="210" name="TextBox 209">
                <a:extLst>
                  <a:ext uri="{FF2B5EF4-FFF2-40B4-BE49-F238E27FC236}">
                    <a16:creationId xmlns:a16="http://schemas.microsoft.com/office/drawing/2014/main" id="{5F0FE71C-5152-2F4C-D9C5-8D375E663729}"/>
                  </a:ext>
                </a:extLst>
              </p:cNvPr>
              <p:cNvSpPr txBox="1"/>
              <p:nvPr/>
            </p:nvSpPr>
            <p:spPr>
              <a:xfrm>
                <a:off x="1453910" y="4144169"/>
                <a:ext cx="86562" cy="92333"/>
              </a:xfrm>
              <a:prstGeom prst="rect">
                <a:avLst/>
              </a:prstGeom>
              <a:noFill/>
            </p:spPr>
            <p:txBody>
              <a:bodyPr wrap="none" lIns="0" tIns="0" rIns="0" bIns="0" rtlCol="0" anchor="ctr">
                <a:spAutoFit/>
              </a:bodyPr>
              <a:lstStyle/>
              <a:p>
                <a:pPr algn="r"/>
                <a:r>
                  <a:rPr lang="de-DE" sz="600"/>
                  <a:t>30</a:t>
                </a:r>
              </a:p>
            </p:txBody>
          </p:sp>
          <p:cxnSp>
            <p:nvCxnSpPr>
              <p:cNvPr id="211" name="Straight Connector 210">
                <a:extLst>
                  <a:ext uri="{FF2B5EF4-FFF2-40B4-BE49-F238E27FC236}">
                    <a16:creationId xmlns:a16="http://schemas.microsoft.com/office/drawing/2014/main" id="{D88B128B-40D8-5EB7-6141-14ED93B9EFAE}"/>
                  </a:ext>
                </a:extLst>
              </p:cNvPr>
              <p:cNvCxnSpPr/>
              <p:nvPr/>
            </p:nvCxnSpPr>
            <p:spPr>
              <a:xfrm>
                <a:off x="1564481" y="4190335"/>
                <a:ext cx="388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92" name="Group 191">
              <a:extLst>
                <a:ext uri="{FF2B5EF4-FFF2-40B4-BE49-F238E27FC236}">
                  <a16:creationId xmlns:a16="http://schemas.microsoft.com/office/drawing/2014/main" id="{32BD4579-E85B-6D65-BE22-1962E969BB88}"/>
                </a:ext>
              </a:extLst>
            </p:cNvPr>
            <p:cNvGrpSpPr/>
            <p:nvPr/>
          </p:nvGrpSpPr>
          <p:grpSpPr>
            <a:xfrm>
              <a:off x="6770134" y="3462838"/>
              <a:ext cx="149465" cy="81445"/>
              <a:chOff x="1453910" y="4144169"/>
              <a:chExt cx="149465" cy="92333"/>
            </a:xfrm>
          </p:grpSpPr>
          <p:sp>
            <p:nvSpPr>
              <p:cNvPr id="208" name="TextBox 207">
                <a:extLst>
                  <a:ext uri="{FF2B5EF4-FFF2-40B4-BE49-F238E27FC236}">
                    <a16:creationId xmlns:a16="http://schemas.microsoft.com/office/drawing/2014/main" id="{AA5B6807-4A35-50F7-74DA-04A63230FAC4}"/>
                  </a:ext>
                </a:extLst>
              </p:cNvPr>
              <p:cNvSpPr txBox="1"/>
              <p:nvPr/>
            </p:nvSpPr>
            <p:spPr>
              <a:xfrm>
                <a:off x="1453910" y="4144169"/>
                <a:ext cx="86562" cy="92333"/>
              </a:xfrm>
              <a:prstGeom prst="rect">
                <a:avLst/>
              </a:prstGeom>
              <a:noFill/>
            </p:spPr>
            <p:txBody>
              <a:bodyPr wrap="none" lIns="0" tIns="0" rIns="0" bIns="0" rtlCol="0" anchor="ctr">
                <a:spAutoFit/>
              </a:bodyPr>
              <a:lstStyle/>
              <a:p>
                <a:pPr algn="r"/>
                <a:r>
                  <a:rPr lang="de-DE" sz="600"/>
                  <a:t>40</a:t>
                </a:r>
              </a:p>
            </p:txBody>
          </p:sp>
          <p:cxnSp>
            <p:nvCxnSpPr>
              <p:cNvPr id="209" name="Straight Connector 208">
                <a:extLst>
                  <a:ext uri="{FF2B5EF4-FFF2-40B4-BE49-F238E27FC236}">
                    <a16:creationId xmlns:a16="http://schemas.microsoft.com/office/drawing/2014/main" id="{EAD7F154-CBFC-5A96-2AE7-B1A5EF221B0B}"/>
                  </a:ext>
                </a:extLst>
              </p:cNvPr>
              <p:cNvCxnSpPr/>
              <p:nvPr/>
            </p:nvCxnSpPr>
            <p:spPr>
              <a:xfrm>
                <a:off x="1564481" y="4190335"/>
                <a:ext cx="388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93" name="Group 194">
              <a:extLst>
                <a:ext uri="{FF2B5EF4-FFF2-40B4-BE49-F238E27FC236}">
                  <a16:creationId xmlns:a16="http://schemas.microsoft.com/office/drawing/2014/main" id="{93654DC7-F9B8-F4CA-34DF-73A5733C47E8}"/>
                </a:ext>
              </a:extLst>
            </p:cNvPr>
            <p:cNvGrpSpPr/>
            <p:nvPr/>
          </p:nvGrpSpPr>
          <p:grpSpPr>
            <a:xfrm>
              <a:off x="6770134" y="3283316"/>
              <a:ext cx="149465" cy="81445"/>
              <a:chOff x="1453910" y="4144169"/>
              <a:chExt cx="149465" cy="92333"/>
            </a:xfrm>
          </p:grpSpPr>
          <p:sp>
            <p:nvSpPr>
              <p:cNvPr id="206" name="TextBox 205">
                <a:extLst>
                  <a:ext uri="{FF2B5EF4-FFF2-40B4-BE49-F238E27FC236}">
                    <a16:creationId xmlns:a16="http://schemas.microsoft.com/office/drawing/2014/main" id="{3BE04617-4BE4-3868-A6D0-E47F7251F96E}"/>
                  </a:ext>
                </a:extLst>
              </p:cNvPr>
              <p:cNvSpPr txBox="1"/>
              <p:nvPr/>
            </p:nvSpPr>
            <p:spPr>
              <a:xfrm>
                <a:off x="1453910" y="4144169"/>
                <a:ext cx="86562" cy="92333"/>
              </a:xfrm>
              <a:prstGeom prst="rect">
                <a:avLst/>
              </a:prstGeom>
              <a:noFill/>
            </p:spPr>
            <p:txBody>
              <a:bodyPr wrap="none" lIns="0" tIns="0" rIns="0" bIns="0" rtlCol="0" anchor="ctr">
                <a:spAutoFit/>
              </a:bodyPr>
              <a:lstStyle/>
              <a:p>
                <a:pPr algn="r"/>
                <a:r>
                  <a:rPr lang="de-DE" sz="600"/>
                  <a:t>50</a:t>
                </a:r>
              </a:p>
            </p:txBody>
          </p:sp>
          <p:cxnSp>
            <p:nvCxnSpPr>
              <p:cNvPr id="207" name="Straight Connector 206">
                <a:extLst>
                  <a:ext uri="{FF2B5EF4-FFF2-40B4-BE49-F238E27FC236}">
                    <a16:creationId xmlns:a16="http://schemas.microsoft.com/office/drawing/2014/main" id="{3E9827C3-D781-07A4-F4AC-8404840CF398}"/>
                  </a:ext>
                </a:extLst>
              </p:cNvPr>
              <p:cNvCxnSpPr/>
              <p:nvPr/>
            </p:nvCxnSpPr>
            <p:spPr>
              <a:xfrm>
                <a:off x="1564481" y="4190335"/>
                <a:ext cx="388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94" name="Group 197">
              <a:extLst>
                <a:ext uri="{FF2B5EF4-FFF2-40B4-BE49-F238E27FC236}">
                  <a16:creationId xmlns:a16="http://schemas.microsoft.com/office/drawing/2014/main" id="{43360E3E-1FFD-D419-21C5-033AB1CFE9FA}"/>
                </a:ext>
              </a:extLst>
            </p:cNvPr>
            <p:cNvGrpSpPr/>
            <p:nvPr/>
          </p:nvGrpSpPr>
          <p:grpSpPr>
            <a:xfrm>
              <a:off x="6770134" y="3117404"/>
              <a:ext cx="149465" cy="81445"/>
              <a:chOff x="1453910" y="4144169"/>
              <a:chExt cx="149465" cy="92333"/>
            </a:xfrm>
          </p:grpSpPr>
          <p:sp>
            <p:nvSpPr>
              <p:cNvPr id="204" name="TextBox 203">
                <a:extLst>
                  <a:ext uri="{FF2B5EF4-FFF2-40B4-BE49-F238E27FC236}">
                    <a16:creationId xmlns:a16="http://schemas.microsoft.com/office/drawing/2014/main" id="{DFF4AB0A-C202-3F1A-3CBD-46879B692D91}"/>
                  </a:ext>
                </a:extLst>
              </p:cNvPr>
              <p:cNvSpPr txBox="1"/>
              <p:nvPr/>
            </p:nvSpPr>
            <p:spPr>
              <a:xfrm>
                <a:off x="1453910" y="4144169"/>
                <a:ext cx="86562" cy="92333"/>
              </a:xfrm>
              <a:prstGeom prst="rect">
                <a:avLst/>
              </a:prstGeom>
              <a:noFill/>
            </p:spPr>
            <p:txBody>
              <a:bodyPr wrap="none" lIns="0" tIns="0" rIns="0" bIns="0" rtlCol="0" anchor="ctr">
                <a:spAutoFit/>
              </a:bodyPr>
              <a:lstStyle/>
              <a:p>
                <a:pPr algn="r"/>
                <a:r>
                  <a:rPr lang="de-DE" sz="600"/>
                  <a:t>60</a:t>
                </a:r>
              </a:p>
            </p:txBody>
          </p:sp>
          <p:cxnSp>
            <p:nvCxnSpPr>
              <p:cNvPr id="205" name="Straight Connector 204">
                <a:extLst>
                  <a:ext uri="{FF2B5EF4-FFF2-40B4-BE49-F238E27FC236}">
                    <a16:creationId xmlns:a16="http://schemas.microsoft.com/office/drawing/2014/main" id="{28D28A8C-D17B-9538-31DF-D6B12EE8DD7F}"/>
                  </a:ext>
                </a:extLst>
              </p:cNvPr>
              <p:cNvCxnSpPr/>
              <p:nvPr/>
            </p:nvCxnSpPr>
            <p:spPr>
              <a:xfrm>
                <a:off x="1564481" y="4190335"/>
                <a:ext cx="388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95" name="Group 200">
              <a:extLst>
                <a:ext uri="{FF2B5EF4-FFF2-40B4-BE49-F238E27FC236}">
                  <a16:creationId xmlns:a16="http://schemas.microsoft.com/office/drawing/2014/main" id="{85E9E8F9-2566-9DF3-A176-2E9F837891A2}"/>
                </a:ext>
              </a:extLst>
            </p:cNvPr>
            <p:cNvGrpSpPr/>
            <p:nvPr/>
          </p:nvGrpSpPr>
          <p:grpSpPr>
            <a:xfrm>
              <a:off x="6770134" y="2944001"/>
              <a:ext cx="149465" cy="81445"/>
              <a:chOff x="1453910" y="4144169"/>
              <a:chExt cx="149465" cy="92333"/>
            </a:xfrm>
          </p:grpSpPr>
          <p:sp>
            <p:nvSpPr>
              <p:cNvPr id="202" name="TextBox 201">
                <a:extLst>
                  <a:ext uri="{FF2B5EF4-FFF2-40B4-BE49-F238E27FC236}">
                    <a16:creationId xmlns:a16="http://schemas.microsoft.com/office/drawing/2014/main" id="{3886A247-87A4-9D7A-E5CA-7F53EE7AD319}"/>
                  </a:ext>
                </a:extLst>
              </p:cNvPr>
              <p:cNvSpPr txBox="1"/>
              <p:nvPr/>
            </p:nvSpPr>
            <p:spPr>
              <a:xfrm>
                <a:off x="1453910" y="4144169"/>
                <a:ext cx="86562" cy="92333"/>
              </a:xfrm>
              <a:prstGeom prst="rect">
                <a:avLst/>
              </a:prstGeom>
              <a:noFill/>
            </p:spPr>
            <p:txBody>
              <a:bodyPr wrap="none" lIns="0" tIns="0" rIns="0" bIns="0" rtlCol="0" anchor="ctr">
                <a:spAutoFit/>
              </a:bodyPr>
              <a:lstStyle/>
              <a:p>
                <a:pPr algn="r"/>
                <a:r>
                  <a:rPr lang="de-DE" sz="600"/>
                  <a:t>70</a:t>
                </a:r>
              </a:p>
            </p:txBody>
          </p:sp>
          <p:cxnSp>
            <p:nvCxnSpPr>
              <p:cNvPr id="203" name="Straight Connector 202">
                <a:extLst>
                  <a:ext uri="{FF2B5EF4-FFF2-40B4-BE49-F238E27FC236}">
                    <a16:creationId xmlns:a16="http://schemas.microsoft.com/office/drawing/2014/main" id="{1BB17CF1-E3CA-B426-7CB1-D37970C3367F}"/>
                  </a:ext>
                </a:extLst>
              </p:cNvPr>
              <p:cNvCxnSpPr/>
              <p:nvPr/>
            </p:nvCxnSpPr>
            <p:spPr>
              <a:xfrm>
                <a:off x="1564481" y="4190335"/>
                <a:ext cx="388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96" name="Group 203">
              <a:extLst>
                <a:ext uri="{FF2B5EF4-FFF2-40B4-BE49-F238E27FC236}">
                  <a16:creationId xmlns:a16="http://schemas.microsoft.com/office/drawing/2014/main" id="{B113AD44-F198-5DF5-1F62-9A312181B5B6}"/>
                </a:ext>
              </a:extLst>
            </p:cNvPr>
            <p:cNvGrpSpPr/>
            <p:nvPr/>
          </p:nvGrpSpPr>
          <p:grpSpPr>
            <a:xfrm>
              <a:off x="6770134" y="2772090"/>
              <a:ext cx="149465" cy="81445"/>
              <a:chOff x="1453910" y="4144169"/>
              <a:chExt cx="149465" cy="92333"/>
            </a:xfrm>
          </p:grpSpPr>
          <p:sp>
            <p:nvSpPr>
              <p:cNvPr id="200" name="TextBox 199">
                <a:extLst>
                  <a:ext uri="{FF2B5EF4-FFF2-40B4-BE49-F238E27FC236}">
                    <a16:creationId xmlns:a16="http://schemas.microsoft.com/office/drawing/2014/main" id="{6F9F0810-A777-CAC9-B212-62829D63D33F}"/>
                  </a:ext>
                </a:extLst>
              </p:cNvPr>
              <p:cNvSpPr txBox="1"/>
              <p:nvPr/>
            </p:nvSpPr>
            <p:spPr>
              <a:xfrm>
                <a:off x="1453910" y="4144169"/>
                <a:ext cx="86562" cy="92333"/>
              </a:xfrm>
              <a:prstGeom prst="rect">
                <a:avLst/>
              </a:prstGeom>
              <a:noFill/>
            </p:spPr>
            <p:txBody>
              <a:bodyPr wrap="none" lIns="0" tIns="0" rIns="0" bIns="0" rtlCol="0" anchor="ctr">
                <a:spAutoFit/>
              </a:bodyPr>
              <a:lstStyle/>
              <a:p>
                <a:pPr algn="r"/>
                <a:r>
                  <a:rPr lang="de-DE" sz="600"/>
                  <a:t>80</a:t>
                </a:r>
              </a:p>
            </p:txBody>
          </p:sp>
          <p:cxnSp>
            <p:nvCxnSpPr>
              <p:cNvPr id="201" name="Straight Connector 200">
                <a:extLst>
                  <a:ext uri="{FF2B5EF4-FFF2-40B4-BE49-F238E27FC236}">
                    <a16:creationId xmlns:a16="http://schemas.microsoft.com/office/drawing/2014/main" id="{9CC855F1-E461-A572-3F94-6B7F3305B8E7}"/>
                  </a:ext>
                </a:extLst>
              </p:cNvPr>
              <p:cNvCxnSpPr/>
              <p:nvPr/>
            </p:nvCxnSpPr>
            <p:spPr>
              <a:xfrm>
                <a:off x="1564481" y="4190335"/>
                <a:ext cx="388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97" name="Group 206">
              <a:extLst>
                <a:ext uri="{FF2B5EF4-FFF2-40B4-BE49-F238E27FC236}">
                  <a16:creationId xmlns:a16="http://schemas.microsoft.com/office/drawing/2014/main" id="{ED42BE9F-593C-CBE4-754A-8D6ED543FF1B}"/>
                </a:ext>
              </a:extLst>
            </p:cNvPr>
            <p:cNvGrpSpPr/>
            <p:nvPr/>
          </p:nvGrpSpPr>
          <p:grpSpPr>
            <a:xfrm>
              <a:off x="6770134" y="2607415"/>
              <a:ext cx="149465" cy="81445"/>
              <a:chOff x="1453910" y="4144169"/>
              <a:chExt cx="149465" cy="92333"/>
            </a:xfrm>
          </p:grpSpPr>
          <p:sp>
            <p:nvSpPr>
              <p:cNvPr id="198" name="TextBox 197">
                <a:extLst>
                  <a:ext uri="{FF2B5EF4-FFF2-40B4-BE49-F238E27FC236}">
                    <a16:creationId xmlns:a16="http://schemas.microsoft.com/office/drawing/2014/main" id="{340E037D-453C-B5F6-96CE-A48D0169E938}"/>
                  </a:ext>
                </a:extLst>
              </p:cNvPr>
              <p:cNvSpPr txBox="1"/>
              <p:nvPr/>
            </p:nvSpPr>
            <p:spPr>
              <a:xfrm>
                <a:off x="1453910" y="4144169"/>
                <a:ext cx="86562" cy="92333"/>
              </a:xfrm>
              <a:prstGeom prst="rect">
                <a:avLst/>
              </a:prstGeom>
              <a:noFill/>
            </p:spPr>
            <p:txBody>
              <a:bodyPr wrap="none" lIns="0" tIns="0" rIns="0" bIns="0" rtlCol="0" anchor="ctr">
                <a:spAutoFit/>
              </a:bodyPr>
              <a:lstStyle/>
              <a:p>
                <a:pPr algn="r"/>
                <a:r>
                  <a:rPr lang="de-DE" sz="600"/>
                  <a:t>90</a:t>
                </a:r>
              </a:p>
            </p:txBody>
          </p:sp>
          <p:cxnSp>
            <p:nvCxnSpPr>
              <p:cNvPr id="199" name="Straight Connector 198">
                <a:extLst>
                  <a:ext uri="{FF2B5EF4-FFF2-40B4-BE49-F238E27FC236}">
                    <a16:creationId xmlns:a16="http://schemas.microsoft.com/office/drawing/2014/main" id="{ADCC2FCF-0EF1-741C-493B-2374F483FB6D}"/>
                  </a:ext>
                </a:extLst>
              </p:cNvPr>
              <p:cNvCxnSpPr/>
              <p:nvPr/>
            </p:nvCxnSpPr>
            <p:spPr>
              <a:xfrm>
                <a:off x="1564481" y="4190335"/>
                <a:ext cx="388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98" name="Group 209">
              <a:extLst>
                <a:ext uri="{FF2B5EF4-FFF2-40B4-BE49-F238E27FC236}">
                  <a16:creationId xmlns:a16="http://schemas.microsoft.com/office/drawing/2014/main" id="{0CED8BCD-118C-FEC5-AF1E-7157FB385F5F}"/>
                </a:ext>
              </a:extLst>
            </p:cNvPr>
            <p:cNvGrpSpPr/>
            <p:nvPr/>
          </p:nvGrpSpPr>
          <p:grpSpPr>
            <a:xfrm>
              <a:off x="6726852" y="2438211"/>
              <a:ext cx="192747" cy="81445"/>
              <a:chOff x="1410628" y="4144169"/>
              <a:chExt cx="192747" cy="92333"/>
            </a:xfrm>
          </p:grpSpPr>
          <p:sp>
            <p:nvSpPr>
              <p:cNvPr id="196" name="TextBox 195">
                <a:extLst>
                  <a:ext uri="{FF2B5EF4-FFF2-40B4-BE49-F238E27FC236}">
                    <a16:creationId xmlns:a16="http://schemas.microsoft.com/office/drawing/2014/main" id="{0821EA3D-DB43-4367-9A94-26534496AF31}"/>
                  </a:ext>
                </a:extLst>
              </p:cNvPr>
              <p:cNvSpPr txBox="1"/>
              <p:nvPr/>
            </p:nvSpPr>
            <p:spPr>
              <a:xfrm>
                <a:off x="1410628" y="4144169"/>
                <a:ext cx="129844" cy="92333"/>
              </a:xfrm>
              <a:prstGeom prst="rect">
                <a:avLst/>
              </a:prstGeom>
              <a:noFill/>
            </p:spPr>
            <p:txBody>
              <a:bodyPr wrap="none" lIns="0" tIns="0" rIns="0" bIns="0" rtlCol="0" anchor="ctr">
                <a:spAutoFit/>
              </a:bodyPr>
              <a:lstStyle/>
              <a:p>
                <a:pPr algn="r"/>
                <a:r>
                  <a:rPr lang="de-DE" sz="600"/>
                  <a:t>100</a:t>
                </a:r>
              </a:p>
            </p:txBody>
          </p:sp>
          <p:cxnSp>
            <p:nvCxnSpPr>
              <p:cNvPr id="197" name="Straight Connector 196">
                <a:extLst>
                  <a:ext uri="{FF2B5EF4-FFF2-40B4-BE49-F238E27FC236}">
                    <a16:creationId xmlns:a16="http://schemas.microsoft.com/office/drawing/2014/main" id="{91B0C1D7-C4D2-BA20-7A92-3922CEB69860}"/>
                  </a:ext>
                </a:extLst>
              </p:cNvPr>
              <p:cNvCxnSpPr/>
              <p:nvPr/>
            </p:nvCxnSpPr>
            <p:spPr>
              <a:xfrm>
                <a:off x="1564481" y="4190335"/>
                <a:ext cx="388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cxnSp>
          <p:nvCxnSpPr>
            <p:cNvPr id="99" name="Straight Connector 98">
              <a:extLst>
                <a:ext uri="{FF2B5EF4-FFF2-40B4-BE49-F238E27FC236}">
                  <a16:creationId xmlns:a16="http://schemas.microsoft.com/office/drawing/2014/main" id="{EACDE0AE-540E-512F-FDCA-08B6D3D084A8}"/>
                </a:ext>
              </a:extLst>
            </p:cNvPr>
            <p:cNvCxnSpPr/>
            <p:nvPr/>
          </p:nvCxnSpPr>
          <p:spPr>
            <a:xfrm>
              <a:off x="7258912" y="4179533"/>
              <a:ext cx="0" cy="45895"/>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0F1682C2-0950-D066-6885-02A3CA2DB187}"/>
                </a:ext>
              </a:extLst>
            </p:cNvPr>
            <p:cNvSpPr txBox="1"/>
            <p:nvPr/>
          </p:nvSpPr>
          <p:spPr>
            <a:xfrm>
              <a:off x="7237271" y="4244800"/>
              <a:ext cx="43282" cy="81445"/>
            </a:xfrm>
            <a:prstGeom prst="rect">
              <a:avLst/>
            </a:prstGeom>
            <a:noFill/>
          </p:spPr>
          <p:txBody>
            <a:bodyPr wrap="none" lIns="0" tIns="0" rIns="0" bIns="0" rtlCol="0" anchor="ctr">
              <a:spAutoFit/>
            </a:bodyPr>
            <a:lstStyle/>
            <a:p>
              <a:pPr algn="ctr"/>
              <a:r>
                <a:rPr lang="de-DE" sz="600"/>
                <a:t>6</a:t>
              </a:r>
            </a:p>
          </p:txBody>
        </p:sp>
        <p:cxnSp>
          <p:nvCxnSpPr>
            <p:cNvPr id="101" name="Straight Connector 100">
              <a:extLst>
                <a:ext uri="{FF2B5EF4-FFF2-40B4-BE49-F238E27FC236}">
                  <a16:creationId xmlns:a16="http://schemas.microsoft.com/office/drawing/2014/main" id="{9A0E41E2-A510-6C23-4DE0-A702C5126F84}"/>
                </a:ext>
              </a:extLst>
            </p:cNvPr>
            <p:cNvCxnSpPr/>
            <p:nvPr/>
          </p:nvCxnSpPr>
          <p:spPr>
            <a:xfrm>
              <a:off x="7429712" y="4179533"/>
              <a:ext cx="0" cy="45895"/>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174BC2A2-FCBC-24DA-60D4-9AF140E05FD6}"/>
                </a:ext>
              </a:extLst>
            </p:cNvPr>
            <p:cNvSpPr txBox="1"/>
            <p:nvPr/>
          </p:nvSpPr>
          <p:spPr>
            <a:xfrm>
              <a:off x="7408071" y="4244800"/>
              <a:ext cx="43282" cy="81445"/>
            </a:xfrm>
            <a:prstGeom prst="rect">
              <a:avLst/>
            </a:prstGeom>
            <a:noFill/>
          </p:spPr>
          <p:txBody>
            <a:bodyPr wrap="none" lIns="0" tIns="0" rIns="0" bIns="0" rtlCol="0" anchor="ctr">
              <a:spAutoFit/>
            </a:bodyPr>
            <a:lstStyle/>
            <a:p>
              <a:pPr algn="ctr"/>
              <a:r>
                <a:rPr lang="de-DE" sz="600"/>
                <a:t>9</a:t>
              </a:r>
            </a:p>
          </p:txBody>
        </p:sp>
        <p:cxnSp>
          <p:nvCxnSpPr>
            <p:cNvPr id="103" name="Straight Connector 102">
              <a:extLst>
                <a:ext uri="{FF2B5EF4-FFF2-40B4-BE49-F238E27FC236}">
                  <a16:creationId xmlns:a16="http://schemas.microsoft.com/office/drawing/2014/main" id="{05DA3058-089F-B8BA-80A1-F2AF5B365039}"/>
                </a:ext>
              </a:extLst>
            </p:cNvPr>
            <p:cNvCxnSpPr/>
            <p:nvPr/>
          </p:nvCxnSpPr>
          <p:spPr>
            <a:xfrm>
              <a:off x="7601548" y="4179533"/>
              <a:ext cx="0" cy="45895"/>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55ADA30F-4872-B2B7-1D25-214D323D5248}"/>
                </a:ext>
              </a:extLst>
            </p:cNvPr>
            <p:cNvSpPr txBox="1"/>
            <p:nvPr/>
          </p:nvSpPr>
          <p:spPr>
            <a:xfrm>
              <a:off x="7558267" y="4244800"/>
              <a:ext cx="86562" cy="81445"/>
            </a:xfrm>
            <a:prstGeom prst="rect">
              <a:avLst/>
            </a:prstGeom>
            <a:noFill/>
          </p:spPr>
          <p:txBody>
            <a:bodyPr wrap="none" lIns="0" tIns="0" rIns="0" bIns="0" rtlCol="0" anchor="ctr">
              <a:spAutoFit/>
            </a:bodyPr>
            <a:lstStyle/>
            <a:p>
              <a:pPr algn="ctr"/>
              <a:r>
                <a:rPr lang="de-DE" sz="600"/>
                <a:t>12</a:t>
              </a:r>
            </a:p>
          </p:txBody>
        </p:sp>
        <p:cxnSp>
          <p:nvCxnSpPr>
            <p:cNvPr id="105" name="Straight Connector 104">
              <a:extLst>
                <a:ext uri="{FF2B5EF4-FFF2-40B4-BE49-F238E27FC236}">
                  <a16:creationId xmlns:a16="http://schemas.microsoft.com/office/drawing/2014/main" id="{33E5F738-EBC8-BE7E-12B0-71D3F80017FC}"/>
                </a:ext>
              </a:extLst>
            </p:cNvPr>
            <p:cNvCxnSpPr/>
            <p:nvPr/>
          </p:nvCxnSpPr>
          <p:spPr>
            <a:xfrm>
              <a:off x="7767306" y="4179533"/>
              <a:ext cx="0" cy="45895"/>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F7A371F8-9DE1-1EAF-2E39-AC2EE22FBF85}"/>
                </a:ext>
              </a:extLst>
            </p:cNvPr>
            <p:cNvSpPr txBox="1"/>
            <p:nvPr/>
          </p:nvSpPr>
          <p:spPr>
            <a:xfrm>
              <a:off x="7724025" y="4244800"/>
              <a:ext cx="86562" cy="81445"/>
            </a:xfrm>
            <a:prstGeom prst="rect">
              <a:avLst/>
            </a:prstGeom>
            <a:noFill/>
          </p:spPr>
          <p:txBody>
            <a:bodyPr wrap="none" lIns="0" tIns="0" rIns="0" bIns="0" rtlCol="0" anchor="ctr">
              <a:spAutoFit/>
            </a:bodyPr>
            <a:lstStyle/>
            <a:p>
              <a:pPr algn="ctr"/>
              <a:r>
                <a:rPr lang="de-DE" sz="600"/>
                <a:t>15</a:t>
              </a:r>
            </a:p>
          </p:txBody>
        </p:sp>
        <p:cxnSp>
          <p:nvCxnSpPr>
            <p:cNvPr id="107" name="Straight Connector 106">
              <a:extLst>
                <a:ext uri="{FF2B5EF4-FFF2-40B4-BE49-F238E27FC236}">
                  <a16:creationId xmlns:a16="http://schemas.microsoft.com/office/drawing/2014/main" id="{9B4E38AA-640F-5A29-1AE2-C8F233128B6B}"/>
                </a:ext>
              </a:extLst>
            </p:cNvPr>
            <p:cNvCxnSpPr/>
            <p:nvPr/>
          </p:nvCxnSpPr>
          <p:spPr>
            <a:xfrm>
              <a:off x="7940201" y="4179533"/>
              <a:ext cx="0" cy="45895"/>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247F43D8-00EE-C368-BCD8-604FE1FEAFAB}"/>
                </a:ext>
              </a:extLst>
            </p:cNvPr>
            <p:cNvSpPr txBox="1"/>
            <p:nvPr/>
          </p:nvSpPr>
          <p:spPr>
            <a:xfrm>
              <a:off x="7896920" y="4244800"/>
              <a:ext cx="86562" cy="81445"/>
            </a:xfrm>
            <a:prstGeom prst="rect">
              <a:avLst/>
            </a:prstGeom>
            <a:noFill/>
          </p:spPr>
          <p:txBody>
            <a:bodyPr wrap="none" lIns="0" tIns="0" rIns="0" bIns="0" rtlCol="0" anchor="ctr">
              <a:spAutoFit/>
            </a:bodyPr>
            <a:lstStyle/>
            <a:p>
              <a:pPr algn="ctr"/>
              <a:r>
                <a:rPr lang="de-DE" sz="600"/>
                <a:t>18</a:t>
              </a:r>
            </a:p>
          </p:txBody>
        </p:sp>
        <p:cxnSp>
          <p:nvCxnSpPr>
            <p:cNvPr id="109" name="Straight Connector 108">
              <a:extLst>
                <a:ext uri="{FF2B5EF4-FFF2-40B4-BE49-F238E27FC236}">
                  <a16:creationId xmlns:a16="http://schemas.microsoft.com/office/drawing/2014/main" id="{CECA9ED5-2221-45FC-F90D-A4A07004ACE7}"/>
                </a:ext>
              </a:extLst>
            </p:cNvPr>
            <p:cNvCxnSpPr/>
            <p:nvPr/>
          </p:nvCxnSpPr>
          <p:spPr>
            <a:xfrm>
              <a:off x="8109884" y="4179533"/>
              <a:ext cx="0" cy="45895"/>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CDC27BE8-B810-9694-7B1B-F3BF5F87D03E}"/>
                </a:ext>
              </a:extLst>
            </p:cNvPr>
            <p:cNvSpPr txBox="1"/>
            <p:nvPr/>
          </p:nvSpPr>
          <p:spPr>
            <a:xfrm>
              <a:off x="8066603" y="4244800"/>
              <a:ext cx="86562" cy="81445"/>
            </a:xfrm>
            <a:prstGeom prst="rect">
              <a:avLst/>
            </a:prstGeom>
            <a:noFill/>
          </p:spPr>
          <p:txBody>
            <a:bodyPr wrap="none" lIns="0" tIns="0" rIns="0" bIns="0" rtlCol="0" anchor="ctr">
              <a:spAutoFit/>
            </a:bodyPr>
            <a:lstStyle/>
            <a:p>
              <a:pPr algn="ctr"/>
              <a:r>
                <a:rPr lang="de-DE" sz="600"/>
                <a:t>21</a:t>
              </a:r>
            </a:p>
          </p:txBody>
        </p:sp>
        <p:cxnSp>
          <p:nvCxnSpPr>
            <p:cNvPr id="111" name="Straight Connector 110">
              <a:extLst>
                <a:ext uri="{FF2B5EF4-FFF2-40B4-BE49-F238E27FC236}">
                  <a16:creationId xmlns:a16="http://schemas.microsoft.com/office/drawing/2014/main" id="{683FAF3A-5C35-846D-C8D1-33BE4AE9D770}"/>
                </a:ext>
              </a:extLst>
            </p:cNvPr>
            <p:cNvCxnSpPr/>
            <p:nvPr/>
          </p:nvCxnSpPr>
          <p:spPr>
            <a:xfrm>
              <a:off x="8275697" y="4179533"/>
              <a:ext cx="0" cy="45895"/>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F5A3D6A1-1156-90FD-6631-4478E41B95C6}"/>
                </a:ext>
              </a:extLst>
            </p:cNvPr>
            <p:cNvSpPr txBox="1"/>
            <p:nvPr/>
          </p:nvSpPr>
          <p:spPr>
            <a:xfrm>
              <a:off x="8232416" y="4244800"/>
              <a:ext cx="86562" cy="81445"/>
            </a:xfrm>
            <a:prstGeom prst="rect">
              <a:avLst/>
            </a:prstGeom>
            <a:noFill/>
          </p:spPr>
          <p:txBody>
            <a:bodyPr wrap="none" lIns="0" tIns="0" rIns="0" bIns="0" rtlCol="0" anchor="ctr">
              <a:spAutoFit/>
            </a:bodyPr>
            <a:lstStyle/>
            <a:p>
              <a:pPr algn="ctr"/>
              <a:r>
                <a:rPr lang="de-DE" sz="600"/>
                <a:t>24</a:t>
              </a:r>
            </a:p>
          </p:txBody>
        </p:sp>
        <p:cxnSp>
          <p:nvCxnSpPr>
            <p:cNvPr id="113" name="Straight Connector 112">
              <a:extLst>
                <a:ext uri="{FF2B5EF4-FFF2-40B4-BE49-F238E27FC236}">
                  <a16:creationId xmlns:a16="http://schemas.microsoft.com/office/drawing/2014/main" id="{8CD7ED59-73C7-F569-7822-66C5FCBE3333}"/>
                </a:ext>
              </a:extLst>
            </p:cNvPr>
            <p:cNvCxnSpPr/>
            <p:nvPr/>
          </p:nvCxnSpPr>
          <p:spPr>
            <a:xfrm>
              <a:off x="8448537" y="4179533"/>
              <a:ext cx="0" cy="45895"/>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6D37F203-3571-9370-FBF4-25A569A478DA}"/>
                </a:ext>
              </a:extLst>
            </p:cNvPr>
            <p:cNvSpPr txBox="1"/>
            <p:nvPr/>
          </p:nvSpPr>
          <p:spPr>
            <a:xfrm>
              <a:off x="8405256" y="4244800"/>
              <a:ext cx="86562" cy="81445"/>
            </a:xfrm>
            <a:prstGeom prst="rect">
              <a:avLst/>
            </a:prstGeom>
            <a:noFill/>
          </p:spPr>
          <p:txBody>
            <a:bodyPr wrap="none" lIns="0" tIns="0" rIns="0" bIns="0" rtlCol="0" anchor="ctr">
              <a:spAutoFit/>
            </a:bodyPr>
            <a:lstStyle/>
            <a:p>
              <a:pPr algn="ctr"/>
              <a:r>
                <a:rPr lang="de-DE" sz="600"/>
                <a:t>27</a:t>
              </a:r>
            </a:p>
          </p:txBody>
        </p:sp>
        <p:cxnSp>
          <p:nvCxnSpPr>
            <p:cNvPr id="115" name="Straight Connector 114">
              <a:extLst>
                <a:ext uri="{FF2B5EF4-FFF2-40B4-BE49-F238E27FC236}">
                  <a16:creationId xmlns:a16="http://schemas.microsoft.com/office/drawing/2014/main" id="{E735CCDF-6231-FEA0-6A92-9012008520A9}"/>
                </a:ext>
              </a:extLst>
            </p:cNvPr>
            <p:cNvCxnSpPr/>
            <p:nvPr/>
          </p:nvCxnSpPr>
          <p:spPr>
            <a:xfrm>
              <a:off x="8620125" y="4179533"/>
              <a:ext cx="0" cy="45895"/>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5CE35309-154D-9AD8-49BB-526BD0A812EB}"/>
                </a:ext>
              </a:extLst>
            </p:cNvPr>
            <p:cNvSpPr txBox="1"/>
            <p:nvPr/>
          </p:nvSpPr>
          <p:spPr>
            <a:xfrm>
              <a:off x="8576844" y="4244800"/>
              <a:ext cx="86562" cy="81445"/>
            </a:xfrm>
            <a:prstGeom prst="rect">
              <a:avLst/>
            </a:prstGeom>
            <a:noFill/>
          </p:spPr>
          <p:txBody>
            <a:bodyPr wrap="none" lIns="0" tIns="0" rIns="0" bIns="0" rtlCol="0" anchor="ctr">
              <a:spAutoFit/>
            </a:bodyPr>
            <a:lstStyle/>
            <a:p>
              <a:pPr algn="ctr"/>
              <a:r>
                <a:rPr lang="de-DE" sz="600"/>
                <a:t>30</a:t>
              </a:r>
            </a:p>
          </p:txBody>
        </p:sp>
        <p:cxnSp>
          <p:nvCxnSpPr>
            <p:cNvPr id="117" name="Straight Connector 116">
              <a:extLst>
                <a:ext uri="{FF2B5EF4-FFF2-40B4-BE49-F238E27FC236}">
                  <a16:creationId xmlns:a16="http://schemas.microsoft.com/office/drawing/2014/main" id="{C0A54439-883D-EF39-C546-50956F875469}"/>
                </a:ext>
              </a:extLst>
            </p:cNvPr>
            <p:cNvCxnSpPr/>
            <p:nvPr/>
          </p:nvCxnSpPr>
          <p:spPr>
            <a:xfrm>
              <a:off x="8781369" y="4179533"/>
              <a:ext cx="0" cy="45895"/>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E392092C-7D67-E060-2C4D-D74CC0EE80DF}"/>
                </a:ext>
              </a:extLst>
            </p:cNvPr>
            <p:cNvSpPr txBox="1"/>
            <p:nvPr/>
          </p:nvSpPr>
          <p:spPr>
            <a:xfrm>
              <a:off x="8738088" y="4244800"/>
              <a:ext cx="86562" cy="81445"/>
            </a:xfrm>
            <a:prstGeom prst="rect">
              <a:avLst/>
            </a:prstGeom>
            <a:noFill/>
          </p:spPr>
          <p:txBody>
            <a:bodyPr wrap="none" lIns="0" tIns="0" rIns="0" bIns="0" rtlCol="0" anchor="ctr">
              <a:spAutoFit/>
            </a:bodyPr>
            <a:lstStyle/>
            <a:p>
              <a:pPr algn="ctr"/>
              <a:r>
                <a:rPr lang="de-DE" sz="600"/>
                <a:t>33</a:t>
              </a:r>
            </a:p>
          </p:txBody>
        </p:sp>
        <p:cxnSp>
          <p:nvCxnSpPr>
            <p:cNvPr id="119" name="Straight Connector 118">
              <a:extLst>
                <a:ext uri="{FF2B5EF4-FFF2-40B4-BE49-F238E27FC236}">
                  <a16:creationId xmlns:a16="http://schemas.microsoft.com/office/drawing/2014/main" id="{C19D28A7-7909-DCC3-2411-50736829E259}"/>
                </a:ext>
              </a:extLst>
            </p:cNvPr>
            <p:cNvCxnSpPr/>
            <p:nvPr/>
          </p:nvCxnSpPr>
          <p:spPr>
            <a:xfrm>
              <a:off x="8955549" y="4179533"/>
              <a:ext cx="0" cy="45895"/>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8CC44440-1D88-3E70-B779-2A6C5877E4F4}"/>
                </a:ext>
              </a:extLst>
            </p:cNvPr>
            <p:cNvSpPr txBox="1"/>
            <p:nvPr/>
          </p:nvSpPr>
          <p:spPr>
            <a:xfrm>
              <a:off x="8912268" y="4244800"/>
              <a:ext cx="86562" cy="81445"/>
            </a:xfrm>
            <a:prstGeom prst="rect">
              <a:avLst/>
            </a:prstGeom>
            <a:noFill/>
          </p:spPr>
          <p:txBody>
            <a:bodyPr wrap="none" lIns="0" tIns="0" rIns="0" bIns="0" rtlCol="0" anchor="ctr">
              <a:spAutoFit/>
            </a:bodyPr>
            <a:lstStyle/>
            <a:p>
              <a:pPr algn="ctr"/>
              <a:r>
                <a:rPr lang="de-DE" sz="600"/>
                <a:t>36</a:t>
              </a:r>
            </a:p>
          </p:txBody>
        </p:sp>
        <p:cxnSp>
          <p:nvCxnSpPr>
            <p:cNvPr id="121" name="Straight Connector 120">
              <a:extLst>
                <a:ext uri="{FF2B5EF4-FFF2-40B4-BE49-F238E27FC236}">
                  <a16:creationId xmlns:a16="http://schemas.microsoft.com/office/drawing/2014/main" id="{AF215EBC-8139-4FC8-044A-4BBDF6B7F1E1}"/>
                </a:ext>
              </a:extLst>
            </p:cNvPr>
            <p:cNvCxnSpPr/>
            <p:nvPr/>
          </p:nvCxnSpPr>
          <p:spPr>
            <a:xfrm>
              <a:off x="9124233" y="4179533"/>
              <a:ext cx="0" cy="45895"/>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D4741732-C546-38B2-D1C2-8FA446C5A34B}"/>
                </a:ext>
              </a:extLst>
            </p:cNvPr>
            <p:cNvSpPr txBox="1"/>
            <p:nvPr/>
          </p:nvSpPr>
          <p:spPr>
            <a:xfrm>
              <a:off x="9080952" y="4244800"/>
              <a:ext cx="86562" cy="81445"/>
            </a:xfrm>
            <a:prstGeom prst="rect">
              <a:avLst/>
            </a:prstGeom>
            <a:noFill/>
          </p:spPr>
          <p:txBody>
            <a:bodyPr wrap="none" lIns="0" tIns="0" rIns="0" bIns="0" rtlCol="0" anchor="ctr">
              <a:spAutoFit/>
            </a:bodyPr>
            <a:lstStyle/>
            <a:p>
              <a:pPr algn="ctr"/>
              <a:r>
                <a:rPr lang="de-DE" sz="600"/>
                <a:t>39</a:t>
              </a:r>
            </a:p>
          </p:txBody>
        </p:sp>
        <p:cxnSp>
          <p:nvCxnSpPr>
            <p:cNvPr id="123" name="Straight Connector 122">
              <a:extLst>
                <a:ext uri="{FF2B5EF4-FFF2-40B4-BE49-F238E27FC236}">
                  <a16:creationId xmlns:a16="http://schemas.microsoft.com/office/drawing/2014/main" id="{284D5F75-B67C-4554-CF52-D89256908F10}"/>
                </a:ext>
              </a:extLst>
            </p:cNvPr>
            <p:cNvCxnSpPr/>
            <p:nvPr/>
          </p:nvCxnSpPr>
          <p:spPr>
            <a:xfrm>
              <a:off x="9294525" y="4179533"/>
              <a:ext cx="0" cy="45895"/>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47D71F45-058D-51C2-51AC-223D78D9B809}"/>
                </a:ext>
              </a:extLst>
            </p:cNvPr>
            <p:cNvSpPr txBox="1"/>
            <p:nvPr/>
          </p:nvSpPr>
          <p:spPr>
            <a:xfrm>
              <a:off x="9251244" y="4244800"/>
              <a:ext cx="86562" cy="81445"/>
            </a:xfrm>
            <a:prstGeom prst="rect">
              <a:avLst/>
            </a:prstGeom>
            <a:noFill/>
          </p:spPr>
          <p:txBody>
            <a:bodyPr wrap="none" lIns="0" tIns="0" rIns="0" bIns="0" rtlCol="0" anchor="ctr">
              <a:spAutoFit/>
            </a:bodyPr>
            <a:lstStyle/>
            <a:p>
              <a:pPr algn="ctr"/>
              <a:r>
                <a:rPr lang="de-DE" sz="600"/>
                <a:t>42</a:t>
              </a:r>
            </a:p>
          </p:txBody>
        </p:sp>
        <p:cxnSp>
          <p:nvCxnSpPr>
            <p:cNvPr id="125" name="Straight Connector 124">
              <a:extLst>
                <a:ext uri="{FF2B5EF4-FFF2-40B4-BE49-F238E27FC236}">
                  <a16:creationId xmlns:a16="http://schemas.microsoft.com/office/drawing/2014/main" id="{C7CB76A6-1684-99A8-4B83-16139A25B1DA}"/>
                </a:ext>
              </a:extLst>
            </p:cNvPr>
            <p:cNvCxnSpPr/>
            <p:nvPr/>
          </p:nvCxnSpPr>
          <p:spPr>
            <a:xfrm>
              <a:off x="9462886" y="4179533"/>
              <a:ext cx="0" cy="45895"/>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50B96425-9CFD-8F40-EDB1-591B1E6F8764}"/>
                </a:ext>
              </a:extLst>
            </p:cNvPr>
            <p:cNvSpPr txBox="1"/>
            <p:nvPr/>
          </p:nvSpPr>
          <p:spPr>
            <a:xfrm>
              <a:off x="9419605" y="4244800"/>
              <a:ext cx="86562" cy="81445"/>
            </a:xfrm>
            <a:prstGeom prst="rect">
              <a:avLst/>
            </a:prstGeom>
            <a:noFill/>
          </p:spPr>
          <p:txBody>
            <a:bodyPr wrap="none" lIns="0" tIns="0" rIns="0" bIns="0" rtlCol="0" anchor="ctr">
              <a:spAutoFit/>
            </a:bodyPr>
            <a:lstStyle/>
            <a:p>
              <a:pPr algn="ctr"/>
              <a:r>
                <a:rPr lang="de-DE" sz="600"/>
                <a:t>45</a:t>
              </a:r>
            </a:p>
          </p:txBody>
        </p:sp>
        <p:cxnSp>
          <p:nvCxnSpPr>
            <p:cNvPr id="127" name="Straight Connector 126">
              <a:extLst>
                <a:ext uri="{FF2B5EF4-FFF2-40B4-BE49-F238E27FC236}">
                  <a16:creationId xmlns:a16="http://schemas.microsoft.com/office/drawing/2014/main" id="{DCA5B218-5E32-5D81-CFDA-24D3F5A445D7}"/>
                </a:ext>
              </a:extLst>
            </p:cNvPr>
            <p:cNvCxnSpPr/>
            <p:nvPr/>
          </p:nvCxnSpPr>
          <p:spPr>
            <a:xfrm>
              <a:off x="9631396" y="4179533"/>
              <a:ext cx="0" cy="45895"/>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A3B5F782-CE5F-489A-7B29-597027D8A60B}"/>
                </a:ext>
              </a:extLst>
            </p:cNvPr>
            <p:cNvSpPr txBox="1"/>
            <p:nvPr/>
          </p:nvSpPr>
          <p:spPr>
            <a:xfrm>
              <a:off x="9588115" y="4244800"/>
              <a:ext cx="86562" cy="81445"/>
            </a:xfrm>
            <a:prstGeom prst="rect">
              <a:avLst/>
            </a:prstGeom>
            <a:noFill/>
          </p:spPr>
          <p:txBody>
            <a:bodyPr wrap="none" lIns="0" tIns="0" rIns="0" bIns="0" rtlCol="0" anchor="ctr">
              <a:spAutoFit/>
            </a:bodyPr>
            <a:lstStyle/>
            <a:p>
              <a:pPr algn="ctr"/>
              <a:r>
                <a:rPr lang="de-DE" sz="600"/>
                <a:t>48</a:t>
              </a:r>
            </a:p>
          </p:txBody>
        </p:sp>
        <p:cxnSp>
          <p:nvCxnSpPr>
            <p:cNvPr id="129" name="Straight Connector 128">
              <a:extLst>
                <a:ext uri="{FF2B5EF4-FFF2-40B4-BE49-F238E27FC236}">
                  <a16:creationId xmlns:a16="http://schemas.microsoft.com/office/drawing/2014/main" id="{82A1860C-FC8C-9152-EEE5-ACDDA8F0A59C}"/>
                </a:ext>
              </a:extLst>
            </p:cNvPr>
            <p:cNvCxnSpPr/>
            <p:nvPr/>
          </p:nvCxnSpPr>
          <p:spPr>
            <a:xfrm>
              <a:off x="9804255" y="4179533"/>
              <a:ext cx="0" cy="45895"/>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9D016C68-427C-9BE7-E69F-15DF81DDA8FC}"/>
                </a:ext>
              </a:extLst>
            </p:cNvPr>
            <p:cNvSpPr txBox="1"/>
            <p:nvPr/>
          </p:nvSpPr>
          <p:spPr>
            <a:xfrm>
              <a:off x="9760974" y="4244800"/>
              <a:ext cx="86562" cy="81445"/>
            </a:xfrm>
            <a:prstGeom prst="rect">
              <a:avLst/>
            </a:prstGeom>
            <a:noFill/>
          </p:spPr>
          <p:txBody>
            <a:bodyPr wrap="none" lIns="0" tIns="0" rIns="0" bIns="0" rtlCol="0" anchor="ctr">
              <a:spAutoFit/>
            </a:bodyPr>
            <a:lstStyle/>
            <a:p>
              <a:pPr algn="ctr"/>
              <a:r>
                <a:rPr lang="de-DE" sz="600"/>
                <a:t>51</a:t>
              </a:r>
            </a:p>
          </p:txBody>
        </p:sp>
        <p:cxnSp>
          <p:nvCxnSpPr>
            <p:cNvPr id="131" name="Straight Connector 130">
              <a:extLst>
                <a:ext uri="{FF2B5EF4-FFF2-40B4-BE49-F238E27FC236}">
                  <a16:creationId xmlns:a16="http://schemas.microsoft.com/office/drawing/2014/main" id="{D9438E6E-86EE-5139-A2A6-BF5783784340}"/>
                </a:ext>
              </a:extLst>
            </p:cNvPr>
            <p:cNvCxnSpPr/>
            <p:nvPr/>
          </p:nvCxnSpPr>
          <p:spPr>
            <a:xfrm>
              <a:off x="9970096" y="4179533"/>
              <a:ext cx="0" cy="45895"/>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6878ACAA-EC9C-65FD-57A9-A1EF4C21B8E3}"/>
                </a:ext>
              </a:extLst>
            </p:cNvPr>
            <p:cNvSpPr txBox="1"/>
            <p:nvPr/>
          </p:nvSpPr>
          <p:spPr>
            <a:xfrm>
              <a:off x="9926815" y="4244800"/>
              <a:ext cx="86562" cy="81445"/>
            </a:xfrm>
            <a:prstGeom prst="rect">
              <a:avLst/>
            </a:prstGeom>
            <a:noFill/>
          </p:spPr>
          <p:txBody>
            <a:bodyPr wrap="none" lIns="0" tIns="0" rIns="0" bIns="0" rtlCol="0" anchor="ctr">
              <a:spAutoFit/>
            </a:bodyPr>
            <a:lstStyle/>
            <a:p>
              <a:pPr algn="ctr"/>
              <a:r>
                <a:rPr lang="de-DE" sz="600"/>
                <a:t>54</a:t>
              </a:r>
            </a:p>
          </p:txBody>
        </p:sp>
        <p:cxnSp>
          <p:nvCxnSpPr>
            <p:cNvPr id="133" name="Straight Connector 132">
              <a:extLst>
                <a:ext uri="{FF2B5EF4-FFF2-40B4-BE49-F238E27FC236}">
                  <a16:creationId xmlns:a16="http://schemas.microsoft.com/office/drawing/2014/main" id="{E6F8FF56-985A-BCE3-1367-01E9E061ED3C}"/>
                </a:ext>
              </a:extLst>
            </p:cNvPr>
            <p:cNvCxnSpPr/>
            <p:nvPr/>
          </p:nvCxnSpPr>
          <p:spPr>
            <a:xfrm>
              <a:off x="10142810" y="4179533"/>
              <a:ext cx="0" cy="45895"/>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8C22401F-4439-EA2F-D32A-8AE2AB750C20}"/>
                </a:ext>
              </a:extLst>
            </p:cNvPr>
            <p:cNvSpPr txBox="1"/>
            <p:nvPr/>
          </p:nvSpPr>
          <p:spPr>
            <a:xfrm>
              <a:off x="10099529" y="4244800"/>
              <a:ext cx="86562" cy="81445"/>
            </a:xfrm>
            <a:prstGeom prst="rect">
              <a:avLst/>
            </a:prstGeom>
            <a:noFill/>
          </p:spPr>
          <p:txBody>
            <a:bodyPr wrap="none" lIns="0" tIns="0" rIns="0" bIns="0" rtlCol="0" anchor="ctr">
              <a:spAutoFit/>
            </a:bodyPr>
            <a:lstStyle/>
            <a:p>
              <a:pPr algn="ctr"/>
              <a:r>
                <a:rPr lang="de-DE" sz="600"/>
                <a:t>57</a:t>
              </a:r>
            </a:p>
          </p:txBody>
        </p:sp>
        <p:cxnSp>
          <p:nvCxnSpPr>
            <p:cNvPr id="135" name="Straight Connector 134">
              <a:extLst>
                <a:ext uri="{FF2B5EF4-FFF2-40B4-BE49-F238E27FC236}">
                  <a16:creationId xmlns:a16="http://schemas.microsoft.com/office/drawing/2014/main" id="{900D5BB0-67DF-FE0C-F516-4E4DBA090A9F}"/>
                </a:ext>
              </a:extLst>
            </p:cNvPr>
            <p:cNvCxnSpPr/>
            <p:nvPr/>
          </p:nvCxnSpPr>
          <p:spPr>
            <a:xfrm>
              <a:off x="10314044" y="4179533"/>
              <a:ext cx="0" cy="45895"/>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40251E12-055F-84E0-A609-342883ACBE3E}"/>
                </a:ext>
              </a:extLst>
            </p:cNvPr>
            <p:cNvSpPr txBox="1"/>
            <p:nvPr/>
          </p:nvSpPr>
          <p:spPr>
            <a:xfrm>
              <a:off x="10270763" y="4244800"/>
              <a:ext cx="86562" cy="81445"/>
            </a:xfrm>
            <a:prstGeom prst="rect">
              <a:avLst/>
            </a:prstGeom>
            <a:noFill/>
          </p:spPr>
          <p:txBody>
            <a:bodyPr wrap="none" lIns="0" tIns="0" rIns="0" bIns="0" rtlCol="0" anchor="ctr">
              <a:spAutoFit/>
            </a:bodyPr>
            <a:lstStyle/>
            <a:p>
              <a:pPr algn="ctr"/>
              <a:r>
                <a:rPr lang="de-DE" sz="600"/>
                <a:t>60</a:t>
              </a:r>
            </a:p>
          </p:txBody>
        </p:sp>
        <p:cxnSp>
          <p:nvCxnSpPr>
            <p:cNvPr id="137" name="Straight Connector 136">
              <a:extLst>
                <a:ext uri="{FF2B5EF4-FFF2-40B4-BE49-F238E27FC236}">
                  <a16:creationId xmlns:a16="http://schemas.microsoft.com/office/drawing/2014/main" id="{C45BB01B-54B1-B042-F67E-4B812A738B51}"/>
                </a:ext>
              </a:extLst>
            </p:cNvPr>
            <p:cNvCxnSpPr/>
            <p:nvPr/>
          </p:nvCxnSpPr>
          <p:spPr>
            <a:xfrm>
              <a:off x="10480898" y="4179533"/>
              <a:ext cx="0" cy="45895"/>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5E7A05E3-5494-2365-6CC1-9C5BC9267FA5}"/>
                </a:ext>
              </a:extLst>
            </p:cNvPr>
            <p:cNvSpPr txBox="1"/>
            <p:nvPr/>
          </p:nvSpPr>
          <p:spPr>
            <a:xfrm>
              <a:off x="10437617" y="4244800"/>
              <a:ext cx="86562" cy="81445"/>
            </a:xfrm>
            <a:prstGeom prst="rect">
              <a:avLst/>
            </a:prstGeom>
            <a:noFill/>
          </p:spPr>
          <p:txBody>
            <a:bodyPr wrap="none" lIns="0" tIns="0" rIns="0" bIns="0" rtlCol="0" anchor="ctr">
              <a:spAutoFit/>
            </a:bodyPr>
            <a:lstStyle/>
            <a:p>
              <a:pPr algn="ctr"/>
              <a:r>
                <a:rPr lang="de-DE" sz="600"/>
                <a:t>63</a:t>
              </a:r>
            </a:p>
          </p:txBody>
        </p:sp>
        <p:cxnSp>
          <p:nvCxnSpPr>
            <p:cNvPr id="139" name="Straight Connector 138">
              <a:extLst>
                <a:ext uri="{FF2B5EF4-FFF2-40B4-BE49-F238E27FC236}">
                  <a16:creationId xmlns:a16="http://schemas.microsoft.com/office/drawing/2014/main" id="{B0A08998-B31E-6589-69FA-D378041FBDF3}"/>
                </a:ext>
              </a:extLst>
            </p:cNvPr>
            <p:cNvCxnSpPr/>
            <p:nvPr/>
          </p:nvCxnSpPr>
          <p:spPr>
            <a:xfrm>
              <a:off x="10653527" y="4179533"/>
              <a:ext cx="0" cy="45895"/>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1B96719-7486-C1D1-C0B5-3A52F2136DD6}"/>
                </a:ext>
              </a:extLst>
            </p:cNvPr>
            <p:cNvSpPr txBox="1"/>
            <p:nvPr/>
          </p:nvSpPr>
          <p:spPr>
            <a:xfrm>
              <a:off x="10610246" y="4244800"/>
              <a:ext cx="86562" cy="81445"/>
            </a:xfrm>
            <a:prstGeom prst="rect">
              <a:avLst/>
            </a:prstGeom>
            <a:noFill/>
          </p:spPr>
          <p:txBody>
            <a:bodyPr wrap="none" lIns="0" tIns="0" rIns="0" bIns="0" rtlCol="0" anchor="ctr">
              <a:spAutoFit/>
            </a:bodyPr>
            <a:lstStyle/>
            <a:p>
              <a:pPr algn="ctr"/>
              <a:r>
                <a:rPr lang="de-DE" sz="600"/>
                <a:t>66</a:t>
              </a:r>
            </a:p>
          </p:txBody>
        </p:sp>
        <p:cxnSp>
          <p:nvCxnSpPr>
            <p:cNvPr id="141" name="Straight Connector 140">
              <a:extLst>
                <a:ext uri="{FF2B5EF4-FFF2-40B4-BE49-F238E27FC236}">
                  <a16:creationId xmlns:a16="http://schemas.microsoft.com/office/drawing/2014/main" id="{63D378B7-E4D5-B363-D663-0A202AA89F4D}"/>
                </a:ext>
              </a:extLst>
            </p:cNvPr>
            <p:cNvCxnSpPr/>
            <p:nvPr/>
          </p:nvCxnSpPr>
          <p:spPr>
            <a:xfrm>
              <a:off x="10816489" y="4179533"/>
              <a:ext cx="0" cy="45895"/>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9FF80AB9-F4BD-EB08-77F1-CB80871A5119}"/>
                </a:ext>
              </a:extLst>
            </p:cNvPr>
            <p:cNvSpPr txBox="1"/>
            <p:nvPr/>
          </p:nvSpPr>
          <p:spPr>
            <a:xfrm>
              <a:off x="10773208" y="4244800"/>
              <a:ext cx="86562" cy="81445"/>
            </a:xfrm>
            <a:prstGeom prst="rect">
              <a:avLst/>
            </a:prstGeom>
            <a:noFill/>
          </p:spPr>
          <p:txBody>
            <a:bodyPr wrap="none" lIns="0" tIns="0" rIns="0" bIns="0" rtlCol="0" anchor="ctr">
              <a:spAutoFit/>
            </a:bodyPr>
            <a:lstStyle/>
            <a:p>
              <a:pPr algn="ctr"/>
              <a:r>
                <a:rPr lang="de-DE" sz="600"/>
                <a:t>69</a:t>
              </a:r>
            </a:p>
          </p:txBody>
        </p:sp>
        <p:cxnSp>
          <p:nvCxnSpPr>
            <p:cNvPr id="143" name="Straight Connector 142">
              <a:extLst>
                <a:ext uri="{FF2B5EF4-FFF2-40B4-BE49-F238E27FC236}">
                  <a16:creationId xmlns:a16="http://schemas.microsoft.com/office/drawing/2014/main" id="{12C52513-0E23-3F3E-9475-EBC899B1975E}"/>
                </a:ext>
              </a:extLst>
            </p:cNvPr>
            <p:cNvCxnSpPr/>
            <p:nvPr/>
          </p:nvCxnSpPr>
          <p:spPr>
            <a:xfrm>
              <a:off x="10991513" y="4179533"/>
              <a:ext cx="0" cy="45895"/>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09403710-51A6-23DA-639E-A3D8A2328904}"/>
                </a:ext>
              </a:extLst>
            </p:cNvPr>
            <p:cNvSpPr txBox="1"/>
            <p:nvPr/>
          </p:nvSpPr>
          <p:spPr>
            <a:xfrm>
              <a:off x="10948232" y="4244800"/>
              <a:ext cx="86562" cy="81445"/>
            </a:xfrm>
            <a:prstGeom prst="rect">
              <a:avLst/>
            </a:prstGeom>
            <a:noFill/>
          </p:spPr>
          <p:txBody>
            <a:bodyPr wrap="none" lIns="0" tIns="0" rIns="0" bIns="0" rtlCol="0" anchor="ctr">
              <a:spAutoFit/>
            </a:bodyPr>
            <a:lstStyle/>
            <a:p>
              <a:pPr algn="ctr"/>
              <a:r>
                <a:rPr lang="de-DE" sz="600"/>
                <a:t>72</a:t>
              </a:r>
            </a:p>
          </p:txBody>
        </p:sp>
        <p:sp>
          <p:nvSpPr>
            <p:cNvPr id="145" name="TextBox 144">
              <a:extLst>
                <a:ext uri="{FF2B5EF4-FFF2-40B4-BE49-F238E27FC236}">
                  <a16:creationId xmlns:a16="http://schemas.microsoft.com/office/drawing/2014/main" id="{7F16C43D-2689-5FB8-E54F-5CB4B311F4F8}"/>
                </a:ext>
              </a:extLst>
            </p:cNvPr>
            <p:cNvSpPr txBox="1"/>
            <p:nvPr/>
          </p:nvSpPr>
          <p:spPr>
            <a:xfrm>
              <a:off x="8201318" y="4372511"/>
              <a:ext cx="1388202" cy="108594"/>
            </a:xfrm>
            <a:prstGeom prst="rect">
              <a:avLst/>
            </a:prstGeom>
            <a:noFill/>
          </p:spPr>
          <p:txBody>
            <a:bodyPr wrap="none" lIns="0" tIns="0" rIns="0" bIns="0" rtlCol="0" anchor="t">
              <a:spAutoFit/>
            </a:bodyPr>
            <a:lstStyle/>
            <a:p>
              <a:pPr algn="ctr"/>
              <a:r>
                <a:rPr lang="de-DE" sz="800" b="1"/>
                <a:t>Months since randomization</a:t>
              </a:r>
            </a:p>
          </p:txBody>
        </p:sp>
        <p:sp>
          <p:nvSpPr>
            <p:cNvPr id="146" name="TextBox 145">
              <a:extLst>
                <a:ext uri="{FF2B5EF4-FFF2-40B4-BE49-F238E27FC236}">
                  <a16:creationId xmlns:a16="http://schemas.microsoft.com/office/drawing/2014/main" id="{984A4AD2-CC17-113A-F993-CDDC3F1ABC92}"/>
                </a:ext>
              </a:extLst>
            </p:cNvPr>
            <p:cNvSpPr txBox="1"/>
            <p:nvPr/>
          </p:nvSpPr>
          <p:spPr>
            <a:xfrm rot="16200000">
              <a:off x="5976554" y="3290676"/>
              <a:ext cx="1204707" cy="123111"/>
            </a:xfrm>
            <a:prstGeom prst="rect">
              <a:avLst/>
            </a:prstGeom>
            <a:noFill/>
          </p:spPr>
          <p:txBody>
            <a:bodyPr wrap="none" lIns="0" tIns="0" rIns="0" bIns="0" rtlCol="0" anchor="t">
              <a:spAutoFit/>
            </a:bodyPr>
            <a:lstStyle/>
            <a:p>
              <a:pPr algn="ctr"/>
              <a:r>
                <a:rPr lang="de-DE" sz="800" b="1"/>
                <a:t>Patients free from death (%)</a:t>
              </a:r>
            </a:p>
          </p:txBody>
        </p:sp>
        <p:grpSp>
          <p:nvGrpSpPr>
            <p:cNvPr id="147" name="Group 146">
              <a:extLst>
                <a:ext uri="{FF2B5EF4-FFF2-40B4-BE49-F238E27FC236}">
                  <a16:creationId xmlns:a16="http://schemas.microsoft.com/office/drawing/2014/main" id="{A3BA5C3B-25D9-514A-BF0E-371CF65B5503}"/>
                </a:ext>
              </a:extLst>
            </p:cNvPr>
            <p:cNvGrpSpPr/>
            <p:nvPr/>
          </p:nvGrpSpPr>
          <p:grpSpPr>
            <a:xfrm>
              <a:off x="8051720" y="2850189"/>
              <a:ext cx="2595397" cy="1137699"/>
              <a:chOff x="8051720" y="2903894"/>
              <a:chExt cx="2595397" cy="1289794"/>
            </a:xfrm>
          </p:grpSpPr>
          <p:grpSp>
            <p:nvGrpSpPr>
              <p:cNvPr id="189" name="Group 188">
                <a:extLst>
                  <a:ext uri="{FF2B5EF4-FFF2-40B4-BE49-F238E27FC236}">
                    <a16:creationId xmlns:a16="http://schemas.microsoft.com/office/drawing/2014/main" id="{9E3CC3E9-33D2-7F44-C473-33D3D32E26D8}"/>
                  </a:ext>
                </a:extLst>
              </p:cNvPr>
              <p:cNvGrpSpPr/>
              <p:nvPr/>
            </p:nvGrpSpPr>
            <p:grpSpPr>
              <a:xfrm>
                <a:off x="10138965" y="3774916"/>
                <a:ext cx="508152" cy="418772"/>
                <a:chOff x="10138965" y="3774916"/>
                <a:chExt cx="508152" cy="418772"/>
              </a:xfrm>
            </p:grpSpPr>
            <p:sp>
              <p:nvSpPr>
                <p:cNvPr id="194" name="TextBox 193">
                  <a:extLst>
                    <a:ext uri="{FF2B5EF4-FFF2-40B4-BE49-F238E27FC236}">
                      <a16:creationId xmlns:a16="http://schemas.microsoft.com/office/drawing/2014/main" id="{F4ACCCC4-D0D4-7B97-7A16-694A5CC79C42}"/>
                    </a:ext>
                  </a:extLst>
                </p:cNvPr>
                <p:cNvSpPr txBox="1"/>
                <p:nvPr/>
              </p:nvSpPr>
              <p:spPr>
                <a:xfrm>
                  <a:off x="10138965" y="3774916"/>
                  <a:ext cx="508152" cy="92333"/>
                </a:xfrm>
                <a:prstGeom prst="rect">
                  <a:avLst/>
                </a:prstGeom>
                <a:noFill/>
              </p:spPr>
              <p:txBody>
                <a:bodyPr wrap="none" lIns="0" tIns="0" rIns="0" bIns="0" rtlCol="0" anchor="t">
                  <a:spAutoFit/>
                </a:bodyPr>
                <a:lstStyle/>
                <a:p>
                  <a:r>
                    <a:rPr lang="de-DE" sz="600" dirty="0"/>
                    <a:t>Chemotherapy</a:t>
                  </a:r>
                </a:p>
              </p:txBody>
            </p:sp>
            <p:sp>
              <p:nvSpPr>
                <p:cNvPr id="195" name="TextBox 194">
                  <a:extLst>
                    <a:ext uri="{FF2B5EF4-FFF2-40B4-BE49-F238E27FC236}">
                      <a16:creationId xmlns:a16="http://schemas.microsoft.com/office/drawing/2014/main" id="{9FABA0D1-29B1-2713-4A55-D946718DA57A}"/>
                    </a:ext>
                  </a:extLst>
                </p:cNvPr>
                <p:cNvSpPr txBox="1"/>
                <p:nvPr/>
              </p:nvSpPr>
              <p:spPr>
                <a:xfrm>
                  <a:off x="10138965" y="4101355"/>
                  <a:ext cx="293350" cy="92333"/>
                </a:xfrm>
                <a:prstGeom prst="rect">
                  <a:avLst/>
                </a:prstGeom>
                <a:noFill/>
              </p:spPr>
              <p:txBody>
                <a:bodyPr wrap="none" lIns="0" tIns="0" rIns="0" bIns="0" rtlCol="0" anchor="t">
                  <a:spAutoFit/>
                </a:bodyPr>
                <a:lstStyle/>
                <a:p>
                  <a:r>
                    <a:rPr lang="de-DE" sz="600" dirty="0"/>
                    <a:t>Olaparib</a:t>
                  </a:r>
                </a:p>
              </p:txBody>
            </p:sp>
          </p:grpSp>
          <p:sp>
            <p:nvSpPr>
              <p:cNvPr id="190" name="TextBox 189">
                <a:extLst>
                  <a:ext uri="{FF2B5EF4-FFF2-40B4-BE49-F238E27FC236}">
                    <a16:creationId xmlns:a16="http://schemas.microsoft.com/office/drawing/2014/main" id="{97C2EBDF-E601-5530-478B-FBD219BA4195}"/>
                  </a:ext>
                </a:extLst>
              </p:cNvPr>
              <p:cNvSpPr txBox="1"/>
              <p:nvPr/>
            </p:nvSpPr>
            <p:spPr>
              <a:xfrm>
                <a:off x="9697005" y="3542109"/>
                <a:ext cx="86562" cy="92333"/>
              </a:xfrm>
              <a:prstGeom prst="rect">
                <a:avLst/>
              </a:prstGeom>
              <a:noFill/>
            </p:spPr>
            <p:txBody>
              <a:bodyPr wrap="none" lIns="0" tIns="0" rIns="0" bIns="0" rtlCol="0" anchor="t">
                <a:spAutoFit/>
              </a:bodyPr>
              <a:lstStyle/>
              <a:p>
                <a:r>
                  <a:rPr lang="de-DE" sz="600"/>
                  <a:t>34</a:t>
                </a:r>
              </a:p>
            </p:txBody>
          </p:sp>
          <p:sp>
            <p:nvSpPr>
              <p:cNvPr id="191" name="TextBox 190">
                <a:extLst>
                  <a:ext uri="{FF2B5EF4-FFF2-40B4-BE49-F238E27FC236}">
                    <a16:creationId xmlns:a16="http://schemas.microsoft.com/office/drawing/2014/main" id="{B52460CC-A117-FF17-EFF2-A1958A580172}"/>
                  </a:ext>
                </a:extLst>
              </p:cNvPr>
              <p:cNvSpPr txBox="1"/>
              <p:nvPr/>
            </p:nvSpPr>
            <p:spPr>
              <a:xfrm>
                <a:off x="9445545" y="3923109"/>
                <a:ext cx="86562" cy="92333"/>
              </a:xfrm>
              <a:prstGeom prst="rect">
                <a:avLst/>
              </a:prstGeom>
              <a:noFill/>
            </p:spPr>
            <p:txBody>
              <a:bodyPr wrap="none" lIns="0" tIns="0" rIns="0" bIns="0" rtlCol="0" anchor="t">
                <a:spAutoFit/>
              </a:bodyPr>
              <a:lstStyle/>
              <a:p>
                <a:r>
                  <a:rPr lang="de-DE" sz="600"/>
                  <a:t>26</a:t>
                </a:r>
              </a:p>
            </p:txBody>
          </p:sp>
          <p:sp>
            <p:nvSpPr>
              <p:cNvPr id="192" name="TextBox 191">
                <a:extLst>
                  <a:ext uri="{FF2B5EF4-FFF2-40B4-BE49-F238E27FC236}">
                    <a16:creationId xmlns:a16="http://schemas.microsoft.com/office/drawing/2014/main" id="{541AEE2B-7528-FB5C-2A75-3DA2DBB7A1BF}"/>
                  </a:ext>
                </a:extLst>
              </p:cNvPr>
              <p:cNvSpPr txBox="1"/>
              <p:nvPr/>
            </p:nvSpPr>
            <p:spPr>
              <a:xfrm>
                <a:off x="8051720" y="3367444"/>
                <a:ext cx="86562" cy="92333"/>
              </a:xfrm>
              <a:prstGeom prst="rect">
                <a:avLst/>
              </a:prstGeom>
              <a:noFill/>
            </p:spPr>
            <p:txBody>
              <a:bodyPr wrap="none" lIns="0" tIns="0" rIns="0" bIns="0" rtlCol="0" anchor="t">
                <a:spAutoFit/>
              </a:bodyPr>
              <a:lstStyle/>
              <a:p>
                <a:r>
                  <a:rPr lang="de-DE" sz="600"/>
                  <a:t>56</a:t>
                </a:r>
              </a:p>
            </p:txBody>
          </p:sp>
          <p:sp>
            <p:nvSpPr>
              <p:cNvPr id="193" name="TextBox 192">
                <a:extLst>
                  <a:ext uri="{FF2B5EF4-FFF2-40B4-BE49-F238E27FC236}">
                    <a16:creationId xmlns:a16="http://schemas.microsoft.com/office/drawing/2014/main" id="{900371BD-625E-B34E-D15E-67F6D1BBC00E}"/>
                  </a:ext>
                </a:extLst>
              </p:cNvPr>
              <p:cNvSpPr txBox="1"/>
              <p:nvPr/>
            </p:nvSpPr>
            <p:spPr>
              <a:xfrm>
                <a:off x="8321595" y="2903894"/>
                <a:ext cx="86562" cy="92333"/>
              </a:xfrm>
              <a:prstGeom prst="rect">
                <a:avLst/>
              </a:prstGeom>
              <a:noFill/>
            </p:spPr>
            <p:txBody>
              <a:bodyPr wrap="none" lIns="0" tIns="0" rIns="0" bIns="0" rtlCol="0" anchor="t">
                <a:spAutoFit/>
              </a:bodyPr>
              <a:lstStyle/>
              <a:p>
                <a:r>
                  <a:rPr lang="de-DE" sz="600"/>
                  <a:t>70</a:t>
                </a:r>
              </a:p>
            </p:txBody>
          </p:sp>
        </p:grpSp>
        <p:sp>
          <p:nvSpPr>
            <p:cNvPr id="148" name="Freeform 51">
              <a:extLst>
                <a:ext uri="{FF2B5EF4-FFF2-40B4-BE49-F238E27FC236}">
                  <a16:creationId xmlns:a16="http://schemas.microsoft.com/office/drawing/2014/main" id="{B34B86C0-0895-2443-6A48-F9D08AC80465}"/>
                </a:ext>
              </a:extLst>
            </p:cNvPr>
            <p:cNvSpPr>
              <a:spLocks/>
            </p:cNvSpPr>
            <p:nvPr/>
          </p:nvSpPr>
          <p:spPr bwMode="auto">
            <a:xfrm>
              <a:off x="6921500" y="2480196"/>
              <a:ext cx="3414184" cy="1348488"/>
            </a:xfrm>
            <a:custGeom>
              <a:avLst/>
              <a:gdLst>
                <a:gd name="T0" fmla="*/ 0 w 2305"/>
                <a:gd name="T1" fmla="*/ 0 h 996"/>
                <a:gd name="T2" fmla="*/ 102 w 2305"/>
                <a:gd name="T3" fmla="*/ 0 h 996"/>
                <a:gd name="T4" fmla="*/ 102 w 2305"/>
                <a:gd name="T5" fmla="*/ 33 h 996"/>
                <a:gd name="T6" fmla="*/ 149 w 2305"/>
                <a:gd name="T7" fmla="*/ 33 h 996"/>
                <a:gd name="T8" fmla="*/ 149 w 2305"/>
                <a:gd name="T9" fmla="*/ 71 h 996"/>
                <a:gd name="T10" fmla="*/ 378 w 2305"/>
                <a:gd name="T11" fmla="*/ 71 h 996"/>
                <a:gd name="T12" fmla="*/ 378 w 2305"/>
                <a:gd name="T13" fmla="*/ 106 h 996"/>
                <a:gd name="T14" fmla="*/ 449 w 2305"/>
                <a:gd name="T15" fmla="*/ 106 h 996"/>
                <a:gd name="T16" fmla="*/ 449 w 2305"/>
                <a:gd name="T17" fmla="*/ 146 h 996"/>
                <a:gd name="T18" fmla="*/ 657 w 2305"/>
                <a:gd name="T19" fmla="*/ 146 h 996"/>
                <a:gd name="T20" fmla="*/ 657 w 2305"/>
                <a:gd name="T21" fmla="*/ 222 h 996"/>
                <a:gd name="T22" fmla="*/ 756 w 2305"/>
                <a:gd name="T23" fmla="*/ 222 h 996"/>
                <a:gd name="T24" fmla="*/ 756 w 2305"/>
                <a:gd name="T25" fmla="*/ 262 h 996"/>
                <a:gd name="T26" fmla="*/ 846 w 2305"/>
                <a:gd name="T27" fmla="*/ 262 h 996"/>
                <a:gd name="T28" fmla="*/ 846 w 2305"/>
                <a:gd name="T29" fmla="*/ 300 h 996"/>
                <a:gd name="T30" fmla="*/ 853 w 2305"/>
                <a:gd name="T31" fmla="*/ 300 h 996"/>
                <a:gd name="T32" fmla="*/ 853 w 2305"/>
                <a:gd name="T33" fmla="*/ 337 h 996"/>
                <a:gd name="T34" fmla="*/ 895 w 2305"/>
                <a:gd name="T35" fmla="*/ 337 h 996"/>
                <a:gd name="T36" fmla="*/ 895 w 2305"/>
                <a:gd name="T37" fmla="*/ 380 h 996"/>
                <a:gd name="T38" fmla="*/ 933 w 2305"/>
                <a:gd name="T39" fmla="*/ 380 h 996"/>
                <a:gd name="T40" fmla="*/ 933 w 2305"/>
                <a:gd name="T41" fmla="*/ 418 h 996"/>
                <a:gd name="T42" fmla="*/ 976 w 2305"/>
                <a:gd name="T43" fmla="*/ 418 h 996"/>
                <a:gd name="T44" fmla="*/ 976 w 2305"/>
                <a:gd name="T45" fmla="*/ 493 h 996"/>
                <a:gd name="T46" fmla="*/ 1120 w 2305"/>
                <a:gd name="T47" fmla="*/ 493 h 996"/>
                <a:gd name="T48" fmla="*/ 1120 w 2305"/>
                <a:gd name="T49" fmla="*/ 533 h 996"/>
                <a:gd name="T50" fmla="*/ 1264 w 2305"/>
                <a:gd name="T51" fmla="*/ 533 h 996"/>
                <a:gd name="T52" fmla="*/ 1264 w 2305"/>
                <a:gd name="T53" fmla="*/ 571 h 996"/>
                <a:gd name="T54" fmla="*/ 1358 w 2305"/>
                <a:gd name="T55" fmla="*/ 571 h 996"/>
                <a:gd name="T56" fmla="*/ 1358 w 2305"/>
                <a:gd name="T57" fmla="*/ 611 h 996"/>
                <a:gd name="T58" fmla="*/ 1507 w 2305"/>
                <a:gd name="T59" fmla="*/ 611 h 996"/>
                <a:gd name="T60" fmla="*/ 1507 w 2305"/>
                <a:gd name="T61" fmla="*/ 651 h 996"/>
                <a:gd name="T62" fmla="*/ 1540 w 2305"/>
                <a:gd name="T63" fmla="*/ 651 h 996"/>
                <a:gd name="T64" fmla="*/ 1540 w 2305"/>
                <a:gd name="T65" fmla="*/ 687 h 996"/>
                <a:gd name="T66" fmla="*/ 1651 w 2305"/>
                <a:gd name="T67" fmla="*/ 687 h 996"/>
                <a:gd name="T68" fmla="*/ 1651 w 2305"/>
                <a:gd name="T69" fmla="*/ 734 h 996"/>
                <a:gd name="T70" fmla="*/ 1783 w 2305"/>
                <a:gd name="T71" fmla="*/ 734 h 996"/>
                <a:gd name="T72" fmla="*/ 1783 w 2305"/>
                <a:gd name="T73" fmla="*/ 774 h 996"/>
                <a:gd name="T74" fmla="*/ 1816 w 2305"/>
                <a:gd name="T75" fmla="*/ 774 h 996"/>
                <a:gd name="T76" fmla="*/ 1816 w 2305"/>
                <a:gd name="T77" fmla="*/ 817 h 996"/>
                <a:gd name="T78" fmla="*/ 2008 w 2305"/>
                <a:gd name="T79" fmla="*/ 817 h 996"/>
                <a:gd name="T80" fmla="*/ 2008 w 2305"/>
                <a:gd name="T81" fmla="*/ 876 h 996"/>
                <a:gd name="T82" fmla="*/ 2149 w 2305"/>
                <a:gd name="T83" fmla="*/ 876 h 996"/>
                <a:gd name="T84" fmla="*/ 2149 w 2305"/>
                <a:gd name="T85" fmla="*/ 996 h 996"/>
                <a:gd name="T86" fmla="*/ 2305 w 2305"/>
                <a:gd name="T87" fmla="*/ 996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05" h="996">
                  <a:moveTo>
                    <a:pt x="0" y="0"/>
                  </a:moveTo>
                  <a:lnTo>
                    <a:pt x="102" y="0"/>
                  </a:lnTo>
                  <a:lnTo>
                    <a:pt x="102" y="33"/>
                  </a:lnTo>
                  <a:lnTo>
                    <a:pt x="149" y="33"/>
                  </a:lnTo>
                  <a:lnTo>
                    <a:pt x="149" y="71"/>
                  </a:lnTo>
                  <a:lnTo>
                    <a:pt x="378" y="71"/>
                  </a:lnTo>
                  <a:lnTo>
                    <a:pt x="378" y="106"/>
                  </a:lnTo>
                  <a:lnTo>
                    <a:pt x="449" y="106"/>
                  </a:lnTo>
                  <a:lnTo>
                    <a:pt x="449" y="146"/>
                  </a:lnTo>
                  <a:lnTo>
                    <a:pt x="657" y="146"/>
                  </a:lnTo>
                  <a:lnTo>
                    <a:pt x="657" y="222"/>
                  </a:lnTo>
                  <a:lnTo>
                    <a:pt x="756" y="222"/>
                  </a:lnTo>
                  <a:lnTo>
                    <a:pt x="756" y="262"/>
                  </a:lnTo>
                  <a:lnTo>
                    <a:pt x="846" y="262"/>
                  </a:lnTo>
                  <a:lnTo>
                    <a:pt x="846" y="300"/>
                  </a:lnTo>
                  <a:lnTo>
                    <a:pt x="853" y="300"/>
                  </a:lnTo>
                  <a:lnTo>
                    <a:pt x="853" y="337"/>
                  </a:lnTo>
                  <a:lnTo>
                    <a:pt x="895" y="337"/>
                  </a:lnTo>
                  <a:lnTo>
                    <a:pt x="895" y="380"/>
                  </a:lnTo>
                  <a:lnTo>
                    <a:pt x="933" y="380"/>
                  </a:lnTo>
                  <a:lnTo>
                    <a:pt x="933" y="418"/>
                  </a:lnTo>
                  <a:lnTo>
                    <a:pt x="976" y="418"/>
                  </a:lnTo>
                  <a:lnTo>
                    <a:pt x="976" y="493"/>
                  </a:lnTo>
                  <a:lnTo>
                    <a:pt x="1120" y="493"/>
                  </a:lnTo>
                  <a:lnTo>
                    <a:pt x="1120" y="533"/>
                  </a:lnTo>
                  <a:lnTo>
                    <a:pt x="1264" y="533"/>
                  </a:lnTo>
                  <a:lnTo>
                    <a:pt x="1264" y="571"/>
                  </a:lnTo>
                  <a:lnTo>
                    <a:pt x="1358" y="571"/>
                  </a:lnTo>
                  <a:lnTo>
                    <a:pt x="1358" y="611"/>
                  </a:lnTo>
                  <a:lnTo>
                    <a:pt x="1507" y="611"/>
                  </a:lnTo>
                  <a:lnTo>
                    <a:pt x="1507" y="651"/>
                  </a:lnTo>
                  <a:lnTo>
                    <a:pt x="1540" y="651"/>
                  </a:lnTo>
                  <a:lnTo>
                    <a:pt x="1540" y="687"/>
                  </a:lnTo>
                  <a:lnTo>
                    <a:pt x="1651" y="687"/>
                  </a:lnTo>
                  <a:lnTo>
                    <a:pt x="1651" y="734"/>
                  </a:lnTo>
                  <a:lnTo>
                    <a:pt x="1783" y="734"/>
                  </a:lnTo>
                  <a:lnTo>
                    <a:pt x="1783" y="774"/>
                  </a:lnTo>
                  <a:lnTo>
                    <a:pt x="1816" y="774"/>
                  </a:lnTo>
                  <a:lnTo>
                    <a:pt x="1816" y="817"/>
                  </a:lnTo>
                  <a:lnTo>
                    <a:pt x="2008" y="817"/>
                  </a:lnTo>
                  <a:lnTo>
                    <a:pt x="2008" y="876"/>
                  </a:lnTo>
                  <a:lnTo>
                    <a:pt x="2149" y="876"/>
                  </a:lnTo>
                  <a:lnTo>
                    <a:pt x="2149" y="996"/>
                  </a:lnTo>
                  <a:lnTo>
                    <a:pt x="2305" y="996"/>
                  </a:lnTo>
                </a:path>
              </a:pathLst>
            </a:cu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sz="600"/>
            </a:p>
          </p:txBody>
        </p:sp>
        <p:sp>
          <p:nvSpPr>
            <p:cNvPr id="149" name="Oval 52">
              <a:extLst>
                <a:ext uri="{FF2B5EF4-FFF2-40B4-BE49-F238E27FC236}">
                  <a16:creationId xmlns:a16="http://schemas.microsoft.com/office/drawing/2014/main" id="{1B2C9D2D-67F9-DBCF-63E0-72D1BACA62E1}"/>
                </a:ext>
              </a:extLst>
            </p:cNvPr>
            <p:cNvSpPr>
              <a:spLocks noChangeArrowheads="1"/>
            </p:cNvSpPr>
            <p:nvPr/>
          </p:nvSpPr>
          <p:spPr bwMode="auto">
            <a:xfrm>
              <a:off x="6899275" y="2466193"/>
              <a:ext cx="44450" cy="39208"/>
            </a:xfrm>
            <a:prstGeom prst="ellipse">
              <a:avLst/>
            </a:prstGeom>
            <a:solidFill>
              <a:schemeClr val="bg1">
                <a:lumMod val="50000"/>
              </a:schemeClr>
            </a:solid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de-CH" sz="600"/>
            </a:p>
          </p:txBody>
        </p:sp>
        <p:sp>
          <p:nvSpPr>
            <p:cNvPr id="150" name="Oval 53">
              <a:extLst>
                <a:ext uri="{FF2B5EF4-FFF2-40B4-BE49-F238E27FC236}">
                  <a16:creationId xmlns:a16="http://schemas.microsoft.com/office/drawing/2014/main" id="{41824038-59B9-7C0A-4188-2577F8F085AF}"/>
                </a:ext>
              </a:extLst>
            </p:cNvPr>
            <p:cNvSpPr>
              <a:spLocks noChangeArrowheads="1"/>
            </p:cNvSpPr>
            <p:nvPr/>
          </p:nvSpPr>
          <p:spPr bwMode="auto">
            <a:xfrm>
              <a:off x="6962775" y="2466193"/>
              <a:ext cx="46038" cy="39208"/>
            </a:xfrm>
            <a:prstGeom prst="ellipse">
              <a:avLst/>
            </a:prstGeom>
            <a:solidFill>
              <a:schemeClr val="bg1">
                <a:lumMod val="50000"/>
              </a:schemeClr>
            </a:solid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de-CH" sz="600"/>
            </a:p>
          </p:txBody>
        </p:sp>
        <p:sp>
          <p:nvSpPr>
            <p:cNvPr id="151" name="Oval 54">
              <a:extLst>
                <a:ext uri="{FF2B5EF4-FFF2-40B4-BE49-F238E27FC236}">
                  <a16:creationId xmlns:a16="http://schemas.microsoft.com/office/drawing/2014/main" id="{03F13F80-FB27-B500-8ACA-294E70404F44}"/>
                </a:ext>
              </a:extLst>
            </p:cNvPr>
            <p:cNvSpPr>
              <a:spLocks noChangeArrowheads="1"/>
            </p:cNvSpPr>
            <p:nvPr/>
          </p:nvSpPr>
          <p:spPr bwMode="auto">
            <a:xfrm>
              <a:off x="7248525" y="2564214"/>
              <a:ext cx="44450" cy="40609"/>
            </a:xfrm>
            <a:prstGeom prst="ellipse">
              <a:avLst/>
            </a:prstGeom>
            <a:solidFill>
              <a:schemeClr val="bg1">
                <a:lumMod val="50000"/>
              </a:schemeClr>
            </a:solid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de-CH" sz="600"/>
            </a:p>
          </p:txBody>
        </p:sp>
        <p:sp>
          <p:nvSpPr>
            <p:cNvPr id="152" name="Oval 55">
              <a:extLst>
                <a:ext uri="{FF2B5EF4-FFF2-40B4-BE49-F238E27FC236}">
                  <a16:creationId xmlns:a16="http://schemas.microsoft.com/office/drawing/2014/main" id="{714DAB45-788A-48A7-219E-D238E2A0EBE7}"/>
                </a:ext>
              </a:extLst>
            </p:cNvPr>
            <p:cNvSpPr>
              <a:spLocks noChangeArrowheads="1"/>
            </p:cNvSpPr>
            <p:nvPr/>
          </p:nvSpPr>
          <p:spPr bwMode="auto">
            <a:xfrm>
              <a:off x="7386638" y="2568415"/>
              <a:ext cx="44450" cy="39208"/>
            </a:xfrm>
            <a:prstGeom prst="ellipse">
              <a:avLst/>
            </a:prstGeom>
            <a:solidFill>
              <a:schemeClr val="bg1">
                <a:lumMod val="50000"/>
              </a:schemeClr>
            </a:solid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de-CH" sz="600"/>
            </a:p>
          </p:txBody>
        </p:sp>
        <p:sp>
          <p:nvSpPr>
            <p:cNvPr id="153" name="Oval 56">
              <a:extLst>
                <a:ext uri="{FF2B5EF4-FFF2-40B4-BE49-F238E27FC236}">
                  <a16:creationId xmlns:a16="http://schemas.microsoft.com/office/drawing/2014/main" id="{54964062-564A-8AB9-C1B3-7CB0617BE25A}"/>
                </a:ext>
              </a:extLst>
            </p:cNvPr>
            <p:cNvSpPr>
              <a:spLocks noChangeArrowheads="1"/>
            </p:cNvSpPr>
            <p:nvPr/>
          </p:nvSpPr>
          <p:spPr bwMode="auto">
            <a:xfrm>
              <a:off x="7558266" y="2604822"/>
              <a:ext cx="44450" cy="39208"/>
            </a:xfrm>
            <a:prstGeom prst="ellipse">
              <a:avLst/>
            </a:prstGeom>
            <a:solidFill>
              <a:schemeClr val="bg1">
                <a:lumMod val="50000"/>
              </a:schemeClr>
            </a:solid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de-CH" sz="600"/>
            </a:p>
          </p:txBody>
        </p:sp>
        <p:sp>
          <p:nvSpPr>
            <p:cNvPr id="154" name="Oval 57">
              <a:extLst>
                <a:ext uri="{FF2B5EF4-FFF2-40B4-BE49-F238E27FC236}">
                  <a16:creationId xmlns:a16="http://schemas.microsoft.com/office/drawing/2014/main" id="{E589E66E-EAFA-A41E-05ED-246D462A8944}"/>
                </a:ext>
              </a:extLst>
            </p:cNvPr>
            <p:cNvSpPr>
              <a:spLocks noChangeArrowheads="1"/>
            </p:cNvSpPr>
            <p:nvPr/>
          </p:nvSpPr>
          <p:spPr bwMode="auto">
            <a:xfrm>
              <a:off x="7679574" y="2651052"/>
              <a:ext cx="44450" cy="39208"/>
            </a:xfrm>
            <a:prstGeom prst="ellipse">
              <a:avLst/>
            </a:prstGeom>
            <a:solidFill>
              <a:schemeClr val="bg1">
                <a:lumMod val="50000"/>
              </a:schemeClr>
            </a:solid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de-CH" sz="600"/>
            </a:p>
          </p:txBody>
        </p:sp>
        <p:sp>
          <p:nvSpPr>
            <p:cNvPr id="155" name="Oval 58">
              <a:extLst>
                <a:ext uri="{FF2B5EF4-FFF2-40B4-BE49-F238E27FC236}">
                  <a16:creationId xmlns:a16="http://schemas.microsoft.com/office/drawing/2014/main" id="{FD99C6D7-FB8F-F91D-E963-A3ADEDA342C7}"/>
                </a:ext>
              </a:extLst>
            </p:cNvPr>
            <p:cNvSpPr>
              <a:spLocks noChangeArrowheads="1"/>
            </p:cNvSpPr>
            <p:nvPr/>
          </p:nvSpPr>
          <p:spPr bwMode="auto">
            <a:xfrm>
              <a:off x="9249994" y="3391792"/>
              <a:ext cx="44450" cy="39208"/>
            </a:xfrm>
            <a:prstGeom prst="ellipse">
              <a:avLst/>
            </a:prstGeom>
            <a:solidFill>
              <a:schemeClr val="bg1">
                <a:lumMod val="50000"/>
              </a:schemeClr>
            </a:solid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de-CH" sz="600"/>
            </a:p>
          </p:txBody>
        </p:sp>
        <p:sp>
          <p:nvSpPr>
            <p:cNvPr id="156" name="Oval 59">
              <a:extLst>
                <a:ext uri="{FF2B5EF4-FFF2-40B4-BE49-F238E27FC236}">
                  <a16:creationId xmlns:a16="http://schemas.microsoft.com/office/drawing/2014/main" id="{050AA0DC-2A41-B79A-EE8D-6DD3C48EBBAD}"/>
                </a:ext>
              </a:extLst>
            </p:cNvPr>
            <p:cNvSpPr>
              <a:spLocks noChangeArrowheads="1"/>
            </p:cNvSpPr>
            <p:nvPr/>
          </p:nvSpPr>
          <p:spPr bwMode="auto">
            <a:xfrm>
              <a:off x="9641161" y="3565656"/>
              <a:ext cx="46038" cy="39208"/>
            </a:xfrm>
            <a:prstGeom prst="ellipse">
              <a:avLst/>
            </a:prstGeom>
            <a:solidFill>
              <a:schemeClr val="bg1">
                <a:lumMod val="50000"/>
              </a:schemeClr>
            </a:solid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de-CH" sz="600"/>
            </a:p>
          </p:txBody>
        </p:sp>
        <p:sp>
          <p:nvSpPr>
            <p:cNvPr id="157" name="Oval 60">
              <a:extLst>
                <a:ext uri="{FF2B5EF4-FFF2-40B4-BE49-F238E27FC236}">
                  <a16:creationId xmlns:a16="http://schemas.microsoft.com/office/drawing/2014/main" id="{752B7954-62A2-D91F-07B8-CC0907EF2BE8}"/>
                </a:ext>
              </a:extLst>
            </p:cNvPr>
            <p:cNvSpPr>
              <a:spLocks noChangeArrowheads="1"/>
            </p:cNvSpPr>
            <p:nvPr/>
          </p:nvSpPr>
          <p:spPr bwMode="auto">
            <a:xfrm>
              <a:off x="9871723" y="3571030"/>
              <a:ext cx="44450" cy="39208"/>
            </a:xfrm>
            <a:prstGeom prst="ellipse">
              <a:avLst/>
            </a:prstGeom>
            <a:solidFill>
              <a:schemeClr val="bg1">
                <a:lumMod val="50000"/>
              </a:schemeClr>
            </a:solid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de-CH" sz="600"/>
            </a:p>
          </p:txBody>
        </p:sp>
        <p:sp>
          <p:nvSpPr>
            <p:cNvPr id="158" name="Oval 61">
              <a:extLst>
                <a:ext uri="{FF2B5EF4-FFF2-40B4-BE49-F238E27FC236}">
                  <a16:creationId xmlns:a16="http://schemas.microsoft.com/office/drawing/2014/main" id="{3591E8A0-2AEF-B5ED-FC70-4A6EE982A12C}"/>
                </a:ext>
              </a:extLst>
            </p:cNvPr>
            <p:cNvSpPr>
              <a:spLocks noChangeArrowheads="1"/>
            </p:cNvSpPr>
            <p:nvPr/>
          </p:nvSpPr>
          <p:spPr bwMode="auto">
            <a:xfrm>
              <a:off x="9931400" y="3638267"/>
              <a:ext cx="44450" cy="39208"/>
            </a:xfrm>
            <a:prstGeom prst="ellipse">
              <a:avLst/>
            </a:prstGeom>
            <a:solidFill>
              <a:schemeClr val="bg1">
                <a:lumMod val="50000"/>
              </a:schemeClr>
            </a:solid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de-CH" sz="600"/>
            </a:p>
          </p:txBody>
        </p:sp>
        <p:sp>
          <p:nvSpPr>
            <p:cNvPr id="159" name="Oval 62">
              <a:extLst>
                <a:ext uri="{FF2B5EF4-FFF2-40B4-BE49-F238E27FC236}">
                  <a16:creationId xmlns:a16="http://schemas.microsoft.com/office/drawing/2014/main" id="{C51378E8-5F4D-85ED-BF30-E7EFA6D39C74}"/>
                </a:ext>
              </a:extLst>
            </p:cNvPr>
            <p:cNvSpPr>
              <a:spLocks noChangeArrowheads="1"/>
            </p:cNvSpPr>
            <p:nvPr/>
          </p:nvSpPr>
          <p:spPr bwMode="auto">
            <a:xfrm>
              <a:off x="10194925" y="3801762"/>
              <a:ext cx="44450" cy="39208"/>
            </a:xfrm>
            <a:prstGeom prst="ellipse">
              <a:avLst/>
            </a:prstGeom>
            <a:solidFill>
              <a:schemeClr val="bg1">
                <a:lumMod val="50000"/>
              </a:schemeClr>
            </a:solid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de-CH" sz="600"/>
            </a:p>
          </p:txBody>
        </p:sp>
        <p:sp>
          <p:nvSpPr>
            <p:cNvPr id="160" name="Oval 63">
              <a:extLst>
                <a:ext uri="{FF2B5EF4-FFF2-40B4-BE49-F238E27FC236}">
                  <a16:creationId xmlns:a16="http://schemas.microsoft.com/office/drawing/2014/main" id="{D7F988D5-7A7C-AB19-01B0-A294016BD492}"/>
                </a:ext>
              </a:extLst>
            </p:cNvPr>
            <p:cNvSpPr>
              <a:spLocks noChangeArrowheads="1"/>
            </p:cNvSpPr>
            <p:nvPr/>
          </p:nvSpPr>
          <p:spPr bwMode="auto">
            <a:xfrm>
              <a:off x="10310019" y="3803513"/>
              <a:ext cx="44450" cy="39208"/>
            </a:xfrm>
            <a:prstGeom prst="ellipse">
              <a:avLst/>
            </a:prstGeom>
            <a:solidFill>
              <a:schemeClr val="bg1">
                <a:lumMod val="50000"/>
              </a:schemeClr>
            </a:solid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de-CH" sz="600"/>
            </a:p>
          </p:txBody>
        </p:sp>
        <p:sp>
          <p:nvSpPr>
            <p:cNvPr id="161" name="Freeform 21">
              <a:extLst>
                <a:ext uri="{FF2B5EF4-FFF2-40B4-BE49-F238E27FC236}">
                  <a16:creationId xmlns:a16="http://schemas.microsoft.com/office/drawing/2014/main" id="{29A21E9F-84BF-DFC3-38EA-928C089830C6}"/>
                </a:ext>
              </a:extLst>
            </p:cNvPr>
            <p:cNvSpPr>
              <a:spLocks/>
            </p:cNvSpPr>
            <p:nvPr/>
          </p:nvSpPr>
          <p:spPr bwMode="auto">
            <a:xfrm>
              <a:off x="6948383" y="2478934"/>
              <a:ext cx="3659292" cy="1374957"/>
            </a:xfrm>
            <a:custGeom>
              <a:avLst/>
              <a:gdLst>
                <a:gd name="T0" fmla="*/ 22 w 2316"/>
                <a:gd name="T1" fmla="*/ 0 h 979"/>
                <a:gd name="T2" fmla="*/ 155 w 2316"/>
                <a:gd name="T3" fmla="*/ 5 h 979"/>
                <a:gd name="T4" fmla="*/ 159 w 2316"/>
                <a:gd name="T5" fmla="*/ 16 h 979"/>
                <a:gd name="T6" fmla="*/ 170 w 2316"/>
                <a:gd name="T7" fmla="*/ 34 h 979"/>
                <a:gd name="T8" fmla="*/ 225 w 2316"/>
                <a:gd name="T9" fmla="*/ 57 h 979"/>
                <a:gd name="T10" fmla="*/ 261 w 2316"/>
                <a:gd name="T11" fmla="*/ 73 h 979"/>
                <a:gd name="T12" fmla="*/ 332 w 2316"/>
                <a:gd name="T13" fmla="*/ 84 h 979"/>
                <a:gd name="T14" fmla="*/ 340 w 2316"/>
                <a:gd name="T15" fmla="*/ 100 h 979"/>
                <a:gd name="T16" fmla="*/ 347 w 2316"/>
                <a:gd name="T17" fmla="*/ 116 h 979"/>
                <a:gd name="T18" fmla="*/ 358 w 2316"/>
                <a:gd name="T19" fmla="*/ 127 h 979"/>
                <a:gd name="T20" fmla="*/ 365 w 2316"/>
                <a:gd name="T21" fmla="*/ 152 h 979"/>
                <a:gd name="T22" fmla="*/ 382 w 2316"/>
                <a:gd name="T23" fmla="*/ 171 h 979"/>
                <a:gd name="T24" fmla="*/ 404 w 2316"/>
                <a:gd name="T25" fmla="*/ 182 h 979"/>
                <a:gd name="T26" fmla="*/ 424 w 2316"/>
                <a:gd name="T27" fmla="*/ 196 h 979"/>
                <a:gd name="T28" fmla="*/ 429 w 2316"/>
                <a:gd name="T29" fmla="*/ 214 h 979"/>
                <a:gd name="T30" fmla="*/ 453 w 2316"/>
                <a:gd name="T31" fmla="*/ 218 h 979"/>
                <a:gd name="T32" fmla="*/ 480 w 2316"/>
                <a:gd name="T33" fmla="*/ 234 h 979"/>
                <a:gd name="T34" fmla="*/ 493 w 2316"/>
                <a:gd name="T35" fmla="*/ 261 h 979"/>
                <a:gd name="T36" fmla="*/ 502 w 2316"/>
                <a:gd name="T37" fmla="*/ 277 h 979"/>
                <a:gd name="T38" fmla="*/ 513 w 2316"/>
                <a:gd name="T39" fmla="*/ 293 h 979"/>
                <a:gd name="T40" fmla="*/ 522 w 2316"/>
                <a:gd name="T41" fmla="*/ 302 h 979"/>
                <a:gd name="T42" fmla="*/ 535 w 2316"/>
                <a:gd name="T43" fmla="*/ 318 h 979"/>
                <a:gd name="T44" fmla="*/ 544 w 2316"/>
                <a:gd name="T45" fmla="*/ 332 h 979"/>
                <a:gd name="T46" fmla="*/ 601 w 2316"/>
                <a:gd name="T47" fmla="*/ 343 h 979"/>
                <a:gd name="T48" fmla="*/ 617 w 2316"/>
                <a:gd name="T49" fmla="*/ 357 h 979"/>
                <a:gd name="T50" fmla="*/ 628 w 2316"/>
                <a:gd name="T51" fmla="*/ 375 h 979"/>
                <a:gd name="T52" fmla="*/ 643 w 2316"/>
                <a:gd name="T53" fmla="*/ 391 h 979"/>
                <a:gd name="T54" fmla="*/ 656 w 2316"/>
                <a:gd name="T55" fmla="*/ 404 h 979"/>
                <a:gd name="T56" fmla="*/ 663 w 2316"/>
                <a:gd name="T57" fmla="*/ 416 h 979"/>
                <a:gd name="T58" fmla="*/ 667 w 2316"/>
                <a:gd name="T59" fmla="*/ 432 h 979"/>
                <a:gd name="T60" fmla="*/ 674 w 2316"/>
                <a:gd name="T61" fmla="*/ 448 h 979"/>
                <a:gd name="T62" fmla="*/ 712 w 2316"/>
                <a:gd name="T63" fmla="*/ 457 h 979"/>
                <a:gd name="T64" fmla="*/ 716 w 2316"/>
                <a:gd name="T65" fmla="*/ 470 h 979"/>
                <a:gd name="T66" fmla="*/ 747 w 2316"/>
                <a:gd name="T67" fmla="*/ 488 h 979"/>
                <a:gd name="T68" fmla="*/ 776 w 2316"/>
                <a:gd name="T69" fmla="*/ 502 h 979"/>
                <a:gd name="T70" fmla="*/ 831 w 2316"/>
                <a:gd name="T71" fmla="*/ 518 h 979"/>
                <a:gd name="T72" fmla="*/ 895 w 2316"/>
                <a:gd name="T73" fmla="*/ 529 h 979"/>
                <a:gd name="T74" fmla="*/ 922 w 2316"/>
                <a:gd name="T75" fmla="*/ 545 h 979"/>
                <a:gd name="T76" fmla="*/ 986 w 2316"/>
                <a:gd name="T77" fmla="*/ 561 h 979"/>
                <a:gd name="T78" fmla="*/ 1045 w 2316"/>
                <a:gd name="T79" fmla="*/ 579 h 979"/>
                <a:gd name="T80" fmla="*/ 1065 w 2316"/>
                <a:gd name="T81" fmla="*/ 593 h 979"/>
                <a:gd name="T82" fmla="*/ 1072 w 2316"/>
                <a:gd name="T83" fmla="*/ 609 h 979"/>
                <a:gd name="T84" fmla="*/ 1118 w 2316"/>
                <a:gd name="T85" fmla="*/ 641 h 979"/>
                <a:gd name="T86" fmla="*/ 1125 w 2316"/>
                <a:gd name="T87" fmla="*/ 672 h 979"/>
                <a:gd name="T88" fmla="*/ 1264 w 2316"/>
                <a:gd name="T89" fmla="*/ 688 h 979"/>
                <a:gd name="T90" fmla="*/ 1288 w 2316"/>
                <a:gd name="T91" fmla="*/ 706 h 979"/>
                <a:gd name="T92" fmla="*/ 1306 w 2316"/>
                <a:gd name="T93" fmla="*/ 722 h 979"/>
                <a:gd name="T94" fmla="*/ 1366 w 2316"/>
                <a:gd name="T95" fmla="*/ 738 h 979"/>
                <a:gd name="T96" fmla="*/ 1397 w 2316"/>
                <a:gd name="T97" fmla="*/ 752 h 979"/>
                <a:gd name="T98" fmla="*/ 1419 w 2316"/>
                <a:gd name="T99" fmla="*/ 770 h 979"/>
                <a:gd name="T100" fmla="*/ 1523 w 2316"/>
                <a:gd name="T101" fmla="*/ 786 h 979"/>
                <a:gd name="T102" fmla="*/ 1538 w 2316"/>
                <a:gd name="T103" fmla="*/ 809 h 979"/>
                <a:gd name="T104" fmla="*/ 1607 w 2316"/>
                <a:gd name="T105" fmla="*/ 824 h 979"/>
                <a:gd name="T106" fmla="*/ 1633 w 2316"/>
                <a:gd name="T107" fmla="*/ 858 h 979"/>
                <a:gd name="T108" fmla="*/ 1750 w 2316"/>
                <a:gd name="T109" fmla="*/ 877 h 979"/>
                <a:gd name="T110" fmla="*/ 1825 w 2316"/>
                <a:gd name="T111" fmla="*/ 902 h 979"/>
                <a:gd name="T112" fmla="*/ 1898 w 2316"/>
                <a:gd name="T113" fmla="*/ 924 h 979"/>
                <a:gd name="T114" fmla="*/ 2022 w 2316"/>
                <a:gd name="T115" fmla="*/ 947 h 979"/>
                <a:gd name="T116" fmla="*/ 2316 w 2316"/>
                <a:gd name="T117" fmla="*/ 979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6" h="979">
                  <a:moveTo>
                    <a:pt x="0" y="0"/>
                  </a:moveTo>
                  <a:lnTo>
                    <a:pt x="22" y="0"/>
                  </a:lnTo>
                  <a:lnTo>
                    <a:pt x="22" y="5"/>
                  </a:lnTo>
                  <a:lnTo>
                    <a:pt x="155" y="5"/>
                  </a:lnTo>
                  <a:lnTo>
                    <a:pt x="155" y="16"/>
                  </a:lnTo>
                  <a:lnTo>
                    <a:pt x="159" y="16"/>
                  </a:lnTo>
                  <a:lnTo>
                    <a:pt x="159" y="34"/>
                  </a:lnTo>
                  <a:lnTo>
                    <a:pt x="170" y="34"/>
                  </a:lnTo>
                  <a:lnTo>
                    <a:pt x="170" y="57"/>
                  </a:lnTo>
                  <a:lnTo>
                    <a:pt x="225" y="57"/>
                  </a:lnTo>
                  <a:lnTo>
                    <a:pt x="225" y="73"/>
                  </a:lnTo>
                  <a:lnTo>
                    <a:pt x="261" y="73"/>
                  </a:lnTo>
                  <a:lnTo>
                    <a:pt x="261" y="84"/>
                  </a:lnTo>
                  <a:lnTo>
                    <a:pt x="332" y="84"/>
                  </a:lnTo>
                  <a:lnTo>
                    <a:pt x="332" y="100"/>
                  </a:lnTo>
                  <a:lnTo>
                    <a:pt x="340" y="100"/>
                  </a:lnTo>
                  <a:lnTo>
                    <a:pt x="340" y="116"/>
                  </a:lnTo>
                  <a:lnTo>
                    <a:pt x="347" y="116"/>
                  </a:lnTo>
                  <a:lnTo>
                    <a:pt x="347" y="127"/>
                  </a:lnTo>
                  <a:lnTo>
                    <a:pt x="358" y="127"/>
                  </a:lnTo>
                  <a:lnTo>
                    <a:pt x="358" y="152"/>
                  </a:lnTo>
                  <a:lnTo>
                    <a:pt x="365" y="152"/>
                  </a:lnTo>
                  <a:lnTo>
                    <a:pt x="365" y="171"/>
                  </a:lnTo>
                  <a:lnTo>
                    <a:pt x="382" y="171"/>
                  </a:lnTo>
                  <a:lnTo>
                    <a:pt x="382" y="182"/>
                  </a:lnTo>
                  <a:lnTo>
                    <a:pt x="404" y="182"/>
                  </a:lnTo>
                  <a:lnTo>
                    <a:pt x="404" y="196"/>
                  </a:lnTo>
                  <a:lnTo>
                    <a:pt x="424" y="196"/>
                  </a:lnTo>
                  <a:lnTo>
                    <a:pt x="424" y="214"/>
                  </a:lnTo>
                  <a:lnTo>
                    <a:pt x="429" y="214"/>
                  </a:lnTo>
                  <a:lnTo>
                    <a:pt x="429" y="218"/>
                  </a:lnTo>
                  <a:lnTo>
                    <a:pt x="453" y="218"/>
                  </a:lnTo>
                  <a:lnTo>
                    <a:pt x="453" y="234"/>
                  </a:lnTo>
                  <a:lnTo>
                    <a:pt x="480" y="234"/>
                  </a:lnTo>
                  <a:lnTo>
                    <a:pt x="480" y="261"/>
                  </a:lnTo>
                  <a:lnTo>
                    <a:pt x="493" y="261"/>
                  </a:lnTo>
                  <a:lnTo>
                    <a:pt x="493" y="277"/>
                  </a:lnTo>
                  <a:lnTo>
                    <a:pt x="502" y="277"/>
                  </a:lnTo>
                  <a:lnTo>
                    <a:pt x="502" y="293"/>
                  </a:lnTo>
                  <a:lnTo>
                    <a:pt x="513" y="293"/>
                  </a:lnTo>
                  <a:lnTo>
                    <a:pt x="513" y="302"/>
                  </a:lnTo>
                  <a:lnTo>
                    <a:pt x="522" y="302"/>
                  </a:lnTo>
                  <a:lnTo>
                    <a:pt x="522" y="318"/>
                  </a:lnTo>
                  <a:lnTo>
                    <a:pt x="535" y="318"/>
                  </a:lnTo>
                  <a:lnTo>
                    <a:pt x="535" y="332"/>
                  </a:lnTo>
                  <a:lnTo>
                    <a:pt x="544" y="332"/>
                  </a:lnTo>
                  <a:lnTo>
                    <a:pt x="544" y="343"/>
                  </a:lnTo>
                  <a:lnTo>
                    <a:pt x="601" y="343"/>
                  </a:lnTo>
                  <a:lnTo>
                    <a:pt x="601" y="357"/>
                  </a:lnTo>
                  <a:lnTo>
                    <a:pt x="617" y="357"/>
                  </a:lnTo>
                  <a:lnTo>
                    <a:pt x="617" y="375"/>
                  </a:lnTo>
                  <a:lnTo>
                    <a:pt x="628" y="375"/>
                  </a:lnTo>
                  <a:lnTo>
                    <a:pt x="628" y="391"/>
                  </a:lnTo>
                  <a:lnTo>
                    <a:pt x="643" y="391"/>
                  </a:lnTo>
                  <a:lnTo>
                    <a:pt x="643" y="404"/>
                  </a:lnTo>
                  <a:lnTo>
                    <a:pt x="656" y="404"/>
                  </a:lnTo>
                  <a:lnTo>
                    <a:pt x="656" y="416"/>
                  </a:lnTo>
                  <a:lnTo>
                    <a:pt x="663" y="416"/>
                  </a:lnTo>
                  <a:lnTo>
                    <a:pt x="663" y="432"/>
                  </a:lnTo>
                  <a:lnTo>
                    <a:pt x="667" y="432"/>
                  </a:lnTo>
                  <a:lnTo>
                    <a:pt x="667" y="448"/>
                  </a:lnTo>
                  <a:lnTo>
                    <a:pt x="674" y="448"/>
                  </a:lnTo>
                  <a:lnTo>
                    <a:pt x="674" y="457"/>
                  </a:lnTo>
                  <a:lnTo>
                    <a:pt x="712" y="457"/>
                  </a:lnTo>
                  <a:lnTo>
                    <a:pt x="712" y="470"/>
                  </a:lnTo>
                  <a:lnTo>
                    <a:pt x="716" y="470"/>
                  </a:lnTo>
                  <a:lnTo>
                    <a:pt x="716" y="488"/>
                  </a:lnTo>
                  <a:lnTo>
                    <a:pt x="747" y="488"/>
                  </a:lnTo>
                  <a:lnTo>
                    <a:pt x="747" y="502"/>
                  </a:lnTo>
                  <a:lnTo>
                    <a:pt x="776" y="502"/>
                  </a:lnTo>
                  <a:lnTo>
                    <a:pt x="776" y="518"/>
                  </a:lnTo>
                  <a:lnTo>
                    <a:pt x="831" y="518"/>
                  </a:lnTo>
                  <a:lnTo>
                    <a:pt x="831" y="529"/>
                  </a:lnTo>
                  <a:lnTo>
                    <a:pt x="895" y="529"/>
                  </a:lnTo>
                  <a:lnTo>
                    <a:pt x="895" y="545"/>
                  </a:lnTo>
                  <a:lnTo>
                    <a:pt x="922" y="545"/>
                  </a:lnTo>
                  <a:lnTo>
                    <a:pt x="922" y="561"/>
                  </a:lnTo>
                  <a:lnTo>
                    <a:pt x="986" y="561"/>
                  </a:lnTo>
                  <a:lnTo>
                    <a:pt x="986" y="579"/>
                  </a:lnTo>
                  <a:lnTo>
                    <a:pt x="1045" y="579"/>
                  </a:lnTo>
                  <a:lnTo>
                    <a:pt x="1045" y="593"/>
                  </a:lnTo>
                  <a:lnTo>
                    <a:pt x="1065" y="593"/>
                  </a:lnTo>
                  <a:lnTo>
                    <a:pt x="1065" y="609"/>
                  </a:lnTo>
                  <a:lnTo>
                    <a:pt x="1072" y="609"/>
                  </a:lnTo>
                  <a:lnTo>
                    <a:pt x="1072" y="641"/>
                  </a:lnTo>
                  <a:lnTo>
                    <a:pt x="1118" y="641"/>
                  </a:lnTo>
                  <a:lnTo>
                    <a:pt x="1118" y="672"/>
                  </a:lnTo>
                  <a:lnTo>
                    <a:pt x="1125" y="672"/>
                  </a:lnTo>
                  <a:lnTo>
                    <a:pt x="1125" y="688"/>
                  </a:lnTo>
                  <a:lnTo>
                    <a:pt x="1264" y="688"/>
                  </a:lnTo>
                  <a:lnTo>
                    <a:pt x="1264" y="706"/>
                  </a:lnTo>
                  <a:lnTo>
                    <a:pt x="1288" y="706"/>
                  </a:lnTo>
                  <a:lnTo>
                    <a:pt x="1288" y="722"/>
                  </a:lnTo>
                  <a:lnTo>
                    <a:pt x="1306" y="722"/>
                  </a:lnTo>
                  <a:lnTo>
                    <a:pt x="1306" y="738"/>
                  </a:lnTo>
                  <a:lnTo>
                    <a:pt x="1366" y="738"/>
                  </a:lnTo>
                  <a:lnTo>
                    <a:pt x="1366" y="752"/>
                  </a:lnTo>
                  <a:lnTo>
                    <a:pt x="1397" y="752"/>
                  </a:lnTo>
                  <a:lnTo>
                    <a:pt x="1397" y="770"/>
                  </a:lnTo>
                  <a:lnTo>
                    <a:pt x="1419" y="770"/>
                  </a:lnTo>
                  <a:lnTo>
                    <a:pt x="1419" y="786"/>
                  </a:lnTo>
                  <a:lnTo>
                    <a:pt x="1523" y="786"/>
                  </a:lnTo>
                  <a:lnTo>
                    <a:pt x="1523" y="809"/>
                  </a:lnTo>
                  <a:lnTo>
                    <a:pt x="1538" y="809"/>
                  </a:lnTo>
                  <a:lnTo>
                    <a:pt x="1538" y="824"/>
                  </a:lnTo>
                  <a:lnTo>
                    <a:pt x="1607" y="824"/>
                  </a:lnTo>
                  <a:lnTo>
                    <a:pt x="1607" y="858"/>
                  </a:lnTo>
                  <a:lnTo>
                    <a:pt x="1633" y="858"/>
                  </a:lnTo>
                  <a:lnTo>
                    <a:pt x="1633" y="877"/>
                  </a:lnTo>
                  <a:lnTo>
                    <a:pt x="1750" y="877"/>
                  </a:lnTo>
                  <a:lnTo>
                    <a:pt x="1750" y="902"/>
                  </a:lnTo>
                  <a:lnTo>
                    <a:pt x="1825" y="902"/>
                  </a:lnTo>
                  <a:lnTo>
                    <a:pt x="1825" y="924"/>
                  </a:lnTo>
                  <a:lnTo>
                    <a:pt x="1898" y="924"/>
                  </a:lnTo>
                  <a:lnTo>
                    <a:pt x="1898" y="947"/>
                  </a:lnTo>
                  <a:lnTo>
                    <a:pt x="2022" y="947"/>
                  </a:lnTo>
                  <a:lnTo>
                    <a:pt x="2022" y="979"/>
                  </a:lnTo>
                  <a:lnTo>
                    <a:pt x="2316" y="979"/>
                  </a:lnTo>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sz="600"/>
            </a:p>
          </p:txBody>
        </p:sp>
        <p:sp>
          <p:nvSpPr>
            <p:cNvPr id="162" name="Oval 22">
              <a:extLst>
                <a:ext uri="{FF2B5EF4-FFF2-40B4-BE49-F238E27FC236}">
                  <a16:creationId xmlns:a16="http://schemas.microsoft.com/office/drawing/2014/main" id="{9FF38E58-99EC-99E3-3B7A-C15C142291BF}"/>
                </a:ext>
              </a:extLst>
            </p:cNvPr>
            <p:cNvSpPr>
              <a:spLocks noChangeArrowheads="1"/>
            </p:cNvSpPr>
            <p:nvPr/>
          </p:nvSpPr>
          <p:spPr bwMode="auto">
            <a:xfrm>
              <a:off x="10558463" y="3837086"/>
              <a:ext cx="41275" cy="39208"/>
            </a:xfrm>
            <a:prstGeom prst="ellipse">
              <a:avLst/>
            </a:prstGeom>
            <a:solidFill>
              <a:schemeClr val="accent3"/>
            </a:solidFill>
            <a:ln w="9525">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de-CH" sz="600"/>
            </a:p>
          </p:txBody>
        </p:sp>
        <p:sp>
          <p:nvSpPr>
            <p:cNvPr id="163" name="Oval 23">
              <a:extLst>
                <a:ext uri="{FF2B5EF4-FFF2-40B4-BE49-F238E27FC236}">
                  <a16:creationId xmlns:a16="http://schemas.microsoft.com/office/drawing/2014/main" id="{D83F9C3B-D78F-DF90-BD7F-C19BC6E1CB7B}"/>
                </a:ext>
              </a:extLst>
            </p:cNvPr>
            <p:cNvSpPr>
              <a:spLocks noChangeArrowheads="1"/>
            </p:cNvSpPr>
            <p:nvPr/>
          </p:nvSpPr>
          <p:spPr bwMode="auto">
            <a:xfrm>
              <a:off x="10448925" y="3837086"/>
              <a:ext cx="42863" cy="39208"/>
            </a:xfrm>
            <a:prstGeom prst="ellipse">
              <a:avLst/>
            </a:prstGeom>
            <a:solidFill>
              <a:schemeClr val="accent3"/>
            </a:solidFill>
            <a:ln w="9525">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de-CH" sz="600"/>
            </a:p>
          </p:txBody>
        </p:sp>
        <p:sp>
          <p:nvSpPr>
            <p:cNvPr id="164" name="Oval 24">
              <a:extLst>
                <a:ext uri="{FF2B5EF4-FFF2-40B4-BE49-F238E27FC236}">
                  <a16:creationId xmlns:a16="http://schemas.microsoft.com/office/drawing/2014/main" id="{DE4AB9FA-00C9-3122-5528-50665165D742}"/>
                </a:ext>
              </a:extLst>
            </p:cNvPr>
            <p:cNvSpPr>
              <a:spLocks noChangeArrowheads="1"/>
            </p:cNvSpPr>
            <p:nvPr/>
          </p:nvSpPr>
          <p:spPr bwMode="auto">
            <a:xfrm>
              <a:off x="10425113" y="3837086"/>
              <a:ext cx="41275" cy="39208"/>
            </a:xfrm>
            <a:prstGeom prst="ellipse">
              <a:avLst/>
            </a:prstGeom>
            <a:solidFill>
              <a:schemeClr val="accent3"/>
            </a:solidFill>
            <a:ln w="9525">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de-CH" sz="600"/>
            </a:p>
          </p:txBody>
        </p:sp>
        <p:sp>
          <p:nvSpPr>
            <p:cNvPr id="165" name="Oval 25">
              <a:extLst>
                <a:ext uri="{FF2B5EF4-FFF2-40B4-BE49-F238E27FC236}">
                  <a16:creationId xmlns:a16="http://schemas.microsoft.com/office/drawing/2014/main" id="{2E51BD1B-7B82-A039-3E5A-CBB424BE8858}"/>
                </a:ext>
              </a:extLst>
            </p:cNvPr>
            <p:cNvSpPr>
              <a:spLocks noChangeArrowheads="1"/>
            </p:cNvSpPr>
            <p:nvPr/>
          </p:nvSpPr>
          <p:spPr bwMode="auto">
            <a:xfrm>
              <a:off x="10382250" y="3837086"/>
              <a:ext cx="42863" cy="39208"/>
            </a:xfrm>
            <a:prstGeom prst="ellipse">
              <a:avLst/>
            </a:prstGeom>
            <a:solidFill>
              <a:schemeClr val="accent3"/>
            </a:solidFill>
            <a:ln w="9525">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de-CH" sz="600"/>
            </a:p>
          </p:txBody>
        </p:sp>
        <p:sp>
          <p:nvSpPr>
            <p:cNvPr id="166" name="Oval 26">
              <a:extLst>
                <a:ext uri="{FF2B5EF4-FFF2-40B4-BE49-F238E27FC236}">
                  <a16:creationId xmlns:a16="http://schemas.microsoft.com/office/drawing/2014/main" id="{95C5AE51-CE2E-811B-7112-7AC6BE96A685}"/>
                </a:ext>
              </a:extLst>
            </p:cNvPr>
            <p:cNvSpPr>
              <a:spLocks noChangeArrowheads="1"/>
            </p:cNvSpPr>
            <p:nvPr/>
          </p:nvSpPr>
          <p:spPr bwMode="auto">
            <a:xfrm>
              <a:off x="10333038" y="3837086"/>
              <a:ext cx="42863" cy="39208"/>
            </a:xfrm>
            <a:prstGeom prst="ellipse">
              <a:avLst/>
            </a:prstGeom>
            <a:solidFill>
              <a:schemeClr val="accent3"/>
            </a:solidFill>
            <a:ln w="9525">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de-CH" sz="600"/>
            </a:p>
          </p:txBody>
        </p:sp>
        <p:sp>
          <p:nvSpPr>
            <p:cNvPr id="167" name="Oval 27">
              <a:extLst>
                <a:ext uri="{FF2B5EF4-FFF2-40B4-BE49-F238E27FC236}">
                  <a16:creationId xmlns:a16="http://schemas.microsoft.com/office/drawing/2014/main" id="{1D9B7C3D-41C8-BAE2-E8F8-3F179518D19C}"/>
                </a:ext>
              </a:extLst>
            </p:cNvPr>
            <p:cNvSpPr>
              <a:spLocks noChangeArrowheads="1"/>
            </p:cNvSpPr>
            <p:nvPr/>
          </p:nvSpPr>
          <p:spPr bwMode="auto">
            <a:xfrm>
              <a:off x="10239375" y="3834285"/>
              <a:ext cx="41275" cy="37809"/>
            </a:xfrm>
            <a:prstGeom prst="ellipse">
              <a:avLst/>
            </a:prstGeom>
            <a:solidFill>
              <a:schemeClr val="accent3"/>
            </a:solidFill>
            <a:ln w="9525">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de-CH" sz="600"/>
            </a:p>
          </p:txBody>
        </p:sp>
        <p:sp>
          <p:nvSpPr>
            <p:cNvPr id="168" name="Oval 28">
              <a:extLst>
                <a:ext uri="{FF2B5EF4-FFF2-40B4-BE49-F238E27FC236}">
                  <a16:creationId xmlns:a16="http://schemas.microsoft.com/office/drawing/2014/main" id="{4A50641A-D4AD-8774-4B91-884451D50646}"/>
                </a:ext>
              </a:extLst>
            </p:cNvPr>
            <p:cNvSpPr>
              <a:spLocks noChangeArrowheads="1"/>
            </p:cNvSpPr>
            <p:nvPr/>
          </p:nvSpPr>
          <p:spPr bwMode="auto">
            <a:xfrm>
              <a:off x="9975850" y="3793677"/>
              <a:ext cx="42863" cy="37809"/>
            </a:xfrm>
            <a:prstGeom prst="ellipse">
              <a:avLst/>
            </a:prstGeom>
            <a:solidFill>
              <a:schemeClr val="accent3"/>
            </a:solidFill>
            <a:ln w="9525">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de-CH" sz="600"/>
            </a:p>
          </p:txBody>
        </p:sp>
        <p:sp>
          <p:nvSpPr>
            <p:cNvPr id="169" name="Oval 29">
              <a:extLst>
                <a:ext uri="{FF2B5EF4-FFF2-40B4-BE49-F238E27FC236}">
                  <a16:creationId xmlns:a16="http://schemas.microsoft.com/office/drawing/2014/main" id="{433AA68E-6C60-ADE3-45A0-C34195A8D4AE}"/>
                </a:ext>
              </a:extLst>
            </p:cNvPr>
            <p:cNvSpPr>
              <a:spLocks noChangeArrowheads="1"/>
            </p:cNvSpPr>
            <p:nvPr/>
          </p:nvSpPr>
          <p:spPr bwMode="auto">
            <a:xfrm>
              <a:off x="9894888" y="3761470"/>
              <a:ext cx="42863" cy="37809"/>
            </a:xfrm>
            <a:prstGeom prst="ellipse">
              <a:avLst/>
            </a:prstGeom>
            <a:solidFill>
              <a:schemeClr val="accent3"/>
            </a:solidFill>
            <a:ln w="9525">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de-CH" sz="600"/>
            </a:p>
          </p:txBody>
        </p:sp>
        <p:sp>
          <p:nvSpPr>
            <p:cNvPr id="170" name="Oval 30">
              <a:extLst>
                <a:ext uri="{FF2B5EF4-FFF2-40B4-BE49-F238E27FC236}">
                  <a16:creationId xmlns:a16="http://schemas.microsoft.com/office/drawing/2014/main" id="{93B40575-DF29-A36F-20EB-A4D536203A8E}"/>
                </a:ext>
              </a:extLst>
            </p:cNvPr>
            <p:cNvSpPr>
              <a:spLocks noChangeArrowheads="1"/>
            </p:cNvSpPr>
            <p:nvPr/>
          </p:nvSpPr>
          <p:spPr bwMode="auto">
            <a:xfrm>
              <a:off x="9761538" y="3729263"/>
              <a:ext cx="42863" cy="37809"/>
            </a:xfrm>
            <a:prstGeom prst="ellipse">
              <a:avLst/>
            </a:prstGeom>
            <a:solidFill>
              <a:schemeClr val="accent3"/>
            </a:solidFill>
            <a:ln w="9525">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de-CH" sz="600"/>
            </a:p>
          </p:txBody>
        </p:sp>
        <p:sp>
          <p:nvSpPr>
            <p:cNvPr id="171" name="Oval 31">
              <a:extLst>
                <a:ext uri="{FF2B5EF4-FFF2-40B4-BE49-F238E27FC236}">
                  <a16:creationId xmlns:a16="http://schemas.microsoft.com/office/drawing/2014/main" id="{3B826B98-602F-6BC5-8D21-CBEAC3C15A7B}"/>
                </a:ext>
              </a:extLst>
            </p:cNvPr>
            <p:cNvSpPr>
              <a:spLocks noChangeArrowheads="1"/>
            </p:cNvSpPr>
            <p:nvPr/>
          </p:nvSpPr>
          <p:spPr bwMode="auto">
            <a:xfrm>
              <a:off x="9702800" y="3729263"/>
              <a:ext cx="41275" cy="37809"/>
            </a:xfrm>
            <a:prstGeom prst="ellipse">
              <a:avLst/>
            </a:prstGeom>
            <a:solidFill>
              <a:schemeClr val="accent3"/>
            </a:solidFill>
            <a:ln w="9525">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de-CH" sz="600"/>
            </a:p>
          </p:txBody>
        </p:sp>
        <p:sp>
          <p:nvSpPr>
            <p:cNvPr id="172" name="Oval 32">
              <a:extLst>
                <a:ext uri="{FF2B5EF4-FFF2-40B4-BE49-F238E27FC236}">
                  <a16:creationId xmlns:a16="http://schemas.microsoft.com/office/drawing/2014/main" id="{5B7E1D0C-95BC-61AA-6B34-6736C4C1DBAF}"/>
                </a:ext>
              </a:extLst>
            </p:cNvPr>
            <p:cNvSpPr>
              <a:spLocks noChangeArrowheads="1"/>
            </p:cNvSpPr>
            <p:nvPr/>
          </p:nvSpPr>
          <p:spPr bwMode="auto">
            <a:xfrm>
              <a:off x="9671050" y="3694255"/>
              <a:ext cx="41275" cy="39208"/>
            </a:xfrm>
            <a:prstGeom prst="ellipse">
              <a:avLst/>
            </a:prstGeom>
            <a:solidFill>
              <a:schemeClr val="accent3"/>
            </a:solidFill>
            <a:ln w="9525">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de-CH" sz="600"/>
            </a:p>
          </p:txBody>
        </p:sp>
        <p:sp>
          <p:nvSpPr>
            <p:cNvPr id="173" name="Oval 33">
              <a:extLst>
                <a:ext uri="{FF2B5EF4-FFF2-40B4-BE49-F238E27FC236}">
                  <a16:creationId xmlns:a16="http://schemas.microsoft.com/office/drawing/2014/main" id="{4AC17F7D-24B3-A1D3-95B9-8CCFAAB50FD7}"/>
                </a:ext>
              </a:extLst>
            </p:cNvPr>
            <p:cNvSpPr>
              <a:spLocks noChangeArrowheads="1"/>
            </p:cNvSpPr>
            <p:nvPr/>
          </p:nvSpPr>
          <p:spPr bwMode="auto">
            <a:xfrm>
              <a:off x="9467850" y="3663449"/>
              <a:ext cx="41275" cy="37809"/>
            </a:xfrm>
            <a:prstGeom prst="ellipse">
              <a:avLst/>
            </a:prstGeom>
            <a:solidFill>
              <a:schemeClr val="accent3"/>
            </a:solidFill>
            <a:ln w="9525">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de-CH" sz="600"/>
            </a:p>
          </p:txBody>
        </p:sp>
        <p:sp>
          <p:nvSpPr>
            <p:cNvPr id="174" name="Oval 34">
              <a:extLst>
                <a:ext uri="{FF2B5EF4-FFF2-40B4-BE49-F238E27FC236}">
                  <a16:creationId xmlns:a16="http://schemas.microsoft.com/office/drawing/2014/main" id="{C2B86493-E06D-38A9-76B9-8B49DF5F9C67}"/>
                </a:ext>
              </a:extLst>
            </p:cNvPr>
            <p:cNvSpPr>
              <a:spLocks noChangeArrowheads="1"/>
            </p:cNvSpPr>
            <p:nvPr/>
          </p:nvSpPr>
          <p:spPr bwMode="auto">
            <a:xfrm>
              <a:off x="9282113" y="3571029"/>
              <a:ext cx="41275" cy="37809"/>
            </a:xfrm>
            <a:prstGeom prst="ellipse">
              <a:avLst/>
            </a:prstGeom>
            <a:solidFill>
              <a:schemeClr val="accent3"/>
            </a:solidFill>
            <a:ln w="9525">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de-CH" sz="600"/>
            </a:p>
          </p:txBody>
        </p:sp>
        <p:sp>
          <p:nvSpPr>
            <p:cNvPr id="175" name="Oval 35">
              <a:extLst>
                <a:ext uri="{FF2B5EF4-FFF2-40B4-BE49-F238E27FC236}">
                  <a16:creationId xmlns:a16="http://schemas.microsoft.com/office/drawing/2014/main" id="{92A81099-4702-EFFD-E0D7-A77A9EC018B3}"/>
                </a:ext>
              </a:extLst>
            </p:cNvPr>
            <p:cNvSpPr>
              <a:spLocks noChangeArrowheads="1"/>
            </p:cNvSpPr>
            <p:nvPr/>
          </p:nvSpPr>
          <p:spPr bwMode="auto">
            <a:xfrm>
              <a:off x="9186863" y="3564028"/>
              <a:ext cx="41275" cy="37809"/>
            </a:xfrm>
            <a:prstGeom prst="ellipse">
              <a:avLst/>
            </a:prstGeom>
            <a:solidFill>
              <a:schemeClr val="accent3"/>
            </a:solidFill>
            <a:ln w="9525">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de-CH" sz="600"/>
            </a:p>
          </p:txBody>
        </p:sp>
        <p:sp>
          <p:nvSpPr>
            <p:cNvPr id="176" name="Oval 36">
              <a:extLst>
                <a:ext uri="{FF2B5EF4-FFF2-40B4-BE49-F238E27FC236}">
                  <a16:creationId xmlns:a16="http://schemas.microsoft.com/office/drawing/2014/main" id="{EE3D22E8-1808-1550-6703-7ABCE83242DB}"/>
                </a:ext>
              </a:extLst>
            </p:cNvPr>
            <p:cNvSpPr>
              <a:spLocks noChangeArrowheads="1"/>
            </p:cNvSpPr>
            <p:nvPr/>
          </p:nvSpPr>
          <p:spPr bwMode="auto">
            <a:xfrm>
              <a:off x="9113838" y="3519218"/>
              <a:ext cx="41275" cy="39208"/>
            </a:xfrm>
            <a:prstGeom prst="ellipse">
              <a:avLst/>
            </a:prstGeom>
            <a:solidFill>
              <a:schemeClr val="accent3"/>
            </a:solidFill>
            <a:ln w="9525">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de-CH" sz="600"/>
            </a:p>
          </p:txBody>
        </p:sp>
        <p:sp>
          <p:nvSpPr>
            <p:cNvPr id="177" name="Oval 37">
              <a:extLst>
                <a:ext uri="{FF2B5EF4-FFF2-40B4-BE49-F238E27FC236}">
                  <a16:creationId xmlns:a16="http://schemas.microsoft.com/office/drawing/2014/main" id="{DA13950B-9A98-DB3D-05CF-E3AAA1531268}"/>
                </a:ext>
              </a:extLst>
            </p:cNvPr>
            <p:cNvSpPr>
              <a:spLocks noChangeArrowheads="1"/>
            </p:cNvSpPr>
            <p:nvPr/>
          </p:nvSpPr>
          <p:spPr bwMode="auto">
            <a:xfrm>
              <a:off x="8618538" y="3360984"/>
              <a:ext cx="41275" cy="37809"/>
            </a:xfrm>
            <a:prstGeom prst="ellipse">
              <a:avLst/>
            </a:prstGeom>
            <a:solidFill>
              <a:schemeClr val="accent3"/>
            </a:solidFill>
            <a:ln w="9525">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de-CH" sz="600"/>
            </a:p>
          </p:txBody>
        </p:sp>
        <p:sp>
          <p:nvSpPr>
            <p:cNvPr id="178" name="Oval 38">
              <a:extLst>
                <a:ext uri="{FF2B5EF4-FFF2-40B4-BE49-F238E27FC236}">
                  <a16:creationId xmlns:a16="http://schemas.microsoft.com/office/drawing/2014/main" id="{3149F2B7-722E-68D2-A522-5FF55ECFCC2A}"/>
                </a:ext>
              </a:extLst>
            </p:cNvPr>
            <p:cNvSpPr>
              <a:spLocks noChangeArrowheads="1"/>
            </p:cNvSpPr>
            <p:nvPr/>
          </p:nvSpPr>
          <p:spPr bwMode="auto">
            <a:xfrm>
              <a:off x="8482013" y="3271365"/>
              <a:ext cx="41275" cy="39208"/>
            </a:xfrm>
            <a:prstGeom prst="ellipse">
              <a:avLst/>
            </a:prstGeom>
            <a:solidFill>
              <a:schemeClr val="accent3"/>
            </a:solidFill>
            <a:ln w="9525">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de-CH" sz="600"/>
            </a:p>
          </p:txBody>
        </p:sp>
        <p:sp>
          <p:nvSpPr>
            <p:cNvPr id="179" name="Oval 39">
              <a:extLst>
                <a:ext uri="{FF2B5EF4-FFF2-40B4-BE49-F238E27FC236}">
                  <a16:creationId xmlns:a16="http://schemas.microsoft.com/office/drawing/2014/main" id="{CF8F887C-62B9-EA5E-8033-65873318C4B4}"/>
                </a:ext>
              </a:extLst>
            </p:cNvPr>
            <p:cNvSpPr>
              <a:spLocks noChangeArrowheads="1"/>
            </p:cNvSpPr>
            <p:nvPr/>
          </p:nvSpPr>
          <p:spPr bwMode="auto">
            <a:xfrm>
              <a:off x="8320088" y="3208352"/>
              <a:ext cx="42863" cy="37809"/>
            </a:xfrm>
            <a:prstGeom prst="ellipse">
              <a:avLst/>
            </a:prstGeom>
            <a:solidFill>
              <a:schemeClr val="accent3"/>
            </a:solidFill>
            <a:ln w="9525">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de-CH" sz="600"/>
            </a:p>
          </p:txBody>
        </p:sp>
        <p:sp>
          <p:nvSpPr>
            <p:cNvPr id="180" name="Oval 40">
              <a:extLst>
                <a:ext uri="{FF2B5EF4-FFF2-40B4-BE49-F238E27FC236}">
                  <a16:creationId xmlns:a16="http://schemas.microsoft.com/office/drawing/2014/main" id="{D0824EB1-A8E8-3234-F046-EFDD181D552F}"/>
                </a:ext>
              </a:extLst>
            </p:cNvPr>
            <p:cNvSpPr>
              <a:spLocks noChangeArrowheads="1"/>
            </p:cNvSpPr>
            <p:nvPr/>
          </p:nvSpPr>
          <p:spPr bwMode="auto">
            <a:xfrm>
              <a:off x="8151813" y="3185947"/>
              <a:ext cx="42863" cy="37809"/>
            </a:xfrm>
            <a:prstGeom prst="ellipse">
              <a:avLst/>
            </a:prstGeom>
            <a:solidFill>
              <a:schemeClr val="accent3"/>
            </a:solidFill>
            <a:ln w="9525">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de-CH" sz="600"/>
            </a:p>
          </p:txBody>
        </p:sp>
        <p:sp>
          <p:nvSpPr>
            <p:cNvPr id="181" name="Oval 41">
              <a:extLst>
                <a:ext uri="{FF2B5EF4-FFF2-40B4-BE49-F238E27FC236}">
                  <a16:creationId xmlns:a16="http://schemas.microsoft.com/office/drawing/2014/main" id="{2685D493-16E7-7B5D-0EEF-17C6CBFFB024}"/>
                </a:ext>
              </a:extLst>
            </p:cNvPr>
            <p:cNvSpPr>
              <a:spLocks noChangeArrowheads="1"/>
            </p:cNvSpPr>
            <p:nvPr/>
          </p:nvSpPr>
          <p:spPr bwMode="auto">
            <a:xfrm>
              <a:off x="8015288" y="3106130"/>
              <a:ext cx="41275" cy="39208"/>
            </a:xfrm>
            <a:prstGeom prst="ellipse">
              <a:avLst/>
            </a:prstGeom>
            <a:solidFill>
              <a:schemeClr val="accent3"/>
            </a:solidFill>
            <a:ln w="9525">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de-CH" sz="600"/>
            </a:p>
          </p:txBody>
        </p:sp>
        <p:sp>
          <p:nvSpPr>
            <p:cNvPr id="182" name="Oval 42">
              <a:extLst>
                <a:ext uri="{FF2B5EF4-FFF2-40B4-BE49-F238E27FC236}">
                  <a16:creationId xmlns:a16="http://schemas.microsoft.com/office/drawing/2014/main" id="{ADFAFD77-2203-C4CB-2C48-83C694F607DE}"/>
                </a:ext>
              </a:extLst>
            </p:cNvPr>
            <p:cNvSpPr>
              <a:spLocks noChangeArrowheads="1"/>
            </p:cNvSpPr>
            <p:nvPr/>
          </p:nvSpPr>
          <p:spPr bwMode="auto">
            <a:xfrm>
              <a:off x="7850188" y="2947896"/>
              <a:ext cx="42863" cy="37809"/>
            </a:xfrm>
            <a:prstGeom prst="ellipse">
              <a:avLst/>
            </a:prstGeom>
            <a:solidFill>
              <a:schemeClr val="accent3"/>
            </a:solidFill>
            <a:ln w="9525">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de-CH" sz="600"/>
            </a:p>
          </p:txBody>
        </p:sp>
        <p:sp>
          <p:nvSpPr>
            <p:cNvPr id="183" name="Oval 43">
              <a:extLst>
                <a:ext uri="{FF2B5EF4-FFF2-40B4-BE49-F238E27FC236}">
                  <a16:creationId xmlns:a16="http://schemas.microsoft.com/office/drawing/2014/main" id="{FF44154C-D376-7166-0A9E-A58C21DDD3A8}"/>
                </a:ext>
              </a:extLst>
            </p:cNvPr>
            <p:cNvSpPr>
              <a:spLocks noChangeArrowheads="1"/>
            </p:cNvSpPr>
            <p:nvPr/>
          </p:nvSpPr>
          <p:spPr bwMode="auto">
            <a:xfrm>
              <a:off x="7693025" y="2830271"/>
              <a:ext cx="41275" cy="37809"/>
            </a:xfrm>
            <a:prstGeom prst="ellipse">
              <a:avLst/>
            </a:prstGeom>
            <a:solidFill>
              <a:schemeClr val="accent3"/>
            </a:solidFill>
            <a:ln w="9525">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de-CH" sz="600"/>
            </a:p>
          </p:txBody>
        </p:sp>
        <p:sp>
          <p:nvSpPr>
            <p:cNvPr id="184" name="Oval 44">
              <a:extLst>
                <a:ext uri="{FF2B5EF4-FFF2-40B4-BE49-F238E27FC236}">
                  <a16:creationId xmlns:a16="http://schemas.microsoft.com/office/drawing/2014/main" id="{B34BC704-DE1C-00C7-2EA5-A2401251FFAB}"/>
                </a:ext>
              </a:extLst>
            </p:cNvPr>
            <p:cNvSpPr>
              <a:spLocks noChangeArrowheads="1"/>
            </p:cNvSpPr>
            <p:nvPr/>
          </p:nvSpPr>
          <p:spPr bwMode="auto">
            <a:xfrm>
              <a:off x="7307263" y="2565614"/>
              <a:ext cx="41275" cy="39208"/>
            </a:xfrm>
            <a:prstGeom prst="ellipse">
              <a:avLst/>
            </a:prstGeom>
            <a:solidFill>
              <a:schemeClr val="accent3"/>
            </a:solidFill>
            <a:ln w="9525">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de-CH" sz="600"/>
            </a:p>
          </p:txBody>
        </p:sp>
        <p:sp>
          <p:nvSpPr>
            <p:cNvPr id="185" name="Oval 45">
              <a:extLst>
                <a:ext uri="{FF2B5EF4-FFF2-40B4-BE49-F238E27FC236}">
                  <a16:creationId xmlns:a16="http://schemas.microsoft.com/office/drawing/2014/main" id="{892F8F41-3980-C22B-9858-D91E2233ECD7}"/>
                </a:ext>
              </a:extLst>
            </p:cNvPr>
            <p:cNvSpPr>
              <a:spLocks noChangeArrowheads="1"/>
            </p:cNvSpPr>
            <p:nvPr/>
          </p:nvSpPr>
          <p:spPr bwMode="auto">
            <a:xfrm>
              <a:off x="7275513" y="2547411"/>
              <a:ext cx="41275" cy="37809"/>
            </a:xfrm>
            <a:prstGeom prst="ellipse">
              <a:avLst/>
            </a:prstGeom>
            <a:solidFill>
              <a:schemeClr val="accent3"/>
            </a:solidFill>
            <a:ln w="9525">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de-CH" sz="600"/>
            </a:p>
          </p:txBody>
        </p:sp>
        <p:sp>
          <p:nvSpPr>
            <p:cNvPr id="186" name="Oval 46">
              <a:extLst>
                <a:ext uri="{FF2B5EF4-FFF2-40B4-BE49-F238E27FC236}">
                  <a16:creationId xmlns:a16="http://schemas.microsoft.com/office/drawing/2014/main" id="{B8DDF99C-6568-BA56-882C-16ED50B7A304}"/>
                </a:ext>
              </a:extLst>
            </p:cNvPr>
            <p:cNvSpPr>
              <a:spLocks noChangeArrowheads="1"/>
            </p:cNvSpPr>
            <p:nvPr/>
          </p:nvSpPr>
          <p:spPr bwMode="auto">
            <a:xfrm>
              <a:off x="6938963" y="2464792"/>
              <a:ext cx="41275" cy="37809"/>
            </a:xfrm>
            <a:prstGeom prst="ellipse">
              <a:avLst/>
            </a:prstGeom>
            <a:solidFill>
              <a:schemeClr val="accent3"/>
            </a:solidFill>
            <a:ln w="9525">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de-CH" sz="600"/>
            </a:p>
          </p:txBody>
        </p:sp>
        <p:cxnSp>
          <p:nvCxnSpPr>
            <p:cNvPr id="187" name="Straight Connector 186">
              <a:extLst>
                <a:ext uri="{FF2B5EF4-FFF2-40B4-BE49-F238E27FC236}">
                  <a16:creationId xmlns:a16="http://schemas.microsoft.com/office/drawing/2014/main" id="{8EE96D31-0F5E-8A88-8DE3-8D40DF30FB2F}"/>
                </a:ext>
              </a:extLst>
            </p:cNvPr>
            <p:cNvCxnSpPr/>
            <p:nvPr/>
          </p:nvCxnSpPr>
          <p:spPr>
            <a:xfrm>
              <a:off x="8275697" y="2994680"/>
              <a:ext cx="0" cy="1187999"/>
            </a:xfrm>
            <a:prstGeom prst="line">
              <a:avLst/>
            </a:prstGeom>
            <a:ln w="9525">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B8D8CABB-4256-BEDD-2836-82C1BBD9FAA0}"/>
                </a:ext>
              </a:extLst>
            </p:cNvPr>
            <p:cNvCxnSpPr/>
            <p:nvPr/>
          </p:nvCxnSpPr>
          <p:spPr>
            <a:xfrm>
              <a:off x="9631396" y="3580857"/>
              <a:ext cx="0" cy="601822"/>
            </a:xfrm>
            <a:prstGeom prst="line">
              <a:avLst/>
            </a:prstGeom>
            <a:ln w="9525">
              <a:solidFill>
                <a:srgbClr val="000000"/>
              </a:solidFill>
              <a:prstDash val="dash"/>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0F971441-872A-F319-B2AF-0D361D8D4FF0}"/>
              </a:ext>
            </a:extLst>
          </p:cNvPr>
          <p:cNvGrpSpPr/>
          <p:nvPr/>
        </p:nvGrpSpPr>
        <p:grpSpPr>
          <a:xfrm>
            <a:off x="857295" y="2464936"/>
            <a:ext cx="4710682" cy="2332244"/>
            <a:chOff x="857295" y="2464936"/>
            <a:chExt cx="4710682" cy="2332244"/>
          </a:xfrm>
        </p:grpSpPr>
        <p:sp>
          <p:nvSpPr>
            <p:cNvPr id="217" name="Rectangle 216">
              <a:extLst>
                <a:ext uri="{FF2B5EF4-FFF2-40B4-BE49-F238E27FC236}">
                  <a16:creationId xmlns:a16="http://schemas.microsoft.com/office/drawing/2014/main" id="{2CA8EC3D-C686-30C3-297F-5A1828118208}"/>
                </a:ext>
              </a:extLst>
            </p:cNvPr>
            <p:cNvSpPr/>
            <p:nvPr/>
          </p:nvSpPr>
          <p:spPr>
            <a:xfrm>
              <a:off x="4049465" y="2499438"/>
              <a:ext cx="1518512" cy="347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a:solidFill>
                  <a:schemeClr val="tx1"/>
                </a:solidFill>
              </a:endParaRPr>
            </a:p>
          </p:txBody>
        </p:sp>
        <p:sp>
          <p:nvSpPr>
            <p:cNvPr id="218" name="Rectangle 217">
              <a:extLst>
                <a:ext uri="{FF2B5EF4-FFF2-40B4-BE49-F238E27FC236}">
                  <a16:creationId xmlns:a16="http://schemas.microsoft.com/office/drawing/2014/main" id="{C184EA6F-F24B-60DC-A6ED-CDCE5FB27FA3}"/>
                </a:ext>
              </a:extLst>
            </p:cNvPr>
            <p:cNvSpPr/>
            <p:nvPr/>
          </p:nvSpPr>
          <p:spPr>
            <a:xfrm>
              <a:off x="1476724" y="3279303"/>
              <a:ext cx="792419" cy="11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a:solidFill>
                  <a:schemeClr val="tx1"/>
                </a:solidFill>
              </a:endParaRPr>
            </a:p>
          </p:txBody>
        </p:sp>
        <p:cxnSp>
          <p:nvCxnSpPr>
            <p:cNvPr id="219" name="Straight Connector 218">
              <a:extLst>
                <a:ext uri="{FF2B5EF4-FFF2-40B4-BE49-F238E27FC236}">
                  <a16:creationId xmlns:a16="http://schemas.microsoft.com/office/drawing/2014/main" id="{947F7911-B729-541A-3F4C-22B88042D803}"/>
                </a:ext>
              </a:extLst>
            </p:cNvPr>
            <p:cNvCxnSpPr/>
            <p:nvPr/>
          </p:nvCxnSpPr>
          <p:spPr>
            <a:xfrm>
              <a:off x="1464825" y="2464936"/>
              <a:ext cx="0" cy="1697688"/>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20" name="TextBox 219">
              <a:extLst>
                <a:ext uri="{FF2B5EF4-FFF2-40B4-BE49-F238E27FC236}">
                  <a16:creationId xmlns:a16="http://schemas.microsoft.com/office/drawing/2014/main" id="{E0BE4202-9A1E-38D1-0CA0-30D08F8EB2BA}"/>
                </a:ext>
              </a:extLst>
            </p:cNvPr>
            <p:cNvSpPr txBox="1"/>
            <p:nvPr/>
          </p:nvSpPr>
          <p:spPr>
            <a:xfrm>
              <a:off x="1301663" y="4116459"/>
              <a:ext cx="107402" cy="92333"/>
            </a:xfrm>
            <a:prstGeom prst="rect">
              <a:avLst/>
            </a:prstGeom>
            <a:noFill/>
          </p:spPr>
          <p:txBody>
            <a:bodyPr wrap="none" lIns="0" tIns="0" rIns="0" bIns="0" rtlCol="0" anchor="ctr">
              <a:spAutoFit/>
            </a:bodyPr>
            <a:lstStyle/>
            <a:p>
              <a:pPr algn="r"/>
              <a:r>
                <a:rPr lang="de-DE" sz="600"/>
                <a:t>0.0</a:t>
              </a:r>
            </a:p>
          </p:txBody>
        </p:sp>
        <p:cxnSp>
          <p:nvCxnSpPr>
            <p:cNvPr id="221" name="Straight Connector 220">
              <a:extLst>
                <a:ext uri="{FF2B5EF4-FFF2-40B4-BE49-F238E27FC236}">
                  <a16:creationId xmlns:a16="http://schemas.microsoft.com/office/drawing/2014/main" id="{B28070E2-575B-0156-8FD8-6871E7AEBE00}"/>
                </a:ext>
              </a:extLst>
            </p:cNvPr>
            <p:cNvCxnSpPr/>
            <p:nvPr/>
          </p:nvCxnSpPr>
          <p:spPr>
            <a:xfrm>
              <a:off x="1425931" y="4162625"/>
              <a:ext cx="388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22" name="TextBox 221">
              <a:extLst>
                <a:ext uri="{FF2B5EF4-FFF2-40B4-BE49-F238E27FC236}">
                  <a16:creationId xmlns:a16="http://schemas.microsoft.com/office/drawing/2014/main" id="{EE7031C0-7623-5D78-73F6-5A67935CCF55}"/>
                </a:ext>
              </a:extLst>
            </p:cNvPr>
            <p:cNvSpPr txBox="1"/>
            <p:nvPr/>
          </p:nvSpPr>
          <p:spPr>
            <a:xfrm>
              <a:off x="1301663" y="3949911"/>
              <a:ext cx="107402" cy="92333"/>
            </a:xfrm>
            <a:prstGeom prst="rect">
              <a:avLst/>
            </a:prstGeom>
            <a:noFill/>
          </p:spPr>
          <p:txBody>
            <a:bodyPr wrap="none" lIns="0" tIns="0" rIns="0" bIns="0" rtlCol="0" anchor="ctr">
              <a:spAutoFit/>
            </a:bodyPr>
            <a:lstStyle/>
            <a:p>
              <a:pPr algn="r"/>
              <a:r>
                <a:rPr lang="de-DE" sz="600"/>
                <a:t>0.1</a:t>
              </a:r>
            </a:p>
          </p:txBody>
        </p:sp>
        <p:cxnSp>
          <p:nvCxnSpPr>
            <p:cNvPr id="223" name="Straight Connector 222">
              <a:extLst>
                <a:ext uri="{FF2B5EF4-FFF2-40B4-BE49-F238E27FC236}">
                  <a16:creationId xmlns:a16="http://schemas.microsoft.com/office/drawing/2014/main" id="{7A181513-873A-91CA-BE14-51D8C40AF73C}"/>
                </a:ext>
              </a:extLst>
            </p:cNvPr>
            <p:cNvCxnSpPr/>
            <p:nvPr/>
          </p:nvCxnSpPr>
          <p:spPr>
            <a:xfrm>
              <a:off x="1425931" y="3996077"/>
              <a:ext cx="388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24" name="TextBox 223">
              <a:extLst>
                <a:ext uri="{FF2B5EF4-FFF2-40B4-BE49-F238E27FC236}">
                  <a16:creationId xmlns:a16="http://schemas.microsoft.com/office/drawing/2014/main" id="{DBE81503-6DCC-B4F8-372E-3562DF8E1CDA}"/>
                </a:ext>
              </a:extLst>
            </p:cNvPr>
            <p:cNvSpPr txBox="1"/>
            <p:nvPr/>
          </p:nvSpPr>
          <p:spPr>
            <a:xfrm>
              <a:off x="1301663" y="3783482"/>
              <a:ext cx="107402" cy="92333"/>
            </a:xfrm>
            <a:prstGeom prst="rect">
              <a:avLst/>
            </a:prstGeom>
            <a:noFill/>
          </p:spPr>
          <p:txBody>
            <a:bodyPr wrap="none" lIns="0" tIns="0" rIns="0" bIns="0" rtlCol="0" anchor="ctr">
              <a:spAutoFit/>
            </a:bodyPr>
            <a:lstStyle/>
            <a:p>
              <a:pPr algn="r"/>
              <a:r>
                <a:rPr lang="de-DE" sz="600"/>
                <a:t>0.2</a:t>
              </a:r>
            </a:p>
          </p:txBody>
        </p:sp>
        <p:cxnSp>
          <p:nvCxnSpPr>
            <p:cNvPr id="225" name="Straight Connector 224">
              <a:extLst>
                <a:ext uri="{FF2B5EF4-FFF2-40B4-BE49-F238E27FC236}">
                  <a16:creationId xmlns:a16="http://schemas.microsoft.com/office/drawing/2014/main" id="{B11A6306-FF94-646A-DDBF-5E0B2FB66CDC}"/>
                </a:ext>
              </a:extLst>
            </p:cNvPr>
            <p:cNvCxnSpPr/>
            <p:nvPr/>
          </p:nvCxnSpPr>
          <p:spPr>
            <a:xfrm>
              <a:off x="1425931" y="3829648"/>
              <a:ext cx="388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26" name="TextBox 225">
              <a:extLst>
                <a:ext uri="{FF2B5EF4-FFF2-40B4-BE49-F238E27FC236}">
                  <a16:creationId xmlns:a16="http://schemas.microsoft.com/office/drawing/2014/main" id="{11BB8EFB-B609-F4CE-52D5-485467867AB6}"/>
                </a:ext>
              </a:extLst>
            </p:cNvPr>
            <p:cNvSpPr txBox="1"/>
            <p:nvPr/>
          </p:nvSpPr>
          <p:spPr>
            <a:xfrm>
              <a:off x="1301663" y="3617191"/>
              <a:ext cx="107402" cy="92333"/>
            </a:xfrm>
            <a:prstGeom prst="rect">
              <a:avLst/>
            </a:prstGeom>
            <a:noFill/>
          </p:spPr>
          <p:txBody>
            <a:bodyPr wrap="none" lIns="0" tIns="0" rIns="0" bIns="0" rtlCol="0" anchor="ctr">
              <a:spAutoFit/>
            </a:bodyPr>
            <a:lstStyle/>
            <a:p>
              <a:pPr algn="r"/>
              <a:r>
                <a:rPr lang="de-DE" sz="600"/>
                <a:t>0.3</a:t>
              </a:r>
            </a:p>
          </p:txBody>
        </p:sp>
        <p:cxnSp>
          <p:nvCxnSpPr>
            <p:cNvPr id="227" name="Straight Connector 226">
              <a:extLst>
                <a:ext uri="{FF2B5EF4-FFF2-40B4-BE49-F238E27FC236}">
                  <a16:creationId xmlns:a16="http://schemas.microsoft.com/office/drawing/2014/main" id="{E8871586-C5EE-2F13-111E-6F8A6004C7C5}"/>
                </a:ext>
              </a:extLst>
            </p:cNvPr>
            <p:cNvCxnSpPr/>
            <p:nvPr/>
          </p:nvCxnSpPr>
          <p:spPr>
            <a:xfrm>
              <a:off x="1425931" y="3663357"/>
              <a:ext cx="388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28" name="TextBox 227">
              <a:extLst>
                <a:ext uri="{FF2B5EF4-FFF2-40B4-BE49-F238E27FC236}">
                  <a16:creationId xmlns:a16="http://schemas.microsoft.com/office/drawing/2014/main" id="{59A6C4E7-4187-E6CD-ACEC-34D5A32AD24A}"/>
                </a:ext>
              </a:extLst>
            </p:cNvPr>
            <p:cNvSpPr txBox="1"/>
            <p:nvPr/>
          </p:nvSpPr>
          <p:spPr>
            <a:xfrm>
              <a:off x="1301663" y="3452888"/>
              <a:ext cx="107402" cy="92333"/>
            </a:xfrm>
            <a:prstGeom prst="rect">
              <a:avLst/>
            </a:prstGeom>
            <a:noFill/>
          </p:spPr>
          <p:txBody>
            <a:bodyPr wrap="none" lIns="0" tIns="0" rIns="0" bIns="0" rtlCol="0" anchor="ctr">
              <a:spAutoFit/>
            </a:bodyPr>
            <a:lstStyle/>
            <a:p>
              <a:pPr algn="r"/>
              <a:r>
                <a:rPr lang="de-DE" sz="600"/>
                <a:t>0.4</a:t>
              </a:r>
            </a:p>
          </p:txBody>
        </p:sp>
        <p:cxnSp>
          <p:nvCxnSpPr>
            <p:cNvPr id="229" name="Straight Connector 228">
              <a:extLst>
                <a:ext uri="{FF2B5EF4-FFF2-40B4-BE49-F238E27FC236}">
                  <a16:creationId xmlns:a16="http://schemas.microsoft.com/office/drawing/2014/main" id="{92335F04-CC46-DB85-0975-959A6E1F6F5B}"/>
                </a:ext>
              </a:extLst>
            </p:cNvPr>
            <p:cNvCxnSpPr/>
            <p:nvPr/>
          </p:nvCxnSpPr>
          <p:spPr>
            <a:xfrm>
              <a:off x="1425931" y="3499054"/>
              <a:ext cx="388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30" name="TextBox 229">
              <a:extLst>
                <a:ext uri="{FF2B5EF4-FFF2-40B4-BE49-F238E27FC236}">
                  <a16:creationId xmlns:a16="http://schemas.microsoft.com/office/drawing/2014/main" id="{55D4B72E-411E-6C54-B1A7-C46D3A60CB37}"/>
                </a:ext>
              </a:extLst>
            </p:cNvPr>
            <p:cNvSpPr txBox="1"/>
            <p:nvPr/>
          </p:nvSpPr>
          <p:spPr>
            <a:xfrm>
              <a:off x="1301663" y="3292606"/>
              <a:ext cx="107402" cy="92333"/>
            </a:xfrm>
            <a:prstGeom prst="rect">
              <a:avLst/>
            </a:prstGeom>
            <a:noFill/>
          </p:spPr>
          <p:txBody>
            <a:bodyPr wrap="none" lIns="0" tIns="0" rIns="0" bIns="0" rtlCol="0" anchor="ctr">
              <a:spAutoFit/>
            </a:bodyPr>
            <a:lstStyle/>
            <a:p>
              <a:pPr algn="r"/>
              <a:r>
                <a:rPr lang="de-DE" sz="600"/>
                <a:t>0.5</a:t>
              </a:r>
            </a:p>
          </p:txBody>
        </p:sp>
        <p:cxnSp>
          <p:nvCxnSpPr>
            <p:cNvPr id="231" name="Straight Connector 230">
              <a:extLst>
                <a:ext uri="{FF2B5EF4-FFF2-40B4-BE49-F238E27FC236}">
                  <a16:creationId xmlns:a16="http://schemas.microsoft.com/office/drawing/2014/main" id="{CB2EEF92-B426-969A-B051-B7D6AE49A2EF}"/>
                </a:ext>
              </a:extLst>
            </p:cNvPr>
            <p:cNvCxnSpPr/>
            <p:nvPr/>
          </p:nvCxnSpPr>
          <p:spPr>
            <a:xfrm>
              <a:off x="1425931" y="3338772"/>
              <a:ext cx="388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32" name="TextBox 231">
              <a:extLst>
                <a:ext uri="{FF2B5EF4-FFF2-40B4-BE49-F238E27FC236}">
                  <a16:creationId xmlns:a16="http://schemas.microsoft.com/office/drawing/2014/main" id="{899A280D-6E88-90B9-3BFD-36FA40CCCE26}"/>
                </a:ext>
              </a:extLst>
            </p:cNvPr>
            <p:cNvSpPr txBox="1"/>
            <p:nvPr/>
          </p:nvSpPr>
          <p:spPr>
            <a:xfrm>
              <a:off x="1301663" y="3125925"/>
              <a:ext cx="107402" cy="92333"/>
            </a:xfrm>
            <a:prstGeom prst="rect">
              <a:avLst/>
            </a:prstGeom>
            <a:noFill/>
          </p:spPr>
          <p:txBody>
            <a:bodyPr wrap="none" lIns="0" tIns="0" rIns="0" bIns="0" rtlCol="0" anchor="ctr">
              <a:spAutoFit/>
            </a:bodyPr>
            <a:lstStyle/>
            <a:p>
              <a:pPr algn="r"/>
              <a:r>
                <a:rPr lang="de-DE" sz="600"/>
                <a:t>0.6</a:t>
              </a:r>
            </a:p>
          </p:txBody>
        </p:sp>
        <p:cxnSp>
          <p:nvCxnSpPr>
            <p:cNvPr id="233" name="Straight Connector 232">
              <a:extLst>
                <a:ext uri="{FF2B5EF4-FFF2-40B4-BE49-F238E27FC236}">
                  <a16:creationId xmlns:a16="http://schemas.microsoft.com/office/drawing/2014/main" id="{0585B1B3-EC8B-CB00-D11D-6471213A258D}"/>
                </a:ext>
              </a:extLst>
            </p:cNvPr>
            <p:cNvCxnSpPr/>
            <p:nvPr/>
          </p:nvCxnSpPr>
          <p:spPr>
            <a:xfrm>
              <a:off x="1425931" y="3172091"/>
              <a:ext cx="388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34" name="TextBox 233">
              <a:extLst>
                <a:ext uri="{FF2B5EF4-FFF2-40B4-BE49-F238E27FC236}">
                  <a16:creationId xmlns:a16="http://schemas.microsoft.com/office/drawing/2014/main" id="{86950740-B4E5-6F71-C126-5ADF3D3F94DD}"/>
                </a:ext>
              </a:extLst>
            </p:cNvPr>
            <p:cNvSpPr txBox="1"/>
            <p:nvPr/>
          </p:nvSpPr>
          <p:spPr>
            <a:xfrm>
              <a:off x="1301663" y="2964258"/>
              <a:ext cx="107402" cy="92333"/>
            </a:xfrm>
            <a:prstGeom prst="rect">
              <a:avLst/>
            </a:prstGeom>
            <a:noFill/>
          </p:spPr>
          <p:txBody>
            <a:bodyPr wrap="none" lIns="0" tIns="0" rIns="0" bIns="0" rtlCol="0" anchor="ctr">
              <a:spAutoFit/>
            </a:bodyPr>
            <a:lstStyle/>
            <a:p>
              <a:pPr algn="r"/>
              <a:r>
                <a:rPr lang="de-DE" sz="600"/>
                <a:t>0.7</a:t>
              </a:r>
            </a:p>
          </p:txBody>
        </p:sp>
        <p:cxnSp>
          <p:nvCxnSpPr>
            <p:cNvPr id="235" name="Straight Connector 234">
              <a:extLst>
                <a:ext uri="{FF2B5EF4-FFF2-40B4-BE49-F238E27FC236}">
                  <a16:creationId xmlns:a16="http://schemas.microsoft.com/office/drawing/2014/main" id="{B8A7C292-EA8D-2BB3-EEB4-8B9F4D7F0832}"/>
                </a:ext>
              </a:extLst>
            </p:cNvPr>
            <p:cNvCxnSpPr/>
            <p:nvPr/>
          </p:nvCxnSpPr>
          <p:spPr>
            <a:xfrm>
              <a:off x="1425931" y="3010424"/>
              <a:ext cx="388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36" name="TextBox 235">
              <a:extLst>
                <a:ext uri="{FF2B5EF4-FFF2-40B4-BE49-F238E27FC236}">
                  <a16:creationId xmlns:a16="http://schemas.microsoft.com/office/drawing/2014/main" id="{6D608FA6-AD98-866D-7164-5BF7BAB55EDD}"/>
                </a:ext>
              </a:extLst>
            </p:cNvPr>
            <p:cNvSpPr txBox="1"/>
            <p:nvPr/>
          </p:nvSpPr>
          <p:spPr>
            <a:xfrm>
              <a:off x="1301663" y="2801343"/>
              <a:ext cx="107402" cy="92333"/>
            </a:xfrm>
            <a:prstGeom prst="rect">
              <a:avLst/>
            </a:prstGeom>
            <a:noFill/>
          </p:spPr>
          <p:txBody>
            <a:bodyPr wrap="none" lIns="0" tIns="0" rIns="0" bIns="0" rtlCol="0" anchor="ctr">
              <a:spAutoFit/>
            </a:bodyPr>
            <a:lstStyle/>
            <a:p>
              <a:pPr algn="r"/>
              <a:r>
                <a:rPr lang="de-DE" sz="600"/>
                <a:t>0.8</a:t>
              </a:r>
            </a:p>
          </p:txBody>
        </p:sp>
        <p:cxnSp>
          <p:nvCxnSpPr>
            <p:cNvPr id="237" name="Straight Connector 236">
              <a:extLst>
                <a:ext uri="{FF2B5EF4-FFF2-40B4-BE49-F238E27FC236}">
                  <a16:creationId xmlns:a16="http://schemas.microsoft.com/office/drawing/2014/main" id="{D4A9F22B-53C8-C11E-0F5E-8061FA506224}"/>
                </a:ext>
              </a:extLst>
            </p:cNvPr>
            <p:cNvCxnSpPr/>
            <p:nvPr/>
          </p:nvCxnSpPr>
          <p:spPr>
            <a:xfrm>
              <a:off x="1425931" y="2847509"/>
              <a:ext cx="388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38" name="TextBox 237">
              <a:extLst>
                <a:ext uri="{FF2B5EF4-FFF2-40B4-BE49-F238E27FC236}">
                  <a16:creationId xmlns:a16="http://schemas.microsoft.com/office/drawing/2014/main" id="{3E043107-4BD4-B90F-EFDC-425928704034}"/>
                </a:ext>
              </a:extLst>
            </p:cNvPr>
            <p:cNvSpPr txBox="1"/>
            <p:nvPr/>
          </p:nvSpPr>
          <p:spPr>
            <a:xfrm>
              <a:off x="1301663" y="2636512"/>
              <a:ext cx="107402" cy="92333"/>
            </a:xfrm>
            <a:prstGeom prst="rect">
              <a:avLst/>
            </a:prstGeom>
            <a:noFill/>
          </p:spPr>
          <p:txBody>
            <a:bodyPr wrap="none" lIns="0" tIns="0" rIns="0" bIns="0" rtlCol="0" anchor="ctr">
              <a:spAutoFit/>
            </a:bodyPr>
            <a:lstStyle/>
            <a:p>
              <a:pPr algn="r"/>
              <a:r>
                <a:rPr lang="de-DE" sz="600"/>
                <a:t>0.9</a:t>
              </a:r>
            </a:p>
          </p:txBody>
        </p:sp>
        <p:cxnSp>
          <p:nvCxnSpPr>
            <p:cNvPr id="239" name="Straight Connector 238">
              <a:extLst>
                <a:ext uri="{FF2B5EF4-FFF2-40B4-BE49-F238E27FC236}">
                  <a16:creationId xmlns:a16="http://schemas.microsoft.com/office/drawing/2014/main" id="{1C64F746-25B0-7752-7154-8BA8E354949C}"/>
                </a:ext>
              </a:extLst>
            </p:cNvPr>
            <p:cNvCxnSpPr/>
            <p:nvPr/>
          </p:nvCxnSpPr>
          <p:spPr>
            <a:xfrm>
              <a:off x="1425931" y="2682678"/>
              <a:ext cx="388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40" name="TextBox 239">
              <a:extLst>
                <a:ext uri="{FF2B5EF4-FFF2-40B4-BE49-F238E27FC236}">
                  <a16:creationId xmlns:a16="http://schemas.microsoft.com/office/drawing/2014/main" id="{A319DD38-FF08-E964-F914-9454C0248B96}"/>
                </a:ext>
              </a:extLst>
            </p:cNvPr>
            <p:cNvSpPr txBox="1"/>
            <p:nvPr/>
          </p:nvSpPr>
          <p:spPr>
            <a:xfrm>
              <a:off x="1301663" y="2475558"/>
              <a:ext cx="107402" cy="92333"/>
            </a:xfrm>
            <a:prstGeom prst="rect">
              <a:avLst/>
            </a:prstGeom>
            <a:noFill/>
          </p:spPr>
          <p:txBody>
            <a:bodyPr wrap="none" lIns="0" tIns="0" rIns="0" bIns="0" rtlCol="0" anchor="ctr">
              <a:spAutoFit/>
            </a:bodyPr>
            <a:lstStyle/>
            <a:p>
              <a:pPr algn="r"/>
              <a:r>
                <a:rPr lang="de-DE" sz="600"/>
                <a:t>1.0</a:t>
              </a:r>
            </a:p>
          </p:txBody>
        </p:sp>
        <p:cxnSp>
          <p:nvCxnSpPr>
            <p:cNvPr id="241" name="Straight Connector 240">
              <a:extLst>
                <a:ext uri="{FF2B5EF4-FFF2-40B4-BE49-F238E27FC236}">
                  <a16:creationId xmlns:a16="http://schemas.microsoft.com/office/drawing/2014/main" id="{35DC1AD9-EFD8-80F3-DF5A-CF23E236F53B}"/>
                </a:ext>
              </a:extLst>
            </p:cNvPr>
            <p:cNvCxnSpPr/>
            <p:nvPr/>
          </p:nvCxnSpPr>
          <p:spPr>
            <a:xfrm>
              <a:off x="1425931" y="2521724"/>
              <a:ext cx="388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8E1D879C-3AD0-ACEF-F66F-FC2EC8091BC3}"/>
                </a:ext>
              </a:extLst>
            </p:cNvPr>
            <p:cNvCxnSpPr>
              <a:cxnSpLocks/>
            </p:cNvCxnSpPr>
            <p:nvPr/>
          </p:nvCxnSpPr>
          <p:spPr>
            <a:xfrm>
              <a:off x="1464825" y="4164018"/>
              <a:ext cx="3950759"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43" name="TextBox 242">
              <a:extLst>
                <a:ext uri="{FF2B5EF4-FFF2-40B4-BE49-F238E27FC236}">
                  <a16:creationId xmlns:a16="http://schemas.microsoft.com/office/drawing/2014/main" id="{E5CC5E80-CDB6-08B3-CE5C-D1759A23FF1D}"/>
                </a:ext>
              </a:extLst>
            </p:cNvPr>
            <p:cNvSpPr txBox="1"/>
            <p:nvPr/>
          </p:nvSpPr>
          <p:spPr>
            <a:xfrm>
              <a:off x="1607395" y="4219246"/>
              <a:ext cx="43282" cy="92333"/>
            </a:xfrm>
            <a:prstGeom prst="rect">
              <a:avLst/>
            </a:prstGeom>
            <a:noFill/>
          </p:spPr>
          <p:txBody>
            <a:bodyPr wrap="none" lIns="0" tIns="0" rIns="0" bIns="0" rtlCol="0" anchor="t">
              <a:spAutoFit/>
            </a:bodyPr>
            <a:lstStyle/>
            <a:p>
              <a:pPr algn="ctr"/>
              <a:r>
                <a:rPr lang="de-DE" sz="600"/>
                <a:t>0</a:t>
              </a:r>
            </a:p>
          </p:txBody>
        </p:sp>
        <p:cxnSp>
          <p:nvCxnSpPr>
            <p:cNvPr id="244" name="Straight Connector 243">
              <a:extLst>
                <a:ext uri="{FF2B5EF4-FFF2-40B4-BE49-F238E27FC236}">
                  <a16:creationId xmlns:a16="http://schemas.microsoft.com/office/drawing/2014/main" id="{DC5049A3-B072-11AD-FB44-24912A915A48}"/>
                </a:ext>
              </a:extLst>
            </p:cNvPr>
            <p:cNvCxnSpPr/>
            <p:nvPr/>
          </p:nvCxnSpPr>
          <p:spPr>
            <a:xfrm rot="16200000">
              <a:off x="1609589" y="4182072"/>
              <a:ext cx="388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45" name="TextBox 244">
              <a:extLst>
                <a:ext uri="{FF2B5EF4-FFF2-40B4-BE49-F238E27FC236}">
                  <a16:creationId xmlns:a16="http://schemas.microsoft.com/office/drawing/2014/main" id="{A5179D6E-3509-4AB6-2AE0-61D4A97CB676}"/>
                </a:ext>
              </a:extLst>
            </p:cNvPr>
            <p:cNvSpPr txBox="1"/>
            <p:nvPr/>
          </p:nvSpPr>
          <p:spPr>
            <a:xfrm>
              <a:off x="1919826" y="4219246"/>
              <a:ext cx="43282" cy="92333"/>
            </a:xfrm>
            <a:prstGeom prst="rect">
              <a:avLst/>
            </a:prstGeom>
            <a:noFill/>
          </p:spPr>
          <p:txBody>
            <a:bodyPr wrap="none" lIns="0" tIns="0" rIns="0" bIns="0" rtlCol="0" anchor="t">
              <a:spAutoFit/>
            </a:bodyPr>
            <a:lstStyle/>
            <a:p>
              <a:pPr algn="ctr"/>
              <a:r>
                <a:rPr lang="de-DE" sz="600"/>
                <a:t>5</a:t>
              </a:r>
            </a:p>
          </p:txBody>
        </p:sp>
        <p:cxnSp>
          <p:nvCxnSpPr>
            <p:cNvPr id="246" name="Straight Connector 245">
              <a:extLst>
                <a:ext uri="{FF2B5EF4-FFF2-40B4-BE49-F238E27FC236}">
                  <a16:creationId xmlns:a16="http://schemas.microsoft.com/office/drawing/2014/main" id="{35200204-B795-3293-510D-DD265B84CDC5}"/>
                </a:ext>
              </a:extLst>
            </p:cNvPr>
            <p:cNvCxnSpPr/>
            <p:nvPr/>
          </p:nvCxnSpPr>
          <p:spPr>
            <a:xfrm rot="16200000">
              <a:off x="1922020" y="4182072"/>
              <a:ext cx="388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47" name="TextBox 246">
              <a:extLst>
                <a:ext uri="{FF2B5EF4-FFF2-40B4-BE49-F238E27FC236}">
                  <a16:creationId xmlns:a16="http://schemas.microsoft.com/office/drawing/2014/main" id="{89EE66B5-252B-B865-80EC-AED2D1505573}"/>
                </a:ext>
              </a:extLst>
            </p:cNvPr>
            <p:cNvSpPr txBox="1"/>
            <p:nvPr/>
          </p:nvSpPr>
          <p:spPr>
            <a:xfrm>
              <a:off x="2210169" y="4219246"/>
              <a:ext cx="86563" cy="92333"/>
            </a:xfrm>
            <a:prstGeom prst="rect">
              <a:avLst/>
            </a:prstGeom>
            <a:noFill/>
          </p:spPr>
          <p:txBody>
            <a:bodyPr wrap="none" lIns="0" tIns="0" rIns="0" bIns="0" rtlCol="0" anchor="t">
              <a:spAutoFit/>
            </a:bodyPr>
            <a:lstStyle/>
            <a:p>
              <a:pPr algn="ctr"/>
              <a:r>
                <a:rPr lang="de-DE" sz="600"/>
                <a:t>10</a:t>
              </a:r>
            </a:p>
          </p:txBody>
        </p:sp>
        <p:cxnSp>
          <p:nvCxnSpPr>
            <p:cNvPr id="248" name="Straight Connector 247">
              <a:extLst>
                <a:ext uri="{FF2B5EF4-FFF2-40B4-BE49-F238E27FC236}">
                  <a16:creationId xmlns:a16="http://schemas.microsoft.com/office/drawing/2014/main" id="{6AE4C341-3A3E-1EE5-53B0-00169DDB030F}"/>
                </a:ext>
              </a:extLst>
            </p:cNvPr>
            <p:cNvCxnSpPr/>
            <p:nvPr/>
          </p:nvCxnSpPr>
          <p:spPr>
            <a:xfrm rot="16200000">
              <a:off x="2234003" y="4182072"/>
              <a:ext cx="388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49" name="TextBox 248">
              <a:extLst>
                <a:ext uri="{FF2B5EF4-FFF2-40B4-BE49-F238E27FC236}">
                  <a16:creationId xmlns:a16="http://schemas.microsoft.com/office/drawing/2014/main" id="{B313F0EB-5CC3-82B8-9CDA-58418571BF31}"/>
                </a:ext>
              </a:extLst>
            </p:cNvPr>
            <p:cNvSpPr txBox="1"/>
            <p:nvPr/>
          </p:nvSpPr>
          <p:spPr>
            <a:xfrm>
              <a:off x="2531180" y="4219246"/>
              <a:ext cx="86563" cy="92333"/>
            </a:xfrm>
            <a:prstGeom prst="rect">
              <a:avLst/>
            </a:prstGeom>
            <a:noFill/>
          </p:spPr>
          <p:txBody>
            <a:bodyPr wrap="none" lIns="0" tIns="0" rIns="0" bIns="0" rtlCol="0" anchor="t">
              <a:spAutoFit/>
            </a:bodyPr>
            <a:lstStyle/>
            <a:p>
              <a:pPr algn="ctr"/>
              <a:r>
                <a:rPr lang="de-DE" sz="600"/>
                <a:t>15</a:t>
              </a:r>
            </a:p>
          </p:txBody>
        </p:sp>
        <p:cxnSp>
          <p:nvCxnSpPr>
            <p:cNvPr id="250" name="Straight Connector 249">
              <a:extLst>
                <a:ext uri="{FF2B5EF4-FFF2-40B4-BE49-F238E27FC236}">
                  <a16:creationId xmlns:a16="http://schemas.microsoft.com/office/drawing/2014/main" id="{CCD98455-4C0A-F2DD-53EA-BAE462359E80}"/>
                </a:ext>
              </a:extLst>
            </p:cNvPr>
            <p:cNvCxnSpPr/>
            <p:nvPr/>
          </p:nvCxnSpPr>
          <p:spPr>
            <a:xfrm rot="16200000">
              <a:off x="2555014" y="4182072"/>
              <a:ext cx="388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51" name="TextBox 250">
              <a:extLst>
                <a:ext uri="{FF2B5EF4-FFF2-40B4-BE49-F238E27FC236}">
                  <a16:creationId xmlns:a16="http://schemas.microsoft.com/office/drawing/2014/main" id="{35F4BF99-4307-2F54-159D-C3DD56587E58}"/>
                </a:ext>
              </a:extLst>
            </p:cNvPr>
            <p:cNvSpPr txBox="1"/>
            <p:nvPr/>
          </p:nvSpPr>
          <p:spPr>
            <a:xfrm>
              <a:off x="2849284" y="4219246"/>
              <a:ext cx="86563" cy="92333"/>
            </a:xfrm>
            <a:prstGeom prst="rect">
              <a:avLst/>
            </a:prstGeom>
            <a:noFill/>
          </p:spPr>
          <p:txBody>
            <a:bodyPr wrap="none" lIns="0" tIns="0" rIns="0" bIns="0" rtlCol="0" anchor="t">
              <a:spAutoFit/>
            </a:bodyPr>
            <a:lstStyle/>
            <a:p>
              <a:pPr algn="ctr"/>
              <a:r>
                <a:rPr lang="de-DE" sz="600"/>
                <a:t>20</a:t>
              </a:r>
            </a:p>
          </p:txBody>
        </p:sp>
        <p:cxnSp>
          <p:nvCxnSpPr>
            <p:cNvPr id="252" name="Straight Connector 251">
              <a:extLst>
                <a:ext uri="{FF2B5EF4-FFF2-40B4-BE49-F238E27FC236}">
                  <a16:creationId xmlns:a16="http://schemas.microsoft.com/office/drawing/2014/main" id="{28C5CABA-2998-1889-694A-97622E35FFD7}"/>
                </a:ext>
              </a:extLst>
            </p:cNvPr>
            <p:cNvCxnSpPr/>
            <p:nvPr/>
          </p:nvCxnSpPr>
          <p:spPr>
            <a:xfrm rot="16200000">
              <a:off x="2873118" y="4182072"/>
              <a:ext cx="388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53" name="TextBox 252">
              <a:extLst>
                <a:ext uri="{FF2B5EF4-FFF2-40B4-BE49-F238E27FC236}">
                  <a16:creationId xmlns:a16="http://schemas.microsoft.com/office/drawing/2014/main" id="{2071A0AC-5C3D-9F6C-1EC8-5845BFFE0074}"/>
                </a:ext>
              </a:extLst>
            </p:cNvPr>
            <p:cNvSpPr txBox="1"/>
            <p:nvPr/>
          </p:nvSpPr>
          <p:spPr>
            <a:xfrm>
              <a:off x="3167387" y="4219246"/>
              <a:ext cx="86563" cy="92333"/>
            </a:xfrm>
            <a:prstGeom prst="rect">
              <a:avLst/>
            </a:prstGeom>
            <a:noFill/>
          </p:spPr>
          <p:txBody>
            <a:bodyPr wrap="none" lIns="0" tIns="0" rIns="0" bIns="0" rtlCol="0" anchor="t">
              <a:spAutoFit/>
            </a:bodyPr>
            <a:lstStyle/>
            <a:p>
              <a:pPr algn="ctr"/>
              <a:r>
                <a:rPr lang="de-DE" sz="600"/>
                <a:t>25</a:t>
              </a:r>
            </a:p>
          </p:txBody>
        </p:sp>
        <p:cxnSp>
          <p:nvCxnSpPr>
            <p:cNvPr id="254" name="Straight Connector 253">
              <a:extLst>
                <a:ext uri="{FF2B5EF4-FFF2-40B4-BE49-F238E27FC236}">
                  <a16:creationId xmlns:a16="http://schemas.microsoft.com/office/drawing/2014/main" id="{19599354-A434-D00C-A755-F68A661BDA49}"/>
                </a:ext>
              </a:extLst>
            </p:cNvPr>
            <p:cNvCxnSpPr/>
            <p:nvPr/>
          </p:nvCxnSpPr>
          <p:spPr>
            <a:xfrm rot="16200000">
              <a:off x="3191221" y="4182072"/>
              <a:ext cx="388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55" name="TextBox 254">
              <a:extLst>
                <a:ext uri="{FF2B5EF4-FFF2-40B4-BE49-F238E27FC236}">
                  <a16:creationId xmlns:a16="http://schemas.microsoft.com/office/drawing/2014/main" id="{E643CD7D-2067-C514-AEB1-E82E50400FDB}"/>
                </a:ext>
              </a:extLst>
            </p:cNvPr>
            <p:cNvSpPr txBox="1"/>
            <p:nvPr/>
          </p:nvSpPr>
          <p:spPr>
            <a:xfrm>
              <a:off x="3482278" y="4219246"/>
              <a:ext cx="86563" cy="92333"/>
            </a:xfrm>
            <a:prstGeom prst="rect">
              <a:avLst/>
            </a:prstGeom>
            <a:noFill/>
          </p:spPr>
          <p:txBody>
            <a:bodyPr wrap="none" lIns="0" tIns="0" rIns="0" bIns="0" rtlCol="0" anchor="t">
              <a:spAutoFit/>
            </a:bodyPr>
            <a:lstStyle/>
            <a:p>
              <a:pPr algn="ctr"/>
              <a:r>
                <a:rPr lang="de-DE" sz="600"/>
                <a:t>30</a:t>
              </a:r>
            </a:p>
          </p:txBody>
        </p:sp>
        <p:cxnSp>
          <p:nvCxnSpPr>
            <p:cNvPr id="256" name="Straight Connector 255">
              <a:extLst>
                <a:ext uri="{FF2B5EF4-FFF2-40B4-BE49-F238E27FC236}">
                  <a16:creationId xmlns:a16="http://schemas.microsoft.com/office/drawing/2014/main" id="{3C98CDB7-87EC-D740-BF50-2E26A1340B48}"/>
                </a:ext>
              </a:extLst>
            </p:cNvPr>
            <p:cNvCxnSpPr/>
            <p:nvPr/>
          </p:nvCxnSpPr>
          <p:spPr>
            <a:xfrm rot="16200000">
              <a:off x="3506112" y="4182072"/>
              <a:ext cx="388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57" name="TextBox 256">
              <a:extLst>
                <a:ext uri="{FF2B5EF4-FFF2-40B4-BE49-F238E27FC236}">
                  <a16:creationId xmlns:a16="http://schemas.microsoft.com/office/drawing/2014/main" id="{48354EC9-BFE7-C353-8685-793427EB1529}"/>
                </a:ext>
              </a:extLst>
            </p:cNvPr>
            <p:cNvSpPr txBox="1"/>
            <p:nvPr/>
          </p:nvSpPr>
          <p:spPr>
            <a:xfrm>
              <a:off x="3803441" y="4219246"/>
              <a:ext cx="86563" cy="92333"/>
            </a:xfrm>
            <a:prstGeom prst="rect">
              <a:avLst/>
            </a:prstGeom>
            <a:noFill/>
          </p:spPr>
          <p:txBody>
            <a:bodyPr wrap="none" lIns="0" tIns="0" rIns="0" bIns="0" rtlCol="0" anchor="t">
              <a:spAutoFit/>
            </a:bodyPr>
            <a:lstStyle/>
            <a:p>
              <a:pPr algn="ctr"/>
              <a:r>
                <a:rPr lang="de-DE" sz="600"/>
                <a:t>35</a:t>
              </a:r>
            </a:p>
          </p:txBody>
        </p:sp>
        <p:cxnSp>
          <p:nvCxnSpPr>
            <p:cNvPr id="258" name="Straight Connector 257">
              <a:extLst>
                <a:ext uri="{FF2B5EF4-FFF2-40B4-BE49-F238E27FC236}">
                  <a16:creationId xmlns:a16="http://schemas.microsoft.com/office/drawing/2014/main" id="{97DF8F57-DBBF-1F9D-F667-E14A9FB41F7F}"/>
                </a:ext>
              </a:extLst>
            </p:cNvPr>
            <p:cNvCxnSpPr/>
            <p:nvPr/>
          </p:nvCxnSpPr>
          <p:spPr>
            <a:xfrm rot="16200000">
              <a:off x="3827275" y="4182072"/>
              <a:ext cx="388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59" name="TextBox 258">
              <a:extLst>
                <a:ext uri="{FF2B5EF4-FFF2-40B4-BE49-F238E27FC236}">
                  <a16:creationId xmlns:a16="http://schemas.microsoft.com/office/drawing/2014/main" id="{9423B225-F7C9-BD7D-D2A5-5074FFBB79CD}"/>
                </a:ext>
              </a:extLst>
            </p:cNvPr>
            <p:cNvSpPr txBox="1"/>
            <p:nvPr/>
          </p:nvSpPr>
          <p:spPr>
            <a:xfrm>
              <a:off x="4110794" y="4219246"/>
              <a:ext cx="86563" cy="92333"/>
            </a:xfrm>
            <a:prstGeom prst="rect">
              <a:avLst/>
            </a:prstGeom>
            <a:noFill/>
          </p:spPr>
          <p:txBody>
            <a:bodyPr wrap="none" lIns="0" tIns="0" rIns="0" bIns="0" rtlCol="0" anchor="t">
              <a:spAutoFit/>
            </a:bodyPr>
            <a:lstStyle/>
            <a:p>
              <a:pPr algn="ctr"/>
              <a:r>
                <a:rPr lang="de-DE" sz="600"/>
                <a:t>40</a:t>
              </a:r>
            </a:p>
          </p:txBody>
        </p:sp>
        <p:cxnSp>
          <p:nvCxnSpPr>
            <p:cNvPr id="260" name="Straight Connector 259">
              <a:extLst>
                <a:ext uri="{FF2B5EF4-FFF2-40B4-BE49-F238E27FC236}">
                  <a16:creationId xmlns:a16="http://schemas.microsoft.com/office/drawing/2014/main" id="{B7BBD132-6706-8673-F39D-1EDCEE807282}"/>
                </a:ext>
              </a:extLst>
            </p:cNvPr>
            <p:cNvCxnSpPr/>
            <p:nvPr/>
          </p:nvCxnSpPr>
          <p:spPr>
            <a:xfrm rot="16200000">
              <a:off x="4134628" y="4182072"/>
              <a:ext cx="388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61" name="TextBox 260">
              <a:extLst>
                <a:ext uri="{FF2B5EF4-FFF2-40B4-BE49-F238E27FC236}">
                  <a16:creationId xmlns:a16="http://schemas.microsoft.com/office/drawing/2014/main" id="{8DC05453-90A6-D475-7D64-345E0BFDCB50}"/>
                </a:ext>
              </a:extLst>
            </p:cNvPr>
            <p:cNvSpPr txBox="1"/>
            <p:nvPr/>
          </p:nvSpPr>
          <p:spPr>
            <a:xfrm>
              <a:off x="4434230" y="4219246"/>
              <a:ext cx="86563" cy="92333"/>
            </a:xfrm>
            <a:prstGeom prst="rect">
              <a:avLst/>
            </a:prstGeom>
            <a:noFill/>
          </p:spPr>
          <p:txBody>
            <a:bodyPr wrap="none" lIns="0" tIns="0" rIns="0" bIns="0" rtlCol="0" anchor="t">
              <a:spAutoFit/>
            </a:bodyPr>
            <a:lstStyle/>
            <a:p>
              <a:pPr algn="ctr"/>
              <a:r>
                <a:rPr lang="de-DE" sz="600"/>
                <a:t>45</a:t>
              </a:r>
            </a:p>
          </p:txBody>
        </p:sp>
        <p:cxnSp>
          <p:nvCxnSpPr>
            <p:cNvPr id="262" name="Straight Connector 261">
              <a:extLst>
                <a:ext uri="{FF2B5EF4-FFF2-40B4-BE49-F238E27FC236}">
                  <a16:creationId xmlns:a16="http://schemas.microsoft.com/office/drawing/2014/main" id="{30AD36AD-3BDA-D712-9FC9-480EA04D11B4}"/>
                </a:ext>
              </a:extLst>
            </p:cNvPr>
            <p:cNvCxnSpPr/>
            <p:nvPr/>
          </p:nvCxnSpPr>
          <p:spPr>
            <a:xfrm rot="16200000">
              <a:off x="4458063" y="4182072"/>
              <a:ext cx="388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63" name="TextBox 262">
              <a:extLst>
                <a:ext uri="{FF2B5EF4-FFF2-40B4-BE49-F238E27FC236}">
                  <a16:creationId xmlns:a16="http://schemas.microsoft.com/office/drawing/2014/main" id="{F2A3F4FB-EEF8-ADEE-D5CA-9F7001E74FAE}"/>
                </a:ext>
              </a:extLst>
            </p:cNvPr>
            <p:cNvSpPr txBox="1"/>
            <p:nvPr/>
          </p:nvSpPr>
          <p:spPr>
            <a:xfrm>
              <a:off x="4748867" y="4219246"/>
              <a:ext cx="86563" cy="92333"/>
            </a:xfrm>
            <a:prstGeom prst="rect">
              <a:avLst/>
            </a:prstGeom>
            <a:noFill/>
          </p:spPr>
          <p:txBody>
            <a:bodyPr wrap="none" lIns="0" tIns="0" rIns="0" bIns="0" rtlCol="0" anchor="t">
              <a:spAutoFit/>
            </a:bodyPr>
            <a:lstStyle/>
            <a:p>
              <a:pPr algn="ctr"/>
              <a:r>
                <a:rPr lang="de-DE" sz="600"/>
                <a:t>50</a:t>
              </a:r>
            </a:p>
          </p:txBody>
        </p:sp>
        <p:cxnSp>
          <p:nvCxnSpPr>
            <p:cNvPr id="264" name="Straight Connector 263">
              <a:extLst>
                <a:ext uri="{FF2B5EF4-FFF2-40B4-BE49-F238E27FC236}">
                  <a16:creationId xmlns:a16="http://schemas.microsoft.com/office/drawing/2014/main" id="{7A05E988-7D1D-D311-C5C8-CC1CD7C518C1}"/>
                </a:ext>
              </a:extLst>
            </p:cNvPr>
            <p:cNvCxnSpPr/>
            <p:nvPr/>
          </p:nvCxnSpPr>
          <p:spPr>
            <a:xfrm rot="16200000">
              <a:off x="4772698" y="4182072"/>
              <a:ext cx="388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65" name="TextBox 264">
              <a:extLst>
                <a:ext uri="{FF2B5EF4-FFF2-40B4-BE49-F238E27FC236}">
                  <a16:creationId xmlns:a16="http://schemas.microsoft.com/office/drawing/2014/main" id="{2D5C67E7-5CE6-5565-0EE6-04926F1E2137}"/>
                </a:ext>
              </a:extLst>
            </p:cNvPr>
            <p:cNvSpPr txBox="1"/>
            <p:nvPr/>
          </p:nvSpPr>
          <p:spPr>
            <a:xfrm>
              <a:off x="5056850" y="4219246"/>
              <a:ext cx="86563" cy="92333"/>
            </a:xfrm>
            <a:prstGeom prst="rect">
              <a:avLst/>
            </a:prstGeom>
            <a:noFill/>
          </p:spPr>
          <p:txBody>
            <a:bodyPr wrap="none" lIns="0" tIns="0" rIns="0" bIns="0" rtlCol="0" anchor="t">
              <a:spAutoFit/>
            </a:bodyPr>
            <a:lstStyle/>
            <a:p>
              <a:pPr algn="ctr"/>
              <a:r>
                <a:rPr lang="de-DE" sz="600"/>
                <a:t>55</a:t>
              </a:r>
            </a:p>
          </p:txBody>
        </p:sp>
        <p:cxnSp>
          <p:nvCxnSpPr>
            <p:cNvPr id="266" name="Straight Connector 265">
              <a:extLst>
                <a:ext uri="{FF2B5EF4-FFF2-40B4-BE49-F238E27FC236}">
                  <a16:creationId xmlns:a16="http://schemas.microsoft.com/office/drawing/2014/main" id="{3043F7A8-57EC-CAEE-1B9E-D3C87121B5EC}"/>
                </a:ext>
              </a:extLst>
            </p:cNvPr>
            <p:cNvCxnSpPr/>
            <p:nvPr/>
          </p:nvCxnSpPr>
          <p:spPr>
            <a:xfrm rot="16200000">
              <a:off x="5080681" y="4182072"/>
              <a:ext cx="388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67" name="TextBox 266">
              <a:extLst>
                <a:ext uri="{FF2B5EF4-FFF2-40B4-BE49-F238E27FC236}">
                  <a16:creationId xmlns:a16="http://schemas.microsoft.com/office/drawing/2014/main" id="{E1288440-698B-5B6A-0B85-9329C5B4F897}"/>
                </a:ext>
              </a:extLst>
            </p:cNvPr>
            <p:cNvSpPr txBox="1"/>
            <p:nvPr/>
          </p:nvSpPr>
          <p:spPr>
            <a:xfrm>
              <a:off x="5372307" y="4219246"/>
              <a:ext cx="86563" cy="92333"/>
            </a:xfrm>
            <a:prstGeom prst="rect">
              <a:avLst/>
            </a:prstGeom>
            <a:noFill/>
          </p:spPr>
          <p:txBody>
            <a:bodyPr wrap="none" lIns="0" tIns="0" rIns="0" bIns="0" rtlCol="0" anchor="t">
              <a:spAutoFit/>
            </a:bodyPr>
            <a:lstStyle/>
            <a:p>
              <a:pPr algn="ctr"/>
              <a:r>
                <a:rPr lang="de-DE" sz="600"/>
                <a:t>66</a:t>
              </a:r>
            </a:p>
          </p:txBody>
        </p:sp>
        <p:cxnSp>
          <p:nvCxnSpPr>
            <p:cNvPr id="268" name="Straight Connector 267">
              <a:extLst>
                <a:ext uri="{FF2B5EF4-FFF2-40B4-BE49-F238E27FC236}">
                  <a16:creationId xmlns:a16="http://schemas.microsoft.com/office/drawing/2014/main" id="{9B8874FA-316F-3162-5867-A089E2E87C66}"/>
                </a:ext>
              </a:extLst>
            </p:cNvPr>
            <p:cNvCxnSpPr/>
            <p:nvPr/>
          </p:nvCxnSpPr>
          <p:spPr>
            <a:xfrm rot="16200000">
              <a:off x="5396137" y="4182072"/>
              <a:ext cx="388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69" name="TextBox 268">
              <a:extLst>
                <a:ext uri="{FF2B5EF4-FFF2-40B4-BE49-F238E27FC236}">
                  <a16:creationId xmlns:a16="http://schemas.microsoft.com/office/drawing/2014/main" id="{A25464EB-4E62-FBFE-E287-E0F031963C13}"/>
                </a:ext>
              </a:extLst>
            </p:cNvPr>
            <p:cNvSpPr txBox="1"/>
            <p:nvPr/>
          </p:nvSpPr>
          <p:spPr>
            <a:xfrm rot="16200000">
              <a:off x="921271" y="3261948"/>
              <a:ext cx="532198" cy="123111"/>
            </a:xfrm>
            <a:prstGeom prst="rect">
              <a:avLst/>
            </a:prstGeom>
            <a:noFill/>
          </p:spPr>
          <p:txBody>
            <a:bodyPr wrap="none" lIns="0" tIns="0" rIns="0" bIns="0" rtlCol="0" anchor="t">
              <a:spAutoFit/>
            </a:bodyPr>
            <a:lstStyle/>
            <a:p>
              <a:pPr algn="ctr"/>
              <a:r>
                <a:rPr lang="de-DE" sz="800" b="1"/>
                <a:t>Probability</a:t>
              </a:r>
            </a:p>
          </p:txBody>
        </p:sp>
        <p:sp>
          <p:nvSpPr>
            <p:cNvPr id="270" name="Freeform 14">
              <a:extLst>
                <a:ext uri="{FF2B5EF4-FFF2-40B4-BE49-F238E27FC236}">
                  <a16:creationId xmlns:a16="http://schemas.microsoft.com/office/drawing/2014/main" id="{EB2B0CFB-5E71-2E80-078B-734C008FFB96}"/>
                </a:ext>
              </a:extLst>
            </p:cNvPr>
            <p:cNvSpPr>
              <a:spLocks/>
            </p:cNvSpPr>
            <p:nvPr/>
          </p:nvSpPr>
          <p:spPr bwMode="auto">
            <a:xfrm>
              <a:off x="1629015" y="2517182"/>
              <a:ext cx="3347997" cy="1644893"/>
            </a:xfrm>
            <a:custGeom>
              <a:avLst/>
              <a:gdLst>
                <a:gd name="T0" fmla="*/ 15 w 2218"/>
                <a:gd name="T1" fmla="*/ 11 h 1249"/>
                <a:gd name="T2" fmla="*/ 36 w 2218"/>
                <a:gd name="T3" fmla="*/ 19 h 1249"/>
                <a:gd name="T4" fmla="*/ 50 w 2218"/>
                <a:gd name="T5" fmla="*/ 30 h 1249"/>
                <a:gd name="T6" fmla="*/ 59 w 2218"/>
                <a:gd name="T7" fmla="*/ 35 h 1249"/>
                <a:gd name="T8" fmla="*/ 69 w 2218"/>
                <a:gd name="T9" fmla="*/ 54 h 1249"/>
                <a:gd name="T10" fmla="*/ 140 w 2218"/>
                <a:gd name="T11" fmla="*/ 68 h 1249"/>
                <a:gd name="T12" fmla="*/ 187 w 2218"/>
                <a:gd name="T13" fmla="*/ 82 h 1249"/>
                <a:gd name="T14" fmla="*/ 206 w 2218"/>
                <a:gd name="T15" fmla="*/ 89 h 1249"/>
                <a:gd name="T16" fmla="*/ 222 w 2218"/>
                <a:gd name="T17" fmla="*/ 108 h 1249"/>
                <a:gd name="T18" fmla="*/ 239 w 2218"/>
                <a:gd name="T19" fmla="*/ 111 h 1249"/>
                <a:gd name="T20" fmla="*/ 260 w 2218"/>
                <a:gd name="T21" fmla="*/ 125 h 1249"/>
                <a:gd name="T22" fmla="*/ 270 w 2218"/>
                <a:gd name="T23" fmla="*/ 132 h 1249"/>
                <a:gd name="T24" fmla="*/ 274 w 2218"/>
                <a:gd name="T25" fmla="*/ 151 h 1249"/>
                <a:gd name="T26" fmla="*/ 291 w 2218"/>
                <a:gd name="T27" fmla="*/ 156 h 1249"/>
                <a:gd name="T28" fmla="*/ 298 w 2218"/>
                <a:gd name="T29" fmla="*/ 165 h 1249"/>
                <a:gd name="T30" fmla="*/ 324 w 2218"/>
                <a:gd name="T31" fmla="*/ 170 h 1249"/>
                <a:gd name="T32" fmla="*/ 338 w 2218"/>
                <a:gd name="T33" fmla="*/ 196 h 1249"/>
                <a:gd name="T34" fmla="*/ 348 w 2218"/>
                <a:gd name="T35" fmla="*/ 205 h 1249"/>
                <a:gd name="T36" fmla="*/ 352 w 2218"/>
                <a:gd name="T37" fmla="*/ 222 h 1249"/>
                <a:gd name="T38" fmla="*/ 371 w 2218"/>
                <a:gd name="T39" fmla="*/ 233 h 1249"/>
                <a:gd name="T40" fmla="*/ 376 w 2218"/>
                <a:gd name="T41" fmla="*/ 255 h 1249"/>
                <a:gd name="T42" fmla="*/ 492 w 2218"/>
                <a:gd name="T43" fmla="*/ 267 h 1249"/>
                <a:gd name="T44" fmla="*/ 496 w 2218"/>
                <a:gd name="T45" fmla="*/ 283 h 1249"/>
                <a:gd name="T46" fmla="*/ 508 w 2218"/>
                <a:gd name="T47" fmla="*/ 293 h 1249"/>
                <a:gd name="T48" fmla="*/ 511 w 2218"/>
                <a:gd name="T49" fmla="*/ 323 h 1249"/>
                <a:gd name="T50" fmla="*/ 589 w 2218"/>
                <a:gd name="T51" fmla="*/ 333 h 1249"/>
                <a:gd name="T52" fmla="*/ 603 w 2218"/>
                <a:gd name="T53" fmla="*/ 356 h 1249"/>
                <a:gd name="T54" fmla="*/ 619 w 2218"/>
                <a:gd name="T55" fmla="*/ 361 h 1249"/>
                <a:gd name="T56" fmla="*/ 641 w 2218"/>
                <a:gd name="T57" fmla="*/ 375 h 1249"/>
                <a:gd name="T58" fmla="*/ 650 w 2218"/>
                <a:gd name="T59" fmla="*/ 385 h 1249"/>
                <a:gd name="T60" fmla="*/ 666 w 2218"/>
                <a:gd name="T61" fmla="*/ 406 h 1249"/>
                <a:gd name="T62" fmla="*/ 723 w 2218"/>
                <a:gd name="T63" fmla="*/ 415 h 1249"/>
                <a:gd name="T64" fmla="*/ 733 w 2218"/>
                <a:gd name="T65" fmla="*/ 432 h 1249"/>
                <a:gd name="T66" fmla="*/ 752 w 2218"/>
                <a:gd name="T67" fmla="*/ 439 h 1249"/>
                <a:gd name="T68" fmla="*/ 766 w 2218"/>
                <a:gd name="T69" fmla="*/ 458 h 1249"/>
                <a:gd name="T70" fmla="*/ 858 w 2218"/>
                <a:gd name="T71" fmla="*/ 474 h 1249"/>
                <a:gd name="T72" fmla="*/ 865 w 2218"/>
                <a:gd name="T73" fmla="*/ 486 h 1249"/>
                <a:gd name="T74" fmla="*/ 896 w 2218"/>
                <a:gd name="T75" fmla="*/ 498 h 1249"/>
                <a:gd name="T76" fmla="*/ 910 w 2218"/>
                <a:gd name="T77" fmla="*/ 524 h 1249"/>
                <a:gd name="T78" fmla="*/ 936 w 2218"/>
                <a:gd name="T79" fmla="*/ 536 h 1249"/>
                <a:gd name="T80" fmla="*/ 959 w 2218"/>
                <a:gd name="T81" fmla="*/ 557 h 1249"/>
                <a:gd name="T82" fmla="*/ 971 w 2218"/>
                <a:gd name="T83" fmla="*/ 562 h 1249"/>
                <a:gd name="T84" fmla="*/ 981 w 2218"/>
                <a:gd name="T85" fmla="*/ 583 h 1249"/>
                <a:gd name="T86" fmla="*/ 1040 w 2218"/>
                <a:gd name="T87" fmla="*/ 597 h 1249"/>
                <a:gd name="T88" fmla="*/ 1049 w 2218"/>
                <a:gd name="T89" fmla="*/ 621 h 1249"/>
                <a:gd name="T90" fmla="*/ 1080 w 2218"/>
                <a:gd name="T91" fmla="*/ 635 h 1249"/>
                <a:gd name="T92" fmla="*/ 1085 w 2218"/>
                <a:gd name="T93" fmla="*/ 659 h 1249"/>
                <a:gd name="T94" fmla="*/ 1101 w 2218"/>
                <a:gd name="T95" fmla="*/ 680 h 1249"/>
                <a:gd name="T96" fmla="*/ 1106 w 2218"/>
                <a:gd name="T97" fmla="*/ 696 h 1249"/>
                <a:gd name="T98" fmla="*/ 1132 w 2218"/>
                <a:gd name="T99" fmla="*/ 703 h 1249"/>
                <a:gd name="T100" fmla="*/ 1155 w 2218"/>
                <a:gd name="T101" fmla="*/ 739 h 1249"/>
                <a:gd name="T102" fmla="*/ 1167 w 2218"/>
                <a:gd name="T103" fmla="*/ 751 h 1249"/>
                <a:gd name="T104" fmla="*/ 1217 w 2218"/>
                <a:gd name="T105" fmla="*/ 781 h 1249"/>
                <a:gd name="T106" fmla="*/ 1413 w 2218"/>
                <a:gd name="T107" fmla="*/ 798 h 1249"/>
                <a:gd name="T108" fmla="*/ 1420 w 2218"/>
                <a:gd name="T109" fmla="*/ 812 h 1249"/>
                <a:gd name="T110" fmla="*/ 1581 w 2218"/>
                <a:gd name="T111" fmla="*/ 829 h 1249"/>
                <a:gd name="T112" fmla="*/ 1590 w 2218"/>
                <a:gd name="T113" fmla="*/ 845 h 1249"/>
                <a:gd name="T114" fmla="*/ 1616 w 2218"/>
                <a:gd name="T115" fmla="*/ 869 h 1249"/>
                <a:gd name="T116" fmla="*/ 1630 w 2218"/>
                <a:gd name="T117" fmla="*/ 899 h 1249"/>
                <a:gd name="T118" fmla="*/ 1737 w 2218"/>
                <a:gd name="T119" fmla="*/ 909 h 1249"/>
                <a:gd name="T120" fmla="*/ 1951 w 2218"/>
                <a:gd name="T121" fmla="*/ 954 h 1249"/>
                <a:gd name="T122" fmla="*/ 2218 w 2218"/>
                <a:gd name="T123" fmla="*/ 989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8" h="1249">
                  <a:moveTo>
                    <a:pt x="0" y="0"/>
                  </a:moveTo>
                  <a:lnTo>
                    <a:pt x="15" y="0"/>
                  </a:lnTo>
                  <a:lnTo>
                    <a:pt x="15" y="11"/>
                  </a:lnTo>
                  <a:lnTo>
                    <a:pt x="29" y="11"/>
                  </a:lnTo>
                  <a:lnTo>
                    <a:pt x="29" y="19"/>
                  </a:lnTo>
                  <a:lnTo>
                    <a:pt x="36" y="19"/>
                  </a:lnTo>
                  <a:lnTo>
                    <a:pt x="36" y="23"/>
                  </a:lnTo>
                  <a:lnTo>
                    <a:pt x="50" y="23"/>
                  </a:lnTo>
                  <a:lnTo>
                    <a:pt x="50" y="30"/>
                  </a:lnTo>
                  <a:lnTo>
                    <a:pt x="55" y="30"/>
                  </a:lnTo>
                  <a:lnTo>
                    <a:pt x="55" y="35"/>
                  </a:lnTo>
                  <a:lnTo>
                    <a:pt x="59" y="35"/>
                  </a:lnTo>
                  <a:lnTo>
                    <a:pt x="59" y="45"/>
                  </a:lnTo>
                  <a:lnTo>
                    <a:pt x="69" y="45"/>
                  </a:lnTo>
                  <a:lnTo>
                    <a:pt x="69" y="54"/>
                  </a:lnTo>
                  <a:lnTo>
                    <a:pt x="85" y="54"/>
                  </a:lnTo>
                  <a:lnTo>
                    <a:pt x="85" y="68"/>
                  </a:lnTo>
                  <a:lnTo>
                    <a:pt x="140" y="68"/>
                  </a:lnTo>
                  <a:lnTo>
                    <a:pt x="140" y="78"/>
                  </a:lnTo>
                  <a:lnTo>
                    <a:pt x="187" y="78"/>
                  </a:lnTo>
                  <a:lnTo>
                    <a:pt x="187" y="82"/>
                  </a:lnTo>
                  <a:lnTo>
                    <a:pt x="196" y="82"/>
                  </a:lnTo>
                  <a:lnTo>
                    <a:pt x="196" y="89"/>
                  </a:lnTo>
                  <a:lnTo>
                    <a:pt x="206" y="89"/>
                  </a:lnTo>
                  <a:lnTo>
                    <a:pt x="206" y="99"/>
                  </a:lnTo>
                  <a:lnTo>
                    <a:pt x="222" y="99"/>
                  </a:lnTo>
                  <a:lnTo>
                    <a:pt x="222" y="108"/>
                  </a:lnTo>
                  <a:lnTo>
                    <a:pt x="232" y="108"/>
                  </a:lnTo>
                  <a:lnTo>
                    <a:pt x="232" y="111"/>
                  </a:lnTo>
                  <a:lnTo>
                    <a:pt x="239" y="111"/>
                  </a:lnTo>
                  <a:lnTo>
                    <a:pt x="239" y="120"/>
                  </a:lnTo>
                  <a:lnTo>
                    <a:pt x="260" y="120"/>
                  </a:lnTo>
                  <a:lnTo>
                    <a:pt x="260" y="125"/>
                  </a:lnTo>
                  <a:lnTo>
                    <a:pt x="265" y="125"/>
                  </a:lnTo>
                  <a:lnTo>
                    <a:pt x="265" y="132"/>
                  </a:lnTo>
                  <a:lnTo>
                    <a:pt x="270" y="132"/>
                  </a:lnTo>
                  <a:lnTo>
                    <a:pt x="270" y="141"/>
                  </a:lnTo>
                  <a:lnTo>
                    <a:pt x="274" y="141"/>
                  </a:lnTo>
                  <a:lnTo>
                    <a:pt x="274" y="151"/>
                  </a:lnTo>
                  <a:lnTo>
                    <a:pt x="284" y="151"/>
                  </a:lnTo>
                  <a:lnTo>
                    <a:pt x="284" y="156"/>
                  </a:lnTo>
                  <a:lnTo>
                    <a:pt x="291" y="156"/>
                  </a:lnTo>
                  <a:lnTo>
                    <a:pt x="291" y="163"/>
                  </a:lnTo>
                  <a:lnTo>
                    <a:pt x="298" y="163"/>
                  </a:lnTo>
                  <a:lnTo>
                    <a:pt x="298" y="165"/>
                  </a:lnTo>
                  <a:lnTo>
                    <a:pt x="315" y="165"/>
                  </a:lnTo>
                  <a:lnTo>
                    <a:pt x="315" y="170"/>
                  </a:lnTo>
                  <a:lnTo>
                    <a:pt x="324" y="170"/>
                  </a:lnTo>
                  <a:lnTo>
                    <a:pt x="324" y="189"/>
                  </a:lnTo>
                  <a:lnTo>
                    <a:pt x="338" y="189"/>
                  </a:lnTo>
                  <a:lnTo>
                    <a:pt x="338" y="196"/>
                  </a:lnTo>
                  <a:lnTo>
                    <a:pt x="343" y="196"/>
                  </a:lnTo>
                  <a:lnTo>
                    <a:pt x="343" y="205"/>
                  </a:lnTo>
                  <a:lnTo>
                    <a:pt x="348" y="205"/>
                  </a:lnTo>
                  <a:lnTo>
                    <a:pt x="348" y="215"/>
                  </a:lnTo>
                  <a:lnTo>
                    <a:pt x="352" y="215"/>
                  </a:lnTo>
                  <a:lnTo>
                    <a:pt x="352" y="222"/>
                  </a:lnTo>
                  <a:lnTo>
                    <a:pt x="367" y="222"/>
                  </a:lnTo>
                  <a:lnTo>
                    <a:pt x="367" y="233"/>
                  </a:lnTo>
                  <a:lnTo>
                    <a:pt x="371" y="233"/>
                  </a:lnTo>
                  <a:lnTo>
                    <a:pt x="371" y="248"/>
                  </a:lnTo>
                  <a:lnTo>
                    <a:pt x="376" y="248"/>
                  </a:lnTo>
                  <a:lnTo>
                    <a:pt x="376" y="255"/>
                  </a:lnTo>
                  <a:lnTo>
                    <a:pt x="461" y="255"/>
                  </a:lnTo>
                  <a:lnTo>
                    <a:pt x="461" y="267"/>
                  </a:lnTo>
                  <a:lnTo>
                    <a:pt x="492" y="267"/>
                  </a:lnTo>
                  <a:lnTo>
                    <a:pt x="492" y="276"/>
                  </a:lnTo>
                  <a:lnTo>
                    <a:pt x="496" y="276"/>
                  </a:lnTo>
                  <a:lnTo>
                    <a:pt x="496" y="283"/>
                  </a:lnTo>
                  <a:lnTo>
                    <a:pt x="501" y="283"/>
                  </a:lnTo>
                  <a:lnTo>
                    <a:pt x="501" y="293"/>
                  </a:lnTo>
                  <a:lnTo>
                    <a:pt x="508" y="293"/>
                  </a:lnTo>
                  <a:lnTo>
                    <a:pt x="508" y="302"/>
                  </a:lnTo>
                  <a:lnTo>
                    <a:pt x="511" y="302"/>
                  </a:lnTo>
                  <a:lnTo>
                    <a:pt x="511" y="323"/>
                  </a:lnTo>
                  <a:lnTo>
                    <a:pt x="584" y="323"/>
                  </a:lnTo>
                  <a:lnTo>
                    <a:pt x="584" y="333"/>
                  </a:lnTo>
                  <a:lnTo>
                    <a:pt x="589" y="333"/>
                  </a:lnTo>
                  <a:lnTo>
                    <a:pt x="589" y="349"/>
                  </a:lnTo>
                  <a:lnTo>
                    <a:pt x="603" y="349"/>
                  </a:lnTo>
                  <a:lnTo>
                    <a:pt x="603" y="356"/>
                  </a:lnTo>
                  <a:lnTo>
                    <a:pt x="607" y="356"/>
                  </a:lnTo>
                  <a:lnTo>
                    <a:pt x="607" y="361"/>
                  </a:lnTo>
                  <a:lnTo>
                    <a:pt x="619" y="361"/>
                  </a:lnTo>
                  <a:lnTo>
                    <a:pt x="619" y="368"/>
                  </a:lnTo>
                  <a:lnTo>
                    <a:pt x="641" y="368"/>
                  </a:lnTo>
                  <a:lnTo>
                    <a:pt x="641" y="375"/>
                  </a:lnTo>
                  <a:lnTo>
                    <a:pt x="645" y="375"/>
                  </a:lnTo>
                  <a:lnTo>
                    <a:pt x="645" y="385"/>
                  </a:lnTo>
                  <a:lnTo>
                    <a:pt x="650" y="385"/>
                  </a:lnTo>
                  <a:lnTo>
                    <a:pt x="650" y="401"/>
                  </a:lnTo>
                  <a:lnTo>
                    <a:pt x="666" y="401"/>
                  </a:lnTo>
                  <a:lnTo>
                    <a:pt x="666" y="406"/>
                  </a:lnTo>
                  <a:lnTo>
                    <a:pt x="681" y="406"/>
                  </a:lnTo>
                  <a:lnTo>
                    <a:pt x="681" y="415"/>
                  </a:lnTo>
                  <a:lnTo>
                    <a:pt x="723" y="415"/>
                  </a:lnTo>
                  <a:lnTo>
                    <a:pt x="723" y="420"/>
                  </a:lnTo>
                  <a:lnTo>
                    <a:pt x="733" y="420"/>
                  </a:lnTo>
                  <a:lnTo>
                    <a:pt x="733" y="432"/>
                  </a:lnTo>
                  <a:lnTo>
                    <a:pt x="737" y="432"/>
                  </a:lnTo>
                  <a:lnTo>
                    <a:pt x="737" y="439"/>
                  </a:lnTo>
                  <a:lnTo>
                    <a:pt x="752" y="439"/>
                  </a:lnTo>
                  <a:lnTo>
                    <a:pt x="752" y="446"/>
                  </a:lnTo>
                  <a:lnTo>
                    <a:pt x="766" y="446"/>
                  </a:lnTo>
                  <a:lnTo>
                    <a:pt x="766" y="458"/>
                  </a:lnTo>
                  <a:lnTo>
                    <a:pt x="770" y="458"/>
                  </a:lnTo>
                  <a:lnTo>
                    <a:pt x="770" y="474"/>
                  </a:lnTo>
                  <a:lnTo>
                    <a:pt x="858" y="474"/>
                  </a:lnTo>
                  <a:lnTo>
                    <a:pt x="858" y="479"/>
                  </a:lnTo>
                  <a:lnTo>
                    <a:pt x="865" y="479"/>
                  </a:lnTo>
                  <a:lnTo>
                    <a:pt x="865" y="486"/>
                  </a:lnTo>
                  <a:lnTo>
                    <a:pt x="872" y="486"/>
                  </a:lnTo>
                  <a:lnTo>
                    <a:pt x="872" y="498"/>
                  </a:lnTo>
                  <a:lnTo>
                    <a:pt x="896" y="498"/>
                  </a:lnTo>
                  <a:lnTo>
                    <a:pt x="896" y="510"/>
                  </a:lnTo>
                  <a:lnTo>
                    <a:pt x="910" y="510"/>
                  </a:lnTo>
                  <a:lnTo>
                    <a:pt x="910" y="524"/>
                  </a:lnTo>
                  <a:lnTo>
                    <a:pt x="915" y="524"/>
                  </a:lnTo>
                  <a:lnTo>
                    <a:pt x="915" y="536"/>
                  </a:lnTo>
                  <a:lnTo>
                    <a:pt x="936" y="536"/>
                  </a:lnTo>
                  <a:lnTo>
                    <a:pt x="936" y="545"/>
                  </a:lnTo>
                  <a:lnTo>
                    <a:pt x="959" y="545"/>
                  </a:lnTo>
                  <a:lnTo>
                    <a:pt x="959" y="557"/>
                  </a:lnTo>
                  <a:lnTo>
                    <a:pt x="964" y="557"/>
                  </a:lnTo>
                  <a:lnTo>
                    <a:pt x="964" y="562"/>
                  </a:lnTo>
                  <a:lnTo>
                    <a:pt x="971" y="562"/>
                  </a:lnTo>
                  <a:lnTo>
                    <a:pt x="971" y="569"/>
                  </a:lnTo>
                  <a:lnTo>
                    <a:pt x="981" y="569"/>
                  </a:lnTo>
                  <a:lnTo>
                    <a:pt x="981" y="583"/>
                  </a:lnTo>
                  <a:lnTo>
                    <a:pt x="995" y="583"/>
                  </a:lnTo>
                  <a:lnTo>
                    <a:pt x="995" y="597"/>
                  </a:lnTo>
                  <a:lnTo>
                    <a:pt x="1040" y="597"/>
                  </a:lnTo>
                  <a:lnTo>
                    <a:pt x="1040" y="609"/>
                  </a:lnTo>
                  <a:lnTo>
                    <a:pt x="1049" y="609"/>
                  </a:lnTo>
                  <a:lnTo>
                    <a:pt x="1049" y="621"/>
                  </a:lnTo>
                  <a:lnTo>
                    <a:pt x="1061" y="621"/>
                  </a:lnTo>
                  <a:lnTo>
                    <a:pt x="1061" y="635"/>
                  </a:lnTo>
                  <a:lnTo>
                    <a:pt x="1080" y="635"/>
                  </a:lnTo>
                  <a:lnTo>
                    <a:pt x="1080" y="644"/>
                  </a:lnTo>
                  <a:lnTo>
                    <a:pt x="1085" y="644"/>
                  </a:lnTo>
                  <a:lnTo>
                    <a:pt x="1085" y="659"/>
                  </a:lnTo>
                  <a:lnTo>
                    <a:pt x="1096" y="659"/>
                  </a:lnTo>
                  <a:lnTo>
                    <a:pt x="1096" y="680"/>
                  </a:lnTo>
                  <a:lnTo>
                    <a:pt x="1101" y="680"/>
                  </a:lnTo>
                  <a:lnTo>
                    <a:pt x="1101" y="689"/>
                  </a:lnTo>
                  <a:lnTo>
                    <a:pt x="1106" y="689"/>
                  </a:lnTo>
                  <a:lnTo>
                    <a:pt x="1106" y="696"/>
                  </a:lnTo>
                  <a:lnTo>
                    <a:pt x="1113" y="696"/>
                  </a:lnTo>
                  <a:lnTo>
                    <a:pt x="1113" y="703"/>
                  </a:lnTo>
                  <a:lnTo>
                    <a:pt x="1132" y="703"/>
                  </a:lnTo>
                  <a:lnTo>
                    <a:pt x="1132" y="715"/>
                  </a:lnTo>
                  <a:lnTo>
                    <a:pt x="1155" y="715"/>
                  </a:lnTo>
                  <a:lnTo>
                    <a:pt x="1155" y="739"/>
                  </a:lnTo>
                  <a:lnTo>
                    <a:pt x="1163" y="739"/>
                  </a:lnTo>
                  <a:lnTo>
                    <a:pt x="1163" y="751"/>
                  </a:lnTo>
                  <a:lnTo>
                    <a:pt x="1167" y="751"/>
                  </a:lnTo>
                  <a:lnTo>
                    <a:pt x="1167" y="755"/>
                  </a:lnTo>
                  <a:lnTo>
                    <a:pt x="1217" y="755"/>
                  </a:lnTo>
                  <a:lnTo>
                    <a:pt x="1217" y="781"/>
                  </a:lnTo>
                  <a:lnTo>
                    <a:pt x="1396" y="781"/>
                  </a:lnTo>
                  <a:lnTo>
                    <a:pt x="1396" y="798"/>
                  </a:lnTo>
                  <a:lnTo>
                    <a:pt x="1413" y="798"/>
                  </a:lnTo>
                  <a:lnTo>
                    <a:pt x="1413" y="803"/>
                  </a:lnTo>
                  <a:lnTo>
                    <a:pt x="1420" y="803"/>
                  </a:lnTo>
                  <a:lnTo>
                    <a:pt x="1420" y="812"/>
                  </a:lnTo>
                  <a:lnTo>
                    <a:pt x="1479" y="812"/>
                  </a:lnTo>
                  <a:lnTo>
                    <a:pt x="1479" y="829"/>
                  </a:lnTo>
                  <a:lnTo>
                    <a:pt x="1581" y="829"/>
                  </a:lnTo>
                  <a:lnTo>
                    <a:pt x="1581" y="836"/>
                  </a:lnTo>
                  <a:lnTo>
                    <a:pt x="1590" y="836"/>
                  </a:lnTo>
                  <a:lnTo>
                    <a:pt x="1590" y="845"/>
                  </a:lnTo>
                  <a:lnTo>
                    <a:pt x="1609" y="845"/>
                  </a:lnTo>
                  <a:lnTo>
                    <a:pt x="1609" y="869"/>
                  </a:lnTo>
                  <a:lnTo>
                    <a:pt x="1616" y="869"/>
                  </a:lnTo>
                  <a:lnTo>
                    <a:pt x="1616" y="881"/>
                  </a:lnTo>
                  <a:lnTo>
                    <a:pt x="1630" y="881"/>
                  </a:lnTo>
                  <a:lnTo>
                    <a:pt x="1630" y="899"/>
                  </a:lnTo>
                  <a:lnTo>
                    <a:pt x="1715" y="899"/>
                  </a:lnTo>
                  <a:lnTo>
                    <a:pt x="1715" y="909"/>
                  </a:lnTo>
                  <a:lnTo>
                    <a:pt x="1737" y="909"/>
                  </a:lnTo>
                  <a:lnTo>
                    <a:pt x="1737" y="921"/>
                  </a:lnTo>
                  <a:lnTo>
                    <a:pt x="1951" y="921"/>
                  </a:lnTo>
                  <a:lnTo>
                    <a:pt x="1951" y="954"/>
                  </a:lnTo>
                  <a:lnTo>
                    <a:pt x="1980" y="954"/>
                  </a:lnTo>
                  <a:lnTo>
                    <a:pt x="1980" y="989"/>
                  </a:lnTo>
                  <a:lnTo>
                    <a:pt x="2218" y="989"/>
                  </a:lnTo>
                  <a:lnTo>
                    <a:pt x="2218" y="1249"/>
                  </a:lnTo>
                </a:path>
              </a:pathLst>
            </a:cu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sz="600"/>
            </a:p>
          </p:txBody>
        </p:sp>
        <p:sp>
          <p:nvSpPr>
            <p:cNvPr id="271" name="Freeform 15">
              <a:extLst>
                <a:ext uri="{FF2B5EF4-FFF2-40B4-BE49-F238E27FC236}">
                  <a16:creationId xmlns:a16="http://schemas.microsoft.com/office/drawing/2014/main" id="{FEA4B09E-D457-92C9-8590-19E0F6104176}"/>
                </a:ext>
              </a:extLst>
            </p:cNvPr>
            <p:cNvSpPr>
              <a:spLocks/>
            </p:cNvSpPr>
            <p:nvPr/>
          </p:nvSpPr>
          <p:spPr bwMode="auto">
            <a:xfrm>
              <a:off x="1629015" y="2521181"/>
              <a:ext cx="3721713" cy="1428951"/>
            </a:xfrm>
            <a:custGeom>
              <a:avLst/>
              <a:gdLst>
                <a:gd name="T0" fmla="*/ 50 w 2466"/>
                <a:gd name="T1" fmla="*/ 21 h 1075"/>
                <a:gd name="T2" fmla="*/ 118 w 2466"/>
                <a:gd name="T3" fmla="*/ 45 h 1075"/>
                <a:gd name="T4" fmla="*/ 156 w 2466"/>
                <a:gd name="T5" fmla="*/ 73 h 1075"/>
                <a:gd name="T6" fmla="*/ 173 w 2466"/>
                <a:gd name="T7" fmla="*/ 92 h 1075"/>
                <a:gd name="T8" fmla="*/ 182 w 2466"/>
                <a:gd name="T9" fmla="*/ 109 h 1075"/>
                <a:gd name="T10" fmla="*/ 199 w 2466"/>
                <a:gd name="T11" fmla="*/ 121 h 1075"/>
                <a:gd name="T12" fmla="*/ 206 w 2466"/>
                <a:gd name="T13" fmla="*/ 139 h 1075"/>
                <a:gd name="T14" fmla="*/ 232 w 2466"/>
                <a:gd name="T15" fmla="*/ 149 h 1075"/>
                <a:gd name="T16" fmla="*/ 260 w 2466"/>
                <a:gd name="T17" fmla="*/ 187 h 1075"/>
                <a:gd name="T18" fmla="*/ 272 w 2466"/>
                <a:gd name="T19" fmla="*/ 203 h 1075"/>
                <a:gd name="T20" fmla="*/ 293 w 2466"/>
                <a:gd name="T21" fmla="*/ 217 h 1075"/>
                <a:gd name="T22" fmla="*/ 324 w 2466"/>
                <a:gd name="T23" fmla="*/ 227 h 1075"/>
                <a:gd name="T24" fmla="*/ 338 w 2466"/>
                <a:gd name="T25" fmla="*/ 248 h 1075"/>
                <a:gd name="T26" fmla="*/ 359 w 2466"/>
                <a:gd name="T27" fmla="*/ 265 h 1075"/>
                <a:gd name="T28" fmla="*/ 383 w 2466"/>
                <a:gd name="T29" fmla="*/ 276 h 1075"/>
                <a:gd name="T30" fmla="*/ 409 w 2466"/>
                <a:gd name="T31" fmla="*/ 288 h 1075"/>
                <a:gd name="T32" fmla="*/ 426 w 2466"/>
                <a:gd name="T33" fmla="*/ 310 h 1075"/>
                <a:gd name="T34" fmla="*/ 440 w 2466"/>
                <a:gd name="T35" fmla="*/ 321 h 1075"/>
                <a:gd name="T36" fmla="*/ 447 w 2466"/>
                <a:gd name="T37" fmla="*/ 340 h 1075"/>
                <a:gd name="T38" fmla="*/ 456 w 2466"/>
                <a:gd name="T39" fmla="*/ 347 h 1075"/>
                <a:gd name="T40" fmla="*/ 463 w 2466"/>
                <a:gd name="T41" fmla="*/ 357 h 1075"/>
                <a:gd name="T42" fmla="*/ 475 w 2466"/>
                <a:gd name="T43" fmla="*/ 364 h 1075"/>
                <a:gd name="T44" fmla="*/ 482 w 2466"/>
                <a:gd name="T45" fmla="*/ 383 h 1075"/>
                <a:gd name="T46" fmla="*/ 508 w 2466"/>
                <a:gd name="T47" fmla="*/ 406 h 1075"/>
                <a:gd name="T48" fmla="*/ 515 w 2466"/>
                <a:gd name="T49" fmla="*/ 425 h 1075"/>
                <a:gd name="T50" fmla="*/ 539 w 2466"/>
                <a:gd name="T51" fmla="*/ 432 h 1075"/>
                <a:gd name="T52" fmla="*/ 563 w 2466"/>
                <a:gd name="T53" fmla="*/ 456 h 1075"/>
                <a:gd name="T54" fmla="*/ 586 w 2466"/>
                <a:gd name="T55" fmla="*/ 480 h 1075"/>
                <a:gd name="T56" fmla="*/ 591 w 2466"/>
                <a:gd name="T57" fmla="*/ 489 h 1075"/>
                <a:gd name="T58" fmla="*/ 615 w 2466"/>
                <a:gd name="T59" fmla="*/ 508 h 1075"/>
                <a:gd name="T60" fmla="*/ 629 w 2466"/>
                <a:gd name="T61" fmla="*/ 517 h 1075"/>
                <a:gd name="T62" fmla="*/ 636 w 2466"/>
                <a:gd name="T63" fmla="*/ 527 h 1075"/>
                <a:gd name="T64" fmla="*/ 643 w 2466"/>
                <a:gd name="T65" fmla="*/ 536 h 1075"/>
                <a:gd name="T66" fmla="*/ 702 w 2466"/>
                <a:gd name="T67" fmla="*/ 550 h 1075"/>
                <a:gd name="T68" fmla="*/ 723 w 2466"/>
                <a:gd name="T69" fmla="*/ 567 h 1075"/>
                <a:gd name="T70" fmla="*/ 780 w 2466"/>
                <a:gd name="T71" fmla="*/ 583 h 1075"/>
                <a:gd name="T72" fmla="*/ 792 w 2466"/>
                <a:gd name="T73" fmla="*/ 605 h 1075"/>
                <a:gd name="T74" fmla="*/ 811 w 2466"/>
                <a:gd name="T75" fmla="*/ 612 h 1075"/>
                <a:gd name="T76" fmla="*/ 844 w 2466"/>
                <a:gd name="T77" fmla="*/ 631 h 1075"/>
                <a:gd name="T78" fmla="*/ 874 w 2466"/>
                <a:gd name="T79" fmla="*/ 647 h 1075"/>
                <a:gd name="T80" fmla="*/ 896 w 2466"/>
                <a:gd name="T81" fmla="*/ 661 h 1075"/>
                <a:gd name="T82" fmla="*/ 969 w 2466"/>
                <a:gd name="T83" fmla="*/ 680 h 1075"/>
                <a:gd name="T84" fmla="*/ 985 w 2466"/>
                <a:gd name="T85" fmla="*/ 697 h 1075"/>
                <a:gd name="T86" fmla="*/ 1028 w 2466"/>
                <a:gd name="T87" fmla="*/ 711 h 1075"/>
                <a:gd name="T88" fmla="*/ 1042 w 2466"/>
                <a:gd name="T89" fmla="*/ 730 h 1075"/>
                <a:gd name="T90" fmla="*/ 1080 w 2466"/>
                <a:gd name="T91" fmla="*/ 746 h 1075"/>
                <a:gd name="T92" fmla="*/ 1158 w 2466"/>
                <a:gd name="T93" fmla="*/ 775 h 1075"/>
                <a:gd name="T94" fmla="*/ 1174 w 2466"/>
                <a:gd name="T95" fmla="*/ 784 h 1075"/>
                <a:gd name="T96" fmla="*/ 1181 w 2466"/>
                <a:gd name="T97" fmla="*/ 801 h 1075"/>
                <a:gd name="T98" fmla="*/ 1231 w 2466"/>
                <a:gd name="T99" fmla="*/ 815 h 1075"/>
                <a:gd name="T100" fmla="*/ 1271 w 2466"/>
                <a:gd name="T101" fmla="*/ 848 h 1075"/>
                <a:gd name="T102" fmla="*/ 1377 w 2466"/>
                <a:gd name="T103" fmla="*/ 857 h 1075"/>
                <a:gd name="T104" fmla="*/ 1484 w 2466"/>
                <a:gd name="T105" fmla="*/ 881 h 1075"/>
                <a:gd name="T106" fmla="*/ 1592 w 2466"/>
                <a:gd name="T107" fmla="*/ 902 h 1075"/>
                <a:gd name="T108" fmla="*/ 1635 w 2466"/>
                <a:gd name="T109" fmla="*/ 933 h 1075"/>
                <a:gd name="T110" fmla="*/ 1675 w 2466"/>
                <a:gd name="T111" fmla="*/ 954 h 1075"/>
                <a:gd name="T112" fmla="*/ 1706 w 2466"/>
                <a:gd name="T113" fmla="*/ 980 h 1075"/>
                <a:gd name="T114" fmla="*/ 1784 w 2466"/>
                <a:gd name="T115" fmla="*/ 997 h 1075"/>
                <a:gd name="T116" fmla="*/ 1909 w 2466"/>
                <a:gd name="T117" fmla="*/ 1039 h 1075"/>
                <a:gd name="T118" fmla="*/ 2466 w 2466"/>
                <a:gd name="T119" fmla="*/ 1075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66" h="1075">
                  <a:moveTo>
                    <a:pt x="0" y="0"/>
                  </a:moveTo>
                  <a:lnTo>
                    <a:pt x="36" y="0"/>
                  </a:lnTo>
                  <a:lnTo>
                    <a:pt x="36" y="10"/>
                  </a:lnTo>
                  <a:lnTo>
                    <a:pt x="50" y="10"/>
                  </a:lnTo>
                  <a:lnTo>
                    <a:pt x="50" y="21"/>
                  </a:lnTo>
                  <a:lnTo>
                    <a:pt x="55" y="21"/>
                  </a:lnTo>
                  <a:lnTo>
                    <a:pt x="59" y="26"/>
                  </a:lnTo>
                  <a:lnTo>
                    <a:pt x="88" y="26"/>
                  </a:lnTo>
                  <a:lnTo>
                    <a:pt x="88" y="45"/>
                  </a:lnTo>
                  <a:lnTo>
                    <a:pt x="118" y="45"/>
                  </a:lnTo>
                  <a:lnTo>
                    <a:pt x="118" y="62"/>
                  </a:lnTo>
                  <a:lnTo>
                    <a:pt x="149" y="62"/>
                  </a:lnTo>
                  <a:lnTo>
                    <a:pt x="149" y="69"/>
                  </a:lnTo>
                  <a:lnTo>
                    <a:pt x="156" y="69"/>
                  </a:lnTo>
                  <a:lnTo>
                    <a:pt x="156" y="73"/>
                  </a:lnTo>
                  <a:lnTo>
                    <a:pt x="166" y="73"/>
                  </a:lnTo>
                  <a:lnTo>
                    <a:pt x="166" y="83"/>
                  </a:lnTo>
                  <a:lnTo>
                    <a:pt x="170" y="83"/>
                  </a:lnTo>
                  <a:lnTo>
                    <a:pt x="170" y="92"/>
                  </a:lnTo>
                  <a:lnTo>
                    <a:pt x="173" y="92"/>
                  </a:lnTo>
                  <a:lnTo>
                    <a:pt x="173" y="102"/>
                  </a:lnTo>
                  <a:lnTo>
                    <a:pt x="175" y="102"/>
                  </a:lnTo>
                  <a:lnTo>
                    <a:pt x="175" y="104"/>
                  </a:lnTo>
                  <a:lnTo>
                    <a:pt x="182" y="104"/>
                  </a:lnTo>
                  <a:lnTo>
                    <a:pt x="182" y="109"/>
                  </a:lnTo>
                  <a:lnTo>
                    <a:pt x="189" y="109"/>
                  </a:lnTo>
                  <a:lnTo>
                    <a:pt x="189" y="113"/>
                  </a:lnTo>
                  <a:lnTo>
                    <a:pt x="192" y="113"/>
                  </a:lnTo>
                  <a:lnTo>
                    <a:pt x="192" y="121"/>
                  </a:lnTo>
                  <a:lnTo>
                    <a:pt x="199" y="121"/>
                  </a:lnTo>
                  <a:lnTo>
                    <a:pt x="199" y="125"/>
                  </a:lnTo>
                  <a:lnTo>
                    <a:pt x="201" y="125"/>
                  </a:lnTo>
                  <a:lnTo>
                    <a:pt x="201" y="132"/>
                  </a:lnTo>
                  <a:lnTo>
                    <a:pt x="206" y="132"/>
                  </a:lnTo>
                  <a:lnTo>
                    <a:pt x="206" y="139"/>
                  </a:lnTo>
                  <a:lnTo>
                    <a:pt x="211" y="139"/>
                  </a:lnTo>
                  <a:lnTo>
                    <a:pt x="211" y="144"/>
                  </a:lnTo>
                  <a:lnTo>
                    <a:pt x="225" y="144"/>
                  </a:lnTo>
                  <a:lnTo>
                    <a:pt x="225" y="149"/>
                  </a:lnTo>
                  <a:lnTo>
                    <a:pt x="232" y="149"/>
                  </a:lnTo>
                  <a:lnTo>
                    <a:pt x="232" y="173"/>
                  </a:lnTo>
                  <a:lnTo>
                    <a:pt x="248" y="173"/>
                  </a:lnTo>
                  <a:lnTo>
                    <a:pt x="248" y="182"/>
                  </a:lnTo>
                  <a:lnTo>
                    <a:pt x="260" y="182"/>
                  </a:lnTo>
                  <a:lnTo>
                    <a:pt x="260" y="187"/>
                  </a:lnTo>
                  <a:lnTo>
                    <a:pt x="265" y="187"/>
                  </a:lnTo>
                  <a:lnTo>
                    <a:pt x="265" y="199"/>
                  </a:lnTo>
                  <a:lnTo>
                    <a:pt x="267" y="199"/>
                  </a:lnTo>
                  <a:lnTo>
                    <a:pt x="267" y="203"/>
                  </a:lnTo>
                  <a:lnTo>
                    <a:pt x="272" y="203"/>
                  </a:lnTo>
                  <a:lnTo>
                    <a:pt x="272" y="206"/>
                  </a:lnTo>
                  <a:lnTo>
                    <a:pt x="279" y="206"/>
                  </a:lnTo>
                  <a:lnTo>
                    <a:pt x="279" y="210"/>
                  </a:lnTo>
                  <a:lnTo>
                    <a:pt x="293" y="210"/>
                  </a:lnTo>
                  <a:lnTo>
                    <a:pt x="293" y="217"/>
                  </a:lnTo>
                  <a:lnTo>
                    <a:pt x="303" y="217"/>
                  </a:lnTo>
                  <a:lnTo>
                    <a:pt x="303" y="224"/>
                  </a:lnTo>
                  <a:lnTo>
                    <a:pt x="305" y="224"/>
                  </a:lnTo>
                  <a:lnTo>
                    <a:pt x="305" y="227"/>
                  </a:lnTo>
                  <a:lnTo>
                    <a:pt x="324" y="227"/>
                  </a:lnTo>
                  <a:lnTo>
                    <a:pt x="324" y="239"/>
                  </a:lnTo>
                  <a:lnTo>
                    <a:pt x="329" y="239"/>
                  </a:lnTo>
                  <a:lnTo>
                    <a:pt x="329" y="243"/>
                  </a:lnTo>
                  <a:lnTo>
                    <a:pt x="338" y="243"/>
                  </a:lnTo>
                  <a:lnTo>
                    <a:pt x="338" y="248"/>
                  </a:lnTo>
                  <a:lnTo>
                    <a:pt x="352" y="248"/>
                  </a:lnTo>
                  <a:lnTo>
                    <a:pt x="352" y="255"/>
                  </a:lnTo>
                  <a:lnTo>
                    <a:pt x="355" y="255"/>
                  </a:lnTo>
                  <a:lnTo>
                    <a:pt x="355" y="265"/>
                  </a:lnTo>
                  <a:lnTo>
                    <a:pt x="359" y="265"/>
                  </a:lnTo>
                  <a:lnTo>
                    <a:pt x="359" y="272"/>
                  </a:lnTo>
                  <a:lnTo>
                    <a:pt x="378" y="272"/>
                  </a:lnTo>
                  <a:lnTo>
                    <a:pt x="378" y="274"/>
                  </a:lnTo>
                  <a:lnTo>
                    <a:pt x="383" y="274"/>
                  </a:lnTo>
                  <a:lnTo>
                    <a:pt x="383" y="276"/>
                  </a:lnTo>
                  <a:lnTo>
                    <a:pt x="392" y="276"/>
                  </a:lnTo>
                  <a:lnTo>
                    <a:pt x="392" y="284"/>
                  </a:lnTo>
                  <a:lnTo>
                    <a:pt x="397" y="284"/>
                  </a:lnTo>
                  <a:lnTo>
                    <a:pt x="397" y="288"/>
                  </a:lnTo>
                  <a:lnTo>
                    <a:pt x="409" y="288"/>
                  </a:lnTo>
                  <a:lnTo>
                    <a:pt x="409" y="300"/>
                  </a:lnTo>
                  <a:lnTo>
                    <a:pt x="421" y="300"/>
                  </a:lnTo>
                  <a:lnTo>
                    <a:pt x="421" y="305"/>
                  </a:lnTo>
                  <a:lnTo>
                    <a:pt x="426" y="305"/>
                  </a:lnTo>
                  <a:lnTo>
                    <a:pt x="426" y="310"/>
                  </a:lnTo>
                  <a:lnTo>
                    <a:pt x="428" y="310"/>
                  </a:lnTo>
                  <a:lnTo>
                    <a:pt x="428" y="314"/>
                  </a:lnTo>
                  <a:lnTo>
                    <a:pt x="437" y="314"/>
                  </a:lnTo>
                  <a:lnTo>
                    <a:pt x="437" y="321"/>
                  </a:lnTo>
                  <a:lnTo>
                    <a:pt x="440" y="321"/>
                  </a:lnTo>
                  <a:lnTo>
                    <a:pt x="440" y="331"/>
                  </a:lnTo>
                  <a:lnTo>
                    <a:pt x="444" y="331"/>
                  </a:lnTo>
                  <a:lnTo>
                    <a:pt x="444" y="338"/>
                  </a:lnTo>
                  <a:lnTo>
                    <a:pt x="447" y="338"/>
                  </a:lnTo>
                  <a:lnTo>
                    <a:pt x="447" y="340"/>
                  </a:lnTo>
                  <a:lnTo>
                    <a:pt x="449" y="340"/>
                  </a:lnTo>
                  <a:lnTo>
                    <a:pt x="449" y="345"/>
                  </a:lnTo>
                  <a:lnTo>
                    <a:pt x="454" y="345"/>
                  </a:lnTo>
                  <a:lnTo>
                    <a:pt x="454" y="347"/>
                  </a:lnTo>
                  <a:lnTo>
                    <a:pt x="456" y="347"/>
                  </a:lnTo>
                  <a:lnTo>
                    <a:pt x="456" y="350"/>
                  </a:lnTo>
                  <a:lnTo>
                    <a:pt x="461" y="350"/>
                  </a:lnTo>
                  <a:lnTo>
                    <a:pt x="461" y="354"/>
                  </a:lnTo>
                  <a:lnTo>
                    <a:pt x="463" y="354"/>
                  </a:lnTo>
                  <a:lnTo>
                    <a:pt x="463" y="357"/>
                  </a:lnTo>
                  <a:lnTo>
                    <a:pt x="468" y="357"/>
                  </a:lnTo>
                  <a:lnTo>
                    <a:pt x="468" y="359"/>
                  </a:lnTo>
                  <a:lnTo>
                    <a:pt x="473" y="359"/>
                  </a:lnTo>
                  <a:lnTo>
                    <a:pt x="473" y="364"/>
                  </a:lnTo>
                  <a:lnTo>
                    <a:pt x="475" y="364"/>
                  </a:lnTo>
                  <a:lnTo>
                    <a:pt x="475" y="369"/>
                  </a:lnTo>
                  <a:lnTo>
                    <a:pt x="478" y="369"/>
                  </a:lnTo>
                  <a:lnTo>
                    <a:pt x="478" y="378"/>
                  </a:lnTo>
                  <a:lnTo>
                    <a:pt x="482" y="378"/>
                  </a:lnTo>
                  <a:lnTo>
                    <a:pt x="482" y="383"/>
                  </a:lnTo>
                  <a:lnTo>
                    <a:pt x="482" y="383"/>
                  </a:lnTo>
                  <a:lnTo>
                    <a:pt x="482" y="387"/>
                  </a:lnTo>
                  <a:lnTo>
                    <a:pt x="489" y="387"/>
                  </a:lnTo>
                  <a:lnTo>
                    <a:pt x="489" y="406"/>
                  </a:lnTo>
                  <a:lnTo>
                    <a:pt x="508" y="406"/>
                  </a:lnTo>
                  <a:lnTo>
                    <a:pt x="508" y="409"/>
                  </a:lnTo>
                  <a:lnTo>
                    <a:pt x="513" y="409"/>
                  </a:lnTo>
                  <a:lnTo>
                    <a:pt x="513" y="416"/>
                  </a:lnTo>
                  <a:lnTo>
                    <a:pt x="515" y="416"/>
                  </a:lnTo>
                  <a:lnTo>
                    <a:pt x="515" y="425"/>
                  </a:lnTo>
                  <a:lnTo>
                    <a:pt x="520" y="425"/>
                  </a:lnTo>
                  <a:lnTo>
                    <a:pt x="520" y="430"/>
                  </a:lnTo>
                  <a:lnTo>
                    <a:pt x="522" y="430"/>
                  </a:lnTo>
                  <a:lnTo>
                    <a:pt x="522" y="432"/>
                  </a:lnTo>
                  <a:lnTo>
                    <a:pt x="539" y="432"/>
                  </a:lnTo>
                  <a:lnTo>
                    <a:pt x="539" y="442"/>
                  </a:lnTo>
                  <a:lnTo>
                    <a:pt x="544" y="442"/>
                  </a:lnTo>
                  <a:lnTo>
                    <a:pt x="544" y="451"/>
                  </a:lnTo>
                  <a:lnTo>
                    <a:pt x="563" y="451"/>
                  </a:lnTo>
                  <a:lnTo>
                    <a:pt x="563" y="456"/>
                  </a:lnTo>
                  <a:lnTo>
                    <a:pt x="577" y="456"/>
                  </a:lnTo>
                  <a:lnTo>
                    <a:pt x="577" y="468"/>
                  </a:lnTo>
                  <a:lnTo>
                    <a:pt x="581" y="468"/>
                  </a:lnTo>
                  <a:lnTo>
                    <a:pt x="581" y="480"/>
                  </a:lnTo>
                  <a:lnTo>
                    <a:pt x="586" y="480"/>
                  </a:lnTo>
                  <a:lnTo>
                    <a:pt x="586" y="482"/>
                  </a:lnTo>
                  <a:lnTo>
                    <a:pt x="589" y="482"/>
                  </a:lnTo>
                  <a:lnTo>
                    <a:pt x="589" y="487"/>
                  </a:lnTo>
                  <a:lnTo>
                    <a:pt x="591" y="487"/>
                  </a:lnTo>
                  <a:lnTo>
                    <a:pt x="591" y="489"/>
                  </a:lnTo>
                  <a:lnTo>
                    <a:pt x="596" y="489"/>
                  </a:lnTo>
                  <a:lnTo>
                    <a:pt x="596" y="494"/>
                  </a:lnTo>
                  <a:lnTo>
                    <a:pt x="612" y="494"/>
                  </a:lnTo>
                  <a:lnTo>
                    <a:pt x="612" y="508"/>
                  </a:lnTo>
                  <a:lnTo>
                    <a:pt x="615" y="508"/>
                  </a:lnTo>
                  <a:lnTo>
                    <a:pt x="615" y="510"/>
                  </a:lnTo>
                  <a:lnTo>
                    <a:pt x="624" y="510"/>
                  </a:lnTo>
                  <a:lnTo>
                    <a:pt x="624" y="515"/>
                  </a:lnTo>
                  <a:lnTo>
                    <a:pt x="629" y="515"/>
                  </a:lnTo>
                  <a:lnTo>
                    <a:pt x="629" y="517"/>
                  </a:lnTo>
                  <a:lnTo>
                    <a:pt x="631" y="517"/>
                  </a:lnTo>
                  <a:lnTo>
                    <a:pt x="631" y="520"/>
                  </a:lnTo>
                  <a:lnTo>
                    <a:pt x="633" y="520"/>
                  </a:lnTo>
                  <a:lnTo>
                    <a:pt x="633" y="527"/>
                  </a:lnTo>
                  <a:lnTo>
                    <a:pt x="636" y="527"/>
                  </a:lnTo>
                  <a:lnTo>
                    <a:pt x="636" y="532"/>
                  </a:lnTo>
                  <a:lnTo>
                    <a:pt x="638" y="532"/>
                  </a:lnTo>
                  <a:lnTo>
                    <a:pt x="638" y="534"/>
                  </a:lnTo>
                  <a:lnTo>
                    <a:pt x="643" y="534"/>
                  </a:lnTo>
                  <a:lnTo>
                    <a:pt x="643" y="536"/>
                  </a:lnTo>
                  <a:lnTo>
                    <a:pt x="688" y="536"/>
                  </a:lnTo>
                  <a:lnTo>
                    <a:pt x="688" y="546"/>
                  </a:lnTo>
                  <a:lnTo>
                    <a:pt x="690" y="546"/>
                  </a:lnTo>
                  <a:lnTo>
                    <a:pt x="690" y="550"/>
                  </a:lnTo>
                  <a:lnTo>
                    <a:pt x="702" y="550"/>
                  </a:lnTo>
                  <a:lnTo>
                    <a:pt x="702" y="555"/>
                  </a:lnTo>
                  <a:lnTo>
                    <a:pt x="709" y="555"/>
                  </a:lnTo>
                  <a:lnTo>
                    <a:pt x="709" y="560"/>
                  </a:lnTo>
                  <a:lnTo>
                    <a:pt x="723" y="560"/>
                  </a:lnTo>
                  <a:lnTo>
                    <a:pt x="723" y="567"/>
                  </a:lnTo>
                  <a:lnTo>
                    <a:pt x="747" y="567"/>
                  </a:lnTo>
                  <a:lnTo>
                    <a:pt x="747" y="579"/>
                  </a:lnTo>
                  <a:lnTo>
                    <a:pt x="761" y="579"/>
                  </a:lnTo>
                  <a:lnTo>
                    <a:pt x="761" y="583"/>
                  </a:lnTo>
                  <a:lnTo>
                    <a:pt x="780" y="583"/>
                  </a:lnTo>
                  <a:lnTo>
                    <a:pt x="780" y="593"/>
                  </a:lnTo>
                  <a:lnTo>
                    <a:pt x="787" y="593"/>
                  </a:lnTo>
                  <a:lnTo>
                    <a:pt x="787" y="598"/>
                  </a:lnTo>
                  <a:lnTo>
                    <a:pt x="792" y="598"/>
                  </a:lnTo>
                  <a:lnTo>
                    <a:pt x="792" y="605"/>
                  </a:lnTo>
                  <a:lnTo>
                    <a:pt x="799" y="605"/>
                  </a:lnTo>
                  <a:lnTo>
                    <a:pt x="799" y="609"/>
                  </a:lnTo>
                  <a:lnTo>
                    <a:pt x="801" y="609"/>
                  </a:lnTo>
                  <a:lnTo>
                    <a:pt x="801" y="612"/>
                  </a:lnTo>
                  <a:lnTo>
                    <a:pt x="811" y="612"/>
                  </a:lnTo>
                  <a:lnTo>
                    <a:pt x="811" y="621"/>
                  </a:lnTo>
                  <a:lnTo>
                    <a:pt x="827" y="621"/>
                  </a:lnTo>
                  <a:lnTo>
                    <a:pt x="827" y="626"/>
                  </a:lnTo>
                  <a:lnTo>
                    <a:pt x="844" y="626"/>
                  </a:lnTo>
                  <a:lnTo>
                    <a:pt x="844" y="631"/>
                  </a:lnTo>
                  <a:lnTo>
                    <a:pt x="867" y="631"/>
                  </a:lnTo>
                  <a:lnTo>
                    <a:pt x="867" y="645"/>
                  </a:lnTo>
                  <a:lnTo>
                    <a:pt x="872" y="645"/>
                  </a:lnTo>
                  <a:lnTo>
                    <a:pt x="872" y="647"/>
                  </a:lnTo>
                  <a:lnTo>
                    <a:pt x="874" y="647"/>
                  </a:lnTo>
                  <a:lnTo>
                    <a:pt x="874" y="652"/>
                  </a:lnTo>
                  <a:lnTo>
                    <a:pt x="881" y="652"/>
                  </a:lnTo>
                  <a:lnTo>
                    <a:pt x="881" y="654"/>
                  </a:lnTo>
                  <a:lnTo>
                    <a:pt x="896" y="654"/>
                  </a:lnTo>
                  <a:lnTo>
                    <a:pt x="896" y="661"/>
                  </a:lnTo>
                  <a:lnTo>
                    <a:pt x="912" y="661"/>
                  </a:lnTo>
                  <a:lnTo>
                    <a:pt x="912" y="673"/>
                  </a:lnTo>
                  <a:lnTo>
                    <a:pt x="959" y="673"/>
                  </a:lnTo>
                  <a:lnTo>
                    <a:pt x="959" y="680"/>
                  </a:lnTo>
                  <a:lnTo>
                    <a:pt x="969" y="680"/>
                  </a:lnTo>
                  <a:lnTo>
                    <a:pt x="969" y="687"/>
                  </a:lnTo>
                  <a:lnTo>
                    <a:pt x="978" y="687"/>
                  </a:lnTo>
                  <a:lnTo>
                    <a:pt x="978" y="692"/>
                  </a:lnTo>
                  <a:lnTo>
                    <a:pt x="985" y="692"/>
                  </a:lnTo>
                  <a:lnTo>
                    <a:pt x="985" y="697"/>
                  </a:lnTo>
                  <a:lnTo>
                    <a:pt x="995" y="697"/>
                  </a:lnTo>
                  <a:lnTo>
                    <a:pt x="995" y="699"/>
                  </a:lnTo>
                  <a:lnTo>
                    <a:pt x="1004" y="699"/>
                  </a:lnTo>
                  <a:lnTo>
                    <a:pt x="1004" y="711"/>
                  </a:lnTo>
                  <a:lnTo>
                    <a:pt x="1028" y="711"/>
                  </a:lnTo>
                  <a:lnTo>
                    <a:pt x="1028" y="716"/>
                  </a:lnTo>
                  <a:lnTo>
                    <a:pt x="1030" y="716"/>
                  </a:lnTo>
                  <a:lnTo>
                    <a:pt x="1030" y="720"/>
                  </a:lnTo>
                  <a:lnTo>
                    <a:pt x="1042" y="720"/>
                  </a:lnTo>
                  <a:lnTo>
                    <a:pt x="1042" y="730"/>
                  </a:lnTo>
                  <a:lnTo>
                    <a:pt x="1056" y="730"/>
                  </a:lnTo>
                  <a:lnTo>
                    <a:pt x="1056" y="737"/>
                  </a:lnTo>
                  <a:lnTo>
                    <a:pt x="1077" y="737"/>
                  </a:lnTo>
                  <a:lnTo>
                    <a:pt x="1077" y="746"/>
                  </a:lnTo>
                  <a:lnTo>
                    <a:pt x="1080" y="746"/>
                  </a:lnTo>
                  <a:lnTo>
                    <a:pt x="1080" y="758"/>
                  </a:lnTo>
                  <a:lnTo>
                    <a:pt x="1099" y="758"/>
                  </a:lnTo>
                  <a:lnTo>
                    <a:pt x="1099" y="765"/>
                  </a:lnTo>
                  <a:lnTo>
                    <a:pt x="1158" y="765"/>
                  </a:lnTo>
                  <a:lnTo>
                    <a:pt x="1158" y="775"/>
                  </a:lnTo>
                  <a:lnTo>
                    <a:pt x="1165" y="775"/>
                  </a:lnTo>
                  <a:lnTo>
                    <a:pt x="1165" y="782"/>
                  </a:lnTo>
                  <a:lnTo>
                    <a:pt x="1172" y="782"/>
                  </a:lnTo>
                  <a:lnTo>
                    <a:pt x="1172" y="784"/>
                  </a:lnTo>
                  <a:lnTo>
                    <a:pt x="1174" y="784"/>
                  </a:lnTo>
                  <a:lnTo>
                    <a:pt x="1174" y="794"/>
                  </a:lnTo>
                  <a:lnTo>
                    <a:pt x="1179" y="794"/>
                  </a:lnTo>
                  <a:lnTo>
                    <a:pt x="1179" y="798"/>
                  </a:lnTo>
                  <a:lnTo>
                    <a:pt x="1181" y="798"/>
                  </a:lnTo>
                  <a:lnTo>
                    <a:pt x="1181" y="801"/>
                  </a:lnTo>
                  <a:lnTo>
                    <a:pt x="1196" y="801"/>
                  </a:lnTo>
                  <a:lnTo>
                    <a:pt x="1196" y="813"/>
                  </a:lnTo>
                  <a:lnTo>
                    <a:pt x="1198" y="813"/>
                  </a:lnTo>
                  <a:lnTo>
                    <a:pt x="1198" y="815"/>
                  </a:lnTo>
                  <a:lnTo>
                    <a:pt x="1231" y="815"/>
                  </a:lnTo>
                  <a:lnTo>
                    <a:pt x="1231" y="820"/>
                  </a:lnTo>
                  <a:lnTo>
                    <a:pt x="1236" y="820"/>
                  </a:lnTo>
                  <a:lnTo>
                    <a:pt x="1236" y="839"/>
                  </a:lnTo>
                  <a:lnTo>
                    <a:pt x="1271" y="839"/>
                  </a:lnTo>
                  <a:lnTo>
                    <a:pt x="1271" y="848"/>
                  </a:lnTo>
                  <a:lnTo>
                    <a:pt x="1368" y="848"/>
                  </a:lnTo>
                  <a:lnTo>
                    <a:pt x="1368" y="853"/>
                  </a:lnTo>
                  <a:lnTo>
                    <a:pt x="1373" y="853"/>
                  </a:lnTo>
                  <a:lnTo>
                    <a:pt x="1373" y="857"/>
                  </a:lnTo>
                  <a:lnTo>
                    <a:pt x="1377" y="857"/>
                  </a:lnTo>
                  <a:lnTo>
                    <a:pt x="1377" y="862"/>
                  </a:lnTo>
                  <a:lnTo>
                    <a:pt x="1439" y="862"/>
                  </a:lnTo>
                  <a:lnTo>
                    <a:pt x="1439" y="874"/>
                  </a:lnTo>
                  <a:lnTo>
                    <a:pt x="1484" y="874"/>
                  </a:lnTo>
                  <a:lnTo>
                    <a:pt x="1484" y="881"/>
                  </a:lnTo>
                  <a:lnTo>
                    <a:pt x="1519" y="881"/>
                  </a:lnTo>
                  <a:lnTo>
                    <a:pt x="1519" y="895"/>
                  </a:lnTo>
                  <a:lnTo>
                    <a:pt x="1564" y="895"/>
                  </a:lnTo>
                  <a:lnTo>
                    <a:pt x="1564" y="902"/>
                  </a:lnTo>
                  <a:lnTo>
                    <a:pt x="1592" y="902"/>
                  </a:lnTo>
                  <a:lnTo>
                    <a:pt x="1592" y="914"/>
                  </a:lnTo>
                  <a:lnTo>
                    <a:pt x="1609" y="914"/>
                  </a:lnTo>
                  <a:lnTo>
                    <a:pt x="1609" y="921"/>
                  </a:lnTo>
                  <a:lnTo>
                    <a:pt x="1635" y="921"/>
                  </a:lnTo>
                  <a:lnTo>
                    <a:pt x="1635" y="933"/>
                  </a:lnTo>
                  <a:lnTo>
                    <a:pt x="1637" y="933"/>
                  </a:lnTo>
                  <a:lnTo>
                    <a:pt x="1637" y="942"/>
                  </a:lnTo>
                  <a:lnTo>
                    <a:pt x="1659" y="942"/>
                  </a:lnTo>
                  <a:lnTo>
                    <a:pt x="1659" y="954"/>
                  </a:lnTo>
                  <a:lnTo>
                    <a:pt x="1675" y="954"/>
                  </a:lnTo>
                  <a:lnTo>
                    <a:pt x="1675" y="964"/>
                  </a:lnTo>
                  <a:lnTo>
                    <a:pt x="1692" y="964"/>
                  </a:lnTo>
                  <a:lnTo>
                    <a:pt x="1692" y="973"/>
                  </a:lnTo>
                  <a:lnTo>
                    <a:pt x="1706" y="973"/>
                  </a:lnTo>
                  <a:lnTo>
                    <a:pt x="1706" y="980"/>
                  </a:lnTo>
                  <a:lnTo>
                    <a:pt x="1708" y="980"/>
                  </a:lnTo>
                  <a:lnTo>
                    <a:pt x="1708" y="985"/>
                  </a:lnTo>
                  <a:lnTo>
                    <a:pt x="1767" y="985"/>
                  </a:lnTo>
                  <a:lnTo>
                    <a:pt x="1767" y="997"/>
                  </a:lnTo>
                  <a:lnTo>
                    <a:pt x="1784" y="997"/>
                  </a:lnTo>
                  <a:lnTo>
                    <a:pt x="1784" y="1009"/>
                  </a:lnTo>
                  <a:lnTo>
                    <a:pt x="1888" y="1009"/>
                  </a:lnTo>
                  <a:lnTo>
                    <a:pt x="1888" y="1023"/>
                  </a:lnTo>
                  <a:lnTo>
                    <a:pt x="1909" y="1023"/>
                  </a:lnTo>
                  <a:lnTo>
                    <a:pt x="1909" y="1039"/>
                  </a:lnTo>
                  <a:lnTo>
                    <a:pt x="1973" y="1039"/>
                  </a:lnTo>
                  <a:lnTo>
                    <a:pt x="1973" y="1056"/>
                  </a:lnTo>
                  <a:lnTo>
                    <a:pt x="2051" y="1056"/>
                  </a:lnTo>
                  <a:lnTo>
                    <a:pt x="2051" y="1075"/>
                  </a:lnTo>
                  <a:lnTo>
                    <a:pt x="2466" y="1075"/>
                  </a:lnTo>
                </a:path>
              </a:pathLst>
            </a:custGeom>
            <a:noFill/>
            <a:ln w="12700" cap="flat">
              <a:solidFill>
                <a:srgbClr val="00206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sz="600"/>
            </a:p>
          </p:txBody>
        </p:sp>
        <p:sp>
          <p:nvSpPr>
            <p:cNvPr id="272" name="TextBox 271">
              <a:extLst>
                <a:ext uri="{FF2B5EF4-FFF2-40B4-BE49-F238E27FC236}">
                  <a16:creationId xmlns:a16="http://schemas.microsoft.com/office/drawing/2014/main" id="{1C400D3F-91B2-F0B8-3ADC-F37D565D3B7F}"/>
                </a:ext>
              </a:extLst>
            </p:cNvPr>
            <p:cNvSpPr txBox="1"/>
            <p:nvPr/>
          </p:nvSpPr>
          <p:spPr>
            <a:xfrm>
              <a:off x="857295" y="4431619"/>
              <a:ext cx="591509" cy="92333"/>
            </a:xfrm>
            <a:prstGeom prst="rect">
              <a:avLst/>
            </a:prstGeom>
            <a:noFill/>
          </p:spPr>
          <p:txBody>
            <a:bodyPr wrap="none" lIns="0" tIns="0" rIns="0" bIns="0" rtlCol="0" anchor="ctr">
              <a:spAutoFit/>
            </a:bodyPr>
            <a:lstStyle/>
            <a:p>
              <a:r>
                <a:rPr lang="de-DE" sz="600" b="1"/>
                <a:t>At Risk (Events)</a:t>
              </a:r>
            </a:p>
          </p:txBody>
        </p:sp>
        <p:sp>
          <p:nvSpPr>
            <p:cNvPr id="273" name="TextBox 272">
              <a:extLst>
                <a:ext uri="{FF2B5EF4-FFF2-40B4-BE49-F238E27FC236}">
                  <a16:creationId xmlns:a16="http://schemas.microsoft.com/office/drawing/2014/main" id="{A4F6738D-77A9-6F7D-23B3-BFE6A7B51D74}"/>
                </a:ext>
              </a:extLst>
            </p:cNvPr>
            <p:cNvSpPr txBox="1"/>
            <p:nvPr/>
          </p:nvSpPr>
          <p:spPr>
            <a:xfrm>
              <a:off x="1506408" y="4570649"/>
              <a:ext cx="245260" cy="92333"/>
            </a:xfrm>
            <a:prstGeom prst="rect">
              <a:avLst/>
            </a:prstGeom>
            <a:noFill/>
          </p:spPr>
          <p:txBody>
            <a:bodyPr wrap="none" lIns="0" tIns="0" rIns="0" bIns="0" rtlCol="0" anchor="t">
              <a:spAutoFit/>
            </a:bodyPr>
            <a:lstStyle/>
            <a:p>
              <a:pPr algn="ctr"/>
              <a:r>
                <a:rPr lang="de-DE" sz="600">
                  <a:solidFill>
                    <a:schemeClr val="tx2"/>
                  </a:solidFill>
                </a:rPr>
                <a:t>233 (0)</a:t>
              </a:r>
            </a:p>
          </p:txBody>
        </p:sp>
        <p:sp>
          <p:nvSpPr>
            <p:cNvPr id="274" name="TextBox 273">
              <a:extLst>
                <a:ext uri="{FF2B5EF4-FFF2-40B4-BE49-F238E27FC236}">
                  <a16:creationId xmlns:a16="http://schemas.microsoft.com/office/drawing/2014/main" id="{EBBFF3F8-81C2-7D8A-B6AD-7CF4956DC242}"/>
                </a:ext>
              </a:extLst>
            </p:cNvPr>
            <p:cNvSpPr txBox="1"/>
            <p:nvPr/>
          </p:nvSpPr>
          <p:spPr>
            <a:xfrm>
              <a:off x="1797198" y="4570649"/>
              <a:ext cx="288542" cy="92333"/>
            </a:xfrm>
            <a:prstGeom prst="rect">
              <a:avLst/>
            </a:prstGeom>
            <a:noFill/>
          </p:spPr>
          <p:txBody>
            <a:bodyPr wrap="none" lIns="0" tIns="0" rIns="0" bIns="0" rtlCol="0" anchor="t">
              <a:spAutoFit/>
            </a:bodyPr>
            <a:lstStyle/>
            <a:p>
              <a:pPr algn="ctr"/>
              <a:r>
                <a:rPr lang="de-DE" sz="600">
                  <a:solidFill>
                    <a:schemeClr val="tx2"/>
                  </a:solidFill>
                </a:rPr>
                <a:t>200 (27)</a:t>
              </a:r>
            </a:p>
          </p:txBody>
        </p:sp>
        <p:sp>
          <p:nvSpPr>
            <p:cNvPr id="275" name="TextBox 274">
              <a:extLst>
                <a:ext uri="{FF2B5EF4-FFF2-40B4-BE49-F238E27FC236}">
                  <a16:creationId xmlns:a16="http://schemas.microsoft.com/office/drawing/2014/main" id="{1AFE192F-819E-A30C-CC35-796F91BFBE71}"/>
                </a:ext>
              </a:extLst>
            </p:cNvPr>
            <p:cNvSpPr txBox="1"/>
            <p:nvPr/>
          </p:nvSpPr>
          <p:spPr>
            <a:xfrm>
              <a:off x="2109181" y="4570649"/>
              <a:ext cx="288542" cy="92333"/>
            </a:xfrm>
            <a:prstGeom prst="rect">
              <a:avLst/>
            </a:prstGeom>
            <a:noFill/>
          </p:spPr>
          <p:txBody>
            <a:bodyPr wrap="none" lIns="0" tIns="0" rIns="0" bIns="0" rtlCol="0" anchor="t">
              <a:spAutoFit/>
            </a:bodyPr>
            <a:lstStyle/>
            <a:p>
              <a:pPr algn="ctr"/>
              <a:r>
                <a:rPr lang="de-DE" sz="600">
                  <a:solidFill>
                    <a:schemeClr val="tx2"/>
                  </a:solidFill>
                </a:rPr>
                <a:t>169 (56)</a:t>
              </a:r>
            </a:p>
          </p:txBody>
        </p:sp>
        <p:sp>
          <p:nvSpPr>
            <p:cNvPr id="276" name="TextBox 275">
              <a:extLst>
                <a:ext uri="{FF2B5EF4-FFF2-40B4-BE49-F238E27FC236}">
                  <a16:creationId xmlns:a16="http://schemas.microsoft.com/office/drawing/2014/main" id="{ABBE355E-43CF-661E-2FF3-31D9EFD5F3C0}"/>
                </a:ext>
              </a:extLst>
            </p:cNvPr>
            <p:cNvSpPr txBox="1"/>
            <p:nvPr/>
          </p:nvSpPr>
          <p:spPr>
            <a:xfrm>
              <a:off x="2430192" y="4570649"/>
              <a:ext cx="288542" cy="92333"/>
            </a:xfrm>
            <a:prstGeom prst="rect">
              <a:avLst/>
            </a:prstGeom>
            <a:noFill/>
          </p:spPr>
          <p:txBody>
            <a:bodyPr wrap="none" lIns="0" tIns="0" rIns="0" bIns="0" rtlCol="0" anchor="t">
              <a:spAutoFit/>
            </a:bodyPr>
            <a:lstStyle/>
            <a:p>
              <a:pPr algn="ctr"/>
              <a:r>
                <a:rPr lang="de-DE" sz="600">
                  <a:solidFill>
                    <a:schemeClr val="tx2"/>
                  </a:solidFill>
                </a:rPr>
                <a:t>129 (95)</a:t>
              </a:r>
            </a:p>
          </p:txBody>
        </p:sp>
        <p:sp>
          <p:nvSpPr>
            <p:cNvPr id="277" name="TextBox 276">
              <a:extLst>
                <a:ext uri="{FF2B5EF4-FFF2-40B4-BE49-F238E27FC236}">
                  <a16:creationId xmlns:a16="http://schemas.microsoft.com/office/drawing/2014/main" id="{303FC524-7835-A467-E97B-2CF564F16D84}"/>
                </a:ext>
              </a:extLst>
            </p:cNvPr>
            <p:cNvSpPr txBox="1"/>
            <p:nvPr/>
          </p:nvSpPr>
          <p:spPr>
            <a:xfrm>
              <a:off x="2726656" y="4570649"/>
              <a:ext cx="331822" cy="92333"/>
            </a:xfrm>
            <a:prstGeom prst="rect">
              <a:avLst/>
            </a:prstGeom>
            <a:noFill/>
          </p:spPr>
          <p:txBody>
            <a:bodyPr wrap="none" lIns="0" tIns="0" rIns="0" bIns="0" rtlCol="0" anchor="t">
              <a:spAutoFit/>
            </a:bodyPr>
            <a:lstStyle/>
            <a:p>
              <a:pPr algn="ctr"/>
              <a:r>
                <a:rPr lang="de-DE" sz="600">
                  <a:solidFill>
                    <a:schemeClr val="tx2"/>
                  </a:solidFill>
                </a:rPr>
                <a:t>102 (114)</a:t>
              </a:r>
            </a:p>
          </p:txBody>
        </p:sp>
        <p:sp>
          <p:nvSpPr>
            <p:cNvPr id="278" name="TextBox 277">
              <a:extLst>
                <a:ext uri="{FF2B5EF4-FFF2-40B4-BE49-F238E27FC236}">
                  <a16:creationId xmlns:a16="http://schemas.microsoft.com/office/drawing/2014/main" id="{12A42C84-893F-214E-53ED-D66970D4822A}"/>
                </a:ext>
              </a:extLst>
            </p:cNvPr>
            <p:cNvSpPr txBox="1"/>
            <p:nvPr/>
          </p:nvSpPr>
          <p:spPr>
            <a:xfrm>
              <a:off x="3066399" y="4570649"/>
              <a:ext cx="288542" cy="92333"/>
            </a:xfrm>
            <a:prstGeom prst="rect">
              <a:avLst/>
            </a:prstGeom>
            <a:noFill/>
          </p:spPr>
          <p:txBody>
            <a:bodyPr wrap="none" lIns="0" tIns="0" rIns="0" bIns="0" rtlCol="0" anchor="t">
              <a:spAutoFit/>
            </a:bodyPr>
            <a:lstStyle/>
            <a:p>
              <a:pPr algn="ctr"/>
              <a:r>
                <a:rPr lang="de-DE" sz="600">
                  <a:solidFill>
                    <a:schemeClr val="tx2"/>
                  </a:solidFill>
                </a:rPr>
                <a:t>76 (131)</a:t>
              </a:r>
            </a:p>
          </p:txBody>
        </p:sp>
        <p:sp>
          <p:nvSpPr>
            <p:cNvPr id="279" name="TextBox 278">
              <a:extLst>
                <a:ext uri="{FF2B5EF4-FFF2-40B4-BE49-F238E27FC236}">
                  <a16:creationId xmlns:a16="http://schemas.microsoft.com/office/drawing/2014/main" id="{146F1C6F-B64C-5B08-8248-1BC603B475C4}"/>
                </a:ext>
              </a:extLst>
            </p:cNvPr>
            <p:cNvSpPr txBox="1"/>
            <p:nvPr/>
          </p:nvSpPr>
          <p:spPr>
            <a:xfrm>
              <a:off x="3381290" y="4570649"/>
              <a:ext cx="288541" cy="92333"/>
            </a:xfrm>
            <a:prstGeom prst="rect">
              <a:avLst/>
            </a:prstGeom>
            <a:noFill/>
          </p:spPr>
          <p:txBody>
            <a:bodyPr wrap="none" lIns="0" tIns="0" rIns="0" bIns="0" rtlCol="0" anchor="t">
              <a:spAutoFit/>
            </a:bodyPr>
            <a:lstStyle/>
            <a:p>
              <a:pPr algn="ctr"/>
              <a:r>
                <a:rPr lang="de-DE" sz="600">
                  <a:solidFill>
                    <a:schemeClr val="tx2"/>
                  </a:solidFill>
                </a:rPr>
                <a:t>49 (146)</a:t>
              </a:r>
            </a:p>
          </p:txBody>
        </p:sp>
        <p:sp>
          <p:nvSpPr>
            <p:cNvPr id="280" name="TextBox 279">
              <a:extLst>
                <a:ext uri="{FF2B5EF4-FFF2-40B4-BE49-F238E27FC236}">
                  <a16:creationId xmlns:a16="http://schemas.microsoft.com/office/drawing/2014/main" id="{6B1E422A-DA5E-C3AB-439C-00AF695BC6FA}"/>
                </a:ext>
              </a:extLst>
            </p:cNvPr>
            <p:cNvSpPr txBox="1"/>
            <p:nvPr/>
          </p:nvSpPr>
          <p:spPr>
            <a:xfrm>
              <a:off x="3702453" y="4570649"/>
              <a:ext cx="288542" cy="92333"/>
            </a:xfrm>
            <a:prstGeom prst="rect">
              <a:avLst/>
            </a:prstGeom>
            <a:noFill/>
          </p:spPr>
          <p:txBody>
            <a:bodyPr wrap="none" lIns="0" tIns="0" rIns="0" bIns="0" rtlCol="0" anchor="t">
              <a:spAutoFit/>
            </a:bodyPr>
            <a:lstStyle/>
            <a:p>
              <a:pPr algn="ctr"/>
              <a:r>
                <a:rPr lang="de-DE" sz="600">
                  <a:solidFill>
                    <a:schemeClr val="tx2"/>
                  </a:solidFill>
                </a:rPr>
                <a:t>39 (150)</a:t>
              </a:r>
            </a:p>
          </p:txBody>
        </p:sp>
        <p:sp>
          <p:nvSpPr>
            <p:cNvPr id="281" name="TextBox 280">
              <a:extLst>
                <a:ext uri="{FF2B5EF4-FFF2-40B4-BE49-F238E27FC236}">
                  <a16:creationId xmlns:a16="http://schemas.microsoft.com/office/drawing/2014/main" id="{2D90836F-37B5-5634-E32D-A92F7DDAB2BD}"/>
                </a:ext>
              </a:extLst>
            </p:cNvPr>
            <p:cNvSpPr txBox="1"/>
            <p:nvPr/>
          </p:nvSpPr>
          <p:spPr>
            <a:xfrm>
              <a:off x="4009806" y="4570649"/>
              <a:ext cx="288542" cy="92333"/>
            </a:xfrm>
            <a:prstGeom prst="rect">
              <a:avLst/>
            </a:prstGeom>
            <a:noFill/>
          </p:spPr>
          <p:txBody>
            <a:bodyPr wrap="none" lIns="0" tIns="0" rIns="0" bIns="0" rtlCol="0" anchor="t">
              <a:spAutoFit/>
            </a:bodyPr>
            <a:lstStyle/>
            <a:p>
              <a:pPr algn="ctr"/>
              <a:r>
                <a:rPr lang="de-DE" sz="600">
                  <a:solidFill>
                    <a:schemeClr val="tx2"/>
                  </a:solidFill>
                </a:rPr>
                <a:t>28 (158)</a:t>
              </a:r>
            </a:p>
          </p:txBody>
        </p:sp>
        <p:sp>
          <p:nvSpPr>
            <p:cNvPr id="282" name="TextBox 281">
              <a:extLst>
                <a:ext uri="{FF2B5EF4-FFF2-40B4-BE49-F238E27FC236}">
                  <a16:creationId xmlns:a16="http://schemas.microsoft.com/office/drawing/2014/main" id="{2DAE3819-684C-13C8-D592-52F5E2E6A964}"/>
                </a:ext>
              </a:extLst>
            </p:cNvPr>
            <p:cNvSpPr txBox="1"/>
            <p:nvPr/>
          </p:nvSpPr>
          <p:spPr>
            <a:xfrm>
              <a:off x="4333242" y="4570649"/>
              <a:ext cx="288542" cy="92333"/>
            </a:xfrm>
            <a:prstGeom prst="rect">
              <a:avLst/>
            </a:prstGeom>
            <a:noFill/>
          </p:spPr>
          <p:txBody>
            <a:bodyPr wrap="none" lIns="0" tIns="0" rIns="0" bIns="0" rtlCol="0" anchor="t">
              <a:spAutoFit/>
            </a:bodyPr>
            <a:lstStyle/>
            <a:p>
              <a:pPr algn="ctr"/>
              <a:r>
                <a:rPr lang="de-DE" sz="600">
                  <a:solidFill>
                    <a:schemeClr val="tx2"/>
                  </a:solidFill>
                </a:rPr>
                <a:t>15 (163)</a:t>
              </a:r>
            </a:p>
          </p:txBody>
        </p:sp>
        <p:sp>
          <p:nvSpPr>
            <p:cNvPr id="283" name="TextBox 282">
              <a:extLst>
                <a:ext uri="{FF2B5EF4-FFF2-40B4-BE49-F238E27FC236}">
                  <a16:creationId xmlns:a16="http://schemas.microsoft.com/office/drawing/2014/main" id="{75187F5C-5523-7298-1874-D54A066CE345}"/>
                </a:ext>
              </a:extLst>
            </p:cNvPr>
            <p:cNvSpPr txBox="1"/>
            <p:nvPr/>
          </p:nvSpPr>
          <p:spPr>
            <a:xfrm>
              <a:off x="4669518" y="4570649"/>
              <a:ext cx="245260" cy="92333"/>
            </a:xfrm>
            <a:prstGeom prst="rect">
              <a:avLst/>
            </a:prstGeom>
            <a:noFill/>
          </p:spPr>
          <p:txBody>
            <a:bodyPr wrap="none" lIns="0" tIns="0" rIns="0" bIns="0" rtlCol="0" anchor="t">
              <a:spAutoFit/>
            </a:bodyPr>
            <a:lstStyle/>
            <a:p>
              <a:pPr algn="ctr"/>
              <a:r>
                <a:rPr lang="de-DE" sz="600" dirty="0">
                  <a:solidFill>
                    <a:schemeClr val="tx2"/>
                  </a:solidFill>
                </a:rPr>
                <a:t>5 (167)</a:t>
              </a:r>
            </a:p>
          </p:txBody>
        </p:sp>
        <p:sp>
          <p:nvSpPr>
            <p:cNvPr id="284" name="TextBox 283">
              <a:extLst>
                <a:ext uri="{FF2B5EF4-FFF2-40B4-BE49-F238E27FC236}">
                  <a16:creationId xmlns:a16="http://schemas.microsoft.com/office/drawing/2014/main" id="{7271377F-7E3C-AB68-2142-F913CD27573C}"/>
                </a:ext>
              </a:extLst>
            </p:cNvPr>
            <p:cNvSpPr txBox="1"/>
            <p:nvPr/>
          </p:nvSpPr>
          <p:spPr>
            <a:xfrm>
              <a:off x="4977501" y="4570649"/>
              <a:ext cx="245260" cy="92333"/>
            </a:xfrm>
            <a:prstGeom prst="rect">
              <a:avLst/>
            </a:prstGeom>
            <a:noFill/>
          </p:spPr>
          <p:txBody>
            <a:bodyPr wrap="none" lIns="0" tIns="0" rIns="0" bIns="0" rtlCol="0" anchor="t">
              <a:spAutoFit/>
            </a:bodyPr>
            <a:lstStyle/>
            <a:p>
              <a:pPr algn="ctr"/>
              <a:r>
                <a:rPr lang="de-DE" sz="600" dirty="0">
                  <a:solidFill>
                    <a:schemeClr val="tx2"/>
                  </a:solidFill>
                </a:rPr>
                <a:t>1 (167)</a:t>
              </a:r>
            </a:p>
          </p:txBody>
        </p:sp>
        <p:sp>
          <p:nvSpPr>
            <p:cNvPr id="285" name="TextBox 284">
              <a:extLst>
                <a:ext uri="{FF2B5EF4-FFF2-40B4-BE49-F238E27FC236}">
                  <a16:creationId xmlns:a16="http://schemas.microsoft.com/office/drawing/2014/main" id="{C60AF2A8-A2E5-9AC7-7593-6F8C758DA326}"/>
                </a:ext>
              </a:extLst>
            </p:cNvPr>
            <p:cNvSpPr txBox="1"/>
            <p:nvPr/>
          </p:nvSpPr>
          <p:spPr>
            <a:xfrm>
              <a:off x="5292958" y="4570649"/>
              <a:ext cx="245260" cy="92333"/>
            </a:xfrm>
            <a:prstGeom prst="rect">
              <a:avLst/>
            </a:prstGeom>
            <a:noFill/>
          </p:spPr>
          <p:txBody>
            <a:bodyPr wrap="none" lIns="0" tIns="0" rIns="0" bIns="0" rtlCol="0" anchor="t">
              <a:spAutoFit/>
            </a:bodyPr>
            <a:lstStyle/>
            <a:p>
              <a:pPr algn="ctr"/>
              <a:r>
                <a:rPr lang="de-DE" sz="600" dirty="0">
                  <a:solidFill>
                    <a:schemeClr val="tx2"/>
                  </a:solidFill>
                </a:rPr>
                <a:t>0 (167)</a:t>
              </a:r>
            </a:p>
          </p:txBody>
        </p:sp>
        <p:sp>
          <p:nvSpPr>
            <p:cNvPr id="286" name="TextBox 285">
              <a:extLst>
                <a:ext uri="{FF2B5EF4-FFF2-40B4-BE49-F238E27FC236}">
                  <a16:creationId xmlns:a16="http://schemas.microsoft.com/office/drawing/2014/main" id="{677456BB-4700-90C9-79FB-7597001466A3}"/>
                </a:ext>
              </a:extLst>
            </p:cNvPr>
            <p:cNvSpPr txBox="1"/>
            <p:nvPr/>
          </p:nvSpPr>
          <p:spPr>
            <a:xfrm>
              <a:off x="1051258" y="4570649"/>
              <a:ext cx="376706" cy="92333"/>
            </a:xfrm>
            <a:prstGeom prst="rect">
              <a:avLst/>
            </a:prstGeom>
            <a:noFill/>
          </p:spPr>
          <p:txBody>
            <a:bodyPr wrap="none" lIns="0" tIns="0" rIns="0" bIns="0" rtlCol="0" anchor="ctr">
              <a:spAutoFit/>
            </a:bodyPr>
            <a:lstStyle/>
            <a:p>
              <a:pPr algn="r"/>
              <a:r>
                <a:rPr lang="de-DE" sz="600" b="1">
                  <a:solidFill>
                    <a:schemeClr val="tx2"/>
                  </a:solidFill>
                </a:rPr>
                <a:t>Rucaparib</a:t>
              </a:r>
            </a:p>
          </p:txBody>
        </p:sp>
        <p:sp>
          <p:nvSpPr>
            <p:cNvPr id="287" name="TextBox 286">
              <a:extLst>
                <a:ext uri="{FF2B5EF4-FFF2-40B4-BE49-F238E27FC236}">
                  <a16:creationId xmlns:a16="http://schemas.microsoft.com/office/drawing/2014/main" id="{3588758A-51FB-F0CF-DBB0-1ED9191D2A23}"/>
                </a:ext>
              </a:extLst>
            </p:cNvPr>
            <p:cNvSpPr txBox="1"/>
            <p:nvPr/>
          </p:nvSpPr>
          <p:spPr>
            <a:xfrm>
              <a:off x="1506409" y="4704847"/>
              <a:ext cx="245260" cy="92333"/>
            </a:xfrm>
            <a:prstGeom prst="rect">
              <a:avLst/>
            </a:prstGeom>
            <a:noFill/>
          </p:spPr>
          <p:txBody>
            <a:bodyPr wrap="none" lIns="0" tIns="0" rIns="0" bIns="0" rtlCol="0" anchor="t">
              <a:spAutoFit/>
            </a:bodyPr>
            <a:lstStyle/>
            <a:p>
              <a:pPr algn="ctr"/>
              <a:r>
                <a:rPr lang="de-DE" sz="600"/>
                <a:t>116 (0)</a:t>
              </a:r>
            </a:p>
          </p:txBody>
        </p:sp>
        <p:sp>
          <p:nvSpPr>
            <p:cNvPr id="288" name="TextBox 287">
              <a:extLst>
                <a:ext uri="{FF2B5EF4-FFF2-40B4-BE49-F238E27FC236}">
                  <a16:creationId xmlns:a16="http://schemas.microsoft.com/office/drawing/2014/main" id="{93304220-BE0F-81C5-6E49-0941A4F6900C}"/>
                </a:ext>
              </a:extLst>
            </p:cNvPr>
            <p:cNvSpPr txBox="1"/>
            <p:nvPr/>
          </p:nvSpPr>
          <p:spPr>
            <a:xfrm>
              <a:off x="1818840" y="4704847"/>
              <a:ext cx="245260" cy="92333"/>
            </a:xfrm>
            <a:prstGeom prst="rect">
              <a:avLst/>
            </a:prstGeom>
            <a:noFill/>
          </p:spPr>
          <p:txBody>
            <a:bodyPr wrap="none" lIns="0" tIns="0" rIns="0" bIns="0" rtlCol="0" anchor="t">
              <a:spAutoFit/>
            </a:bodyPr>
            <a:lstStyle/>
            <a:p>
              <a:pPr algn="ctr"/>
              <a:r>
                <a:rPr lang="de-DE" sz="600"/>
                <a:t>103 (9)</a:t>
              </a:r>
            </a:p>
          </p:txBody>
        </p:sp>
        <p:sp>
          <p:nvSpPr>
            <p:cNvPr id="289" name="TextBox 288">
              <a:extLst>
                <a:ext uri="{FF2B5EF4-FFF2-40B4-BE49-F238E27FC236}">
                  <a16:creationId xmlns:a16="http://schemas.microsoft.com/office/drawing/2014/main" id="{55D54BAB-AF15-700C-1FEB-29B4FFD490D7}"/>
                </a:ext>
              </a:extLst>
            </p:cNvPr>
            <p:cNvSpPr txBox="1"/>
            <p:nvPr/>
          </p:nvSpPr>
          <p:spPr>
            <a:xfrm>
              <a:off x="2130823" y="4704847"/>
              <a:ext cx="245260" cy="92333"/>
            </a:xfrm>
            <a:prstGeom prst="rect">
              <a:avLst/>
            </a:prstGeom>
            <a:noFill/>
          </p:spPr>
          <p:txBody>
            <a:bodyPr wrap="none" lIns="0" tIns="0" rIns="0" bIns="0" rtlCol="0" anchor="t">
              <a:spAutoFit/>
            </a:bodyPr>
            <a:lstStyle/>
            <a:p>
              <a:pPr algn="ctr"/>
              <a:r>
                <a:rPr lang="de-DE" sz="600"/>
                <a:t>87 (23)</a:t>
              </a:r>
            </a:p>
          </p:txBody>
        </p:sp>
        <p:sp>
          <p:nvSpPr>
            <p:cNvPr id="290" name="TextBox 289">
              <a:extLst>
                <a:ext uri="{FF2B5EF4-FFF2-40B4-BE49-F238E27FC236}">
                  <a16:creationId xmlns:a16="http://schemas.microsoft.com/office/drawing/2014/main" id="{FA5FD106-DF2C-66CC-791B-AD4620707228}"/>
                </a:ext>
              </a:extLst>
            </p:cNvPr>
            <p:cNvSpPr txBox="1"/>
            <p:nvPr/>
          </p:nvSpPr>
          <p:spPr>
            <a:xfrm>
              <a:off x="2451834" y="4704847"/>
              <a:ext cx="245260" cy="92333"/>
            </a:xfrm>
            <a:prstGeom prst="rect">
              <a:avLst/>
            </a:prstGeom>
            <a:noFill/>
          </p:spPr>
          <p:txBody>
            <a:bodyPr wrap="none" lIns="0" tIns="0" rIns="0" bIns="0" rtlCol="0" anchor="t">
              <a:spAutoFit/>
            </a:bodyPr>
            <a:lstStyle/>
            <a:p>
              <a:pPr algn="ctr"/>
              <a:r>
                <a:rPr lang="de-DE" sz="600"/>
                <a:t>77 (33)</a:t>
              </a:r>
            </a:p>
          </p:txBody>
        </p:sp>
        <p:sp>
          <p:nvSpPr>
            <p:cNvPr id="291" name="TextBox 290">
              <a:extLst>
                <a:ext uri="{FF2B5EF4-FFF2-40B4-BE49-F238E27FC236}">
                  <a16:creationId xmlns:a16="http://schemas.microsoft.com/office/drawing/2014/main" id="{F0978016-58C6-D461-554A-AE102DD3E9F4}"/>
                </a:ext>
              </a:extLst>
            </p:cNvPr>
            <p:cNvSpPr txBox="1"/>
            <p:nvPr/>
          </p:nvSpPr>
          <p:spPr>
            <a:xfrm>
              <a:off x="2769938" y="4704847"/>
              <a:ext cx="245260" cy="92333"/>
            </a:xfrm>
            <a:prstGeom prst="rect">
              <a:avLst/>
            </a:prstGeom>
            <a:noFill/>
          </p:spPr>
          <p:txBody>
            <a:bodyPr wrap="none" lIns="0" tIns="0" rIns="0" bIns="0" rtlCol="0" anchor="t">
              <a:spAutoFit/>
            </a:bodyPr>
            <a:lstStyle/>
            <a:p>
              <a:pPr algn="ctr"/>
              <a:r>
                <a:rPr lang="de-DE" sz="600"/>
                <a:t>65 (42)</a:t>
              </a:r>
            </a:p>
          </p:txBody>
        </p:sp>
        <p:sp>
          <p:nvSpPr>
            <p:cNvPr id="292" name="TextBox 291">
              <a:extLst>
                <a:ext uri="{FF2B5EF4-FFF2-40B4-BE49-F238E27FC236}">
                  <a16:creationId xmlns:a16="http://schemas.microsoft.com/office/drawing/2014/main" id="{5C2CED96-71A5-0B88-B49B-E02BF6BAB92B}"/>
                </a:ext>
              </a:extLst>
            </p:cNvPr>
            <p:cNvSpPr txBox="1"/>
            <p:nvPr/>
          </p:nvSpPr>
          <p:spPr>
            <a:xfrm>
              <a:off x="3088041" y="4704847"/>
              <a:ext cx="245260" cy="92333"/>
            </a:xfrm>
            <a:prstGeom prst="rect">
              <a:avLst/>
            </a:prstGeom>
            <a:noFill/>
          </p:spPr>
          <p:txBody>
            <a:bodyPr wrap="none" lIns="0" tIns="0" rIns="0" bIns="0" rtlCol="0" anchor="t">
              <a:spAutoFit/>
            </a:bodyPr>
            <a:lstStyle/>
            <a:p>
              <a:pPr algn="ctr"/>
              <a:r>
                <a:rPr lang="de-DE" sz="600"/>
                <a:t>50 (52)</a:t>
              </a:r>
            </a:p>
          </p:txBody>
        </p:sp>
        <p:sp>
          <p:nvSpPr>
            <p:cNvPr id="293" name="TextBox 292">
              <a:extLst>
                <a:ext uri="{FF2B5EF4-FFF2-40B4-BE49-F238E27FC236}">
                  <a16:creationId xmlns:a16="http://schemas.microsoft.com/office/drawing/2014/main" id="{C7D03AF4-F79F-9136-540F-2A764DAED08C}"/>
                </a:ext>
              </a:extLst>
            </p:cNvPr>
            <p:cNvSpPr txBox="1"/>
            <p:nvPr/>
          </p:nvSpPr>
          <p:spPr>
            <a:xfrm>
              <a:off x="3402932" y="4704847"/>
              <a:ext cx="245260" cy="92333"/>
            </a:xfrm>
            <a:prstGeom prst="rect">
              <a:avLst/>
            </a:prstGeom>
            <a:noFill/>
          </p:spPr>
          <p:txBody>
            <a:bodyPr wrap="none" lIns="0" tIns="0" rIns="0" bIns="0" rtlCol="0" anchor="t">
              <a:spAutoFit/>
            </a:bodyPr>
            <a:lstStyle/>
            <a:p>
              <a:pPr algn="ctr"/>
              <a:r>
                <a:rPr lang="de-DE" sz="600"/>
                <a:t>32 (66)</a:t>
              </a:r>
            </a:p>
          </p:txBody>
        </p:sp>
        <p:sp>
          <p:nvSpPr>
            <p:cNvPr id="294" name="TextBox 293">
              <a:extLst>
                <a:ext uri="{FF2B5EF4-FFF2-40B4-BE49-F238E27FC236}">
                  <a16:creationId xmlns:a16="http://schemas.microsoft.com/office/drawing/2014/main" id="{4CDEA4FF-B3A5-CDBD-3BD8-03D800EB6446}"/>
                </a:ext>
              </a:extLst>
            </p:cNvPr>
            <p:cNvSpPr txBox="1"/>
            <p:nvPr/>
          </p:nvSpPr>
          <p:spPr>
            <a:xfrm>
              <a:off x="3724095" y="4704847"/>
              <a:ext cx="245260" cy="92333"/>
            </a:xfrm>
            <a:prstGeom prst="rect">
              <a:avLst/>
            </a:prstGeom>
            <a:noFill/>
          </p:spPr>
          <p:txBody>
            <a:bodyPr wrap="none" lIns="0" tIns="0" rIns="0" bIns="0" rtlCol="0" anchor="t">
              <a:spAutoFit/>
            </a:bodyPr>
            <a:lstStyle/>
            <a:p>
              <a:pPr algn="ctr"/>
              <a:r>
                <a:rPr lang="de-DE" sz="600"/>
                <a:t>29 (68)</a:t>
              </a:r>
            </a:p>
          </p:txBody>
        </p:sp>
        <p:sp>
          <p:nvSpPr>
            <p:cNvPr id="295" name="TextBox 294">
              <a:extLst>
                <a:ext uri="{FF2B5EF4-FFF2-40B4-BE49-F238E27FC236}">
                  <a16:creationId xmlns:a16="http://schemas.microsoft.com/office/drawing/2014/main" id="{E9978710-5E59-9762-EE21-57B96369A0B6}"/>
                </a:ext>
              </a:extLst>
            </p:cNvPr>
            <p:cNvSpPr txBox="1"/>
            <p:nvPr/>
          </p:nvSpPr>
          <p:spPr>
            <a:xfrm>
              <a:off x="4031448" y="4704847"/>
              <a:ext cx="245260" cy="92333"/>
            </a:xfrm>
            <a:prstGeom prst="rect">
              <a:avLst/>
            </a:prstGeom>
            <a:noFill/>
          </p:spPr>
          <p:txBody>
            <a:bodyPr wrap="none" lIns="0" tIns="0" rIns="0" bIns="0" rtlCol="0" anchor="t">
              <a:spAutoFit/>
            </a:bodyPr>
            <a:lstStyle/>
            <a:p>
              <a:pPr algn="ctr"/>
              <a:r>
                <a:rPr lang="de-DE" sz="600"/>
                <a:t>19 (73)</a:t>
              </a:r>
            </a:p>
          </p:txBody>
        </p:sp>
        <p:sp>
          <p:nvSpPr>
            <p:cNvPr id="296" name="TextBox 295">
              <a:extLst>
                <a:ext uri="{FF2B5EF4-FFF2-40B4-BE49-F238E27FC236}">
                  <a16:creationId xmlns:a16="http://schemas.microsoft.com/office/drawing/2014/main" id="{39AFFC92-8C60-6085-951A-C87F4301DE49}"/>
                </a:ext>
              </a:extLst>
            </p:cNvPr>
            <p:cNvSpPr txBox="1"/>
            <p:nvPr/>
          </p:nvSpPr>
          <p:spPr>
            <a:xfrm>
              <a:off x="4354884" y="4704847"/>
              <a:ext cx="245260" cy="92333"/>
            </a:xfrm>
            <a:prstGeom prst="rect">
              <a:avLst/>
            </a:prstGeom>
            <a:noFill/>
          </p:spPr>
          <p:txBody>
            <a:bodyPr wrap="none" lIns="0" tIns="0" rIns="0" bIns="0" rtlCol="0" anchor="t">
              <a:spAutoFit/>
            </a:bodyPr>
            <a:lstStyle/>
            <a:p>
              <a:pPr algn="ctr"/>
              <a:r>
                <a:rPr lang="de-DE" sz="600"/>
                <a:t>12 (74)</a:t>
              </a:r>
            </a:p>
          </p:txBody>
        </p:sp>
        <p:sp>
          <p:nvSpPr>
            <p:cNvPr id="297" name="TextBox 296">
              <a:extLst>
                <a:ext uri="{FF2B5EF4-FFF2-40B4-BE49-F238E27FC236}">
                  <a16:creationId xmlns:a16="http://schemas.microsoft.com/office/drawing/2014/main" id="{D0EFE451-1313-9216-9041-BB660E5E4979}"/>
                </a:ext>
              </a:extLst>
            </p:cNvPr>
            <p:cNvSpPr txBox="1"/>
            <p:nvPr/>
          </p:nvSpPr>
          <p:spPr>
            <a:xfrm>
              <a:off x="4691159" y="4704847"/>
              <a:ext cx="201979" cy="92333"/>
            </a:xfrm>
            <a:prstGeom prst="rect">
              <a:avLst/>
            </a:prstGeom>
            <a:noFill/>
          </p:spPr>
          <p:txBody>
            <a:bodyPr wrap="none" lIns="0" tIns="0" rIns="0" bIns="0" rtlCol="0" anchor="t">
              <a:spAutoFit/>
            </a:bodyPr>
            <a:lstStyle/>
            <a:p>
              <a:pPr algn="ctr"/>
              <a:r>
                <a:rPr lang="de-DE" sz="600"/>
                <a:t>2 (76)</a:t>
              </a:r>
            </a:p>
          </p:txBody>
        </p:sp>
        <p:sp>
          <p:nvSpPr>
            <p:cNvPr id="298" name="TextBox 297">
              <a:extLst>
                <a:ext uri="{FF2B5EF4-FFF2-40B4-BE49-F238E27FC236}">
                  <a16:creationId xmlns:a16="http://schemas.microsoft.com/office/drawing/2014/main" id="{D0862370-5514-4CBD-3809-45EA7EF82CE1}"/>
                </a:ext>
              </a:extLst>
            </p:cNvPr>
            <p:cNvSpPr txBox="1"/>
            <p:nvPr/>
          </p:nvSpPr>
          <p:spPr>
            <a:xfrm>
              <a:off x="4999142" y="4704847"/>
              <a:ext cx="201979" cy="92333"/>
            </a:xfrm>
            <a:prstGeom prst="rect">
              <a:avLst/>
            </a:prstGeom>
            <a:noFill/>
          </p:spPr>
          <p:txBody>
            <a:bodyPr wrap="none" lIns="0" tIns="0" rIns="0" bIns="0" rtlCol="0" anchor="t">
              <a:spAutoFit/>
            </a:bodyPr>
            <a:lstStyle/>
            <a:p>
              <a:pPr algn="ctr"/>
              <a:r>
                <a:rPr lang="de-DE" sz="600"/>
                <a:t>0 (77)</a:t>
              </a:r>
            </a:p>
          </p:txBody>
        </p:sp>
        <p:sp>
          <p:nvSpPr>
            <p:cNvPr id="299" name="TextBox 298">
              <a:extLst>
                <a:ext uri="{FF2B5EF4-FFF2-40B4-BE49-F238E27FC236}">
                  <a16:creationId xmlns:a16="http://schemas.microsoft.com/office/drawing/2014/main" id="{03855DC3-32EB-A494-A188-356C2E22D3DE}"/>
                </a:ext>
              </a:extLst>
            </p:cNvPr>
            <p:cNvSpPr txBox="1"/>
            <p:nvPr/>
          </p:nvSpPr>
          <p:spPr>
            <a:xfrm>
              <a:off x="887752" y="4704847"/>
              <a:ext cx="540212" cy="92333"/>
            </a:xfrm>
            <a:prstGeom prst="rect">
              <a:avLst/>
            </a:prstGeom>
            <a:noFill/>
          </p:spPr>
          <p:txBody>
            <a:bodyPr wrap="none" lIns="0" tIns="0" rIns="0" bIns="0" rtlCol="0" anchor="ctr">
              <a:spAutoFit/>
            </a:bodyPr>
            <a:lstStyle/>
            <a:p>
              <a:pPr algn="r"/>
              <a:r>
                <a:rPr lang="de-DE" sz="600" b="1"/>
                <a:t>Chemotherapy</a:t>
              </a:r>
            </a:p>
          </p:txBody>
        </p:sp>
        <p:sp>
          <p:nvSpPr>
            <p:cNvPr id="304" name="TextBox 303">
              <a:extLst>
                <a:ext uri="{FF2B5EF4-FFF2-40B4-BE49-F238E27FC236}">
                  <a16:creationId xmlns:a16="http://schemas.microsoft.com/office/drawing/2014/main" id="{D2F85F0D-75BF-1984-238B-9B0B43374E95}"/>
                </a:ext>
              </a:extLst>
            </p:cNvPr>
            <p:cNvSpPr txBox="1"/>
            <p:nvPr/>
          </p:nvSpPr>
          <p:spPr>
            <a:xfrm>
              <a:off x="2387206" y="4297817"/>
              <a:ext cx="352661" cy="92333"/>
            </a:xfrm>
            <a:prstGeom prst="rect">
              <a:avLst/>
            </a:prstGeom>
            <a:noFill/>
          </p:spPr>
          <p:txBody>
            <a:bodyPr wrap="none" lIns="0" tIns="0" rIns="0" bIns="0" rtlCol="0" anchor="t">
              <a:spAutoFit/>
            </a:bodyPr>
            <a:lstStyle/>
            <a:p>
              <a:pPr algn="ctr"/>
              <a:r>
                <a:rPr lang="de-DE" sz="600" b="1"/>
                <a:t>Censor + </a:t>
              </a:r>
            </a:p>
          </p:txBody>
        </p:sp>
        <p:cxnSp>
          <p:nvCxnSpPr>
            <p:cNvPr id="305" name="Straight Connector 304">
              <a:extLst>
                <a:ext uri="{FF2B5EF4-FFF2-40B4-BE49-F238E27FC236}">
                  <a16:creationId xmlns:a16="http://schemas.microsoft.com/office/drawing/2014/main" id="{DD779BD7-6595-BBCA-F7A3-D5D7212E126D}"/>
                </a:ext>
              </a:extLst>
            </p:cNvPr>
            <p:cNvCxnSpPr/>
            <p:nvPr/>
          </p:nvCxnSpPr>
          <p:spPr>
            <a:xfrm>
              <a:off x="2800974" y="4343983"/>
              <a:ext cx="274320" cy="0"/>
            </a:xfrm>
            <a:prstGeom prst="line">
              <a:avLst/>
            </a:prstGeom>
            <a:ln w="12700">
              <a:solidFill>
                <a:srgbClr val="30D5C8"/>
              </a:solidFill>
            </a:ln>
          </p:spPr>
          <p:style>
            <a:lnRef idx="1">
              <a:schemeClr val="accent1"/>
            </a:lnRef>
            <a:fillRef idx="0">
              <a:schemeClr val="accent1"/>
            </a:fillRef>
            <a:effectRef idx="0">
              <a:schemeClr val="accent1"/>
            </a:effectRef>
            <a:fontRef idx="minor">
              <a:schemeClr val="tx1"/>
            </a:fontRef>
          </p:style>
        </p:cxnSp>
        <p:sp>
          <p:nvSpPr>
            <p:cNvPr id="306" name="TextBox 305">
              <a:extLst>
                <a:ext uri="{FF2B5EF4-FFF2-40B4-BE49-F238E27FC236}">
                  <a16:creationId xmlns:a16="http://schemas.microsoft.com/office/drawing/2014/main" id="{6A1FFA9D-4F1A-D97F-CEF7-192520AE5373}"/>
                </a:ext>
              </a:extLst>
            </p:cNvPr>
            <p:cNvSpPr txBox="1"/>
            <p:nvPr/>
          </p:nvSpPr>
          <p:spPr>
            <a:xfrm>
              <a:off x="3136401" y="4297817"/>
              <a:ext cx="354263" cy="92333"/>
            </a:xfrm>
            <a:prstGeom prst="rect">
              <a:avLst/>
            </a:prstGeom>
            <a:noFill/>
          </p:spPr>
          <p:txBody>
            <a:bodyPr wrap="none" lIns="0" tIns="0" rIns="0" bIns="0" rtlCol="0" anchor="t">
              <a:spAutoFit/>
            </a:bodyPr>
            <a:lstStyle/>
            <a:p>
              <a:pPr algn="ctr"/>
              <a:r>
                <a:rPr lang="de-DE" sz="600"/>
                <a:t>Rucaparib</a:t>
              </a:r>
            </a:p>
          </p:txBody>
        </p:sp>
        <p:cxnSp>
          <p:nvCxnSpPr>
            <p:cNvPr id="307" name="Straight Connector 306">
              <a:extLst>
                <a:ext uri="{FF2B5EF4-FFF2-40B4-BE49-F238E27FC236}">
                  <a16:creationId xmlns:a16="http://schemas.microsoft.com/office/drawing/2014/main" id="{00934C0A-04BE-D5AF-6A6C-19C6341A647D}"/>
                </a:ext>
              </a:extLst>
            </p:cNvPr>
            <p:cNvCxnSpPr/>
            <p:nvPr/>
          </p:nvCxnSpPr>
          <p:spPr>
            <a:xfrm>
              <a:off x="3551771" y="4343983"/>
              <a:ext cx="2743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8" name="TextBox 307">
              <a:extLst>
                <a:ext uri="{FF2B5EF4-FFF2-40B4-BE49-F238E27FC236}">
                  <a16:creationId xmlns:a16="http://schemas.microsoft.com/office/drawing/2014/main" id="{FCE70300-2F0C-1B10-F56E-DFC37524DDCD}"/>
                </a:ext>
              </a:extLst>
            </p:cNvPr>
            <p:cNvSpPr txBox="1"/>
            <p:nvPr/>
          </p:nvSpPr>
          <p:spPr>
            <a:xfrm>
              <a:off x="3887198" y="4297817"/>
              <a:ext cx="508152" cy="92333"/>
            </a:xfrm>
            <a:prstGeom prst="rect">
              <a:avLst/>
            </a:prstGeom>
            <a:noFill/>
          </p:spPr>
          <p:txBody>
            <a:bodyPr wrap="none" lIns="0" tIns="0" rIns="0" bIns="0" rtlCol="0" anchor="t">
              <a:spAutoFit/>
            </a:bodyPr>
            <a:lstStyle/>
            <a:p>
              <a:pPr algn="ctr"/>
              <a:r>
                <a:rPr lang="de-DE" sz="600"/>
                <a:t>Chemotherapy</a:t>
              </a:r>
            </a:p>
          </p:txBody>
        </p:sp>
        <p:sp>
          <p:nvSpPr>
            <p:cNvPr id="301" name="Rectangle 300">
              <a:extLst>
                <a:ext uri="{FF2B5EF4-FFF2-40B4-BE49-F238E27FC236}">
                  <a16:creationId xmlns:a16="http://schemas.microsoft.com/office/drawing/2014/main" id="{3A835928-9423-2F17-A0B2-74EDC4A3271C}"/>
                </a:ext>
              </a:extLst>
            </p:cNvPr>
            <p:cNvSpPr/>
            <p:nvPr/>
          </p:nvSpPr>
          <p:spPr>
            <a:xfrm>
              <a:off x="2210169" y="4307443"/>
              <a:ext cx="2389975" cy="122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14">
              <a:extLst>
                <a:ext uri="{FF2B5EF4-FFF2-40B4-BE49-F238E27FC236}">
                  <a16:creationId xmlns:a16="http://schemas.microsoft.com/office/drawing/2014/main" id="{3000EF9F-186E-43D9-AED9-CCF0803990F8}"/>
                </a:ext>
              </a:extLst>
            </p:cNvPr>
            <p:cNvSpPr>
              <a:spLocks/>
            </p:cNvSpPr>
            <p:nvPr/>
          </p:nvSpPr>
          <p:spPr bwMode="auto">
            <a:xfrm>
              <a:off x="1629036" y="2517182"/>
              <a:ext cx="3347997" cy="1644893"/>
            </a:xfrm>
            <a:custGeom>
              <a:avLst/>
              <a:gdLst>
                <a:gd name="T0" fmla="*/ 15 w 2218"/>
                <a:gd name="T1" fmla="*/ 11 h 1249"/>
                <a:gd name="T2" fmla="*/ 36 w 2218"/>
                <a:gd name="T3" fmla="*/ 19 h 1249"/>
                <a:gd name="T4" fmla="*/ 50 w 2218"/>
                <a:gd name="T5" fmla="*/ 30 h 1249"/>
                <a:gd name="T6" fmla="*/ 59 w 2218"/>
                <a:gd name="T7" fmla="*/ 35 h 1249"/>
                <a:gd name="T8" fmla="*/ 69 w 2218"/>
                <a:gd name="T9" fmla="*/ 54 h 1249"/>
                <a:gd name="T10" fmla="*/ 140 w 2218"/>
                <a:gd name="T11" fmla="*/ 68 h 1249"/>
                <a:gd name="T12" fmla="*/ 187 w 2218"/>
                <a:gd name="T13" fmla="*/ 82 h 1249"/>
                <a:gd name="T14" fmla="*/ 206 w 2218"/>
                <a:gd name="T15" fmla="*/ 89 h 1249"/>
                <a:gd name="T16" fmla="*/ 222 w 2218"/>
                <a:gd name="T17" fmla="*/ 108 h 1249"/>
                <a:gd name="T18" fmla="*/ 239 w 2218"/>
                <a:gd name="T19" fmla="*/ 111 h 1249"/>
                <a:gd name="T20" fmla="*/ 260 w 2218"/>
                <a:gd name="T21" fmla="*/ 125 h 1249"/>
                <a:gd name="T22" fmla="*/ 270 w 2218"/>
                <a:gd name="T23" fmla="*/ 132 h 1249"/>
                <a:gd name="T24" fmla="*/ 274 w 2218"/>
                <a:gd name="T25" fmla="*/ 151 h 1249"/>
                <a:gd name="T26" fmla="*/ 291 w 2218"/>
                <a:gd name="T27" fmla="*/ 156 h 1249"/>
                <a:gd name="T28" fmla="*/ 298 w 2218"/>
                <a:gd name="T29" fmla="*/ 165 h 1249"/>
                <a:gd name="T30" fmla="*/ 324 w 2218"/>
                <a:gd name="T31" fmla="*/ 170 h 1249"/>
                <a:gd name="T32" fmla="*/ 338 w 2218"/>
                <a:gd name="T33" fmla="*/ 196 h 1249"/>
                <a:gd name="T34" fmla="*/ 348 w 2218"/>
                <a:gd name="T35" fmla="*/ 205 h 1249"/>
                <a:gd name="T36" fmla="*/ 352 w 2218"/>
                <a:gd name="T37" fmla="*/ 222 h 1249"/>
                <a:gd name="T38" fmla="*/ 371 w 2218"/>
                <a:gd name="T39" fmla="*/ 233 h 1249"/>
                <a:gd name="T40" fmla="*/ 376 w 2218"/>
                <a:gd name="T41" fmla="*/ 255 h 1249"/>
                <a:gd name="T42" fmla="*/ 492 w 2218"/>
                <a:gd name="T43" fmla="*/ 267 h 1249"/>
                <a:gd name="T44" fmla="*/ 496 w 2218"/>
                <a:gd name="T45" fmla="*/ 283 h 1249"/>
                <a:gd name="T46" fmla="*/ 508 w 2218"/>
                <a:gd name="T47" fmla="*/ 293 h 1249"/>
                <a:gd name="T48" fmla="*/ 511 w 2218"/>
                <a:gd name="T49" fmla="*/ 323 h 1249"/>
                <a:gd name="T50" fmla="*/ 589 w 2218"/>
                <a:gd name="T51" fmla="*/ 333 h 1249"/>
                <a:gd name="T52" fmla="*/ 603 w 2218"/>
                <a:gd name="T53" fmla="*/ 356 h 1249"/>
                <a:gd name="T54" fmla="*/ 619 w 2218"/>
                <a:gd name="T55" fmla="*/ 361 h 1249"/>
                <a:gd name="T56" fmla="*/ 641 w 2218"/>
                <a:gd name="T57" fmla="*/ 375 h 1249"/>
                <a:gd name="T58" fmla="*/ 650 w 2218"/>
                <a:gd name="T59" fmla="*/ 385 h 1249"/>
                <a:gd name="T60" fmla="*/ 666 w 2218"/>
                <a:gd name="T61" fmla="*/ 406 h 1249"/>
                <a:gd name="T62" fmla="*/ 723 w 2218"/>
                <a:gd name="T63" fmla="*/ 415 h 1249"/>
                <a:gd name="T64" fmla="*/ 733 w 2218"/>
                <a:gd name="T65" fmla="*/ 432 h 1249"/>
                <a:gd name="T66" fmla="*/ 752 w 2218"/>
                <a:gd name="T67" fmla="*/ 439 h 1249"/>
                <a:gd name="T68" fmla="*/ 766 w 2218"/>
                <a:gd name="T69" fmla="*/ 458 h 1249"/>
                <a:gd name="T70" fmla="*/ 858 w 2218"/>
                <a:gd name="T71" fmla="*/ 474 h 1249"/>
                <a:gd name="T72" fmla="*/ 865 w 2218"/>
                <a:gd name="T73" fmla="*/ 486 h 1249"/>
                <a:gd name="T74" fmla="*/ 896 w 2218"/>
                <a:gd name="T75" fmla="*/ 498 h 1249"/>
                <a:gd name="T76" fmla="*/ 910 w 2218"/>
                <a:gd name="T77" fmla="*/ 524 h 1249"/>
                <a:gd name="T78" fmla="*/ 936 w 2218"/>
                <a:gd name="T79" fmla="*/ 536 h 1249"/>
                <a:gd name="T80" fmla="*/ 959 w 2218"/>
                <a:gd name="T81" fmla="*/ 557 h 1249"/>
                <a:gd name="T82" fmla="*/ 971 w 2218"/>
                <a:gd name="T83" fmla="*/ 562 h 1249"/>
                <a:gd name="T84" fmla="*/ 981 w 2218"/>
                <a:gd name="T85" fmla="*/ 583 h 1249"/>
                <a:gd name="T86" fmla="*/ 1040 w 2218"/>
                <a:gd name="T87" fmla="*/ 597 h 1249"/>
                <a:gd name="T88" fmla="*/ 1049 w 2218"/>
                <a:gd name="T89" fmla="*/ 621 h 1249"/>
                <a:gd name="T90" fmla="*/ 1080 w 2218"/>
                <a:gd name="T91" fmla="*/ 635 h 1249"/>
                <a:gd name="T92" fmla="*/ 1085 w 2218"/>
                <a:gd name="T93" fmla="*/ 659 h 1249"/>
                <a:gd name="T94" fmla="*/ 1101 w 2218"/>
                <a:gd name="T95" fmla="*/ 680 h 1249"/>
                <a:gd name="T96" fmla="*/ 1106 w 2218"/>
                <a:gd name="T97" fmla="*/ 696 h 1249"/>
                <a:gd name="T98" fmla="*/ 1132 w 2218"/>
                <a:gd name="T99" fmla="*/ 703 h 1249"/>
                <a:gd name="T100" fmla="*/ 1155 w 2218"/>
                <a:gd name="T101" fmla="*/ 739 h 1249"/>
                <a:gd name="T102" fmla="*/ 1167 w 2218"/>
                <a:gd name="T103" fmla="*/ 751 h 1249"/>
                <a:gd name="T104" fmla="*/ 1217 w 2218"/>
                <a:gd name="T105" fmla="*/ 781 h 1249"/>
                <a:gd name="T106" fmla="*/ 1413 w 2218"/>
                <a:gd name="T107" fmla="*/ 798 h 1249"/>
                <a:gd name="T108" fmla="*/ 1420 w 2218"/>
                <a:gd name="T109" fmla="*/ 812 h 1249"/>
                <a:gd name="T110" fmla="*/ 1581 w 2218"/>
                <a:gd name="T111" fmla="*/ 829 h 1249"/>
                <a:gd name="T112" fmla="*/ 1590 w 2218"/>
                <a:gd name="T113" fmla="*/ 845 h 1249"/>
                <a:gd name="T114" fmla="*/ 1616 w 2218"/>
                <a:gd name="T115" fmla="*/ 869 h 1249"/>
                <a:gd name="T116" fmla="*/ 1630 w 2218"/>
                <a:gd name="T117" fmla="*/ 899 h 1249"/>
                <a:gd name="T118" fmla="*/ 1737 w 2218"/>
                <a:gd name="T119" fmla="*/ 909 h 1249"/>
                <a:gd name="T120" fmla="*/ 1951 w 2218"/>
                <a:gd name="T121" fmla="*/ 954 h 1249"/>
                <a:gd name="T122" fmla="*/ 2218 w 2218"/>
                <a:gd name="T123" fmla="*/ 989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8" h="1249">
                  <a:moveTo>
                    <a:pt x="0" y="0"/>
                  </a:moveTo>
                  <a:lnTo>
                    <a:pt x="15" y="0"/>
                  </a:lnTo>
                  <a:lnTo>
                    <a:pt x="15" y="11"/>
                  </a:lnTo>
                  <a:lnTo>
                    <a:pt x="29" y="11"/>
                  </a:lnTo>
                  <a:lnTo>
                    <a:pt x="29" y="19"/>
                  </a:lnTo>
                  <a:lnTo>
                    <a:pt x="36" y="19"/>
                  </a:lnTo>
                  <a:lnTo>
                    <a:pt x="36" y="23"/>
                  </a:lnTo>
                  <a:lnTo>
                    <a:pt x="50" y="23"/>
                  </a:lnTo>
                  <a:lnTo>
                    <a:pt x="50" y="30"/>
                  </a:lnTo>
                  <a:lnTo>
                    <a:pt x="55" y="30"/>
                  </a:lnTo>
                  <a:lnTo>
                    <a:pt x="55" y="35"/>
                  </a:lnTo>
                  <a:lnTo>
                    <a:pt x="59" y="35"/>
                  </a:lnTo>
                  <a:lnTo>
                    <a:pt x="59" y="45"/>
                  </a:lnTo>
                  <a:lnTo>
                    <a:pt x="69" y="45"/>
                  </a:lnTo>
                  <a:lnTo>
                    <a:pt x="69" y="54"/>
                  </a:lnTo>
                  <a:lnTo>
                    <a:pt x="85" y="54"/>
                  </a:lnTo>
                  <a:lnTo>
                    <a:pt x="85" y="68"/>
                  </a:lnTo>
                  <a:lnTo>
                    <a:pt x="140" y="68"/>
                  </a:lnTo>
                  <a:lnTo>
                    <a:pt x="140" y="78"/>
                  </a:lnTo>
                  <a:lnTo>
                    <a:pt x="187" y="78"/>
                  </a:lnTo>
                  <a:lnTo>
                    <a:pt x="187" y="82"/>
                  </a:lnTo>
                  <a:lnTo>
                    <a:pt x="196" y="82"/>
                  </a:lnTo>
                  <a:lnTo>
                    <a:pt x="196" y="89"/>
                  </a:lnTo>
                  <a:lnTo>
                    <a:pt x="206" y="89"/>
                  </a:lnTo>
                  <a:lnTo>
                    <a:pt x="206" y="99"/>
                  </a:lnTo>
                  <a:lnTo>
                    <a:pt x="222" y="99"/>
                  </a:lnTo>
                  <a:lnTo>
                    <a:pt x="222" y="108"/>
                  </a:lnTo>
                  <a:lnTo>
                    <a:pt x="232" y="108"/>
                  </a:lnTo>
                  <a:lnTo>
                    <a:pt x="232" y="111"/>
                  </a:lnTo>
                  <a:lnTo>
                    <a:pt x="239" y="111"/>
                  </a:lnTo>
                  <a:lnTo>
                    <a:pt x="239" y="120"/>
                  </a:lnTo>
                  <a:lnTo>
                    <a:pt x="260" y="120"/>
                  </a:lnTo>
                  <a:lnTo>
                    <a:pt x="260" y="125"/>
                  </a:lnTo>
                  <a:lnTo>
                    <a:pt x="265" y="125"/>
                  </a:lnTo>
                  <a:lnTo>
                    <a:pt x="265" y="132"/>
                  </a:lnTo>
                  <a:lnTo>
                    <a:pt x="270" y="132"/>
                  </a:lnTo>
                  <a:lnTo>
                    <a:pt x="270" y="141"/>
                  </a:lnTo>
                  <a:lnTo>
                    <a:pt x="274" y="141"/>
                  </a:lnTo>
                  <a:lnTo>
                    <a:pt x="274" y="151"/>
                  </a:lnTo>
                  <a:lnTo>
                    <a:pt x="284" y="151"/>
                  </a:lnTo>
                  <a:lnTo>
                    <a:pt x="284" y="156"/>
                  </a:lnTo>
                  <a:lnTo>
                    <a:pt x="291" y="156"/>
                  </a:lnTo>
                  <a:lnTo>
                    <a:pt x="291" y="163"/>
                  </a:lnTo>
                  <a:lnTo>
                    <a:pt x="298" y="163"/>
                  </a:lnTo>
                  <a:lnTo>
                    <a:pt x="298" y="165"/>
                  </a:lnTo>
                  <a:lnTo>
                    <a:pt x="315" y="165"/>
                  </a:lnTo>
                  <a:lnTo>
                    <a:pt x="315" y="170"/>
                  </a:lnTo>
                  <a:lnTo>
                    <a:pt x="324" y="170"/>
                  </a:lnTo>
                  <a:lnTo>
                    <a:pt x="324" y="189"/>
                  </a:lnTo>
                  <a:lnTo>
                    <a:pt x="338" y="189"/>
                  </a:lnTo>
                  <a:lnTo>
                    <a:pt x="338" y="196"/>
                  </a:lnTo>
                  <a:lnTo>
                    <a:pt x="343" y="196"/>
                  </a:lnTo>
                  <a:lnTo>
                    <a:pt x="343" y="205"/>
                  </a:lnTo>
                  <a:lnTo>
                    <a:pt x="348" y="205"/>
                  </a:lnTo>
                  <a:lnTo>
                    <a:pt x="348" y="215"/>
                  </a:lnTo>
                  <a:lnTo>
                    <a:pt x="352" y="215"/>
                  </a:lnTo>
                  <a:lnTo>
                    <a:pt x="352" y="222"/>
                  </a:lnTo>
                  <a:lnTo>
                    <a:pt x="367" y="222"/>
                  </a:lnTo>
                  <a:lnTo>
                    <a:pt x="367" y="233"/>
                  </a:lnTo>
                  <a:lnTo>
                    <a:pt x="371" y="233"/>
                  </a:lnTo>
                  <a:lnTo>
                    <a:pt x="371" y="248"/>
                  </a:lnTo>
                  <a:lnTo>
                    <a:pt x="376" y="248"/>
                  </a:lnTo>
                  <a:lnTo>
                    <a:pt x="376" y="255"/>
                  </a:lnTo>
                  <a:lnTo>
                    <a:pt x="461" y="255"/>
                  </a:lnTo>
                  <a:lnTo>
                    <a:pt x="461" y="267"/>
                  </a:lnTo>
                  <a:lnTo>
                    <a:pt x="492" y="267"/>
                  </a:lnTo>
                  <a:lnTo>
                    <a:pt x="492" y="276"/>
                  </a:lnTo>
                  <a:lnTo>
                    <a:pt x="496" y="276"/>
                  </a:lnTo>
                  <a:lnTo>
                    <a:pt x="496" y="283"/>
                  </a:lnTo>
                  <a:lnTo>
                    <a:pt x="501" y="283"/>
                  </a:lnTo>
                  <a:lnTo>
                    <a:pt x="501" y="293"/>
                  </a:lnTo>
                  <a:lnTo>
                    <a:pt x="508" y="293"/>
                  </a:lnTo>
                  <a:lnTo>
                    <a:pt x="508" y="302"/>
                  </a:lnTo>
                  <a:lnTo>
                    <a:pt x="511" y="302"/>
                  </a:lnTo>
                  <a:lnTo>
                    <a:pt x="511" y="323"/>
                  </a:lnTo>
                  <a:lnTo>
                    <a:pt x="584" y="323"/>
                  </a:lnTo>
                  <a:lnTo>
                    <a:pt x="584" y="333"/>
                  </a:lnTo>
                  <a:lnTo>
                    <a:pt x="589" y="333"/>
                  </a:lnTo>
                  <a:lnTo>
                    <a:pt x="589" y="349"/>
                  </a:lnTo>
                  <a:lnTo>
                    <a:pt x="603" y="349"/>
                  </a:lnTo>
                  <a:lnTo>
                    <a:pt x="603" y="356"/>
                  </a:lnTo>
                  <a:lnTo>
                    <a:pt x="607" y="356"/>
                  </a:lnTo>
                  <a:lnTo>
                    <a:pt x="607" y="361"/>
                  </a:lnTo>
                  <a:lnTo>
                    <a:pt x="619" y="361"/>
                  </a:lnTo>
                  <a:lnTo>
                    <a:pt x="619" y="368"/>
                  </a:lnTo>
                  <a:lnTo>
                    <a:pt x="641" y="368"/>
                  </a:lnTo>
                  <a:lnTo>
                    <a:pt x="641" y="375"/>
                  </a:lnTo>
                  <a:lnTo>
                    <a:pt x="645" y="375"/>
                  </a:lnTo>
                  <a:lnTo>
                    <a:pt x="645" y="385"/>
                  </a:lnTo>
                  <a:lnTo>
                    <a:pt x="650" y="385"/>
                  </a:lnTo>
                  <a:lnTo>
                    <a:pt x="650" y="401"/>
                  </a:lnTo>
                  <a:lnTo>
                    <a:pt x="666" y="401"/>
                  </a:lnTo>
                  <a:lnTo>
                    <a:pt x="666" y="406"/>
                  </a:lnTo>
                  <a:lnTo>
                    <a:pt x="681" y="406"/>
                  </a:lnTo>
                  <a:lnTo>
                    <a:pt x="681" y="415"/>
                  </a:lnTo>
                  <a:lnTo>
                    <a:pt x="723" y="415"/>
                  </a:lnTo>
                  <a:lnTo>
                    <a:pt x="723" y="420"/>
                  </a:lnTo>
                  <a:lnTo>
                    <a:pt x="733" y="420"/>
                  </a:lnTo>
                  <a:lnTo>
                    <a:pt x="733" y="432"/>
                  </a:lnTo>
                  <a:lnTo>
                    <a:pt x="737" y="432"/>
                  </a:lnTo>
                  <a:lnTo>
                    <a:pt x="737" y="439"/>
                  </a:lnTo>
                  <a:lnTo>
                    <a:pt x="752" y="439"/>
                  </a:lnTo>
                  <a:lnTo>
                    <a:pt x="752" y="446"/>
                  </a:lnTo>
                  <a:lnTo>
                    <a:pt x="766" y="446"/>
                  </a:lnTo>
                  <a:lnTo>
                    <a:pt x="766" y="458"/>
                  </a:lnTo>
                  <a:lnTo>
                    <a:pt x="770" y="458"/>
                  </a:lnTo>
                  <a:lnTo>
                    <a:pt x="770" y="474"/>
                  </a:lnTo>
                  <a:lnTo>
                    <a:pt x="858" y="474"/>
                  </a:lnTo>
                  <a:lnTo>
                    <a:pt x="858" y="479"/>
                  </a:lnTo>
                  <a:lnTo>
                    <a:pt x="865" y="479"/>
                  </a:lnTo>
                  <a:lnTo>
                    <a:pt x="865" y="486"/>
                  </a:lnTo>
                  <a:lnTo>
                    <a:pt x="872" y="486"/>
                  </a:lnTo>
                  <a:lnTo>
                    <a:pt x="872" y="498"/>
                  </a:lnTo>
                  <a:lnTo>
                    <a:pt x="896" y="498"/>
                  </a:lnTo>
                  <a:lnTo>
                    <a:pt x="896" y="510"/>
                  </a:lnTo>
                  <a:lnTo>
                    <a:pt x="910" y="510"/>
                  </a:lnTo>
                  <a:lnTo>
                    <a:pt x="910" y="524"/>
                  </a:lnTo>
                  <a:lnTo>
                    <a:pt x="915" y="524"/>
                  </a:lnTo>
                  <a:lnTo>
                    <a:pt x="915" y="536"/>
                  </a:lnTo>
                  <a:lnTo>
                    <a:pt x="936" y="536"/>
                  </a:lnTo>
                  <a:lnTo>
                    <a:pt x="936" y="545"/>
                  </a:lnTo>
                  <a:lnTo>
                    <a:pt x="959" y="545"/>
                  </a:lnTo>
                  <a:lnTo>
                    <a:pt x="959" y="557"/>
                  </a:lnTo>
                  <a:lnTo>
                    <a:pt x="964" y="557"/>
                  </a:lnTo>
                  <a:lnTo>
                    <a:pt x="964" y="562"/>
                  </a:lnTo>
                  <a:lnTo>
                    <a:pt x="971" y="562"/>
                  </a:lnTo>
                  <a:lnTo>
                    <a:pt x="971" y="569"/>
                  </a:lnTo>
                  <a:lnTo>
                    <a:pt x="981" y="569"/>
                  </a:lnTo>
                  <a:lnTo>
                    <a:pt x="981" y="583"/>
                  </a:lnTo>
                  <a:lnTo>
                    <a:pt x="995" y="583"/>
                  </a:lnTo>
                  <a:lnTo>
                    <a:pt x="995" y="597"/>
                  </a:lnTo>
                  <a:lnTo>
                    <a:pt x="1040" y="597"/>
                  </a:lnTo>
                  <a:lnTo>
                    <a:pt x="1040" y="609"/>
                  </a:lnTo>
                  <a:lnTo>
                    <a:pt x="1049" y="609"/>
                  </a:lnTo>
                  <a:lnTo>
                    <a:pt x="1049" y="621"/>
                  </a:lnTo>
                  <a:lnTo>
                    <a:pt x="1061" y="621"/>
                  </a:lnTo>
                  <a:lnTo>
                    <a:pt x="1061" y="635"/>
                  </a:lnTo>
                  <a:lnTo>
                    <a:pt x="1080" y="635"/>
                  </a:lnTo>
                  <a:lnTo>
                    <a:pt x="1080" y="644"/>
                  </a:lnTo>
                  <a:lnTo>
                    <a:pt x="1085" y="644"/>
                  </a:lnTo>
                  <a:lnTo>
                    <a:pt x="1085" y="659"/>
                  </a:lnTo>
                  <a:lnTo>
                    <a:pt x="1096" y="659"/>
                  </a:lnTo>
                  <a:lnTo>
                    <a:pt x="1096" y="680"/>
                  </a:lnTo>
                  <a:lnTo>
                    <a:pt x="1101" y="680"/>
                  </a:lnTo>
                  <a:lnTo>
                    <a:pt x="1101" y="689"/>
                  </a:lnTo>
                  <a:lnTo>
                    <a:pt x="1106" y="689"/>
                  </a:lnTo>
                  <a:lnTo>
                    <a:pt x="1106" y="696"/>
                  </a:lnTo>
                  <a:lnTo>
                    <a:pt x="1113" y="696"/>
                  </a:lnTo>
                  <a:lnTo>
                    <a:pt x="1113" y="703"/>
                  </a:lnTo>
                  <a:lnTo>
                    <a:pt x="1132" y="703"/>
                  </a:lnTo>
                  <a:lnTo>
                    <a:pt x="1132" y="715"/>
                  </a:lnTo>
                  <a:lnTo>
                    <a:pt x="1155" y="715"/>
                  </a:lnTo>
                  <a:lnTo>
                    <a:pt x="1155" y="739"/>
                  </a:lnTo>
                  <a:lnTo>
                    <a:pt x="1163" y="739"/>
                  </a:lnTo>
                  <a:lnTo>
                    <a:pt x="1163" y="751"/>
                  </a:lnTo>
                  <a:lnTo>
                    <a:pt x="1167" y="751"/>
                  </a:lnTo>
                  <a:lnTo>
                    <a:pt x="1167" y="755"/>
                  </a:lnTo>
                  <a:lnTo>
                    <a:pt x="1217" y="755"/>
                  </a:lnTo>
                  <a:lnTo>
                    <a:pt x="1217" y="781"/>
                  </a:lnTo>
                  <a:lnTo>
                    <a:pt x="1396" y="781"/>
                  </a:lnTo>
                  <a:lnTo>
                    <a:pt x="1396" y="798"/>
                  </a:lnTo>
                  <a:lnTo>
                    <a:pt x="1413" y="798"/>
                  </a:lnTo>
                  <a:lnTo>
                    <a:pt x="1413" y="803"/>
                  </a:lnTo>
                  <a:lnTo>
                    <a:pt x="1420" y="803"/>
                  </a:lnTo>
                  <a:lnTo>
                    <a:pt x="1420" y="812"/>
                  </a:lnTo>
                  <a:lnTo>
                    <a:pt x="1479" y="812"/>
                  </a:lnTo>
                  <a:lnTo>
                    <a:pt x="1479" y="829"/>
                  </a:lnTo>
                  <a:lnTo>
                    <a:pt x="1581" y="829"/>
                  </a:lnTo>
                  <a:lnTo>
                    <a:pt x="1581" y="836"/>
                  </a:lnTo>
                  <a:lnTo>
                    <a:pt x="1590" y="836"/>
                  </a:lnTo>
                  <a:lnTo>
                    <a:pt x="1590" y="845"/>
                  </a:lnTo>
                  <a:lnTo>
                    <a:pt x="1609" y="845"/>
                  </a:lnTo>
                  <a:lnTo>
                    <a:pt x="1609" y="869"/>
                  </a:lnTo>
                  <a:lnTo>
                    <a:pt x="1616" y="869"/>
                  </a:lnTo>
                  <a:lnTo>
                    <a:pt x="1616" y="881"/>
                  </a:lnTo>
                  <a:lnTo>
                    <a:pt x="1630" y="881"/>
                  </a:lnTo>
                  <a:lnTo>
                    <a:pt x="1630" y="899"/>
                  </a:lnTo>
                  <a:lnTo>
                    <a:pt x="1715" y="899"/>
                  </a:lnTo>
                  <a:lnTo>
                    <a:pt x="1715" y="909"/>
                  </a:lnTo>
                  <a:lnTo>
                    <a:pt x="1737" y="909"/>
                  </a:lnTo>
                  <a:lnTo>
                    <a:pt x="1737" y="921"/>
                  </a:lnTo>
                  <a:lnTo>
                    <a:pt x="1951" y="921"/>
                  </a:lnTo>
                  <a:lnTo>
                    <a:pt x="1951" y="954"/>
                  </a:lnTo>
                  <a:lnTo>
                    <a:pt x="1980" y="954"/>
                  </a:lnTo>
                  <a:lnTo>
                    <a:pt x="1980" y="989"/>
                  </a:lnTo>
                  <a:lnTo>
                    <a:pt x="2218" y="989"/>
                  </a:lnTo>
                  <a:lnTo>
                    <a:pt x="2218" y="1249"/>
                  </a:lnTo>
                </a:path>
              </a:pathLst>
            </a:cu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sz="600"/>
            </a:p>
          </p:txBody>
        </p:sp>
        <p:sp>
          <p:nvSpPr>
            <p:cNvPr id="303" name="TextBox 302">
              <a:extLst>
                <a:ext uri="{FF2B5EF4-FFF2-40B4-BE49-F238E27FC236}">
                  <a16:creationId xmlns:a16="http://schemas.microsoft.com/office/drawing/2014/main" id="{75C6019D-7B2D-3B13-CD8A-82E2CE2DEC26}"/>
                </a:ext>
              </a:extLst>
            </p:cNvPr>
            <p:cNvSpPr txBox="1"/>
            <p:nvPr/>
          </p:nvSpPr>
          <p:spPr>
            <a:xfrm>
              <a:off x="3343619" y="4365686"/>
              <a:ext cx="363882" cy="123111"/>
            </a:xfrm>
            <a:prstGeom prst="rect">
              <a:avLst/>
            </a:prstGeom>
            <a:noFill/>
          </p:spPr>
          <p:txBody>
            <a:bodyPr wrap="none" lIns="0" tIns="0" rIns="0" bIns="0" rtlCol="0" anchor="t">
              <a:spAutoFit/>
            </a:bodyPr>
            <a:lstStyle/>
            <a:p>
              <a:pPr algn="ctr"/>
              <a:r>
                <a:rPr lang="de-DE" sz="800" b="1"/>
                <a:t>Months</a:t>
              </a:r>
            </a:p>
          </p:txBody>
        </p:sp>
        <p:sp>
          <p:nvSpPr>
            <p:cNvPr id="3" name="TextBox 2">
              <a:extLst>
                <a:ext uri="{FF2B5EF4-FFF2-40B4-BE49-F238E27FC236}">
                  <a16:creationId xmlns:a16="http://schemas.microsoft.com/office/drawing/2014/main" id="{D799E15B-D05B-0C59-B1C6-1FE07343B3E7}"/>
                </a:ext>
              </a:extLst>
            </p:cNvPr>
            <p:cNvSpPr txBox="1"/>
            <p:nvPr/>
          </p:nvSpPr>
          <p:spPr>
            <a:xfrm>
              <a:off x="4899265" y="3674362"/>
              <a:ext cx="508152" cy="81445"/>
            </a:xfrm>
            <a:prstGeom prst="rect">
              <a:avLst/>
            </a:prstGeom>
            <a:noFill/>
          </p:spPr>
          <p:txBody>
            <a:bodyPr wrap="none" lIns="0" tIns="0" rIns="0" bIns="0" rtlCol="0" anchor="t">
              <a:spAutoFit/>
            </a:bodyPr>
            <a:lstStyle/>
            <a:p>
              <a:r>
                <a:rPr lang="de-DE" sz="600" dirty="0"/>
                <a:t>Chemotherapy</a:t>
              </a:r>
            </a:p>
          </p:txBody>
        </p:sp>
        <p:sp>
          <p:nvSpPr>
            <p:cNvPr id="4" name="TextBox 3">
              <a:extLst>
                <a:ext uri="{FF2B5EF4-FFF2-40B4-BE49-F238E27FC236}">
                  <a16:creationId xmlns:a16="http://schemas.microsoft.com/office/drawing/2014/main" id="{E95D2536-3E82-613C-159F-377CD6EAEC02}"/>
                </a:ext>
              </a:extLst>
            </p:cNvPr>
            <p:cNvSpPr txBox="1"/>
            <p:nvPr/>
          </p:nvSpPr>
          <p:spPr>
            <a:xfrm>
              <a:off x="5105743" y="3988994"/>
              <a:ext cx="354264" cy="92333"/>
            </a:xfrm>
            <a:prstGeom prst="rect">
              <a:avLst/>
            </a:prstGeom>
            <a:noFill/>
          </p:spPr>
          <p:txBody>
            <a:bodyPr wrap="none" lIns="0" tIns="0" rIns="0" bIns="0" rtlCol="0" anchor="t">
              <a:spAutoFit/>
            </a:bodyPr>
            <a:lstStyle/>
            <a:p>
              <a:r>
                <a:rPr lang="de-DE" sz="600" dirty="0">
                  <a:solidFill>
                    <a:schemeClr val="tx2"/>
                  </a:solidFill>
                </a:rPr>
                <a:t>Rucaparib</a:t>
              </a:r>
            </a:p>
          </p:txBody>
        </p:sp>
      </p:grpSp>
      <p:sp>
        <p:nvSpPr>
          <p:cNvPr id="7" name="TextBox 6">
            <a:extLst>
              <a:ext uri="{FF2B5EF4-FFF2-40B4-BE49-F238E27FC236}">
                <a16:creationId xmlns:a16="http://schemas.microsoft.com/office/drawing/2014/main" id="{A871B34A-C19C-4718-9E58-C70ED80B9050}"/>
              </a:ext>
            </a:extLst>
          </p:cNvPr>
          <p:cNvSpPr txBox="1"/>
          <p:nvPr/>
        </p:nvSpPr>
        <p:spPr>
          <a:xfrm>
            <a:off x="83684" y="584933"/>
            <a:ext cx="12024632" cy="1200329"/>
          </a:xfrm>
          <a:prstGeom prst="rect">
            <a:avLst/>
          </a:prstGeom>
          <a:noFill/>
        </p:spPr>
        <p:txBody>
          <a:bodyPr wrap="square" rtlCol="0">
            <a:spAutoFit/>
          </a:bodyPr>
          <a:lstStyle/>
          <a:p>
            <a:r>
              <a:rPr lang="en-US" dirty="0" err="1"/>
              <a:t>PARPi</a:t>
            </a:r>
            <a:r>
              <a:rPr lang="en-US" dirty="0"/>
              <a:t> monotherapy should not be routinely offered to patients for the </a:t>
            </a:r>
            <a:r>
              <a:rPr lang="en-US" b="1" dirty="0"/>
              <a:t>treatment</a:t>
            </a:r>
            <a:r>
              <a:rPr lang="en-US" dirty="0"/>
              <a:t> of recurrent platinum sensitive EOC. (Type: Evidence-based, benefits outweigh harms; Evidence quality: Intermediate; Strength of recommendation: Moderate.) Evidence on </a:t>
            </a:r>
            <a:r>
              <a:rPr lang="en-US" dirty="0" err="1"/>
              <a:t>PARPi</a:t>
            </a:r>
            <a:r>
              <a:rPr lang="en-US" dirty="0"/>
              <a:t> use in this setting is evolving.  Any decision to proceed with </a:t>
            </a:r>
            <a:r>
              <a:rPr lang="en-US" dirty="0" err="1"/>
              <a:t>PARPi</a:t>
            </a:r>
            <a:r>
              <a:rPr lang="en-US" dirty="0"/>
              <a:t> treatment in select populations (BRCA +, </a:t>
            </a:r>
            <a:r>
              <a:rPr lang="en-US" dirty="0" err="1"/>
              <a:t>PARPi</a:t>
            </a:r>
            <a:r>
              <a:rPr lang="en-US" dirty="0"/>
              <a:t> naive, PSOC) should be individualized</a:t>
            </a:r>
          </a:p>
        </p:txBody>
      </p:sp>
      <p:pic>
        <p:nvPicPr>
          <p:cNvPr id="309" name="Picture 308">
            <a:extLst>
              <a:ext uri="{FF2B5EF4-FFF2-40B4-BE49-F238E27FC236}">
                <a16:creationId xmlns:a16="http://schemas.microsoft.com/office/drawing/2014/main" id="{281A59B7-403B-4E1F-BD44-A4F55486BB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8214" y="6498039"/>
            <a:ext cx="1497085" cy="255185"/>
          </a:xfrm>
          <a:prstGeom prst="rect">
            <a:avLst/>
          </a:prstGeom>
        </p:spPr>
      </p:pic>
    </p:spTree>
    <p:extLst>
      <p:ext uri="{BB962C8B-B14F-4D97-AF65-F5344CB8AC3E}">
        <p14:creationId xmlns:p14="http://schemas.microsoft.com/office/powerpoint/2010/main" val="3707393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92958F-C4AC-44B7-9C86-3D6ADAF295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06" y="1474300"/>
            <a:ext cx="10691787" cy="3909399"/>
          </a:xfrm>
          <a:prstGeom prst="rect">
            <a:avLst/>
          </a:prstGeom>
        </p:spPr>
      </p:pic>
      <p:sp>
        <p:nvSpPr>
          <p:cNvPr id="4" name="Title 1">
            <a:extLst>
              <a:ext uri="{FF2B5EF4-FFF2-40B4-BE49-F238E27FC236}">
                <a16:creationId xmlns:a16="http://schemas.microsoft.com/office/drawing/2014/main" id="{B513E430-6394-4911-BEA2-DA3FF35A68B3}"/>
              </a:ext>
            </a:extLst>
          </p:cNvPr>
          <p:cNvSpPr txBox="1">
            <a:spLocks/>
          </p:cNvSpPr>
          <p:nvPr/>
        </p:nvSpPr>
        <p:spPr>
          <a:xfrm>
            <a:off x="168135" y="209161"/>
            <a:ext cx="10515600" cy="10747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t>ARIEL 4 provides an excellent example of the impact subsequent therapy and cross over can have……</a:t>
            </a:r>
          </a:p>
        </p:txBody>
      </p:sp>
      <p:sp>
        <p:nvSpPr>
          <p:cNvPr id="5" name="Arrow: Down 4">
            <a:extLst>
              <a:ext uri="{FF2B5EF4-FFF2-40B4-BE49-F238E27FC236}">
                <a16:creationId xmlns:a16="http://schemas.microsoft.com/office/drawing/2014/main" id="{B0D5004C-BF04-45FC-9428-1A054D157892}"/>
              </a:ext>
            </a:extLst>
          </p:cNvPr>
          <p:cNvSpPr/>
          <p:nvPr/>
        </p:nvSpPr>
        <p:spPr>
          <a:xfrm>
            <a:off x="8586788" y="2443163"/>
            <a:ext cx="757237" cy="1371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6DE1E19-244F-4623-B625-D5DA82291D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400" y="6435002"/>
            <a:ext cx="1866900" cy="318222"/>
          </a:xfrm>
          <a:prstGeom prst="rect">
            <a:avLst/>
          </a:prstGeom>
        </p:spPr>
      </p:pic>
    </p:spTree>
    <p:extLst>
      <p:ext uri="{BB962C8B-B14F-4D97-AF65-F5344CB8AC3E}">
        <p14:creationId xmlns:p14="http://schemas.microsoft.com/office/powerpoint/2010/main" val="58343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62D43B-E3C3-4226-B6B7-93D8E42E94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97" y="982768"/>
            <a:ext cx="11141405" cy="4892464"/>
          </a:xfrm>
          <a:prstGeom prst="rect">
            <a:avLst/>
          </a:prstGeom>
        </p:spPr>
      </p:pic>
      <p:sp>
        <p:nvSpPr>
          <p:cNvPr id="4" name="Title 1">
            <a:extLst>
              <a:ext uri="{FF2B5EF4-FFF2-40B4-BE49-F238E27FC236}">
                <a16:creationId xmlns:a16="http://schemas.microsoft.com/office/drawing/2014/main" id="{DB17503F-F2BA-4A18-B387-2E07CDEC4338}"/>
              </a:ext>
            </a:extLst>
          </p:cNvPr>
          <p:cNvSpPr txBox="1">
            <a:spLocks/>
          </p:cNvSpPr>
          <p:nvPr/>
        </p:nvSpPr>
        <p:spPr>
          <a:xfrm>
            <a:off x="168135" y="209161"/>
            <a:ext cx="11647628" cy="1074738"/>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t>How do you interpret this in light of the fact that for the IIT group: </a:t>
            </a:r>
            <a:r>
              <a:rPr lang="en-GB" sz="2400" b="1" dirty="0">
                <a:solidFill>
                  <a:srgbClr val="FF0000"/>
                </a:solidFill>
              </a:rPr>
              <a:t>19%</a:t>
            </a:r>
            <a:r>
              <a:rPr lang="en-GB" sz="2400" b="1" dirty="0"/>
              <a:t> of patients randomized to chemotherapy received no further therapy as compared to </a:t>
            </a:r>
            <a:r>
              <a:rPr lang="en-GB" sz="2400" b="1" dirty="0">
                <a:solidFill>
                  <a:srgbClr val="FF0000"/>
                </a:solidFill>
              </a:rPr>
              <a:t>42%</a:t>
            </a:r>
            <a:r>
              <a:rPr lang="en-GB" sz="2400" b="1" dirty="0"/>
              <a:t> of patients randomized to rucaparib? </a:t>
            </a:r>
          </a:p>
        </p:txBody>
      </p:sp>
      <p:sp>
        <p:nvSpPr>
          <p:cNvPr id="5" name="TextBox 4">
            <a:extLst>
              <a:ext uri="{FF2B5EF4-FFF2-40B4-BE49-F238E27FC236}">
                <a16:creationId xmlns:a16="http://schemas.microsoft.com/office/drawing/2014/main" id="{9ECAEA47-7F99-4F8C-861B-3D0931D04005}"/>
              </a:ext>
            </a:extLst>
          </p:cNvPr>
          <p:cNvSpPr txBox="1"/>
          <p:nvPr/>
        </p:nvSpPr>
        <p:spPr>
          <a:xfrm>
            <a:off x="857250" y="5715000"/>
            <a:ext cx="3157538" cy="923330"/>
          </a:xfrm>
          <a:prstGeom prst="rect">
            <a:avLst/>
          </a:prstGeom>
          <a:noFill/>
        </p:spPr>
        <p:txBody>
          <a:bodyPr wrap="square" rtlCol="0">
            <a:spAutoFit/>
          </a:bodyPr>
          <a:lstStyle/>
          <a:p>
            <a:r>
              <a:rPr lang="en-US" dirty="0"/>
              <a:t>Rucaparib arm: 42.7% NFT</a:t>
            </a:r>
          </a:p>
          <a:p>
            <a:r>
              <a:rPr lang="en-US" dirty="0"/>
              <a:t>CT arm: 23.7% NFT</a:t>
            </a:r>
          </a:p>
          <a:p>
            <a:r>
              <a:rPr lang="en-US" dirty="0"/>
              <a:t>CT arm: 91% of FT = Rucaparib</a:t>
            </a:r>
          </a:p>
        </p:txBody>
      </p:sp>
      <p:sp>
        <p:nvSpPr>
          <p:cNvPr id="6" name="TextBox 5">
            <a:extLst>
              <a:ext uri="{FF2B5EF4-FFF2-40B4-BE49-F238E27FC236}">
                <a16:creationId xmlns:a16="http://schemas.microsoft.com/office/drawing/2014/main" id="{3D950FEE-822E-498D-AFE5-B406B50EF4AE}"/>
              </a:ext>
            </a:extLst>
          </p:cNvPr>
          <p:cNvSpPr txBox="1"/>
          <p:nvPr/>
        </p:nvSpPr>
        <p:spPr>
          <a:xfrm>
            <a:off x="4517230" y="5715000"/>
            <a:ext cx="3157538" cy="923330"/>
          </a:xfrm>
          <a:prstGeom prst="rect">
            <a:avLst/>
          </a:prstGeom>
          <a:noFill/>
        </p:spPr>
        <p:txBody>
          <a:bodyPr wrap="square" rtlCol="0">
            <a:spAutoFit/>
          </a:bodyPr>
          <a:lstStyle/>
          <a:p>
            <a:r>
              <a:rPr lang="en-US" dirty="0"/>
              <a:t>Rucaparib arm: 38.5% NFT</a:t>
            </a:r>
          </a:p>
          <a:p>
            <a:r>
              <a:rPr lang="en-US" dirty="0"/>
              <a:t>CT arm: 16.1% NFT</a:t>
            </a:r>
          </a:p>
          <a:p>
            <a:r>
              <a:rPr lang="en-US" dirty="0"/>
              <a:t>CT arm: 96% of FT = Rucaparib</a:t>
            </a:r>
          </a:p>
        </p:txBody>
      </p:sp>
      <p:sp>
        <p:nvSpPr>
          <p:cNvPr id="7" name="TextBox 6">
            <a:extLst>
              <a:ext uri="{FF2B5EF4-FFF2-40B4-BE49-F238E27FC236}">
                <a16:creationId xmlns:a16="http://schemas.microsoft.com/office/drawing/2014/main" id="{F863ED07-814C-4038-AC0D-64D453A6E1E7}"/>
              </a:ext>
            </a:extLst>
          </p:cNvPr>
          <p:cNvSpPr txBox="1"/>
          <p:nvPr/>
        </p:nvSpPr>
        <p:spPr>
          <a:xfrm>
            <a:off x="8177210" y="5610225"/>
            <a:ext cx="3157538" cy="1200329"/>
          </a:xfrm>
          <a:prstGeom prst="rect">
            <a:avLst/>
          </a:prstGeom>
          <a:noFill/>
        </p:spPr>
        <p:txBody>
          <a:bodyPr wrap="square" rtlCol="0">
            <a:spAutoFit/>
          </a:bodyPr>
          <a:lstStyle/>
          <a:p>
            <a:r>
              <a:rPr lang="en-US" dirty="0"/>
              <a:t>Rucaparib arm: 48.5% NFT</a:t>
            </a:r>
          </a:p>
          <a:p>
            <a:r>
              <a:rPr lang="en-US" dirty="0"/>
              <a:t>CT arm: 15.4% NFT</a:t>
            </a:r>
          </a:p>
          <a:p>
            <a:r>
              <a:rPr lang="en-US" dirty="0"/>
              <a:t>CT arm: 63% of FT = Rucaparib</a:t>
            </a:r>
          </a:p>
          <a:p>
            <a:r>
              <a:rPr lang="en-US" dirty="0"/>
              <a:t>Rucaparib arm: 76% of FT = plat</a:t>
            </a:r>
          </a:p>
        </p:txBody>
      </p:sp>
      <p:sp>
        <p:nvSpPr>
          <p:cNvPr id="8" name="TextBox 7">
            <a:extLst>
              <a:ext uri="{FF2B5EF4-FFF2-40B4-BE49-F238E27FC236}">
                <a16:creationId xmlns:a16="http://schemas.microsoft.com/office/drawing/2014/main" id="{142FA81F-4431-458B-8C1F-8DCC53DA030F}"/>
              </a:ext>
            </a:extLst>
          </p:cNvPr>
          <p:cNvSpPr txBox="1"/>
          <p:nvPr/>
        </p:nvSpPr>
        <p:spPr>
          <a:xfrm>
            <a:off x="6561055" y="1197562"/>
            <a:ext cx="5180177" cy="461665"/>
          </a:xfrm>
          <a:prstGeom prst="rect">
            <a:avLst/>
          </a:prstGeom>
          <a:noFill/>
          <a:ln w="28575">
            <a:solidFill>
              <a:schemeClr val="tx1"/>
            </a:solidFill>
          </a:ln>
        </p:spPr>
        <p:txBody>
          <a:bodyPr wrap="square" rtlCol="0">
            <a:spAutoFit/>
          </a:bodyPr>
          <a:lstStyle/>
          <a:p>
            <a:r>
              <a:rPr lang="en-US" sz="2400" dirty="0">
                <a:solidFill>
                  <a:srgbClr val="FF0000"/>
                </a:solidFill>
              </a:rPr>
              <a:t>This is not interpretable data for OS</a:t>
            </a:r>
          </a:p>
        </p:txBody>
      </p:sp>
    </p:spTree>
    <p:extLst>
      <p:ext uri="{BB962C8B-B14F-4D97-AF65-F5344CB8AC3E}">
        <p14:creationId xmlns:p14="http://schemas.microsoft.com/office/powerpoint/2010/main" val="3781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DE39211-E4A8-B5F5-735B-74BB627872E2}"/>
              </a:ext>
            </a:extLst>
          </p:cNvPr>
          <p:cNvSpPr>
            <a:spLocks noGrp="1"/>
          </p:cNvSpPr>
          <p:nvPr>
            <p:ph type="title"/>
          </p:nvPr>
        </p:nvSpPr>
        <p:spPr>
          <a:xfrm>
            <a:off x="141619" y="251809"/>
            <a:ext cx="10515600" cy="1074738"/>
          </a:xfrm>
        </p:spPr>
        <p:txBody>
          <a:bodyPr>
            <a:normAutofit/>
          </a:bodyPr>
          <a:lstStyle/>
          <a:p>
            <a:r>
              <a:rPr lang="en-GB" sz="2400" b="1" dirty="0"/>
              <a:t>Could BRCA reversions contribute to worse OS outcomes with </a:t>
            </a:r>
            <a:r>
              <a:rPr lang="en-GB" sz="2400" b="1" dirty="0" err="1"/>
              <a:t>PARPi</a:t>
            </a:r>
            <a:r>
              <a:rPr lang="en-GB" sz="2400" b="1" dirty="0"/>
              <a:t> vs chemotherapy in late line relapsed OC?</a:t>
            </a:r>
          </a:p>
        </p:txBody>
      </p:sp>
      <p:sp>
        <p:nvSpPr>
          <p:cNvPr id="9" name="TextBox 8">
            <a:extLst>
              <a:ext uri="{FF2B5EF4-FFF2-40B4-BE49-F238E27FC236}">
                <a16:creationId xmlns:a16="http://schemas.microsoft.com/office/drawing/2014/main" id="{D8ED5729-1415-ECF1-6417-0C113C3ABE82}"/>
              </a:ext>
            </a:extLst>
          </p:cNvPr>
          <p:cNvSpPr txBox="1"/>
          <p:nvPr/>
        </p:nvSpPr>
        <p:spPr>
          <a:xfrm>
            <a:off x="5317677" y="5740925"/>
            <a:ext cx="5194446" cy="138499"/>
          </a:xfrm>
          <a:prstGeom prst="rect">
            <a:avLst/>
          </a:prstGeom>
          <a:noFill/>
        </p:spPr>
        <p:txBody>
          <a:bodyPr wrap="square" lIns="0" tIns="0" rIns="0" bIns="0" rtlCol="0">
            <a:spAutoFit/>
          </a:bodyPr>
          <a:lstStyle/>
          <a:p>
            <a:pPr algn="ctr"/>
            <a:r>
              <a:rPr lang="en-US" sz="900" dirty="0">
                <a:latin typeface="Arial" panose="020B0604020202020204" pitchFamily="34" charset="0"/>
                <a:cs typeface="Arial" panose="020B0604020202020204" pitchFamily="34" charset="0"/>
              </a:rPr>
              <a:t>*Evaluable patients who had paired plasma samples collected at baseline and disease progression</a:t>
            </a:r>
          </a:p>
        </p:txBody>
      </p:sp>
      <p:sp>
        <p:nvSpPr>
          <p:cNvPr id="17" name="Text Placeholder 2">
            <a:extLst>
              <a:ext uri="{FF2B5EF4-FFF2-40B4-BE49-F238E27FC236}">
                <a16:creationId xmlns:a16="http://schemas.microsoft.com/office/drawing/2014/main" id="{C11275E3-6A17-B981-B80A-4F0CB7897A94}"/>
              </a:ext>
            </a:extLst>
          </p:cNvPr>
          <p:cNvSpPr txBox="1">
            <a:spLocks/>
          </p:cNvSpPr>
          <p:nvPr/>
        </p:nvSpPr>
        <p:spPr>
          <a:xfrm>
            <a:off x="244258" y="6182886"/>
            <a:ext cx="10876813" cy="5429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t>1. </a:t>
            </a:r>
            <a:r>
              <a:rPr lang="en-US" sz="1000" dirty="0" err="1"/>
              <a:t>Leath</a:t>
            </a:r>
            <a:r>
              <a:rPr lang="en-US" sz="1000" dirty="0"/>
              <a:t> CA, et al. IGCS Annual Global Meeting, September 29 to October 1, 2022. 2. Penson RT, et al. Society of Gynecologic Oncology 2022 Annual Meeting on Women’s Cancer; 18–21 March 2022; abstract 26;  3. </a:t>
            </a:r>
            <a:r>
              <a:rPr lang="en-US" sz="1000" dirty="0" err="1"/>
              <a:t>Lukashchuk</a:t>
            </a:r>
            <a:r>
              <a:rPr lang="en-US" sz="1000" dirty="0"/>
              <a:t> N, et al. J Clin Oncol 2022; 40 (Suppl 16): </a:t>
            </a:r>
            <a:r>
              <a:rPr lang="en-US" sz="1000" dirty="0" err="1"/>
              <a:t>abstr</a:t>
            </a:r>
            <a:r>
              <a:rPr lang="en-US" sz="1000" dirty="0"/>
              <a:t> 5559 and poster presented at American Society of Clinical Oncology (ASCO) Annual Meeting 2022; 3–7 June 2022; poster 438.</a:t>
            </a:r>
          </a:p>
          <a:p>
            <a:pPr marL="0" indent="0">
              <a:buNone/>
            </a:pPr>
            <a:endParaRPr lang="en-US" sz="1000" dirty="0"/>
          </a:p>
        </p:txBody>
      </p:sp>
      <p:sp>
        <p:nvSpPr>
          <p:cNvPr id="2" name="Text Placeholder 2">
            <a:extLst>
              <a:ext uri="{FF2B5EF4-FFF2-40B4-BE49-F238E27FC236}">
                <a16:creationId xmlns:a16="http://schemas.microsoft.com/office/drawing/2014/main" id="{F4F4F3AC-F4CA-4F0D-94BE-7FB7CBFD53AF}"/>
              </a:ext>
            </a:extLst>
          </p:cNvPr>
          <p:cNvSpPr txBox="1">
            <a:spLocks/>
          </p:cNvSpPr>
          <p:nvPr/>
        </p:nvSpPr>
        <p:spPr>
          <a:xfrm>
            <a:off x="562896" y="2364727"/>
            <a:ext cx="3605981" cy="2305878"/>
          </a:xfrm>
          <a:prstGeom prst="rect">
            <a:avLst/>
          </a:prstGeom>
        </p:spPr>
        <p:txBody>
          <a:bodyPr lIns="0" rIns="0"/>
          <a:lst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buClr>
                <a:schemeClr val="accent1"/>
              </a:buClr>
            </a:pPr>
            <a:r>
              <a:rPr lang="en-GB" sz="1800" dirty="0"/>
              <a:t>BRCA reversions are a mechanism of resistance</a:t>
            </a:r>
            <a:br>
              <a:rPr lang="en-GB" sz="1800" dirty="0"/>
            </a:br>
            <a:r>
              <a:rPr lang="en-GB" sz="1800" dirty="0"/>
              <a:t>to </a:t>
            </a:r>
            <a:r>
              <a:rPr lang="en-GB" sz="1800" dirty="0" err="1"/>
              <a:t>PARPi</a:t>
            </a:r>
            <a:r>
              <a:rPr lang="en-GB" sz="1800" dirty="0"/>
              <a:t> inhibitors and</a:t>
            </a:r>
            <a:br>
              <a:rPr lang="en-GB" sz="1800" dirty="0"/>
            </a:br>
            <a:r>
              <a:rPr lang="en-GB" sz="1800" dirty="0"/>
              <a:t>platinum-based chemotherapy</a:t>
            </a:r>
            <a:r>
              <a:rPr lang="en-GB" sz="1800" baseline="30000" dirty="0"/>
              <a:t>1</a:t>
            </a:r>
          </a:p>
          <a:p>
            <a:pPr>
              <a:buClr>
                <a:schemeClr val="accent1"/>
              </a:buClr>
            </a:pPr>
            <a:endParaRPr lang="en-GB" sz="1800" dirty="0"/>
          </a:p>
          <a:p>
            <a:pPr>
              <a:buClr>
                <a:schemeClr val="accent1"/>
              </a:buClr>
            </a:pPr>
            <a:r>
              <a:rPr lang="en-GB" sz="1800" dirty="0"/>
              <a:t>In SOLO-3, no responses to </a:t>
            </a:r>
            <a:r>
              <a:rPr lang="en-GB" sz="1800" dirty="0" err="1"/>
              <a:t>olaparib</a:t>
            </a:r>
            <a:r>
              <a:rPr lang="en-GB" sz="1800" dirty="0"/>
              <a:t> were seen for patients with BRCA reversions identified at baseline</a:t>
            </a:r>
            <a:r>
              <a:rPr lang="en-GB" sz="1800" baseline="30000" dirty="0"/>
              <a:t>2</a:t>
            </a:r>
            <a:endParaRPr lang="en-GB" sz="1800" dirty="0"/>
          </a:p>
        </p:txBody>
      </p:sp>
      <p:sp>
        <p:nvSpPr>
          <p:cNvPr id="21" name="Rectangle 20">
            <a:extLst>
              <a:ext uri="{FF2B5EF4-FFF2-40B4-BE49-F238E27FC236}">
                <a16:creationId xmlns:a16="http://schemas.microsoft.com/office/drawing/2014/main" id="{DB94AE7A-4DB8-EC94-90EC-184EEE280300}"/>
              </a:ext>
            </a:extLst>
          </p:cNvPr>
          <p:cNvSpPr/>
          <p:nvPr/>
        </p:nvSpPr>
        <p:spPr>
          <a:xfrm>
            <a:off x="4476000" y="1991352"/>
            <a:ext cx="6877800" cy="5429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22% of patients in the </a:t>
            </a:r>
            <a:r>
              <a:rPr lang="en-GB" sz="1400" dirty="0" err="1"/>
              <a:t>olaparib</a:t>
            </a:r>
            <a:r>
              <a:rPr lang="en-GB" sz="1400" dirty="0"/>
              <a:t> arm of SOLO-3 had BRCA reversions detected</a:t>
            </a:r>
            <a:br>
              <a:rPr lang="en-GB" sz="1400" dirty="0"/>
            </a:br>
            <a:r>
              <a:rPr lang="en-GB" sz="1400" dirty="0"/>
              <a:t>in their </a:t>
            </a:r>
            <a:r>
              <a:rPr lang="en-GB" sz="1400" dirty="0" err="1"/>
              <a:t>ctDNA</a:t>
            </a:r>
            <a:r>
              <a:rPr lang="en-GB" sz="1400" dirty="0"/>
              <a:t> at disease progression</a:t>
            </a:r>
            <a:r>
              <a:rPr lang="en-GB" sz="1400" baseline="30000" dirty="0"/>
              <a:t>3</a:t>
            </a:r>
          </a:p>
        </p:txBody>
      </p:sp>
      <p:graphicFrame>
        <p:nvGraphicFramePr>
          <p:cNvPr id="22" name="Chart 21">
            <a:extLst>
              <a:ext uri="{FF2B5EF4-FFF2-40B4-BE49-F238E27FC236}">
                <a16:creationId xmlns:a16="http://schemas.microsoft.com/office/drawing/2014/main" id="{5900CADC-6A29-4FD3-D073-F0BB8E69734C}"/>
              </a:ext>
            </a:extLst>
          </p:cNvPr>
          <p:cNvGraphicFramePr/>
          <p:nvPr/>
        </p:nvGraphicFramePr>
        <p:xfrm>
          <a:off x="5064091" y="2610363"/>
          <a:ext cx="2700000" cy="27014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Chart 23">
            <a:extLst>
              <a:ext uri="{FF2B5EF4-FFF2-40B4-BE49-F238E27FC236}">
                <a16:creationId xmlns:a16="http://schemas.microsoft.com/office/drawing/2014/main" id="{80FBEA04-49F9-414D-7C8A-63ED30F48CFA}"/>
              </a:ext>
            </a:extLst>
          </p:cNvPr>
          <p:cNvGraphicFramePr/>
          <p:nvPr/>
        </p:nvGraphicFramePr>
        <p:xfrm>
          <a:off x="8065709" y="2610363"/>
          <a:ext cx="2700000" cy="2701437"/>
        </p:xfrm>
        <a:graphic>
          <a:graphicData uri="http://schemas.openxmlformats.org/drawingml/2006/chart">
            <c:chart xmlns:c="http://schemas.openxmlformats.org/drawingml/2006/chart" xmlns:r="http://schemas.openxmlformats.org/officeDocument/2006/relationships" r:id="rId3"/>
          </a:graphicData>
        </a:graphic>
      </p:graphicFrame>
      <p:cxnSp>
        <p:nvCxnSpPr>
          <p:cNvPr id="27" name="Straight Connector 26">
            <a:extLst>
              <a:ext uri="{FF2B5EF4-FFF2-40B4-BE49-F238E27FC236}">
                <a16:creationId xmlns:a16="http://schemas.microsoft.com/office/drawing/2014/main" id="{B36D2C93-CEF6-C2A4-ED3D-3EC821265508}"/>
              </a:ext>
            </a:extLst>
          </p:cNvPr>
          <p:cNvCxnSpPr>
            <a:cxnSpLocks/>
          </p:cNvCxnSpPr>
          <p:nvPr/>
        </p:nvCxnSpPr>
        <p:spPr>
          <a:xfrm>
            <a:off x="4476000" y="3084576"/>
            <a:ext cx="2030692" cy="0"/>
          </a:xfrm>
          <a:prstGeom prst="line">
            <a:avLst/>
          </a:prstGeom>
          <a:ln w="9525">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383C43A-B2F2-A1AB-E109-C5C59ACBDF6A}"/>
              </a:ext>
            </a:extLst>
          </p:cNvPr>
          <p:cNvCxnSpPr>
            <a:cxnSpLocks/>
          </p:cNvCxnSpPr>
          <p:nvPr/>
        </p:nvCxnSpPr>
        <p:spPr>
          <a:xfrm>
            <a:off x="4476000" y="3572256"/>
            <a:ext cx="2485632" cy="0"/>
          </a:xfrm>
          <a:prstGeom prst="line">
            <a:avLst/>
          </a:prstGeom>
          <a:ln w="9525">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F504781-C52B-2986-F410-6E519E7031E5}"/>
              </a:ext>
            </a:extLst>
          </p:cNvPr>
          <p:cNvSpPr txBox="1"/>
          <p:nvPr/>
        </p:nvSpPr>
        <p:spPr>
          <a:xfrm>
            <a:off x="5466851" y="4251168"/>
            <a:ext cx="1894479" cy="461665"/>
          </a:xfrm>
          <a:prstGeom prst="rect">
            <a:avLst/>
          </a:prstGeom>
          <a:noFill/>
        </p:spPr>
        <p:txBody>
          <a:bodyPr wrap="square" rtlCol="0">
            <a:spAutoFit/>
          </a:bodyPr>
          <a:lstStyle/>
          <a:p>
            <a:pPr algn="ctr"/>
            <a:r>
              <a:rPr lang="en-US" sz="1200" b="1">
                <a:solidFill>
                  <a:schemeClr val="bg1"/>
                </a:solidFill>
                <a:latin typeface="Arial" panose="020B0604020202020204" pitchFamily="34" charset="0"/>
                <a:cs typeface="Arial" panose="020B0604020202020204" pitchFamily="34" charset="0"/>
              </a:rPr>
              <a:t>Olaparib arm </a:t>
            </a:r>
            <a:br>
              <a:rPr lang="en-US" sz="1200" b="1">
                <a:solidFill>
                  <a:schemeClr val="bg1"/>
                </a:solidFill>
                <a:latin typeface="Arial" panose="020B0604020202020204" pitchFamily="34" charset="0"/>
                <a:cs typeface="Arial" panose="020B0604020202020204" pitchFamily="34" charset="0"/>
              </a:rPr>
            </a:br>
            <a:r>
              <a:rPr lang="en-US" sz="1200" b="1">
                <a:solidFill>
                  <a:schemeClr val="bg1"/>
                </a:solidFill>
                <a:latin typeface="Arial" panose="020B0604020202020204" pitchFamily="34" charset="0"/>
                <a:cs typeface="Arial" panose="020B0604020202020204" pitchFamily="34" charset="0"/>
              </a:rPr>
              <a:t>n=68*</a:t>
            </a:r>
            <a:endParaRPr lang="en-US" sz="1200" b="1">
              <a:solidFill>
                <a:schemeClr val="bg1"/>
              </a:solidFill>
            </a:endParaRPr>
          </a:p>
        </p:txBody>
      </p:sp>
      <p:sp>
        <p:nvSpPr>
          <p:cNvPr id="8" name="TextBox 7">
            <a:extLst>
              <a:ext uri="{FF2B5EF4-FFF2-40B4-BE49-F238E27FC236}">
                <a16:creationId xmlns:a16="http://schemas.microsoft.com/office/drawing/2014/main" id="{BCBB3F4A-CB6B-6264-2071-9F4CA8DBF01B}"/>
              </a:ext>
            </a:extLst>
          </p:cNvPr>
          <p:cNvSpPr txBox="1"/>
          <p:nvPr/>
        </p:nvSpPr>
        <p:spPr>
          <a:xfrm>
            <a:off x="8472377" y="4251168"/>
            <a:ext cx="1894479" cy="461665"/>
          </a:xfrm>
          <a:prstGeom prst="rect">
            <a:avLst/>
          </a:prstGeom>
          <a:noFill/>
        </p:spPr>
        <p:txBody>
          <a:bodyPr wrap="square" rtlCol="0">
            <a:spAutoFit/>
          </a:bodyPr>
          <a:lstStyle/>
          <a:p>
            <a:pPr algn="ctr"/>
            <a:r>
              <a:rPr lang="en-US" sz="1200" b="1">
                <a:solidFill>
                  <a:schemeClr val="bg1"/>
                </a:solidFill>
                <a:latin typeface="Arial" panose="020B0604020202020204" pitchFamily="34" charset="0"/>
                <a:cs typeface="Arial" panose="020B0604020202020204" pitchFamily="34" charset="0"/>
              </a:rPr>
              <a:t>Chemotherapy arm </a:t>
            </a:r>
            <a:br>
              <a:rPr lang="en-US" sz="1200" b="1">
                <a:solidFill>
                  <a:schemeClr val="bg1"/>
                </a:solidFill>
                <a:latin typeface="Arial" panose="020B0604020202020204" pitchFamily="34" charset="0"/>
                <a:cs typeface="Arial" panose="020B0604020202020204" pitchFamily="34" charset="0"/>
              </a:rPr>
            </a:br>
            <a:r>
              <a:rPr lang="en-US" sz="1200" b="1">
                <a:solidFill>
                  <a:schemeClr val="bg1"/>
                </a:solidFill>
                <a:latin typeface="Arial" panose="020B0604020202020204" pitchFamily="34" charset="0"/>
                <a:cs typeface="Arial" panose="020B0604020202020204" pitchFamily="34" charset="0"/>
              </a:rPr>
              <a:t>n=29*</a:t>
            </a:r>
            <a:endParaRPr lang="en-US" sz="1200" b="1">
              <a:solidFill>
                <a:schemeClr val="bg1"/>
              </a:solidFill>
            </a:endParaRPr>
          </a:p>
        </p:txBody>
      </p:sp>
      <p:sp>
        <p:nvSpPr>
          <p:cNvPr id="31" name="TextBox 30">
            <a:extLst>
              <a:ext uri="{FF2B5EF4-FFF2-40B4-BE49-F238E27FC236}">
                <a16:creationId xmlns:a16="http://schemas.microsoft.com/office/drawing/2014/main" id="{73EF9298-9B33-F3B2-FE6D-D46DF82D4F70}"/>
              </a:ext>
            </a:extLst>
          </p:cNvPr>
          <p:cNvSpPr txBox="1"/>
          <p:nvPr/>
        </p:nvSpPr>
        <p:spPr>
          <a:xfrm>
            <a:off x="4476000" y="2882026"/>
            <a:ext cx="1426291" cy="153888"/>
          </a:xfrm>
          <a:prstGeom prst="rect">
            <a:avLst/>
          </a:prstGeom>
          <a:noFill/>
        </p:spPr>
        <p:txBody>
          <a:bodyPr wrap="square" lIns="0" tIns="0" rIns="0" bIns="0" rtlCol="0">
            <a:spAutoFit/>
          </a:bodyPr>
          <a:lstStyle/>
          <a:p>
            <a:r>
              <a:rPr lang="en-GB" sz="1000" b="1" dirty="0">
                <a:solidFill>
                  <a:schemeClr val="tx2"/>
                </a:solidFill>
                <a:latin typeface="Arial" panose="020B0604020202020204" pitchFamily="34" charset="0"/>
                <a:cs typeface="Arial" panose="020B0604020202020204" pitchFamily="34" charset="0"/>
              </a:rPr>
              <a:t>4% (3)</a:t>
            </a:r>
          </a:p>
        </p:txBody>
      </p:sp>
      <p:sp>
        <p:nvSpPr>
          <p:cNvPr id="32" name="TextBox 31">
            <a:extLst>
              <a:ext uri="{FF2B5EF4-FFF2-40B4-BE49-F238E27FC236}">
                <a16:creationId xmlns:a16="http://schemas.microsoft.com/office/drawing/2014/main" id="{E62F9F8D-B2C8-B00A-B7F0-623474259570}"/>
              </a:ext>
            </a:extLst>
          </p:cNvPr>
          <p:cNvSpPr txBox="1"/>
          <p:nvPr/>
        </p:nvSpPr>
        <p:spPr>
          <a:xfrm>
            <a:off x="4476000" y="3356947"/>
            <a:ext cx="1426291" cy="153888"/>
          </a:xfrm>
          <a:prstGeom prst="rect">
            <a:avLst/>
          </a:prstGeom>
          <a:noFill/>
        </p:spPr>
        <p:txBody>
          <a:bodyPr wrap="square" lIns="0" tIns="0" rIns="0" bIns="0" rtlCol="0">
            <a:spAutoFit/>
          </a:bodyPr>
          <a:lstStyle/>
          <a:p>
            <a:r>
              <a:rPr lang="en-GB" sz="1000" b="1">
                <a:solidFill>
                  <a:schemeClr val="tx2"/>
                </a:solidFill>
                <a:latin typeface="Arial" panose="020B0604020202020204" pitchFamily="34" charset="0"/>
                <a:cs typeface="Arial" panose="020B0604020202020204" pitchFamily="34" charset="0"/>
              </a:rPr>
              <a:t>18% (12)</a:t>
            </a:r>
          </a:p>
        </p:txBody>
      </p:sp>
      <p:cxnSp>
        <p:nvCxnSpPr>
          <p:cNvPr id="33" name="Straight Connector 32">
            <a:extLst>
              <a:ext uri="{FF2B5EF4-FFF2-40B4-BE49-F238E27FC236}">
                <a16:creationId xmlns:a16="http://schemas.microsoft.com/office/drawing/2014/main" id="{64ABCE97-2D7F-EF46-2DEC-99F2F1620454}"/>
              </a:ext>
            </a:extLst>
          </p:cNvPr>
          <p:cNvCxnSpPr>
            <a:cxnSpLocks/>
          </p:cNvCxnSpPr>
          <p:nvPr/>
        </p:nvCxnSpPr>
        <p:spPr>
          <a:xfrm flipH="1">
            <a:off x="9505073" y="3084576"/>
            <a:ext cx="1865292" cy="0"/>
          </a:xfrm>
          <a:prstGeom prst="line">
            <a:avLst/>
          </a:prstGeom>
          <a:ln w="9525">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EBE1A03-8DD0-B7D7-703C-D5F5C8A88CA7}"/>
              </a:ext>
            </a:extLst>
          </p:cNvPr>
          <p:cNvSpPr txBox="1"/>
          <p:nvPr/>
        </p:nvSpPr>
        <p:spPr>
          <a:xfrm>
            <a:off x="9944074" y="2882026"/>
            <a:ext cx="1426291" cy="153888"/>
          </a:xfrm>
          <a:prstGeom prst="rect">
            <a:avLst/>
          </a:prstGeom>
          <a:noFill/>
        </p:spPr>
        <p:txBody>
          <a:bodyPr wrap="square" lIns="0" tIns="0" rIns="0" bIns="0" rtlCol="0">
            <a:spAutoFit/>
          </a:bodyPr>
          <a:lstStyle/>
          <a:p>
            <a:pPr algn="r"/>
            <a:r>
              <a:rPr lang="en-GB" sz="1000" b="1">
                <a:solidFill>
                  <a:schemeClr val="tx2"/>
                </a:solidFill>
                <a:latin typeface="Arial" panose="020B0604020202020204" pitchFamily="34" charset="0"/>
                <a:cs typeface="Arial" panose="020B0604020202020204" pitchFamily="34" charset="0"/>
              </a:rPr>
              <a:t>3% (1)</a:t>
            </a:r>
          </a:p>
        </p:txBody>
      </p:sp>
      <p:grpSp>
        <p:nvGrpSpPr>
          <p:cNvPr id="38" name="Group 37">
            <a:extLst>
              <a:ext uri="{FF2B5EF4-FFF2-40B4-BE49-F238E27FC236}">
                <a16:creationId xmlns:a16="http://schemas.microsoft.com/office/drawing/2014/main" id="{0E1E79E4-6265-6CF4-AC4D-C7FA25EF88FA}"/>
              </a:ext>
            </a:extLst>
          </p:cNvPr>
          <p:cNvGrpSpPr/>
          <p:nvPr/>
        </p:nvGrpSpPr>
        <p:grpSpPr>
          <a:xfrm>
            <a:off x="5486723" y="5360462"/>
            <a:ext cx="4988332" cy="285521"/>
            <a:chOff x="5504979" y="5467528"/>
            <a:chExt cx="4988332" cy="285521"/>
          </a:xfrm>
        </p:grpSpPr>
        <p:sp>
          <p:nvSpPr>
            <p:cNvPr id="12" name="Content Placeholder 2">
              <a:extLst>
                <a:ext uri="{FF2B5EF4-FFF2-40B4-BE49-F238E27FC236}">
                  <a16:creationId xmlns:a16="http://schemas.microsoft.com/office/drawing/2014/main" id="{6702335B-24D5-1DEA-ED45-C763493BC12D}"/>
                </a:ext>
              </a:extLst>
            </p:cNvPr>
            <p:cNvSpPr txBox="1">
              <a:spLocks/>
            </p:cNvSpPr>
            <p:nvPr/>
          </p:nvSpPr>
          <p:spPr>
            <a:xfrm>
              <a:off x="5700921" y="5467528"/>
              <a:ext cx="2255893" cy="28552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en-US" sz="900">
                  <a:latin typeface="Arial" panose="020B0604020202020204" pitchFamily="34" charset="0"/>
                  <a:cs typeface="Arial" panose="020B0604020202020204" pitchFamily="34" charset="0"/>
                </a:rPr>
                <a:t>Reversion mutation present at baseline</a:t>
              </a:r>
            </a:p>
          </p:txBody>
        </p:sp>
        <p:sp>
          <p:nvSpPr>
            <p:cNvPr id="13" name="Content Placeholder 2">
              <a:extLst>
                <a:ext uri="{FF2B5EF4-FFF2-40B4-BE49-F238E27FC236}">
                  <a16:creationId xmlns:a16="http://schemas.microsoft.com/office/drawing/2014/main" id="{51C7A874-5CAD-F450-7B53-74FFD15B3365}"/>
                </a:ext>
              </a:extLst>
            </p:cNvPr>
            <p:cNvSpPr txBox="1">
              <a:spLocks/>
            </p:cNvSpPr>
            <p:nvPr/>
          </p:nvSpPr>
          <p:spPr>
            <a:xfrm>
              <a:off x="8150963" y="5467528"/>
              <a:ext cx="2342348" cy="28552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en-US" sz="900">
                  <a:latin typeface="Arial" panose="020B0604020202020204" pitchFamily="34" charset="0"/>
                  <a:cs typeface="Arial" panose="020B0604020202020204" pitchFamily="34" charset="0"/>
                </a:rPr>
                <a:t>Reversion mutation acquired on treatment</a:t>
              </a:r>
            </a:p>
          </p:txBody>
        </p:sp>
        <p:sp>
          <p:nvSpPr>
            <p:cNvPr id="36" name="Rectangle 35">
              <a:extLst>
                <a:ext uri="{FF2B5EF4-FFF2-40B4-BE49-F238E27FC236}">
                  <a16:creationId xmlns:a16="http://schemas.microsoft.com/office/drawing/2014/main" id="{5F232350-A5D1-9952-8018-26F5071F2E2C}"/>
                </a:ext>
              </a:extLst>
            </p:cNvPr>
            <p:cNvSpPr/>
            <p:nvPr/>
          </p:nvSpPr>
          <p:spPr>
            <a:xfrm>
              <a:off x="5504979" y="5502589"/>
              <a:ext cx="215399" cy="2153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16BE6A91-BB5B-7ECB-4972-D7D6760DF261}"/>
                </a:ext>
              </a:extLst>
            </p:cNvPr>
            <p:cNvSpPr/>
            <p:nvPr/>
          </p:nvSpPr>
          <p:spPr>
            <a:xfrm>
              <a:off x="7956814" y="5502589"/>
              <a:ext cx="215399" cy="2153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3" name="Picture 22">
            <a:extLst>
              <a:ext uri="{FF2B5EF4-FFF2-40B4-BE49-F238E27FC236}">
                <a16:creationId xmlns:a16="http://schemas.microsoft.com/office/drawing/2014/main" id="{6B2C9AD5-5BE7-489B-A817-5AF15FB6A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6856" y="6487580"/>
            <a:ext cx="1558444" cy="265644"/>
          </a:xfrm>
          <a:prstGeom prst="rect">
            <a:avLst/>
          </a:prstGeom>
        </p:spPr>
      </p:pic>
    </p:spTree>
    <p:extLst>
      <p:ext uri="{BB962C8B-B14F-4D97-AF65-F5344CB8AC3E}">
        <p14:creationId xmlns:p14="http://schemas.microsoft.com/office/powerpoint/2010/main" val="108218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D85EF9-D406-4EC7-A7F3-5A245CE29EF4}"/>
              </a:ext>
            </a:extLst>
          </p:cNvPr>
          <p:cNvSpPr>
            <a:spLocks noGrp="1"/>
          </p:cNvSpPr>
          <p:nvPr>
            <p:ph type="body" idx="12"/>
          </p:nvPr>
        </p:nvSpPr>
        <p:spPr/>
        <p:txBody>
          <a:bodyPr/>
          <a:lstStyle/>
          <a:p>
            <a:r>
              <a:rPr lang="en-GB" dirty="0"/>
              <a:t>Susana Banerjee</a:t>
            </a:r>
          </a:p>
        </p:txBody>
      </p:sp>
      <p:sp>
        <p:nvSpPr>
          <p:cNvPr id="9" name="TextBox 21">
            <a:extLst>
              <a:ext uri="{FF2B5EF4-FFF2-40B4-BE49-F238E27FC236}">
                <a16:creationId xmlns:a16="http://schemas.microsoft.com/office/drawing/2014/main" id="{7B93A6B5-C7F0-4055-8900-A75C30C371C4}"/>
              </a:ext>
            </a:extLst>
          </p:cNvPr>
          <p:cNvSpPr txBox="1">
            <a:spLocks noChangeArrowheads="1"/>
          </p:cNvSpPr>
          <p:nvPr/>
        </p:nvSpPr>
        <p:spPr bwMode="auto">
          <a:xfrm>
            <a:off x="4569157" y="4661917"/>
            <a:ext cx="2776116" cy="289587"/>
          </a:xfrm>
          <a:prstGeom prst="rect">
            <a:avLst/>
          </a:prstGeom>
          <a:solidFill>
            <a:srgbClr val="FFFFFF">
              <a:lumMod val="9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072">
              <a:spcBef>
                <a:spcPct val="0"/>
              </a:spcBef>
              <a:defRPr/>
            </a:pPr>
            <a:r>
              <a:rPr lang="en-GB" altLang="en-US" sz="1200" kern="0" dirty="0">
                <a:solidFill>
                  <a:prstClr val="black"/>
                </a:solidFill>
                <a:latin typeface="Arial Narrow" panose="020B0606020202030204" pitchFamily="34" charset="0"/>
                <a:ea typeface="MS PGothic" panose="020B0600070205080204" pitchFamily="34" charset="-128"/>
              </a:rPr>
              <a:t>Tumour assessments: every 8 weeks</a:t>
            </a:r>
          </a:p>
        </p:txBody>
      </p:sp>
      <p:sp>
        <p:nvSpPr>
          <p:cNvPr id="38" name="Rectangle 37">
            <a:extLst>
              <a:ext uri="{FF2B5EF4-FFF2-40B4-BE49-F238E27FC236}">
                <a16:creationId xmlns:a16="http://schemas.microsoft.com/office/drawing/2014/main" id="{38199F56-C30C-4F32-8E5F-DA9A3C53E144}"/>
              </a:ext>
            </a:extLst>
          </p:cNvPr>
          <p:cNvSpPr/>
          <p:nvPr/>
        </p:nvSpPr>
        <p:spPr>
          <a:xfrm>
            <a:off x="3099592" y="3395516"/>
            <a:ext cx="1401217" cy="578496"/>
          </a:xfrm>
          <a:prstGeom prst="rect">
            <a:avLst/>
          </a:prstGeom>
          <a:solidFill>
            <a:schemeClr val="accent4">
              <a:lumMod val="60000"/>
              <a:lumOff val="40000"/>
            </a:schemeClr>
          </a:solid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072">
              <a:defRPr/>
            </a:pPr>
            <a:r>
              <a:rPr lang="en-GB" sz="1467" b="1" kern="0" dirty="0">
                <a:solidFill>
                  <a:prstClr val="white"/>
                </a:solidFill>
                <a:latin typeface="Arial Narrow"/>
                <a:ea typeface="Arial Unicode MS"/>
                <a:cs typeface="Arial" panose="020B0604020202020204" pitchFamily="34" charset="0"/>
              </a:rPr>
              <a:t>Olaparib</a:t>
            </a:r>
            <a:r>
              <a:rPr lang="en-GB" sz="1467" kern="0" dirty="0">
                <a:solidFill>
                  <a:prstClr val="white"/>
                </a:solidFill>
                <a:latin typeface="Arial Narrow"/>
                <a:ea typeface="Arial Unicode MS"/>
                <a:cs typeface="Arial" panose="020B0604020202020204" pitchFamily="34" charset="0"/>
              </a:rPr>
              <a:t> </a:t>
            </a:r>
            <a:br>
              <a:rPr lang="en-GB" sz="1467" kern="0" dirty="0">
                <a:solidFill>
                  <a:prstClr val="white"/>
                </a:solidFill>
                <a:latin typeface="Arial Narrow"/>
                <a:ea typeface="Arial Unicode MS"/>
                <a:cs typeface="Arial" panose="020B0604020202020204" pitchFamily="34" charset="0"/>
              </a:rPr>
            </a:br>
            <a:r>
              <a:rPr lang="en-GB" sz="1467" kern="0" dirty="0">
                <a:solidFill>
                  <a:prstClr val="white"/>
                </a:solidFill>
                <a:latin typeface="Arial Narrow"/>
                <a:ea typeface="Arial Unicode MS"/>
                <a:cs typeface="Arial" panose="020B0604020202020204" pitchFamily="34" charset="0"/>
              </a:rPr>
              <a:t>300 mg po bid</a:t>
            </a:r>
          </a:p>
        </p:txBody>
      </p:sp>
      <p:sp>
        <p:nvSpPr>
          <p:cNvPr id="39" name="Rectangle 38">
            <a:extLst>
              <a:ext uri="{FF2B5EF4-FFF2-40B4-BE49-F238E27FC236}">
                <a16:creationId xmlns:a16="http://schemas.microsoft.com/office/drawing/2014/main" id="{3D3F1644-1E8C-4B7B-AFF2-B801B289D736}"/>
              </a:ext>
            </a:extLst>
          </p:cNvPr>
          <p:cNvSpPr/>
          <p:nvPr/>
        </p:nvSpPr>
        <p:spPr>
          <a:xfrm>
            <a:off x="3099592" y="4036827"/>
            <a:ext cx="1401217" cy="578496"/>
          </a:xfrm>
          <a:prstGeom prst="rect">
            <a:avLst/>
          </a:prstGeom>
          <a:solidFill>
            <a:schemeClr val="accent4">
              <a:lumMod val="60000"/>
              <a:lumOff val="40000"/>
            </a:schemeClr>
          </a:solid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072">
              <a:defRPr/>
            </a:pPr>
            <a:r>
              <a:rPr lang="en-GB" sz="1467" b="1" kern="0" dirty="0">
                <a:solidFill>
                  <a:prstClr val="white"/>
                </a:solidFill>
                <a:latin typeface="Arial Narrow"/>
                <a:ea typeface="Arial Unicode MS"/>
                <a:cs typeface="Arial" panose="020B0604020202020204" pitchFamily="34" charset="0"/>
              </a:rPr>
              <a:t>Durvalumab</a:t>
            </a:r>
            <a:r>
              <a:rPr lang="en-GB" sz="1467" kern="0" dirty="0">
                <a:solidFill>
                  <a:prstClr val="white"/>
                </a:solidFill>
                <a:latin typeface="Arial Narrow"/>
                <a:ea typeface="Arial Unicode MS"/>
                <a:cs typeface="Arial" panose="020B0604020202020204" pitchFamily="34" charset="0"/>
              </a:rPr>
              <a:t> </a:t>
            </a:r>
            <a:br>
              <a:rPr lang="en-GB" sz="1467" kern="0" dirty="0">
                <a:solidFill>
                  <a:prstClr val="white"/>
                </a:solidFill>
                <a:latin typeface="Arial Narrow"/>
                <a:ea typeface="Arial Unicode MS"/>
                <a:cs typeface="Arial" panose="020B0604020202020204" pitchFamily="34" charset="0"/>
              </a:rPr>
            </a:br>
            <a:r>
              <a:rPr lang="en-GB" sz="1467" kern="0" dirty="0">
                <a:solidFill>
                  <a:prstClr val="white"/>
                </a:solidFill>
                <a:latin typeface="Arial Narrow"/>
                <a:ea typeface="Arial Unicode MS"/>
                <a:cs typeface="Arial" panose="020B0604020202020204" pitchFamily="34" charset="0"/>
              </a:rPr>
              <a:t>1.5 g IV q4w</a:t>
            </a:r>
          </a:p>
        </p:txBody>
      </p:sp>
      <p:sp>
        <p:nvSpPr>
          <p:cNvPr id="35" name="Rectangle 34">
            <a:extLst>
              <a:ext uri="{FF2B5EF4-FFF2-40B4-BE49-F238E27FC236}">
                <a16:creationId xmlns:a16="http://schemas.microsoft.com/office/drawing/2014/main" id="{AB997173-A502-4BD0-9374-BECBD57A6AD1}"/>
              </a:ext>
            </a:extLst>
          </p:cNvPr>
          <p:cNvSpPr/>
          <p:nvPr/>
        </p:nvSpPr>
        <p:spPr>
          <a:xfrm>
            <a:off x="3099592" y="1360961"/>
            <a:ext cx="1401217" cy="578496"/>
          </a:xfrm>
          <a:prstGeom prst="rect">
            <a:avLst/>
          </a:prstGeom>
          <a:solidFill>
            <a:schemeClr val="accent6"/>
          </a:solid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072">
              <a:defRPr/>
            </a:pPr>
            <a:r>
              <a:rPr lang="en-GB" sz="1467" b="1" kern="0" dirty="0">
                <a:solidFill>
                  <a:prstClr val="white"/>
                </a:solidFill>
                <a:latin typeface="Arial Narrow"/>
                <a:ea typeface="Arial Unicode MS"/>
                <a:cs typeface="Arial" panose="020B0604020202020204" pitchFamily="34" charset="0"/>
              </a:rPr>
              <a:t>Olaparib</a:t>
            </a:r>
            <a:r>
              <a:rPr lang="en-GB" sz="1467" kern="0" dirty="0">
                <a:solidFill>
                  <a:prstClr val="white"/>
                </a:solidFill>
                <a:latin typeface="Arial Narrow"/>
                <a:ea typeface="Arial Unicode MS"/>
                <a:cs typeface="Arial" panose="020B0604020202020204" pitchFamily="34" charset="0"/>
              </a:rPr>
              <a:t> </a:t>
            </a:r>
            <a:br>
              <a:rPr lang="en-GB" sz="1467" kern="0" dirty="0">
                <a:solidFill>
                  <a:prstClr val="white"/>
                </a:solidFill>
                <a:latin typeface="Arial Narrow"/>
                <a:ea typeface="Arial Unicode MS"/>
                <a:cs typeface="Arial" panose="020B0604020202020204" pitchFamily="34" charset="0"/>
              </a:rPr>
            </a:br>
            <a:r>
              <a:rPr lang="en-GB" sz="1467" kern="0" dirty="0">
                <a:solidFill>
                  <a:prstClr val="white"/>
                </a:solidFill>
                <a:latin typeface="Arial Narrow"/>
                <a:ea typeface="Arial Unicode MS"/>
                <a:cs typeface="Arial" panose="020B0604020202020204" pitchFamily="34" charset="0"/>
              </a:rPr>
              <a:t>300 mg po bid</a:t>
            </a:r>
          </a:p>
        </p:txBody>
      </p:sp>
      <p:sp>
        <p:nvSpPr>
          <p:cNvPr id="36" name="Rectangle 35">
            <a:extLst>
              <a:ext uri="{FF2B5EF4-FFF2-40B4-BE49-F238E27FC236}">
                <a16:creationId xmlns:a16="http://schemas.microsoft.com/office/drawing/2014/main" id="{8CA23EB7-73AC-4983-BAC9-48451583BC70}"/>
              </a:ext>
            </a:extLst>
          </p:cNvPr>
          <p:cNvSpPr/>
          <p:nvPr/>
        </p:nvSpPr>
        <p:spPr>
          <a:xfrm>
            <a:off x="3099592" y="2016652"/>
            <a:ext cx="1401217" cy="578496"/>
          </a:xfrm>
          <a:prstGeom prst="rect">
            <a:avLst/>
          </a:prstGeom>
          <a:solidFill>
            <a:schemeClr val="accent6"/>
          </a:solid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072">
              <a:defRPr/>
            </a:pPr>
            <a:r>
              <a:rPr lang="en-GB" sz="1467" b="1" kern="0" dirty="0">
                <a:solidFill>
                  <a:prstClr val="white"/>
                </a:solidFill>
                <a:latin typeface="Arial Narrow"/>
                <a:ea typeface="Arial Unicode MS"/>
                <a:cs typeface="Arial" panose="020B0604020202020204" pitchFamily="34" charset="0"/>
              </a:rPr>
              <a:t>Durvalumab</a:t>
            </a:r>
            <a:r>
              <a:rPr lang="en-GB" sz="1467" kern="0" dirty="0">
                <a:solidFill>
                  <a:prstClr val="white"/>
                </a:solidFill>
                <a:latin typeface="Arial Narrow"/>
                <a:ea typeface="Arial Unicode MS"/>
                <a:cs typeface="Arial" panose="020B0604020202020204" pitchFamily="34" charset="0"/>
              </a:rPr>
              <a:t> </a:t>
            </a:r>
            <a:br>
              <a:rPr lang="en-GB" sz="1467" kern="0" dirty="0">
                <a:solidFill>
                  <a:prstClr val="white"/>
                </a:solidFill>
                <a:latin typeface="Arial Narrow"/>
                <a:ea typeface="Arial Unicode MS"/>
                <a:cs typeface="Arial" panose="020B0604020202020204" pitchFamily="34" charset="0"/>
              </a:rPr>
            </a:br>
            <a:r>
              <a:rPr lang="en-GB" sz="1467" kern="0" dirty="0">
                <a:solidFill>
                  <a:prstClr val="white"/>
                </a:solidFill>
                <a:latin typeface="Arial Narrow"/>
                <a:ea typeface="Arial Unicode MS"/>
                <a:cs typeface="Arial" panose="020B0604020202020204" pitchFamily="34" charset="0"/>
              </a:rPr>
              <a:t>1.5 g IV q4w</a:t>
            </a:r>
          </a:p>
        </p:txBody>
      </p:sp>
      <p:sp>
        <p:nvSpPr>
          <p:cNvPr id="37" name="Rectangle 36">
            <a:extLst>
              <a:ext uri="{FF2B5EF4-FFF2-40B4-BE49-F238E27FC236}">
                <a16:creationId xmlns:a16="http://schemas.microsoft.com/office/drawing/2014/main" id="{CE6694B0-9752-4060-AC12-932BB5F9C118}"/>
              </a:ext>
            </a:extLst>
          </p:cNvPr>
          <p:cNvSpPr/>
          <p:nvPr/>
        </p:nvSpPr>
        <p:spPr>
          <a:xfrm>
            <a:off x="3099592" y="2662665"/>
            <a:ext cx="1401217" cy="578496"/>
          </a:xfrm>
          <a:prstGeom prst="rect">
            <a:avLst/>
          </a:prstGeom>
          <a:solidFill>
            <a:schemeClr val="accent6"/>
          </a:solidFill>
        </p:spPr>
        <p:txBody>
          <a:bodyPr wrap="square" lIns="48000" rIns="4800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072">
              <a:defRPr/>
            </a:pPr>
            <a:r>
              <a:rPr lang="en-GB" sz="1467" b="1" kern="0" dirty="0">
                <a:solidFill>
                  <a:prstClr val="white"/>
                </a:solidFill>
                <a:latin typeface="Arial Narrow"/>
                <a:ea typeface="Arial Unicode MS"/>
                <a:cs typeface="Arial" panose="020B0604020202020204" pitchFamily="34" charset="0"/>
              </a:rPr>
              <a:t>Bevacizumab</a:t>
            </a:r>
            <a:r>
              <a:rPr lang="en-GB" sz="1467" kern="0" dirty="0">
                <a:solidFill>
                  <a:prstClr val="white"/>
                </a:solidFill>
                <a:latin typeface="Arial Narrow"/>
                <a:ea typeface="Arial Unicode MS"/>
                <a:cs typeface="Arial" panose="020B0604020202020204" pitchFamily="34" charset="0"/>
              </a:rPr>
              <a:t> </a:t>
            </a:r>
          </a:p>
          <a:p>
            <a:pPr algn="ctr" defTabSz="1218072">
              <a:defRPr/>
            </a:pPr>
            <a:r>
              <a:rPr lang="en-GB" sz="1467" kern="0" dirty="0">
                <a:solidFill>
                  <a:prstClr val="white"/>
                </a:solidFill>
                <a:latin typeface="Arial Narrow"/>
                <a:ea typeface="Arial Unicode MS"/>
                <a:cs typeface="Arial" panose="020B0604020202020204" pitchFamily="34" charset="0"/>
              </a:rPr>
              <a:t>10 mg/kg IV q2w</a:t>
            </a:r>
          </a:p>
        </p:txBody>
      </p:sp>
      <p:sp>
        <p:nvSpPr>
          <p:cNvPr id="12" name="TextBox 27">
            <a:extLst>
              <a:ext uri="{FF2B5EF4-FFF2-40B4-BE49-F238E27FC236}">
                <a16:creationId xmlns:a16="http://schemas.microsoft.com/office/drawing/2014/main" id="{802F1FAE-482F-41C7-A3CA-EAA5366B6E0D}"/>
              </a:ext>
            </a:extLst>
          </p:cNvPr>
          <p:cNvSpPr>
            <a:spLocks noChangeArrowheads="1"/>
          </p:cNvSpPr>
          <p:nvPr/>
        </p:nvSpPr>
        <p:spPr bwMode="auto">
          <a:xfrm>
            <a:off x="4569157" y="1360961"/>
            <a:ext cx="321199" cy="3254361"/>
          </a:xfrm>
          <a:prstGeom prst="roundRect">
            <a:avLst>
              <a:gd name="adj" fmla="val 0"/>
            </a:avLst>
          </a:prstGeom>
          <a:solidFill>
            <a:srgbClr val="FFFFFF">
              <a:lumMod val="95000"/>
            </a:srgbClr>
          </a:solidFill>
          <a:ln w="19050">
            <a:noFill/>
            <a:round/>
            <a:headEnd/>
            <a:tailEnd/>
          </a:ln>
        </p:spPr>
        <p:txBody>
          <a:bodyPr vert="vert270" wrap="squar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072">
              <a:spcBef>
                <a:spcPct val="0"/>
              </a:spcBef>
              <a:defRPr/>
            </a:pPr>
            <a:r>
              <a:rPr lang="en-GB" altLang="en-US" sz="1200" kern="0" dirty="0">
                <a:solidFill>
                  <a:prstClr val="black"/>
                </a:solidFill>
                <a:latin typeface="Arial Narrow" panose="020B0606020202030204" pitchFamily="34" charset="0"/>
                <a:ea typeface="MS PGothic" panose="020B0600070205080204" pitchFamily="34" charset="-128"/>
              </a:rPr>
              <a:t>Treatment to disease progression</a:t>
            </a:r>
          </a:p>
        </p:txBody>
      </p:sp>
      <p:sp>
        <p:nvSpPr>
          <p:cNvPr id="32" name="Rectangle 31">
            <a:extLst>
              <a:ext uri="{FF2B5EF4-FFF2-40B4-BE49-F238E27FC236}">
                <a16:creationId xmlns:a16="http://schemas.microsoft.com/office/drawing/2014/main" id="{5A244574-867E-4064-A214-D2B5BBA5B050}"/>
              </a:ext>
            </a:extLst>
          </p:cNvPr>
          <p:cNvSpPr/>
          <p:nvPr/>
        </p:nvSpPr>
        <p:spPr>
          <a:xfrm>
            <a:off x="34989" y="2153596"/>
            <a:ext cx="2005827" cy="2275373"/>
          </a:xfrm>
          <a:prstGeom prst="rect">
            <a:avLst/>
          </a:prstGeom>
          <a:solidFill>
            <a:schemeClr val="accent6">
              <a:lumMod val="40000"/>
              <a:lumOff val="60000"/>
              <a:alpha val="74902"/>
            </a:schemeClr>
          </a:solidFill>
          <a:ln>
            <a:noFill/>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072">
              <a:defRPr/>
            </a:pPr>
            <a:endParaRPr lang="en-GB" altLang="en-US" sz="1067" kern="0" dirty="0">
              <a:solidFill>
                <a:prstClr val="black"/>
              </a:solidFill>
              <a:latin typeface="Arial Narrow"/>
              <a:ea typeface="Arial Unicode MS"/>
            </a:endParaRPr>
          </a:p>
        </p:txBody>
      </p:sp>
      <p:sp>
        <p:nvSpPr>
          <p:cNvPr id="34" name="Text Placeholder 3">
            <a:extLst>
              <a:ext uri="{FF2B5EF4-FFF2-40B4-BE49-F238E27FC236}">
                <a16:creationId xmlns:a16="http://schemas.microsoft.com/office/drawing/2014/main" id="{015B8E62-A41A-449C-8C86-CFEF3C6FF567}"/>
              </a:ext>
            </a:extLst>
          </p:cNvPr>
          <p:cNvSpPr txBox="1">
            <a:spLocks/>
          </p:cNvSpPr>
          <p:nvPr/>
        </p:nvSpPr>
        <p:spPr>
          <a:xfrm>
            <a:off x="49594" y="2155303"/>
            <a:ext cx="2468461" cy="391784"/>
          </a:xfrm>
          <a:prstGeom prst="rect">
            <a:avLst/>
          </a:prstGeom>
        </p:spPr>
        <p:txBody>
          <a:bodyPr numCol="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072" fontAlgn="base">
              <a:spcBef>
                <a:spcPct val="0"/>
              </a:spcBef>
              <a:spcAft>
                <a:spcPct val="0"/>
              </a:spcAft>
              <a:buClr>
                <a:prstClr val="black"/>
              </a:buClr>
              <a:buSzPct val="35000"/>
              <a:defRPr/>
            </a:pPr>
            <a:r>
              <a:rPr lang="en-GB" altLang="en-US" sz="1400" b="1" dirty="0">
                <a:solidFill>
                  <a:prstClr val="black"/>
                </a:solidFill>
                <a:latin typeface="Arial Narrow"/>
                <a:ea typeface="MS PGothic" pitchFamily="34" charset="-128"/>
              </a:rPr>
              <a:t>Patient population</a:t>
            </a:r>
          </a:p>
        </p:txBody>
      </p:sp>
      <p:grpSp>
        <p:nvGrpSpPr>
          <p:cNvPr id="57" name="Group 56">
            <a:extLst>
              <a:ext uri="{FF2B5EF4-FFF2-40B4-BE49-F238E27FC236}">
                <a16:creationId xmlns:a16="http://schemas.microsoft.com/office/drawing/2014/main" id="{76C2622D-6DA3-49A9-9ED9-9E0CF17B198E}"/>
              </a:ext>
            </a:extLst>
          </p:cNvPr>
          <p:cNvGrpSpPr/>
          <p:nvPr/>
        </p:nvGrpSpPr>
        <p:grpSpPr>
          <a:xfrm>
            <a:off x="4933688" y="1361999"/>
            <a:ext cx="2411584" cy="855617"/>
            <a:chOff x="6291213" y="1132714"/>
            <a:chExt cx="2489480" cy="593797"/>
          </a:xfrm>
        </p:grpSpPr>
        <p:sp>
          <p:nvSpPr>
            <p:cNvPr id="14" name="TextBox 51">
              <a:extLst>
                <a:ext uri="{FF2B5EF4-FFF2-40B4-BE49-F238E27FC236}">
                  <a16:creationId xmlns:a16="http://schemas.microsoft.com/office/drawing/2014/main" id="{E099112A-5E7B-4D48-BC7A-1B7FEB8FBC1D}"/>
                </a:ext>
              </a:extLst>
            </p:cNvPr>
            <p:cNvSpPr txBox="1"/>
            <p:nvPr/>
          </p:nvSpPr>
          <p:spPr>
            <a:xfrm>
              <a:off x="6291213" y="1355722"/>
              <a:ext cx="2489480" cy="370789"/>
            </a:xfrm>
            <a:prstGeom prst="rect">
              <a:avLst/>
            </a:prstGeom>
            <a:solidFill>
              <a:schemeClr val="accent3">
                <a:lumMod val="20000"/>
                <a:lumOff val="80000"/>
                <a:alpha val="50000"/>
              </a:schemeClr>
            </a:solid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594" indent="-228594" defTabSz="1219170">
                <a:buFont typeface="Arial" panose="020B0604020202020204" pitchFamily="34" charset="0"/>
                <a:buChar char="•"/>
                <a:defRPr/>
              </a:pPr>
              <a:r>
                <a:rPr lang="en-GB" sz="1333" kern="0" dirty="0">
                  <a:solidFill>
                    <a:prstClr val="black"/>
                  </a:solidFill>
                  <a:latin typeface="Arial Narrow"/>
                  <a:ea typeface="Arial Unicode MS"/>
                  <a:cs typeface="Arial Narrow"/>
                </a:rPr>
                <a:t>DCR at 24 weeks</a:t>
              </a:r>
              <a:r>
                <a:rPr lang="en-GB" sz="1333" kern="0" baseline="30000" dirty="0">
                  <a:solidFill>
                    <a:prstClr val="black"/>
                  </a:solidFill>
                  <a:latin typeface="Arial Narrow"/>
                  <a:ea typeface="Arial Unicode MS"/>
                  <a:cs typeface="Arial Narrow"/>
                </a:rPr>
                <a:t>†</a:t>
              </a:r>
              <a:r>
                <a:rPr lang="en-GB" sz="1333" kern="0" dirty="0">
                  <a:solidFill>
                    <a:prstClr val="black"/>
                  </a:solidFill>
                  <a:latin typeface="Arial Narrow"/>
                  <a:ea typeface="Arial Unicode MS"/>
                  <a:cs typeface="Arial Narrow"/>
                </a:rPr>
                <a:t> </a:t>
              </a:r>
            </a:p>
            <a:p>
              <a:pPr marL="228594" indent="-228594" defTabSz="1219170">
                <a:buFont typeface="Arial" panose="020B0604020202020204" pitchFamily="34" charset="0"/>
                <a:buChar char="•"/>
                <a:defRPr/>
              </a:pPr>
              <a:r>
                <a:rPr lang="en-GB" sz="1333" kern="0" dirty="0">
                  <a:solidFill>
                    <a:prstClr val="black"/>
                  </a:solidFill>
                  <a:latin typeface="Arial Narrow"/>
                  <a:ea typeface="Arial Unicode MS"/>
                  <a:cs typeface="Arial Narrow"/>
                </a:rPr>
                <a:t>Safety and tolerability </a:t>
              </a:r>
            </a:p>
          </p:txBody>
        </p:sp>
        <p:sp>
          <p:nvSpPr>
            <p:cNvPr id="16" name="Rectangle 15">
              <a:extLst>
                <a:ext uri="{FF2B5EF4-FFF2-40B4-BE49-F238E27FC236}">
                  <a16:creationId xmlns:a16="http://schemas.microsoft.com/office/drawing/2014/main" id="{8FDA1BF8-7EA8-4076-918F-9A1B943BF8D9}"/>
                </a:ext>
              </a:extLst>
            </p:cNvPr>
            <p:cNvSpPr/>
            <p:nvPr/>
          </p:nvSpPr>
          <p:spPr>
            <a:xfrm>
              <a:off x="6291213" y="1132714"/>
              <a:ext cx="2489480" cy="213597"/>
            </a:xfrm>
            <a:prstGeom prst="rect">
              <a:avLst/>
            </a:prstGeom>
            <a:solidFill>
              <a:schemeClr val="accent3">
                <a:lumMod val="60000"/>
                <a:lumOff val="40000"/>
              </a:schemeClr>
            </a:solid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n-GB" sz="1400" b="1" kern="0" dirty="0">
                  <a:solidFill>
                    <a:prstClr val="black"/>
                  </a:solidFill>
                  <a:latin typeface="Arial Narrow"/>
                  <a:ea typeface="Arial Unicode MS"/>
                </a:rPr>
                <a:t>Primary endpoints</a:t>
              </a:r>
            </a:p>
          </p:txBody>
        </p:sp>
      </p:grpSp>
      <p:grpSp>
        <p:nvGrpSpPr>
          <p:cNvPr id="58" name="Group 57">
            <a:extLst>
              <a:ext uri="{FF2B5EF4-FFF2-40B4-BE49-F238E27FC236}">
                <a16:creationId xmlns:a16="http://schemas.microsoft.com/office/drawing/2014/main" id="{6E3346E3-A705-4532-8C01-3A4B96272897}"/>
              </a:ext>
            </a:extLst>
          </p:cNvPr>
          <p:cNvGrpSpPr/>
          <p:nvPr/>
        </p:nvGrpSpPr>
        <p:grpSpPr>
          <a:xfrm>
            <a:off x="4933688" y="2282733"/>
            <a:ext cx="2411584" cy="1453757"/>
            <a:chOff x="6291213" y="1835325"/>
            <a:chExt cx="2489480" cy="1008907"/>
          </a:xfrm>
        </p:grpSpPr>
        <p:sp>
          <p:nvSpPr>
            <p:cNvPr id="15" name="TextBox 52">
              <a:extLst>
                <a:ext uri="{FF2B5EF4-FFF2-40B4-BE49-F238E27FC236}">
                  <a16:creationId xmlns:a16="http://schemas.microsoft.com/office/drawing/2014/main" id="{8339D53F-D34C-4EB5-80AD-7883724D5C32}"/>
                </a:ext>
              </a:extLst>
            </p:cNvPr>
            <p:cNvSpPr txBox="1"/>
            <p:nvPr/>
          </p:nvSpPr>
          <p:spPr>
            <a:xfrm>
              <a:off x="6291213" y="2056306"/>
              <a:ext cx="2489480" cy="787926"/>
            </a:xfrm>
            <a:prstGeom prst="rect">
              <a:avLst/>
            </a:prstGeom>
            <a:solidFill>
              <a:schemeClr val="accent3">
                <a:lumMod val="20000"/>
                <a:lumOff val="80000"/>
                <a:alpha val="50000"/>
              </a:schemeClr>
            </a:solid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594" indent="-228594" defTabSz="1219170">
                <a:buFont typeface="Arial" panose="020B0604020202020204" pitchFamily="34" charset="0"/>
                <a:buChar char="•"/>
                <a:defRPr/>
              </a:pPr>
              <a:r>
                <a:rPr lang="en-GB" sz="1333" b="1" kern="0" dirty="0">
                  <a:latin typeface="Arial Narrow"/>
                  <a:ea typeface="Arial Unicode MS"/>
                  <a:cs typeface="Arial Narrow"/>
                </a:rPr>
                <a:t>OS</a:t>
              </a:r>
            </a:p>
            <a:p>
              <a:pPr marL="228594" indent="-228594" defTabSz="1219170">
                <a:buFont typeface="Arial" panose="020B0604020202020204" pitchFamily="34" charset="0"/>
                <a:buChar char="•"/>
                <a:defRPr/>
              </a:pPr>
              <a:r>
                <a:rPr lang="en-GB" sz="1333" b="1" kern="0" dirty="0">
                  <a:latin typeface="Arial Narrow"/>
                  <a:ea typeface="Arial Unicode MS"/>
                  <a:cs typeface="Arial Narrow"/>
                </a:rPr>
                <a:t>DCR at 56 weeks</a:t>
              </a:r>
              <a:r>
                <a:rPr lang="en-GB" sz="1333" b="1" kern="0" baseline="30000" dirty="0">
                  <a:latin typeface="Arial Narrow"/>
                  <a:ea typeface="Arial Unicode MS"/>
                  <a:cs typeface="Arial Narrow"/>
                </a:rPr>
                <a:t>†</a:t>
              </a:r>
            </a:p>
            <a:p>
              <a:pPr marL="228594" indent="-228594" defTabSz="1219170">
                <a:buFont typeface="Arial" panose="020B0604020202020204" pitchFamily="34" charset="0"/>
                <a:buChar char="•"/>
                <a:defRPr/>
              </a:pPr>
              <a:r>
                <a:rPr lang="en-GB" sz="1333" kern="0" dirty="0">
                  <a:latin typeface="Arial Narrow"/>
                  <a:ea typeface="Arial Unicode MS"/>
                  <a:cs typeface="Arial Narrow"/>
                </a:rPr>
                <a:t>PFS (RECIST 1.1)</a:t>
              </a:r>
            </a:p>
            <a:p>
              <a:pPr marL="228594" indent="-228594" defTabSz="1219170">
                <a:buFont typeface="Arial" panose="020B0604020202020204" pitchFamily="34" charset="0"/>
                <a:buChar char="•"/>
                <a:defRPr/>
              </a:pPr>
              <a:r>
                <a:rPr lang="en-GB" sz="1333" kern="0" dirty="0">
                  <a:latin typeface="Arial Narrow"/>
                  <a:ea typeface="Arial Unicode MS"/>
                  <a:cs typeface="Arial Narrow"/>
                </a:rPr>
                <a:t>ORR (RECIST 1.1)</a:t>
              </a:r>
            </a:p>
            <a:p>
              <a:pPr marL="228594" indent="-228594" defTabSz="1219170">
                <a:buFont typeface="Arial" panose="020B0604020202020204" pitchFamily="34" charset="0"/>
                <a:buChar char="•"/>
                <a:defRPr/>
              </a:pPr>
              <a:r>
                <a:rPr lang="en-GB" sz="1333" kern="0" dirty="0" err="1">
                  <a:latin typeface="Arial Narrow"/>
                  <a:ea typeface="Arial Unicode MS"/>
                  <a:cs typeface="Arial Narrow"/>
                </a:rPr>
                <a:t>DoR</a:t>
              </a:r>
              <a:endParaRPr lang="en-GB" sz="1333" kern="0" dirty="0">
                <a:latin typeface="Arial Narrow"/>
                <a:ea typeface="Arial Unicode MS"/>
                <a:cs typeface="Arial Narrow"/>
              </a:endParaRPr>
            </a:p>
          </p:txBody>
        </p:sp>
        <p:sp>
          <p:nvSpPr>
            <p:cNvPr id="17" name="Rectangle 16">
              <a:extLst>
                <a:ext uri="{FF2B5EF4-FFF2-40B4-BE49-F238E27FC236}">
                  <a16:creationId xmlns:a16="http://schemas.microsoft.com/office/drawing/2014/main" id="{CED76D4A-28EF-4DCE-B9A9-99DEF7AD5BF5}"/>
                </a:ext>
              </a:extLst>
            </p:cNvPr>
            <p:cNvSpPr/>
            <p:nvPr/>
          </p:nvSpPr>
          <p:spPr>
            <a:xfrm>
              <a:off x="6291213" y="1835325"/>
              <a:ext cx="2489480" cy="213597"/>
            </a:xfrm>
            <a:prstGeom prst="rect">
              <a:avLst/>
            </a:prstGeom>
            <a:solidFill>
              <a:schemeClr val="accent3">
                <a:lumMod val="60000"/>
                <a:lumOff val="40000"/>
              </a:schemeClr>
            </a:solid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n-GB" sz="1400" b="1" kern="0" dirty="0">
                  <a:solidFill>
                    <a:prstClr val="black"/>
                  </a:solidFill>
                  <a:latin typeface="Arial Narrow"/>
                  <a:ea typeface="Arial Unicode MS"/>
                </a:rPr>
                <a:t>Secondary endpoints include:</a:t>
              </a:r>
            </a:p>
          </p:txBody>
        </p:sp>
      </p:grpSp>
      <p:grpSp>
        <p:nvGrpSpPr>
          <p:cNvPr id="59" name="Group 58">
            <a:extLst>
              <a:ext uri="{FF2B5EF4-FFF2-40B4-BE49-F238E27FC236}">
                <a16:creationId xmlns:a16="http://schemas.microsoft.com/office/drawing/2014/main" id="{E50F79A9-9F84-4579-8F76-715411543FDE}"/>
              </a:ext>
            </a:extLst>
          </p:cNvPr>
          <p:cNvGrpSpPr/>
          <p:nvPr/>
        </p:nvGrpSpPr>
        <p:grpSpPr>
          <a:xfrm>
            <a:off x="4933688" y="3801608"/>
            <a:ext cx="2411584" cy="803103"/>
            <a:chOff x="6291213" y="2936164"/>
            <a:chExt cx="2489480" cy="557353"/>
          </a:xfrm>
        </p:grpSpPr>
        <p:sp>
          <p:nvSpPr>
            <p:cNvPr id="18" name="TextBox 55">
              <a:extLst>
                <a:ext uri="{FF2B5EF4-FFF2-40B4-BE49-F238E27FC236}">
                  <a16:creationId xmlns:a16="http://schemas.microsoft.com/office/drawing/2014/main" id="{3BE9F399-ABB9-4FA9-9105-5620BE03E7E3}"/>
                </a:ext>
              </a:extLst>
            </p:cNvPr>
            <p:cNvSpPr txBox="1"/>
            <p:nvPr/>
          </p:nvSpPr>
          <p:spPr>
            <a:xfrm>
              <a:off x="6291213" y="3158294"/>
              <a:ext cx="2489480" cy="335223"/>
            </a:xfrm>
            <a:prstGeom prst="rect">
              <a:avLst/>
            </a:prstGeom>
            <a:solidFill>
              <a:schemeClr val="accent3">
                <a:lumMod val="20000"/>
                <a:lumOff val="80000"/>
                <a:alpha val="50000"/>
              </a:schemeClr>
            </a:solid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594" indent="-228594" defTabSz="1219170">
                <a:buFont typeface="Arial" panose="020B0604020202020204" pitchFamily="34" charset="0"/>
                <a:buChar char="•"/>
                <a:defRPr/>
              </a:pPr>
              <a:r>
                <a:rPr lang="en-GB" sz="1333" kern="0" dirty="0">
                  <a:solidFill>
                    <a:prstClr val="black"/>
                  </a:solidFill>
                  <a:latin typeface="Arial Narrow"/>
                  <a:ea typeface="Arial Unicode MS"/>
                  <a:cs typeface="Arial Narrow"/>
                </a:rPr>
                <a:t>Tumour genetics and immunology biomarkers </a:t>
              </a:r>
            </a:p>
          </p:txBody>
        </p:sp>
        <p:sp>
          <p:nvSpPr>
            <p:cNvPr id="19" name="Rectangle 18">
              <a:extLst>
                <a:ext uri="{FF2B5EF4-FFF2-40B4-BE49-F238E27FC236}">
                  <a16:creationId xmlns:a16="http://schemas.microsoft.com/office/drawing/2014/main" id="{014AB983-59D6-4CA6-A0ED-DCDBA82A18AF}"/>
                </a:ext>
              </a:extLst>
            </p:cNvPr>
            <p:cNvSpPr/>
            <p:nvPr/>
          </p:nvSpPr>
          <p:spPr>
            <a:xfrm>
              <a:off x="6291213" y="2936164"/>
              <a:ext cx="2489480" cy="213597"/>
            </a:xfrm>
            <a:prstGeom prst="rect">
              <a:avLst/>
            </a:prstGeom>
            <a:solidFill>
              <a:schemeClr val="accent3">
                <a:lumMod val="60000"/>
                <a:lumOff val="40000"/>
              </a:schemeClr>
            </a:solid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n-GB" sz="1400" b="1" kern="0" dirty="0">
                  <a:solidFill>
                    <a:prstClr val="black"/>
                  </a:solidFill>
                  <a:latin typeface="Arial Narrow"/>
                  <a:ea typeface="Arial Unicode MS"/>
                </a:rPr>
                <a:t>Exploratory endpoints include:</a:t>
              </a:r>
            </a:p>
          </p:txBody>
        </p:sp>
      </p:grpSp>
      <p:pic>
        <p:nvPicPr>
          <p:cNvPr id="20" name="Graphic 57" descr="Woman outline">
            <a:extLst>
              <a:ext uri="{FF2B5EF4-FFF2-40B4-BE49-F238E27FC236}">
                <a16:creationId xmlns:a16="http://schemas.microsoft.com/office/drawing/2014/main" id="{FE2842B9-E044-4367-B3F5-6E018B860F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2789" y="2629029"/>
            <a:ext cx="1287073" cy="1233448"/>
          </a:xfrm>
          <a:prstGeom prst="rect">
            <a:avLst/>
          </a:prstGeom>
        </p:spPr>
      </p:pic>
      <p:sp>
        <p:nvSpPr>
          <p:cNvPr id="22" name="TextBox 62">
            <a:extLst>
              <a:ext uri="{FF2B5EF4-FFF2-40B4-BE49-F238E27FC236}">
                <a16:creationId xmlns:a16="http://schemas.microsoft.com/office/drawing/2014/main" id="{DEB8CBA0-B061-40D3-B0A3-262AEBABAE31}"/>
              </a:ext>
            </a:extLst>
          </p:cNvPr>
          <p:cNvSpPr txBox="1"/>
          <p:nvPr/>
        </p:nvSpPr>
        <p:spPr>
          <a:xfrm rot="16200000">
            <a:off x="1916079" y="2099437"/>
            <a:ext cx="1880199" cy="403248"/>
          </a:xfrm>
          <a:prstGeom prst="rect">
            <a:avLst/>
          </a:prstGeom>
          <a:solidFill>
            <a:schemeClr val="accent6"/>
          </a:solid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09585" eaLnBrk="0" fontAlgn="base" hangingPunct="0">
              <a:spcBef>
                <a:spcPct val="0"/>
              </a:spcBef>
              <a:spcAft>
                <a:spcPct val="0"/>
              </a:spcAft>
              <a:defRPr/>
            </a:pPr>
            <a:r>
              <a:rPr lang="en-US" sz="1467" b="1" kern="0" dirty="0">
                <a:solidFill>
                  <a:srgbClr val="FFFFFF"/>
                </a:solidFill>
                <a:latin typeface="Arial" panose="020B0604020202020204" pitchFamily="34" charset="0"/>
                <a:ea typeface="Arial Unicode MS" panose="020B0604020202020204" pitchFamily="34" charset="-128"/>
              </a:rPr>
              <a:t>Triplet</a:t>
            </a:r>
            <a:endParaRPr lang="en-GB" sz="1467" b="1" kern="0" dirty="0">
              <a:solidFill>
                <a:srgbClr val="FFFFFF"/>
              </a:solidFill>
              <a:latin typeface="Arial" panose="020B0604020202020204" pitchFamily="34" charset="0"/>
              <a:ea typeface="Arial Unicode MS" panose="020B0604020202020204" pitchFamily="34" charset="-128"/>
            </a:endParaRPr>
          </a:p>
        </p:txBody>
      </p:sp>
      <p:sp>
        <p:nvSpPr>
          <p:cNvPr id="23" name="TextBox 63">
            <a:extLst>
              <a:ext uri="{FF2B5EF4-FFF2-40B4-BE49-F238E27FC236}">
                <a16:creationId xmlns:a16="http://schemas.microsoft.com/office/drawing/2014/main" id="{E997EA06-5325-4CCF-A736-9843C921D78F}"/>
              </a:ext>
            </a:extLst>
          </p:cNvPr>
          <p:cNvSpPr txBox="1"/>
          <p:nvPr/>
        </p:nvSpPr>
        <p:spPr>
          <a:xfrm rot="16200000">
            <a:off x="2250708" y="3804569"/>
            <a:ext cx="1218259" cy="403249"/>
          </a:xfrm>
          <a:prstGeom prst="rect">
            <a:avLst/>
          </a:prstGeom>
          <a:solidFill>
            <a:schemeClr val="accent4">
              <a:lumMod val="60000"/>
              <a:lumOff val="40000"/>
            </a:schemeClr>
          </a:solid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09585" eaLnBrk="0" fontAlgn="base" hangingPunct="0">
              <a:spcBef>
                <a:spcPct val="0"/>
              </a:spcBef>
              <a:spcAft>
                <a:spcPct val="0"/>
              </a:spcAft>
              <a:defRPr/>
            </a:pPr>
            <a:r>
              <a:rPr lang="en-US" sz="1467" b="1" kern="0" dirty="0">
                <a:solidFill>
                  <a:srgbClr val="FFFFFF"/>
                </a:solidFill>
                <a:latin typeface="Arial" panose="020B0604020202020204" pitchFamily="34" charset="0"/>
                <a:ea typeface="Arial Unicode MS" panose="020B0604020202020204" pitchFamily="34" charset="-128"/>
              </a:rPr>
              <a:t>Doublet</a:t>
            </a:r>
            <a:endParaRPr lang="en-GB" sz="1467" b="1" kern="0" dirty="0">
              <a:solidFill>
                <a:srgbClr val="FFFFFF"/>
              </a:solidFill>
              <a:latin typeface="Arial" panose="020B0604020202020204" pitchFamily="34" charset="0"/>
              <a:ea typeface="Arial Unicode MS" panose="020B0604020202020204" pitchFamily="34" charset="-128"/>
            </a:endParaRPr>
          </a:p>
        </p:txBody>
      </p:sp>
      <p:sp>
        <p:nvSpPr>
          <p:cNvPr id="27" name="Rectangle: Rounded Corners 26">
            <a:extLst>
              <a:ext uri="{FF2B5EF4-FFF2-40B4-BE49-F238E27FC236}">
                <a16:creationId xmlns:a16="http://schemas.microsoft.com/office/drawing/2014/main" id="{95060A01-CA1F-4873-8D1F-9B75E973E145}"/>
              </a:ext>
            </a:extLst>
          </p:cNvPr>
          <p:cNvSpPr/>
          <p:nvPr/>
        </p:nvSpPr>
        <p:spPr bwMode="auto">
          <a:xfrm>
            <a:off x="5411704" y="2998101"/>
            <a:ext cx="2202537" cy="358547"/>
          </a:xfrm>
          <a:prstGeom prst="roundRect">
            <a:avLst>
              <a:gd name="adj" fmla="val 9378"/>
            </a:avLst>
          </a:prstGeom>
          <a:noFill/>
          <a:ln w="25400" cap="flat" cmpd="sng" algn="ctr">
            <a:noFill/>
            <a:prstDash val="solid"/>
          </a:ln>
          <a:effectLst/>
        </p:spPr>
        <p:txBody>
          <a:bodyPr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072">
              <a:defRPr/>
            </a:pPr>
            <a:endParaRPr lang="en-GB" sz="800" kern="0" dirty="0">
              <a:solidFill>
                <a:prstClr val="white"/>
              </a:solidFill>
              <a:latin typeface="Arial"/>
              <a:ea typeface="Arial Unicode MS"/>
            </a:endParaRPr>
          </a:p>
        </p:txBody>
      </p:sp>
      <p:sp>
        <p:nvSpPr>
          <p:cNvPr id="26" name="TextBox 68">
            <a:extLst>
              <a:ext uri="{FF2B5EF4-FFF2-40B4-BE49-F238E27FC236}">
                <a16:creationId xmlns:a16="http://schemas.microsoft.com/office/drawing/2014/main" id="{D77B0943-91C2-4946-BAE2-5CCAB864FF41}"/>
              </a:ext>
            </a:extLst>
          </p:cNvPr>
          <p:cNvSpPr txBox="1"/>
          <p:nvPr/>
        </p:nvSpPr>
        <p:spPr>
          <a:xfrm>
            <a:off x="4569157" y="4979414"/>
            <a:ext cx="2776116" cy="646331"/>
          </a:xfrm>
          <a:prstGeom prst="rect">
            <a:avLst/>
          </a:prstGeom>
          <a:solidFill>
            <a:srgbClr val="FFFFFF">
              <a:lumMod val="95000"/>
            </a:srgb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072">
              <a:spcBef>
                <a:spcPct val="0"/>
              </a:spcBef>
              <a:defRPr/>
            </a:pPr>
            <a:r>
              <a:rPr lang="en-US" sz="1200" kern="0" dirty="0">
                <a:solidFill>
                  <a:srgbClr val="000000"/>
                </a:solidFill>
                <a:latin typeface="Arial Narrow" panose="020B0606020202030204" pitchFamily="34" charset="0"/>
                <a:ea typeface="Arial Unicode MS" panose="020B0604020202020204" pitchFamily="34" charset="-128"/>
              </a:rPr>
              <a:t>Survival </a:t>
            </a:r>
            <a:r>
              <a:rPr lang="en-GB" altLang="en-US" sz="1200" kern="0" dirty="0">
                <a:solidFill>
                  <a:prstClr val="black"/>
                </a:solidFill>
                <a:latin typeface="Arial Narrow" panose="020B0606020202030204" pitchFamily="34" charset="0"/>
                <a:ea typeface="MS PGothic" panose="020B0600070205080204" pitchFamily="34" charset="-128"/>
              </a:rPr>
              <a:t>follow-up: treatment discontinuation, monthly for 4 months, then every 2–3 months thereafter</a:t>
            </a:r>
            <a:endParaRPr lang="en-GB" sz="1200" kern="0" dirty="0">
              <a:solidFill>
                <a:srgbClr val="000000"/>
              </a:solidFill>
              <a:latin typeface="Arial Narrow" panose="020B0606020202030204" pitchFamily="34" charset="0"/>
              <a:ea typeface="Arial Unicode MS" panose="020B0604020202020204" pitchFamily="34" charset="-128"/>
            </a:endParaRPr>
          </a:p>
        </p:txBody>
      </p:sp>
      <p:cxnSp>
        <p:nvCxnSpPr>
          <p:cNvPr id="24" name="Straight Connector 23">
            <a:extLst>
              <a:ext uri="{FF2B5EF4-FFF2-40B4-BE49-F238E27FC236}">
                <a16:creationId xmlns:a16="http://schemas.microsoft.com/office/drawing/2014/main" id="{2B21D8CA-A7B6-48EB-9682-1F40183CE717}"/>
              </a:ext>
            </a:extLst>
          </p:cNvPr>
          <p:cNvCxnSpPr>
            <a:cxnSpLocks/>
          </p:cNvCxnSpPr>
          <p:nvPr/>
        </p:nvCxnSpPr>
        <p:spPr bwMode="auto">
          <a:xfrm>
            <a:off x="2030215" y="3291283"/>
            <a:ext cx="337909" cy="0"/>
          </a:xfrm>
          <a:prstGeom prst="line">
            <a:avLst/>
          </a:prstGeom>
          <a:solidFill>
            <a:srgbClr val="00B8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Connector: Elbow 49">
            <a:extLst>
              <a:ext uri="{FF2B5EF4-FFF2-40B4-BE49-F238E27FC236}">
                <a16:creationId xmlns:a16="http://schemas.microsoft.com/office/drawing/2014/main" id="{C60B1C5F-CA11-4C90-A577-8ACD36273281}"/>
              </a:ext>
            </a:extLst>
          </p:cNvPr>
          <p:cNvCxnSpPr>
            <a:cxnSpLocks/>
          </p:cNvCxnSpPr>
          <p:nvPr/>
        </p:nvCxnSpPr>
        <p:spPr>
          <a:xfrm rot="10800000" flipH="1" flipV="1">
            <a:off x="2631480" y="2303552"/>
            <a:ext cx="3657" cy="1686833"/>
          </a:xfrm>
          <a:prstGeom prst="bentConnector3">
            <a:avLst>
              <a:gd name="adj1" fmla="val -6999854"/>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1">
            <a:extLst>
              <a:ext uri="{FF2B5EF4-FFF2-40B4-BE49-F238E27FC236}">
                <a16:creationId xmlns:a16="http://schemas.microsoft.com/office/drawing/2014/main" id="{32BF6151-8141-47DB-B647-1FAD075A6DF3}"/>
              </a:ext>
            </a:extLst>
          </p:cNvPr>
          <p:cNvSpPr txBox="1">
            <a:spLocks noChangeArrowheads="1"/>
          </p:cNvSpPr>
          <p:nvPr/>
        </p:nvSpPr>
        <p:spPr bwMode="auto">
          <a:xfrm rot="16200000">
            <a:off x="1088742" y="3075885"/>
            <a:ext cx="2275372" cy="1421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0" bIns="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072">
              <a:spcBef>
                <a:spcPct val="0"/>
              </a:spcBef>
              <a:defRPr/>
            </a:pPr>
            <a:r>
              <a:rPr lang="en-GB" altLang="en-US" sz="1333" kern="0" dirty="0">
                <a:solidFill>
                  <a:prstClr val="black"/>
                </a:solidFill>
                <a:latin typeface="Arial Narrow" panose="020B0606020202030204" pitchFamily="34" charset="0"/>
              </a:rPr>
              <a:t>Sequential enrolment*</a:t>
            </a:r>
          </a:p>
        </p:txBody>
      </p:sp>
      <p:graphicFrame>
        <p:nvGraphicFramePr>
          <p:cNvPr id="45" name="Table 3">
            <a:extLst>
              <a:ext uri="{FF2B5EF4-FFF2-40B4-BE49-F238E27FC236}">
                <a16:creationId xmlns:a16="http://schemas.microsoft.com/office/drawing/2014/main" id="{A154DE08-75D7-936B-B738-A9D00FD1B292}"/>
              </a:ext>
            </a:extLst>
          </p:cNvPr>
          <p:cNvGraphicFramePr>
            <a:graphicFrameLocks noGrp="1"/>
          </p:cNvGraphicFramePr>
          <p:nvPr/>
        </p:nvGraphicFramePr>
        <p:xfrm>
          <a:off x="7456025" y="642144"/>
          <a:ext cx="4640563" cy="4914880"/>
        </p:xfrm>
        <a:graphic>
          <a:graphicData uri="http://schemas.openxmlformats.org/drawingml/2006/table">
            <a:tbl>
              <a:tblPr firstRow="1" bandRow="1">
                <a:tableStyleId>{5C22544A-7EE6-4342-B048-85BDC9FD1C3A}</a:tableStyleId>
              </a:tblPr>
              <a:tblGrid>
                <a:gridCol w="1927581">
                  <a:extLst>
                    <a:ext uri="{9D8B030D-6E8A-4147-A177-3AD203B41FA5}">
                      <a16:colId xmlns:a16="http://schemas.microsoft.com/office/drawing/2014/main" val="2241213797"/>
                    </a:ext>
                  </a:extLst>
                </a:gridCol>
                <a:gridCol w="1377687">
                  <a:extLst>
                    <a:ext uri="{9D8B030D-6E8A-4147-A177-3AD203B41FA5}">
                      <a16:colId xmlns:a16="http://schemas.microsoft.com/office/drawing/2014/main" val="355423013"/>
                    </a:ext>
                  </a:extLst>
                </a:gridCol>
                <a:gridCol w="1335295">
                  <a:extLst>
                    <a:ext uri="{9D8B030D-6E8A-4147-A177-3AD203B41FA5}">
                      <a16:colId xmlns:a16="http://schemas.microsoft.com/office/drawing/2014/main" val="518710406"/>
                    </a:ext>
                  </a:extLst>
                </a:gridCol>
              </a:tblGrid>
              <a:tr h="690880">
                <a:tc>
                  <a:txBody>
                    <a:bodyPr/>
                    <a:lstStyle/>
                    <a:p>
                      <a:pPr>
                        <a:lnSpc>
                          <a:spcPct val="95000"/>
                        </a:lnSpc>
                      </a:pPr>
                      <a:endParaRPr lang="en-GB" sz="1300" dirty="0">
                        <a:latin typeface="Arial Narrow" panose="020B0606020202030204" pitchFamily="34" charset="0"/>
                      </a:endParaRPr>
                    </a:p>
                  </a:txBody>
                  <a:tcPr marL="121920" marR="121920" marT="0" marB="0" anchor="ctr">
                    <a:lnB w="12700" cap="flat" cmpd="sng" algn="ctr">
                      <a:solidFill>
                        <a:schemeClr val="bg1"/>
                      </a:solidFill>
                      <a:prstDash val="solid"/>
                      <a:round/>
                      <a:headEnd type="none" w="med" len="med"/>
                      <a:tailEnd type="none" w="med" len="med"/>
                    </a:lnB>
                    <a:noFill/>
                  </a:tcPr>
                </a:tc>
                <a:tc>
                  <a:txBody>
                    <a:bodyPr/>
                    <a:lstStyle/>
                    <a:p>
                      <a:pPr algn="ctr">
                        <a:lnSpc>
                          <a:spcPct val="85000"/>
                        </a:lnSpc>
                      </a:pPr>
                      <a:r>
                        <a:rPr lang="en-US" sz="1300" dirty="0">
                          <a:latin typeface="Arial Narrow" panose="020B0606020202030204" pitchFamily="34" charset="0"/>
                        </a:rPr>
                        <a:t>Olaparib plus durvalumab and bevacizumab</a:t>
                      </a:r>
                    </a:p>
                    <a:p>
                      <a:pPr algn="ctr">
                        <a:lnSpc>
                          <a:spcPct val="85000"/>
                        </a:lnSpc>
                      </a:pPr>
                      <a:r>
                        <a:rPr lang="en-US" sz="1300" dirty="0">
                          <a:latin typeface="Arial Narrow" panose="020B0606020202030204" pitchFamily="34" charset="0"/>
                        </a:rPr>
                        <a:t>N=31</a:t>
                      </a:r>
                      <a:endParaRPr lang="en-GB" sz="1300" dirty="0">
                        <a:latin typeface="Arial Narrow" panose="020B0606020202030204" pitchFamily="34" charset="0"/>
                      </a:endParaRPr>
                    </a:p>
                  </a:txBody>
                  <a:tcPr marL="121920" marR="121920" marT="0" marB="0" anchor="ctr">
                    <a:lnB w="12700" cap="flat" cmpd="sng" algn="ctr">
                      <a:solidFill>
                        <a:schemeClr val="bg1"/>
                      </a:solidFill>
                      <a:prstDash val="solid"/>
                      <a:round/>
                      <a:headEnd type="none" w="med" len="med"/>
                      <a:tailEnd type="none" w="med" len="med"/>
                    </a:lnB>
                    <a:solidFill>
                      <a:schemeClr val="accent6"/>
                    </a:solidFill>
                  </a:tcPr>
                </a:tc>
                <a:tc>
                  <a:txBody>
                    <a:bodyPr/>
                    <a:lstStyle/>
                    <a:p>
                      <a:pPr algn="ctr">
                        <a:lnSpc>
                          <a:spcPct val="85000"/>
                        </a:lnSpc>
                      </a:pPr>
                      <a:r>
                        <a:rPr lang="en-US" sz="1300" dirty="0">
                          <a:latin typeface="Arial Narrow" panose="020B0606020202030204" pitchFamily="34" charset="0"/>
                        </a:rPr>
                        <a:t>Olaparib plus durvalumab</a:t>
                      </a:r>
                    </a:p>
                    <a:p>
                      <a:pPr algn="ctr">
                        <a:lnSpc>
                          <a:spcPct val="85000"/>
                        </a:lnSpc>
                      </a:pPr>
                      <a:r>
                        <a:rPr lang="en-US" sz="1300" dirty="0">
                          <a:latin typeface="Arial Narrow" panose="020B0606020202030204" pitchFamily="34" charset="0"/>
                        </a:rPr>
                        <a:t>N=32</a:t>
                      </a:r>
                      <a:endParaRPr lang="en-GB" sz="1300" dirty="0">
                        <a:latin typeface="Arial Narrow" panose="020B0606020202030204" pitchFamily="34" charset="0"/>
                      </a:endParaRPr>
                    </a:p>
                  </a:txBody>
                  <a:tcPr marL="121920" marR="121920" marT="0" marB="0" anchor="ctr">
                    <a:lnB w="12700" cap="flat" cmpd="sng" algn="ctr">
                      <a:solidFill>
                        <a:schemeClr val="bg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332679472"/>
                  </a:ext>
                </a:extLst>
              </a:tr>
              <a:tr h="211200">
                <a:tc>
                  <a:txBody>
                    <a:bodyPr/>
                    <a:lstStyle/>
                    <a:p>
                      <a:pPr fontAlgn="ctr">
                        <a:lnSpc>
                          <a:spcPct val="95000"/>
                        </a:lnSpc>
                        <a:spcAft>
                          <a:spcPts val="800"/>
                        </a:spcAft>
                      </a:pPr>
                      <a:r>
                        <a:rPr lang="en-GB" sz="1300" b="1" kern="1200" dirty="0">
                          <a:effectLst/>
                          <a:latin typeface="Arial Narrow" panose="020B0606020202030204" pitchFamily="34" charset="0"/>
                          <a:ea typeface="Arial Unicode MS" panose="020B0604020202020204"/>
                          <a:cs typeface="Times New Roman" panose="02020603050405020304" pitchFamily="18" charset="0"/>
                        </a:rPr>
                        <a:t>Median (range) age</a:t>
                      </a:r>
                      <a:r>
                        <a:rPr lang="en-GB" sz="1300" kern="1200" dirty="0">
                          <a:effectLst/>
                          <a:latin typeface="Arial Narrow" panose="020B0606020202030204" pitchFamily="34" charset="0"/>
                          <a:ea typeface="Arial Unicode MS" panose="020B0604020202020204"/>
                          <a:cs typeface="Times New Roman" panose="02020603050405020304" pitchFamily="18" charset="0"/>
                        </a:rPr>
                        <a:t>, years</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000" marR="847" marT="847" marB="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lnSpc>
                          <a:spcPct val="95000"/>
                        </a:lnSpc>
                        <a:spcAft>
                          <a:spcPts val="800"/>
                        </a:spcAft>
                      </a:pPr>
                      <a:r>
                        <a:rPr lang="en-GB" sz="1300" kern="1200" dirty="0">
                          <a:effectLst/>
                          <a:latin typeface="Arial Narrow" panose="020B0606020202030204" pitchFamily="34" charset="0"/>
                          <a:ea typeface="Arial Unicode MS" panose="020B0604020202020204"/>
                          <a:cs typeface="Times New Roman" panose="02020603050405020304" pitchFamily="18" charset="0"/>
                        </a:rPr>
                        <a:t>64.0 (33–77)</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47" marR="847" marT="847" marB="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lnSpc>
                          <a:spcPct val="95000"/>
                        </a:lnSpc>
                        <a:spcAft>
                          <a:spcPts val="800"/>
                        </a:spcAft>
                      </a:pPr>
                      <a:r>
                        <a:rPr lang="en-GB" sz="1300" kern="1200" dirty="0">
                          <a:effectLst/>
                          <a:latin typeface="Arial Narrow" panose="020B0606020202030204" pitchFamily="34" charset="0"/>
                          <a:ea typeface="Arial Unicode MS" panose="020B0604020202020204"/>
                          <a:cs typeface="Times New Roman" panose="02020603050405020304" pitchFamily="18" charset="0"/>
                        </a:rPr>
                        <a:t>68.5 (40–86)</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47" marR="847" marT="847" marB="0" anchor="ctr">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686147052"/>
                  </a:ext>
                </a:extLst>
              </a:tr>
              <a:tr h="211200">
                <a:tc gridSpan="2">
                  <a:txBody>
                    <a:bodyPr/>
                    <a:lstStyle/>
                    <a:p>
                      <a:pPr fontAlgn="ctr">
                        <a:lnSpc>
                          <a:spcPct val="95000"/>
                        </a:lnSpc>
                        <a:spcAft>
                          <a:spcPts val="800"/>
                        </a:spcAft>
                      </a:pPr>
                      <a:r>
                        <a:rPr lang="en-GB" sz="1300" b="1" kern="1200" dirty="0">
                          <a:effectLst/>
                          <a:latin typeface="Arial Narrow" panose="020B0606020202030204" pitchFamily="34" charset="0"/>
                          <a:ea typeface="Arial Unicode MS" panose="020B0604020202020204"/>
                          <a:cs typeface="Times New Roman" panose="02020603050405020304" pitchFamily="18" charset="0"/>
                        </a:rPr>
                        <a:t>Age group </a:t>
                      </a:r>
                      <a:r>
                        <a:rPr lang="en-GB" sz="1300" kern="1200" dirty="0">
                          <a:effectLst/>
                          <a:latin typeface="Arial Narrow" panose="020B0606020202030204" pitchFamily="34" charset="0"/>
                          <a:ea typeface="Arial Unicode MS" panose="020B0604020202020204"/>
                          <a:cs typeface="Times New Roman" panose="02020603050405020304" pitchFamily="18" charset="0"/>
                        </a:rPr>
                        <a:t>(years), n (%)</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000" marR="847" marT="847" marB="0" anchor="ctr">
                    <a:noFill/>
                  </a:tcPr>
                </a:tc>
                <a:tc hMerge="1">
                  <a:txBody>
                    <a:bodyPr/>
                    <a:lstStyle/>
                    <a:p>
                      <a:pPr fontAlgn="ctr">
                        <a:lnSpc>
                          <a:spcPct val="106000"/>
                        </a:lnSpc>
                        <a:spcAft>
                          <a:spcPts val="800"/>
                        </a:spcAft>
                      </a:pPr>
                      <a:endParaRPr lang="en-GB" sz="900" dirty="0">
                        <a:effectLst/>
                        <a:latin typeface="+mn-lt"/>
                        <a:ea typeface="Calibri" panose="020F0502020204030204" pitchFamily="34" charset="0"/>
                        <a:cs typeface="Times New Roman" panose="02020603050405020304" pitchFamily="18" charset="0"/>
                      </a:endParaRPr>
                    </a:p>
                  </a:txBody>
                  <a:tcPr marL="635" marR="635" marT="635" marB="0" anchor="ctr"/>
                </a:tc>
                <a:tc>
                  <a:txBody>
                    <a:bodyPr/>
                    <a:lstStyle/>
                    <a:p>
                      <a:pPr>
                        <a:lnSpc>
                          <a:spcPct val="95000"/>
                        </a:lnSpc>
                      </a:pPr>
                      <a:endParaRPr lang="en-GB" sz="1300" dirty="0">
                        <a:effectLst/>
                        <a:latin typeface="Arial Narrow" panose="020B0606020202030204" pitchFamily="34" charset="0"/>
                        <a:cs typeface="Times New Roman" panose="02020603050405020304" pitchFamily="18" charset="0"/>
                      </a:endParaRPr>
                    </a:p>
                  </a:txBody>
                  <a:tcPr marL="847" marR="847" marT="847" marB="0" anchor="ctr">
                    <a:noFill/>
                  </a:tcPr>
                </a:tc>
                <a:extLst>
                  <a:ext uri="{0D108BD9-81ED-4DB2-BD59-A6C34878D82A}">
                    <a16:rowId xmlns:a16="http://schemas.microsoft.com/office/drawing/2014/main" val="2890868822"/>
                  </a:ext>
                </a:extLst>
              </a:tr>
              <a:tr h="211200">
                <a:tc>
                  <a:txBody>
                    <a:bodyPr/>
                    <a:lstStyle/>
                    <a:p>
                      <a:pPr fontAlgn="ctr">
                        <a:lnSpc>
                          <a:spcPct val="95000"/>
                        </a:lnSpc>
                        <a:spcAft>
                          <a:spcPts val="800"/>
                        </a:spcAft>
                      </a:pPr>
                      <a:r>
                        <a:rPr lang="en-GB" sz="1300" kern="1200" dirty="0">
                          <a:effectLst/>
                          <a:latin typeface="Arial Narrow" panose="020B0606020202030204" pitchFamily="34" charset="0"/>
                          <a:ea typeface="Arial Unicode MS" panose="020B0604020202020204"/>
                          <a:cs typeface="Times New Roman" panose="02020603050405020304" pitchFamily="18" charset="0"/>
                        </a:rPr>
                        <a:t>      &lt;50</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000" marR="36407" marT="847" marB="0" anchor="ctr">
                    <a:noFill/>
                  </a:tcPr>
                </a:tc>
                <a:tc>
                  <a:txBody>
                    <a:bodyPr/>
                    <a:lstStyle/>
                    <a:p>
                      <a:pPr algn="ctr" fontAlgn="ctr">
                        <a:lnSpc>
                          <a:spcPct val="95000"/>
                        </a:lnSpc>
                        <a:spcAft>
                          <a:spcPts val="800"/>
                        </a:spcAft>
                      </a:pPr>
                      <a:r>
                        <a:rPr lang="en-GB" sz="1300" kern="1200">
                          <a:effectLst/>
                          <a:latin typeface="Arial Narrow" panose="020B0606020202030204" pitchFamily="34" charset="0"/>
                          <a:ea typeface="Arial Unicode MS" panose="020B0604020202020204"/>
                          <a:cs typeface="Times New Roman" panose="02020603050405020304" pitchFamily="18" charset="0"/>
                        </a:rPr>
                        <a:t>   3 (9.7)</a:t>
                      </a:r>
                      <a:endParaRPr lang="en-GB" sz="1300">
                        <a:effectLst/>
                        <a:latin typeface="Arial Narrow" panose="020B0606020202030204" pitchFamily="34" charset="0"/>
                        <a:ea typeface="Calibri" panose="020F0502020204030204" pitchFamily="34" charset="0"/>
                        <a:cs typeface="Times New Roman" panose="02020603050405020304" pitchFamily="18" charset="0"/>
                      </a:endParaRPr>
                    </a:p>
                  </a:txBody>
                  <a:tcPr marL="847" marR="847" marT="847" marB="0" anchor="ctr">
                    <a:noFill/>
                  </a:tcPr>
                </a:tc>
                <a:tc>
                  <a:txBody>
                    <a:bodyPr/>
                    <a:lstStyle/>
                    <a:p>
                      <a:pPr algn="ctr" fontAlgn="ctr">
                        <a:lnSpc>
                          <a:spcPct val="95000"/>
                        </a:lnSpc>
                        <a:spcAft>
                          <a:spcPts val="800"/>
                        </a:spcAft>
                      </a:pPr>
                      <a:r>
                        <a:rPr lang="en-GB" sz="1300" kern="1200" dirty="0">
                          <a:effectLst/>
                          <a:latin typeface="Arial Narrow" panose="020B0606020202030204" pitchFamily="34" charset="0"/>
                          <a:ea typeface="Arial Unicode MS" panose="020B0604020202020204"/>
                          <a:cs typeface="Times New Roman" panose="02020603050405020304" pitchFamily="18" charset="0"/>
                        </a:rPr>
                        <a:t>     4 (12.5)</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47" marR="847" marT="847" marB="0" anchor="ctr">
                    <a:noFill/>
                  </a:tcPr>
                </a:tc>
                <a:extLst>
                  <a:ext uri="{0D108BD9-81ED-4DB2-BD59-A6C34878D82A}">
                    <a16:rowId xmlns:a16="http://schemas.microsoft.com/office/drawing/2014/main" val="601543479"/>
                  </a:ext>
                </a:extLst>
              </a:tr>
              <a:tr h="211200">
                <a:tc>
                  <a:txBody>
                    <a:bodyPr/>
                    <a:lstStyle/>
                    <a:p>
                      <a:pPr fontAlgn="ctr">
                        <a:lnSpc>
                          <a:spcPct val="95000"/>
                        </a:lnSpc>
                        <a:spcAft>
                          <a:spcPts val="800"/>
                        </a:spcAft>
                      </a:pPr>
                      <a:r>
                        <a:rPr lang="en-GB" sz="1300" kern="1200" dirty="0">
                          <a:effectLst/>
                          <a:latin typeface="Arial Narrow" panose="020B0606020202030204" pitchFamily="34" charset="0"/>
                          <a:ea typeface="Arial Unicode MS" panose="020B0604020202020204"/>
                          <a:cs typeface="Times New Roman" panose="02020603050405020304" pitchFamily="18" charset="0"/>
                        </a:rPr>
                        <a:t>      ≥50–&lt;65</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000" marR="36407" marT="847" marB="0" anchor="ctr">
                    <a:noFill/>
                  </a:tcPr>
                </a:tc>
                <a:tc>
                  <a:txBody>
                    <a:bodyPr/>
                    <a:lstStyle/>
                    <a:p>
                      <a:pPr algn="ctr" fontAlgn="ctr">
                        <a:lnSpc>
                          <a:spcPct val="95000"/>
                        </a:lnSpc>
                        <a:spcAft>
                          <a:spcPts val="800"/>
                        </a:spcAft>
                      </a:pPr>
                      <a:r>
                        <a:rPr lang="en-GB" sz="1300" kern="1200">
                          <a:effectLst/>
                          <a:latin typeface="Arial Narrow" panose="020B0606020202030204" pitchFamily="34" charset="0"/>
                          <a:ea typeface="Arial Unicode MS" panose="020B0604020202020204"/>
                          <a:cs typeface="Times New Roman" panose="02020603050405020304" pitchFamily="18" charset="0"/>
                        </a:rPr>
                        <a:t>   14 (45.2)</a:t>
                      </a:r>
                      <a:endParaRPr lang="en-GB" sz="1300">
                        <a:effectLst/>
                        <a:latin typeface="Arial Narrow" panose="020B0606020202030204" pitchFamily="34" charset="0"/>
                        <a:ea typeface="Calibri" panose="020F0502020204030204" pitchFamily="34" charset="0"/>
                        <a:cs typeface="Times New Roman" panose="02020603050405020304" pitchFamily="18" charset="0"/>
                      </a:endParaRPr>
                    </a:p>
                  </a:txBody>
                  <a:tcPr marL="847" marR="847" marT="847" marB="0" anchor="ctr">
                    <a:noFill/>
                  </a:tcPr>
                </a:tc>
                <a:tc>
                  <a:txBody>
                    <a:bodyPr/>
                    <a:lstStyle/>
                    <a:p>
                      <a:pPr algn="ctr" fontAlgn="ctr">
                        <a:lnSpc>
                          <a:spcPct val="95000"/>
                        </a:lnSpc>
                        <a:spcAft>
                          <a:spcPts val="800"/>
                        </a:spcAft>
                      </a:pPr>
                      <a:r>
                        <a:rPr lang="en-GB" sz="1300" kern="1200" dirty="0">
                          <a:effectLst/>
                          <a:latin typeface="Arial Narrow" panose="020B0606020202030204" pitchFamily="34" charset="0"/>
                          <a:ea typeface="Arial Unicode MS" panose="020B0604020202020204"/>
                          <a:cs typeface="Times New Roman" panose="02020603050405020304" pitchFamily="18" charset="0"/>
                        </a:rPr>
                        <a:t>     8 (25.0)</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47" marR="847" marT="847" marB="0" anchor="ctr">
                    <a:noFill/>
                  </a:tcPr>
                </a:tc>
                <a:extLst>
                  <a:ext uri="{0D108BD9-81ED-4DB2-BD59-A6C34878D82A}">
                    <a16:rowId xmlns:a16="http://schemas.microsoft.com/office/drawing/2014/main" val="1686675266"/>
                  </a:ext>
                </a:extLst>
              </a:tr>
              <a:tr h="211200">
                <a:tc>
                  <a:txBody>
                    <a:bodyPr/>
                    <a:lstStyle/>
                    <a:p>
                      <a:pPr fontAlgn="ctr">
                        <a:lnSpc>
                          <a:spcPct val="95000"/>
                        </a:lnSpc>
                        <a:spcAft>
                          <a:spcPts val="800"/>
                        </a:spcAft>
                      </a:pPr>
                      <a:r>
                        <a:rPr lang="en-GB" sz="1300" kern="1200" dirty="0">
                          <a:effectLst/>
                          <a:latin typeface="Arial Narrow" panose="020B0606020202030204" pitchFamily="34" charset="0"/>
                          <a:ea typeface="Arial Unicode MS" panose="020B0604020202020204"/>
                          <a:cs typeface="Times New Roman" panose="02020603050405020304" pitchFamily="18" charset="0"/>
                        </a:rPr>
                        <a:t>      ≥65</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000" marR="36407" marT="847" marB="0" anchor="ctr">
                    <a:noFill/>
                  </a:tcPr>
                </a:tc>
                <a:tc>
                  <a:txBody>
                    <a:bodyPr/>
                    <a:lstStyle/>
                    <a:p>
                      <a:pPr algn="ctr" fontAlgn="ctr">
                        <a:lnSpc>
                          <a:spcPct val="95000"/>
                        </a:lnSpc>
                        <a:spcAft>
                          <a:spcPts val="800"/>
                        </a:spcAft>
                      </a:pPr>
                      <a:r>
                        <a:rPr lang="en-GB" sz="1300" kern="1200" dirty="0">
                          <a:effectLst/>
                          <a:latin typeface="Arial Narrow" panose="020B0606020202030204" pitchFamily="34" charset="0"/>
                          <a:ea typeface="Arial Unicode MS" panose="020B0604020202020204"/>
                          <a:cs typeface="Times New Roman" panose="02020603050405020304" pitchFamily="18" charset="0"/>
                        </a:rPr>
                        <a:t>   14 (45.2)</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47" marR="847" marT="847" marB="0" anchor="ctr">
                    <a:noFill/>
                  </a:tcPr>
                </a:tc>
                <a:tc>
                  <a:txBody>
                    <a:bodyPr/>
                    <a:lstStyle/>
                    <a:p>
                      <a:pPr algn="ctr" fontAlgn="ctr">
                        <a:lnSpc>
                          <a:spcPct val="95000"/>
                        </a:lnSpc>
                        <a:spcAft>
                          <a:spcPts val="800"/>
                        </a:spcAft>
                      </a:pPr>
                      <a:r>
                        <a:rPr lang="en-GB" sz="1300" kern="1200" dirty="0">
                          <a:effectLst/>
                          <a:latin typeface="Arial Narrow" panose="020B0606020202030204" pitchFamily="34" charset="0"/>
                          <a:ea typeface="Arial Unicode MS" panose="020B0604020202020204"/>
                          <a:cs typeface="Times New Roman" panose="02020603050405020304" pitchFamily="18" charset="0"/>
                        </a:rPr>
                        <a:t>   20 (62.5)</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47" marR="847" marT="847" marB="0" anchor="ctr">
                    <a:noFill/>
                  </a:tcPr>
                </a:tc>
                <a:extLst>
                  <a:ext uri="{0D108BD9-81ED-4DB2-BD59-A6C34878D82A}">
                    <a16:rowId xmlns:a16="http://schemas.microsoft.com/office/drawing/2014/main" val="1339393626"/>
                  </a:ext>
                </a:extLst>
              </a:tr>
              <a:tr h="211200">
                <a:tc gridSpan="3">
                  <a:txBody>
                    <a:bodyPr/>
                    <a:lstStyle/>
                    <a:p>
                      <a:pPr fontAlgn="ctr">
                        <a:lnSpc>
                          <a:spcPct val="95000"/>
                        </a:lnSpc>
                        <a:spcAft>
                          <a:spcPts val="800"/>
                        </a:spcAft>
                      </a:pPr>
                      <a:r>
                        <a:rPr lang="en-GB" sz="1300" b="1" kern="1200" dirty="0">
                          <a:effectLst/>
                          <a:latin typeface="Arial Narrow" panose="020B0606020202030204" pitchFamily="34" charset="0"/>
                          <a:ea typeface="Arial Unicode MS" panose="020B0604020202020204"/>
                          <a:cs typeface="Times New Roman" panose="02020603050405020304" pitchFamily="18" charset="0"/>
                        </a:rPr>
                        <a:t>Race</a:t>
                      </a:r>
                      <a:r>
                        <a:rPr lang="en-GB" sz="1300" kern="1200" dirty="0">
                          <a:effectLst/>
                          <a:latin typeface="Arial Narrow" panose="020B0606020202030204" pitchFamily="34" charset="0"/>
                          <a:ea typeface="Arial Unicode MS" panose="020B0604020202020204"/>
                          <a:cs typeface="Times New Roman" panose="02020603050405020304" pitchFamily="18" charset="0"/>
                        </a:rPr>
                        <a:t>, n (%)</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000" marR="847" marT="847" marB="0" anchor="ctr">
                    <a:lnB w="12700" cmpd="sng">
                      <a:noFill/>
                    </a:lnB>
                    <a:solidFill>
                      <a:schemeClr val="bg1">
                        <a:lumMod val="95000"/>
                      </a:schemeClr>
                    </a:solidFill>
                  </a:tcPr>
                </a:tc>
                <a:tc hMerge="1">
                  <a:txBody>
                    <a:bodyPr/>
                    <a:lstStyle/>
                    <a:p>
                      <a:pPr fontAlgn="ctr">
                        <a:lnSpc>
                          <a:spcPct val="106000"/>
                        </a:lnSpc>
                        <a:spcAft>
                          <a:spcPts val="800"/>
                        </a:spcAft>
                      </a:pPr>
                      <a:endParaRPr lang="en-GB" sz="900" dirty="0">
                        <a:effectLst/>
                        <a:latin typeface="+mn-lt"/>
                        <a:ea typeface="Calibri" panose="020F0502020204030204" pitchFamily="34" charset="0"/>
                        <a:cs typeface="Times New Roman" panose="02020603050405020304" pitchFamily="18" charset="0"/>
                      </a:endParaRPr>
                    </a:p>
                  </a:txBody>
                  <a:tcPr marL="635" marR="635" marT="635" marB="0" anchor="ctr"/>
                </a:tc>
                <a:tc hMerge="1">
                  <a:txBody>
                    <a:bodyPr/>
                    <a:lstStyle/>
                    <a:p>
                      <a:pPr>
                        <a:lnSpc>
                          <a:spcPct val="107000"/>
                        </a:lnSpc>
                      </a:pPr>
                      <a:endParaRPr lang="en-GB" sz="900" dirty="0">
                        <a:effectLst/>
                        <a:latin typeface="+mn-lt"/>
                        <a:cs typeface="Times New Roman" panose="02020603050405020304" pitchFamily="18" charset="0"/>
                      </a:endParaRPr>
                    </a:p>
                  </a:txBody>
                  <a:tcPr marL="635" marR="635" marT="635" marB="0" anchor="b">
                    <a:solidFill>
                      <a:schemeClr val="bg1">
                        <a:lumMod val="95000"/>
                      </a:schemeClr>
                    </a:solidFill>
                  </a:tcPr>
                </a:tc>
                <a:extLst>
                  <a:ext uri="{0D108BD9-81ED-4DB2-BD59-A6C34878D82A}">
                    <a16:rowId xmlns:a16="http://schemas.microsoft.com/office/drawing/2014/main" val="2149180272"/>
                  </a:ext>
                </a:extLst>
              </a:tr>
              <a:tr h="211200">
                <a:tc>
                  <a:txBody>
                    <a:bodyPr/>
                    <a:lstStyle/>
                    <a:p>
                      <a:pPr fontAlgn="ctr">
                        <a:lnSpc>
                          <a:spcPct val="95000"/>
                        </a:lnSpc>
                        <a:spcAft>
                          <a:spcPts val="800"/>
                        </a:spcAft>
                      </a:pPr>
                      <a:r>
                        <a:rPr lang="en-GB" sz="1300" kern="1200" dirty="0">
                          <a:effectLst/>
                          <a:latin typeface="Arial Narrow" panose="020B0606020202030204" pitchFamily="34" charset="0"/>
                          <a:ea typeface="Arial Unicode MS" panose="020B0604020202020204"/>
                          <a:cs typeface="Times New Roman" panose="02020603050405020304" pitchFamily="18" charset="0"/>
                        </a:rPr>
                        <a:t>      White</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000" marR="36407" marT="847" marB="0" anchor="ctr">
                    <a:lnR w="12700" cmpd="sng">
                      <a:noFill/>
                    </a:lnR>
                    <a:lnT w="12700" cmpd="sng">
                      <a:noFill/>
                    </a:lnT>
                    <a:lnB w="12700" cmpd="sng">
                      <a:noFill/>
                    </a:lnB>
                    <a:solidFill>
                      <a:schemeClr val="bg1">
                        <a:lumMod val="95000"/>
                      </a:schemeClr>
                    </a:solidFill>
                  </a:tcPr>
                </a:tc>
                <a:tc>
                  <a:txBody>
                    <a:bodyPr/>
                    <a:lstStyle/>
                    <a:p>
                      <a:pPr algn="ctr" fontAlgn="ctr">
                        <a:lnSpc>
                          <a:spcPct val="95000"/>
                        </a:lnSpc>
                        <a:spcAft>
                          <a:spcPts val="800"/>
                        </a:spcAft>
                      </a:pPr>
                      <a:r>
                        <a:rPr lang="en-GB" sz="1300" kern="1200" dirty="0">
                          <a:effectLst/>
                          <a:latin typeface="Arial Narrow" panose="020B0606020202030204" pitchFamily="34" charset="0"/>
                          <a:ea typeface="Arial Unicode MS" panose="020B0604020202020204"/>
                          <a:cs typeface="Times New Roman" panose="02020603050405020304" pitchFamily="18" charset="0"/>
                        </a:rPr>
                        <a:t>   20 (64.5)</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47" marR="847" marT="847" marB="0" anchor="ctr">
                    <a:lnL w="12700" cmpd="sng">
                      <a:noFill/>
                    </a:lnL>
                    <a:lnR w="12700" cmpd="sng">
                      <a:noFill/>
                    </a:lnR>
                    <a:lnT w="12700" cmpd="sng">
                      <a:noFill/>
                    </a:lnT>
                    <a:lnB w="12700" cmpd="sng">
                      <a:noFill/>
                    </a:lnB>
                    <a:solidFill>
                      <a:schemeClr val="bg1">
                        <a:lumMod val="95000"/>
                      </a:schemeClr>
                    </a:solidFill>
                  </a:tcPr>
                </a:tc>
                <a:tc>
                  <a:txBody>
                    <a:bodyPr/>
                    <a:lstStyle/>
                    <a:p>
                      <a:pPr algn="ctr" fontAlgn="ctr">
                        <a:lnSpc>
                          <a:spcPct val="95000"/>
                        </a:lnSpc>
                        <a:spcAft>
                          <a:spcPts val="800"/>
                        </a:spcAft>
                      </a:pPr>
                      <a:r>
                        <a:rPr lang="en-GB" sz="1300" kern="1200" dirty="0">
                          <a:effectLst/>
                          <a:latin typeface="Arial Narrow" panose="020B0606020202030204" pitchFamily="34" charset="0"/>
                          <a:ea typeface="Arial Unicode MS" panose="020B0604020202020204"/>
                          <a:cs typeface="Times New Roman" panose="02020603050405020304" pitchFamily="18" charset="0"/>
                        </a:rPr>
                        <a:t>   24 (75.0)</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47" marR="847" marT="847" marB="0" anchor="ctr">
                    <a:lnL w="12700" cmpd="sng">
                      <a:noFill/>
                    </a:lnL>
                    <a:lnT w="12700" cmpd="sng">
                      <a:noFill/>
                    </a:lnT>
                    <a:lnB w="12700" cmpd="sng">
                      <a:noFill/>
                    </a:lnB>
                    <a:solidFill>
                      <a:schemeClr val="bg1">
                        <a:lumMod val="95000"/>
                      </a:schemeClr>
                    </a:solidFill>
                  </a:tcPr>
                </a:tc>
                <a:extLst>
                  <a:ext uri="{0D108BD9-81ED-4DB2-BD59-A6C34878D82A}">
                    <a16:rowId xmlns:a16="http://schemas.microsoft.com/office/drawing/2014/main" val="2964512383"/>
                  </a:ext>
                </a:extLst>
              </a:tr>
              <a:tr h="211200">
                <a:tc>
                  <a:txBody>
                    <a:bodyPr/>
                    <a:lstStyle/>
                    <a:p>
                      <a:pPr fontAlgn="ctr">
                        <a:lnSpc>
                          <a:spcPct val="95000"/>
                        </a:lnSpc>
                        <a:spcAft>
                          <a:spcPts val="800"/>
                        </a:spcAft>
                      </a:pPr>
                      <a:r>
                        <a:rPr lang="en-GB" sz="1300" kern="1200" dirty="0">
                          <a:effectLst/>
                          <a:latin typeface="Arial Narrow" panose="020B0606020202030204" pitchFamily="34" charset="0"/>
                          <a:ea typeface="Arial Unicode MS" panose="020B0604020202020204"/>
                          <a:cs typeface="Times New Roman" panose="02020603050405020304" pitchFamily="18" charset="0"/>
                        </a:rPr>
                        <a:t>      Asian</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000" marR="36407" marT="847" marB="0" anchor="ctr">
                    <a:lnR w="12700" cmpd="sng">
                      <a:noFill/>
                    </a:lnR>
                    <a:lnT w="12700" cmpd="sng">
                      <a:noFill/>
                    </a:lnT>
                    <a:lnB w="12700" cmpd="sng">
                      <a:noFill/>
                    </a:lnB>
                    <a:solidFill>
                      <a:schemeClr val="bg1">
                        <a:lumMod val="95000"/>
                      </a:schemeClr>
                    </a:solidFill>
                  </a:tcPr>
                </a:tc>
                <a:tc>
                  <a:txBody>
                    <a:bodyPr/>
                    <a:lstStyle/>
                    <a:p>
                      <a:pPr algn="ctr" fontAlgn="ctr">
                        <a:lnSpc>
                          <a:spcPct val="95000"/>
                        </a:lnSpc>
                        <a:spcAft>
                          <a:spcPts val="800"/>
                        </a:spcAft>
                      </a:pPr>
                      <a:r>
                        <a:rPr lang="en-GB" sz="1300" kern="1200" dirty="0">
                          <a:effectLst/>
                          <a:latin typeface="Arial Narrow" panose="020B0606020202030204" pitchFamily="34" charset="0"/>
                          <a:ea typeface="Arial Unicode MS" panose="020B0604020202020204"/>
                          <a:cs typeface="Times New Roman" panose="02020603050405020304" pitchFamily="18" charset="0"/>
                        </a:rPr>
                        <a:t>   10 (32.3)</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47" marR="847" marT="847" marB="0" anchor="ctr">
                    <a:lnL w="12700" cmpd="sng">
                      <a:noFill/>
                    </a:lnL>
                    <a:lnR w="12700" cmpd="sng">
                      <a:noFill/>
                    </a:lnR>
                    <a:lnT w="12700" cmpd="sng">
                      <a:noFill/>
                    </a:lnT>
                    <a:lnB w="12700" cmpd="sng">
                      <a:noFill/>
                    </a:lnB>
                    <a:solidFill>
                      <a:schemeClr val="bg1">
                        <a:lumMod val="95000"/>
                      </a:schemeClr>
                    </a:solidFill>
                  </a:tcPr>
                </a:tc>
                <a:tc>
                  <a:txBody>
                    <a:bodyPr/>
                    <a:lstStyle/>
                    <a:p>
                      <a:pPr algn="ctr" fontAlgn="ctr">
                        <a:lnSpc>
                          <a:spcPct val="95000"/>
                        </a:lnSpc>
                        <a:spcAft>
                          <a:spcPts val="800"/>
                        </a:spcAft>
                      </a:pPr>
                      <a:r>
                        <a:rPr lang="en-GB" sz="1300" kern="1200" dirty="0">
                          <a:effectLst/>
                          <a:latin typeface="Arial Narrow" panose="020B0606020202030204" pitchFamily="34" charset="0"/>
                          <a:ea typeface="Arial Unicode MS" panose="020B0604020202020204"/>
                          <a:cs typeface="Times New Roman" panose="02020603050405020304" pitchFamily="18" charset="0"/>
                        </a:rPr>
                        <a:t>   3 (9.4)</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47" marR="847" marT="847" marB="0" anchor="ctr">
                    <a:lnL w="12700" cmpd="sng">
                      <a:noFill/>
                    </a:lnL>
                    <a:lnT w="12700" cmpd="sng">
                      <a:noFill/>
                    </a:lnT>
                    <a:lnB w="12700" cmpd="sng">
                      <a:noFill/>
                    </a:lnB>
                    <a:solidFill>
                      <a:schemeClr val="bg1">
                        <a:lumMod val="95000"/>
                      </a:schemeClr>
                    </a:solidFill>
                  </a:tcPr>
                </a:tc>
                <a:extLst>
                  <a:ext uri="{0D108BD9-81ED-4DB2-BD59-A6C34878D82A}">
                    <a16:rowId xmlns:a16="http://schemas.microsoft.com/office/drawing/2014/main" val="169988801"/>
                  </a:ext>
                </a:extLst>
              </a:tr>
              <a:tr h="211200">
                <a:tc>
                  <a:txBody>
                    <a:bodyPr/>
                    <a:lstStyle/>
                    <a:p>
                      <a:pPr fontAlgn="ctr">
                        <a:lnSpc>
                          <a:spcPct val="95000"/>
                        </a:lnSpc>
                        <a:spcAft>
                          <a:spcPts val="800"/>
                        </a:spcAft>
                      </a:pPr>
                      <a:r>
                        <a:rPr lang="en-GB" sz="1300" kern="1200" dirty="0">
                          <a:effectLst/>
                          <a:latin typeface="Arial Narrow" panose="020B0606020202030204" pitchFamily="34" charset="0"/>
                          <a:ea typeface="Arial Unicode MS" panose="020B0604020202020204"/>
                          <a:cs typeface="Times New Roman" panose="02020603050405020304" pitchFamily="18" charset="0"/>
                        </a:rPr>
                        <a:t>      Other</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000" marR="36407" marT="847" marB="0" anchor="ctr">
                    <a:lnR w="12700" cmpd="sng">
                      <a:noFill/>
                    </a:lnR>
                    <a:lnT w="12700" cmpd="sng">
                      <a:noFill/>
                    </a:lnT>
                    <a:lnB w="31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lnSpc>
                          <a:spcPct val="95000"/>
                        </a:lnSpc>
                        <a:spcAft>
                          <a:spcPts val="800"/>
                        </a:spcAft>
                      </a:pPr>
                      <a:r>
                        <a:rPr lang="en-GB" sz="1300" kern="1200" dirty="0">
                          <a:effectLst/>
                          <a:latin typeface="Arial Narrow" panose="020B0606020202030204" pitchFamily="34" charset="0"/>
                          <a:ea typeface="Arial Unicode MS" panose="020B0604020202020204"/>
                          <a:cs typeface="Times New Roman" panose="02020603050405020304" pitchFamily="18" charset="0"/>
                        </a:rPr>
                        <a:t>   1 (3.2)</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47" marR="847" marT="847" marB="0" anchor="ctr">
                    <a:lnL w="12700" cmpd="sng">
                      <a:noFill/>
                    </a:lnL>
                    <a:lnR w="12700" cmpd="sng">
                      <a:noFill/>
                    </a:lnR>
                    <a:lnT w="12700" cmpd="sng">
                      <a:noFill/>
                    </a:lnT>
                    <a:lnB w="31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lnSpc>
                          <a:spcPct val="95000"/>
                        </a:lnSpc>
                        <a:spcAft>
                          <a:spcPts val="800"/>
                        </a:spcAft>
                      </a:pPr>
                      <a:r>
                        <a:rPr lang="en-GB" sz="1300" kern="1200" dirty="0">
                          <a:effectLst/>
                          <a:latin typeface="Arial Narrow" panose="020B0606020202030204" pitchFamily="34" charset="0"/>
                          <a:ea typeface="Arial Unicode MS" panose="020B0604020202020204"/>
                          <a:cs typeface="Times New Roman" panose="02020603050405020304" pitchFamily="18" charset="0"/>
                        </a:rPr>
                        <a:t>     0</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47" marR="847" marT="847" marB="0" anchor="ctr">
                    <a:lnL w="12700" cmpd="sng">
                      <a:noFill/>
                    </a:lnL>
                    <a:lnT w="12700" cmpd="sng">
                      <a:noFill/>
                    </a:lnT>
                    <a:lnB w="31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21225304"/>
                  </a:ext>
                </a:extLst>
              </a:tr>
              <a:tr h="211200">
                <a:tc>
                  <a:txBody>
                    <a:bodyPr/>
                    <a:lstStyle/>
                    <a:p>
                      <a:pPr marL="180975" indent="0" fontAlgn="ctr">
                        <a:lnSpc>
                          <a:spcPct val="95000"/>
                        </a:lnSpc>
                        <a:spcAft>
                          <a:spcPts val="800"/>
                        </a:spcAft>
                      </a:pPr>
                      <a:r>
                        <a:rPr lang="en-US" sz="1300" dirty="0">
                          <a:effectLst/>
                          <a:latin typeface="Arial Narrow" panose="020B0606020202030204" pitchFamily="34" charset="0"/>
                          <a:ea typeface="Calibri" panose="020F0502020204030204" pitchFamily="34" charset="0"/>
                          <a:cs typeface="Times New Roman" panose="02020603050405020304" pitchFamily="18" charset="0"/>
                        </a:rPr>
                        <a:t>Missing</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000" marR="36407" marT="847" marB="0" anchor="ctr">
                    <a:lnR w="12700" cmpd="sng">
                      <a:noFill/>
                    </a:lnR>
                    <a:lnT w="3175"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fontAlgn="ctr">
                        <a:lnSpc>
                          <a:spcPct val="95000"/>
                        </a:lnSpc>
                        <a:spcAft>
                          <a:spcPts val="800"/>
                        </a:spcAft>
                      </a:pPr>
                      <a:r>
                        <a:rPr lang="en-US" sz="1300" dirty="0">
                          <a:effectLst/>
                          <a:latin typeface="Arial Narrow" panose="020B0606020202030204" pitchFamily="34" charset="0"/>
                          <a:ea typeface="Calibri" panose="020F0502020204030204" pitchFamily="34" charset="0"/>
                          <a:cs typeface="Times New Roman" panose="02020603050405020304" pitchFamily="18" charset="0"/>
                        </a:rPr>
                        <a:t>0</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47" marR="847" marT="847" marB="0" anchor="ctr">
                    <a:lnL w="12700" cmpd="sng">
                      <a:noFill/>
                    </a:lnL>
                    <a:lnR w="12700" cmpd="sng">
                      <a:noFill/>
                    </a:lnR>
                    <a:lnT w="3175"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fontAlgn="ctr">
                        <a:lnSpc>
                          <a:spcPct val="95000"/>
                        </a:lnSpc>
                        <a:spcAft>
                          <a:spcPts val="800"/>
                        </a:spcAft>
                      </a:pPr>
                      <a:r>
                        <a:rPr lang="en-US" sz="1300" dirty="0">
                          <a:effectLst/>
                          <a:latin typeface="Arial Narrow" panose="020B0606020202030204" pitchFamily="34" charset="0"/>
                          <a:ea typeface="Calibri" panose="020F0502020204030204" pitchFamily="34" charset="0"/>
                          <a:cs typeface="Times New Roman" panose="02020603050405020304" pitchFamily="18" charset="0"/>
                        </a:rPr>
                        <a:t>5 (15.6)</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47" marR="847" marT="847" marB="0" anchor="ctr">
                    <a:lnL w="12700" cmpd="sng">
                      <a:noFill/>
                    </a:lnL>
                    <a:lnT w="3175"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671853766"/>
                  </a:ext>
                </a:extLst>
              </a:tr>
              <a:tr h="211200">
                <a:tc gridSpan="2">
                  <a:txBody>
                    <a:bodyPr/>
                    <a:lstStyle/>
                    <a:p>
                      <a:pPr fontAlgn="ctr">
                        <a:lnSpc>
                          <a:spcPct val="95000"/>
                        </a:lnSpc>
                        <a:spcAft>
                          <a:spcPts val="800"/>
                        </a:spcAft>
                      </a:pPr>
                      <a:r>
                        <a:rPr lang="en-GB" sz="1300" b="1" kern="1200" dirty="0">
                          <a:effectLst/>
                          <a:latin typeface="Arial Narrow" panose="020B0606020202030204" pitchFamily="34" charset="0"/>
                          <a:ea typeface="Arial Unicode MS" panose="020B0604020202020204"/>
                          <a:cs typeface="Times New Roman" panose="02020603050405020304" pitchFamily="18" charset="0"/>
                        </a:rPr>
                        <a:t>Platinum sensitivity</a:t>
                      </a:r>
                      <a:r>
                        <a:rPr lang="en-GB" sz="1300" b="0" kern="1200" dirty="0">
                          <a:effectLst/>
                          <a:latin typeface="Arial Narrow" panose="020B0606020202030204" pitchFamily="34" charset="0"/>
                          <a:ea typeface="Arial Unicode MS" panose="020B0604020202020204"/>
                          <a:cs typeface="Times New Roman" panose="02020603050405020304" pitchFamily="18" charset="0"/>
                        </a:rPr>
                        <a:t>,</a:t>
                      </a:r>
                      <a:r>
                        <a:rPr lang="en-GB" sz="1300" b="1" kern="1200" baseline="30000" dirty="0">
                          <a:effectLst/>
                          <a:latin typeface="Arial Narrow" panose="020B0606020202030204" pitchFamily="34" charset="0"/>
                          <a:ea typeface="Arial Unicode MS" panose="020B0604020202020204"/>
                          <a:cs typeface="Times New Roman" panose="02020603050405020304" pitchFamily="18" charset="0"/>
                        </a:rPr>
                        <a:t>‡</a:t>
                      </a:r>
                      <a:r>
                        <a:rPr lang="en-GB" sz="1300" kern="1200" dirty="0">
                          <a:effectLst/>
                          <a:latin typeface="Arial Narrow" panose="020B0606020202030204" pitchFamily="34" charset="0"/>
                          <a:ea typeface="Arial Unicode MS" panose="020B0604020202020204"/>
                          <a:cs typeface="Times New Roman" panose="02020603050405020304" pitchFamily="18" charset="0"/>
                        </a:rPr>
                        <a:t> n (%)</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000" marR="847" marT="847" marB="0" anchor="ctr">
                    <a:noFill/>
                  </a:tcPr>
                </a:tc>
                <a:tc hMerge="1">
                  <a:txBody>
                    <a:bodyPr/>
                    <a:lstStyle/>
                    <a:p>
                      <a:pPr fontAlgn="ctr">
                        <a:lnSpc>
                          <a:spcPct val="106000"/>
                        </a:lnSpc>
                        <a:spcAft>
                          <a:spcPts val="800"/>
                        </a:spcAft>
                      </a:pPr>
                      <a:endParaRPr lang="en-GB" sz="900" dirty="0">
                        <a:effectLst/>
                        <a:latin typeface="+mn-lt"/>
                        <a:ea typeface="Calibri" panose="020F0502020204030204" pitchFamily="34" charset="0"/>
                        <a:cs typeface="Times New Roman" panose="02020603050405020304" pitchFamily="18" charset="0"/>
                      </a:endParaRPr>
                    </a:p>
                  </a:txBody>
                  <a:tcPr marL="635" marR="635" marT="635" marB="0" anchor="ctr"/>
                </a:tc>
                <a:tc>
                  <a:txBody>
                    <a:bodyPr/>
                    <a:lstStyle/>
                    <a:p>
                      <a:pPr algn="ctr" fontAlgn="ctr">
                        <a:lnSpc>
                          <a:spcPct val="95000"/>
                        </a:lnSpc>
                        <a:spcAft>
                          <a:spcPts val="800"/>
                        </a:spcAft>
                      </a:pPr>
                      <a:r>
                        <a:rPr lang="en-GB" sz="1300" kern="1200" dirty="0">
                          <a:solidFill>
                            <a:srgbClr val="FF0000"/>
                          </a:solidFill>
                          <a:effectLst/>
                          <a:latin typeface="Arial Narrow" panose="020B0606020202030204" pitchFamily="34" charset="0"/>
                          <a:ea typeface="Arial Unicode MS" panose="020B0604020202020204"/>
                          <a:cs typeface="Times New Roman" panose="02020603050405020304" pitchFamily="18" charset="0"/>
                        </a:rPr>
                        <a:t> </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47" marR="847" marT="847" marB="0" anchor="ctr">
                    <a:noFill/>
                  </a:tcPr>
                </a:tc>
                <a:extLst>
                  <a:ext uri="{0D108BD9-81ED-4DB2-BD59-A6C34878D82A}">
                    <a16:rowId xmlns:a16="http://schemas.microsoft.com/office/drawing/2014/main" val="938783801"/>
                  </a:ext>
                </a:extLst>
              </a:tr>
              <a:tr h="211200">
                <a:tc>
                  <a:txBody>
                    <a:bodyPr/>
                    <a:lstStyle/>
                    <a:p>
                      <a:pPr marL="182880" fontAlgn="ctr">
                        <a:lnSpc>
                          <a:spcPct val="95000"/>
                        </a:lnSpc>
                        <a:spcAft>
                          <a:spcPts val="800"/>
                        </a:spcAft>
                      </a:pPr>
                      <a:r>
                        <a:rPr lang="en-GB" sz="1300" kern="1200" dirty="0">
                          <a:effectLst/>
                          <a:latin typeface="Arial Narrow" panose="020B0606020202030204" pitchFamily="34" charset="0"/>
                          <a:ea typeface="Arial Unicode MS" panose="020B0604020202020204"/>
                          <a:cs typeface="Times New Roman" panose="02020603050405020304" pitchFamily="18" charset="0"/>
                        </a:rPr>
                        <a:t>&gt;6–12 months</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000" marR="36407" marT="847" marB="0" anchor="ctr">
                    <a:noFill/>
                  </a:tcPr>
                </a:tc>
                <a:tc>
                  <a:txBody>
                    <a:bodyPr/>
                    <a:lstStyle/>
                    <a:p>
                      <a:pPr algn="ctr" fontAlgn="ctr">
                        <a:lnSpc>
                          <a:spcPct val="95000"/>
                        </a:lnSpc>
                        <a:spcAft>
                          <a:spcPts val="800"/>
                        </a:spcAft>
                      </a:pPr>
                      <a:r>
                        <a:rPr lang="en-GB" sz="1300" kern="1200">
                          <a:effectLst/>
                          <a:latin typeface="Arial Narrow" panose="020B0606020202030204" pitchFamily="34" charset="0"/>
                          <a:ea typeface="Arial Unicode MS" panose="020B0604020202020204"/>
                          <a:cs typeface="Times New Roman" panose="02020603050405020304" pitchFamily="18" charset="0"/>
                        </a:rPr>
                        <a:t>   17 (54.8)</a:t>
                      </a:r>
                      <a:endParaRPr lang="en-GB" sz="1300">
                        <a:effectLst/>
                        <a:latin typeface="Arial Narrow" panose="020B0606020202030204" pitchFamily="34" charset="0"/>
                        <a:ea typeface="Calibri" panose="020F0502020204030204" pitchFamily="34" charset="0"/>
                        <a:cs typeface="Times New Roman" panose="02020603050405020304" pitchFamily="18" charset="0"/>
                      </a:endParaRPr>
                    </a:p>
                  </a:txBody>
                  <a:tcPr marL="847" marR="847" marT="847" marB="0" anchor="ctr">
                    <a:noFill/>
                  </a:tcPr>
                </a:tc>
                <a:tc>
                  <a:txBody>
                    <a:bodyPr/>
                    <a:lstStyle/>
                    <a:p>
                      <a:pPr algn="ctr" fontAlgn="ctr">
                        <a:lnSpc>
                          <a:spcPct val="95000"/>
                        </a:lnSpc>
                        <a:spcAft>
                          <a:spcPts val="800"/>
                        </a:spcAft>
                      </a:pPr>
                      <a:r>
                        <a:rPr lang="en-GB" sz="1300" kern="1200" dirty="0">
                          <a:effectLst/>
                          <a:latin typeface="Arial Narrow" panose="020B0606020202030204" pitchFamily="34" charset="0"/>
                          <a:ea typeface="Arial Unicode MS" panose="020B0604020202020204"/>
                          <a:cs typeface="Times New Roman" panose="02020603050405020304" pitchFamily="18" charset="0"/>
                        </a:rPr>
                        <a:t>   14 (43.8)</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47" marR="847" marT="847" marB="0" anchor="ctr">
                    <a:noFill/>
                  </a:tcPr>
                </a:tc>
                <a:extLst>
                  <a:ext uri="{0D108BD9-81ED-4DB2-BD59-A6C34878D82A}">
                    <a16:rowId xmlns:a16="http://schemas.microsoft.com/office/drawing/2014/main" val="615537617"/>
                  </a:ext>
                </a:extLst>
              </a:tr>
              <a:tr h="211200">
                <a:tc>
                  <a:txBody>
                    <a:bodyPr/>
                    <a:lstStyle/>
                    <a:p>
                      <a:pPr marL="182880" fontAlgn="ctr">
                        <a:lnSpc>
                          <a:spcPct val="95000"/>
                        </a:lnSpc>
                        <a:spcAft>
                          <a:spcPts val="800"/>
                        </a:spcAft>
                      </a:pPr>
                      <a:r>
                        <a:rPr lang="en-GB" sz="1300" kern="1200">
                          <a:effectLst/>
                          <a:latin typeface="Arial Narrow" panose="020B0606020202030204" pitchFamily="34" charset="0"/>
                          <a:ea typeface="Arial Unicode MS" panose="020B0604020202020204"/>
                          <a:cs typeface="Times New Roman" panose="02020603050405020304" pitchFamily="18" charset="0"/>
                        </a:rPr>
                        <a:t>&gt;12 months</a:t>
                      </a:r>
                      <a:endParaRPr lang="en-GB" sz="1300">
                        <a:effectLst/>
                        <a:latin typeface="Arial Narrow" panose="020B0606020202030204" pitchFamily="34" charset="0"/>
                        <a:ea typeface="Calibri" panose="020F0502020204030204" pitchFamily="34" charset="0"/>
                        <a:cs typeface="Times New Roman" panose="02020603050405020304" pitchFamily="18" charset="0"/>
                      </a:endParaRPr>
                    </a:p>
                  </a:txBody>
                  <a:tcPr marL="48000" marR="36407" marT="847" marB="0" anchor="ctr">
                    <a:noFill/>
                  </a:tcPr>
                </a:tc>
                <a:tc>
                  <a:txBody>
                    <a:bodyPr/>
                    <a:lstStyle/>
                    <a:p>
                      <a:pPr algn="ctr" fontAlgn="ctr">
                        <a:lnSpc>
                          <a:spcPct val="95000"/>
                        </a:lnSpc>
                        <a:spcAft>
                          <a:spcPts val="800"/>
                        </a:spcAft>
                      </a:pPr>
                      <a:r>
                        <a:rPr lang="en-GB" sz="1300" kern="1200" dirty="0">
                          <a:effectLst/>
                          <a:latin typeface="Arial Narrow" panose="020B0606020202030204" pitchFamily="34" charset="0"/>
                          <a:ea typeface="Arial Unicode MS" panose="020B0604020202020204"/>
                          <a:cs typeface="Times New Roman" panose="02020603050405020304" pitchFamily="18" charset="0"/>
                        </a:rPr>
                        <a:t>   14 (45.2)</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47" marR="847" marT="847" marB="0" anchor="ctr">
                    <a:noFill/>
                  </a:tcPr>
                </a:tc>
                <a:tc>
                  <a:txBody>
                    <a:bodyPr/>
                    <a:lstStyle/>
                    <a:p>
                      <a:pPr algn="ctr" fontAlgn="ctr">
                        <a:lnSpc>
                          <a:spcPct val="95000"/>
                        </a:lnSpc>
                        <a:spcAft>
                          <a:spcPts val="800"/>
                        </a:spcAft>
                      </a:pPr>
                      <a:r>
                        <a:rPr lang="en-GB" sz="1300" kern="1200" dirty="0">
                          <a:effectLst/>
                          <a:latin typeface="Arial Narrow" panose="020B0606020202030204" pitchFamily="34" charset="0"/>
                          <a:ea typeface="Arial Unicode MS" panose="020B0604020202020204"/>
                          <a:cs typeface="Times New Roman" panose="02020603050405020304" pitchFamily="18" charset="0"/>
                        </a:rPr>
                        <a:t>   18 (56.3)</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47" marR="847" marT="847" marB="0" anchor="ctr">
                    <a:noFill/>
                  </a:tcPr>
                </a:tc>
                <a:extLst>
                  <a:ext uri="{0D108BD9-81ED-4DB2-BD59-A6C34878D82A}">
                    <a16:rowId xmlns:a16="http://schemas.microsoft.com/office/drawing/2014/main" val="569007019"/>
                  </a:ext>
                </a:extLst>
              </a:tr>
              <a:tr h="211200">
                <a:tc gridSpan="3">
                  <a:txBody>
                    <a:bodyPr/>
                    <a:lstStyle/>
                    <a:p>
                      <a:pPr fontAlgn="ctr">
                        <a:lnSpc>
                          <a:spcPct val="95000"/>
                        </a:lnSpc>
                        <a:spcAft>
                          <a:spcPts val="800"/>
                        </a:spcAft>
                      </a:pPr>
                      <a:r>
                        <a:rPr lang="en-GB" sz="1300" b="1" kern="1200" dirty="0">
                          <a:effectLst/>
                          <a:latin typeface="Arial Narrow" panose="020B0606020202030204" pitchFamily="34" charset="0"/>
                          <a:ea typeface="Arial Unicode MS" panose="020B0604020202020204"/>
                          <a:cs typeface="Times New Roman" panose="02020603050405020304" pitchFamily="18" charset="0"/>
                        </a:rPr>
                        <a:t>Number of prior lines of chemotherapy</a:t>
                      </a:r>
                      <a:r>
                        <a:rPr lang="en-GB" sz="1300" kern="1200" dirty="0">
                          <a:effectLst/>
                          <a:latin typeface="Arial Narrow" panose="020B0606020202030204" pitchFamily="34" charset="0"/>
                          <a:ea typeface="Arial Unicode MS" panose="020B0604020202020204"/>
                          <a:cs typeface="Times New Roman" panose="02020603050405020304" pitchFamily="18" charset="0"/>
                        </a:rPr>
                        <a:t>, n (%) </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000" marR="12700" marT="12700" marB="0" anchor="ctr">
                    <a:lnB w="12700" cmpd="sng">
                      <a:noFill/>
                    </a:lnB>
                    <a:solidFill>
                      <a:schemeClr val="bg1">
                        <a:lumMod val="95000"/>
                      </a:schemeClr>
                    </a:solidFill>
                  </a:tcPr>
                </a:tc>
                <a:tc hMerge="1">
                  <a:txBody>
                    <a:bodyPr/>
                    <a:lstStyle/>
                    <a:p>
                      <a:endParaRPr lang="en-GB"/>
                    </a:p>
                  </a:txBody>
                  <a:tcPr/>
                </a:tc>
                <a:tc hMerge="1">
                  <a:txBody>
                    <a:bodyPr/>
                    <a:lstStyle/>
                    <a:p>
                      <a:pPr fontAlgn="ctr">
                        <a:lnSpc>
                          <a:spcPct val="106000"/>
                        </a:lnSpc>
                        <a:spcAft>
                          <a:spcPts val="800"/>
                        </a:spcAft>
                      </a:pPr>
                      <a:endParaRPr lang="en-GB" sz="9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936728880"/>
                  </a:ext>
                </a:extLst>
              </a:tr>
              <a:tr h="211200">
                <a:tc>
                  <a:txBody>
                    <a:bodyPr/>
                    <a:lstStyle/>
                    <a:p>
                      <a:pPr marL="182880" fontAlgn="ctr">
                        <a:lnSpc>
                          <a:spcPct val="95000"/>
                        </a:lnSpc>
                        <a:spcAft>
                          <a:spcPts val="800"/>
                        </a:spcAft>
                      </a:pPr>
                      <a:r>
                        <a:rPr lang="en-GB" sz="1300" kern="1200" dirty="0">
                          <a:effectLst/>
                          <a:latin typeface="Arial Narrow" panose="020B0606020202030204" pitchFamily="34" charset="0"/>
                          <a:ea typeface="Arial Unicode MS" panose="020B0604020202020204"/>
                          <a:cs typeface="Times New Roman" panose="02020603050405020304" pitchFamily="18" charset="0"/>
                        </a:rPr>
                        <a:t>1</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000" marR="36407" marT="12700" marB="0" anchor="ctr">
                    <a:lnR w="12700" cmpd="sng">
                      <a:noFill/>
                    </a:lnR>
                    <a:lnT w="12700" cmpd="sng">
                      <a:noFill/>
                    </a:lnT>
                    <a:lnB w="12700" cmpd="sng">
                      <a:noFill/>
                    </a:lnB>
                    <a:solidFill>
                      <a:schemeClr val="bg1">
                        <a:lumMod val="95000"/>
                      </a:schemeClr>
                    </a:solidFill>
                  </a:tcPr>
                </a:tc>
                <a:tc>
                  <a:txBody>
                    <a:bodyPr/>
                    <a:lstStyle/>
                    <a:p>
                      <a:pPr algn="ctr" fontAlgn="ctr">
                        <a:lnSpc>
                          <a:spcPct val="95000"/>
                        </a:lnSpc>
                        <a:spcAft>
                          <a:spcPts val="800"/>
                        </a:spcAft>
                      </a:pPr>
                      <a:r>
                        <a:rPr lang="en-GB" sz="1300" kern="1200" dirty="0">
                          <a:effectLst/>
                          <a:latin typeface="Arial Narrow" panose="020B0606020202030204" pitchFamily="34" charset="0"/>
                          <a:ea typeface="Arial Unicode MS" panose="020B0604020202020204"/>
                          <a:cs typeface="Times New Roman" panose="02020603050405020304" pitchFamily="18" charset="0"/>
                        </a:rPr>
                        <a:t>     20 (64.5)</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47" marR="847" marT="847" marB="0" anchor="ctr">
                    <a:lnL w="12700" cmpd="sng">
                      <a:noFill/>
                    </a:lnL>
                    <a:lnR w="12700" cmpd="sng">
                      <a:noFill/>
                    </a:lnR>
                    <a:lnT w="12700" cmpd="sng">
                      <a:noFill/>
                    </a:lnT>
                    <a:lnB w="12700" cmpd="sng">
                      <a:noFill/>
                    </a:lnB>
                    <a:solidFill>
                      <a:schemeClr val="bg1">
                        <a:lumMod val="95000"/>
                      </a:schemeClr>
                    </a:solidFill>
                  </a:tcPr>
                </a:tc>
                <a:tc>
                  <a:txBody>
                    <a:bodyPr/>
                    <a:lstStyle/>
                    <a:p>
                      <a:pPr algn="ctr" fontAlgn="ctr">
                        <a:lnSpc>
                          <a:spcPct val="95000"/>
                        </a:lnSpc>
                        <a:spcAft>
                          <a:spcPts val="800"/>
                        </a:spcAft>
                      </a:pPr>
                      <a:r>
                        <a:rPr lang="en-GB" sz="1300" kern="1200" dirty="0">
                          <a:effectLst/>
                          <a:latin typeface="Arial Narrow" panose="020B0606020202030204" pitchFamily="34" charset="0"/>
                          <a:ea typeface="Arial Unicode MS" panose="020B0604020202020204"/>
                          <a:cs typeface="Times New Roman" panose="02020603050405020304" pitchFamily="18" charset="0"/>
                        </a:rPr>
                        <a:t>   24 (75.0)</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47" marR="847" marT="847" marB="0" anchor="ctr">
                    <a:lnL w="12700" cmpd="sng">
                      <a:noFill/>
                    </a:lnL>
                    <a:lnT w="12700" cmpd="sng">
                      <a:noFill/>
                    </a:lnT>
                    <a:lnB w="12700" cmpd="sng">
                      <a:noFill/>
                    </a:lnB>
                    <a:solidFill>
                      <a:schemeClr val="bg1">
                        <a:lumMod val="95000"/>
                      </a:schemeClr>
                    </a:solidFill>
                  </a:tcPr>
                </a:tc>
                <a:extLst>
                  <a:ext uri="{0D108BD9-81ED-4DB2-BD59-A6C34878D82A}">
                    <a16:rowId xmlns:a16="http://schemas.microsoft.com/office/drawing/2014/main" val="3055741605"/>
                  </a:ext>
                </a:extLst>
              </a:tr>
              <a:tr h="211200">
                <a:tc>
                  <a:txBody>
                    <a:bodyPr/>
                    <a:lstStyle/>
                    <a:p>
                      <a:pPr marL="182880" fontAlgn="ctr">
                        <a:lnSpc>
                          <a:spcPct val="95000"/>
                        </a:lnSpc>
                        <a:spcAft>
                          <a:spcPts val="800"/>
                        </a:spcAft>
                      </a:pPr>
                      <a:r>
                        <a:rPr lang="en-GB" sz="1300" kern="1200" dirty="0">
                          <a:effectLst/>
                          <a:latin typeface="Arial Narrow" panose="020B0606020202030204" pitchFamily="34" charset="0"/>
                          <a:ea typeface="Arial Unicode MS" panose="020B0604020202020204"/>
                          <a:cs typeface="Times New Roman" panose="02020603050405020304" pitchFamily="18" charset="0"/>
                        </a:rPr>
                        <a:t>2</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000" marR="36407" marT="12700" marB="0" anchor="ctr">
                    <a:lnR w="12700" cmpd="sng">
                      <a:noFill/>
                    </a:lnR>
                    <a:lnT w="12700" cmpd="sng">
                      <a:noFill/>
                    </a:lnT>
                    <a:solidFill>
                      <a:schemeClr val="bg1">
                        <a:lumMod val="95000"/>
                      </a:schemeClr>
                    </a:solidFill>
                  </a:tcPr>
                </a:tc>
                <a:tc>
                  <a:txBody>
                    <a:bodyPr/>
                    <a:lstStyle/>
                    <a:p>
                      <a:pPr algn="ctr" fontAlgn="ctr">
                        <a:lnSpc>
                          <a:spcPct val="95000"/>
                        </a:lnSpc>
                        <a:spcAft>
                          <a:spcPts val="800"/>
                        </a:spcAft>
                      </a:pPr>
                      <a:r>
                        <a:rPr lang="en-GB" sz="1300" kern="1200" dirty="0">
                          <a:effectLst/>
                          <a:latin typeface="Arial Narrow" panose="020B0606020202030204" pitchFamily="34" charset="0"/>
                          <a:ea typeface="Arial Unicode MS" panose="020B0604020202020204"/>
                          <a:cs typeface="Times New Roman" panose="02020603050405020304" pitchFamily="18" charset="0"/>
                        </a:rPr>
                        <a:t>    11 (35.5)</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47" marR="847" marT="847" marB="0" anchor="ctr">
                    <a:lnL w="12700" cmpd="sng">
                      <a:noFill/>
                    </a:lnL>
                    <a:lnR w="12700" cmpd="sng">
                      <a:noFill/>
                    </a:lnR>
                    <a:lnT w="12700" cmpd="sng">
                      <a:noFill/>
                    </a:lnT>
                    <a:solidFill>
                      <a:schemeClr val="bg1">
                        <a:lumMod val="95000"/>
                      </a:schemeClr>
                    </a:solidFill>
                  </a:tcPr>
                </a:tc>
                <a:tc>
                  <a:txBody>
                    <a:bodyPr/>
                    <a:lstStyle/>
                    <a:p>
                      <a:pPr algn="ctr" fontAlgn="ctr">
                        <a:lnSpc>
                          <a:spcPct val="95000"/>
                        </a:lnSpc>
                        <a:spcAft>
                          <a:spcPts val="800"/>
                        </a:spcAft>
                      </a:pPr>
                      <a:r>
                        <a:rPr lang="en-GB" sz="1300" kern="1200" dirty="0">
                          <a:effectLst/>
                          <a:latin typeface="Arial Narrow" panose="020B0606020202030204" pitchFamily="34" charset="0"/>
                          <a:ea typeface="Arial Unicode MS" panose="020B0604020202020204"/>
                          <a:cs typeface="Times New Roman" panose="02020603050405020304" pitchFamily="18" charset="0"/>
                        </a:rPr>
                        <a:t>   8 (25.0)</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47" marR="847" marT="847" marB="0" anchor="ctr">
                    <a:lnL w="12700" cmpd="sng">
                      <a:noFill/>
                    </a:lnL>
                    <a:lnT w="12700" cmpd="sng">
                      <a:noFill/>
                    </a:lnT>
                    <a:solidFill>
                      <a:schemeClr val="bg1">
                        <a:lumMod val="95000"/>
                      </a:schemeClr>
                    </a:solidFill>
                  </a:tcPr>
                </a:tc>
                <a:extLst>
                  <a:ext uri="{0D108BD9-81ED-4DB2-BD59-A6C34878D82A}">
                    <a16:rowId xmlns:a16="http://schemas.microsoft.com/office/drawing/2014/main" val="277725146"/>
                  </a:ext>
                </a:extLst>
              </a:tr>
              <a:tr h="211200">
                <a:tc gridSpan="3">
                  <a:txBody>
                    <a:bodyPr/>
                    <a:lstStyle/>
                    <a:p>
                      <a:pPr fontAlgn="ctr">
                        <a:lnSpc>
                          <a:spcPct val="95000"/>
                        </a:lnSpc>
                        <a:spcAft>
                          <a:spcPts val="800"/>
                        </a:spcAft>
                      </a:pPr>
                      <a:r>
                        <a:rPr lang="en-GB" sz="1300" b="1" kern="1200" dirty="0">
                          <a:effectLst/>
                          <a:latin typeface="Arial Narrow" panose="020B0606020202030204" pitchFamily="34" charset="0"/>
                          <a:ea typeface="Arial Unicode MS" panose="020B0604020202020204"/>
                          <a:cs typeface="Times New Roman" panose="02020603050405020304" pitchFamily="18" charset="0"/>
                        </a:rPr>
                        <a:t>Patients on study treatment</a:t>
                      </a:r>
                      <a:r>
                        <a:rPr lang="en-GB" sz="1300" b="1" kern="1200" baseline="30000" dirty="0">
                          <a:effectLst/>
                          <a:latin typeface="Arial Narrow" panose="020B0606020202030204" pitchFamily="34" charset="0"/>
                          <a:ea typeface="Arial Unicode MS" panose="020B0604020202020204"/>
                          <a:cs typeface="Times New Roman" panose="02020603050405020304" pitchFamily="18" charset="0"/>
                        </a:rPr>
                        <a:t>§</a:t>
                      </a:r>
                      <a:r>
                        <a:rPr lang="en-GB" sz="1300" b="1" kern="1200" dirty="0">
                          <a:effectLst/>
                          <a:latin typeface="Arial Narrow" panose="020B0606020202030204" pitchFamily="34" charset="0"/>
                          <a:ea typeface="Arial Unicode MS" panose="020B0604020202020204"/>
                          <a:cs typeface="Times New Roman" panose="02020603050405020304" pitchFamily="18" charset="0"/>
                        </a:rPr>
                        <a:t> at final DCO (17 September 2021)</a:t>
                      </a:r>
                      <a:r>
                        <a:rPr lang="en-GB" sz="1300" kern="1200" dirty="0">
                          <a:effectLst/>
                          <a:latin typeface="Arial Narrow" panose="020B0606020202030204" pitchFamily="34" charset="0"/>
                          <a:ea typeface="Arial Unicode MS" panose="020B0604020202020204"/>
                          <a:cs typeface="Times New Roman" panose="02020603050405020304" pitchFamily="18" charset="0"/>
                        </a:rPr>
                        <a:t>, n (%) </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000" marR="12700" marT="12700" marB="0" anchor="ctr">
                    <a:noFill/>
                  </a:tcPr>
                </a:tc>
                <a:tc hMerge="1">
                  <a:txBody>
                    <a:bodyPr/>
                    <a:lstStyle/>
                    <a:p>
                      <a:endParaRPr lang="en-GB"/>
                    </a:p>
                  </a:txBody>
                  <a:tcPr/>
                </a:tc>
                <a:tc hMerge="1">
                  <a:txBody>
                    <a:bodyPr/>
                    <a:lstStyle/>
                    <a:p>
                      <a:pPr fontAlgn="ctr">
                        <a:lnSpc>
                          <a:spcPct val="106000"/>
                        </a:lnSpc>
                        <a:spcAft>
                          <a:spcPts val="800"/>
                        </a:spcAft>
                      </a:pPr>
                      <a:endParaRPr lang="en-GB" sz="9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769814571"/>
                  </a:ext>
                </a:extLst>
              </a:tr>
              <a:tr h="211200">
                <a:tc>
                  <a:txBody>
                    <a:bodyPr/>
                    <a:lstStyle/>
                    <a:p>
                      <a:pPr fontAlgn="ctr">
                        <a:lnSpc>
                          <a:spcPct val="95000"/>
                        </a:lnSpc>
                        <a:spcAft>
                          <a:spcPts val="800"/>
                        </a:spcAft>
                      </a:pPr>
                      <a:r>
                        <a:rPr lang="en-GB" sz="1300" kern="1200" dirty="0">
                          <a:effectLst/>
                          <a:latin typeface="Arial Narrow" panose="020B0606020202030204" pitchFamily="34" charset="0"/>
                          <a:ea typeface="Arial Unicode MS" panose="020B0604020202020204"/>
                          <a:cs typeface="Times New Roman" panose="02020603050405020304" pitchFamily="18" charset="0"/>
                        </a:rPr>
                        <a:t>      Olaparib</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000" marR="36407" marT="12700" marB="0" anchor="ctr">
                    <a:noFill/>
                  </a:tcPr>
                </a:tc>
                <a:tc>
                  <a:txBody>
                    <a:bodyPr/>
                    <a:lstStyle/>
                    <a:p>
                      <a:pPr algn="ctr" fontAlgn="ctr">
                        <a:lnSpc>
                          <a:spcPct val="95000"/>
                        </a:lnSpc>
                        <a:spcAft>
                          <a:spcPts val="800"/>
                        </a:spcAft>
                      </a:pPr>
                      <a:r>
                        <a:rPr lang="en-GB" sz="1300" dirty="0">
                          <a:effectLst/>
                          <a:latin typeface="Arial Narrow" panose="020B0606020202030204" pitchFamily="34" charset="0"/>
                          <a:ea typeface="Times New Roman" panose="02020603050405020304" pitchFamily="18" charset="0"/>
                          <a:cs typeface="Times New Roman" panose="02020603050405020304" pitchFamily="18" charset="0"/>
                        </a:rPr>
                        <a:t>5 (16.1)</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47" marR="847" marT="847" marB="0" anchor="ctr">
                    <a:noFill/>
                  </a:tcPr>
                </a:tc>
                <a:tc>
                  <a:txBody>
                    <a:bodyPr/>
                    <a:lstStyle/>
                    <a:p>
                      <a:pPr algn="ctr" fontAlgn="ctr">
                        <a:lnSpc>
                          <a:spcPct val="95000"/>
                        </a:lnSpc>
                        <a:spcAft>
                          <a:spcPts val="800"/>
                        </a:spcAft>
                      </a:pPr>
                      <a:r>
                        <a:rPr lang="en-GB" sz="1300" dirty="0">
                          <a:effectLst/>
                          <a:latin typeface="Arial Narrow" panose="020B0606020202030204" pitchFamily="34" charset="0"/>
                          <a:ea typeface="Times New Roman" panose="02020603050405020304" pitchFamily="18" charset="0"/>
                          <a:cs typeface="Times New Roman" panose="02020603050405020304" pitchFamily="18" charset="0"/>
                        </a:rPr>
                        <a:t>0</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47" marR="847" marT="847" marB="0" anchor="ctr">
                    <a:noFill/>
                  </a:tcPr>
                </a:tc>
                <a:extLst>
                  <a:ext uri="{0D108BD9-81ED-4DB2-BD59-A6C34878D82A}">
                    <a16:rowId xmlns:a16="http://schemas.microsoft.com/office/drawing/2014/main" val="3206848631"/>
                  </a:ext>
                </a:extLst>
              </a:tr>
              <a:tr h="211200">
                <a:tc>
                  <a:txBody>
                    <a:bodyPr/>
                    <a:lstStyle/>
                    <a:p>
                      <a:pPr fontAlgn="ctr">
                        <a:lnSpc>
                          <a:spcPct val="95000"/>
                        </a:lnSpc>
                        <a:spcAft>
                          <a:spcPts val="800"/>
                        </a:spcAft>
                      </a:pPr>
                      <a:r>
                        <a:rPr lang="en-GB" sz="1300" kern="1200" dirty="0">
                          <a:effectLst/>
                          <a:latin typeface="Arial Narrow" panose="020B0606020202030204" pitchFamily="34" charset="0"/>
                          <a:ea typeface="Arial Unicode MS" panose="020B0604020202020204"/>
                          <a:cs typeface="Times New Roman" panose="02020603050405020304" pitchFamily="18" charset="0"/>
                        </a:rPr>
                        <a:t>      Durvalumab</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000" marR="36407" marT="12700" marB="0" anchor="ctr">
                    <a:noFill/>
                  </a:tcPr>
                </a:tc>
                <a:tc>
                  <a:txBody>
                    <a:bodyPr/>
                    <a:lstStyle/>
                    <a:p>
                      <a:pPr algn="ctr" fontAlgn="ctr">
                        <a:lnSpc>
                          <a:spcPct val="95000"/>
                        </a:lnSpc>
                        <a:spcAft>
                          <a:spcPts val="800"/>
                        </a:spcAft>
                      </a:pPr>
                      <a:r>
                        <a:rPr lang="en-GB" sz="1300" kern="1200">
                          <a:effectLst/>
                          <a:latin typeface="Arial Narrow" panose="020B0606020202030204" pitchFamily="34" charset="0"/>
                          <a:ea typeface="Arial Unicode MS" panose="020B0604020202020204"/>
                          <a:cs typeface="Times New Roman" panose="02020603050405020304" pitchFamily="18" charset="0"/>
                        </a:rPr>
                        <a:t>4 (12.9)</a:t>
                      </a:r>
                      <a:endParaRPr lang="en-GB" sz="1300">
                        <a:effectLst/>
                        <a:latin typeface="Arial Narrow" panose="020B0606020202030204" pitchFamily="34" charset="0"/>
                        <a:ea typeface="Calibri" panose="020F0502020204030204" pitchFamily="34" charset="0"/>
                        <a:cs typeface="Times New Roman" panose="02020603050405020304" pitchFamily="18" charset="0"/>
                      </a:endParaRPr>
                    </a:p>
                  </a:txBody>
                  <a:tcPr marL="847" marR="847" marT="847" marB="0" anchor="ctr">
                    <a:noFill/>
                  </a:tcPr>
                </a:tc>
                <a:tc>
                  <a:txBody>
                    <a:bodyPr/>
                    <a:lstStyle/>
                    <a:p>
                      <a:pPr algn="ctr" fontAlgn="ctr">
                        <a:lnSpc>
                          <a:spcPct val="95000"/>
                        </a:lnSpc>
                        <a:spcAft>
                          <a:spcPts val="800"/>
                        </a:spcAft>
                      </a:pPr>
                      <a:r>
                        <a:rPr lang="en-GB" sz="1300" kern="1200" dirty="0">
                          <a:effectLst/>
                          <a:latin typeface="Arial Narrow" panose="020B0606020202030204" pitchFamily="34" charset="0"/>
                          <a:ea typeface="Arial Unicode MS" panose="020B0604020202020204"/>
                          <a:cs typeface="Times New Roman" panose="02020603050405020304" pitchFamily="18" charset="0"/>
                        </a:rPr>
                        <a:t>0</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47" marR="847" marT="847" marB="0" anchor="ctr">
                    <a:noFill/>
                  </a:tcPr>
                </a:tc>
                <a:extLst>
                  <a:ext uri="{0D108BD9-81ED-4DB2-BD59-A6C34878D82A}">
                    <a16:rowId xmlns:a16="http://schemas.microsoft.com/office/drawing/2014/main" val="826863116"/>
                  </a:ext>
                </a:extLst>
              </a:tr>
              <a:tr h="211200">
                <a:tc>
                  <a:txBody>
                    <a:bodyPr/>
                    <a:lstStyle/>
                    <a:p>
                      <a:pPr fontAlgn="ctr">
                        <a:lnSpc>
                          <a:spcPct val="95000"/>
                        </a:lnSpc>
                        <a:spcAft>
                          <a:spcPts val="800"/>
                        </a:spcAft>
                      </a:pPr>
                      <a:r>
                        <a:rPr lang="en-GB" sz="1300" kern="1200" dirty="0">
                          <a:effectLst/>
                          <a:latin typeface="Arial Narrow" panose="020B0606020202030204" pitchFamily="34" charset="0"/>
                          <a:ea typeface="Arial Unicode MS" panose="020B0604020202020204"/>
                          <a:cs typeface="Times New Roman" panose="02020603050405020304" pitchFamily="18" charset="0"/>
                        </a:rPr>
                        <a:t>      Bevacizumab</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000" marR="36407" marT="12700" marB="0" anchor="ctr">
                    <a:lnB w="12700" cap="flat" cmpd="sng" algn="ctr">
                      <a:solidFill>
                        <a:schemeClr val="bg1">
                          <a:lumMod val="85000"/>
                        </a:schemeClr>
                      </a:solidFill>
                      <a:prstDash val="solid"/>
                      <a:round/>
                      <a:headEnd type="none" w="med" len="med"/>
                      <a:tailEnd type="none" w="med" len="med"/>
                    </a:lnB>
                    <a:noFill/>
                  </a:tcPr>
                </a:tc>
                <a:tc>
                  <a:txBody>
                    <a:bodyPr/>
                    <a:lstStyle/>
                    <a:p>
                      <a:pPr algn="ctr" fontAlgn="ctr">
                        <a:lnSpc>
                          <a:spcPct val="95000"/>
                        </a:lnSpc>
                        <a:spcAft>
                          <a:spcPts val="800"/>
                        </a:spcAft>
                      </a:pPr>
                      <a:r>
                        <a:rPr lang="en-GB" sz="1300" kern="1200" dirty="0">
                          <a:effectLst/>
                          <a:latin typeface="Arial Narrow" panose="020B0606020202030204" pitchFamily="34" charset="0"/>
                          <a:ea typeface="Arial Unicode MS" panose="020B0604020202020204"/>
                          <a:cs typeface="Times New Roman" panose="02020603050405020304" pitchFamily="18" charset="0"/>
                        </a:rPr>
                        <a:t>2 (6.5)</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47" marR="847" marT="847" marB="0" anchor="ctr">
                    <a:lnB w="12700" cap="flat" cmpd="sng" algn="ctr">
                      <a:solidFill>
                        <a:schemeClr val="bg1">
                          <a:lumMod val="85000"/>
                        </a:schemeClr>
                      </a:solidFill>
                      <a:prstDash val="solid"/>
                      <a:round/>
                      <a:headEnd type="none" w="med" len="med"/>
                      <a:tailEnd type="none" w="med" len="med"/>
                    </a:lnB>
                    <a:noFill/>
                  </a:tcPr>
                </a:tc>
                <a:tc>
                  <a:txBody>
                    <a:bodyPr/>
                    <a:lstStyle/>
                    <a:p>
                      <a:pPr algn="ctr" fontAlgn="ctr">
                        <a:lnSpc>
                          <a:spcPct val="95000"/>
                        </a:lnSpc>
                        <a:spcAft>
                          <a:spcPts val="800"/>
                        </a:spcAft>
                      </a:pPr>
                      <a:r>
                        <a:rPr lang="en-GB" sz="1300" kern="1200" dirty="0">
                          <a:effectLst/>
                          <a:latin typeface="Arial Narrow" panose="020B0606020202030204" pitchFamily="34" charset="0"/>
                          <a:ea typeface="Arial Unicode MS" panose="020B0604020202020204"/>
                          <a:cs typeface="Times New Roman" panose="02020603050405020304" pitchFamily="18" charset="0"/>
                        </a:rPr>
                        <a:t>N/A</a:t>
                      </a:r>
                      <a:endParaRPr lang="en-GB"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47" marR="847" marT="847" marB="0" anchor="ctr">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461554869"/>
                  </a:ext>
                </a:extLst>
              </a:tr>
            </a:tbl>
          </a:graphicData>
        </a:graphic>
      </p:graphicFrame>
      <p:sp>
        <p:nvSpPr>
          <p:cNvPr id="6" name="Title 5">
            <a:extLst>
              <a:ext uri="{FF2B5EF4-FFF2-40B4-BE49-F238E27FC236}">
                <a16:creationId xmlns:a16="http://schemas.microsoft.com/office/drawing/2014/main" id="{4EB2CF46-F37D-4A48-9B69-56D8CC42261A}"/>
              </a:ext>
            </a:extLst>
          </p:cNvPr>
          <p:cNvSpPr>
            <a:spLocks noGrp="1"/>
          </p:cNvSpPr>
          <p:nvPr>
            <p:ph type="ctrTitle"/>
          </p:nvPr>
        </p:nvSpPr>
        <p:spPr>
          <a:xfrm>
            <a:off x="66124" y="183091"/>
            <a:ext cx="11782182" cy="576000"/>
          </a:xfrm>
        </p:spPr>
        <p:txBody>
          <a:bodyPr/>
          <a:lstStyle/>
          <a:p>
            <a:r>
              <a:rPr lang="en-US" sz="2800" dirty="0">
                <a:solidFill>
                  <a:schemeClr val="tx1"/>
                </a:solidFill>
                <a:latin typeface="+mn-lt"/>
              </a:rPr>
              <a:t>MEDIOLA: Can </a:t>
            </a:r>
            <a:r>
              <a:rPr lang="en-US" sz="2800" dirty="0" err="1">
                <a:solidFill>
                  <a:schemeClr val="tx1"/>
                </a:solidFill>
                <a:latin typeface="+mn-lt"/>
              </a:rPr>
              <a:t>PARPi</a:t>
            </a:r>
            <a:r>
              <a:rPr lang="en-US" sz="2800" dirty="0">
                <a:solidFill>
                  <a:schemeClr val="tx1"/>
                </a:solidFill>
                <a:latin typeface="+mn-lt"/>
              </a:rPr>
              <a:t> Combinations Be Used Instead of Chemotherapy? </a:t>
            </a:r>
            <a:endParaRPr lang="en-GB" sz="2800" dirty="0">
              <a:solidFill>
                <a:schemeClr val="tx1"/>
              </a:solidFill>
              <a:latin typeface="+mn-lt"/>
            </a:endParaRPr>
          </a:p>
        </p:txBody>
      </p:sp>
      <p:sp>
        <p:nvSpPr>
          <p:cNvPr id="41" name="Text Placeholder 2">
            <a:extLst>
              <a:ext uri="{FF2B5EF4-FFF2-40B4-BE49-F238E27FC236}">
                <a16:creationId xmlns:a16="http://schemas.microsoft.com/office/drawing/2014/main" id="{46D31AA1-FFB1-4941-987B-464CC0503EBD}"/>
              </a:ext>
            </a:extLst>
          </p:cNvPr>
          <p:cNvSpPr txBox="1">
            <a:spLocks/>
          </p:cNvSpPr>
          <p:nvPr/>
        </p:nvSpPr>
        <p:spPr>
          <a:xfrm>
            <a:off x="2040817" y="6231971"/>
            <a:ext cx="9647617" cy="333781"/>
          </a:xfrm>
          <a:prstGeom prst="rect">
            <a:avLst/>
          </a:prstGeom>
        </p:spPr>
        <p:txBody>
          <a:bodyPr lIns="0" tIns="0" rIns="0" bIns="0" anchor="b"/>
          <a:lstStyle>
            <a:defPPr marR="0" lvl="0" algn="l" rtl="0">
              <a:lnSpc>
                <a:spcPct val="100000"/>
              </a:lnSpc>
              <a:spcBef>
                <a:spcPts val="0"/>
              </a:spcBef>
              <a:spcAft>
                <a:spcPts val="0"/>
              </a:spcAft>
            </a:defPPr>
            <a:lvl1pPr marR="0" lvl="0" algn="r" rtl="0">
              <a:lnSpc>
                <a:spcPct val="90000"/>
              </a:lnSpc>
              <a:spcBef>
                <a:spcPts val="0"/>
              </a:spcBef>
              <a:spcAft>
                <a:spcPts val="0"/>
              </a:spcAft>
              <a:buClr>
                <a:srgbClr val="000000"/>
              </a:buClr>
              <a:buFont typeface="Arial"/>
              <a:defRPr sz="800" b="0" i="0" u="none" strike="noStrike" cap="none">
                <a:solidFill>
                  <a:schemeClr val="tx1"/>
                </a:solidFill>
                <a:latin typeface="Arial Narrow" panose="020B0606020202030204" pitchFamily="34" charset="0"/>
                <a:ea typeface="Arial"/>
                <a:cs typeface="Arial"/>
                <a:sym typeface="Arial"/>
              </a:defRPr>
            </a:lvl1pPr>
            <a:lvl2pPr marR="0" lvl="1" algn="r" rtl="0">
              <a:lnSpc>
                <a:spcPct val="90000"/>
              </a:lnSpc>
              <a:spcBef>
                <a:spcPts val="0"/>
              </a:spcBef>
              <a:spcAft>
                <a:spcPts val="0"/>
              </a:spcAft>
              <a:buClr>
                <a:srgbClr val="000000"/>
              </a:buClr>
              <a:buFont typeface="Arial"/>
              <a:defRPr sz="800" b="0" i="0" u="none" strike="noStrike" cap="none">
                <a:solidFill>
                  <a:schemeClr val="tx1"/>
                </a:solidFill>
                <a:latin typeface="Arial Narrow" panose="020B0606020202030204" pitchFamily="34" charset="0"/>
                <a:ea typeface="Arial"/>
                <a:cs typeface="Arial"/>
                <a:sym typeface="Arial"/>
              </a:defRPr>
            </a:lvl2pPr>
            <a:lvl3pPr marR="0" lvl="2" algn="r" rtl="0">
              <a:lnSpc>
                <a:spcPct val="90000"/>
              </a:lnSpc>
              <a:spcBef>
                <a:spcPts val="0"/>
              </a:spcBef>
              <a:spcAft>
                <a:spcPts val="0"/>
              </a:spcAft>
              <a:buClr>
                <a:srgbClr val="000000"/>
              </a:buClr>
              <a:buFont typeface="Arial"/>
              <a:defRPr sz="800" b="0" i="0" u="none" strike="noStrike" cap="none">
                <a:solidFill>
                  <a:schemeClr val="tx1"/>
                </a:solidFill>
                <a:latin typeface="Arial Narrow" panose="020B0606020202030204" pitchFamily="34" charset="0"/>
                <a:ea typeface="Arial"/>
                <a:cs typeface="Arial"/>
                <a:sym typeface="Arial"/>
              </a:defRPr>
            </a:lvl3pPr>
            <a:lvl4pPr marR="0" lvl="3" algn="r" rtl="0">
              <a:lnSpc>
                <a:spcPct val="90000"/>
              </a:lnSpc>
              <a:spcBef>
                <a:spcPts val="0"/>
              </a:spcBef>
              <a:spcAft>
                <a:spcPts val="0"/>
              </a:spcAft>
              <a:buClr>
                <a:srgbClr val="000000"/>
              </a:buClr>
              <a:buFont typeface="Arial"/>
              <a:defRPr sz="800" b="0" i="0" u="none" strike="noStrike" cap="none">
                <a:solidFill>
                  <a:schemeClr val="tx1"/>
                </a:solidFill>
                <a:latin typeface="Arial Narrow" panose="020B0606020202030204" pitchFamily="34" charset="0"/>
                <a:ea typeface="Arial"/>
                <a:cs typeface="Arial"/>
                <a:sym typeface="Arial"/>
              </a:defRPr>
            </a:lvl4pPr>
            <a:lvl5pPr marR="0" lvl="4" algn="r" rtl="0">
              <a:lnSpc>
                <a:spcPct val="90000"/>
              </a:lnSpc>
              <a:spcBef>
                <a:spcPts val="0"/>
              </a:spcBef>
              <a:spcAft>
                <a:spcPts val="0"/>
              </a:spcAft>
              <a:buClr>
                <a:srgbClr val="000000"/>
              </a:buClr>
              <a:buFont typeface="Arial"/>
              <a:defRPr sz="800" b="0" i="0" u="none" strike="noStrike" cap="none">
                <a:solidFill>
                  <a:schemeClr val="tx1"/>
                </a:solidFill>
                <a:latin typeface="Arial Narrow" panose="020B0606020202030204" pitchFamily="34"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67" dirty="0"/>
              <a:t>*Doublet cohort enrolment commenced once triplet cohort enrolment was complete; </a:t>
            </a:r>
            <a:r>
              <a:rPr lang="en-US" sz="1067" baseline="30000" dirty="0"/>
              <a:t>†</a:t>
            </a:r>
            <a:r>
              <a:rPr lang="en-US" sz="1067" dirty="0"/>
              <a:t>DCR is defined as the percentage of patients with at least one visit response of complete or partial response, or stable disease which is maintained until the RECIST 1.1 assessment at 24 weeks (primary endpoint) or 56 weeks (secondary endpoint); </a:t>
            </a:r>
            <a:r>
              <a:rPr lang="en-US" sz="1067" baseline="30000" dirty="0"/>
              <a:t>‡</a:t>
            </a:r>
            <a:r>
              <a:rPr lang="en-US" sz="1067" dirty="0"/>
              <a:t>Time to progression after completion of platinum therapy; </a:t>
            </a:r>
            <a:r>
              <a:rPr lang="en-US" sz="1067" baseline="30000" dirty="0"/>
              <a:t>§</a:t>
            </a:r>
            <a:r>
              <a:rPr lang="en-US" sz="1067" dirty="0"/>
              <a:t>Data are not mutually exclusive as patients could continue study treatment(s) despite discontinuation of other(s). </a:t>
            </a:r>
          </a:p>
          <a:p>
            <a:r>
              <a:rPr lang="en-US" sz="1067" dirty="0"/>
              <a:t>bid, twice daily; </a:t>
            </a:r>
            <a:r>
              <a:rPr lang="en-US" sz="1067" dirty="0" err="1"/>
              <a:t>DoR</a:t>
            </a:r>
            <a:r>
              <a:rPr lang="en-US" sz="1067" dirty="0"/>
              <a:t>, duration of response; IO, immuno-oncology; IV, intravenous; N/A, not applicable; ORR, objective response rate; </a:t>
            </a:r>
            <a:br>
              <a:rPr lang="en-US" sz="1067" dirty="0"/>
            </a:br>
            <a:r>
              <a:rPr lang="en-US" sz="1067" dirty="0"/>
              <a:t>po, by mouth; q2w, every 2 weeks; q4w, every 4 weeks; RECIST, Response Evaluation Criteria in Solid </a:t>
            </a:r>
            <a:r>
              <a:rPr lang="en-US" sz="1067" dirty="0" err="1"/>
              <a:t>Tumours</a:t>
            </a:r>
            <a:r>
              <a:rPr lang="en-US" sz="1067" dirty="0"/>
              <a:t>.</a:t>
            </a:r>
          </a:p>
          <a:p>
            <a:r>
              <a:rPr lang="en-GB" sz="1067" dirty="0"/>
              <a:t>.</a:t>
            </a:r>
          </a:p>
        </p:txBody>
      </p:sp>
      <p:sp>
        <p:nvSpPr>
          <p:cNvPr id="4" name="Text Placeholder 3">
            <a:extLst>
              <a:ext uri="{FF2B5EF4-FFF2-40B4-BE49-F238E27FC236}">
                <a16:creationId xmlns:a16="http://schemas.microsoft.com/office/drawing/2014/main" id="{25C4FA40-C197-4EF4-E18A-043FC439BC42}"/>
              </a:ext>
            </a:extLst>
          </p:cNvPr>
          <p:cNvSpPr txBox="1">
            <a:spLocks/>
          </p:cNvSpPr>
          <p:nvPr/>
        </p:nvSpPr>
        <p:spPr>
          <a:xfrm>
            <a:off x="466771" y="2452820"/>
            <a:ext cx="1642295" cy="1388291"/>
          </a:xfrm>
          <a:prstGeom prst="rect">
            <a:avLst/>
          </a:prstGeom>
        </p:spPr>
        <p:txBody>
          <a:bodyPr numCol="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6414" indent="-116414" defTabSz="609585" fontAlgn="base">
              <a:spcBef>
                <a:spcPts val="267"/>
              </a:spcBef>
              <a:spcAft>
                <a:spcPct val="0"/>
              </a:spcAft>
              <a:buClr>
                <a:prstClr val="black"/>
              </a:buClr>
              <a:buSzPct val="100000"/>
              <a:buFont typeface="Arial" panose="020B0604020202020204" pitchFamily="34" charset="0"/>
              <a:buChar char="•"/>
              <a:defRPr/>
            </a:pPr>
            <a:r>
              <a:rPr lang="en-GB" altLang="en-US" sz="1333" dirty="0">
                <a:solidFill>
                  <a:prstClr val="black"/>
                </a:solidFill>
                <a:latin typeface="Arial Narrow" panose="020B0606020202030204" pitchFamily="34" charset="0"/>
                <a:ea typeface="MS PGothic" pitchFamily="34" charset="-128"/>
              </a:rPr>
              <a:t>Confirmed </a:t>
            </a:r>
            <a:br>
              <a:rPr lang="en-GB" altLang="en-US" sz="1333" dirty="0">
                <a:solidFill>
                  <a:prstClr val="black"/>
                </a:solidFill>
                <a:latin typeface="Arial Narrow" panose="020B0606020202030204" pitchFamily="34" charset="0"/>
                <a:ea typeface="MS PGothic" pitchFamily="34" charset="-128"/>
              </a:rPr>
            </a:br>
            <a:r>
              <a:rPr lang="en-GB" altLang="en-US" sz="1333" dirty="0">
                <a:solidFill>
                  <a:prstClr val="black"/>
                </a:solidFill>
                <a:latin typeface="Arial Narrow" panose="020B0606020202030204" pitchFamily="34" charset="0"/>
                <a:ea typeface="MS PGothic" pitchFamily="34" charset="-128"/>
              </a:rPr>
              <a:t>non-</a:t>
            </a:r>
            <a:r>
              <a:rPr lang="en-GB" altLang="en-US" sz="1333" dirty="0" err="1">
                <a:solidFill>
                  <a:prstClr val="black"/>
                </a:solidFill>
                <a:latin typeface="Arial Narrow" panose="020B0606020202030204" pitchFamily="34" charset="0"/>
                <a:ea typeface="MS PGothic" pitchFamily="34" charset="-128"/>
              </a:rPr>
              <a:t>gBRCAm</a:t>
            </a:r>
            <a:r>
              <a:rPr lang="en-GB" altLang="en-US" sz="1333" dirty="0">
                <a:solidFill>
                  <a:prstClr val="black"/>
                </a:solidFill>
                <a:latin typeface="Arial Narrow" panose="020B0606020202030204" pitchFamily="34" charset="0"/>
                <a:ea typeface="MS PGothic" pitchFamily="34" charset="-128"/>
              </a:rPr>
              <a:t> </a:t>
            </a:r>
            <a:br>
              <a:rPr lang="en-GB" altLang="en-US" sz="1333" dirty="0">
                <a:solidFill>
                  <a:prstClr val="black"/>
                </a:solidFill>
                <a:latin typeface="Arial Narrow" panose="020B0606020202030204" pitchFamily="34" charset="0"/>
                <a:ea typeface="MS PGothic" pitchFamily="34" charset="-128"/>
              </a:rPr>
            </a:br>
            <a:r>
              <a:rPr lang="en-GB" altLang="en-US" sz="1333" dirty="0">
                <a:latin typeface="Arial Narrow" panose="020B0606020202030204" pitchFamily="34" charset="0"/>
                <a:ea typeface="MS PGothic" pitchFamily="34" charset="-128"/>
              </a:rPr>
              <a:t>high-grade serous </a:t>
            </a:r>
            <a:r>
              <a:rPr lang="en-GB" altLang="en-US" sz="1333" dirty="0">
                <a:solidFill>
                  <a:prstClr val="black"/>
                </a:solidFill>
                <a:latin typeface="Arial Narrow" panose="020B0606020202030204" pitchFamily="34" charset="0"/>
                <a:ea typeface="MS PGothic" pitchFamily="34" charset="-128"/>
              </a:rPr>
              <a:t>PSR</a:t>
            </a:r>
            <a:r>
              <a:rPr lang="en-GB" altLang="en-US" sz="1333" dirty="0">
                <a:solidFill>
                  <a:srgbClr val="FF0000"/>
                </a:solidFill>
                <a:latin typeface="Arial Narrow" panose="020B0606020202030204" pitchFamily="34" charset="0"/>
                <a:ea typeface="MS PGothic" pitchFamily="34" charset="-128"/>
              </a:rPr>
              <a:t> </a:t>
            </a:r>
            <a:r>
              <a:rPr lang="en-GB" altLang="en-US" sz="1333" dirty="0">
                <a:solidFill>
                  <a:prstClr val="black"/>
                </a:solidFill>
                <a:latin typeface="Arial Narrow" panose="020B0606020202030204" pitchFamily="34" charset="0"/>
                <a:ea typeface="MS PGothic" pitchFamily="34" charset="-128"/>
              </a:rPr>
              <a:t>OC</a:t>
            </a:r>
          </a:p>
          <a:p>
            <a:pPr marL="116414" indent="-116414" defTabSz="609585" fontAlgn="base">
              <a:spcBef>
                <a:spcPts val="267"/>
              </a:spcBef>
              <a:spcAft>
                <a:spcPct val="0"/>
              </a:spcAft>
              <a:buClr>
                <a:prstClr val="black"/>
              </a:buClr>
              <a:buSzPct val="100000"/>
              <a:buFont typeface="Arial" panose="020B0604020202020204" pitchFamily="34" charset="0"/>
              <a:buChar char="•"/>
              <a:defRPr/>
            </a:pPr>
            <a:r>
              <a:rPr lang="en-GB" altLang="en-US" sz="1333" dirty="0">
                <a:solidFill>
                  <a:prstClr val="black"/>
                </a:solidFill>
                <a:latin typeface="Arial Narrow" panose="020B0606020202030204" pitchFamily="34" charset="0"/>
                <a:ea typeface="MS PGothic" pitchFamily="34" charset="-128"/>
              </a:rPr>
              <a:t>1–2 prior lines of PBC</a:t>
            </a:r>
          </a:p>
          <a:p>
            <a:pPr marL="116414" indent="-116414" defTabSz="609585" fontAlgn="base">
              <a:spcBef>
                <a:spcPts val="267"/>
              </a:spcBef>
              <a:spcAft>
                <a:spcPct val="0"/>
              </a:spcAft>
              <a:buClr>
                <a:prstClr val="black"/>
              </a:buClr>
              <a:buSzPct val="100000"/>
              <a:buFont typeface="Arial" panose="020B0604020202020204" pitchFamily="34" charset="0"/>
              <a:buChar char="•"/>
              <a:defRPr/>
            </a:pPr>
            <a:r>
              <a:rPr lang="en-GB" altLang="en-US" sz="1333" dirty="0">
                <a:solidFill>
                  <a:prstClr val="black"/>
                </a:solidFill>
                <a:latin typeface="Arial Narrow" panose="020B0606020202030204" pitchFamily="34" charset="0"/>
                <a:ea typeface="MS PGothic" pitchFamily="34" charset="-128"/>
              </a:rPr>
              <a:t>PARP inhibitor naïve </a:t>
            </a:r>
          </a:p>
          <a:p>
            <a:pPr marL="116414" indent="-116414" defTabSz="609585" fontAlgn="base">
              <a:spcBef>
                <a:spcPts val="267"/>
              </a:spcBef>
              <a:spcAft>
                <a:spcPct val="0"/>
              </a:spcAft>
              <a:buClr>
                <a:prstClr val="black"/>
              </a:buClr>
              <a:buSzPct val="100000"/>
              <a:buFont typeface="Arial" panose="020B0604020202020204" pitchFamily="34" charset="0"/>
              <a:buChar char="•"/>
              <a:defRPr/>
            </a:pPr>
            <a:r>
              <a:rPr lang="en-GB" altLang="en-US" sz="1333" dirty="0">
                <a:solidFill>
                  <a:prstClr val="black"/>
                </a:solidFill>
                <a:latin typeface="Arial Narrow" panose="020B0606020202030204" pitchFamily="34" charset="0"/>
                <a:ea typeface="MS PGothic" pitchFamily="34" charset="-128"/>
              </a:rPr>
              <a:t>IO agent naïve </a:t>
            </a:r>
          </a:p>
        </p:txBody>
      </p:sp>
    </p:spTree>
    <p:extLst>
      <p:ext uri="{BB962C8B-B14F-4D97-AF65-F5344CB8AC3E}">
        <p14:creationId xmlns:p14="http://schemas.microsoft.com/office/powerpoint/2010/main" val="1508022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 name="Table 125">
            <a:extLst>
              <a:ext uri="{FF2B5EF4-FFF2-40B4-BE49-F238E27FC236}">
                <a16:creationId xmlns:a16="http://schemas.microsoft.com/office/drawing/2014/main" id="{5BE8239C-5DBD-4E70-9D01-5C61F254EB08}"/>
              </a:ext>
            </a:extLst>
          </p:cNvPr>
          <p:cNvGraphicFramePr>
            <a:graphicFrameLocks noGrp="1"/>
          </p:cNvGraphicFramePr>
          <p:nvPr/>
        </p:nvGraphicFramePr>
        <p:xfrm>
          <a:off x="769916" y="3858996"/>
          <a:ext cx="9744000" cy="2340864"/>
        </p:xfrm>
        <a:graphic>
          <a:graphicData uri="http://schemas.openxmlformats.org/drawingml/2006/table">
            <a:tbl>
              <a:tblPr firstRow="1" firstCol="1" bandRow="1">
                <a:tableStyleId>{68D230F3-CF80-4859-8CE7-A43EE81993B5}</a:tableStyleId>
              </a:tblPr>
              <a:tblGrid>
                <a:gridCol w="3216000">
                  <a:extLst>
                    <a:ext uri="{9D8B030D-6E8A-4147-A177-3AD203B41FA5}">
                      <a16:colId xmlns:a16="http://schemas.microsoft.com/office/drawing/2014/main" val="1614845365"/>
                    </a:ext>
                  </a:extLst>
                </a:gridCol>
                <a:gridCol w="1632000">
                  <a:extLst>
                    <a:ext uri="{9D8B030D-6E8A-4147-A177-3AD203B41FA5}">
                      <a16:colId xmlns:a16="http://schemas.microsoft.com/office/drawing/2014/main" val="3979129972"/>
                    </a:ext>
                  </a:extLst>
                </a:gridCol>
                <a:gridCol w="1632000">
                  <a:extLst>
                    <a:ext uri="{9D8B030D-6E8A-4147-A177-3AD203B41FA5}">
                      <a16:colId xmlns:a16="http://schemas.microsoft.com/office/drawing/2014/main" val="3174104990"/>
                    </a:ext>
                  </a:extLst>
                </a:gridCol>
                <a:gridCol w="1632000">
                  <a:extLst>
                    <a:ext uri="{9D8B030D-6E8A-4147-A177-3AD203B41FA5}">
                      <a16:colId xmlns:a16="http://schemas.microsoft.com/office/drawing/2014/main" val="737935787"/>
                    </a:ext>
                  </a:extLst>
                </a:gridCol>
                <a:gridCol w="1632000">
                  <a:extLst>
                    <a:ext uri="{9D8B030D-6E8A-4147-A177-3AD203B41FA5}">
                      <a16:colId xmlns:a16="http://schemas.microsoft.com/office/drawing/2014/main" val="3853101257"/>
                    </a:ext>
                  </a:extLst>
                </a:gridCol>
              </a:tblGrid>
              <a:tr h="438912">
                <a:tc>
                  <a:txBody>
                    <a:bodyPr/>
                    <a:lstStyle/>
                    <a:p>
                      <a:pPr marL="0" marR="0">
                        <a:lnSpc>
                          <a:spcPct val="90000"/>
                        </a:lnSpc>
                        <a:spcBef>
                          <a:spcPts val="0"/>
                        </a:spcBef>
                        <a:spcAft>
                          <a:spcPts val="0"/>
                        </a:spcAft>
                      </a:pPr>
                      <a:endParaRPr lang="en-US" sz="1600" dirty="0">
                        <a:solidFill>
                          <a:schemeClr val="tx1"/>
                        </a:solidFill>
                        <a:effectLst/>
                        <a:latin typeface="+mj-lt"/>
                        <a:ea typeface="DengXian" panose="02010600030101010101" pitchFamily="2" charset="-122"/>
                        <a:cs typeface="Times New Roman" panose="02020603050405020304" pitchFamily="18"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2">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1600" b="1" kern="1200" dirty="0">
                          <a:solidFill>
                            <a:schemeClr val="bg1"/>
                          </a:solidFill>
                          <a:effectLst/>
                          <a:latin typeface="+mn-lt"/>
                          <a:ea typeface="+mn-ea"/>
                          <a:cs typeface="+mn-cs"/>
                        </a:rPr>
                        <a:t>Olaparib + durvalumab + bevacizumab</a:t>
                      </a:r>
                      <a:endParaRPr lang="en-US" sz="1600" b="1" kern="1200" dirty="0">
                        <a:solidFill>
                          <a:schemeClr val="bg1"/>
                        </a:solidFill>
                        <a:effectLst/>
                        <a:latin typeface="+mn-lt"/>
                        <a:ea typeface="+mn-ea"/>
                        <a:cs typeface="+mn-cs"/>
                      </a:endParaRPr>
                    </a:p>
                  </a:txBody>
                  <a:tcPr marT="0" marB="0"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chemeClr val="tx2"/>
                    </a:solidFill>
                  </a:tcPr>
                </a:tc>
                <a:tc hMerge="1">
                  <a:txBody>
                    <a:bodyPr/>
                    <a:lstStyle/>
                    <a:p>
                      <a:pPr marL="0" marR="0" algn="ctr">
                        <a:lnSpc>
                          <a:spcPct val="90000"/>
                        </a:lnSpc>
                        <a:spcBef>
                          <a:spcPts val="0"/>
                        </a:spcBef>
                        <a:spcAft>
                          <a:spcPts val="0"/>
                        </a:spcAft>
                      </a:pPr>
                      <a:endParaRPr lang="en-US" sz="1200" dirty="0">
                        <a:solidFill>
                          <a:schemeClr val="bg1"/>
                        </a:solidFill>
                        <a:effectLst/>
                        <a:latin typeface="+mj-lt"/>
                        <a:ea typeface="DengXian" panose="02010600030101010101" pitchFamily="2" charset="-122"/>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solidFill>
                  </a:tcPr>
                </a:tc>
                <a:tc gridSpan="2">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1600" b="1" kern="1200" dirty="0">
                          <a:solidFill>
                            <a:schemeClr val="bg1"/>
                          </a:solidFill>
                          <a:effectLst/>
                          <a:latin typeface="+mn-lt"/>
                          <a:ea typeface="+mn-ea"/>
                          <a:cs typeface="+mn-cs"/>
                        </a:rPr>
                        <a:t>Olaparib + durvalumab</a:t>
                      </a:r>
                      <a:endParaRPr lang="en-US" sz="1600" b="1" kern="1200" dirty="0">
                        <a:solidFill>
                          <a:schemeClr val="bg1"/>
                        </a:solidFill>
                        <a:effectLst/>
                        <a:latin typeface="+mn-lt"/>
                        <a:ea typeface="+mn-ea"/>
                        <a:cs typeface="+mn-cs"/>
                      </a:endParaRPr>
                    </a:p>
                  </a:txBody>
                  <a:tcPr marT="0" marB="0"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chemeClr val="accent1"/>
                    </a:solidFill>
                  </a:tcPr>
                </a:tc>
                <a:tc hMerge="1">
                  <a:txBody>
                    <a:bodyPr/>
                    <a:lstStyle/>
                    <a:p>
                      <a:pPr marL="0" marR="0" algn="ctr">
                        <a:lnSpc>
                          <a:spcPct val="90000"/>
                        </a:lnSpc>
                        <a:spcBef>
                          <a:spcPts val="0"/>
                        </a:spcBef>
                        <a:spcAft>
                          <a:spcPts val="0"/>
                        </a:spcAft>
                      </a:pPr>
                      <a:endParaRPr lang="en-US" sz="1200" dirty="0">
                        <a:solidFill>
                          <a:schemeClr val="bg1"/>
                        </a:solidFill>
                        <a:effectLst/>
                        <a:latin typeface="+mj-lt"/>
                        <a:ea typeface="DengXian" panose="02010600030101010101" pitchFamily="2" charset="-122"/>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035391952"/>
                  </a:ext>
                </a:extLst>
              </a:tr>
              <a:tr h="438912">
                <a:tc>
                  <a:txBody>
                    <a:bodyPr/>
                    <a:lstStyle/>
                    <a:p>
                      <a:pPr marL="0" marR="0" algn="r">
                        <a:lnSpc>
                          <a:spcPct val="90000"/>
                        </a:lnSpc>
                        <a:spcBef>
                          <a:spcPts val="0"/>
                        </a:spcBef>
                        <a:spcAft>
                          <a:spcPts val="0"/>
                        </a:spcAft>
                      </a:pPr>
                      <a:r>
                        <a:rPr lang="en-US" sz="1600" dirty="0">
                          <a:solidFill>
                            <a:schemeClr val="tx1"/>
                          </a:solidFill>
                          <a:effectLst/>
                          <a:latin typeface="+mj-lt"/>
                          <a:ea typeface="DengXian" panose="02010600030101010101" pitchFamily="2" charset="-122"/>
                          <a:cs typeface="Times New Roman" panose="02020603050405020304" pitchFamily="18" charset="0"/>
                        </a:rPr>
                        <a:t>Genomic instability status* subgroup</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GB" sz="1600" dirty="0">
                          <a:solidFill>
                            <a:schemeClr val="bg1"/>
                          </a:solidFill>
                          <a:effectLst/>
                          <a:latin typeface="+mj-lt"/>
                        </a:rPr>
                        <a:t>ORR (95% CI), %</a:t>
                      </a:r>
                      <a:endParaRPr lang="en-US" sz="1600" dirty="0">
                        <a:solidFill>
                          <a:schemeClr val="bg1"/>
                        </a:solidFill>
                        <a:effectLst/>
                        <a:latin typeface="+mj-lt"/>
                      </a:endParaRPr>
                    </a:p>
                  </a:txBody>
                  <a:tcPr marT="0" marB="0"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algn="ctr">
                        <a:lnSpc>
                          <a:spcPct val="90000"/>
                        </a:lnSpc>
                        <a:spcBef>
                          <a:spcPts val="0"/>
                        </a:spcBef>
                        <a:spcAft>
                          <a:spcPts val="0"/>
                        </a:spcAft>
                      </a:pPr>
                      <a:r>
                        <a:rPr lang="en-US" sz="1600" dirty="0">
                          <a:solidFill>
                            <a:schemeClr val="bg1"/>
                          </a:solidFill>
                          <a:effectLst/>
                          <a:latin typeface="+mj-lt"/>
                        </a:rPr>
                        <a:t>n/N patients</a:t>
                      </a:r>
                      <a:endParaRPr lang="en-US" sz="1600" dirty="0">
                        <a:solidFill>
                          <a:schemeClr val="bg1"/>
                        </a:solidFill>
                        <a:effectLst/>
                        <a:latin typeface="+mj-lt"/>
                        <a:ea typeface="DengXian" panose="02010600030101010101" pitchFamily="2" charset="-122"/>
                        <a:cs typeface="Times New Roman" panose="02020603050405020304" pitchFamily="18" charset="0"/>
                      </a:endParaRPr>
                    </a:p>
                  </a:txBody>
                  <a:tcPr marT="0" marB="0" anchor="ct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algn="ctr">
                        <a:lnSpc>
                          <a:spcPct val="90000"/>
                        </a:lnSpc>
                        <a:spcBef>
                          <a:spcPts val="0"/>
                        </a:spcBef>
                        <a:spcAft>
                          <a:spcPts val="0"/>
                        </a:spcAft>
                      </a:pPr>
                      <a:r>
                        <a:rPr lang="en-GB" sz="1600" dirty="0">
                          <a:solidFill>
                            <a:schemeClr val="bg1"/>
                          </a:solidFill>
                          <a:effectLst/>
                          <a:latin typeface="+mj-lt"/>
                        </a:rPr>
                        <a:t>ORR (95% CI), %</a:t>
                      </a:r>
                      <a:endParaRPr lang="en-US" sz="1600" dirty="0">
                        <a:solidFill>
                          <a:schemeClr val="bg1"/>
                        </a:solidFill>
                        <a:effectLst/>
                        <a:latin typeface="+mj-lt"/>
                      </a:endParaRPr>
                    </a:p>
                  </a:txBody>
                  <a:tcPr marT="0" marB="0"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algn="ctr">
                        <a:lnSpc>
                          <a:spcPct val="90000"/>
                        </a:lnSpc>
                        <a:spcBef>
                          <a:spcPts val="0"/>
                        </a:spcBef>
                        <a:spcAft>
                          <a:spcPts val="0"/>
                        </a:spcAft>
                      </a:pPr>
                      <a:r>
                        <a:rPr lang="en-US" sz="1600" dirty="0">
                          <a:solidFill>
                            <a:schemeClr val="bg1"/>
                          </a:solidFill>
                          <a:effectLst/>
                          <a:latin typeface="+mj-lt"/>
                        </a:rPr>
                        <a:t>n/N patients</a:t>
                      </a:r>
                      <a:endParaRPr lang="en-US" sz="1600" dirty="0">
                        <a:solidFill>
                          <a:schemeClr val="bg1"/>
                        </a:solidFill>
                        <a:effectLst/>
                        <a:latin typeface="+mj-lt"/>
                        <a:ea typeface="DengXian" panose="02010600030101010101" pitchFamily="2" charset="-122"/>
                        <a:cs typeface="Times New Roman" panose="02020603050405020304" pitchFamily="18" charset="0"/>
                      </a:endParaRPr>
                    </a:p>
                  </a:txBody>
                  <a:tcPr marT="0" marB="0" anchor="ct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038106860"/>
                  </a:ext>
                </a:extLst>
              </a:tr>
              <a:tr h="487680">
                <a:tc>
                  <a:txBody>
                    <a:bodyPr/>
                    <a:lstStyle/>
                    <a:p>
                      <a:pPr marL="0" marR="0" algn="r">
                        <a:spcBef>
                          <a:spcPts val="0"/>
                        </a:spcBef>
                        <a:spcAft>
                          <a:spcPts val="0"/>
                        </a:spcAft>
                      </a:pPr>
                      <a:r>
                        <a:rPr lang="en-US" sz="1600" b="1" dirty="0">
                          <a:effectLst/>
                          <a:latin typeface="+mj-lt"/>
                        </a:rPr>
                        <a:t>LOH-positive</a:t>
                      </a:r>
                      <a:endParaRPr lang="en-US" sz="1600" b="1" dirty="0">
                        <a:solidFill>
                          <a:schemeClr val="tx1"/>
                        </a:solidFill>
                        <a:effectLst/>
                        <a:latin typeface="+mj-lt"/>
                        <a:ea typeface="DengXian" panose="02010600030101010101" pitchFamily="2" charset="-122"/>
                        <a:cs typeface="Times New Roman" panose="02020603050405020304" pitchFamily="18"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u="none" strike="noStrike" kern="1200" baseline="0" dirty="0">
                          <a:solidFill>
                            <a:schemeClr val="tx1"/>
                          </a:solidFill>
                          <a:latin typeface="+mj-lt"/>
                        </a:rPr>
                        <a:t>100.0</a:t>
                      </a:r>
                    </a:p>
                    <a:p>
                      <a:pPr marL="0" marR="0" algn="ctr">
                        <a:spcBef>
                          <a:spcPts val="0"/>
                        </a:spcBef>
                        <a:spcAft>
                          <a:spcPts val="0"/>
                        </a:spcAft>
                      </a:pPr>
                      <a:r>
                        <a:rPr lang="en-US" sz="1600" u="none" strike="noStrike" kern="1200" baseline="0" dirty="0">
                          <a:solidFill>
                            <a:schemeClr val="tx1"/>
                          </a:solidFill>
                          <a:effectLst/>
                          <a:latin typeface="+mj-lt"/>
                          <a:ea typeface="DengXian" panose="02010600030101010101" pitchFamily="2" charset="-122"/>
                          <a:cs typeface="Times New Roman" panose="02020603050405020304" pitchFamily="18" charset="0"/>
                        </a:rPr>
                        <a:t>(69.2</a:t>
                      </a:r>
                      <a:r>
                        <a:rPr lang="en-US" sz="1600" u="none" strike="noStrike" kern="1200" baseline="0" dirty="0">
                          <a:solidFill>
                            <a:schemeClr val="tx1"/>
                          </a:solidFill>
                          <a:latin typeface="+mn-lt"/>
                          <a:ea typeface="+mn-ea"/>
                          <a:cs typeface="+mn-cs"/>
                        </a:rPr>
                        <a:t>–</a:t>
                      </a:r>
                      <a:r>
                        <a:rPr lang="en-US" sz="1600" u="none" strike="noStrike" kern="1200" baseline="0" dirty="0">
                          <a:solidFill>
                            <a:schemeClr val="tx1"/>
                          </a:solidFill>
                          <a:effectLst/>
                          <a:latin typeface="+mj-lt"/>
                          <a:ea typeface="DengXian" panose="02010600030101010101" pitchFamily="2" charset="-122"/>
                          <a:cs typeface="Times New Roman" panose="02020603050405020304" pitchFamily="18" charset="0"/>
                        </a:rPr>
                        <a:t>100.0)</a:t>
                      </a:r>
                      <a:endParaRPr lang="en-US" sz="1600" dirty="0">
                        <a:solidFill>
                          <a:schemeClr val="tx1"/>
                        </a:solidFill>
                        <a:effectLst/>
                        <a:latin typeface="+mj-lt"/>
                        <a:ea typeface="DengXian" panose="02010600030101010101" pitchFamily="2" charset="-122"/>
                        <a:cs typeface="Times New Roman" panose="02020603050405020304" pitchFamily="18" charset="0"/>
                      </a:endParaRPr>
                    </a:p>
                  </a:txBody>
                  <a:tcPr marT="0" marB="0" anchor="ct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ctr">
                        <a:spcBef>
                          <a:spcPts val="0"/>
                        </a:spcBef>
                        <a:spcAft>
                          <a:spcPts val="0"/>
                        </a:spcAft>
                      </a:pPr>
                      <a:r>
                        <a:rPr lang="en-US" sz="1600" dirty="0">
                          <a:solidFill>
                            <a:schemeClr val="tx1"/>
                          </a:solidFill>
                          <a:effectLst/>
                          <a:latin typeface="+mj-lt"/>
                        </a:rPr>
                        <a:t>10/10</a:t>
                      </a:r>
                      <a:endParaRPr lang="en-US" sz="1600" dirty="0">
                        <a:solidFill>
                          <a:schemeClr val="tx1"/>
                        </a:solidFill>
                        <a:effectLst/>
                        <a:latin typeface="+mj-lt"/>
                        <a:ea typeface="DengXian" panose="02010600030101010101" pitchFamily="2" charset="-122"/>
                        <a:cs typeface="Times New Roman" panose="02020603050405020304" pitchFamily="18" charset="0"/>
                      </a:endParaRPr>
                    </a:p>
                  </a:txBody>
                  <a:tcPr marT="0" marB="0" anchor="ct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ctr">
                        <a:spcBef>
                          <a:spcPts val="0"/>
                        </a:spcBef>
                        <a:spcAft>
                          <a:spcPts val="0"/>
                        </a:spcAft>
                      </a:pPr>
                      <a:r>
                        <a:rPr lang="en-US" sz="1600" u="none" strike="noStrike" kern="1200" baseline="0" dirty="0">
                          <a:solidFill>
                            <a:schemeClr val="tx1"/>
                          </a:solidFill>
                          <a:latin typeface="+mj-lt"/>
                        </a:rPr>
                        <a:t>50.0 </a:t>
                      </a:r>
                    </a:p>
                    <a:p>
                      <a:pPr marL="0" marR="0" algn="ctr">
                        <a:spcBef>
                          <a:spcPts val="0"/>
                        </a:spcBef>
                        <a:spcAft>
                          <a:spcPts val="0"/>
                        </a:spcAft>
                      </a:pPr>
                      <a:r>
                        <a:rPr lang="en-US" sz="1600" u="none" strike="noStrike" kern="1200" baseline="0" dirty="0">
                          <a:solidFill>
                            <a:schemeClr val="tx1"/>
                          </a:solidFill>
                          <a:latin typeface="+mj-lt"/>
                        </a:rPr>
                        <a:t>(18.7–81.3)</a:t>
                      </a:r>
                      <a:endParaRPr lang="en-US" sz="1600" dirty="0">
                        <a:solidFill>
                          <a:schemeClr val="tx1"/>
                        </a:solidFill>
                        <a:effectLst/>
                        <a:latin typeface="+mj-lt"/>
                        <a:ea typeface="DengXian" panose="02010600030101010101" pitchFamily="2" charset="-122"/>
                        <a:cs typeface="Times New Roman" panose="02020603050405020304" pitchFamily="18" charset="0"/>
                      </a:endParaRPr>
                    </a:p>
                  </a:txBody>
                  <a:tcPr marT="0" marB="0" anchor="ct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ctr">
                        <a:spcBef>
                          <a:spcPts val="0"/>
                        </a:spcBef>
                        <a:spcAft>
                          <a:spcPts val="0"/>
                        </a:spcAft>
                      </a:pPr>
                      <a:r>
                        <a:rPr lang="en-US" sz="1600" dirty="0">
                          <a:solidFill>
                            <a:schemeClr val="tx1"/>
                          </a:solidFill>
                          <a:effectLst/>
                          <a:latin typeface="+mj-lt"/>
                        </a:rPr>
                        <a:t>5/10</a:t>
                      </a:r>
                      <a:endParaRPr lang="en-US" sz="1600" dirty="0">
                        <a:solidFill>
                          <a:schemeClr val="tx1"/>
                        </a:solidFill>
                        <a:effectLst/>
                        <a:latin typeface="+mj-lt"/>
                        <a:ea typeface="DengXian" panose="02010600030101010101" pitchFamily="2" charset="-122"/>
                        <a:cs typeface="Times New Roman" panose="02020603050405020304" pitchFamily="18" charset="0"/>
                      </a:endParaRPr>
                    </a:p>
                  </a:txBody>
                  <a:tcPr marT="0" marB="0" anchor="ct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57038174"/>
                  </a:ext>
                </a:extLst>
              </a:tr>
              <a:tr h="487680">
                <a:tc>
                  <a:txBody>
                    <a:bodyPr/>
                    <a:lstStyle/>
                    <a:p>
                      <a:pPr marL="0" marR="0" algn="r">
                        <a:spcBef>
                          <a:spcPts val="0"/>
                        </a:spcBef>
                        <a:spcAft>
                          <a:spcPts val="0"/>
                        </a:spcAft>
                      </a:pPr>
                      <a:r>
                        <a:rPr lang="en-US" sz="1600" b="1" dirty="0">
                          <a:effectLst/>
                          <a:latin typeface="+mj-lt"/>
                        </a:rPr>
                        <a:t>LOH-negative</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u="none" strike="noStrike" kern="1200" baseline="0" dirty="0">
                          <a:solidFill>
                            <a:schemeClr val="tx1"/>
                          </a:solidFill>
                          <a:latin typeface="+mj-lt"/>
                        </a:rPr>
                        <a:t>75.0 </a:t>
                      </a:r>
                    </a:p>
                    <a:p>
                      <a:pPr marL="0" marR="0" algn="ctr">
                        <a:spcBef>
                          <a:spcPts val="0"/>
                        </a:spcBef>
                        <a:spcAft>
                          <a:spcPts val="0"/>
                        </a:spcAft>
                      </a:pPr>
                      <a:r>
                        <a:rPr lang="en-US" sz="1600" u="none" strike="noStrike" kern="1200" baseline="0" dirty="0">
                          <a:solidFill>
                            <a:schemeClr val="tx1"/>
                          </a:solidFill>
                          <a:latin typeface="+mj-lt"/>
                        </a:rPr>
                        <a:t>(34.9</a:t>
                      </a:r>
                      <a:r>
                        <a:rPr lang="en-US" sz="1600" u="none" strike="noStrike" kern="1200" baseline="0" dirty="0">
                          <a:solidFill>
                            <a:schemeClr val="tx1"/>
                          </a:solidFill>
                          <a:latin typeface="+mn-lt"/>
                          <a:ea typeface="+mn-ea"/>
                          <a:cs typeface="+mn-cs"/>
                        </a:rPr>
                        <a:t>–</a:t>
                      </a:r>
                      <a:r>
                        <a:rPr lang="en-US" sz="1600" u="none" strike="noStrike" kern="1200" baseline="0" dirty="0">
                          <a:solidFill>
                            <a:schemeClr val="tx1"/>
                          </a:solidFill>
                          <a:latin typeface="+mj-lt"/>
                        </a:rPr>
                        <a:t>96.8)</a:t>
                      </a:r>
                      <a:endParaRPr lang="en-US" sz="1600" dirty="0">
                        <a:solidFill>
                          <a:schemeClr val="tx1"/>
                        </a:solidFill>
                        <a:effectLst/>
                        <a:latin typeface="+mj-lt"/>
                        <a:ea typeface="DengXian" panose="02010600030101010101" pitchFamily="2" charset="-122"/>
                        <a:cs typeface="Times New Roman" panose="02020603050405020304" pitchFamily="18" charset="0"/>
                      </a:endParaRPr>
                    </a:p>
                  </a:txBody>
                  <a:tcPr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ctr">
                        <a:spcBef>
                          <a:spcPts val="0"/>
                        </a:spcBef>
                        <a:spcAft>
                          <a:spcPts val="0"/>
                        </a:spcAft>
                      </a:pPr>
                      <a:r>
                        <a:rPr lang="en-US" sz="1600" dirty="0">
                          <a:solidFill>
                            <a:schemeClr val="tx1"/>
                          </a:solidFill>
                          <a:effectLst/>
                          <a:latin typeface="+mj-lt"/>
                          <a:ea typeface="DengXian" panose="02010600030101010101" pitchFamily="2" charset="-122"/>
                          <a:cs typeface="Times New Roman" panose="02020603050405020304" pitchFamily="18" charset="0"/>
                        </a:rPr>
                        <a:t>6/8</a:t>
                      </a:r>
                    </a:p>
                  </a:txBody>
                  <a:tcPr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ctr">
                        <a:spcBef>
                          <a:spcPts val="0"/>
                        </a:spcBef>
                        <a:spcAft>
                          <a:spcPts val="0"/>
                        </a:spcAft>
                      </a:pPr>
                      <a:r>
                        <a:rPr lang="en-US" sz="1600" u="none" strike="noStrike" kern="1200" baseline="0" dirty="0">
                          <a:solidFill>
                            <a:schemeClr val="tx1"/>
                          </a:solidFill>
                          <a:latin typeface="+mj-lt"/>
                        </a:rPr>
                        <a:t>16.7</a:t>
                      </a:r>
                    </a:p>
                    <a:p>
                      <a:pPr marL="0" marR="0" algn="ctr">
                        <a:spcBef>
                          <a:spcPts val="0"/>
                        </a:spcBef>
                        <a:spcAft>
                          <a:spcPts val="0"/>
                        </a:spcAft>
                      </a:pPr>
                      <a:r>
                        <a:rPr lang="en-US" sz="1600" u="none" strike="noStrike" kern="1200" baseline="0" dirty="0">
                          <a:solidFill>
                            <a:schemeClr val="tx1"/>
                          </a:solidFill>
                          <a:latin typeface="+mj-lt"/>
                        </a:rPr>
                        <a:t> (0.4</a:t>
                      </a:r>
                      <a:r>
                        <a:rPr lang="en-US" sz="1600" u="none" strike="noStrike" kern="1200" baseline="0" dirty="0">
                          <a:solidFill>
                            <a:schemeClr val="tx1"/>
                          </a:solidFill>
                          <a:latin typeface="+mn-lt"/>
                          <a:ea typeface="+mn-ea"/>
                          <a:cs typeface="+mn-cs"/>
                        </a:rPr>
                        <a:t>–</a:t>
                      </a:r>
                      <a:r>
                        <a:rPr lang="en-US" sz="1600" u="none" strike="noStrike" kern="1200" baseline="0" dirty="0">
                          <a:solidFill>
                            <a:schemeClr val="tx1"/>
                          </a:solidFill>
                          <a:latin typeface="+mj-lt"/>
                        </a:rPr>
                        <a:t>64.1)</a:t>
                      </a:r>
                      <a:endParaRPr lang="en-US" sz="1600" dirty="0">
                        <a:solidFill>
                          <a:schemeClr val="tx1"/>
                        </a:solidFill>
                        <a:effectLst/>
                        <a:latin typeface="+mj-lt"/>
                        <a:ea typeface="DengXian" panose="02010600030101010101" pitchFamily="2" charset="-122"/>
                        <a:cs typeface="Times New Roman" panose="02020603050405020304" pitchFamily="18" charset="0"/>
                      </a:endParaRPr>
                    </a:p>
                  </a:txBody>
                  <a:tcPr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ctr">
                        <a:spcBef>
                          <a:spcPts val="0"/>
                        </a:spcBef>
                        <a:spcAft>
                          <a:spcPts val="0"/>
                        </a:spcAft>
                      </a:pPr>
                      <a:r>
                        <a:rPr lang="en-US" sz="1600" dirty="0">
                          <a:solidFill>
                            <a:schemeClr val="tx1"/>
                          </a:solidFill>
                          <a:effectLst/>
                          <a:latin typeface="+mj-lt"/>
                          <a:ea typeface="DengXian" panose="02010600030101010101" pitchFamily="2" charset="-122"/>
                          <a:cs typeface="Times New Roman" panose="02020603050405020304" pitchFamily="18" charset="0"/>
                        </a:rPr>
                        <a:t>1/6</a:t>
                      </a:r>
                    </a:p>
                  </a:txBody>
                  <a:tcPr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185575375"/>
                  </a:ext>
                </a:extLst>
              </a:tr>
              <a:tr h="487680">
                <a:tc>
                  <a:txBody>
                    <a:bodyPr/>
                    <a:lstStyle/>
                    <a:p>
                      <a:pPr marL="0" marR="0" algn="r">
                        <a:spcBef>
                          <a:spcPts val="0"/>
                        </a:spcBef>
                        <a:spcAft>
                          <a:spcPts val="0"/>
                        </a:spcAft>
                      </a:pPr>
                      <a:r>
                        <a:rPr lang="en-US" sz="1600" b="1" dirty="0">
                          <a:effectLst/>
                          <a:latin typeface="+mj-lt"/>
                        </a:rPr>
                        <a:t>LOH-unknown</a:t>
                      </a:r>
                      <a:endParaRPr lang="en-US" sz="1600" b="1" dirty="0">
                        <a:effectLst/>
                        <a:latin typeface="+mj-lt"/>
                        <a:ea typeface="DengXian" panose="02010600030101010101" pitchFamily="2" charset="-122"/>
                        <a:cs typeface="Times New Roman" panose="02020603050405020304" pitchFamily="18"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GB" sz="1600" dirty="0">
                          <a:solidFill>
                            <a:schemeClr val="tx1"/>
                          </a:solidFill>
                          <a:effectLst/>
                          <a:latin typeface="+mj-lt"/>
                        </a:rPr>
                        <a:t>84.6</a:t>
                      </a:r>
                      <a:br>
                        <a:rPr lang="en-GB" sz="1600" dirty="0">
                          <a:solidFill>
                            <a:schemeClr val="tx1"/>
                          </a:solidFill>
                          <a:effectLst/>
                          <a:latin typeface="+mj-lt"/>
                        </a:rPr>
                      </a:br>
                      <a:r>
                        <a:rPr lang="en-GB" sz="1600" dirty="0">
                          <a:solidFill>
                            <a:schemeClr val="tx1"/>
                          </a:solidFill>
                          <a:effectLst/>
                          <a:latin typeface="+mj-lt"/>
                        </a:rPr>
                        <a:t>(54.6</a:t>
                      </a:r>
                      <a:r>
                        <a:rPr lang="en-US" sz="1600" u="none" strike="noStrike" kern="1200" baseline="0" dirty="0">
                          <a:solidFill>
                            <a:schemeClr val="tx1"/>
                          </a:solidFill>
                          <a:latin typeface="+mn-lt"/>
                          <a:ea typeface="+mn-ea"/>
                          <a:cs typeface="+mn-cs"/>
                        </a:rPr>
                        <a:t>–</a:t>
                      </a:r>
                      <a:r>
                        <a:rPr lang="en-GB" sz="1600" dirty="0">
                          <a:solidFill>
                            <a:schemeClr val="tx1"/>
                          </a:solidFill>
                          <a:effectLst/>
                          <a:latin typeface="+mj-lt"/>
                        </a:rPr>
                        <a:t>98.1)</a:t>
                      </a:r>
                      <a:endParaRPr lang="en-US" sz="1600" dirty="0">
                        <a:solidFill>
                          <a:schemeClr val="tx1"/>
                        </a:solidFill>
                        <a:effectLst/>
                        <a:latin typeface="+mj-lt"/>
                        <a:ea typeface="DengXian" panose="02010600030101010101" pitchFamily="2" charset="-122"/>
                        <a:cs typeface="Times New Roman" panose="02020603050405020304" pitchFamily="18" charset="0"/>
                      </a:endParaRPr>
                    </a:p>
                  </a:txBody>
                  <a:tcPr marT="0" marB="0" anchor="ctr">
                    <a:lnL w="12700" cap="flat" cmpd="sng" algn="ctr">
                      <a:no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ctr">
                        <a:spcBef>
                          <a:spcPts val="0"/>
                        </a:spcBef>
                        <a:spcAft>
                          <a:spcPts val="0"/>
                        </a:spcAft>
                      </a:pPr>
                      <a:r>
                        <a:rPr lang="en-US" sz="1600" dirty="0">
                          <a:solidFill>
                            <a:schemeClr val="tx1"/>
                          </a:solidFill>
                          <a:effectLst/>
                          <a:latin typeface="+mj-lt"/>
                        </a:rPr>
                        <a:t>11/13</a:t>
                      </a:r>
                      <a:endParaRPr lang="en-US" sz="1600" dirty="0">
                        <a:solidFill>
                          <a:schemeClr val="tx1"/>
                        </a:solidFill>
                        <a:effectLst/>
                        <a:latin typeface="+mj-lt"/>
                        <a:ea typeface="DengXian" panose="02010600030101010101" pitchFamily="2" charset="-122"/>
                        <a:cs typeface="Times New Roman" panose="02020603050405020304" pitchFamily="18" charset="0"/>
                      </a:endParaRPr>
                    </a:p>
                  </a:txBody>
                  <a:tcPr marT="0" marB="0" anchor="ctr">
                    <a:lnL>
                      <a:noFill/>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ctr">
                        <a:spcBef>
                          <a:spcPts val="0"/>
                        </a:spcBef>
                        <a:spcAft>
                          <a:spcPts val="0"/>
                        </a:spcAft>
                      </a:pPr>
                      <a:r>
                        <a:rPr lang="en-US" sz="1600" u="none" strike="noStrike" kern="1200" baseline="0" dirty="0">
                          <a:solidFill>
                            <a:schemeClr val="tx1"/>
                          </a:solidFill>
                          <a:latin typeface="+mj-lt"/>
                        </a:rPr>
                        <a:t>31.3</a:t>
                      </a:r>
                    </a:p>
                    <a:p>
                      <a:pPr marL="0" marR="0" algn="ctr">
                        <a:spcBef>
                          <a:spcPts val="0"/>
                        </a:spcBef>
                        <a:spcAft>
                          <a:spcPts val="0"/>
                        </a:spcAft>
                      </a:pPr>
                      <a:r>
                        <a:rPr lang="en-US" sz="1600" u="none" strike="noStrike" kern="1200" baseline="0" dirty="0">
                          <a:solidFill>
                            <a:schemeClr val="tx1"/>
                          </a:solidFill>
                          <a:latin typeface="+mj-lt"/>
                        </a:rPr>
                        <a:t> (11.0</a:t>
                      </a:r>
                      <a:r>
                        <a:rPr lang="en-US" sz="1600" u="none" strike="noStrike" kern="1200" baseline="0" dirty="0">
                          <a:solidFill>
                            <a:schemeClr val="tx1"/>
                          </a:solidFill>
                          <a:latin typeface="+mn-lt"/>
                          <a:ea typeface="+mn-ea"/>
                          <a:cs typeface="+mn-cs"/>
                        </a:rPr>
                        <a:t>–</a:t>
                      </a:r>
                      <a:r>
                        <a:rPr lang="en-US" sz="1600" u="none" strike="noStrike" kern="1200" baseline="0" dirty="0">
                          <a:solidFill>
                            <a:schemeClr val="tx1"/>
                          </a:solidFill>
                          <a:latin typeface="+mj-lt"/>
                        </a:rPr>
                        <a:t>58.7)</a:t>
                      </a:r>
                      <a:endParaRPr lang="en-US" sz="1600" dirty="0">
                        <a:solidFill>
                          <a:schemeClr val="tx1"/>
                        </a:solidFill>
                        <a:effectLst/>
                        <a:latin typeface="+mj-lt"/>
                        <a:ea typeface="DengXian" panose="02010600030101010101" pitchFamily="2" charset="-122"/>
                        <a:cs typeface="Times New Roman" panose="02020603050405020304" pitchFamily="18" charset="0"/>
                      </a:endParaRPr>
                    </a:p>
                  </a:txBody>
                  <a:tcPr marT="0" marB="0" anchor="ctr">
                    <a:lnL w="12700" cap="flat" cmpd="sng" algn="ctr">
                      <a:no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ctr">
                        <a:spcBef>
                          <a:spcPts val="0"/>
                        </a:spcBef>
                        <a:spcAft>
                          <a:spcPts val="0"/>
                        </a:spcAft>
                      </a:pPr>
                      <a:r>
                        <a:rPr lang="en-US" sz="1600" dirty="0">
                          <a:solidFill>
                            <a:schemeClr val="tx1"/>
                          </a:solidFill>
                          <a:effectLst/>
                          <a:latin typeface="+mj-lt"/>
                          <a:ea typeface="DengXian" panose="02010600030101010101" pitchFamily="2" charset="-122"/>
                          <a:cs typeface="Times New Roman" panose="02020603050405020304" pitchFamily="18" charset="0"/>
                        </a:rPr>
                        <a:t>5/16</a:t>
                      </a:r>
                    </a:p>
                  </a:txBody>
                  <a:tcPr marT="0" marB="0" anchor="ctr">
                    <a:lnL>
                      <a:noFill/>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100476167"/>
                  </a:ext>
                </a:extLst>
              </a:tr>
            </a:tbl>
          </a:graphicData>
        </a:graphic>
      </p:graphicFrame>
      <p:sp>
        <p:nvSpPr>
          <p:cNvPr id="19" name="Title 1">
            <a:extLst>
              <a:ext uri="{FF2B5EF4-FFF2-40B4-BE49-F238E27FC236}">
                <a16:creationId xmlns:a16="http://schemas.microsoft.com/office/drawing/2014/main" id="{0C7C96DD-2867-436E-BCC8-A5186ED3FA27}"/>
              </a:ext>
            </a:extLst>
          </p:cNvPr>
          <p:cNvSpPr txBox="1">
            <a:spLocks/>
          </p:cNvSpPr>
          <p:nvPr/>
        </p:nvSpPr>
        <p:spPr bwMode="auto">
          <a:xfrm>
            <a:off x="490016" y="177154"/>
            <a:ext cx="11395000" cy="55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Autofit/>
          </a:bodyPr>
          <a:lstStyle>
            <a:lvl1pPr algn="l" defTabSz="457200" rtl="0" eaLnBrk="1" fontAlgn="base" hangingPunct="1">
              <a:lnSpc>
                <a:spcPct val="100000"/>
              </a:lnSpc>
              <a:spcBef>
                <a:spcPct val="0"/>
              </a:spcBef>
              <a:spcAft>
                <a:spcPct val="0"/>
              </a:spcAft>
              <a:defRPr sz="2400" b="1" kern="1200" baseline="0">
                <a:solidFill>
                  <a:srgbClr val="830051"/>
                </a:solidFill>
                <a:latin typeface="Arial" pitchFamily="34" charset="0"/>
                <a:ea typeface="MS PGothic" pitchFamily="34" charset="-128"/>
                <a:cs typeface="Arial" pitchFamily="34" charset="0"/>
              </a:defRPr>
            </a:lvl1pPr>
            <a:lvl2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2pPr>
            <a:lvl3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3pPr>
            <a:lvl4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4pPr>
            <a:lvl5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5pPr>
            <a:lvl6pPr marL="457200" algn="l" defTabSz="457200" rtl="0" eaLnBrk="1" fontAlgn="base" hangingPunct="1">
              <a:spcBef>
                <a:spcPct val="0"/>
              </a:spcBef>
              <a:spcAft>
                <a:spcPct val="0"/>
              </a:spcAft>
              <a:defRPr sz="4000" b="1">
                <a:solidFill>
                  <a:srgbClr val="81104F"/>
                </a:solidFill>
                <a:latin typeface="Arial Narrow" charset="0"/>
                <a:ea typeface="ＭＳ Ｐゴシック" charset="0"/>
              </a:defRPr>
            </a:lvl6pPr>
            <a:lvl7pPr marL="914400" algn="l" defTabSz="457200" rtl="0" eaLnBrk="1" fontAlgn="base" hangingPunct="1">
              <a:spcBef>
                <a:spcPct val="0"/>
              </a:spcBef>
              <a:spcAft>
                <a:spcPct val="0"/>
              </a:spcAft>
              <a:defRPr sz="4000" b="1">
                <a:solidFill>
                  <a:srgbClr val="81104F"/>
                </a:solidFill>
                <a:latin typeface="Arial Narrow" charset="0"/>
                <a:ea typeface="ＭＳ Ｐゴシック" charset="0"/>
              </a:defRPr>
            </a:lvl7pPr>
            <a:lvl8pPr marL="1371600" algn="l" defTabSz="457200" rtl="0" eaLnBrk="1" fontAlgn="base" hangingPunct="1">
              <a:spcBef>
                <a:spcPct val="0"/>
              </a:spcBef>
              <a:spcAft>
                <a:spcPct val="0"/>
              </a:spcAft>
              <a:defRPr sz="4000" b="1">
                <a:solidFill>
                  <a:srgbClr val="81104F"/>
                </a:solidFill>
                <a:latin typeface="Arial Narrow" charset="0"/>
                <a:ea typeface="ＭＳ Ｐゴシック" charset="0"/>
              </a:defRPr>
            </a:lvl8pPr>
            <a:lvl9pPr marL="1828800" algn="l" defTabSz="457200" rtl="0" eaLnBrk="1" fontAlgn="base" hangingPunct="1">
              <a:spcBef>
                <a:spcPct val="0"/>
              </a:spcBef>
              <a:spcAft>
                <a:spcPct val="0"/>
              </a:spcAft>
              <a:defRPr sz="4000" b="1">
                <a:solidFill>
                  <a:srgbClr val="81104F"/>
                </a:solidFill>
                <a:latin typeface="Arial Narrow" charset="0"/>
                <a:ea typeface="ＭＳ Ｐゴシック" charset="0"/>
              </a:defRPr>
            </a:lvl9pPr>
          </a:lstStyle>
          <a:p>
            <a:pPr defTabSz="457189">
              <a:lnSpc>
                <a:spcPct val="80000"/>
              </a:lnSpc>
              <a:defRPr/>
            </a:pPr>
            <a:r>
              <a:rPr lang="en-GB" sz="3200" b="0" dirty="0" err="1">
                <a:solidFill>
                  <a:prstClr val="black"/>
                </a:solidFill>
                <a:latin typeface="+mj-lt"/>
              </a:rPr>
              <a:t>Mediola</a:t>
            </a:r>
            <a:r>
              <a:rPr lang="en-GB" sz="3200" b="0" dirty="0">
                <a:solidFill>
                  <a:prstClr val="black"/>
                </a:solidFill>
                <a:latin typeface="+mj-lt"/>
              </a:rPr>
              <a:t>: Plat Sensitive/</a:t>
            </a:r>
            <a:r>
              <a:rPr lang="en-GB" sz="3200" b="0" dirty="0" err="1">
                <a:solidFill>
                  <a:prstClr val="black"/>
                </a:solidFill>
                <a:latin typeface="+mj-lt"/>
              </a:rPr>
              <a:t>BRCAwt</a:t>
            </a:r>
            <a:endParaRPr lang="en-GB" sz="3200" b="0" dirty="0">
              <a:solidFill>
                <a:prstClr val="black"/>
              </a:solidFill>
              <a:latin typeface="+mj-lt"/>
            </a:endParaRPr>
          </a:p>
          <a:p>
            <a:pPr defTabSz="457189">
              <a:lnSpc>
                <a:spcPct val="80000"/>
              </a:lnSpc>
              <a:defRPr/>
            </a:pPr>
            <a:r>
              <a:rPr lang="en-GB" sz="3200" b="0" dirty="0">
                <a:solidFill>
                  <a:prstClr val="black"/>
                </a:solidFill>
                <a:latin typeface="+mj-lt"/>
              </a:rPr>
              <a:t>Triplet cohort demonstrates high ORR</a:t>
            </a:r>
            <a:r>
              <a:rPr lang="en-GB" sz="3067" b="0" dirty="0">
                <a:solidFill>
                  <a:prstClr val="black"/>
                </a:solidFill>
                <a:latin typeface="+mj-lt"/>
              </a:rPr>
              <a:t> </a:t>
            </a:r>
            <a:r>
              <a:rPr lang="en-GB" sz="3200" b="0" dirty="0">
                <a:solidFill>
                  <a:prstClr val="black"/>
                </a:solidFill>
                <a:latin typeface="+mj-lt"/>
              </a:rPr>
              <a:t>and not LOH-dependent </a:t>
            </a:r>
          </a:p>
        </p:txBody>
      </p:sp>
      <p:sp>
        <p:nvSpPr>
          <p:cNvPr id="20" name="TextBox 19">
            <a:extLst>
              <a:ext uri="{FF2B5EF4-FFF2-40B4-BE49-F238E27FC236}">
                <a16:creationId xmlns:a16="http://schemas.microsoft.com/office/drawing/2014/main" id="{DEB6F713-6741-49C8-BB94-FDC3F771176A}"/>
              </a:ext>
            </a:extLst>
          </p:cNvPr>
          <p:cNvSpPr txBox="1"/>
          <p:nvPr/>
        </p:nvSpPr>
        <p:spPr>
          <a:xfrm>
            <a:off x="-29384" y="5963139"/>
            <a:ext cx="11643681" cy="913392"/>
          </a:xfrm>
          <a:prstGeom prst="rect">
            <a:avLst/>
          </a:prstGeom>
          <a:noFill/>
        </p:spPr>
        <p:txBody>
          <a:bodyPr wrap="square" rtlCol="0">
            <a:spAutoFit/>
          </a:bodyPr>
          <a:lstStyle/>
          <a:p>
            <a:pPr algn="r" defTabSz="914377">
              <a:defRPr/>
            </a:pPr>
            <a:endParaRPr lang="en-GB" sz="1067" dirty="0">
              <a:solidFill>
                <a:srgbClr val="000000"/>
              </a:solidFill>
              <a:latin typeface="Arial"/>
              <a:ea typeface="Arial Unicode MS"/>
            </a:endParaRPr>
          </a:p>
          <a:p>
            <a:pPr algn="r" defTabSz="914377">
              <a:defRPr/>
            </a:pPr>
            <a:endParaRPr lang="en-GB" sz="1067" dirty="0">
              <a:solidFill>
                <a:srgbClr val="000000"/>
              </a:solidFill>
              <a:latin typeface="Arial"/>
              <a:ea typeface="Arial Unicode MS"/>
            </a:endParaRPr>
          </a:p>
          <a:p>
            <a:pPr algn="r" defTabSz="914377">
              <a:defRPr/>
            </a:pPr>
            <a:r>
              <a:rPr lang="en-GB" sz="1067" dirty="0">
                <a:solidFill>
                  <a:srgbClr val="000000"/>
                </a:solidFill>
                <a:latin typeface="Arial"/>
                <a:ea typeface="Arial Unicode MS"/>
              </a:rPr>
              <a:t>*GIS, as determined by Foundation Medicine tumour analysis; must have genome-wide LOH ≥14, a somatic </a:t>
            </a:r>
            <a:r>
              <a:rPr lang="en-GB" sz="1067" i="1" dirty="0">
                <a:solidFill>
                  <a:srgbClr val="000000"/>
                </a:solidFill>
                <a:latin typeface="Arial"/>
                <a:ea typeface="Arial Unicode MS"/>
              </a:rPr>
              <a:t>BRCA1</a:t>
            </a:r>
            <a:r>
              <a:rPr lang="en-GB" sz="1067" dirty="0">
                <a:solidFill>
                  <a:srgbClr val="000000"/>
                </a:solidFill>
                <a:latin typeface="Arial"/>
                <a:ea typeface="Arial Unicode MS"/>
              </a:rPr>
              <a:t> and/or </a:t>
            </a:r>
            <a:r>
              <a:rPr lang="en-GB" sz="1067" i="1" dirty="0">
                <a:solidFill>
                  <a:srgbClr val="000000"/>
                </a:solidFill>
                <a:latin typeface="Arial"/>
                <a:ea typeface="Arial Unicode MS"/>
              </a:rPr>
              <a:t>BRCA2</a:t>
            </a:r>
            <a:r>
              <a:rPr lang="en-GB" sz="1067" dirty="0">
                <a:solidFill>
                  <a:srgbClr val="000000"/>
                </a:solidFill>
                <a:latin typeface="Arial"/>
                <a:ea typeface="Arial Unicode MS"/>
              </a:rPr>
              <a:t> mutation, or a mutation in </a:t>
            </a:r>
            <a:r>
              <a:rPr lang="en-GB" sz="1067" i="1" dirty="0">
                <a:solidFill>
                  <a:srgbClr val="000000"/>
                </a:solidFill>
                <a:latin typeface="Arial"/>
                <a:ea typeface="Arial Unicode MS"/>
              </a:rPr>
              <a:t>ATM</a:t>
            </a:r>
            <a:r>
              <a:rPr lang="en-GB" sz="1067" dirty="0">
                <a:solidFill>
                  <a:srgbClr val="000000"/>
                </a:solidFill>
                <a:latin typeface="Arial"/>
                <a:ea typeface="Arial Unicode MS"/>
              </a:rPr>
              <a:t>, </a:t>
            </a:r>
            <a:r>
              <a:rPr lang="en-GB" sz="1067" i="1" dirty="0">
                <a:solidFill>
                  <a:srgbClr val="000000"/>
                </a:solidFill>
                <a:latin typeface="Arial"/>
                <a:ea typeface="Arial Unicode MS"/>
              </a:rPr>
              <a:t>BRIP1</a:t>
            </a:r>
            <a:r>
              <a:rPr lang="en-GB" sz="1067" dirty="0">
                <a:solidFill>
                  <a:srgbClr val="000000"/>
                </a:solidFill>
                <a:latin typeface="Arial"/>
                <a:ea typeface="Arial Unicode MS"/>
              </a:rPr>
              <a:t>, </a:t>
            </a:r>
            <a:r>
              <a:rPr lang="en-GB" sz="1067" i="1" dirty="0">
                <a:solidFill>
                  <a:srgbClr val="000000"/>
                </a:solidFill>
                <a:latin typeface="Arial"/>
                <a:ea typeface="Arial Unicode MS"/>
              </a:rPr>
              <a:t>PALB2</a:t>
            </a:r>
            <a:r>
              <a:rPr lang="en-GB" sz="1067" dirty="0">
                <a:solidFill>
                  <a:srgbClr val="000000"/>
                </a:solidFill>
                <a:latin typeface="Arial"/>
                <a:ea typeface="Arial Unicode MS"/>
              </a:rPr>
              <a:t>, </a:t>
            </a:r>
            <a:r>
              <a:rPr lang="en-GB" sz="1067" i="1" dirty="0">
                <a:solidFill>
                  <a:srgbClr val="000000"/>
                </a:solidFill>
                <a:latin typeface="Arial"/>
                <a:ea typeface="Arial Unicode MS"/>
              </a:rPr>
              <a:t>RAD51C</a:t>
            </a:r>
            <a:r>
              <a:rPr lang="en-GB" sz="1067" dirty="0">
                <a:solidFill>
                  <a:srgbClr val="000000"/>
                </a:solidFill>
                <a:latin typeface="Arial"/>
                <a:ea typeface="Arial Unicode MS"/>
              </a:rPr>
              <a:t>, </a:t>
            </a:r>
            <a:r>
              <a:rPr lang="en-GB" sz="1067" i="1" dirty="0">
                <a:solidFill>
                  <a:srgbClr val="000000"/>
                </a:solidFill>
                <a:latin typeface="Arial"/>
                <a:ea typeface="Arial Unicode MS"/>
              </a:rPr>
              <a:t>BARD1</a:t>
            </a:r>
            <a:r>
              <a:rPr lang="en-GB" sz="1067" dirty="0">
                <a:solidFill>
                  <a:srgbClr val="000000"/>
                </a:solidFill>
                <a:latin typeface="Arial"/>
                <a:ea typeface="Arial Unicode MS"/>
              </a:rPr>
              <a:t>, </a:t>
            </a:r>
            <a:r>
              <a:rPr lang="en-GB" sz="1067" i="1" dirty="0">
                <a:solidFill>
                  <a:srgbClr val="000000"/>
                </a:solidFill>
                <a:latin typeface="Arial"/>
                <a:ea typeface="Arial Unicode MS"/>
              </a:rPr>
              <a:t>CDK12</a:t>
            </a:r>
            <a:r>
              <a:rPr lang="en-GB" sz="1067" dirty="0">
                <a:solidFill>
                  <a:srgbClr val="000000"/>
                </a:solidFill>
                <a:latin typeface="Arial"/>
                <a:ea typeface="Arial Unicode MS"/>
              </a:rPr>
              <a:t>, </a:t>
            </a:r>
            <a:r>
              <a:rPr lang="en-GB" sz="1067" i="1" dirty="0">
                <a:solidFill>
                  <a:srgbClr val="000000"/>
                </a:solidFill>
                <a:latin typeface="Arial"/>
                <a:ea typeface="Arial Unicode MS"/>
              </a:rPr>
              <a:t>CHEK1</a:t>
            </a:r>
            <a:r>
              <a:rPr lang="en-GB" sz="1067" dirty="0">
                <a:solidFill>
                  <a:srgbClr val="000000"/>
                </a:solidFill>
                <a:latin typeface="Arial"/>
                <a:ea typeface="Arial Unicode MS"/>
              </a:rPr>
              <a:t>, </a:t>
            </a:r>
            <a:r>
              <a:rPr lang="en-GB" sz="1067" i="1" dirty="0">
                <a:solidFill>
                  <a:srgbClr val="000000"/>
                </a:solidFill>
                <a:latin typeface="Arial"/>
                <a:ea typeface="Arial Unicode MS"/>
              </a:rPr>
              <a:t>CHEK2</a:t>
            </a:r>
            <a:r>
              <a:rPr lang="en-GB" sz="1067" dirty="0">
                <a:solidFill>
                  <a:srgbClr val="000000"/>
                </a:solidFill>
                <a:latin typeface="Arial"/>
                <a:ea typeface="Arial Unicode MS"/>
              </a:rPr>
              <a:t>, </a:t>
            </a:r>
            <a:r>
              <a:rPr lang="en-GB" sz="1067" i="1" dirty="0">
                <a:solidFill>
                  <a:srgbClr val="000000"/>
                </a:solidFill>
                <a:latin typeface="Arial"/>
                <a:ea typeface="Arial Unicode MS"/>
              </a:rPr>
              <a:t>FANCL</a:t>
            </a:r>
            <a:r>
              <a:rPr lang="en-GB" sz="1067" dirty="0">
                <a:solidFill>
                  <a:srgbClr val="000000"/>
                </a:solidFill>
                <a:latin typeface="Arial"/>
                <a:ea typeface="Arial Unicode MS"/>
              </a:rPr>
              <a:t>, </a:t>
            </a:r>
            <a:r>
              <a:rPr lang="en-GB" sz="1067" i="1" dirty="0">
                <a:solidFill>
                  <a:srgbClr val="000000"/>
                </a:solidFill>
                <a:latin typeface="Arial"/>
                <a:ea typeface="Arial Unicode MS"/>
              </a:rPr>
              <a:t>PPP2R2A</a:t>
            </a:r>
            <a:r>
              <a:rPr lang="en-GB" sz="1067" dirty="0">
                <a:solidFill>
                  <a:srgbClr val="000000"/>
                </a:solidFill>
                <a:latin typeface="Arial"/>
                <a:ea typeface="Arial Unicode MS"/>
              </a:rPr>
              <a:t>, </a:t>
            </a:r>
            <a:r>
              <a:rPr lang="en-GB" sz="1067" i="1" dirty="0">
                <a:solidFill>
                  <a:srgbClr val="000000"/>
                </a:solidFill>
                <a:latin typeface="Arial"/>
                <a:ea typeface="Arial Unicode MS"/>
              </a:rPr>
              <a:t>RAD51B</a:t>
            </a:r>
            <a:r>
              <a:rPr lang="en-GB" sz="1067" dirty="0">
                <a:solidFill>
                  <a:srgbClr val="000000"/>
                </a:solidFill>
                <a:latin typeface="Arial"/>
                <a:ea typeface="Arial Unicode MS"/>
              </a:rPr>
              <a:t>, </a:t>
            </a:r>
            <a:r>
              <a:rPr lang="en-GB" sz="1067" i="1" dirty="0">
                <a:solidFill>
                  <a:srgbClr val="000000"/>
                </a:solidFill>
                <a:latin typeface="Arial"/>
                <a:ea typeface="Arial Unicode MS"/>
              </a:rPr>
              <a:t>RAD51D</a:t>
            </a:r>
            <a:r>
              <a:rPr lang="en-GB" sz="1067" dirty="0">
                <a:solidFill>
                  <a:srgbClr val="000000"/>
                </a:solidFill>
                <a:latin typeface="Arial"/>
                <a:ea typeface="Arial Unicode MS"/>
              </a:rPr>
              <a:t> or </a:t>
            </a:r>
            <a:r>
              <a:rPr lang="en-GB" sz="1067" i="1" dirty="0">
                <a:solidFill>
                  <a:srgbClr val="000000"/>
                </a:solidFill>
                <a:latin typeface="Arial"/>
                <a:ea typeface="Arial Unicode MS"/>
              </a:rPr>
              <a:t>RAD54L</a:t>
            </a:r>
            <a:r>
              <a:rPr lang="en-GB" sz="1067" dirty="0">
                <a:solidFill>
                  <a:srgbClr val="000000"/>
                </a:solidFill>
                <a:latin typeface="Arial"/>
                <a:ea typeface="Arial Unicode MS"/>
              </a:rPr>
              <a:t> to be considered positive. At the time of the DCO, the prespecified cut-off for genome-wide LOH of 14% was used</a:t>
            </a:r>
            <a:r>
              <a:rPr lang="en-GB" sz="1067" baseline="30000" dirty="0">
                <a:solidFill>
                  <a:srgbClr val="000000"/>
                </a:solidFill>
                <a:latin typeface="Arial"/>
                <a:ea typeface="Arial Unicode MS"/>
              </a:rPr>
              <a:t>1</a:t>
            </a:r>
            <a:r>
              <a:rPr lang="en-GB" sz="1067" dirty="0">
                <a:solidFill>
                  <a:srgbClr val="000000"/>
                </a:solidFill>
                <a:latin typeface="Arial"/>
                <a:ea typeface="Arial Unicode MS"/>
              </a:rPr>
              <a:t>; GIS, genomic instability status; IQR, interquartile range;  LOH, loss of heterozygosity. Drew et al ESMO 2020; Abstract 814MO</a:t>
            </a:r>
          </a:p>
        </p:txBody>
      </p:sp>
      <p:sp>
        <p:nvSpPr>
          <p:cNvPr id="22" name="Rectangle 21">
            <a:extLst>
              <a:ext uri="{FF2B5EF4-FFF2-40B4-BE49-F238E27FC236}">
                <a16:creationId xmlns:a16="http://schemas.microsoft.com/office/drawing/2014/main" id="{8F50E01D-B7F2-4715-8345-C5514AC48F8D}"/>
              </a:ext>
            </a:extLst>
          </p:cNvPr>
          <p:cNvSpPr/>
          <p:nvPr/>
        </p:nvSpPr>
        <p:spPr>
          <a:xfrm>
            <a:off x="3977029" y="5202255"/>
            <a:ext cx="6525231" cy="578101"/>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defRPr/>
            </a:pPr>
            <a:endParaRPr lang="en-US" sz="2400" b="1" dirty="0">
              <a:solidFill>
                <a:srgbClr val="F0AB00"/>
              </a:solidFill>
              <a:latin typeface="Arial"/>
              <a:ea typeface="Arial Unicode MS"/>
            </a:endParaRPr>
          </a:p>
        </p:txBody>
      </p:sp>
      <p:sp>
        <p:nvSpPr>
          <p:cNvPr id="69" name="TextBox 68">
            <a:extLst>
              <a:ext uri="{FF2B5EF4-FFF2-40B4-BE49-F238E27FC236}">
                <a16:creationId xmlns:a16="http://schemas.microsoft.com/office/drawing/2014/main" id="{04225DDB-FB5D-430C-BE56-CE92E4BE79E7}"/>
              </a:ext>
            </a:extLst>
          </p:cNvPr>
          <p:cNvSpPr txBox="1"/>
          <p:nvPr/>
        </p:nvSpPr>
        <p:spPr>
          <a:xfrm>
            <a:off x="1127661" y="1375687"/>
            <a:ext cx="401697" cy="205121"/>
          </a:xfrm>
          <a:prstGeom prst="rect">
            <a:avLst/>
          </a:prstGeom>
          <a:noFill/>
        </p:spPr>
        <p:txBody>
          <a:bodyPr wrap="square" lIns="0" tIns="0" rIns="0" bIns="0" rtlCol="0">
            <a:spAutoFit/>
          </a:bodyPr>
          <a:lstStyle/>
          <a:p>
            <a:pPr algn="r" defTabSz="609570">
              <a:defRPr/>
            </a:pPr>
            <a:r>
              <a:rPr lang="en-US" sz="1333" dirty="0">
                <a:solidFill>
                  <a:srgbClr val="000000"/>
                </a:solidFill>
                <a:latin typeface="Arial Narrow"/>
                <a:ea typeface="Arial Unicode MS"/>
                <a:cs typeface="Arial Narrow"/>
              </a:rPr>
              <a:t>100</a:t>
            </a:r>
            <a:endParaRPr lang="en-GB" sz="1333" dirty="0">
              <a:solidFill>
                <a:srgbClr val="000000"/>
              </a:solidFill>
              <a:latin typeface="Arial Narrow"/>
              <a:ea typeface="Arial Unicode MS"/>
              <a:cs typeface="Arial Narrow"/>
            </a:endParaRPr>
          </a:p>
        </p:txBody>
      </p:sp>
      <p:sp>
        <p:nvSpPr>
          <p:cNvPr id="70" name="TextBox 69">
            <a:extLst>
              <a:ext uri="{FF2B5EF4-FFF2-40B4-BE49-F238E27FC236}">
                <a16:creationId xmlns:a16="http://schemas.microsoft.com/office/drawing/2014/main" id="{99A64525-E57A-4BB3-AD37-7A978A088AED}"/>
              </a:ext>
            </a:extLst>
          </p:cNvPr>
          <p:cNvSpPr txBox="1"/>
          <p:nvPr/>
        </p:nvSpPr>
        <p:spPr>
          <a:xfrm>
            <a:off x="1127661" y="1597870"/>
            <a:ext cx="401697" cy="205121"/>
          </a:xfrm>
          <a:prstGeom prst="rect">
            <a:avLst/>
          </a:prstGeom>
          <a:noFill/>
        </p:spPr>
        <p:txBody>
          <a:bodyPr wrap="square" lIns="0" tIns="0" rIns="0" bIns="0" rtlCol="0">
            <a:spAutoFit/>
          </a:bodyPr>
          <a:lstStyle/>
          <a:p>
            <a:pPr algn="r" defTabSz="609570">
              <a:defRPr/>
            </a:pPr>
            <a:r>
              <a:rPr lang="en-US" sz="1333" dirty="0">
                <a:solidFill>
                  <a:srgbClr val="000000"/>
                </a:solidFill>
                <a:latin typeface="Arial Narrow"/>
                <a:ea typeface="Arial Unicode MS"/>
                <a:cs typeface="Arial Narrow"/>
              </a:rPr>
              <a:t>80</a:t>
            </a:r>
            <a:endParaRPr lang="en-GB" sz="1333" dirty="0">
              <a:solidFill>
                <a:srgbClr val="000000"/>
              </a:solidFill>
              <a:latin typeface="Arial Narrow"/>
              <a:ea typeface="Arial Unicode MS"/>
              <a:cs typeface="Arial Narrow"/>
            </a:endParaRPr>
          </a:p>
        </p:txBody>
      </p:sp>
      <p:sp>
        <p:nvSpPr>
          <p:cNvPr id="71" name="TextBox 70">
            <a:extLst>
              <a:ext uri="{FF2B5EF4-FFF2-40B4-BE49-F238E27FC236}">
                <a16:creationId xmlns:a16="http://schemas.microsoft.com/office/drawing/2014/main" id="{9B845247-6329-4504-8C64-ADD3C5C62913}"/>
              </a:ext>
            </a:extLst>
          </p:cNvPr>
          <p:cNvSpPr txBox="1"/>
          <p:nvPr/>
        </p:nvSpPr>
        <p:spPr>
          <a:xfrm>
            <a:off x="1127661" y="1820054"/>
            <a:ext cx="401697" cy="205121"/>
          </a:xfrm>
          <a:prstGeom prst="rect">
            <a:avLst/>
          </a:prstGeom>
          <a:noFill/>
        </p:spPr>
        <p:txBody>
          <a:bodyPr wrap="square" lIns="0" tIns="0" rIns="0" bIns="0" rtlCol="0">
            <a:spAutoFit/>
          </a:bodyPr>
          <a:lstStyle/>
          <a:p>
            <a:pPr algn="r" defTabSz="609570">
              <a:defRPr/>
            </a:pPr>
            <a:r>
              <a:rPr lang="en-US" sz="1333" dirty="0">
                <a:solidFill>
                  <a:srgbClr val="000000"/>
                </a:solidFill>
                <a:latin typeface="Arial Narrow"/>
                <a:ea typeface="Arial Unicode MS"/>
                <a:cs typeface="Arial Narrow"/>
              </a:rPr>
              <a:t>60</a:t>
            </a:r>
            <a:endParaRPr lang="en-GB" sz="1333" dirty="0">
              <a:solidFill>
                <a:srgbClr val="000000"/>
              </a:solidFill>
              <a:latin typeface="Arial Narrow"/>
              <a:ea typeface="Arial Unicode MS"/>
              <a:cs typeface="Arial Narrow"/>
            </a:endParaRPr>
          </a:p>
        </p:txBody>
      </p:sp>
      <p:sp>
        <p:nvSpPr>
          <p:cNvPr id="72" name="TextBox 71">
            <a:extLst>
              <a:ext uri="{FF2B5EF4-FFF2-40B4-BE49-F238E27FC236}">
                <a16:creationId xmlns:a16="http://schemas.microsoft.com/office/drawing/2014/main" id="{3E7372CF-32E4-43AC-BA2A-922B35620CEB}"/>
              </a:ext>
            </a:extLst>
          </p:cNvPr>
          <p:cNvSpPr txBox="1"/>
          <p:nvPr/>
        </p:nvSpPr>
        <p:spPr>
          <a:xfrm>
            <a:off x="1127661" y="2042235"/>
            <a:ext cx="401697" cy="205121"/>
          </a:xfrm>
          <a:prstGeom prst="rect">
            <a:avLst/>
          </a:prstGeom>
          <a:noFill/>
        </p:spPr>
        <p:txBody>
          <a:bodyPr wrap="square" lIns="0" tIns="0" rIns="0" bIns="0" rtlCol="0">
            <a:spAutoFit/>
          </a:bodyPr>
          <a:lstStyle/>
          <a:p>
            <a:pPr algn="r" defTabSz="609570">
              <a:defRPr/>
            </a:pPr>
            <a:r>
              <a:rPr lang="en-US" sz="1333" dirty="0">
                <a:solidFill>
                  <a:srgbClr val="000000"/>
                </a:solidFill>
                <a:latin typeface="Arial Narrow"/>
                <a:ea typeface="Arial Unicode MS"/>
                <a:cs typeface="Arial Narrow"/>
              </a:rPr>
              <a:t>40</a:t>
            </a:r>
            <a:endParaRPr lang="en-GB" sz="1333" dirty="0">
              <a:solidFill>
                <a:srgbClr val="000000"/>
              </a:solidFill>
              <a:latin typeface="Arial Narrow"/>
              <a:ea typeface="Arial Unicode MS"/>
              <a:cs typeface="Arial Narrow"/>
            </a:endParaRPr>
          </a:p>
        </p:txBody>
      </p:sp>
      <p:sp>
        <p:nvSpPr>
          <p:cNvPr id="73" name="TextBox 72">
            <a:extLst>
              <a:ext uri="{FF2B5EF4-FFF2-40B4-BE49-F238E27FC236}">
                <a16:creationId xmlns:a16="http://schemas.microsoft.com/office/drawing/2014/main" id="{B0F95EAB-ED0B-40F2-B365-52BF8FEE49ED}"/>
              </a:ext>
            </a:extLst>
          </p:cNvPr>
          <p:cNvSpPr txBox="1"/>
          <p:nvPr/>
        </p:nvSpPr>
        <p:spPr>
          <a:xfrm>
            <a:off x="1127661" y="2264419"/>
            <a:ext cx="401697" cy="205121"/>
          </a:xfrm>
          <a:prstGeom prst="rect">
            <a:avLst/>
          </a:prstGeom>
          <a:noFill/>
        </p:spPr>
        <p:txBody>
          <a:bodyPr wrap="square" lIns="0" tIns="0" rIns="0" bIns="0" rtlCol="0">
            <a:spAutoFit/>
          </a:bodyPr>
          <a:lstStyle/>
          <a:p>
            <a:pPr algn="r" defTabSz="609570">
              <a:defRPr/>
            </a:pPr>
            <a:r>
              <a:rPr lang="en-US" sz="1333" dirty="0">
                <a:solidFill>
                  <a:srgbClr val="000000"/>
                </a:solidFill>
                <a:latin typeface="Arial Narrow"/>
                <a:ea typeface="Arial Unicode MS"/>
                <a:cs typeface="Arial Narrow"/>
              </a:rPr>
              <a:t>20</a:t>
            </a:r>
            <a:endParaRPr lang="en-GB" sz="1333" dirty="0">
              <a:solidFill>
                <a:srgbClr val="000000"/>
              </a:solidFill>
              <a:latin typeface="Arial Narrow"/>
              <a:ea typeface="Arial Unicode MS"/>
              <a:cs typeface="Arial Narrow"/>
            </a:endParaRPr>
          </a:p>
        </p:txBody>
      </p:sp>
      <p:sp>
        <p:nvSpPr>
          <p:cNvPr id="74" name="TextBox 73">
            <a:extLst>
              <a:ext uri="{FF2B5EF4-FFF2-40B4-BE49-F238E27FC236}">
                <a16:creationId xmlns:a16="http://schemas.microsoft.com/office/drawing/2014/main" id="{AFDAC395-2039-438D-A7EE-D6E6582E1601}"/>
              </a:ext>
            </a:extLst>
          </p:cNvPr>
          <p:cNvSpPr txBox="1"/>
          <p:nvPr/>
        </p:nvSpPr>
        <p:spPr>
          <a:xfrm>
            <a:off x="1127661" y="2486603"/>
            <a:ext cx="401697" cy="205121"/>
          </a:xfrm>
          <a:prstGeom prst="rect">
            <a:avLst/>
          </a:prstGeom>
          <a:noFill/>
        </p:spPr>
        <p:txBody>
          <a:bodyPr wrap="square" lIns="0" tIns="0" rIns="0" bIns="0" rtlCol="0">
            <a:spAutoFit/>
          </a:bodyPr>
          <a:lstStyle/>
          <a:p>
            <a:pPr algn="r" defTabSz="609570">
              <a:defRPr/>
            </a:pPr>
            <a:r>
              <a:rPr lang="en-US" sz="1333" dirty="0">
                <a:solidFill>
                  <a:srgbClr val="000000"/>
                </a:solidFill>
                <a:latin typeface="Arial Narrow"/>
                <a:ea typeface="Arial Unicode MS"/>
                <a:cs typeface="Arial Narrow"/>
              </a:rPr>
              <a:t>0</a:t>
            </a:r>
            <a:endParaRPr lang="en-GB" sz="1333" dirty="0">
              <a:solidFill>
                <a:srgbClr val="000000"/>
              </a:solidFill>
              <a:latin typeface="Arial Narrow"/>
              <a:ea typeface="Arial Unicode MS"/>
              <a:cs typeface="Arial Narrow"/>
            </a:endParaRPr>
          </a:p>
        </p:txBody>
      </p:sp>
      <p:sp>
        <p:nvSpPr>
          <p:cNvPr id="75" name="TextBox 74">
            <a:extLst>
              <a:ext uri="{FF2B5EF4-FFF2-40B4-BE49-F238E27FC236}">
                <a16:creationId xmlns:a16="http://schemas.microsoft.com/office/drawing/2014/main" id="{959041AA-63D9-4E50-9B56-29BF0AA08F06}"/>
              </a:ext>
            </a:extLst>
          </p:cNvPr>
          <p:cNvSpPr txBox="1"/>
          <p:nvPr/>
        </p:nvSpPr>
        <p:spPr>
          <a:xfrm>
            <a:off x="1127661" y="2708786"/>
            <a:ext cx="401697" cy="205121"/>
          </a:xfrm>
          <a:prstGeom prst="rect">
            <a:avLst/>
          </a:prstGeom>
          <a:noFill/>
        </p:spPr>
        <p:txBody>
          <a:bodyPr wrap="square" lIns="0" tIns="0" rIns="0" bIns="0" rtlCol="0">
            <a:spAutoFit/>
          </a:bodyPr>
          <a:lstStyle/>
          <a:p>
            <a:pPr algn="r" defTabSz="609570">
              <a:defRPr/>
            </a:pPr>
            <a:r>
              <a:rPr lang="en-US" sz="1333" dirty="0">
                <a:solidFill>
                  <a:srgbClr val="000000"/>
                </a:solidFill>
                <a:latin typeface="Arial Narrow"/>
                <a:ea typeface="Arial Unicode MS"/>
                <a:cs typeface="Arial Narrow"/>
              </a:rPr>
              <a:t>-20</a:t>
            </a:r>
            <a:endParaRPr lang="en-GB" sz="1333" dirty="0">
              <a:solidFill>
                <a:srgbClr val="000000"/>
              </a:solidFill>
              <a:latin typeface="Arial Narrow"/>
              <a:ea typeface="Arial Unicode MS"/>
              <a:cs typeface="Arial Narrow"/>
            </a:endParaRPr>
          </a:p>
        </p:txBody>
      </p:sp>
      <p:sp>
        <p:nvSpPr>
          <p:cNvPr id="76" name="TextBox 75">
            <a:extLst>
              <a:ext uri="{FF2B5EF4-FFF2-40B4-BE49-F238E27FC236}">
                <a16:creationId xmlns:a16="http://schemas.microsoft.com/office/drawing/2014/main" id="{4F5FD0C2-1454-4404-A2B0-F02B9B0A39A2}"/>
              </a:ext>
            </a:extLst>
          </p:cNvPr>
          <p:cNvSpPr txBox="1"/>
          <p:nvPr/>
        </p:nvSpPr>
        <p:spPr>
          <a:xfrm>
            <a:off x="1127661" y="2930967"/>
            <a:ext cx="401697" cy="205121"/>
          </a:xfrm>
          <a:prstGeom prst="rect">
            <a:avLst/>
          </a:prstGeom>
          <a:noFill/>
        </p:spPr>
        <p:txBody>
          <a:bodyPr wrap="square" lIns="0" tIns="0" rIns="0" bIns="0" rtlCol="0">
            <a:spAutoFit/>
          </a:bodyPr>
          <a:lstStyle/>
          <a:p>
            <a:pPr algn="r" defTabSz="609570">
              <a:defRPr/>
            </a:pPr>
            <a:r>
              <a:rPr lang="en-US" sz="1333" dirty="0">
                <a:solidFill>
                  <a:srgbClr val="000000"/>
                </a:solidFill>
                <a:latin typeface="Arial Narrow"/>
                <a:ea typeface="Arial Unicode MS"/>
                <a:cs typeface="Arial Narrow"/>
              </a:rPr>
              <a:t>-40</a:t>
            </a:r>
            <a:endParaRPr lang="en-GB" sz="1333" dirty="0">
              <a:solidFill>
                <a:srgbClr val="000000"/>
              </a:solidFill>
              <a:latin typeface="Arial Narrow"/>
              <a:ea typeface="Arial Unicode MS"/>
              <a:cs typeface="Arial Narrow"/>
            </a:endParaRPr>
          </a:p>
        </p:txBody>
      </p:sp>
      <p:sp>
        <p:nvSpPr>
          <p:cNvPr id="77" name="TextBox 76">
            <a:extLst>
              <a:ext uri="{FF2B5EF4-FFF2-40B4-BE49-F238E27FC236}">
                <a16:creationId xmlns:a16="http://schemas.microsoft.com/office/drawing/2014/main" id="{43A00095-9B72-43A9-AA49-7094650E841A}"/>
              </a:ext>
            </a:extLst>
          </p:cNvPr>
          <p:cNvSpPr txBox="1"/>
          <p:nvPr/>
        </p:nvSpPr>
        <p:spPr>
          <a:xfrm>
            <a:off x="1127661" y="3153151"/>
            <a:ext cx="401697" cy="205121"/>
          </a:xfrm>
          <a:prstGeom prst="rect">
            <a:avLst/>
          </a:prstGeom>
          <a:noFill/>
        </p:spPr>
        <p:txBody>
          <a:bodyPr wrap="square" lIns="0" tIns="0" rIns="0" bIns="0" rtlCol="0">
            <a:spAutoFit/>
          </a:bodyPr>
          <a:lstStyle/>
          <a:p>
            <a:pPr algn="r" defTabSz="609570">
              <a:defRPr/>
            </a:pPr>
            <a:r>
              <a:rPr lang="en-US" sz="1333" dirty="0">
                <a:solidFill>
                  <a:srgbClr val="000000"/>
                </a:solidFill>
                <a:latin typeface="Arial Narrow"/>
                <a:ea typeface="Arial Unicode MS"/>
                <a:cs typeface="Arial Narrow"/>
              </a:rPr>
              <a:t>-60</a:t>
            </a:r>
            <a:endParaRPr lang="en-GB" sz="1333" dirty="0">
              <a:solidFill>
                <a:srgbClr val="000000"/>
              </a:solidFill>
              <a:latin typeface="Arial Narrow"/>
              <a:ea typeface="Arial Unicode MS"/>
              <a:cs typeface="Arial Narrow"/>
            </a:endParaRPr>
          </a:p>
        </p:txBody>
      </p:sp>
      <p:sp>
        <p:nvSpPr>
          <p:cNvPr id="78" name="TextBox 77">
            <a:extLst>
              <a:ext uri="{FF2B5EF4-FFF2-40B4-BE49-F238E27FC236}">
                <a16:creationId xmlns:a16="http://schemas.microsoft.com/office/drawing/2014/main" id="{1DCDC783-EA66-40EC-9E58-069F98882CEF}"/>
              </a:ext>
            </a:extLst>
          </p:cNvPr>
          <p:cNvSpPr txBox="1"/>
          <p:nvPr/>
        </p:nvSpPr>
        <p:spPr>
          <a:xfrm>
            <a:off x="1127661" y="3375335"/>
            <a:ext cx="401697" cy="205121"/>
          </a:xfrm>
          <a:prstGeom prst="rect">
            <a:avLst/>
          </a:prstGeom>
          <a:noFill/>
        </p:spPr>
        <p:txBody>
          <a:bodyPr wrap="square" lIns="0" tIns="0" rIns="0" bIns="0" rtlCol="0">
            <a:spAutoFit/>
          </a:bodyPr>
          <a:lstStyle/>
          <a:p>
            <a:pPr algn="r" defTabSz="609570">
              <a:defRPr/>
            </a:pPr>
            <a:r>
              <a:rPr lang="en-US" sz="1333" dirty="0">
                <a:solidFill>
                  <a:srgbClr val="000000"/>
                </a:solidFill>
                <a:latin typeface="Arial Narrow"/>
                <a:ea typeface="Arial Unicode MS"/>
                <a:cs typeface="Arial Narrow"/>
              </a:rPr>
              <a:t>-80</a:t>
            </a:r>
            <a:endParaRPr lang="en-GB" sz="1333" dirty="0">
              <a:solidFill>
                <a:srgbClr val="000000"/>
              </a:solidFill>
              <a:latin typeface="Arial Narrow"/>
              <a:ea typeface="Arial Unicode MS"/>
              <a:cs typeface="Arial Narrow"/>
            </a:endParaRPr>
          </a:p>
        </p:txBody>
      </p:sp>
      <p:sp>
        <p:nvSpPr>
          <p:cNvPr id="79" name="TextBox 78">
            <a:extLst>
              <a:ext uri="{FF2B5EF4-FFF2-40B4-BE49-F238E27FC236}">
                <a16:creationId xmlns:a16="http://schemas.microsoft.com/office/drawing/2014/main" id="{E5A16D87-9F5C-45E7-8B74-CA7363F63402}"/>
              </a:ext>
            </a:extLst>
          </p:cNvPr>
          <p:cNvSpPr txBox="1"/>
          <p:nvPr/>
        </p:nvSpPr>
        <p:spPr>
          <a:xfrm>
            <a:off x="1127661" y="3597514"/>
            <a:ext cx="401697" cy="205121"/>
          </a:xfrm>
          <a:prstGeom prst="rect">
            <a:avLst/>
          </a:prstGeom>
          <a:noFill/>
        </p:spPr>
        <p:txBody>
          <a:bodyPr wrap="square" lIns="0" tIns="0" rIns="0" bIns="0" rtlCol="0">
            <a:spAutoFit/>
          </a:bodyPr>
          <a:lstStyle/>
          <a:p>
            <a:pPr algn="r" defTabSz="609570">
              <a:defRPr/>
            </a:pPr>
            <a:r>
              <a:rPr lang="en-US" sz="1333" dirty="0">
                <a:solidFill>
                  <a:srgbClr val="000000"/>
                </a:solidFill>
                <a:latin typeface="Arial Narrow"/>
                <a:ea typeface="Arial Unicode MS"/>
                <a:cs typeface="Arial Narrow"/>
              </a:rPr>
              <a:t>-100</a:t>
            </a:r>
            <a:endParaRPr lang="en-GB" sz="1333" dirty="0">
              <a:solidFill>
                <a:srgbClr val="000000"/>
              </a:solidFill>
              <a:latin typeface="Arial Narrow"/>
              <a:ea typeface="Arial Unicode MS"/>
              <a:cs typeface="Arial Narrow"/>
            </a:endParaRPr>
          </a:p>
        </p:txBody>
      </p:sp>
      <p:sp>
        <p:nvSpPr>
          <p:cNvPr id="81" name="TextBox 80">
            <a:extLst>
              <a:ext uri="{FF2B5EF4-FFF2-40B4-BE49-F238E27FC236}">
                <a16:creationId xmlns:a16="http://schemas.microsoft.com/office/drawing/2014/main" id="{60C008DF-BB40-4C19-BC11-788F2B0E75B6}"/>
              </a:ext>
            </a:extLst>
          </p:cNvPr>
          <p:cNvSpPr txBox="1"/>
          <p:nvPr/>
        </p:nvSpPr>
        <p:spPr>
          <a:xfrm rot="16200000">
            <a:off x="272972" y="2400961"/>
            <a:ext cx="1351173" cy="401697"/>
          </a:xfrm>
          <a:prstGeom prst="rect">
            <a:avLst/>
          </a:prstGeom>
          <a:noFill/>
        </p:spPr>
        <p:txBody>
          <a:bodyPr wrap="square" lIns="0" tIns="0" rIns="0" bIns="0" rtlCol="0">
            <a:noAutofit/>
          </a:bodyPr>
          <a:lstStyle/>
          <a:p>
            <a:pPr algn="ctr" defTabSz="609570">
              <a:defRPr/>
            </a:pPr>
            <a:r>
              <a:rPr lang="en-US" sz="1467" dirty="0">
                <a:solidFill>
                  <a:srgbClr val="000000"/>
                </a:solidFill>
                <a:latin typeface="Arial Narrow"/>
                <a:ea typeface="Arial Unicode MS"/>
                <a:cs typeface="Arial Narrow"/>
              </a:rPr>
              <a:t>Best % change in target lesion size</a:t>
            </a:r>
            <a:endParaRPr lang="en-GB" sz="1467" dirty="0">
              <a:solidFill>
                <a:srgbClr val="000000"/>
              </a:solidFill>
              <a:latin typeface="Arial Narrow"/>
              <a:ea typeface="Arial Unicode MS"/>
              <a:cs typeface="Arial Narrow"/>
            </a:endParaRPr>
          </a:p>
        </p:txBody>
      </p:sp>
      <p:grpSp>
        <p:nvGrpSpPr>
          <p:cNvPr id="4" name="Group 3">
            <a:extLst>
              <a:ext uri="{FF2B5EF4-FFF2-40B4-BE49-F238E27FC236}">
                <a16:creationId xmlns:a16="http://schemas.microsoft.com/office/drawing/2014/main" id="{0E1683E8-036E-4A37-A2ED-B14E1ABF9569}"/>
              </a:ext>
            </a:extLst>
          </p:cNvPr>
          <p:cNvGrpSpPr/>
          <p:nvPr/>
        </p:nvGrpSpPr>
        <p:grpSpPr>
          <a:xfrm>
            <a:off x="6394875" y="1333031"/>
            <a:ext cx="4790600" cy="2403349"/>
            <a:chOff x="1156871" y="1016372"/>
            <a:chExt cx="3592950" cy="1802512"/>
          </a:xfrm>
        </p:grpSpPr>
        <p:sp>
          <p:nvSpPr>
            <p:cNvPr id="25" name="Rectangle 1">
              <a:extLst>
                <a:ext uri="{FF2B5EF4-FFF2-40B4-BE49-F238E27FC236}">
                  <a16:creationId xmlns:a16="http://schemas.microsoft.com/office/drawing/2014/main" id="{45295236-A5DC-4CC8-99A2-33C21F365D65}"/>
                </a:ext>
              </a:extLst>
            </p:cNvPr>
            <p:cNvSpPr/>
            <p:nvPr/>
          </p:nvSpPr>
          <p:spPr>
            <a:xfrm>
              <a:off x="1202990" y="1146099"/>
              <a:ext cx="3535265" cy="1672785"/>
            </a:xfrm>
            <a:custGeom>
              <a:avLst/>
              <a:gdLst>
                <a:gd name="connsiteX0" fmla="*/ 0 w 1289050"/>
                <a:gd name="connsiteY0" fmla="*/ 0 h 895350"/>
                <a:gd name="connsiteX1" fmla="*/ 1289050 w 1289050"/>
                <a:gd name="connsiteY1" fmla="*/ 0 h 895350"/>
                <a:gd name="connsiteX2" fmla="*/ 1289050 w 1289050"/>
                <a:gd name="connsiteY2" fmla="*/ 895350 h 895350"/>
                <a:gd name="connsiteX3" fmla="*/ 0 w 1289050"/>
                <a:gd name="connsiteY3" fmla="*/ 895350 h 895350"/>
                <a:gd name="connsiteX4" fmla="*/ 0 w 1289050"/>
                <a:gd name="connsiteY4" fmla="*/ 0 h 895350"/>
                <a:gd name="connsiteX0" fmla="*/ 1289050 w 1380490"/>
                <a:gd name="connsiteY0" fmla="*/ 0 h 895350"/>
                <a:gd name="connsiteX1" fmla="*/ 1289050 w 1380490"/>
                <a:gd name="connsiteY1" fmla="*/ 895350 h 895350"/>
                <a:gd name="connsiteX2" fmla="*/ 0 w 1380490"/>
                <a:gd name="connsiteY2" fmla="*/ 895350 h 895350"/>
                <a:gd name="connsiteX3" fmla="*/ 0 w 1380490"/>
                <a:gd name="connsiteY3" fmla="*/ 0 h 895350"/>
                <a:gd name="connsiteX4" fmla="*/ 1380490 w 1380490"/>
                <a:gd name="connsiteY4" fmla="*/ 91440 h 895350"/>
                <a:gd name="connsiteX0" fmla="*/ 1289050 w 1380490"/>
                <a:gd name="connsiteY0" fmla="*/ 895350 h 895350"/>
                <a:gd name="connsiteX1" fmla="*/ 0 w 1380490"/>
                <a:gd name="connsiteY1" fmla="*/ 895350 h 895350"/>
                <a:gd name="connsiteX2" fmla="*/ 0 w 1380490"/>
                <a:gd name="connsiteY2" fmla="*/ 0 h 895350"/>
                <a:gd name="connsiteX3" fmla="*/ 1380490 w 1380490"/>
                <a:gd name="connsiteY3" fmla="*/ 91440 h 895350"/>
                <a:gd name="connsiteX0" fmla="*/ 1289050 w 1289050"/>
                <a:gd name="connsiteY0" fmla="*/ 895350 h 895350"/>
                <a:gd name="connsiteX1" fmla="*/ 0 w 1289050"/>
                <a:gd name="connsiteY1" fmla="*/ 895350 h 895350"/>
                <a:gd name="connsiteX2" fmla="*/ 0 w 1289050"/>
                <a:gd name="connsiteY2" fmla="*/ 0 h 895350"/>
              </a:gdLst>
              <a:ahLst/>
              <a:cxnLst>
                <a:cxn ang="0">
                  <a:pos x="connsiteX0" y="connsiteY0"/>
                </a:cxn>
                <a:cxn ang="0">
                  <a:pos x="connsiteX1" y="connsiteY1"/>
                </a:cxn>
                <a:cxn ang="0">
                  <a:pos x="connsiteX2" y="connsiteY2"/>
                </a:cxn>
              </a:cxnLst>
              <a:rect l="l" t="t" r="r" b="b"/>
              <a:pathLst>
                <a:path w="1289050" h="895350">
                  <a:moveTo>
                    <a:pt x="1289050" y="895350"/>
                  </a:moveTo>
                  <a:lnTo>
                    <a:pt x="0" y="895350"/>
                  </a:lnTo>
                  <a:lnTo>
                    <a:pt x="0" y="0"/>
                  </a:lnTo>
                </a:path>
              </a:pathLst>
            </a:custGeom>
            <a:ln w="12700">
              <a:solidFill>
                <a:schemeClr val="tx1"/>
              </a:solidFill>
            </a:ln>
          </p:spPr>
          <p:txBody>
            <a:bodyPr wrap="none" rtlCol="0" anchor="ctr">
              <a:noAutofit/>
            </a:bodyPr>
            <a:lstStyle/>
            <a:p>
              <a:pPr algn="ctr" defTabSz="914377">
                <a:defRPr/>
              </a:pPr>
              <a:endParaRPr lang="en-GB" sz="2400" dirty="0">
                <a:solidFill>
                  <a:srgbClr val="000000"/>
                </a:solidFill>
                <a:latin typeface="Arial"/>
                <a:ea typeface="Arial Unicode MS"/>
              </a:endParaRPr>
            </a:p>
          </p:txBody>
        </p:sp>
        <p:sp>
          <p:nvSpPr>
            <p:cNvPr id="26" name="Rectangle 25">
              <a:extLst>
                <a:ext uri="{FF2B5EF4-FFF2-40B4-BE49-F238E27FC236}">
                  <a16:creationId xmlns:a16="http://schemas.microsoft.com/office/drawing/2014/main" id="{09EFCF66-68BB-4E33-8F0F-26A30E0D77F5}"/>
                </a:ext>
              </a:extLst>
            </p:cNvPr>
            <p:cNvSpPr/>
            <p:nvPr/>
          </p:nvSpPr>
          <p:spPr>
            <a:xfrm>
              <a:off x="1257945" y="1624907"/>
              <a:ext cx="81447" cy="362748"/>
            </a:xfrm>
            <a:prstGeom prst="rect">
              <a:avLst/>
            </a:prstGeom>
            <a:solidFill>
              <a:srgbClr val="1E325F"/>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27" name="Rectangle 26">
              <a:extLst>
                <a:ext uri="{FF2B5EF4-FFF2-40B4-BE49-F238E27FC236}">
                  <a16:creationId xmlns:a16="http://schemas.microsoft.com/office/drawing/2014/main" id="{C566C1EF-9DF3-4D21-AD2D-2BB7C180BCC0}"/>
                </a:ext>
              </a:extLst>
            </p:cNvPr>
            <p:cNvSpPr/>
            <p:nvPr/>
          </p:nvSpPr>
          <p:spPr>
            <a:xfrm>
              <a:off x="1364445" y="1678578"/>
              <a:ext cx="81447" cy="309077"/>
            </a:xfrm>
            <a:prstGeom prst="rect">
              <a:avLst/>
            </a:prstGeom>
            <a:solidFill>
              <a:srgbClr val="1E325F"/>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28" name="Rectangle 27">
              <a:extLst>
                <a:ext uri="{FF2B5EF4-FFF2-40B4-BE49-F238E27FC236}">
                  <a16:creationId xmlns:a16="http://schemas.microsoft.com/office/drawing/2014/main" id="{27571A47-9D8E-404B-A1D7-5603292A4B02}"/>
                </a:ext>
              </a:extLst>
            </p:cNvPr>
            <p:cNvSpPr/>
            <p:nvPr/>
          </p:nvSpPr>
          <p:spPr>
            <a:xfrm>
              <a:off x="1470945" y="1675885"/>
              <a:ext cx="81447" cy="311770"/>
            </a:xfrm>
            <a:prstGeom prst="rect">
              <a:avLst/>
            </a:prstGeom>
            <a:solidFill>
              <a:srgbClr val="1E325F"/>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29" name="Rectangle 28">
              <a:extLst>
                <a:ext uri="{FF2B5EF4-FFF2-40B4-BE49-F238E27FC236}">
                  <a16:creationId xmlns:a16="http://schemas.microsoft.com/office/drawing/2014/main" id="{42D74A70-FC0E-4192-8059-45A4E5DAF60B}"/>
                </a:ext>
              </a:extLst>
            </p:cNvPr>
            <p:cNvSpPr/>
            <p:nvPr/>
          </p:nvSpPr>
          <p:spPr>
            <a:xfrm>
              <a:off x="1577447" y="1772857"/>
              <a:ext cx="81447" cy="214798"/>
            </a:xfrm>
            <a:prstGeom prst="rect">
              <a:avLst/>
            </a:prstGeom>
            <a:solidFill>
              <a:srgbClr val="1E325F"/>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30" name="Rectangle 29">
              <a:extLst>
                <a:ext uri="{FF2B5EF4-FFF2-40B4-BE49-F238E27FC236}">
                  <a16:creationId xmlns:a16="http://schemas.microsoft.com/office/drawing/2014/main" id="{BBC6C004-4DD2-48A4-8CEB-E70B140E1C58}"/>
                </a:ext>
              </a:extLst>
            </p:cNvPr>
            <p:cNvSpPr/>
            <p:nvPr/>
          </p:nvSpPr>
          <p:spPr>
            <a:xfrm>
              <a:off x="1683947" y="1810569"/>
              <a:ext cx="81447" cy="177086"/>
            </a:xfrm>
            <a:prstGeom prst="rect">
              <a:avLst/>
            </a:prstGeom>
            <a:solidFill>
              <a:srgbClr val="1E325F"/>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31" name="Rectangle 30">
              <a:extLst>
                <a:ext uri="{FF2B5EF4-FFF2-40B4-BE49-F238E27FC236}">
                  <a16:creationId xmlns:a16="http://schemas.microsoft.com/office/drawing/2014/main" id="{53A03529-E93D-464C-8A98-BBD8D78ED2C9}"/>
                </a:ext>
              </a:extLst>
            </p:cNvPr>
            <p:cNvSpPr/>
            <p:nvPr/>
          </p:nvSpPr>
          <p:spPr>
            <a:xfrm>
              <a:off x="1790448" y="1821344"/>
              <a:ext cx="81447" cy="166312"/>
            </a:xfrm>
            <a:prstGeom prst="rect">
              <a:avLst/>
            </a:prstGeom>
            <a:solidFill>
              <a:srgbClr val="1E325F"/>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32" name="Rectangle 31">
              <a:extLst>
                <a:ext uri="{FF2B5EF4-FFF2-40B4-BE49-F238E27FC236}">
                  <a16:creationId xmlns:a16="http://schemas.microsoft.com/office/drawing/2014/main" id="{2E9E2E6B-666B-4D3F-A4E8-0E64C8DEA60A}"/>
                </a:ext>
              </a:extLst>
            </p:cNvPr>
            <p:cNvSpPr/>
            <p:nvPr/>
          </p:nvSpPr>
          <p:spPr>
            <a:xfrm>
              <a:off x="1896949" y="1837505"/>
              <a:ext cx="81447" cy="150150"/>
            </a:xfrm>
            <a:prstGeom prst="rect">
              <a:avLst/>
            </a:prstGeom>
            <a:solidFill>
              <a:srgbClr val="1E325F"/>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33" name="Rectangle 32">
              <a:extLst>
                <a:ext uri="{FF2B5EF4-FFF2-40B4-BE49-F238E27FC236}">
                  <a16:creationId xmlns:a16="http://schemas.microsoft.com/office/drawing/2014/main" id="{1360C85F-58F7-404C-A60B-5CBD7B6D6068}"/>
                </a:ext>
              </a:extLst>
            </p:cNvPr>
            <p:cNvSpPr/>
            <p:nvPr/>
          </p:nvSpPr>
          <p:spPr>
            <a:xfrm>
              <a:off x="2003449" y="1915622"/>
              <a:ext cx="81447" cy="72034"/>
            </a:xfrm>
            <a:prstGeom prst="rect">
              <a:avLst/>
            </a:prstGeom>
            <a:solidFill>
              <a:srgbClr val="1E325F"/>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34" name="Rectangle 33">
              <a:extLst>
                <a:ext uri="{FF2B5EF4-FFF2-40B4-BE49-F238E27FC236}">
                  <a16:creationId xmlns:a16="http://schemas.microsoft.com/office/drawing/2014/main" id="{9E8B291A-2500-4228-A3CA-E5CA78A65CE0}"/>
                </a:ext>
              </a:extLst>
            </p:cNvPr>
            <p:cNvSpPr/>
            <p:nvPr/>
          </p:nvSpPr>
          <p:spPr>
            <a:xfrm>
              <a:off x="2109950" y="1915622"/>
              <a:ext cx="81447" cy="72034"/>
            </a:xfrm>
            <a:prstGeom prst="rect">
              <a:avLst/>
            </a:prstGeom>
            <a:solidFill>
              <a:srgbClr val="1E325F"/>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35" name="Rectangle 34">
              <a:extLst>
                <a:ext uri="{FF2B5EF4-FFF2-40B4-BE49-F238E27FC236}">
                  <a16:creationId xmlns:a16="http://schemas.microsoft.com/office/drawing/2014/main" id="{A6B0A922-2229-49B0-8E19-B10EF634F1F4}"/>
                </a:ext>
              </a:extLst>
            </p:cNvPr>
            <p:cNvSpPr/>
            <p:nvPr/>
          </p:nvSpPr>
          <p:spPr>
            <a:xfrm>
              <a:off x="2216450" y="1931784"/>
              <a:ext cx="81447" cy="55871"/>
            </a:xfrm>
            <a:prstGeom prst="rect">
              <a:avLst/>
            </a:prstGeom>
            <a:solidFill>
              <a:srgbClr val="1E325F"/>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36" name="Rectangle 35">
              <a:extLst>
                <a:ext uri="{FF2B5EF4-FFF2-40B4-BE49-F238E27FC236}">
                  <a16:creationId xmlns:a16="http://schemas.microsoft.com/office/drawing/2014/main" id="{BFC71C42-628D-4054-87F1-6502E6A840D9}"/>
                </a:ext>
              </a:extLst>
            </p:cNvPr>
            <p:cNvSpPr/>
            <p:nvPr/>
          </p:nvSpPr>
          <p:spPr>
            <a:xfrm>
              <a:off x="2322951" y="1946932"/>
              <a:ext cx="81447" cy="40723"/>
            </a:xfrm>
            <a:prstGeom prst="rect">
              <a:avLst/>
            </a:prstGeom>
            <a:solidFill>
              <a:srgbClr val="1E325F"/>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37" name="Rectangle 36">
              <a:extLst>
                <a:ext uri="{FF2B5EF4-FFF2-40B4-BE49-F238E27FC236}">
                  <a16:creationId xmlns:a16="http://schemas.microsoft.com/office/drawing/2014/main" id="{AA4CE935-04F1-4E85-81E3-B3571AF7EA61}"/>
                </a:ext>
              </a:extLst>
            </p:cNvPr>
            <p:cNvSpPr/>
            <p:nvPr/>
          </p:nvSpPr>
          <p:spPr>
            <a:xfrm>
              <a:off x="2429452" y="1951005"/>
              <a:ext cx="81447" cy="36651"/>
            </a:xfrm>
            <a:prstGeom prst="rect">
              <a:avLst/>
            </a:prstGeom>
            <a:solidFill>
              <a:srgbClr val="1E325F"/>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38" name="Rectangle 37">
              <a:extLst>
                <a:ext uri="{FF2B5EF4-FFF2-40B4-BE49-F238E27FC236}">
                  <a16:creationId xmlns:a16="http://schemas.microsoft.com/office/drawing/2014/main" id="{6E301BE9-5D81-435E-97CA-DFD53F448C55}"/>
                </a:ext>
              </a:extLst>
            </p:cNvPr>
            <p:cNvSpPr/>
            <p:nvPr/>
          </p:nvSpPr>
          <p:spPr>
            <a:xfrm>
              <a:off x="2535956" y="1967294"/>
              <a:ext cx="81447" cy="20362"/>
            </a:xfrm>
            <a:prstGeom prst="rect">
              <a:avLst/>
            </a:prstGeom>
            <a:solidFill>
              <a:srgbClr val="1E325F"/>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39" name="Rectangle 38">
              <a:extLst>
                <a:ext uri="{FF2B5EF4-FFF2-40B4-BE49-F238E27FC236}">
                  <a16:creationId xmlns:a16="http://schemas.microsoft.com/office/drawing/2014/main" id="{D8A4E0ED-4725-48A1-AAF6-738C84DE9694}"/>
                </a:ext>
              </a:extLst>
            </p:cNvPr>
            <p:cNvSpPr/>
            <p:nvPr/>
          </p:nvSpPr>
          <p:spPr>
            <a:xfrm>
              <a:off x="2744375" y="1978716"/>
              <a:ext cx="81447" cy="20362"/>
            </a:xfrm>
            <a:prstGeom prst="rect">
              <a:avLst/>
            </a:prstGeom>
            <a:solidFill>
              <a:srgbClr val="1E325F"/>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40" name="Rectangle 39">
              <a:extLst>
                <a:ext uri="{FF2B5EF4-FFF2-40B4-BE49-F238E27FC236}">
                  <a16:creationId xmlns:a16="http://schemas.microsoft.com/office/drawing/2014/main" id="{30257890-5B62-4D21-821E-BBF88C50232F}"/>
                </a:ext>
              </a:extLst>
            </p:cNvPr>
            <p:cNvSpPr/>
            <p:nvPr/>
          </p:nvSpPr>
          <p:spPr>
            <a:xfrm>
              <a:off x="2850594" y="1978716"/>
              <a:ext cx="81447" cy="44796"/>
            </a:xfrm>
            <a:prstGeom prst="rect">
              <a:avLst/>
            </a:prstGeom>
            <a:solidFill>
              <a:srgbClr val="1E325F"/>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41" name="Rectangle 40">
              <a:extLst>
                <a:ext uri="{FF2B5EF4-FFF2-40B4-BE49-F238E27FC236}">
                  <a16:creationId xmlns:a16="http://schemas.microsoft.com/office/drawing/2014/main" id="{5F2BB1A9-EE0C-4D64-8368-ACF536991FEC}"/>
                </a:ext>
              </a:extLst>
            </p:cNvPr>
            <p:cNvSpPr/>
            <p:nvPr/>
          </p:nvSpPr>
          <p:spPr>
            <a:xfrm>
              <a:off x="2956813" y="1978716"/>
              <a:ext cx="81447" cy="48868"/>
            </a:xfrm>
            <a:prstGeom prst="rect">
              <a:avLst/>
            </a:prstGeom>
            <a:solidFill>
              <a:srgbClr val="1E325F"/>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42" name="Rectangle 41">
              <a:extLst>
                <a:ext uri="{FF2B5EF4-FFF2-40B4-BE49-F238E27FC236}">
                  <a16:creationId xmlns:a16="http://schemas.microsoft.com/office/drawing/2014/main" id="{D205A3A0-F0BB-4EDF-80CB-F1D091A6AE22}"/>
                </a:ext>
              </a:extLst>
            </p:cNvPr>
            <p:cNvSpPr/>
            <p:nvPr/>
          </p:nvSpPr>
          <p:spPr>
            <a:xfrm>
              <a:off x="3063031" y="1978717"/>
              <a:ext cx="81447" cy="146672"/>
            </a:xfrm>
            <a:prstGeom prst="rect">
              <a:avLst/>
            </a:prstGeom>
            <a:solidFill>
              <a:srgbClr val="1E325F"/>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43" name="Rectangle 42">
              <a:extLst>
                <a:ext uri="{FF2B5EF4-FFF2-40B4-BE49-F238E27FC236}">
                  <a16:creationId xmlns:a16="http://schemas.microsoft.com/office/drawing/2014/main" id="{8ABE70D8-B23E-43D2-8078-9013176E54EB}"/>
                </a:ext>
              </a:extLst>
            </p:cNvPr>
            <p:cNvSpPr/>
            <p:nvPr/>
          </p:nvSpPr>
          <p:spPr>
            <a:xfrm>
              <a:off x="3169250" y="1978717"/>
              <a:ext cx="81447" cy="210250"/>
            </a:xfrm>
            <a:prstGeom prst="rect">
              <a:avLst/>
            </a:prstGeom>
            <a:solidFill>
              <a:srgbClr val="1E325F"/>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44" name="Rectangle 43">
              <a:extLst>
                <a:ext uri="{FF2B5EF4-FFF2-40B4-BE49-F238E27FC236}">
                  <a16:creationId xmlns:a16="http://schemas.microsoft.com/office/drawing/2014/main" id="{D578E8AB-5BEA-42F0-81BF-41A2CC4A4DC8}"/>
                </a:ext>
              </a:extLst>
            </p:cNvPr>
            <p:cNvSpPr/>
            <p:nvPr/>
          </p:nvSpPr>
          <p:spPr>
            <a:xfrm>
              <a:off x="3275469" y="1978717"/>
              <a:ext cx="81447" cy="223136"/>
            </a:xfrm>
            <a:prstGeom prst="rect">
              <a:avLst/>
            </a:prstGeom>
            <a:solidFill>
              <a:srgbClr val="1E325F"/>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45" name="Rectangle 44">
              <a:extLst>
                <a:ext uri="{FF2B5EF4-FFF2-40B4-BE49-F238E27FC236}">
                  <a16:creationId xmlns:a16="http://schemas.microsoft.com/office/drawing/2014/main" id="{42DA40F6-EB30-403B-BD0D-A23EBCAF52E5}"/>
                </a:ext>
              </a:extLst>
            </p:cNvPr>
            <p:cNvSpPr/>
            <p:nvPr/>
          </p:nvSpPr>
          <p:spPr>
            <a:xfrm>
              <a:off x="3381687" y="1978717"/>
              <a:ext cx="81447" cy="268102"/>
            </a:xfrm>
            <a:prstGeom prst="rect">
              <a:avLst/>
            </a:prstGeom>
            <a:solidFill>
              <a:srgbClr val="1E325F"/>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46" name="Rectangle 45">
              <a:extLst>
                <a:ext uri="{FF2B5EF4-FFF2-40B4-BE49-F238E27FC236}">
                  <a16:creationId xmlns:a16="http://schemas.microsoft.com/office/drawing/2014/main" id="{3C001507-89B9-4087-A7FA-EAF0B498B7B2}"/>
                </a:ext>
              </a:extLst>
            </p:cNvPr>
            <p:cNvSpPr/>
            <p:nvPr/>
          </p:nvSpPr>
          <p:spPr>
            <a:xfrm>
              <a:off x="3487906" y="1978716"/>
              <a:ext cx="81447" cy="306640"/>
            </a:xfrm>
            <a:prstGeom prst="rect">
              <a:avLst/>
            </a:prstGeom>
            <a:solidFill>
              <a:srgbClr val="1E325F"/>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47" name="Rectangle 46">
              <a:extLst>
                <a:ext uri="{FF2B5EF4-FFF2-40B4-BE49-F238E27FC236}">
                  <a16:creationId xmlns:a16="http://schemas.microsoft.com/office/drawing/2014/main" id="{01365A04-4B12-4C26-84A3-17B1D1AAA0A4}"/>
                </a:ext>
              </a:extLst>
            </p:cNvPr>
            <p:cNvSpPr/>
            <p:nvPr/>
          </p:nvSpPr>
          <p:spPr>
            <a:xfrm>
              <a:off x="3594125" y="1978716"/>
              <a:ext cx="81447" cy="414387"/>
            </a:xfrm>
            <a:prstGeom prst="rect">
              <a:avLst/>
            </a:prstGeom>
            <a:solidFill>
              <a:srgbClr val="1E325F"/>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48" name="Rectangle 47">
              <a:extLst>
                <a:ext uri="{FF2B5EF4-FFF2-40B4-BE49-F238E27FC236}">
                  <a16:creationId xmlns:a16="http://schemas.microsoft.com/office/drawing/2014/main" id="{A02858A9-2B09-455D-83AA-3CAD6ADDC1CC}"/>
                </a:ext>
              </a:extLst>
            </p:cNvPr>
            <p:cNvSpPr/>
            <p:nvPr/>
          </p:nvSpPr>
          <p:spPr>
            <a:xfrm>
              <a:off x="3700344" y="1978716"/>
              <a:ext cx="81447" cy="427856"/>
            </a:xfrm>
            <a:prstGeom prst="rect">
              <a:avLst/>
            </a:prstGeom>
            <a:solidFill>
              <a:srgbClr val="1E325F"/>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49" name="Rectangle 48">
              <a:extLst>
                <a:ext uri="{FF2B5EF4-FFF2-40B4-BE49-F238E27FC236}">
                  <a16:creationId xmlns:a16="http://schemas.microsoft.com/office/drawing/2014/main" id="{311355F9-26EB-4C8D-9F34-75BE12C74E8F}"/>
                </a:ext>
              </a:extLst>
            </p:cNvPr>
            <p:cNvSpPr/>
            <p:nvPr/>
          </p:nvSpPr>
          <p:spPr>
            <a:xfrm>
              <a:off x="3806562" y="1978716"/>
              <a:ext cx="81447" cy="470954"/>
            </a:xfrm>
            <a:prstGeom prst="rect">
              <a:avLst/>
            </a:prstGeom>
            <a:solidFill>
              <a:srgbClr val="1E325F"/>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50" name="Rectangle 49">
              <a:extLst>
                <a:ext uri="{FF2B5EF4-FFF2-40B4-BE49-F238E27FC236}">
                  <a16:creationId xmlns:a16="http://schemas.microsoft.com/office/drawing/2014/main" id="{D1DC3E69-189F-4DFE-9424-3FA00677BA10}"/>
                </a:ext>
              </a:extLst>
            </p:cNvPr>
            <p:cNvSpPr/>
            <p:nvPr/>
          </p:nvSpPr>
          <p:spPr>
            <a:xfrm>
              <a:off x="3912781" y="1978716"/>
              <a:ext cx="81447" cy="522134"/>
            </a:xfrm>
            <a:prstGeom prst="rect">
              <a:avLst/>
            </a:prstGeom>
            <a:solidFill>
              <a:srgbClr val="1E325F"/>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51" name="Rectangle 50">
              <a:extLst>
                <a:ext uri="{FF2B5EF4-FFF2-40B4-BE49-F238E27FC236}">
                  <a16:creationId xmlns:a16="http://schemas.microsoft.com/office/drawing/2014/main" id="{01E9D2BE-FA2E-4DA5-890D-99813B47D7E9}"/>
                </a:ext>
              </a:extLst>
            </p:cNvPr>
            <p:cNvSpPr/>
            <p:nvPr/>
          </p:nvSpPr>
          <p:spPr>
            <a:xfrm>
              <a:off x="4019000" y="1978716"/>
              <a:ext cx="81447" cy="611025"/>
            </a:xfrm>
            <a:prstGeom prst="rect">
              <a:avLst/>
            </a:prstGeom>
            <a:solidFill>
              <a:srgbClr val="1E325F"/>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52" name="Rectangle 51">
              <a:extLst>
                <a:ext uri="{FF2B5EF4-FFF2-40B4-BE49-F238E27FC236}">
                  <a16:creationId xmlns:a16="http://schemas.microsoft.com/office/drawing/2014/main" id="{EEA5A501-5C1A-4394-BFFF-8CE7DFE344F5}"/>
                </a:ext>
              </a:extLst>
            </p:cNvPr>
            <p:cNvSpPr/>
            <p:nvPr/>
          </p:nvSpPr>
          <p:spPr>
            <a:xfrm>
              <a:off x="4125218" y="1978716"/>
              <a:ext cx="81447" cy="621800"/>
            </a:xfrm>
            <a:prstGeom prst="rect">
              <a:avLst/>
            </a:prstGeom>
            <a:solidFill>
              <a:srgbClr val="1E325F"/>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53" name="Rectangle 52">
              <a:extLst>
                <a:ext uri="{FF2B5EF4-FFF2-40B4-BE49-F238E27FC236}">
                  <a16:creationId xmlns:a16="http://schemas.microsoft.com/office/drawing/2014/main" id="{7B793D45-8511-4C2E-93F1-BA892960CBF7}"/>
                </a:ext>
              </a:extLst>
            </p:cNvPr>
            <p:cNvSpPr/>
            <p:nvPr/>
          </p:nvSpPr>
          <p:spPr>
            <a:xfrm>
              <a:off x="4231437" y="1978716"/>
              <a:ext cx="81447" cy="629881"/>
            </a:xfrm>
            <a:prstGeom prst="rect">
              <a:avLst/>
            </a:prstGeom>
            <a:solidFill>
              <a:srgbClr val="1E325F"/>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54" name="Rectangle 53">
              <a:extLst>
                <a:ext uri="{FF2B5EF4-FFF2-40B4-BE49-F238E27FC236}">
                  <a16:creationId xmlns:a16="http://schemas.microsoft.com/office/drawing/2014/main" id="{CCA3C154-182F-4536-9C11-DEFAC1F4B9D0}"/>
                </a:ext>
              </a:extLst>
            </p:cNvPr>
            <p:cNvSpPr/>
            <p:nvPr/>
          </p:nvSpPr>
          <p:spPr>
            <a:xfrm>
              <a:off x="4337656" y="1978716"/>
              <a:ext cx="81447" cy="660596"/>
            </a:xfrm>
            <a:prstGeom prst="rect">
              <a:avLst/>
            </a:prstGeom>
            <a:solidFill>
              <a:srgbClr val="1E325F"/>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55" name="Rectangle 54">
              <a:extLst>
                <a:ext uri="{FF2B5EF4-FFF2-40B4-BE49-F238E27FC236}">
                  <a16:creationId xmlns:a16="http://schemas.microsoft.com/office/drawing/2014/main" id="{A9367CFB-45E2-4D86-9C3D-191F558EF68C}"/>
                </a:ext>
              </a:extLst>
            </p:cNvPr>
            <p:cNvSpPr/>
            <p:nvPr/>
          </p:nvSpPr>
          <p:spPr>
            <a:xfrm>
              <a:off x="4443874" y="1978716"/>
              <a:ext cx="81447" cy="766047"/>
            </a:xfrm>
            <a:prstGeom prst="rect">
              <a:avLst/>
            </a:prstGeom>
            <a:solidFill>
              <a:srgbClr val="1E325F"/>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56" name="Rectangle 55">
              <a:extLst>
                <a:ext uri="{FF2B5EF4-FFF2-40B4-BE49-F238E27FC236}">
                  <a16:creationId xmlns:a16="http://schemas.microsoft.com/office/drawing/2014/main" id="{EE1B6171-C741-4233-A452-AD8478DDFE92}"/>
                </a:ext>
              </a:extLst>
            </p:cNvPr>
            <p:cNvSpPr/>
            <p:nvPr/>
          </p:nvSpPr>
          <p:spPr>
            <a:xfrm>
              <a:off x="4550094" y="1978716"/>
              <a:ext cx="81447" cy="838022"/>
            </a:xfrm>
            <a:prstGeom prst="rect">
              <a:avLst/>
            </a:prstGeom>
            <a:solidFill>
              <a:srgbClr val="1E325F"/>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cxnSp>
          <p:nvCxnSpPr>
            <p:cNvPr id="57" name="Straight Connector 56">
              <a:extLst>
                <a:ext uri="{FF2B5EF4-FFF2-40B4-BE49-F238E27FC236}">
                  <a16:creationId xmlns:a16="http://schemas.microsoft.com/office/drawing/2014/main" id="{41B38054-6CEC-4124-96F5-F0F335785B14}"/>
                </a:ext>
              </a:extLst>
            </p:cNvPr>
            <p:cNvCxnSpPr/>
            <p:nvPr/>
          </p:nvCxnSpPr>
          <p:spPr>
            <a:xfrm flipH="1">
              <a:off x="1202990" y="1981869"/>
              <a:ext cx="353526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CDBE7590-FD45-448E-8744-DBD928BA1A7C}"/>
                </a:ext>
              </a:extLst>
            </p:cNvPr>
            <p:cNvCxnSpPr/>
            <p:nvPr/>
          </p:nvCxnSpPr>
          <p:spPr>
            <a:xfrm flipH="1">
              <a:off x="1156871" y="1151485"/>
              <a:ext cx="4072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6AC85367-1A65-497D-9B5E-E248907EC785}"/>
                </a:ext>
              </a:extLst>
            </p:cNvPr>
            <p:cNvCxnSpPr/>
            <p:nvPr/>
          </p:nvCxnSpPr>
          <p:spPr>
            <a:xfrm flipH="1">
              <a:off x="1156871" y="1315800"/>
              <a:ext cx="4072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7E43981E-B05F-4F4D-B34A-8A55626D95C2}"/>
                </a:ext>
              </a:extLst>
            </p:cNvPr>
            <p:cNvCxnSpPr/>
            <p:nvPr/>
          </p:nvCxnSpPr>
          <p:spPr>
            <a:xfrm flipH="1">
              <a:off x="1156871" y="1474727"/>
              <a:ext cx="4072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E4E6BA1B-513F-4375-97F6-3374F01E8897}"/>
                </a:ext>
              </a:extLst>
            </p:cNvPr>
            <p:cNvCxnSpPr/>
            <p:nvPr/>
          </p:nvCxnSpPr>
          <p:spPr>
            <a:xfrm flipH="1">
              <a:off x="1156871" y="1649818"/>
              <a:ext cx="4072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BA26C9B6-5A11-4F57-B1B2-7CAF6C7585B2}"/>
                </a:ext>
              </a:extLst>
            </p:cNvPr>
            <p:cNvCxnSpPr/>
            <p:nvPr/>
          </p:nvCxnSpPr>
          <p:spPr>
            <a:xfrm flipH="1">
              <a:off x="1156871" y="1822213"/>
              <a:ext cx="4072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6F8C7C4C-50C0-4051-B21A-39207DEC9DCD}"/>
                </a:ext>
              </a:extLst>
            </p:cNvPr>
            <p:cNvCxnSpPr/>
            <p:nvPr/>
          </p:nvCxnSpPr>
          <p:spPr>
            <a:xfrm flipH="1">
              <a:off x="1156871" y="1981140"/>
              <a:ext cx="4072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BE4AEDF5-9461-4345-A1FC-5FB6E18E3F14}"/>
                </a:ext>
              </a:extLst>
            </p:cNvPr>
            <p:cNvCxnSpPr/>
            <p:nvPr/>
          </p:nvCxnSpPr>
          <p:spPr>
            <a:xfrm flipH="1">
              <a:off x="1156871" y="2148156"/>
              <a:ext cx="4072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A9DB9383-95C6-44EA-B46F-31F8A7C40D58}"/>
                </a:ext>
              </a:extLst>
            </p:cNvPr>
            <p:cNvCxnSpPr/>
            <p:nvPr/>
          </p:nvCxnSpPr>
          <p:spPr>
            <a:xfrm flipH="1">
              <a:off x="1156871" y="2320551"/>
              <a:ext cx="4072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BCC62567-1052-4958-8280-6FFDED641A68}"/>
                </a:ext>
              </a:extLst>
            </p:cNvPr>
            <p:cNvCxnSpPr/>
            <p:nvPr/>
          </p:nvCxnSpPr>
          <p:spPr>
            <a:xfrm flipH="1">
              <a:off x="1156871" y="2479478"/>
              <a:ext cx="4072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45A159C-8C5B-45F7-BD58-384D8217BF59}"/>
                </a:ext>
              </a:extLst>
            </p:cNvPr>
            <p:cNvCxnSpPr/>
            <p:nvPr/>
          </p:nvCxnSpPr>
          <p:spPr>
            <a:xfrm flipH="1">
              <a:off x="1156871" y="2657262"/>
              <a:ext cx="4072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48EC9221-F1B9-46C5-A0F6-C32DE7F5433F}"/>
                </a:ext>
              </a:extLst>
            </p:cNvPr>
            <p:cNvCxnSpPr/>
            <p:nvPr/>
          </p:nvCxnSpPr>
          <p:spPr>
            <a:xfrm flipH="1">
              <a:off x="1156871" y="2818883"/>
              <a:ext cx="4072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9AF8356-EFD8-41FF-8CFF-78B8D24938BD}"/>
                </a:ext>
              </a:extLst>
            </p:cNvPr>
            <p:cNvSpPr txBox="1"/>
            <p:nvPr/>
          </p:nvSpPr>
          <p:spPr>
            <a:xfrm>
              <a:off x="3273311" y="1188985"/>
              <a:ext cx="1476510" cy="780542"/>
            </a:xfrm>
            <a:prstGeom prst="rect">
              <a:avLst/>
            </a:prstGeom>
            <a:solidFill>
              <a:srgbClr val="E8EAEF"/>
            </a:solidFill>
          </p:spPr>
          <p:txBody>
            <a:bodyPr wrap="square" lIns="96000" tIns="48000" rIns="96000" bIns="48000" rtlCol="0">
              <a:spAutoFit/>
            </a:bodyPr>
            <a:lstStyle/>
            <a:p>
              <a:pPr defTabSz="914377">
                <a:defRPr/>
              </a:pPr>
              <a:r>
                <a:rPr lang="en-US" sz="1333" b="1" dirty="0">
                  <a:solidFill>
                    <a:srgbClr val="00CC99"/>
                  </a:solidFill>
                  <a:latin typeface="Arial"/>
                  <a:ea typeface="Arial Unicode MS"/>
                </a:rPr>
                <a:t>ORR = </a:t>
              </a:r>
              <a:r>
                <a:rPr lang="en-GB" sz="1333" b="1" dirty="0">
                  <a:solidFill>
                    <a:srgbClr val="00CC99"/>
                  </a:solidFill>
                  <a:latin typeface="Arial"/>
                  <a:ea typeface="Arial Unicode MS"/>
                </a:rPr>
                <a:t>34.4%</a:t>
              </a:r>
              <a:br>
                <a:rPr lang="en-GB" sz="1333" b="1" dirty="0">
                  <a:solidFill>
                    <a:srgbClr val="00CC99"/>
                  </a:solidFill>
                  <a:latin typeface="Arial"/>
                  <a:ea typeface="Arial Unicode MS"/>
                </a:rPr>
              </a:br>
              <a:r>
                <a:rPr lang="en-GB" sz="1067" b="1" dirty="0">
                  <a:solidFill>
                    <a:srgbClr val="00CC99"/>
                  </a:solidFill>
                  <a:latin typeface="Arial"/>
                  <a:ea typeface="Arial Unicode MS"/>
                </a:rPr>
                <a:t>(95% CI 18.6–53.2)</a:t>
              </a:r>
              <a:endParaRPr lang="en-GB" sz="1333" b="1" dirty="0">
                <a:solidFill>
                  <a:srgbClr val="00CC99"/>
                </a:solidFill>
                <a:latin typeface="Arial"/>
                <a:ea typeface="Arial Unicode MS"/>
              </a:endParaRPr>
            </a:p>
            <a:p>
              <a:pPr defTabSz="914377">
                <a:defRPr/>
              </a:pPr>
              <a:r>
                <a:rPr lang="en-GB" sz="1333" b="1" dirty="0">
                  <a:solidFill>
                    <a:srgbClr val="00CC99"/>
                  </a:solidFill>
                  <a:latin typeface="Arial"/>
                  <a:ea typeface="DengXian" panose="02010600030101010101" pitchFamily="2" charset="-122"/>
                  <a:cs typeface="Times New Roman" panose="02020603050405020304" pitchFamily="18" charset="0"/>
                </a:rPr>
                <a:t>Median DOR = 6.9 months</a:t>
              </a:r>
              <a:br>
                <a:rPr lang="en-GB" sz="1333" b="1" dirty="0">
                  <a:solidFill>
                    <a:srgbClr val="00CC99"/>
                  </a:solidFill>
                  <a:latin typeface="Arial"/>
                  <a:ea typeface="Arial Unicode MS"/>
                </a:rPr>
              </a:br>
              <a:r>
                <a:rPr lang="en-GB" sz="1067" b="1" dirty="0">
                  <a:solidFill>
                    <a:srgbClr val="00CC99"/>
                  </a:solidFill>
                  <a:latin typeface="Arial"/>
                  <a:ea typeface="DengXian" panose="02010600030101010101" pitchFamily="2" charset="-122"/>
                  <a:cs typeface="Times New Roman" panose="02020603050405020304" pitchFamily="18" charset="0"/>
                </a:rPr>
                <a:t>(IQR 5.4–11.1)</a:t>
              </a:r>
              <a:endParaRPr lang="en-US" sz="1067" b="1" dirty="0">
                <a:solidFill>
                  <a:srgbClr val="00CC99"/>
                </a:solidFill>
                <a:latin typeface="Arial"/>
                <a:ea typeface="Arial Unicode MS"/>
              </a:endParaRPr>
            </a:p>
          </p:txBody>
        </p:sp>
        <p:sp>
          <p:nvSpPr>
            <p:cNvPr id="140" name="TextBox 139">
              <a:extLst>
                <a:ext uri="{FF2B5EF4-FFF2-40B4-BE49-F238E27FC236}">
                  <a16:creationId xmlns:a16="http://schemas.microsoft.com/office/drawing/2014/main" id="{4BD8175D-0E00-4386-94AA-03E2006CFFEC}"/>
                </a:ext>
              </a:extLst>
            </p:cNvPr>
            <p:cNvSpPr txBox="1"/>
            <p:nvPr/>
          </p:nvSpPr>
          <p:spPr>
            <a:xfrm>
              <a:off x="1236856" y="1016372"/>
              <a:ext cx="3304253" cy="253916"/>
            </a:xfrm>
            <a:prstGeom prst="rect">
              <a:avLst/>
            </a:prstGeom>
            <a:noFill/>
          </p:spPr>
          <p:txBody>
            <a:bodyPr wrap="square" rtlCol="0">
              <a:spAutoFit/>
            </a:bodyPr>
            <a:lstStyle/>
            <a:p>
              <a:pPr algn="ctr" defTabSz="609570">
                <a:defRPr/>
              </a:pPr>
              <a:r>
                <a:rPr lang="en-GB" sz="1600" b="1" dirty="0">
                  <a:solidFill>
                    <a:srgbClr val="000000"/>
                  </a:solidFill>
                  <a:latin typeface="Arial"/>
                  <a:ea typeface="Arial Unicode MS"/>
                  <a:cs typeface="Arial Narrow"/>
                </a:rPr>
                <a:t>Olaparib + durvalumab</a:t>
              </a:r>
            </a:p>
          </p:txBody>
        </p:sp>
      </p:grpSp>
      <p:grpSp>
        <p:nvGrpSpPr>
          <p:cNvPr id="3" name="Group 2">
            <a:extLst>
              <a:ext uri="{FF2B5EF4-FFF2-40B4-BE49-F238E27FC236}">
                <a16:creationId xmlns:a16="http://schemas.microsoft.com/office/drawing/2014/main" id="{E94E58FA-085C-4905-A732-B4C4FFD99620}"/>
              </a:ext>
            </a:extLst>
          </p:cNvPr>
          <p:cNvGrpSpPr/>
          <p:nvPr/>
        </p:nvGrpSpPr>
        <p:grpSpPr>
          <a:xfrm>
            <a:off x="1394567" y="1302385"/>
            <a:ext cx="5073173" cy="2420217"/>
            <a:chOff x="4727041" y="1004083"/>
            <a:chExt cx="3804880" cy="1815163"/>
          </a:xfrm>
        </p:grpSpPr>
        <p:grpSp>
          <p:nvGrpSpPr>
            <p:cNvPr id="82" name="Group 81">
              <a:extLst>
                <a:ext uri="{FF2B5EF4-FFF2-40B4-BE49-F238E27FC236}">
                  <a16:creationId xmlns:a16="http://schemas.microsoft.com/office/drawing/2014/main" id="{16B014C4-378D-4918-A1C2-F9306499DBAB}"/>
                </a:ext>
              </a:extLst>
            </p:cNvPr>
            <p:cNvGrpSpPr/>
            <p:nvPr/>
          </p:nvGrpSpPr>
          <p:grpSpPr>
            <a:xfrm>
              <a:off x="4850804" y="1143332"/>
              <a:ext cx="3470950" cy="1675914"/>
              <a:chOff x="5591509" y="1133237"/>
              <a:chExt cx="3068375" cy="1481534"/>
            </a:xfrm>
          </p:grpSpPr>
          <p:sp>
            <p:nvSpPr>
              <p:cNvPr id="84" name="Rectangle 1">
                <a:extLst>
                  <a:ext uri="{FF2B5EF4-FFF2-40B4-BE49-F238E27FC236}">
                    <a16:creationId xmlns:a16="http://schemas.microsoft.com/office/drawing/2014/main" id="{BF072ECD-959D-4EBC-8A0E-A67E686BAB20}"/>
                  </a:ext>
                </a:extLst>
              </p:cNvPr>
              <p:cNvSpPr/>
              <p:nvPr/>
            </p:nvSpPr>
            <p:spPr>
              <a:xfrm>
                <a:off x="5632279" y="1133237"/>
                <a:ext cx="2999471" cy="1478768"/>
              </a:xfrm>
              <a:custGeom>
                <a:avLst/>
                <a:gdLst>
                  <a:gd name="connsiteX0" fmla="*/ 0 w 1289050"/>
                  <a:gd name="connsiteY0" fmla="*/ 0 h 895350"/>
                  <a:gd name="connsiteX1" fmla="*/ 1289050 w 1289050"/>
                  <a:gd name="connsiteY1" fmla="*/ 0 h 895350"/>
                  <a:gd name="connsiteX2" fmla="*/ 1289050 w 1289050"/>
                  <a:gd name="connsiteY2" fmla="*/ 895350 h 895350"/>
                  <a:gd name="connsiteX3" fmla="*/ 0 w 1289050"/>
                  <a:gd name="connsiteY3" fmla="*/ 895350 h 895350"/>
                  <a:gd name="connsiteX4" fmla="*/ 0 w 1289050"/>
                  <a:gd name="connsiteY4" fmla="*/ 0 h 895350"/>
                  <a:gd name="connsiteX0" fmla="*/ 1289050 w 1380490"/>
                  <a:gd name="connsiteY0" fmla="*/ 0 h 895350"/>
                  <a:gd name="connsiteX1" fmla="*/ 1289050 w 1380490"/>
                  <a:gd name="connsiteY1" fmla="*/ 895350 h 895350"/>
                  <a:gd name="connsiteX2" fmla="*/ 0 w 1380490"/>
                  <a:gd name="connsiteY2" fmla="*/ 895350 h 895350"/>
                  <a:gd name="connsiteX3" fmla="*/ 0 w 1380490"/>
                  <a:gd name="connsiteY3" fmla="*/ 0 h 895350"/>
                  <a:gd name="connsiteX4" fmla="*/ 1380490 w 1380490"/>
                  <a:gd name="connsiteY4" fmla="*/ 91440 h 895350"/>
                  <a:gd name="connsiteX0" fmla="*/ 1289050 w 1380490"/>
                  <a:gd name="connsiteY0" fmla="*/ 895350 h 895350"/>
                  <a:gd name="connsiteX1" fmla="*/ 0 w 1380490"/>
                  <a:gd name="connsiteY1" fmla="*/ 895350 h 895350"/>
                  <a:gd name="connsiteX2" fmla="*/ 0 w 1380490"/>
                  <a:gd name="connsiteY2" fmla="*/ 0 h 895350"/>
                  <a:gd name="connsiteX3" fmla="*/ 1380490 w 1380490"/>
                  <a:gd name="connsiteY3" fmla="*/ 91440 h 895350"/>
                  <a:gd name="connsiteX0" fmla="*/ 1289050 w 1289050"/>
                  <a:gd name="connsiteY0" fmla="*/ 895350 h 895350"/>
                  <a:gd name="connsiteX1" fmla="*/ 0 w 1289050"/>
                  <a:gd name="connsiteY1" fmla="*/ 895350 h 895350"/>
                  <a:gd name="connsiteX2" fmla="*/ 0 w 1289050"/>
                  <a:gd name="connsiteY2" fmla="*/ 0 h 895350"/>
                </a:gdLst>
                <a:ahLst/>
                <a:cxnLst>
                  <a:cxn ang="0">
                    <a:pos x="connsiteX0" y="connsiteY0"/>
                  </a:cxn>
                  <a:cxn ang="0">
                    <a:pos x="connsiteX1" y="connsiteY1"/>
                  </a:cxn>
                  <a:cxn ang="0">
                    <a:pos x="connsiteX2" y="connsiteY2"/>
                  </a:cxn>
                </a:cxnLst>
                <a:rect l="l" t="t" r="r" b="b"/>
                <a:pathLst>
                  <a:path w="1289050" h="895350">
                    <a:moveTo>
                      <a:pt x="1289050" y="895350"/>
                    </a:moveTo>
                    <a:lnTo>
                      <a:pt x="0" y="895350"/>
                    </a:lnTo>
                    <a:lnTo>
                      <a:pt x="0" y="0"/>
                    </a:lnTo>
                  </a:path>
                </a:pathLst>
              </a:custGeom>
              <a:ln w="12700">
                <a:solidFill>
                  <a:schemeClr val="tx1"/>
                </a:solidFill>
              </a:ln>
            </p:spPr>
            <p:txBody>
              <a:bodyPr wrap="none" rtlCol="0" anchor="ctr">
                <a:noAutofit/>
              </a:bodyPr>
              <a:lstStyle/>
              <a:p>
                <a:pPr algn="ctr" defTabSz="914377">
                  <a:defRPr/>
                </a:pPr>
                <a:endParaRPr lang="en-GB" sz="2400" dirty="0">
                  <a:solidFill>
                    <a:srgbClr val="000000"/>
                  </a:solidFill>
                  <a:latin typeface="Arial"/>
                  <a:ea typeface="Arial Unicode MS"/>
                </a:endParaRPr>
              </a:p>
            </p:txBody>
          </p:sp>
          <p:sp>
            <p:nvSpPr>
              <p:cNvPr id="85" name="Rectangle 84">
                <a:extLst>
                  <a:ext uri="{FF2B5EF4-FFF2-40B4-BE49-F238E27FC236}">
                    <a16:creationId xmlns:a16="http://schemas.microsoft.com/office/drawing/2014/main" id="{9CDABD8C-0492-43B8-8AAF-AFFFB5408C6B}"/>
                  </a:ext>
                </a:extLst>
              </p:cNvPr>
              <p:cNvSpPr/>
              <p:nvPr/>
            </p:nvSpPr>
            <p:spPr>
              <a:xfrm>
                <a:off x="5680860" y="1415521"/>
                <a:ext cx="72000" cy="461665"/>
              </a:xfrm>
              <a:prstGeom prst="rect">
                <a:avLst/>
              </a:prstGeom>
              <a:solidFill>
                <a:srgbClr val="6E1E50"/>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86" name="Rectangle 85">
                <a:extLst>
                  <a:ext uri="{FF2B5EF4-FFF2-40B4-BE49-F238E27FC236}">
                    <a16:creationId xmlns:a16="http://schemas.microsoft.com/office/drawing/2014/main" id="{2557AC9A-6BD3-42DC-A2E5-86E70B4C08AC}"/>
                  </a:ext>
                </a:extLst>
              </p:cNvPr>
              <p:cNvSpPr/>
              <p:nvPr/>
            </p:nvSpPr>
            <p:spPr>
              <a:xfrm>
                <a:off x="5775008" y="1816274"/>
                <a:ext cx="72000" cy="60912"/>
              </a:xfrm>
              <a:prstGeom prst="rect">
                <a:avLst/>
              </a:prstGeom>
              <a:solidFill>
                <a:srgbClr val="6E1E50"/>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87" name="Rectangle 86">
                <a:extLst>
                  <a:ext uri="{FF2B5EF4-FFF2-40B4-BE49-F238E27FC236}">
                    <a16:creationId xmlns:a16="http://schemas.microsoft.com/office/drawing/2014/main" id="{2807EFFE-745E-46D8-911E-66517D2833CB}"/>
                  </a:ext>
                </a:extLst>
              </p:cNvPr>
              <p:cNvSpPr/>
              <p:nvPr/>
            </p:nvSpPr>
            <p:spPr>
              <a:xfrm flipV="1">
                <a:off x="5963305" y="1877186"/>
                <a:ext cx="72000" cy="210277"/>
              </a:xfrm>
              <a:prstGeom prst="rect">
                <a:avLst/>
              </a:prstGeom>
              <a:solidFill>
                <a:srgbClr val="6E1E50"/>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88" name="Rectangle 87">
                <a:extLst>
                  <a:ext uri="{FF2B5EF4-FFF2-40B4-BE49-F238E27FC236}">
                    <a16:creationId xmlns:a16="http://schemas.microsoft.com/office/drawing/2014/main" id="{5403097E-05E6-47C7-9964-A8B2C1CFDB5B}"/>
                  </a:ext>
                </a:extLst>
              </p:cNvPr>
              <p:cNvSpPr/>
              <p:nvPr/>
            </p:nvSpPr>
            <p:spPr>
              <a:xfrm flipV="1">
                <a:off x="6057811" y="1877186"/>
                <a:ext cx="72000" cy="219622"/>
              </a:xfrm>
              <a:prstGeom prst="rect">
                <a:avLst/>
              </a:prstGeom>
              <a:solidFill>
                <a:srgbClr val="6E1E50"/>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89" name="Rectangle 88">
                <a:extLst>
                  <a:ext uri="{FF2B5EF4-FFF2-40B4-BE49-F238E27FC236}">
                    <a16:creationId xmlns:a16="http://schemas.microsoft.com/office/drawing/2014/main" id="{8F12A73C-CE70-4D03-9CF3-BE9258E1A3BC}"/>
                  </a:ext>
                </a:extLst>
              </p:cNvPr>
              <p:cNvSpPr/>
              <p:nvPr/>
            </p:nvSpPr>
            <p:spPr>
              <a:xfrm flipV="1">
                <a:off x="6152317" y="1877186"/>
                <a:ext cx="72000" cy="229104"/>
              </a:xfrm>
              <a:prstGeom prst="rect">
                <a:avLst/>
              </a:prstGeom>
              <a:solidFill>
                <a:srgbClr val="6E1E50"/>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90" name="Rectangle 89">
                <a:extLst>
                  <a:ext uri="{FF2B5EF4-FFF2-40B4-BE49-F238E27FC236}">
                    <a16:creationId xmlns:a16="http://schemas.microsoft.com/office/drawing/2014/main" id="{9A9F7E53-EA02-42CE-9C14-3CFD5D93EB4C}"/>
                  </a:ext>
                </a:extLst>
              </p:cNvPr>
              <p:cNvSpPr/>
              <p:nvPr/>
            </p:nvSpPr>
            <p:spPr>
              <a:xfrm flipV="1">
                <a:off x="6246823" y="1877186"/>
                <a:ext cx="72000" cy="247937"/>
              </a:xfrm>
              <a:prstGeom prst="rect">
                <a:avLst/>
              </a:prstGeom>
              <a:solidFill>
                <a:srgbClr val="6E1E50"/>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91" name="Rectangle 90">
                <a:extLst>
                  <a:ext uri="{FF2B5EF4-FFF2-40B4-BE49-F238E27FC236}">
                    <a16:creationId xmlns:a16="http://schemas.microsoft.com/office/drawing/2014/main" id="{BC202801-EE8B-4D96-822E-51A7037928DB}"/>
                  </a:ext>
                </a:extLst>
              </p:cNvPr>
              <p:cNvSpPr/>
              <p:nvPr/>
            </p:nvSpPr>
            <p:spPr>
              <a:xfrm flipV="1">
                <a:off x="6341329" y="1877186"/>
                <a:ext cx="72000" cy="263172"/>
              </a:xfrm>
              <a:prstGeom prst="rect">
                <a:avLst/>
              </a:prstGeom>
              <a:solidFill>
                <a:srgbClr val="6E1E50"/>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92" name="Rectangle 91">
                <a:extLst>
                  <a:ext uri="{FF2B5EF4-FFF2-40B4-BE49-F238E27FC236}">
                    <a16:creationId xmlns:a16="http://schemas.microsoft.com/office/drawing/2014/main" id="{41CB3EAB-4B5A-4A3C-BFB6-EA7B82B9E10F}"/>
                  </a:ext>
                </a:extLst>
              </p:cNvPr>
              <p:cNvSpPr/>
              <p:nvPr/>
            </p:nvSpPr>
            <p:spPr>
              <a:xfrm flipV="1">
                <a:off x="6435835" y="1877186"/>
                <a:ext cx="72000" cy="271073"/>
              </a:xfrm>
              <a:prstGeom prst="rect">
                <a:avLst/>
              </a:prstGeom>
              <a:solidFill>
                <a:srgbClr val="6E1E50"/>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93" name="Rectangle 92">
                <a:extLst>
                  <a:ext uri="{FF2B5EF4-FFF2-40B4-BE49-F238E27FC236}">
                    <a16:creationId xmlns:a16="http://schemas.microsoft.com/office/drawing/2014/main" id="{499CBDA7-A587-4079-B13B-CAC7EEB9D820}"/>
                  </a:ext>
                </a:extLst>
              </p:cNvPr>
              <p:cNvSpPr/>
              <p:nvPr/>
            </p:nvSpPr>
            <p:spPr>
              <a:xfrm flipV="1">
                <a:off x="6530341" y="1877186"/>
                <a:ext cx="72000" cy="319617"/>
              </a:xfrm>
              <a:prstGeom prst="rect">
                <a:avLst/>
              </a:prstGeom>
              <a:solidFill>
                <a:srgbClr val="6E1E50"/>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94" name="Rectangle 93">
                <a:extLst>
                  <a:ext uri="{FF2B5EF4-FFF2-40B4-BE49-F238E27FC236}">
                    <a16:creationId xmlns:a16="http://schemas.microsoft.com/office/drawing/2014/main" id="{BCB13984-C76F-4C01-A8DE-6D7AE4F92472}"/>
                  </a:ext>
                </a:extLst>
              </p:cNvPr>
              <p:cNvSpPr/>
              <p:nvPr/>
            </p:nvSpPr>
            <p:spPr>
              <a:xfrm flipV="1">
                <a:off x="6624847" y="1877185"/>
                <a:ext cx="72000" cy="319615"/>
              </a:xfrm>
              <a:prstGeom prst="rect">
                <a:avLst/>
              </a:prstGeom>
              <a:solidFill>
                <a:srgbClr val="6E1E50"/>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95" name="Rectangle 94">
                <a:extLst>
                  <a:ext uri="{FF2B5EF4-FFF2-40B4-BE49-F238E27FC236}">
                    <a16:creationId xmlns:a16="http://schemas.microsoft.com/office/drawing/2014/main" id="{2FD00807-C44E-4B43-B6BD-8E138793C1CE}"/>
                  </a:ext>
                </a:extLst>
              </p:cNvPr>
              <p:cNvSpPr/>
              <p:nvPr/>
            </p:nvSpPr>
            <p:spPr>
              <a:xfrm flipV="1">
                <a:off x="6719353" y="1877185"/>
                <a:ext cx="72000" cy="319617"/>
              </a:xfrm>
              <a:prstGeom prst="rect">
                <a:avLst/>
              </a:prstGeom>
              <a:solidFill>
                <a:srgbClr val="6E1E50"/>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96" name="Rectangle 95">
                <a:extLst>
                  <a:ext uri="{FF2B5EF4-FFF2-40B4-BE49-F238E27FC236}">
                    <a16:creationId xmlns:a16="http://schemas.microsoft.com/office/drawing/2014/main" id="{EAF4B83D-95DF-490F-AE3C-7B165B2285EB}"/>
                  </a:ext>
                </a:extLst>
              </p:cNvPr>
              <p:cNvSpPr/>
              <p:nvPr/>
            </p:nvSpPr>
            <p:spPr>
              <a:xfrm flipV="1">
                <a:off x="6813859" y="1877186"/>
                <a:ext cx="72000" cy="344520"/>
              </a:xfrm>
              <a:prstGeom prst="rect">
                <a:avLst/>
              </a:prstGeom>
              <a:solidFill>
                <a:srgbClr val="6E1E50"/>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97" name="Rectangle 96">
                <a:extLst>
                  <a:ext uri="{FF2B5EF4-FFF2-40B4-BE49-F238E27FC236}">
                    <a16:creationId xmlns:a16="http://schemas.microsoft.com/office/drawing/2014/main" id="{1DA62035-53C0-4F3A-9DBC-0B25274DC29A}"/>
                  </a:ext>
                </a:extLst>
              </p:cNvPr>
              <p:cNvSpPr/>
              <p:nvPr/>
            </p:nvSpPr>
            <p:spPr>
              <a:xfrm>
                <a:off x="6908365" y="1869283"/>
                <a:ext cx="72000" cy="419098"/>
              </a:xfrm>
              <a:prstGeom prst="rect">
                <a:avLst/>
              </a:prstGeom>
              <a:solidFill>
                <a:srgbClr val="6E1E50"/>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98" name="Rectangle 97">
                <a:extLst>
                  <a:ext uri="{FF2B5EF4-FFF2-40B4-BE49-F238E27FC236}">
                    <a16:creationId xmlns:a16="http://schemas.microsoft.com/office/drawing/2014/main" id="{935E2597-7014-450C-97BF-440F8CB57EC5}"/>
                  </a:ext>
                </a:extLst>
              </p:cNvPr>
              <p:cNvSpPr/>
              <p:nvPr/>
            </p:nvSpPr>
            <p:spPr>
              <a:xfrm>
                <a:off x="7002871" y="1869283"/>
                <a:ext cx="72000" cy="442682"/>
              </a:xfrm>
              <a:prstGeom prst="rect">
                <a:avLst/>
              </a:prstGeom>
              <a:solidFill>
                <a:srgbClr val="6E1E50"/>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99" name="Rectangle 98">
                <a:extLst>
                  <a:ext uri="{FF2B5EF4-FFF2-40B4-BE49-F238E27FC236}">
                    <a16:creationId xmlns:a16="http://schemas.microsoft.com/office/drawing/2014/main" id="{68022083-BD0B-4C97-83FD-79100730BB32}"/>
                  </a:ext>
                </a:extLst>
              </p:cNvPr>
              <p:cNvSpPr/>
              <p:nvPr/>
            </p:nvSpPr>
            <p:spPr>
              <a:xfrm>
                <a:off x="7097377" y="1869283"/>
                <a:ext cx="72000" cy="442682"/>
              </a:xfrm>
              <a:prstGeom prst="rect">
                <a:avLst/>
              </a:prstGeom>
              <a:solidFill>
                <a:srgbClr val="6E1E50"/>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100" name="Rectangle 99">
                <a:extLst>
                  <a:ext uri="{FF2B5EF4-FFF2-40B4-BE49-F238E27FC236}">
                    <a16:creationId xmlns:a16="http://schemas.microsoft.com/office/drawing/2014/main" id="{6025B0AA-1B0F-4937-A4DF-8C5C451D4B0F}"/>
                  </a:ext>
                </a:extLst>
              </p:cNvPr>
              <p:cNvSpPr/>
              <p:nvPr/>
            </p:nvSpPr>
            <p:spPr>
              <a:xfrm>
                <a:off x="7191883" y="1869284"/>
                <a:ext cx="72000" cy="452435"/>
              </a:xfrm>
              <a:prstGeom prst="rect">
                <a:avLst/>
              </a:prstGeom>
              <a:solidFill>
                <a:srgbClr val="6E1E50"/>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101" name="Rectangle 100">
                <a:extLst>
                  <a:ext uri="{FF2B5EF4-FFF2-40B4-BE49-F238E27FC236}">
                    <a16:creationId xmlns:a16="http://schemas.microsoft.com/office/drawing/2014/main" id="{CEE15B82-4630-47C5-9B7B-103AEF887F15}"/>
                  </a:ext>
                </a:extLst>
              </p:cNvPr>
              <p:cNvSpPr/>
              <p:nvPr/>
            </p:nvSpPr>
            <p:spPr>
              <a:xfrm>
                <a:off x="7286389" y="1869283"/>
                <a:ext cx="72000" cy="459579"/>
              </a:xfrm>
              <a:prstGeom prst="rect">
                <a:avLst/>
              </a:prstGeom>
              <a:solidFill>
                <a:srgbClr val="6E1E50"/>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102" name="Rectangle 101">
                <a:extLst>
                  <a:ext uri="{FF2B5EF4-FFF2-40B4-BE49-F238E27FC236}">
                    <a16:creationId xmlns:a16="http://schemas.microsoft.com/office/drawing/2014/main" id="{ACE4A8A5-9246-47C5-A926-12BA71D79AF4}"/>
                  </a:ext>
                </a:extLst>
              </p:cNvPr>
              <p:cNvSpPr/>
              <p:nvPr/>
            </p:nvSpPr>
            <p:spPr>
              <a:xfrm>
                <a:off x="7380895" y="1869283"/>
                <a:ext cx="72000" cy="476247"/>
              </a:xfrm>
              <a:prstGeom prst="rect">
                <a:avLst/>
              </a:prstGeom>
              <a:solidFill>
                <a:srgbClr val="6E1E50"/>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103" name="Rectangle 102">
                <a:extLst>
                  <a:ext uri="{FF2B5EF4-FFF2-40B4-BE49-F238E27FC236}">
                    <a16:creationId xmlns:a16="http://schemas.microsoft.com/office/drawing/2014/main" id="{96FC7BCE-4A84-4BCE-8BA1-89EDC43058C0}"/>
                  </a:ext>
                </a:extLst>
              </p:cNvPr>
              <p:cNvSpPr/>
              <p:nvPr/>
            </p:nvSpPr>
            <p:spPr>
              <a:xfrm>
                <a:off x="7475401" y="1869284"/>
                <a:ext cx="72000" cy="488154"/>
              </a:xfrm>
              <a:prstGeom prst="rect">
                <a:avLst/>
              </a:prstGeom>
              <a:solidFill>
                <a:srgbClr val="6E1E50"/>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104" name="Rectangle 103">
                <a:extLst>
                  <a:ext uri="{FF2B5EF4-FFF2-40B4-BE49-F238E27FC236}">
                    <a16:creationId xmlns:a16="http://schemas.microsoft.com/office/drawing/2014/main" id="{45E0547B-5784-4E93-98DB-39E1F3D25202}"/>
                  </a:ext>
                </a:extLst>
              </p:cNvPr>
              <p:cNvSpPr/>
              <p:nvPr/>
            </p:nvSpPr>
            <p:spPr>
              <a:xfrm>
                <a:off x="7569907" y="1869283"/>
                <a:ext cx="72000" cy="494309"/>
              </a:xfrm>
              <a:prstGeom prst="rect">
                <a:avLst/>
              </a:prstGeom>
              <a:solidFill>
                <a:srgbClr val="6E1E50"/>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105" name="Rectangle 104">
                <a:extLst>
                  <a:ext uri="{FF2B5EF4-FFF2-40B4-BE49-F238E27FC236}">
                    <a16:creationId xmlns:a16="http://schemas.microsoft.com/office/drawing/2014/main" id="{99860DC7-6658-49E5-A64F-BE8D9FAE42D9}"/>
                  </a:ext>
                </a:extLst>
              </p:cNvPr>
              <p:cNvSpPr/>
              <p:nvPr/>
            </p:nvSpPr>
            <p:spPr>
              <a:xfrm>
                <a:off x="7664413" y="1869283"/>
                <a:ext cx="72000" cy="505606"/>
              </a:xfrm>
              <a:prstGeom prst="rect">
                <a:avLst/>
              </a:prstGeom>
              <a:solidFill>
                <a:srgbClr val="6E1E50"/>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106" name="Rectangle 105">
                <a:extLst>
                  <a:ext uri="{FF2B5EF4-FFF2-40B4-BE49-F238E27FC236}">
                    <a16:creationId xmlns:a16="http://schemas.microsoft.com/office/drawing/2014/main" id="{42972889-8381-47EF-AA54-BF02DF58E8A0}"/>
                  </a:ext>
                </a:extLst>
              </p:cNvPr>
              <p:cNvSpPr/>
              <p:nvPr/>
            </p:nvSpPr>
            <p:spPr>
              <a:xfrm>
                <a:off x="7758919" y="1869283"/>
                <a:ext cx="72000" cy="509586"/>
              </a:xfrm>
              <a:prstGeom prst="rect">
                <a:avLst/>
              </a:prstGeom>
              <a:solidFill>
                <a:srgbClr val="6E1E50"/>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107" name="Rectangle 106">
                <a:extLst>
                  <a:ext uri="{FF2B5EF4-FFF2-40B4-BE49-F238E27FC236}">
                    <a16:creationId xmlns:a16="http://schemas.microsoft.com/office/drawing/2014/main" id="{C578C880-2724-4C4B-9747-59AB27689E14}"/>
                  </a:ext>
                </a:extLst>
              </p:cNvPr>
              <p:cNvSpPr/>
              <p:nvPr/>
            </p:nvSpPr>
            <p:spPr>
              <a:xfrm>
                <a:off x="7853425" y="1869283"/>
                <a:ext cx="72000" cy="545305"/>
              </a:xfrm>
              <a:prstGeom prst="rect">
                <a:avLst/>
              </a:prstGeom>
              <a:solidFill>
                <a:srgbClr val="6E1E50"/>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108" name="Rectangle 107">
                <a:extLst>
                  <a:ext uri="{FF2B5EF4-FFF2-40B4-BE49-F238E27FC236}">
                    <a16:creationId xmlns:a16="http://schemas.microsoft.com/office/drawing/2014/main" id="{0980ACBF-019F-4C63-99A1-661AFD4A5937}"/>
                  </a:ext>
                </a:extLst>
              </p:cNvPr>
              <p:cNvSpPr/>
              <p:nvPr/>
            </p:nvSpPr>
            <p:spPr>
              <a:xfrm>
                <a:off x="7947931" y="1869283"/>
                <a:ext cx="72000" cy="559592"/>
              </a:xfrm>
              <a:prstGeom prst="rect">
                <a:avLst/>
              </a:prstGeom>
              <a:solidFill>
                <a:srgbClr val="6E1E50"/>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109" name="Rectangle 108">
                <a:extLst>
                  <a:ext uri="{FF2B5EF4-FFF2-40B4-BE49-F238E27FC236}">
                    <a16:creationId xmlns:a16="http://schemas.microsoft.com/office/drawing/2014/main" id="{358F4A1A-ACEF-4D12-8E11-FF7DD981F8FA}"/>
                  </a:ext>
                </a:extLst>
              </p:cNvPr>
              <p:cNvSpPr/>
              <p:nvPr/>
            </p:nvSpPr>
            <p:spPr>
              <a:xfrm>
                <a:off x="8042437" y="1869283"/>
                <a:ext cx="72000" cy="559592"/>
              </a:xfrm>
              <a:prstGeom prst="rect">
                <a:avLst/>
              </a:prstGeom>
              <a:solidFill>
                <a:srgbClr val="6E1E50"/>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110" name="Rectangle 109">
                <a:extLst>
                  <a:ext uri="{FF2B5EF4-FFF2-40B4-BE49-F238E27FC236}">
                    <a16:creationId xmlns:a16="http://schemas.microsoft.com/office/drawing/2014/main" id="{F847E533-8E48-4CDD-8C2D-35E4B21A87C9}"/>
                  </a:ext>
                </a:extLst>
              </p:cNvPr>
              <p:cNvSpPr/>
              <p:nvPr/>
            </p:nvSpPr>
            <p:spPr>
              <a:xfrm>
                <a:off x="8136943" y="1869283"/>
                <a:ext cx="72000" cy="583977"/>
              </a:xfrm>
              <a:prstGeom prst="rect">
                <a:avLst/>
              </a:prstGeom>
              <a:solidFill>
                <a:srgbClr val="6E1E50"/>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111" name="Rectangle 110">
                <a:extLst>
                  <a:ext uri="{FF2B5EF4-FFF2-40B4-BE49-F238E27FC236}">
                    <a16:creationId xmlns:a16="http://schemas.microsoft.com/office/drawing/2014/main" id="{E5B36AAB-80F5-4166-9DE8-B59E134288CD}"/>
                  </a:ext>
                </a:extLst>
              </p:cNvPr>
              <p:cNvSpPr/>
              <p:nvPr/>
            </p:nvSpPr>
            <p:spPr>
              <a:xfrm>
                <a:off x="8231449" y="1869283"/>
                <a:ext cx="72000" cy="614132"/>
              </a:xfrm>
              <a:prstGeom prst="rect">
                <a:avLst/>
              </a:prstGeom>
              <a:solidFill>
                <a:srgbClr val="6E1E50"/>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112" name="Rectangle 111">
                <a:extLst>
                  <a:ext uri="{FF2B5EF4-FFF2-40B4-BE49-F238E27FC236}">
                    <a16:creationId xmlns:a16="http://schemas.microsoft.com/office/drawing/2014/main" id="{E016EC1A-6170-4E18-8F96-395C906AD91A}"/>
                  </a:ext>
                </a:extLst>
              </p:cNvPr>
              <p:cNvSpPr/>
              <p:nvPr/>
            </p:nvSpPr>
            <p:spPr>
              <a:xfrm>
                <a:off x="8325955" y="1869283"/>
                <a:ext cx="72000" cy="745488"/>
              </a:xfrm>
              <a:prstGeom prst="rect">
                <a:avLst/>
              </a:prstGeom>
              <a:solidFill>
                <a:srgbClr val="6E1E50"/>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113" name="Rectangle 112">
                <a:extLst>
                  <a:ext uri="{FF2B5EF4-FFF2-40B4-BE49-F238E27FC236}">
                    <a16:creationId xmlns:a16="http://schemas.microsoft.com/office/drawing/2014/main" id="{8E898299-723A-4FF2-97C4-B83E861B604D}"/>
                  </a:ext>
                </a:extLst>
              </p:cNvPr>
              <p:cNvSpPr/>
              <p:nvPr/>
            </p:nvSpPr>
            <p:spPr>
              <a:xfrm>
                <a:off x="8420461" y="1869283"/>
                <a:ext cx="72000" cy="740824"/>
              </a:xfrm>
              <a:prstGeom prst="rect">
                <a:avLst/>
              </a:prstGeom>
              <a:solidFill>
                <a:srgbClr val="6E1E50"/>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sp>
            <p:nvSpPr>
              <p:cNvPr id="114" name="Rectangle 113">
                <a:extLst>
                  <a:ext uri="{FF2B5EF4-FFF2-40B4-BE49-F238E27FC236}">
                    <a16:creationId xmlns:a16="http://schemas.microsoft.com/office/drawing/2014/main" id="{F01D8B5D-918F-4302-A102-C86723DE5DA4}"/>
                  </a:ext>
                </a:extLst>
              </p:cNvPr>
              <p:cNvSpPr/>
              <p:nvPr/>
            </p:nvSpPr>
            <p:spPr>
              <a:xfrm>
                <a:off x="8514971" y="1869283"/>
                <a:ext cx="72000" cy="740825"/>
              </a:xfrm>
              <a:prstGeom prst="rect">
                <a:avLst/>
              </a:prstGeom>
              <a:solidFill>
                <a:srgbClr val="6E1E50"/>
              </a:solidFill>
            </p:spPr>
            <p:txBody>
              <a:bodyPr wrap="square" rtlCol="0" anchor="ctr">
                <a:noAutofit/>
              </a:bodyPr>
              <a:lstStyle/>
              <a:p>
                <a:pPr algn="ctr" defTabSz="914377">
                  <a:defRPr/>
                </a:pPr>
                <a:endParaRPr lang="en-GB" sz="2400" dirty="0">
                  <a:solidFill>
                    <a:srgbClr val="000000"/>
                  </a:solidFill>
                  <a:latin typeface="Arial"/>
                  <a:ea typeface="Arial Unicode MS"/>
                </a:endParaRPr>
              </a:p>
            </p:txBody>
          </p:sp>
          <p:cxnSp>
            <p:nvCxnSpPr>
              <p:cNvPr id="115" name="Straight Connector 114">
                <a:extLst>
                  <a:ext uri="{FF2B5EF4-FFF2-40B4-BE49-F238E27FC236}">
                    <a16:creationId xmlns:a16="http://schemas.microsoft.com/office/drawing/2014/main" id="{3E083F32-BD0D-438E-A51E-3BD5C77C30EB}"/>
                  </a:ext>
                </a:extLst>
              </p:cNvPr>
              <p:cNvCxnSpPr/>
              <p:nvPr/>
            </p:nvCxnSpPr>
            <p:spPr>
              <a:xfrm flipH="1">
                <a:off x="5591509" y="1137998"/>
                <a:ext cx="36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8FFD819B-74F8-4F09-B290-24AD152218C7}"/>
                  </a:ext>
                </a:extLst>
              </p:cNvPr>
              <p:cNvCxnSpPr/>
              <p:nvPr/>
            </p:nvCxnSpPr>
            <p:spPr>
              <a:xfrm flipH="1">
                <a:off x="5591509" y="1283255"/>
                <a:ext cx="36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002C1F25-6178-460F-8378-0741150A0F67}"/>
                  </a:ext>
                </a:extLst>
              </p:cNvPr>
              <p:cNvCxnSpPr/>
              <p:nvPr/>
            </p:nvCxnSpPr>
            <p:spPr>
              <a:xfrm flipH="1">
                <a:off x="5591509" y="1423749"/>
                <a:ext cx="36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77C33EB-92D7-46D1-8921-86E53A136CEB}"/>
                  </a:ext>
                </a:extLst>
              </p:cNvPr>
              <p:cNvCxnSpPr/>
              <p:nvPr/>
            </p:nvCxnSpPr>
            <p:spPr>
              <a:xfrm flipH="1">
                <a:off x="5591509" y="1578532"/>
                <a:ext cx="36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90183540-3A58-4BDB-A9C2-CE0AAB0DB77B}"/>
                  </a:ext>
                </a:extLst>
              </p:cNvPr>
              <p:cNvCxnSpPr/>
              <p:nvPr/>
            </p:nvCxnSpPr>
            <p:spPr>
              <a:xfrm flipH="1">
                <a:off x="5591509" y="1730932"/>
                <a:ext cx="36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D2C90AF-E6F0-45E2-968C-6BD4EE9F2128}"/>
                  </a:ext>
                </a:extLst>
              </p:cNvPr>
              <p:cNvCxnSpPr/>
              <p:nvPr/>
            </p:nvCxnSpPr>
            <p:spPr>
              <a:xfrm flipH="1">
                <a:off x="5591509" y="1871426"/>
                <a:ext cx="36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EEB1C44B-9B3B-404C-AD12-85AD05AB2725}"/>
                  </a:ext>
                </a:extLst>
              </p:cNvPr>
              <p:cNvCxnSpPr/>
              <p:nvPr/>
            </p:nvCxnSpPr>
            <p:spPr>
              <a:xfrm flipH="1">
                <a:off x="5591509" y="2019071"/>
                <a:ext cx="36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3A5FAB95-C1BC-4421-9110-AD24445275CC}"/>
                  </a:ext>
                </a:extLst>
              </p:cNvPr>
              <p:cNvCxnSpPr/>
              <p:nvPr/>
            </p:nvCxnSpPr>
            <p:spPr>
              <a:xfrm flipH="1">
                <a:off x="5591509" y="2171471"/>
                <a:ext cx="36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753070C0-6407-4D4B-B73F-A8FDF3501CA6}"/>
                  </a:ext>
                </a:extLst>
              </p:cNvPr>
              <p:cNvCxnSpPr/>
              <p:nvPr/>
            </p:nvCxnSpPr>
            <p:spPr>
              <a:xfrm flipH="1">
                <a:off x="5591509" y="2311965"/>
                <a:ext cx="36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56B6EDFC-82B0-46DB-8779-29D2F1169FCD}"/>
                  </a:ext>
                </a:extLst>
              </p:cNvPr>
              <p:cNvCxnSpPr/>
              <p:nvPr/>
            </p:nvCxnSpPr>
            <p:spPr>
              <a:xfrm flipH="1">
                <a:off x="5591509" y="2469129"/>
                <a:ext cx="36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77D2971B-A278-4678-AB2F-FBF2612EC286}"/>
                  </a:ext>
                </a:extLst>
              </p:cNvPr>
              <p:cNvCxnSpPr/>
              <p:nvPr/>
            </p:nvCxnSpPr>
            <p:spPr>
              <a:xfrm flipH="1">
                <a:off x="5591509" y="2612004"/>
                <a:ext cx="36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7" name="TextBox 136">
                <a:extLst>
                  <a:ext uri="{FF2B5EF4-FFF2-40B4-BE49-F238E27FC236}">
                    <a16:creationId xmlns:a16="http://schemas.microsoft.com/office/drawing/2014/main" id="{077E7F7F-ED83-477C-89A1-40A2ABB84A05}"/>
                  </a:ext>
                </a:extLst>
              </p:cNvPr>
              <p:cNvSpPr txBox="1"/>
              <p:nvPr/>
            </p:nvSpPr>
            <p:spPr>
              <a:xfrm>
                <a:off x="7279828" y="1176587"/>
                <a:ext cx="1380056" cy="690011"/>
              </a:xfrm>
              <a:prstGeom prst="rect">
                <a:avLst/>
              </a:prstGeom>
              <a:solidFill>
                <a:srgbClr val="F0E8ED"/>
              </a:solidFill>
            </p:spPr>
            <p:txBody>
              <a:bodyPr wrap="square" lIns="96000" tIns="48000" rIns="96000" bIns="48000" rtlCol="0">
                <a:spAutoFit/>
              </a:bodyPr>
              <a:lstStyle/>
              <a:p>
                <a:pPr defTabSz="914377">
                  <a:defRPr/>
                </a:pPr>
                <a:r>
                  <a:rPr lang="en-US" sz="1333" b="1" dirty="0">
                    <a:solidFill>
                      <a:srgbClr val="3333CC"/>
                    </a:solidFill>
                    <a:latin typeface="Arial"/>
                    <a:ea typeface="Arial Unicode MS"/>
                  </a:rPr>
                  <a:t>ORR = 8</a:t>
                </a:r>
                <a:r>
                  <a:rPr lang="en-GB" sz="1333" b="1" dirty="0">
                    <a:solidFill>
                      <a:srgbClr val="3333CC"/>
                    </a:solidFill>
                    <a:latin typeface="Arial"/>
                    <a:ea typeface="Arial Unicode MS"/>
                  </a:rPr>
                  <a:t>7.1%</a:t>
                </a:r>
                <a:br>
                  <a:rPr lang="en-GB" sz="1333" b="1" dirty="0">
                    <a:solidFill>
                      <a:srgbClr val="3333CC"/>
                    </a:solidFill>
                    <a:latin typeface="Arial"/>
                    <a:ea typeface="Arial Unicode MS"/>
                  </a:rPr>
                </a:br>
                <a:r>
                  <a:rPr lang="en-GB" sz="1067" b="1" dirty="0">
                    <a:solidFill>
                      <a:srgbClr val="3333CC"/>
                    </a:solidFill>
                    <a:latin typeface="Arial"/>
                    <a:ea typeface="Arial Unicode MS"/>
                  </a:rPr>
                  <a:t>(95% CI 70.2–96.4)</a:t>
                </a:r>
                <a:endParaRPr lang="en-GB" sz="1333" b="1" dirty="0">
                  <a:solidFill>
                    <a:srgbClr val="3333CC"/>
                  </a:solidFill>
                  <a:latin typeface="Arial"/>
                  <a:ea typeface="Arial Unicode MS"/>
                </a:endParaRPr>
              </a:p>
              <a:p>
                <a:pPr defTabSz="914377">
                  <a:defRPr/>
                </a:pPr>
                <a:r>
                  <a:rPr lang="en-GB" sz="1333" b="1" dirty="0">
                    <a:solidFill>
                      <a:srgbClr val="3333CC"/>
                    </a:solidFill>
                    <a:latin typeface="Arial"/>
                    <a:ea typeface="DengXian" panose="02010600030101010101" pitchFamily="2" charset="-122"/>
                    <a:cs typeface="Times New Roman" panose="02020603050405020304" pitchFamily="18" charset="0"/>
                  </a:rPr>
                  <a:t>Median DOR = 11.1 months</a:t>
                </a:r>
                <a:br>
                  <a:rPr lang="en-GB" sz="1333" b="1" dirty="0">
                    <a:solidFill>
                      <a:srgbClr val="3333CC"/>
                    </a:solidFill>
                    <a:latin typeface="Arial"/>
                    <a:ea typeface="Arial Unicode MS"/>
                  </a:rPr>
                </a:br>
                <a:r>
                  <a:rPr lang="en-GB" sz="1067" b="1" dirty="0">
                    <a:solidFill>
                      <a:srgbClr val="3333CC"/>
                    </a:solidFill>
                    <a:latin typeface="Arial"/>
                    <a:ea typeface="DengXian" panose="02010600030101010101" pitchFamily="2" charset="-122"/>
                    <a:cs typeface="Times New Roman" panose="02020603050405020304" pitchFamily="18" charset="0"/>
                  </a:rPr>
                  <a:t>(IQR 7.4–16.4)</a:t>
                </a:r>
                <a:endParaRPr lang="en-US" sz="1067" b="1" dirty="0">
                  <a:solidFill>
                    <a:srgbClr val="3333CC"/>
                  </a:solidFill>
                  <a:latin typeface="Arial"/>
                  <a:ea typeface="Arial Unicode MS"/>
                </a:endParaRPr>
              </a:p>
            </p:txBody>
          </p:sp>
          <p:cxnSp>
            <p:nvCxnSpPr>
              <p:cNvPr id="139" name="Straight Connector 138">
                <a:extLst>
                  <a:ext uri="{FF2B5EF4-FFF2-40B4-BE49-F238E27FC236}">
                    <a16:creationId xmlns:a16="http://schemas.microsoft.com/office/drawing/2014/main" id="{859E380D-D67F-4211-96C8-63EAF859959E}"/>
                  </a:ext>
                </a:extLst>
              </p:cNvPr>
              <p:cNvCxnSpPr>
                <a:cxnSpLocks/>
              </p:cNvCxnSpPr>
              <p:nvPr/>
            </p:nvCxnSpPr>
            <p:spPr>
              <a:xfrm flipH="1">
                <a:off x="5632279" y="1872071"/>
                <a:ext cx="299947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41" name="TextBox 140">
              <a:extLst>
                <a:ext uri="{FF2B5EF4-FFF2-40B4-BE49-F238E27FC236}">
                  <a16:creationId xmlns:a16="http://schemas.microsoft.com/office/drawing/2014/main" id="{00BF422A-2D89-44A8-94A9-A3A649808297}"/>
                </a:ext>
              </a:extLst>
            </p:cNvPr>
            <p:cNvSpPr txBox="1"/>
            <p:nvPr/>
          </p:nvSpPr>
          <p:spPr>
            <a:xfrm>
              <a:off x="4727041" y="1004083"/>
              <a:ext cx="3804880" cy="253916"/>
            </a:xfrm>
            <a:prstGeom prst="rect">
              <a:avLst/>
            </a:prstGeom>
            <a:noFill/>
          </p:spPr>
          <p:txBody>
            <a:bodyPr wrap="square" rtlCol="0">
              <a:spAutoFit/>
            </a:bodyPr>
            <a:lstStyle/>
            <a:p>
              <a:pPr algn="ctr" defTabSz="609570">
                <a:defRPr/>
              </a:pPr>
              <a:r>
                <a:rPr lang="en-GB" sz="1600" b="1" dirty="0">
                  <a:solidFill>
                    <a:srgbClr val="000000"/>
                  </a:solidFill>
                  <a:latin typeface="Arial"/>
                  <a:ea typeface="Arial Unicode MS"/>
                  <a:cs typeface="Arial Narrow"/>
                </a:rPr>
                <a:t>Olaparib + durvalumab + bevacizumab</a:t>
              </a:r>
            </a:p>
          </p:txBody>
        </p:sp>
      </p:grpSp>
      <p:sp>
        <p:nvSpPr>
          <p:cNvPr id="127" name="TextBox 126">
            <a:extLst>
              <a:ext uri="{FF2B5EF4-FFF2-40B4-BE49-F238E27FC236}">
                <a16:creationId xmlns:a16="http://schemas.microsoft.com/office/drawing/2014/main" id="{92253ACD-36DA-4012-862D-F99ED61A726D}"/>
              </a:ext>
            </a:extLst>
          </p:cNvPr>
          <p:cNvSpPr txBox="1"/>
          <p:nvPr/>
        </p:nvSpPr>
        <p:spPr>
          <a:xfrm>
            <a:off x="6409909" y="3500537"/>
            <a:ext cx="2186817" cy="235898"/>
          </a:xfrm>
          <a:prstGeom prst="rect">
            <a:avLst/>
          </a:prstGeom>
          <a:noFill/>
        </p:spPr>
        <p:txBody>
          <a:bodyPr wrap="none" rtlCol="0">
            <a:spAutoFit/>
          </a:bodyPr>
          <a:lstStyle/>
          <a:p>
            <a:pPr defTabSz="914377">
              <a:defRPr/>
            </a:pPr>
            <a:r>
              <a:rPr lang="en-US" sz="933" dirty="0">
                <a:solidFill>
                  <a:srgbClr val="000000"/>
                </a:solidFill>
                <a:latin typeface="Arial Narrow"/>
                <a:ea typeface="Arial Unicode MS"/>
                <a:cs typeface="Arial Narrow"/>
              </a:rPr>
              <a:t>Confirmed ORR = 31.3% (95% CI 16.1</a:t>
            </a:r>
            <a:r>
              <a:rPr lang="en-US" sz="933" dirty="0">
                <a:solidFill>
                  <a:srgbClr val="000000"/>
                </a:solidFill>
                <a:latin typeface="Arial"/>
                <a:ea typeface="Arial Unicode MS"/>
                <a:cs typeface="Arial Narrow"/>
              </a:rPr>
              <a:t>–</a:t>
            </a:r>
            <a:r>
              <a:rPr lang="en-US" sz="933" dirty="0">
                <a:solidFill>
                  <a:srgbClr val="000000"/>
                </a:solidFill>
                <a:latin typeface="Arial Narrow"/>
                <a:ea typeface="Arial Unicode MS"/>
                <a:cs typeface="Arial Narrow"/>
              </a:rPr>
              <a:t>50.0) </a:t>
            </a:r>
          </a:p>
        </p:txBody>
      </p:sp>
      <p:sp>
        <p:nvSpPr>
          <p:cNvPr id="128" name="TextBox 127">
            <a:extLst>
              <a:ext uri="{FF2B5EF4-FFF2-40B4-BE49-F238E27FC236}">
                <a16:creationId xmlns:a16="http://schemas.microsoft.com/office/drawing/2014/main" id="{844BBD46-E86F-4AFD-B19B-BD19FE2B7D0D}"/>
              </a:ext>
            </a:extLst>
          </p:cNvPr>
          <p:cNvSpPr txBox="1"/>
          <p:nvPr/>
        </p:nvSpPr>
        <p:spPr>
          <a:xfrm>
            <a:off x="1571120" y="3509185"/>
            <a:ext cx="2701381" cy="235898"/>
          </a:xfrm>
          <a:prstGeom prst="rect">
            <a:avLst/>
          </a:prstGeom>
          <a:noFill/>
        </p:spPr>
        <p:txBody>
          <a:bodyPr wrap="none" rtlCol="0">
            <a:spAutoFit/>
          </a:bodyPr>
          <a:lstStyle/>
          <a:p>
            <a:pPr defTabSz="609570">
              <a:defRPr/>
            </a:pPr>
            <a:r>
              <a:rPr lang="en-US" sz="933" dirty="0">
                <a:solidFill>
                  <a:srgbClr val="000000"/>
                </a:solidFill>
                <a:latin typeface="Arial"/>
                <a:ea typeface="Arial Unicode MS"/>
                <a:cs typeface="Arial Narrow"/>
              </a:rPr>
              <a:t>Confirmed ORR = 77.4%  (95% CI  58.9–90.4) </a:t>
            </a:r>
          </a:p>
        </p:txBody>
      </p:sp>
    </p:spTree>
    <p:extLst>
      <p:ext uri="{BB962C8B-B14F-4D97-AF65-F5344CB8AC3E}">
        <p14:creationId xmlns:p14="http://schemas.microsoft.com/office/powerpoint/2010/main" val="2956460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B4DCD6-6DF0-FDE3-3956-A9F60C509B7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8406"/>
          <a:stretch/>
        </p:blipFill>
        <p:spPr>
          <a:xfrm>
            <a:off x="9307" y="1642857"/>
            <a:ext cx="6050708" cy="2606953"/>
          </a:xfrm>
          <a:prstGeom prst="rect">
            <a:avLst/>
          </a:prstGeom>
        </p:spPr>
      </p:pic>
      <p:sp>
        <p:nvSpPr>
          <p:cNvPr id="7" name="Text Placeholder 6">
            <a:extLst>
              <a:ext uri="{FF2B5EF4-FFF2-40B4-BE49-F238E27FC236}">
                <a16:creationId xmlns:a16="http://schemas.microsoft.com/office/drawing/2014/main" id="{25C7C32F-9815-4502-97C9-21188B74F3B1}"/>
              </a:ext>
            </a:extLst>
          </p:cNvPr>
          <p:cNvSpPr>
            <a:spLocks noGrp="1"/>
          </p:cNvSpPr>
          <p:nvPr>
            <p:ph type="body" idx="12"/>
          </p:nvPr>
        </p:nvSpPr>
        <p:spPr>
          <a:xfrm>
            <a:off x="2360388" y="6342483"/>
            <a:ext cx="3201037" cy="235963"/>
          </a:xfrm>
        </p:spPr>
        <p:txBody>
          <a:bodyPr/>
          <a:lstStyle/>
          <a:p>
            <a:r>
              <a:rPr lang="en-GB" dirty="0"/>
              <a:t>Susana Banerjee</a:t>
            </a:r>
          </a:p>
        </p:txBody>
      </p:sp>
      <p:graphicFrame>
        <p:nvGraphicFramePr>
          <p:cNvPr id="8" name="Table 8">
            <a:extLst>
              <a:ext uri="{FF2B5EF4-FFF2-40B4-BE49-F238E27FC236}">
                <a16:creationId xmlns:a16="http://schemas.microsoft.com/office/drawing/2014/main" id="{F47A9D38-23BA-4CBA-860E-E536578C46D9}"/>
              </a:ext>
            </a:extLst>
          </p:cNvPr>
          <p:cNvGraphicFramePr>
            <a:graphicFrameLocks noGrp="1"/>
          </p:cNvGraphicFramePr>
          <p:nvPr/>
        </p:nvGraphicFramePr>
        <p:xfrm>
          <a:off x="249126" y="4335700"/>
          <a:ext cx="5751460" cy="1417260"/>
        </p:xfrm>
        <a:graphic>
          <a:graphicData uri="http://schemas.openxmlformats.org/drawingml/2006/table">
            <a:tbl>
              <a:tblPr firstRow="1" bandRow="1">
                <a:tableStyleId>{5C22544A-7EE6-4342-B048-85BDC9FD1C3A}</a:tableStyleId>
              </a:tblPr>
              <a:tblGrid>
                <a:gridCol w="2502543">
                  <a:extLst>
                    <a:ext uri="{9D8B030D-6E8A-4147-A177-3AD203B41FA5}">
                      <a16:colId xmlns:a16="http://schemas.microsoft.com/office/drawing/2014/main" val="2636598585"/>
                    </a:ext>
                  </a:extLst>
                </a:gridCol>
                <a:gridCol w="3248917">
                  <a:extLst>
                    <a:ext uri="{9D8B030D-6E8A-4147-A177-3AD203B41FA5}">
                      <a16:colId xmlns:a16="http://schemas.microsoft.com/office/drawing/2014/main" val="1711032123"/>
                    </a:ext>
                  </a:extLst>
                </a:gridCol>
              </a:tblGrid>
              <a:tr h="278880">
                <a:tc>
                  <a:txBody>
                    <a:bodyPr/>
                    <a:lstStyle/>
                    <a:p>
                      <a:pPr>
                        <a:lnSpc>
                          <a:spcPct val="90000"/>
                        </a:lnSpc>
                      </a:pPr>
                      <a:endParaRPr lang="en-GB" sz="1300" dirty="0">
                        <a:latin typeface="Arial Narrow" panose="020B0606020202030204" pitchFamily="34" charset="0"/>
                      </a:endParaRPr>
                    </a:p>
                  </a:txBody>
                  <a:tcPr marL="121920" marR="121920" marT="48000" marB="48000" anchor="ctr">
                    <a:lnB w="12700" cap="flat" cmpd="sng" algn="ctr">
                      <a:solidFill>
                        <a:schemeClr val="bg1"/>
                      </a:solidFill>
                      <a:prstDash val="solid"/>
                      <a:round/>
                      <a:headEnd type="none" w="med" len="med"/>
                      <a:tailEnd type="none" w="med" len="med"/>
                    </a:lnB>
                    <a:solidFill>
                      <a:schemeClr val="bg1"/>
                    </a:solidFill>
                  </a:tcPr>
                </a:tc>
                <a:tc>
                  <a:txBody>
                    <a:bodyPr/>
                    <a:lstStyle/>
                    <a:p>
                      <a:pPr algn="ctr">
                        <a:lnSpc>
                          <a:spcPct val="90000"/>
                        </a:lnSpc>
                      </a:pPr>
                      <a:r>
                        <a:rPr lang="en-US" sz="1300" dirty="0">
                          <a:latin typeface="Arial Narrow" panose="020B0606020202030204" pitchFamily="34" charset="0"/>
                        </a:rPr>
                        <a:t>Olaparib plus durvalumab and bevacizumab</a:t>
                      </a:r>
                      <a:endParaRPr lang="en-GB" sz="1300" dirty="0">
                        <a:latin typeface="Arial Narrow" panose="020B0606020202030204" pitchFamily="34" charset="0"/>
                      </a:endParaRPr>
                    </a:p>
                  </a:txBody>
                  <a:tcPr marL="121920" marR="121920" marT="48000" marB="48000" anchor="ctr">
                    <a:lnB w="127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72533797"/>
                  </a:ext>
                </a:extLst>
              </a:tr>
              <a:tr h="278880">
                <a:tc>
                  <a:txBody>
                    <a:bodyPr/>
                    <a:lstStyle/>
                    <a:p>
                      <a:pPr>
                        <a:lnSpc>
                          <a:spcPct val="90000"/>
                        </a:lnSpc>
                      </a:pPr>
                      <a:r>
                        <a:rPr lang="en-US" sz="1300" dirty="0">
                          <a:latin typeface="Arial Narrow" panose="020B0606020202030204" pitchFamily="34" charset="0"/>
                        </a:rPr>
                        <a:t>Median follow-up for OS, months</a:t>
                      </a:r>
                      <a:endParaRPr lang="en-GB" sz="1300" dirty="0">
                        <a:latin typeface="Arial Narrow" panose="020B0606020202030204" pitchFamily="34" charset="0"/>
                      </a:endParaRPr>
                    </a:p>
                  </a:txBody>
                  <a:tcPr marL="121920" marR="48000" marT="48000" marB="48000" anchor="ctr">
                    <a:lnT w="12700" cap="flat" cmpd="sng" algn="ctr">
                      <a:solidFill>
                        <a:schemeClr val="bg1"/>
                      </a:solidFill>
                      <a:prstDash val="solid"/>
                      <a:round/>
                      <a:headEnd type="none" w="med" len="med"/>
                      <a:tailEnd type="none" w="med" len="med"/>
                    </a:lnT>
                    <a:solidFill>
                      <a:srgbClr val="F2F2F2"/>
                    </a:solidFill>
                  </a:tcPr>
                </a:tc>
                <a:tc>
                  <a:txBody>
                    <a:bodyPr/>
                    <a:lstStyle/>
                    <a:p>
                      <a:pPr algn="ctr">
                        <a:lnSpc>
                          <a:spcPct val="90000"/>
                        </a:lnSpc>
                      </a:pPr>
                      <a:r>
                        <a:rPr lang="en-US" sz="1300" dirty="0">
                          <a:latin typeface="Arial Narrow" panose="020B0606020202030204" pitchFamily="34" charset="0"/>
                        </a:rPr>
                        <a:t>31.9</a:t>
                      </a:r>
                      <a:endParaRPr lang="en-GB" sz="1300" dirty="0">
                        <a:latin typeface="Arial Narrow" panose="020B0606020202030204" pitchFamily="34" charset="0"/>
                      </a:endParaRPr>
                    </a:p>
                  </a:txBody>
                  <a:tcPr marL="121920" marR="121920" marT="48000" marB="48000" anchor="ctr">
                    <a:lnT w="12700" cap="flat" cmpd="sng" algn="ctr">
                      <a:solidFill>
                        <a:schemeClr val="bg1"/>
                      </a:solidFill>
                      <a:prstDash val="solid"/>
                      <a:round/>
                      <a:headEnd type="none" w="med" len="med"/>
                      <a:tailEnd type="none" w="med" len="med"/>
                    </a:lnT>
                    <a:solidFill>
                      <a:srgbClr val="F2F2F2"/>
                    </a:solidFill>
                  </a:tcPr>
                </a:tc>
                <a:extLst>
                  <a:ext uri="{0D108BD9-81ED-4DB2-BD59-A6C34878D82A}">
                    <a16:rowId xmlns:a16="http://schemas.microsoft.com/office/drawing/2014/main" val="1263326663"/>
                  </a:ext>
                </a:extLst>
              </a:tr>
              <a:tr h="278880">
                <a:tc>
                  <a:txBody>
                    <a:bodyPr/>
                    <a:lstStyle/>
                    <a:p>
                      <a:pPr>
                        <a:lnSpc>
                          <a:spcPct val="90000"/>
                        </a:lnSpc>
                      </a:pPr>
                      <a:r>
                        <a:rPr lang="en-US" sz="1300" dirty="0">
                          <a:latin typeface="Arial Narrow" panose="020B0606020202030204" pitchFamily="34" charset="0"/>
                        </a:rPr>
                        <a:t>Events, n</a:t>
                      </a:r>
                      <a:endParaRPr lang="en-GB" sz="1300" dirty="0">
                        <a:latin typeface="Arial Narrow" panose="020B0606020202030204" pitchFamily="34" charset="0"/>
                      </a:endParaRPr>
                    </a:p>
                  </a:txBody>
                  <a:tcPr marL="121920" marR="48000" marT="48000" marB="48000" anchor="ctr">
                    <a:solidFill>
                      <a:schemeClr val="bg1"/>
                    </a:solidFill>
                  </a:tcPr>
                </a:tc>
                <a:tc>
                  <a:txBody>
                    <a:bodyPr/>
                    <a:lstStyle/>
                    <a:p>
                      <a:pPr algn="ctr">
                        <a:lnSpc>
                          <a:spcPct val="90000"/>
                        </a:lnSpc>
                      </a:pPr>
                      <a:r>
                        <a:rPr lang="en-US" sz="1300" dirty="0">
                          <a:latin typeface="Arial Narrow" panose="020B0606020202030204" pitchFamily="34" charset="0"/>
                        </a:rPr>
                        <a:t>17</a:t>
                      </a:r>
                      <a:endParaRPr lang="en-GB" sz="1300" dirty="0">
                        <a:latin typeface="Arial Narrow" panose="020B0606020202030204" pitchFamily="34" charset="0"/>
                      </a:endParaRPr>
                    </a:p>
                  </a:txBody>
                  <a:tcPr marL="121920" marR="121920" marT="48000" marB="48000" anchor="ctr">
                    <a:solidFill>
                      <a:schemeClr val="bg1"/>
                    </a:solidFill>
                  </a:tcPr>
                </a:tc>
                <a:extLst>
                  <a:ext uri="{0D108BD9-81ED-4DB2-BD59-A6C34878D82A}">
                    <a16:rowId xmlns:a16="http://schemas.microsoft.com/office/drawing/2014/main" val="2372454804"/>
                  </a:ext>
                </a:extLst>
              </a:tr>
              <a:tr h="297168">
                <a:tc>
                  <a:txBody>
                    <a:bodyPr/>
                    <a:lstStyle/>
                    <a:p>
                      <a:pPr>
                        <a:lnSpc>
                          <a:spcPct val="90000"/>
                        </a:lnSpc>
                      </a:pPr>
                      <a:r>
                        <a:rPr lang="en-US" sz="1500" b="1" dirty="0">
                          <a:latin typeface="Arial Narrow" panose="020B0606020202030204" pitchFamily="34" charset="0"/>
                        </a:rPr>
                        <a:t>Median OS (95% CI), months</a:t>
                      </a:r>
                      <a:endParaRPr lang="en-GB" sz="1500" b="1" dirty="0">
                        <a:latin typeface="Arial Narrow" panose="020B0606020202030204" pitchFamily="34" charset="0"/>
                      </a:endParaRPr>
                    </a:p>
                  </a:txBody>
                  <a:tcPr marL="121920" marR="48000" marT="48000" marB="48000" anchor="ctr">
                    <a:solidFill>
                      <a:srgbClr val="F2F2F2"/>
                    </a:solidFill>
                  </a:tcPr>
                </a:tc>
                <a:tc>
                  <a:txBody>
                    <a:bodyPr/>
                    <a:lstStyle/>
                    <a:p>
                      <a:pPr algn="ctr">
                        <a:lnSpc>
                          <a:spcPct val="90000"/>
                        </a:lnSpc>
                      </a:pPr>
                      <a:r>
                        <a:rPr lang="en-US" sz="1500" b="1" dirty="0">
                          <a:latin typeface="Arial Narrow" panose="020B0606020202030204" pitchFamily="34" charset="0"/>
                        </a:rPr>
                        <a:t>31.9 (22.1–NC)</a:t>
                      </a:r>
                      <a:endParaRPr lang="en-GB" sz="1500" b="1" dirty="0">
                        <a:latin typeface="Arial Narrow" panose="020B0606020202030204" pitchFamily="34" charset="0"/>
                      </a:endParaRPr>
                    </a:p>
                  </a:txBody>
                  <a:tcPr marL="121920" marR="121920" marT="48000" marB="48000" anchor="ctr">
                    <a:solidFill>
                      <a:srgbClr val="F2F2F2"/>
                    </a:solidFill>
                  </a:tcPr>
                </a:tc>
                <a:extLst>
                  <a:ext uri="{0D108BD9-81ED-4DB2-BD59-A6C34878D82A}">
                    <a16:rowId xmlns:a16="http://schemas.microsoft.com/office/drawing/2014/main" val="84371185"/>
                  </a:ext>
                </a:extLst>
              </a:tr>
              <a:tr h="278880">
                <a:tc>
                  <a:txBody>
                    <a:bodyPr/>
                    <a:lstStyle/>
                    <a:p>
                      <a:pPr>
                        <a:lnSpc>
                          <a:spcPct val="90000"/>
                        </a:lnSpc>
                      </a:pPr>
                      <a:r>
                        <a:rPr lang="en-US" sz="1300" dirty="0">
                          <a:latin typeface="Arial Narrow" panose="020B0606020202030204" pitchFamily="34" charset="0"/>
                        </a:rPr>
                        <a:t>56-week DCR (90% CI), %</a:t>
                      </a:r>
                      <a:endParaRPr lang="en-GB" sz="1300" dirty="0">
                        <a:latin typeface="Arial Narrow" panose="020B0606020202030204" pitchFamily="34" charset="0"/>
                      </a:endParaRPr>
                    </a:p>
                  </a:txBody>
                  <a:tcPr marL="121920" marR="48000" marT="48000" marB="48000" anchor="ctr">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lnSpc>
                          <a:spcPct val="90000"/>
                        </a:lnSpc>
                      </a:pPr>
                      <a:r>
                        <a:rPr lang="en-US" sz="1300" dirty="0">
                          <a:latin typeface="Arial Narrow" panose="020B0606020202030204" pitchFamily="34" charset="0"/>
                        </a:rPr>
                        <a:t>38.7 (24.1–55.0) </a:t>
                      </a:r>
                      <a:endParaRPr lang="en-GB" sz="1300" dirty="0">
                        <a:latin typeface="Arial Narrow" panose="020B0606020202030204" pitchFamily="34" charset="0"/>
                      </a:endParaRPr>
                    </a:p>
                  </a:txBody>
                  <a:tcPr marL="121920" marR="121920" marT="48000" marB="48000" anchor="ctr">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25800783"/>
                  </a:ext>
                </a:extLst>
              </a:tr>
            </a:tbl>
          </a:graphicData>
        </a:graphic>
      </p:graphicFrame>
      <p:sp>
        <p:nvSpPr>
          <p:cNvPr id="10" name="TextBox 9">
            <a:extLst>
              <a:ext uri="{FF2B5EF4-FFF2-40B4-BE49-F238E27FC236}">
                <a16:creationId xmlns:a16="http://schemas.microsoft.com/office/drawing/2014/main" id="{913F26DF-C3CF-0E50-EC55-5BDDCE4F3E9A}"/>
              </a:ext>
            </a:extLst>
          </p:cNvPr>
          <p:cNvSpPr txBox="1"/>
          <p:nvPr/>
        </p:nvSpPr>
        <p:spPr>
          <a:xfrm>
            <a:off x="1379883" y="1326428"/>
            <a:ext cx="3744936" cy="338554"/>
          </a:xfrm>
          <a:prstGeom prst="rect">
            <a:avLst/>
          </a:prstGeom>
          <a:noFill/>
        </p:spPr>
        <p:txBody>
          <a:bodyPr wrap="none" rtlCol="0">
            <a:spAutoFit/>
          </a:bodyPr>
          <a:lstStyle/>
          <a:p>
            <a:pPr defTabSz="1219170">
              <a:buClr>
                <a:srgbClr val="000000"/>
              </a:buClr>
              <a:defRPr/>
            </a:pPr>
            <a:r>
              <a:rPr lang="en-US" sz="1600" b="1" kern="0" dirty="0">
                <a:solidFill>
                  <a:schemeClr val="accent6"/>
                </a:solidFill>
                <a:latin typeface="Arial Narrow" panose="020B0606020202030204" pitchFamily="34" charset="0"/>
                <a:sym typeface="Arial"/>
              </a:rPr>
              <a:t>Olaparib plus durvalumab and bevacizumab </a:t>
            </a:r>
            <a:endParaRPr lang="en-GB" sz="1600" b="1" kern="0" dirty="0">
              <a:solidFill>
                <a:schemeClr val="accent6"/>
              </a:solidFill>
              <a:latin typeface="Arial Narrow" panose="020B0606020202030204" pitchFamily="34" charset="0"/>
              <a:sym typeface="Arial"/>
            </a:endParaRPr>
          </a:p>
        </p:txBody>
      </p:sp>
      <p:sp>
        <p:nvSpPr>
          <p:cNvPr id="11" name="TextBox 10">
            <a:extLst>
              <a:ext uri="{FF2B5EF4-FFF2-40B4-BE49-F238E27FC236}">
                <a16:creationId xmlns:a16="http://schemas.microsoft.com/office/drawing/2014/main" id="{1F934DAA-D740-1782-6E93-524EB85B7F4C}"/>
              </a:ext>
            </a:extLst>
          </p:cNvPr>
          <p:cNvSpPr txBox="1"/>
          <p:nvPr/>
        </p:nvSpPr>
        <p:spPr>
          <a:xfrm>
            <a:off x="7910058" y="1278659"/>
            <a:ext cx="2254143" cy="338554"/>
          </a:xfrm>
          <a:prstGeom prst="rect">
            <a:avLst/>
          </a:prstGeom>
          <a:noFill/>
        </p:spPr>
        <p:txBody>
          <a:bodyPr wrap="none" rtlCol="0">
            <a:spAutoFit/>
          </a:bodyPr>
          <a:lstStyle/>
          <a:p>
            <a:pPr defTabSz="1219170">
              <a:buClr>
                <a:srgbClr val="000000"/>
              </a:buClr>
              <a:defRPr/>
            </a:pPr>
            <a:r>
              <a:rPr lang="en-US" sz="1600" b="1" kern="0" dirty="0">
                <a:solidFill>
                  <a:schemeClr val="accent2"/>
                </a:solidFill>
                <a:latin typeface="Arial Narrow" panose="020B0606020202030204" pitchFamily="34" charset="0"/>
                <a:sym typeface="Arial"/>
              </a:rPr>
              <a:t>Olaparib plus durvalumab</a:t>
            </a:r>
            <a:endParaRPr lang="en-GB" sz="1600" b="1" kern="0" dirty="0">
              <a:solidFill>
                <a:schemeClr val="accent2"/>
              </a:solidFill>
              <a:latin typeface="Arial Narrow" panose="020B0606020202030204" pitchFamily="34" charset="0"/>
              <a:sym typeface="Arial"/>
            </a:endParaRPr>
          </a:p>
        </p:txBody>
      </p:sp>
      <p:graphicFrame>
        <p:nvGraphicFramePr>
          <p:cNvPr id="13" name="Table 8">
            <a:extLst>
              <a:ext uri="{FF2B5EF4-FFF2-40B4-BE49-F238E27FC236}">
                <a16:creationId xmlns:a16="http://schemas.microsoft.com/office/drawing/2014/main" id="{E2C3CDFE-B252-D82D-5C20-2A3B4C1C976E}"/>
              </a:ext>
            </a:extLst>
          </p:cNvPr>
          <p:cNvGraphicFramePr>
            <a:graphicFrameLocks noGrp="1"/>
          </p:cNvGraphicFramePr>
          <p:nvPr/>
        </p:nvGraphicFramePr>
        <p:xfrm>
          <a:off x="6477278" y="4357776"/>
          <a:ext cx="5467839" cy="1417260"/>
        </p:xfrm>
        <a:graphic>
          <a:graphicData uri="http://schemas.openxmlformats.org/drawingml/2006/table">
            <a:tbl>
              <a:tblPr firstRow="1" bandRow="1">
                <a:tableStyleId>{5C22544A-7EE6-4342-B048-85BDC9FD1C3A}</a:tableStyleId>
              </a:tblPr>
              <a:tblGrid>
                <a:gridCol w="2379135">
                  <a:extLst>
                    <a:ext uri="{9D8B030D-6E8A-4147-A177-3AD203B41FA5}">
                      <a16:colId xmlns:a16="http://schemas.microsoft.com/office/drawing/2014/main" val="2636598585"/>
                    </a:ext>
                  </a:extLst>
                </a:gridCol>
                <a:gridCol w="3088704">
                  <a:extLst>
                    <a:ext uri="{9D8B030D-6E8A-4147-A177-3AD203B41FA5}">
                      <a16:colId xmlns:a16="http://schemas.microsoft.com/office/drawing/2014/main" val="1711032123"/>
                    </a:ext>
                  </a:extLst>
                </a:gridCol>
              </a:tblGrid>
              <a:tr h="278880">
                <a:tc>
                  <a:txBody>
                    <a:bodyPr/>
                    <a:lstStyle/>
                    <a:p>
                      <a:pPr>
                        <a:lnSpc>
                          <a:spcPct val="90000"/>
                        </a:lnSpc>
                      </a:pPr>
                      <a:endParaRPr lang="en-GB" sz="1300" dirty="0">
                        <a:latin typeface="Arial Narrow" panose="020B0606020202030204" pitchFamily="34" charset="0"/>
                      </a:endParaRPr>
                    </a:p>
                  </a:txBody>
                  <a:tcPr marL="121920" marR="121920" marT="48000" marB="48000" anchor="ctr">
                    <a:lnB w="12700" cap="flat" cmpd="sng" algn="ctr">
                      <a:solidFill>
                        <a:schemeClr val="bg1"/>
                      </a:solidFill>
                      <a:prstDash val="solid"/>
                      <a:round/>
                      <a:headEnd type="none" w="med" len="med"/>
                      <a:tailEnd type="none" w="med" len="med"/>
                    </a:lnB>
                    <a:solidFill>
                      <a:schemeClr val="bg1"/>
                    </a:solidFill>
                  </a:tcPr>
                </a:tc>
                <a:tc>
                  <a:txBody>
                    <a:bodyPr/>
                    <a:lstStyle/>
                    <a:p>
                      <a:pPr algn="ctr">
                        <a:lnSpc>
                          <a:spcPct val="90000"/>
                        </a:lnSpc>
                      </a:pPr>
                      <a:r>
                        <a:rPr lang="en-US" sz="1300" dirty="0">
                          <a:latin typeface="Arial Narrow" panose="020B0606020202030204" pitchFamily="34" charset="0"/>
                        </a:rPr>
                        <a:t>Olaparib plus durvalumab</a:t>
                      </a:r>
                      <a:endParaRPr lang="en-GB" sz="1300" dirty="0">
                        <a:latin typeface="Arial Narrow" panose="020B0606020202030204" pitchFamily="34" charset="0"/>
                      </a:endParaRPr>
                    </a:p>
                  </a:txBody>
                  <a:tcPr marL="121920" marR="121920" marT="48000" marB="48000" anchor="ctr">
                    <a:lnB w="12700" cap="flat" cmpd="sng" algn="ctr">
                      <a:solidFill>
                        <a:schemeClr val="bg1"/>
                      </a:solidFill>
                      <a:prstDash val="solid"/>
                      <a:round/>
                      <a:headEnd type="none" w="med" len="med"/>
                      <a:tailEnd type="none" w="med" len="med"/>
                    </a:lnB>
                    <a:solidFill>
                      <a:srgbClr val="74AC6B"/>
                    </a:solidFill>
                  </a:tcPr>
                </a:tc>
                <a:extLst>
                  <a:ext uri="{0D108BD9-81ED-4DB2-BD59-A6C34878D82A}">
                    <a16:rowId xmlns:a16="http://schemas.microsoft.com/office/drawing/2014/main" val="72533797"/>
                  </a:ext>
                </a:extLst>
              </a:tr>
              <a:tr h="278880">
                <a:tc>
                  <a:txBody>
                    <a:bodyPr/>
                    <a:lstStyle/>
                    <a:p>
                      <a:pPr>
                        <a:lnSpc>
                          <a:spcPct val="90000"/>
                        </a:lnSpc>
                      </a:pPr>
                      <a:r>
                        <a:rPr lang="en-US" sz="1300" dirty="0">
                          <a:latin typeface="Arial Narrow" panose="020B0606020202030204" pitchFamily="34" charset="0"/>
                        </a:rPr>
                        <a:t>Median follow-up for OS, months</a:t>
                      </a:r>
                      <a:endParaRPr lang="en-GB" sz="1300" dirty="0">
                        <a:latin typeface="Arial Narrow" panose="020B0606020202030204" pitchFamily="34" charset="0"/>
                      </a:endParaRPr>
                    </a:p>
                  </a:txBody>
                  <a:tcPr marL="121920" marR="48000" marT="48000" marB="48000" anchor="ctr">
                    <a:lnT w="12700" cap="flat" cmpd="sng" algn="ctr">
                      <a:solidFill>
                        <a:schemeClr val="bg1"/>
                      </a:solidFill>
                      <a:prstDash val="solid"/>
                      <a:round/>
                      <a:headEnd type="none" w="med" len="med"/>
                      <a:tailEnd type="none" w="med" len="med"/>
                    </a:lnT>
                    <a:solidFill>
                      <a:srgbClr val="F2F2F2"/>
                    </a:solidFill>
                  </a:tcPr>
                </a:tc>
                <a:tc>
                  <a:txBody>
                    <a:bodyPr/>
                    <a:lstStyle/>
                    <a:p>
                      <a:pPr algn="ctr">
                        <a:lnSpc>
                          <a:spcPct val="90000"/>
                        </a:lnSpc>
                      </a:pPr>
                      <a:r>
                        <a:rPr lang="en-US" sz="1300" dirty="0">
                          <a:latin typeface="Arial Narrow" panose="020B0606020202030204" pitchFamily="34" charset="0"/>
                        </a:rPr>
                        <a:t>23.2</a:t>
                      </a:r>
                      <a:endParaRPr lang="en-GB" sz="1300" dirty="0">
                        <a:latin typeface="Arial Narrow" panose="020B0606020202030204" pitchFamily="34" charset="0"/>
                      </a:endParaRPr>
                    </a:p>
                  </a:txBody>
                  <a:tcPr marL="121920" marR="121920" marT="48000" marB="48000" anchor="ctr">
                    <a:lnT w="12700" cap="flat" cmpd="sng" algn="ctr">
                      <a:solidFill>
                        <a:schemeClr val="bg1"/>
                      </a:solidFill>
                      <a:prstDash val="solid"/>
                      <a:round/>
                      <a:headEnd type="none" w="med" len="med"/>
                      <a:tailEnd type="none" w="med" len="med"/>
                    </a:lnT>
                    <a:solidFill>
                      <a:srgbClr val="F2F2F2"/>
                    </a:solidFill>
                  </a:tcPr>
                </a:tc>
                <a:extLst>
                  <a:ext uri="{0D108BD9-81ED-4DB2-BD59-A6C34878D82A}">
                    <a16:rowId xmlns:a16="http://schemas.microsoft.com/office/drawing/2014/main" val="1263326663"/>
                  </a:ext>
                </a:extLst>
              </a:tr>
              <a:tr h="278880">
                <a:tc>
                  <a:txBody>
                    <a:bodyPr/>
                    <a:lstStyle/>
                    <a:p>
                      <a:pPr>
                        <a:lnSpc>
                          <a:spcPct val="90000"/>
                        </a:lnSpc>
                      </a:pPr>
                      <a:r>
                        <a:rPr lang="en-US" sz="1300" dirty="0">
                          <a:latin typeface="Arial Narrow" panose="020B0606020202030204" pitchFamily="34" charset="0"/>
                        </a:rPr>
                        <a:t>Events, n</a:t>
                      </a:r>
                      <a:endParaRPr lang="en-GB" sz="1300" dirty="0">
                        <a:latin typeface="Arial Narrow" panose="020B0606020202030204" pitchFamily="34" charset="0"/>
                      </a:endParaRPr>
                    </a:p>
                  </a:txBody>
                  <a:tcPr marL="121920" marR="48000" marT="48000" marB="48000" anchor="ctr">
                    <a:solidFill>
                      <a:schemeClr val="bg1"/>
                    </a:solidFill>
                  </a:tcPr>
                </a:tc>
                <a:tc>
                  <a:txBody>
                    <a:bodyPr/>
                    <a:lstStyle/>
                    <a:p>
                      <a:pPr algn="ctr">
                        <a:lnSpc>
                          <a:spcPct val="90000"/>
                        </a:lnSpc>
                      </a:pPr>
                      <a:r>
                        <a:rPr lang="en-US" sz="1300" dirty="0">
                          <a:latin typeface="Arial Narrow" panose="020B0606020202030204" pitchFamily="34" charset="0"/>
                        </a:rPr>
                        <a:t>20</a:t>
                      </a:r>
                      <a:endParaRPr lang="en-GB" sz="1300" dirty="0">
                        <a:latin typeface="Arial Narrow" panose="020B0606020202030204" pitchFamily="34" charset="0"/>
                      </a:endParaRPr>
                    </a:p>
                  </a:txBody>
                  <a:tcPr marL="121920" marR="121920" marT="48000" marB="48000" anchor="ctr">
                    <a:solidFill>
                      <a:schemeClr val="bg1"/>
                    </a:solidFill>
                  </a:tcPr>
                </a:tc>
                <a:extLst>
                  <a:ext uri="{0D108BD9-81ED-4DB2-BD59-A6C34878D82A}">
                    <a16:rowId xmlns:a16="http://schemas.microsoft.com/office/drawing/2014/main" val="2372454804"/>
                  </a:ext>
                </a:extLst>
              </a:tr>
              <a:tr h="297168">
                <a:tc>
                  <a:txBody>
                    <a:bodyPr/>
                    <a:lstStyle/>
                    <a:p>
                      <a:pPr>
                        <a:lnSpc>
                          <a:spcPct val="90000"/>
                        </a:lnSpc>
                      </a:pPr>
                      <a:r>
                        <a:rPr lang="en-US" sz="1500" b="1" dirty="0">
                          <a:latin typeface="Arial Narrow" panose="020B0606020202030204" pitchFamily="34" charset="0"/>
                        </a:rPr>
                        <a:t>Median OS (95% CI), months</a:t>
                      </a:r>
                      <a:endParaRPr lang="en-GB" sz="1500" b="1" dirty="0">
                        <a:latin typeface="Arial Narrow" panose="020B0606020202030204" pitchFamily="34" charset="0"/>
                      </a:endParaRPr>
                    </a:p>
                  </a:txBody>
                  <a:tcPr marL="121920" marR="48000" marT="48000" marB="48000" anchor="ctr">
                    <a:solidFill>
                      <a:srgbClr val="F2F2F2"/>
                    </a:solidFill>
                  </a:tcPr>
                </a:tc>
                <a:tc>
                  <a:txBody>
                    <a:bodyPr/>
                    <a:lstStyle/>
                    <a:p>
                      <a:pPr algn="ctr">
                        <a:lnSpc>
                          <a:spcPct val="90000"/>
                        </a:lnSpc>
                      </a:pPr>
                      <a:r>
                        <a:rPr lang="en-US" sz="1500" b="1" dirty="0">
                          <a:latin typeface="Arial Narrow" panose="020B0606020202030204" pitchFamily="34" charset="0"/>
                        </a:rPr>
                        <a:t>26.1 (18.7–NC)</a:t>
                      </a:r>
                      <a:endParaRPr lang="en-GB" sz="1500" b="1" dirty="0">
                        <a:latin typeface="Arial Narrow" panose="020B0606020202030204" pitchFamily="34" charset="0"/>
                      </a:endParaRPr>
                    </a:p>
                  </a:txBody>
                  <a:tcPr marL="121920" marR="121920" marT="48000" marB="48000" anchor="ctr">
                    <a:solidFill>
                      <a:srgbClr val="F2F2F2"/>
                    </a:solidFill>
                  </a:tcPr>
                </a:tc>
                <a:extLst>
                  <a:ext uri="{0D108BD9-81ED-4DB2-BD59-A6C34878D82A}">
                    <a16:rowId xmlns:a16="http://schemas.microsoft.com/office/drawing/2014/main" val="84371185"/>
                  </a:ext>
                </a:extLst>
              </a:tr>
              <a:tr h="278880">
                <a:tc>
                  <a:txBody>
                    <a:bodyPr/>
                    <a:lstStyle/>
                    <a:p>
                      <a:pPr>
                        <a:lnSpc>
                          <a:spcPct val="90000"/>
                        </a:lnSpc>
                      </a:pPr>
                      <a:r>
                        <a:rPr lang="en-US" sz="1300" dirty="0">
                          <a:latin typeface="Arial Narrow" panose="020B0606020202030204" pitchFamily="34" charset="0"/>
                        </a:rPr>
                        <a:t>56-week DCR (90% CI), %</a:t>
                      </a:r>
                      <a:endParaRPr lang="en-GB" sz="1300" dirty="0">
                        <a:latin typeface="Arial Narrow" panose="020B0606020202030204" pitchFamily="34" charset="0"/>
                      </a:endParaRPr>
                    </a:p>
                  </a:txBody>
                  <a:tcPr marL="121920" marR="48000" marT="48000" marB="48000" anchor="ctr">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p>
                      <a:pPr algn="ctr">
                        <a:lnSpc>
                          <a:spcPct val="90000"/>
                        </a:lnSpc>
                      </a:pPr>
                      <a:r>
                        <a:rPr lang="en-US" sz="1300" dirty="0">
                          <a:latin typeface="Arial Narrow" panose="020B0606020202030204" pitchFamily="34" charset="0"/>
                        </a:rPr>
                        <a:t>9.4 (2.6–22.5) </a:t>
                      </a:r>
                      <a:endParaRPr lang="en-GB" sz="1300" dirty="0">
                        <a:latin typeface="Arial Narrow" panose="020B0606020202030204" pitchFamily="34" charset="0"/>
                      </a:endParaRPr>
                    </a:p>
                  </a:txBody>
                  <a:tcPr marL="121920" marR="121920" marT="48000" marB="48000" anchor="ctr">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25800783"/>
                  </a:ext>
                </a:extLst>
              </a:tr>
            </a:tbl>
          </a:graphicData>
        </a:graphic>
      </p:graphicFrame>
      <p:pic>
        <p:nvPicPr>
          <p:cNvPr id="6" name="Picture 5">
            <a:extLst>
              <a:ext uri="{FF2B5EF4-FFF2-40B4-BE49-F238E27FC236}">
                <a16:creationId xmlns:a16="http://schemas.microsoft.com/office/drawing/2014/main" id="{79296BF6-3D0C-C8C0-F39A-12B90E76FA8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6785"/>
          <a:stretch/>
        </p:blipFill>
        <p:spPr>
          <a:xfrm>
            <a:off x="5995103" y="1646546"/>
            <a:ext cx="6155600" cy="2642473"/>
          </a:xfrm>
          <a:prstGeom prst="rect">
            <a:avLst/>
          </a:prstGeom>
        </p:spPr>
      </p:pic>
      <p:sp>
        <p:nvSpPr>
          <p:cNvPr id="15" name="Title 1">
            <a:extLst>
              <a:ext uri="{FF2B5EF4-FFF2-40B4-BE49-F238E27FC236}">
                <a16:creationId xmlns:a16="http://schemas.microsoft.com/office/drawing/2014/main" id="{252F170E-87CB-405E-8B0D-D45E73130AE1}"/>
              </a:ext>
            </a:extLst>
          </p:cNvPr>
          <p:cNvSpPr>
            <a:spLocks noGrp="1"/>
          </p:cNvSpPr>
          <p:nvPr>
            <p:ph type="ctrTitle"/>
          </p:nvPr>
        </p:nvSpPr>
        <p:spPr>
          <a:xfrm>
            <a:off x="469923" y="396608"/>
            <a:ext cx="11213020" cy="576000"/>
          </a:xfrm>
        </p:spPr>
        <p:txBody>
          <a:bodyPr/>
          <a:lstStyle/>
          <a:p>
            <a:r>
              <a:rPr lang="en-US" sz="3200" dirty="0">
                <a:solidFill>
                  <a:schemeClr val="tx1"/>
                </a:solidFill>
                <a:latin typeface="+mj-lt"/>
              </a:rPr>
              <a:t>Median OS and 56-week DCR presented 2022</a:t>
            </a:r>
            <a:endParaRPr lang="en-GB" sz="3200" dirty="0">
              <a:solidFill>
                <a:schemeClr val="tx1"/>
              </a:solidFill>
              <a:latin typeface="+mj-lt"/>
            </a:endParaRPr>
          </a:p>
        </p:txBody>
      </p:sp>
      <p:sp>
        <p:nvSpPr>
          <p:cNvPr id="17" name="Text Placeholder 2">
            <a:extLst>
              <a:ext uri="{FF2B5EF4-FFF2-40B4-BE49-F238E27FC236}">
                <a16:creationId xmlns:a16="http://schemas.microsoft.com/office/drawing/2014/main" id="{4167E7AA-ED9A-4A0E-A440-77C2B47C6E24}"/>
              </a:ext>
            </a:extLst>
          </p:cNvPr>
          <p:cNvSpPr txBox="1">
            <a:spLocks/>
          </p:cNvSpPr>
          <p:nvPr/>
        </p:nvSpPr>
        <p:spPr>
          <a:xfrm>
            <a:off x="7074271" y="5898697"/>
            <a:ext cx="4628824" cy="275100"/>
          </a:xfrm>
          <a:prstGeom prst="rect">
            <a:avLst/>
          </a:prstGeom>
        </p:spPr>
        <p:txBody>
          <a:bodyPr lIns="0" tIns="0" rIns="0" bIns="0" anchor="b"/>
          <a:lstStyle>
            <a:defPPr marR="0" lvl="0" algn="l" rtl="0">
              <a:lnSpc>
                <a:spcPct val="100000"/>
              </a:lnSpc>
              <a:spcBef>
                <a:spcPts val="0"/>
              </a:spcBef>
              <a:spcAft>
                <a:spcPts val="0"/>
              </a:spcAft>
            </a:defPPr>
            <a:lvl1pPr marR="0" lvl="0" algn="r" rtl="0">
              <a:lnSpc>
                <a:spcPct val="90000"/>
              </a:lnSpc>
              <a:spcBef>
                <a:spcPts val="0"/>
              </a:spcBef>
              <a:spcAft>
                <a:spcPts val="0"/>
              </a:spcAft>
              <a:buClr>
                <a:srgbClr val="000000"/>
              </a:buClr>
              <a:buFont typeface="Arial"/>
              <a:defRPr sz="800" b="0" i="0" u="none" strike="noStrike" cap="none">
                <a:solidFill>
                  <a:schemeClr val="tx1"/>
                </a:solidFill>
                <a:latin typeface="Arial Narrow" panose="020B0606020202030204" pitchFamily="34" charset="0"/>
                <a:ea typeface="Arial"/>
                <a:cs typeface="Arial"/>
                <a:sym typeface="Arial"/>
              </a:defRPr>
            </a:lvl1pPr>
            <a:lvl2pPr marR="0" lvl="1" algn="r" rtl="0">
              <a:lnSpc>
                <a:spcPct val="90000"/>
              </a:lnSpc>
              <a:spcBef>
                <a:spcPts val="0"/>
              </a:spcBef>
              <a:spcAft>
                <a:spcPts val="0"/>
              </a:spcAft>
              <a:buClr>
                <a:srgbClr val="000000"/>
              </a:buClr>
              <a:buFont typeface="Arial"/>
              <a:defRPr sz="800" b="0" i="0" u="none" strike="noStrike" cap="none">
                <a:solidFill>
                  <a:schemeClr val="tx1"/>
                </a:solidFill>
                <a:latin typeface="Arial Narrow" panose="020B0606020202030204" pitchFamily="34" charset="0"/>
                <a:ea typeface="Arial"/>
                <a:cs typeface="Arial"/>
                <a:sym typeface="Arial"/>
              </a:defRPr>
            </a:lvl2pPr>
            <a:lvl3pPr marR="0" lvl="2" algn="r" rtl="0">
              <a:lnSpc>
                <a:spcPct val="90000"/>
              </a:lnSpc>
              <a:spcBef>
                <a:spcPts val="0"/>
              </a:spcBef>
              <a:spcAft>
                <a:spcPts val="0"/>
              </a:spcAft>
              <a:buClr>
                <a:srgbClr val="000000"/>
              </a:buClr>
              <a:buFont typeface="Arial"/>
              <a:defRPr sz="800" b="0" i="0" u="none" strike="noStrike" cap="none">
                <a:solidFill>
                  <a:schemeClr val="tx1"/>
                </a:solidFill>
                <a:latin typeface="Arial Narrow" panose="020B0606020202030204" pitchFamily="34" charset="0"/>
                <a:ea typeface="Arial"/>
                <a:cs typeface="Arial"/>
                <a:sym typeface="Arial"/>
              </a:defRPr>
            </a:lvl3pPr>
            <a:lvl4pPr marR="0" lvl="3" algn="r" rtl="0">
              <a:lnSpc>
                <a:spcPct val="90000"/>
              </a:lnSpc>
              <a:spcBef>
                <a:spcPts val="0"/>
              </a:spcBef>
              <a:spcAft>
                <a:spcPts val="0"/>
              </a:spcAft>
              <a:buClr>
                <a:srgbClr val="000000"/>
              </a:buClr>
              <a:buFont typeface="Arial"/>
              <a:defRPr sz="800" b="0" i="0" u="none" strike="noStrike" cap="none">
                <a:solidFill>
                  <a:schemeClr val="tx1"/>
                </a:solidFill>
                <a:latin typeface="Arial Narrow" panose="020B0606020202030204" pitchFamily="34" charset="0"/>
                <a:ea typeface="Arial"/>
                <a:cs typeface="Arial"/>
                <a:sym typeface="Arial"/>
              </a:defRPr>
            </a:lvl4pPr>
            <a:lvl5pPr marR="0" lvl="4" algn="r" rtl="0">
              <a:lnSpc>
                <a:spcPct val="90000"/>
              </a:lnSpc>
              <a:spcBef>
                <a:spcPts val="0"/>
              </a:spcBef>
              <a:spcAft>
                <a:spcPts val="0"/>
              </a:spcAft>
              <a:buClr>
                <a:srgbClr val="000000"/>
              </a:buClr>
              <a:buFont typeface="Arial"/>
              <a:defRPr sz="800" b="0" i="0" u="none" strike="noStrike" cap="none">
                <a:solidFill>
                  <a:schemeClr val="tx1"/>
                </a:solidFill>
                <a:latin typeface="Arial Narrow" panose="020B0606020202030204" pitchFamily="34"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67" dirty="0"/>
              <a:t>Circles represent censored events. Dashed lines represent 95% CI.</a:t>
            </a:r>
            <a:br>
              <a:rPr lang="en-GB" sz="1067" dirty="0"/>
            </a:br>
            <a:endParaRPr lang="en-GB" sz="1067" dirty="0"/>
          </a:p>
        </p:txBody>
      </p:sp>
      <p:sp>
        <p:nvSpPr>
          <p:cNvPr id="18" name="Text Placeholder 2">
            <a:extLst>
              <a:ext uri="{FF2B5EF4-FFF2-40B4-BE49-F238E27FC236}">
                <a16:creationId xmlns:a16="http://schemas.microsoft.com/office/drawing/2014/main" id="{29F6D7D8-D024-4598-A058-1ADEB29189FD}"/>
              </a:ext>
            </a:extLst>
          </p:cNvPr>
          <p:cNvSpPr txBox="1">
            <a:spLocks/>
          </p:cNvSpPr>
          <p:nvPr/>
        </p:nvSpPr>
        <p:spPr>
          <a:xfrm>
            <a:off x="2476204" y="5986754"/>
            <a:ext cx="9212229" cy="333781"/>
          </a:xfrm>
          <a:prstGeom prst="rect">
            <a:avLst/>
          </a:prstGeom>
        </p:spPr>
        <p:txBody>
          <a:bodyPr lIns="0" tIns="0" rIns="0" bIns="0" anchor="b"/>
          <a:lstStyle>
            <a:defPPr marR="0" lvl="0" algn="l" rtl="0">
              <a:lnSpc>
                <a:spcPct val="100000"/>
              </a:lnSpc>
              <a:spcBef>
                <a:spcPts val="0"/>
              </a:spcBef>
              <a:spcAft>
                <a:spcPts val="0"/>
              </a:spcAft>
            </a:defPPr>
            <a:lvl1pPr marR="0" lvl="0" algn="r" rtl="0">
              <a:lnSpc>
                <a:spcPct val="90000"/>
              </a:lnSpc>
              <a:spcBef>
                <a:spcPts val="0"/>
              </a:spcBef>
              <a:spcAft>
                <a:spcPts val="0"/>
              </a:spcAft>
              <a:buClr>
                <a:srgbClr val="000000"/>
              </a:buClr>
              <a:buFont typeface="Arial"/>
              <a:defRPr sz="800" b="0" i="0" u="none" strike="noStrike" cap="none">
                <a:solidFill>
                  <a:schemeClr val="tx1"/>
                </a:solidFill>
                <a:latin typeface="Arial Narrow" panose="020B0606020202030204" pitchFamily="34" charset="0"/>
                <a:ea typeface="Arial"/>
                <a:cs typeface="Arial"/>
                <a:sym typeface="Arial"/>
              </a:defRPr>
            </a:lvl1pPr>
            <a:lvl2pPr marR="0" lvl="1" algn="r" rtl="0">
              <a:lnSpc>
                <a:spcPct val="90000"/>
              </a:lnSpc>
              <a:spcBef>
                <a:spcPts val="0"/>
              </a:spcBef>
              <a:spcAft>
                <a:spcPts val="0"/>
              </a:spcAft>
              <a:buClr>
                <a:srgbClr val="000000"/>
              </a:buClr>
              <a:buFont typeface="Arial"/>
              <a:defRPr sz="800" b="0" i="0" u="none" strike="noStrike" cap="none">
                <a:solidFill>
                  <a:schemeClr val="tx1"/>
                </a:solidFill>
                <a:latin typeface="Arial Narrow" panose="020B0606020202030204" pitchFamily="34" charset="0"/>
                <a:ea typeface="Arial"/>
                <a:cs typeface="Arial"/>
                <a:sym typeface="Arial"/>
              </a:defRPr>
            </a:lvl2pPr>
            <a:lvl3pPr marR="0" lvl="2" algn="r" rtl="0">
              <a:lnSpc>
                <a:spcPct val="90000"/>
              </a:lnSpc>
              <a:spcBef>
                <a:spcPts val="0"/>
              </a:spcBef>
              <a:spcAft>
                <a:spcPts val="0"/>
              </a:spcAft>
              <a:buClr>
                <a:srgbClr val="000000"/>
              </a:buClr>
              <a:buFont typeface="Arial"/>
              <a:defRPr sz="800" b="0" i="0" u="none" strike="noStrike" cap="none">
                <a:solidFill>
                  <a:schemeClr val="tx1"/>
                </a:solidFill>
                <a:latin typeface="Arial Narrow" panose="020B0606020202030204" pitchFamily="34" charset="0"/>
                <a:ea typeface="Arial"/>
                <a:cs typeface="Arial"/>
                <a:sym typeface="Arial"/>
              </a:defRPr>
            </a:lvl3pPr>
            <a:lvl4pPr marR="0" lvl="3" algn="r" rtl="0">
              <a:lnSpc>
                <a:spcPct val="90000"/>
              </a:lnSpc>
              <a:spcBef>
                <a:spcPts val="0"/>
              </a:spcBef>
              <a:spcAft>
                <a:spcPts val="0"/>
              </a:spcAft>
              <a:buClr>
                <a:srgbClr val="000000"/>
              </a:buClr>
              <a:buFont typeface="Arial"/>
              <a:defRPr sz="800" b="0" i="0" u="none" strike="noStrike" cap="none">
                <a:solidFill>
                  <a:schemeClr val="tx1"/>
                </a:solidFill>
                <a:latin typeface="Arial Narrow" panose="020B0606020202030204" pitchFamily="34" charset="0"/>
                <a:ea typeface="Arial"/>
                <a:cs typeface="Arial"/>
                <a:sym typeface="Arial"/>
              </a:defRPr>
            </a:lvl4pPr>
            <a:lvl5pPr marR="0" lvl="4" algn="r" rtl="0">
              <a:lnSpc>
                <a:spcPct val="90000"/>
              </a:lnSpc>
              <a:spcBef>
                <a:spcPts val="0"/>
              </a:spcBef>
              <a:spcAft>
                <a:spcPts val="0"/>
              </a:spcAft>
              <a:buClr>
                <a:srgbClr val="000000"/>
              </a:buClr>
              <a:buFont typeface="Arial"/>
              <a:defRPr sz="800" b="0" i="0" u="none" strike="noStrike" cap="none">
                <a:solidFill>
                  <a:schemeClr val="tx1"/>
                </a:solidFill>
                <a:latin typeface="Arial Narrow" panose="020B0606020202030204" pitchFamily="34"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67" dirty="0"/>
              <a:t>Comparisons are not randomized; doublet cohort enrolment commenced once triplet cohort enrolment was complete.</a:t>
            </a:r>
          </a:p>
          <a:p>
            <a:r>
              <a:rPr lang="en-GB" sz="1067" dirty="0"/>
              <a:t>NC, not calculable.</a:t>
            </a:r>
            <a:r>
              <a:rPr lang="en-US" sz="1067" dirty="0"/>
              <a:t> </a:t>
            </a:r>
            <a:endParaRPr lang="en-GB" sz="1067" dirty="0"/>
          </a:p>
        </p:txBody>
      </p:sp>
    </p:spTree>
    <p:extLst>
      <p:ext uri="{BB962C8B-B14F-4D97-AF65-F5344CB8AC3E}">
        <p14:creationId xmlns:p14="http://schemas.microsoft.com/office/powerpoint/2010/main" val="872137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C2604-42DB-0505-5365-82EC97072EE7}"/>
              </a:ext>
            </a:extLst>
          </p:cNvPr>
          <p:cNvSpPr>
            <a:spLocks noGrp="1"/>
          </p:cNvSpPr>
          <p:nvPr>
            <p:ph type="title"/>
          </p:nvPr>
        </p:nvSpPr>
        <p:spPr/>
        <p:txBody>
          <a:bodyPr>
            <a:normAutofit/>
          </a:bodyPr>
          <a:lstStyle/>
          <a:p>
            <a:r>
              <a:rPr lang="en-US" sz="2933" dirty="0"/>
              <a:t>PARP inhibitors are changing the course of disease for patients with </a:t>
            </a:r>
            <a:r>
              <a:rPr lang="en-US" sz="2933" i="1" dirty="0" err="1">
                <a:solidFill>
                  <a:schemeClr val="accent3"/>
                </a:solidFill>
              </a:rPr>
              <a:t>BRCA</a:t>
            </a:r>
            <a:r>
              <a:rPr lang="en-US" sz="2933" dirty="0" err="1">
                <a:solidFill>
                  <a:schemeClr val="accent3"/>
                </a:solidFill>
              </a:rPr>
              <a:t>m</a:t>
            </a:r>
            <a:r>
              <a:rPr lang="en-US" sz="2933" dirty="0">
                <a:solidFill>
                  <a:schemeClr val="accent3"/>
                </a:solidFill>
              </a:rPr>
              <a:t> </a:t>
            </a:r>
            <a:r>
              <a:rPr lang="en-US" sz="2933" dirty="0"/>
              <a:t>ovarian cancer: PFS data is groundbreaking globally</a:t>
            </a:r>
          </a:p>
        </p:txBody>
      </p:sp>
      <p:sp>
        <p:nvSpPr>
          <p:cNvPr id="5" name="Text Placeholder 4">
            <a:extLst>
              <a:ext uri="{FF2B5EF4-FFF2-40B4-BE49-F238E27FC236}">
                <a16:creationId xmlns:a16="http://schemas.microsoft.com/office/drawing/2014/main" id="{0FBB3F18-89B2-14B8-0FBB-0ABED0D01100}"/>
              </a:ext>
            </a:extLst>
          </p:cNvPr>
          <p:cNvSpPr>
            <a:spLocks noGrp="1"/>
          </p:cNvSpPr>
          <p:nvPr>
            <p:ph type="body" sz="quarter" idx="21"/>
          </p:nvPr>
        </p:nvSpPr>
        <p:spPr/>
        <p:txBody>
          <a:bodyPr>
            <a:noAutofit/>
          </a:bodyPr>
          <a:lstStyle/>
          <a:p>
            <a:pPr>
              <a:lnSpc>
                <a:spcPct val="100000"/>
              </a:lnSpc>
            </a:pPr>
            <a:r>
              <a:rPr lang="en-US" i="1" dirty="0"/>
              <a:t>BRCA</a:t>
            </a:r>
            <a:r>
              <a:rPr lang="en-US" dirty="0"/>
              <a:t>, BRCA DNA repair associated gene; </a:t>
            </a:r>
            <a:r>
              <a:rPr lang="en-US" i="1" dirty="0" err="1"/>
              <a:t>BRCA</a:t>
            </a:r>
            <a:r>
              <a:rPr lang="en-US" dirty="0" err="1"/>
              <a:t>m</a:t>
            </a:r>
            <a:r>
              <a:rPr lang="en-US" dirty="0"/>
              <a:t>, </a:t>
            </a:r>
            <a:r>
              <a:rPr lang="en-US" i="1" dirty="0"/>
              <a:t>BRCA</a:t>
            </a:r>
            <a:r>
              <a:rPr lang="en-US" dirty="0"/>
              <a:t> mutated; CI, confidence interval; HR, hazard ratio; </a:t>
            </a:r>
            <a:r>
              <a:rPr lang="en-US" dirty="0" err="1"/>
              <a:t>HRd</a:t>
            </a:r>
            <a:r>
              <a:rPr lang="en-US" dirty="0"/>
              <a:t>, homologous recombination deficient; </a:t>
            </a:r>
            <a:r>
              <a:rPr lang="en-US" dirty="0" err="1"/>
              <a:t>mo</a:t>
            </a:r>
            <a:r>
              <a:rPr lang="en-US" dirty="0"/>
              <a:t>, months; NE, not estimable; NR, not reached; PARP, poly (ADP-ribose) polymerase.  </a:t>
            </a:r>
          </a:p>
          <a:p>
            <a:pPr>
              <a:lnSpc>
                <a:spcPct val="100000"/>
              </a:lnSpc>
            </a:pPr>
            <a:r>
              <a:rPr lang="en-US" dirty="0"/>
              <a:t>1. González-Martín A et al. ESMO Congress 2022; Abstract 530P. 2. Li N et al. SGO Annual Meeting on Women’s Cancer 2022; Abstract LBA 5. 3. Bradley W et al. SGO Virtual Annual Meeting on Women’s Cancer 2021; Abstract 10520. 4. Ray-</a:t>
            </a:r>
            <a:r>
              <a:rPr lang="en-US" dirty="0" err="1"/>
              <a:t>Coquard</a:t>
            </a:r>
            <a:r>
              <a:rPr lang="en-US" dirty="0"/>
              <a:t> I et al. ESMO Congress 2022; Abstract LBA29. 5. Monk BJ et al. ASCO Annual Meeting 2022; Abstract LBA5500.</a:t>
            </a:r>
          </a:p>
        </p:txBody>
      </p:sp>
      <p:grpSp>
        <p:nvGrpSpPr>
          <p:cNvPr id="3064" name="Group 3063">
            <a:extLst>
              <a:ext uri="{FF2B5EF4-FFF2-40B4-BE49-F238E27FC236}">
                <a16:creationId xmlns:a16="http://schemas.microsoft.com/office/drawing/2014/main" id="{A08CA41D-0904-2A5F-5D64-664FAB4C7801}"/>
              </a:ext>
            </a:extLst>
          </p:cNvPr>
          <p:cNvGrpSpPr/>
          <p:nvPr/>
        </p:nvGrpSpPr>
        <p:grpSpPr>
          <a:xfrm>
            <a:off x="414689" y="1432208"/>
            <a:ext cx="11365562" cy="4578729"/>
            <a:chOff x="526146" y="1074156"/>
            <a:chExt cx="8524171" cy="3434047"/>
          </a:xfrm>
        </p:grpSpPr>
        <p:sp>
          <p:nvSpPr>
            <p:cNvPr id="1473" name="TextBox 1472">
              <a:extLst>
                <a:ext uri="{FF2B5EF4-FFF2-40B4-BE49-F238E27FC236}">
                  <a16:creationId xmlns:a16="http://schemas.microsoft.com/office/drawing/2014/main" id="{97BB790C-E139-18E3-88ED-DC69A4185109}"/>
                </a:ext>
              </a:extLst>
            </p:cNvPr>
            <p:cNvSpPr txBox="1"/>
            <p:nvPr/>
          </p:nvSpPr>
          <p:spPr>
            <a:xfrm>
              <a:off x="526146" y="1074156"/>
              <a:ext cx="2670048" cy="169325"/>
            </a:xfrm>
            <a:prstGeom prst="rect">
              <a:avLst/>
            </a:prstGeom>
            <a:solidFill>
              <a:srgbClr val="05416B"/>
            </a:solidFill>
            <a:ln>
              <a:noFill/>
            </a:ln>
          </p:spPr>
          <p:txBody>
            <a:bodyPr wrap="square" tIns="0" bIns="0" rtlCol="0" anchor="ctr">
              <a:spAutoFit/>
            </a:bodyPr>
            <a:lstStyle/>
            <a:p>
              <a:pPr algn="ctr" defTabSz="1219079">
                <a:defRPr/>
              </a:pPr>
              <a:r>
                <a:rPr lang="en-US" sz="1467" b="1">
                  <a:solidFill>
                    <a:prstClr val="white"/>
                  </a:solidFill>
                  <a:latin typeface="Arial" panose="020B0604020202020204" pitchFamily="34" charset="0"/>
                  <a:cs typeface="Arial" panose="020B0604020202020204" pitchFamily="34" charset="0"/>
                </a:rPr>
                <a:t>PRIMA: HRd </a:t>
              </a:r>
              <a:r>
                <a:rPr lang="en-US" sz="1467" b="1" i="1">
                  <a:solidFill>
                    <a:prstClr val="white"/>
                  </a:solidFill>
                  <a:latin typeface="Arial" panose="020B0604020202020204" pitchFamily="34" charset="0"/>
                  <a:cs typeface="Arial" panose="020B0604020202020204" pitchFamily="34" charset="0"/>
                </a:rPr>
                <a:t>BRCA</a:t>
              </a:r>
              <a:r>
                <a:rPr lang="en-US" sz="1467" b="1">
                  <a:solidFill>
                    <a:prstClr val="white"/>
                  </a:solidFill>
                  <a:latin typeface="Arial" panose="020B0604020202020204" pitchFamily="34" charset="0"/>
                  <a:cs typeface="Arial" panose="020B0604020202020204" pitchFamily="34" charset="0"/>
                </a:rPr>
                <a:t>m</a:t>
              </a:r>
              <a:r>
                <a:rPr lang="en-US" sz="1467" b="1" baseline="30000">
                  <a:solidFill>
                    <a:prstClr val="white"/>
                  </a:solidFill>
                  <a:latin typeface="Arial" panose="020B0604020202020204" pitchFamily="34" charset="0"/>
                  <a:cs typeface="Arial" panose="020B0604020202020204" pitchFamily="34" charset="0"/>
                </a:rPr>
                <a:t>1</a:t>
              </a:r>
              <a:endParaRPr lang="en-US" sz="1467" b="1">
                <a:solidFill>
                  <a:prstClr val="white"/>
                </a:solidFill>
                <a:latin typeface="Arial" panose="020B0604020202020204" pitchFamily="34" charset="0"/>
                <a:cs typeface="Arial" panose="020B0604020202020204" pitchFamily="34" charset="0"/>
              </a:endParaRPr>
            </a:p>
          </p:txBody>
        </p:sp>
        <p:sp>
          <p:nvSpPr>
            <p:cNvPr id="574" name="TextBox 573">
              <a:extLst>
                <a:ext uri="{FF2B5EF4-FFF2-40B4-BE49-F238E27FC236}">
                  <a16:creationId xmlns:a16="http://schemas.microsoft.com/office/drawing/2014/main" id="{90F48E4B-EA3B-57C4-0AD4-CB6B497DAE6E}"/>
                </a:ext>
              </a:extLst>
            </p:cNvPr>
            <p:cNvSpPr txBox="1"/>
            <p:nvPr/>
          </p:nvSpPr>
          <p:spPr>
            <a:xfrm>
              <a:off x="526146" y="2878255"/>
              <a:ext cx="2670048" cy="169325"/>
            </a:xfrm>
            <a:prstGeom prst="rect">
              <a:avLst/>
            </a:prstGeom>
            <a:solidFill>
              <a:srgbClr val="05416B"/>
            </a:solidFill>
            <a:ln>
              <a:noFill/>
            </a:ln>
          </p:spPr>
          <p:txBody>
            <a:bodyPr wrap="square" tIns="0" bIns="0" rtlCol="0" anchor="ctr">
              <a:spAutoFit/>
            </a:bodyPr>
            <a:lstStyle/>
            <a:p>
              <a:pPr algn="ctr" defTabSz="1219079">
                <a:defRPr/>
              </a:pPr>
              <a:r>
                <a:rPr lang="en-US" sz="1467" b="1">
                  <a:solidFill>
                    <a:prstClr val="white"/>
                  </a:solidFill>
                  <a:latin typeface="Arial" panose="020B0604020202020204" pitchFamily="34" charset="0"/>
                  <a:cs typeface="Arial" panose="020B0604020202020204" pitchFamily="34" charset="0"/>
                </a:rPr>
                <a:t>PRIME: </a:t>
              </a:r>
              <a:r>
                <a:rPr lang="en-US" sz="1467" b="1" i="1">
                  <a:solidFill>
                    <a:prstClr val="white"/>
                  </a:solidFill>
                  <a:latin typeface="Arial" panose="020B0604020202020204" pitchFamily="34" charset="0"/>
                  <a:cs typeface="Arial" panose="020B0604020202020204" pitchFamily="34" charset="0"/>
                </a:rPr>
                <a:t>BRCA</a:t>
              </a:r>
              <a:r>
                <a:rPr lang="en-US" sz="1467" b="1">
                  <a:solidFill>
                    <a:prstClr val="white"/>
                  </a:solidFill>
                  <a:latin typeface="Arial" panose="020B0604020202020204" pitchFamily="34" charset="0"/>
                  <a:cs typeface="Arial" panose="020B0604020202020204" pitchFamily="34" charset="0"/>
                </a:rPr>
                <a:t>m</a:t>
              </a:r>
              <a:r>
                <a:rPr lang="en-US" sz="1467" b="1" baseline="30000">
                  <a:solidFill>
                    <a:prstClr val="white"/>
                  </a:solidFill>
                  <a:latin typeface="Arial" panose="020B0604020202020204" pitchFamily="34" charset="0"/>
                  <a:cs typeface="Arial" panose="020B0604020202020204" pitchFamily="34" charset="0"/>
                </a:rPr>
                <a:t>2</a:t>
              </a:r>
              <a:endParaRPr lang="en-US" sz="1467" b="1">
                <a:solidFill>
                  <a:prstClr val="white"/>
                </a:solidFill>
                <a:latin typeface="Arial" panose="020B0604020202020204" pitchFamily="34" charset="0"/>
                <a:cs typeface="Arial" panose="020B0604020202020204" pitchFamily="34" charset="0"/>
              </a:endParaRPr>
            </a:p>
          </p:txBody>
        </p:sp>
        <p:sp>
          <p:nvSpPr>
            <p:cNvPr id="363" name="TextBox 362">
              <a:extLst>
                <a:ext uri="{FF2B5EF4-FFF2-40B4-BE49-F238E27FC236}">
                  <a16:creationId xmlns:a16="http://schemas.microsoft.com/office/drawing/2014/main" id="{7D812DA8-B281-6F5C-1AA1-B47052EB4A51}"/>
                </a:ext>
              </a:extLst>
            </p:cNvPr>
            <p:cNvSpPr txBox="1"/>
            <p:nvPr/>
          </p:nvSpPr>
          <p:spPr>
            <a:xfrm>
              <a:off x="3372342" y="1074156"/>
              <a:ext cx="2670048" cy="169325"/>
            </a:xfrm>
            <a:prstGeom prst="rect">
              <a:avLst/>
            </a:prstGeom>
            <a:solidFill>
              <a:srgbClr val="7030A0"/>
            </a:solidFill>
            <a:ln>
              <a:noFill/>
            </a:ln>
          </p:spPr>
          <p:txBody>
            <a:bodyPr wrap="square" tIns="0" bIns="0" rtlCol="0" anchor="ctr">
              <a:spAutoFit/>
            </a:bodyPr>
            <a:lstStyle/>
            <a:p>
              <a:pPr algn="ctr" defTabSz="1219079">
                <a:defRPr/>
              </a:pPr>
              <a:r>
                <a:rPr lang="en-US" sz="1467" b="1">
                  <a:solidFill>
                    <a:prstClr val="white"/>
                  </a:solidFill>
                  <a:latin typeface="Arial" panose="020B0604020202020204" pitchFamily="34" charset="0"/>
                  <a:cs typeface="Arial" panose="020B0604020202020204" pitchFamily="34" charset="0"/>
                </a:rPr>
                <a:t>SOLO1: </a:t>
              </a:r>
              <a:r>
                <a:rPr lang="en-US" sz="1467" b="1" i="1">
                  <a:solidFill>
                    <a:prstClr val="white"/>
                  </a:solidFill>
                  <a:latin typeface="Arial" panose="020B0604020202020204" pitchFamily="34" charset="0"/>
                  <a:cs typeface="Arial" panose="020B0604020202020204" pitchFamily="34" charset="0"/>
                </a:rPr>
                <a:t>BRCA</a:t>
              </a:r>
              <a:r>
                <a:rPr lang="en-US" sz="1467" b="1">
                  <a:solidFill>
                    <a:prstClr val="white"/>
                  </a:solidFill>
                  <a:latin typeface="Arial" panose="020B0604020202020204" pitchFamily="34" charset="0"/>
                  <a:cs typeface="Arial" panose="020B0604020202020204" pitchFamily="34" charset="0"/>
                </a:rPr>
                <a:t>m</a:t>
              </a:r>
              <a:r>
                <a:rPr lang="en-US" sz="1467" b="1" baseline="30000">
                  <a:solidFill>
                    <a:prstClr val="white"/>
                  </a:solidFill>
                  <a:latin typeface="Arial" panose="020B0604020202020204" pitchFamily="34" charset="0"/>
                  <a:cs typeface="Arial" panose="020B0604020202020204" pitchFamily="34" charset="0"/>
                </a:rPr>
                <a:t>3</a:t>
              </a:r>
              <a:endParaRPr lang="en-US" sz="1467" b="1" i="1">
                <a:solidFill>
                  <a:prstClr val="white"/>
                </a:solidFill>
                <a:latin typeface="Arial" panose="020B0604020202020204" pitchFamily="34" charset="0"/>
                <a:cs typeface="Arial" panose="020B0604020202020204" pitchFamily="34" charset="0"/>
              </a:endParaRPr>
            </a:p>
          </p:txBody>
        </p:sp>
        <p:sp>
          <p:nvSpPr>
            <p:cNvPr id="360" name="TextBox 359">
              <a:extLst>
                <a:ext uri="{FF2B5EF4-FFF2-40B4-BE49-F238E27FC236}">
                  <a16:creationId xmlns:a16="http://schemas.microsoft.com/office/drawing/2014/main" id="{45A45E76-356E-14AE-5708-8FE3782AD0AB}"/>
                </a:ext>
              </a:extLst>
            </p:cNvPr>
            <p:cNvSpPr txBox="1"/>
            <p:nvPr/>
          </p:nvSpPr>
          <p:spPr>
            <a:xfrm>
              <a:off x="3372342" y="2878318"/>
              <a:ext cx="2670048" cy="169325"/>
            </a:xfrm>
            <a:prstGeom prst="rect">
              <a:avLst/>
            </a:prstGeom>
            <a:solidFill>
              <a:srgbClr val="7030A0"/>
            </a:solidFill>
            <a:ln>
              <a:noFill/>
            </a:ln>
          </p:spPr>
          <p:txBody>
            <a:bodyPr wrap="square" tIns="0" bIns="0" rtlCol="0" anchor="ctr">
              <a:spAutoFit/>
            </a:bodyPr>
            <a:lstStyle/>
            <a:p>
              <a:pPr algn="ctr" defTabSz="1219079">
                <a:defRPr/>
              </a:pPr>
              <a:r>
                <a:rPr lang="en-US" sz="1467" b="1">
                  <a:solidFill>
                    <a:prstClr val="white"/>
                  </a:solidFill>
                  <a:latin typeface="Arial" panose="020B0604020202020204" pitchFamily="34" charset="0"/>
                  <a:cs typeface="Arial" panose="020B0604020202020204" pitchFamily="34" charset="0"/>
                </a:rPr>
                <a:t>PAOLA-1: </a:t>
              </a:r>
              <a:r>
                <a:rPr lang="en-US" sz="1467" b="1" err="1">
                  <a:solidFill>
                    <a:prstClr val="white"/>
                  </a:solidFill>
                  <a:latin typeface="Arial" panose="020B0604020202020204" pitchFamily="34" charset="0"/>
                  <a:cs typeface="Arial" panose="020B0604020202020204" pitchFamily="34" charset="0"/>
                </a:rPr>
                <a:t>HRd</a:t>
              </a:r>
              <a:r>
                <a:rPr lang="en-US" sz="1467" b="1">
                  <a:solidFill>
                    <a:prstClr val="white"/>
                  </a:solidFill>
                  <a:latin typeface="Arial" panose="020B0604020202020204" pitchFamily="34" charset="0"/>
                  <a:cs typeface="Arial" panose="020B0604020202020204" pitchFamily="34" charset="0"/>
                </a:rPr>
                <a:t> </a:t>
              </a:r>
              <a:r>
                <a:rPr lang="en-US" sz="1467" b="1" i="1">
                  <a:solidFill>
                    <a:prstClr val="white"/>
                  </a:solidFill>
                  <a:latin typeface="Arial" panose="020B0604020202020204" pitchFamily="34" charset="0"/>
                  <a:cs typeface="Arial" panose="020B0604020202020204" pitchFamily="34" charset="0"/>
                </a:rPr>
                <a:t>BRCA</a:t>
              </a:r>
              <a:r>
                <a:rPr lang="en-US" sz="1467" b="1">
                  <a:solidFill>
                    <a:prstClr val="white"/>
                  </a:solidFill>
                  <a:latin typeface="Arial" panose="020B0604020202020204" pitchFamily="34" charset="0"/>
                  <a:cs typeface="Arial" panose="020B0604020202020204" pitchFamily="34" charset="0"/>
                </a:rPr>
                <a:t>m</a:t>
              </a:r>
              <a:r>
                <a:rPr lang="en-US" sz="1467" b="1" baseline="30000">
                  <a:solidFill>
                    <a:prstClr val="white"/>
                  </a:solidFill>
                  <a:latin typeface="Arial" panose="020B0604020202020204" pitchFamily="34" charset="0"/>
                  <a:cs typeface="Arial" panose="020B0604020202020204" pitchFamily="34" charset="0"/>
                </a:rPr>
                <a:t>4</a:t>
              </a:r>
              <a:endParaRPr lang="en-US" sz="1467" b="1">
                <a:solidFill>
                  <a:prstClr val="white"/>
                </a:solidFill>
                <a:latin typeface="Arial" panose="020B0604020202020204" pitchFamily="34" charset="0"/>
                <a:cs typeface="Arial" panose="020B0604020202020204" pitchFamily="34" charset="0"/>
              </a:endParaRPr>
            </a:p>
          </p:txBody>
        </p:sp>
        <p:sp>
          <p:nvSpPr>
            <p:cNvPr id="1538" name="TextBox 1537">
              <a:extLst>
                <a:ext uri="{FF2B5EF4-FFF2-40B4-BE49-F238E27FC236}">
                  <a16:creationId xmlns:a16="http://schemas.microsoft.com/office/drawing/2014/main" id="{F598BD29-DF2E-F69F-DDDF-B7407184CB8A}"/>
                </a:ext>
              </a:extLst>
            </p:cNvPr>
            <p:cNvSpPr txBox="1"/>
            <p:nvPr/>
          </p:nvSpPr>
          <p:spPr>
            <a:xfrm>
              <a:off x="6218538" y="1074156"/>
              <a:ext cx="2670048" cy="169325"/>
            </a:xfrm>
            <a:prstGeom prst="rect">
              <a:avLst/>
            </a:prstGeom>
            <a:solidFill>
              <a:srgbClr val="007F7F"/>
            </a:solidFill>
            <a:ln>
              <a:noFill/>
            </a:ln>
          </p:spPr>
          <p:txBody>
            <a:bodyPr wrap="square" tIns="0" bIns="0" rtlCol="0" anchor="ctr">
              <a:spAutoFit/>
            </a:bodyPr>
            <a:lstStyle/>
            <a:p>
              <a:pPr algn="ctr" defTabSz="1219079">
                <a:defRPr/>
              </a:pPr>
              <a:r>
                <a:rPr lang="en-US" sz="1467" b="1">
                  <a:solidFill>
                    <a:prstClr val="white"/>
                  </a:solidFill>
                  <a:latin typeface="Arial" panose="020B0604020202020204" pitchFamily="34" charset="0"/>
                  <a:cs typeface="Arial" panose="020B0604020202020204" pitchFamily="34" charset="0"/>
                </a:rPr>
                <a:t>ATHENA-MONO: HRd </a:t>
              </a:r>
              <a:r>
                <a:rPr lang="en-US" sz="1467" b="1" i="1">
                  <a:solidFill>
                    <a:prstClr val="white"/>
                  </a:solidFill>
                  <a:latin typeface="Arial" panose="020B0604020202020204" pitchFamily="34" charset="0"/>
                  <a:cs typeface="Arial" panose="020B0604020202020204" pitchFamily="34" charset="0"/>
                </a:rPr>
                <a:t>BRCA</a:t>
              </a:r>
              <a:r>
                <a:rPr lang="en-US" sz="1467" b="1">
                  <a:solidFill>
                    <a:prstClr val="white"/>
                  </a:solidFill>
                  <a:latin typeface="Arial" panose="020B0604020202020204" pitchFamily="34" charset="0"/>
                  <a:cs typeface="Arial" panose="020B0604020202020204" pitchFamily="34" charset="0"/>
                </a:rPr>
                <a:t>m</a:t>
              </a:r>
              <a:r>
                <a:rPr lang="en-US" sz="1467" b="1" baseline="30000">
                  <a:solidFill>
                    <a:prstClr val="white"/>
                  </a:solidFill>
                  <a:latin typeface="Arial" panose="020B0604020202020204" pitchFamily="34" charset="0"/>
                  <a:cs typeface="Arial" panose="020B0604020202020204" pitchFamily="34" charset="0"/>
                </a:rPr>
                <a:t>5</a:t>
              </a:r>
              <a:endParaRPr lang="en-US" sz="1467" b="1" i="1">
                <a:solidFill>
                  <a:prstClr val="white"/>
                </a:solidFill>
                <a:latin typeface="Arial" panose="020B0604020202020204" pitchFamily="34" charset="0"/>
                <a:cs typeface="Arial" panose="020B0604020202020204" pitchFamily="34" charset="0"/>
              </a:endParaRPr>
            </a:p>
          </p:txBody>
        </p:sp>
        <p:sp>
          <p:nvSpPr>
            <p:cNvPr id="1747" name="Rectangle 106">
              <a:extLst>
                <a:ext uri="{FF2B5EF4-FFF2-40B4-BE49-F238E27FC236}">
                  <a16:creationId xmlns:a16="http://schemas.microsoft.com/office/drawing/2014/main" id="{46D1F07A-CD7A-9FF5-9B55-A952B107417C}"/>
                </a:ext>
              </a:extLst>
            </p:cNvPr>
            <p:cNvSpPr>
              <a:spLocks noChangeArrowheads="1"/>
            </p:cNvSpPr>
            <p:nvPr/>
          </p:nvSpPr>
          <p:spPr bwMode="auto">
            <a:xfrm rot="16200000">
              <a:off x="-13025" y="3699469"/>
              <a:ext cx="1193036"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Progression-free survival (%)</a:t>
              </a:r>
              <a:endParaRPr lang="en-GB" altLang="en-US" sz="2400">
                <a:solidFill>
                  <a:prstClr val="black"/>
                </a:solidFill>
                <a:cs typeface="Arial" panose="020B0604020202020204" pitchFamily="34" charset="0"/>
              </a:endParaRPr>
            </a:p>
          </p:txBody>
        </p:sp>
        <p:cxnSp>
          <p:nvCxnSpPr>
            <p:cNvPr id="372" name="Straight Connector 371">
              <a:extLst>
                <a:ext uri="{FF2B5EF4-FFF2-40B4-BE49-F238E27FC236}">
                  <a16:creationId xmlns:a16="http://schemas.microsoft.com/office/drawing/2014/main" id="{3869E2F3-FBB5-6805-F448-1848DA5F8D44}"/>
                </a:ext>
              </a:extLst>
            </p:cNvPr>
            <p:cNvCxnSpPr>
              <a:cxnSpLocks/>
            </p:cNvCxnSpPr>
            <p:nvPr/>
          </p:nvCxnSpPr>
          <p:spPr>
            <a:xfrm>
              <a:off x="3668785" y="1904292"/>
              <a:ext cx="2174888" cy="0"/>
            </a:xfrm>
            <a:prstGeom prst="line">
              <a:avLst/>
            </a:prstGeom>
            <a:noFill/>
            <a:ln w="12700" cap="flat" cmpd="sng" algn="ctr">
              <a:solidFill>
                <a:srgbClr val="544F40"/>
              </a:solidFill>
              <a:prstDash val="dash"/>
              <a:miter lim="800000"/>
            </a:ln>
            <a:effectLst/>
          </p:spPr>
        </p:cxnSp>
        <p:sp>
          <p:nvSpPr>
            <p:cNvPr id="373" name="Line 6">
              <a:extLst>
                <a:ext uri="{FF2B5EF4-FFF2-40B4-BE49-F238E27FC236}">
                  <a16:creationId xmlns:a16="http://schemas.microsoft.com/office/drawing/2014/main" id="{06AB85D9-1C40-7938-233A-99B9F27D1448}"/>
                </a:ext>
              </a:extLst>
            </p:cNvPr>
            <p:cNvSpPr>
              <a:spLocks noChangeShapeType="1"/>
            </p:cNvSpPr>
            <p:nvPr/>
          </p:nvSpPr>
          <p:spPr bwMode="auto">
            <a:xfrm flipH="1">
              <a:off x="3655252" y="2312195"/>
              <a:ext cx="967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21920" tIns="60961" rIns="121920" bIns="60961" numCol="1" anchor="t" anchorCtr="0" compatLnSpc="1">
              <a:prstTxWarp prst="textNoShape">
                <a:avLst/>
              </a:prstTxWarp>
            </a:bodyPr>
            <a:lstStyle/>
            <a:p>
              <a:pPr defTabSz="1219108">
                <a:defRPr/>
              </a:pPr>
              <a:endParaRPr lang="en-GB" sz="2401">
                <a:solidFill>
                  <a:prstClr val="black"/>
                </a:solidFill>
                <a:latin typeface="Arial" panose="020B0604020202020204" pitchFamily="34" charset="0"/>
                <a:cs typeface="Arial" panose="020B0604020202020204" pitchFamily="34" charset="0"/>
              </a:endParaRPr>
            </a:p>
          </p:txBody>
        </p:sp>
        <p:sp>
          <p:nvSpPr>
            <p:cNvPr id="374" name="Line 38">
              <a:extLst>
                <a:ext uri="{FF2B5EF4-FFF2-40B4-BE49-F238E27FC236}">
                  <a16:creationId xmlns:a16="http://schemas.microsoft.com/office/drawing/2014/main" id="{1A15EC68-8537-0AE4-8595-10923C9065BF}"/>
                </a:ext>
              </a:extLst>
            </p:cNvPr>
            <p:cNvSpPr>
              <a:spLocks noChangeShapeType="1"/>
            </p:cNvSpPr>
            <p:nvPr/>
          </p:nvSpPr>
          <p:spPr bwMode="auto">
            <a:xfrm>
              <a:off x="3665966" y="2416519"/>
              <a:ext cx="0" cy="1386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21920" tIns="60961" rIns="121920" bIns="60961" numCol="1" anchor="t" anchorCtr="0" compatLnSpc="1">
              <a:prstTxWarp prst="textNoShape">
                <a:avLst/>
              </a:prstTxWarp>
            </a:bodyPr>
            <a:lstStyle/>
            <a:p>
              <a:pPr defTabSz="1219108">
                <a:defRPr/>
              </a:pPr>
              <a:endParaRPr lang="en-GB" sz="2401">
                <a:solidFill>
                  <a:prstClr val="black"/>
                </a:solidFill>
                <a:latin typeface="Arial" panose="020B0604020202020204" pitchFamily="34" charset="0"/>
                <a:cs typeface="Arial" panose="020B0604020202020204" pitchFamily="34" charset="0"/>
              </a:endParaRPr>
            </a:p>
          </p:txBody>
        </p:sp>
        <p:sp>
          <p:nvSpPr>
            <p:cNvPr id="375" name="Line 40">
              <a:extLst>
                <a:ext uri="{FF2B5EF4-FFF2-40B4-BE49-F238E27FC236}">
                  <a16:creationId xmlns:a16="http://schemas.microsoft.com/office/drawing/2014/main" id="{21479F9F-6E0F-1B71-4E3D-4193752BB842}"/>
                </a:ext>
              </a:extLst>
            </p:cNvPr>
            <p:cNvSpPr>
              <a:spLocks noChangeShapeType="1"/>
            </p:cNvSpPr>
            <p:nvPr/>
          </p:nvSpPr>
          <p:spPr bwMode="auto">
            <a:xfrm>
              <a:off x="3837491" y="2416519"/>
              <a:ext cx="0" cy="1386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21920" tIns="60961" rIns="121920" bIns="60961" numCol="1" anchor="t" anchorCtr="0" compatLnSpc="1">
              <a:prstTxWarp prst="textNoShape">
                <a:avLst/>
              </a:prstTxWarp>
            </a:bodyPr>
            <a:lstStyle/>
            <a:p>
              <a:pPr defTabSz="1219108">
                <a:defRPr/>
              </a:pPr>
              <a:endParaRPr lang="en-GB" sz="2401">
                <a:solidFill>
                  <a:prstClr val="black"/>
                </a:solidFill>
                <a:latin typeface="Arial" panose="020B0604020202020204" pitchFamily="34" charset="0"/>
                <a:cs typeface="Arial" panose="020B0604020202020204" pitchFamily="34" charset="0"/>
              </a:endParaRPr>
            </a:p>
          </p:txBody>
        </p:sp>
        <p:sp>
          <p:nvSpPr>
            <p:cNvPr id="376" name="Line 42">
              <a:extLst>
                <a:ext uri="{FF2B5EF4-FFF2-40B4-BE49-F238E27FC236}">
                  <a16:creationId xmlns:a16="http://schemas.microsoft.com/office/drawing/2014/main" id="{F6BD71E6-EB4B-959E-7952-1A93CCE063BC}"/>
                </a:ext>
              </a:extLst>
            </p:cNvPr>
            <p:cNvSpPr>
              <a:spLocks noChangeShapeType="1"/>
            </p:cNvSpPr>
            <p:nvPr/>
          </p:nvSpPr>
          <p:spPr bwMode="auto">
            <a:xfrm>
              <a:off x="4002977" y="2416519"/>
              <a:ext cx="0" cy="1386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21920" tIns="60961" rIns="121920" bIns="60961" numCol="1" anchor="t" anchorCtr="0" compatLnSpc="1">
              <a:prstTxWarp prst="textNoShape">
                <a:avLst/>
              </a:prstTxWarp>
            </a:bodyPr>
            <a:lstStyle/>
            <a:p>
              <a:pPr defTabSz="1219108">
                <a:defRPr/>
              </a:pPr>
              <a:endParaRPr lang="en-GB" sz="2401">
                <a:solidFill>
                  <a:prstClr val="black"/>
                </a:solidFill>
                <a:latin typeface="Arial" panose="020B0604020202020204" pitchFamily="34" charset="0"/>
                <a:cs typeface="Arial" panose="020B0604020202020204" pitchFamily="34" charset="0"/>
              </a:endParaRPr>
            </a:p>
          </p:txBody>
        </p:sp>
        <p:sp>
          <p:nvSpPr>
            <p:cNvPr id="377" name="Line 44">
              <a:extLst>
                <a:ext uri="{FF2B5EF4-FFF2-40B4-BE49-F238E27FC236}">
                  <a16:creationId xmlns:a16="http://schemas.microsoft.com/office/drawing/2014/main" id="{3366A8E6-5325-C5C6-EA63-4E62AD81DBD2}"/>
                </a:ext>
              </a:extLst>
            </p:cNvPr>
            <p:cNvSpPr>
              <a:spLocks noChangeShapeType="1"/>
            </p:cNvSpPr>
            <p:nvPr/>
          </p:nvSpPr>
          <p:spPr bwMode="auto">
            <a:xfrm>
              <a:off x="4170679" y="2416519"/>
              <a:ext cx="0" cy="1386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21920" tIns="60961" rIns="121920" bIns="60961" numCol="1" anchor="t" anchorCtr="0" compatLnSpc="1">
              <a:prstTxWarp prst="textNoShape">
                <a:avLst/>
              </a:prstTxWarp>
            </a:bodyPr>
            <a:lstStyle/>
            <a:p>
              <a:pPr defTabSz="1219108">
                <a:defRPr/>
              </a:pPr>
              <a:endParaRPr lang="en-GB" sz="2401">
                <a:solidFill>
                  <a:prstClr val="black"/>
                </a:solidFill>
                <a:latin typeface="Arial" panose="020B0604020202020204" pitchFamily="34" charset="0"/>
                <a:cs typeface="Arial" panose="020B0604020202020204" pitchFamily="34" charset="0"/>
              </a:endParaRPr>
            </a:p>
          </p:txBody>
        </p:sp>
        <p:sp>
          <p:nvSpPr>
            <p:cNvPr id="378" name="Line 46">
              <a:extLst>
                <a:ext uri="{FF2B5EF4-FFF2-40B4-BE49-F238E27FC236}">
                  <a16:creationId xmlns:a16="http://schemas.microsoft.com/office/drawing/2014/main" id="{3A6158F1-66E9-E238-95F0-DE4EFB3B8A0B}"/>
                </a:ext>
              </a:extLst>
            </p:cNvPr>
            <p:cNvSpPr>
              <a:spLocks noChangeShapeType="1"/>
            </p:cNvSpPr>
            <p:nvPr/>
          </p:nvSpPr>
          <p:spPr bwMode="auto">
            <a:xfrm>
              <a:off x="4335100" y="2416519"/>
              <a:ext cx="0" cy="1386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21920" tIns="60961" rIns="121920" bIns="60961" numCol="1" anchor="t" anchorCtr="0" compatLnSpc="1">
              <a:prstTxWarp prst="textNoShape">
                <a:avLst/>
              </a:prstTxWarp>
            </a:bodyPr>
            <a:lstStyle/>
            <a:p>
              <a:pPr defTabSz="1219108">
                <a:defRPr/>
              </a:pPr>
              <a:endParaRPr lang="en-GB" sz="2401">
                <a:solidFill>
                  <a:prstClr val="black"/>
                </a:solidFill>
                <a:latin typeface="Arial" panose="020B0604020202020204" pitchFamily="34" charset="0"/>
                <a:cs typeface="Arial" panose="020B0604020202020204" pitchFamily="34" charset="0"/>
              </a:endParaRPr>
            </a:p>
          </p:txBody>
        </p:sp>
        <p:sp>
          <p:nvSpPr>
            <p:cNvPr id="379" name="Line 66">
              <a:extLst>
                <a:ext uri="{FF2B5EF4-FFF2-40B4-BE49-F238E27FC236}">
                  <a16:creationId xmlns:a16="http://schemas.microsoft.com/office/drawing/2014/main" id="{82E997AE-9657-4979-6F36-87851E75A9D3}"/>
                </a:ext>
              </a:extLst>
            </p:cNvPr>
            <p:cNvSpPr>
              <a:spLocks noChangeShapeType="1"/>
            </p:cNvSpPr>
            <p:nvPr/>
          </p:nvSpPr>
          <p:spPr bwMode="auto">
            <a:xfrm>
              <a:off x="5834074" y="2416519"/>
              <a:ext cx="0" cy="1386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21920" tIns="60961" rIns="121920" bIns="60961" numCol="1" anchor="t" anchorCtr="0" compatLnSpc="1">
              <a:prstTxWarp prst="textNoShape">
                <a:avLst/>
              </a:prstTxWarp>
            </a:bodyPr>
            <a:lstStyle/>
            <a:p>
              <a:pPr defTabSz="1219108">
                <a:defRPr/>
              </a:pPr>
              <a:endParaRPr lang="en-GB" sz="2401">
                <a:solidFill>
                  <a:prstClr val="black"/>
                </a:solidFill>
                <a:latin typeface="Arial" panose="020B0604020202020204" pitchFamily="34" charset="0"/>
                <a:cs typeface="Arial" panose="020B0604020202020204" pitchFamily="34" charset="0"/>
              </a:endParaRPr>
            </a:p>
          </p:txBody>
        </p:sp>
        <p:sp>
          <p:nvSpPr>
            <p:cNvPr id="380" name="Line 96">
              <a:extLst>
                <a:ext uri="{FF2B5EF4-FFF2-40B4-BE49-F238E27FC236}">
                  <a16:creationId xmlns:a16="http://schemas.microsoft.com/office/drawing/2014/main" id="{6096CC00-2A7B-63EF-D952-B949496E686C}"/>
                </a:ext>
              </a:extLst>
            </p:cNvPr>
            <p:cNvSpPr>
              <a:spLocks noChangeShapeType="1"/>
            </p:cNvSpPr>
            <p:nvPr/>
          </p:nvSpPr>
          <p:spPr bwMode="auto">
            <a:xfrm flipH="1">
              <a:off x="3644508" y="2313861"/>
              <a:ext cx="2041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21920" tIns="60961" rIns="121920" bIns="60961" numCol="1" anchor="t" anchorCtr="0" compatLnSpc="1">
              <a:prstTxWarp prst="textNoShape">
                <a:avLst/>
              </a:prstTxWarp>
            </a:bodyPr>
            <a:lstStyle/>
            <a:p>
              <a:pPr defTabSz="1219108">
                <a:defRPr/>
              </a:pPr>
              <a:endParaRPr lang="en-GB" sz="2401">
                <a:solidFill>
                  <a:prstClr val="black"/>
                </a:solidFill>
                <a:latin typeface="Arial" panose="020B0604020202020204" pitchFamily="34" charset="0"/>
                <a:cs typeface="Arial" panose="020B0604020202020204" pitchFamily="34" charset="0"/>
              </a:endParaRPr>
            </a:p>
          </p:txBody>
        </p:sp>
        <p:sp>
          <p:nvSpPr>
            <p:cNvPr id="381" name="Rectangle 106">
              <a:extLst>
                <a:ext uri="{FF2B5EF4-FFF2-40B4-BE49-F238E27FC236}">
                  <a16:creationId xmlns:a16="http://schemas.microsoft.com/office/drawing/2014/main" id="{0CFE969C-0AA8-E1F9-DAD5-3BCEC89A94E6}"/>
                </a:ext>
              </a:extLst>
            </p:cNvPr>
            <p:cNvSpPr>
              <a:spLocks noChangeArrowheads="1"/>
            </p:cNvSpPr>
            <p:nvPr/>
          </p:nvSpPr>
          <p:spPr bwMode="auto">
            <a:xfrm rot="16200000">
              <a:off x="2802751" y="1867869"/>
              <a:ext cx="1193037"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Progression-free survival (%)</a:t>
              </a:r>
              <a:endParaRPr lang="en-GB" altLang="en-US" sz="2400">
                <a:solidFill>
                  <a:prstClr val="black"/>
                </a:solidFill>
                <a:cs typeface="Arial" panose="020B0604020202020204" pitchFamily="34" charset="0"/>
              </a:endParaRPr>
            </a:p>
          </p:txBody>
        </p:sp>
        <p:sp>
          <p:nvSpPr>
            <p:cNvPr id="382" name="Rectangle 16">
              <a:extLst>
                <a:ext uri="{FF2B5EF4-FFF2-40B4-BE49-F238E27FC236}">
                  <a16:creationId xmlns:a16="http://schemas.microsoft.com/office/drawing/2014/main" id="{8085CCCD-09D2-4533-7F66-7AA257148D00}"/>
                </a:ext>
              </a:extLst>
            </p:cNvPr>
            <p:cNvSpPr>
              <a:spLocks noChangeArrowheads="1"/>
            </p:cNvSpPr>
            <p:nvPr/>
          </p:nvSpPr>
          <p:spPr bwMode="auto">
            <a:xfrm>
              <a:off x="3575401" y="2364581"/>
              <a:ext cx="50495" cy="107674"/>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kern="0">
                  <a:solidFill>
                    <a:prstClr val="black"/>
                  </a:solidFill>
                  <a:cs typeface="Arial" panose="020B0604020202020204" pitchFamily="34" charset="0"/>
                </a:rPr>
                <a:t>0</a:t>
              </a:r>
              <a:endParaRPr lang="en-GB" altLang="en-US" sz="2400" kern="0">
                <a:solidFill>
                  <a:prstClr val="black"/>
                </a:solidFill>
                <a:cs typeface="Arial" panose="020B0604020202020204" pitchFamily="34" charset="0"/>
              </a:endParaRPr>
            </a:p>
          </p:txBody>
        </p:sp>
        <p:sp>
          <p:nvSpPr>
            <p:cNvPr id="383" name="Rectangle 17">
              <a:extLst>
                <a:ext uri="{FF2B5EF4-FFF2-40B4-BE49-F238E27FC236}">
                  <a16:creationId xmlns:a16="http://schemas.microsoft.com/office/drawing/2014/main" id="{8B07E186-C5C5-3277-35A2-6243A8BEB35A}"/>
                </a:ext>
              </a:extLst>
            </p:cNvPr>
            <p:cNvSpPr>
              <a:spLocks noChangeArrowheads="1"/>
            </p:cNvSpPr>
            <p:nvPr/>
          </p:nvSpPr>
          <p:spPr bwMode="auto">
            <a:xfrm>
              <a:off x="3524904" y="2260839"/>
              <a:ext cx="100989" cy="107674"/>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10</a:t>
              </a:r>
              <a:endParaRPr lang="en-GB" altLang="en-US" sz="2400">
                <a:solidFill>
                  <a:prstClr val="black"/>
                </a:solidFill>
                <a:cs typeface="Arial" panose="020B0604020202020204" pitchFamily="34" charset="0"/>
              </a:endParaRPr>
            </a:p>
          </p:txBody>
        </p:sp>
        <p:sp>
          <p:nvSpPr>
            <p:cNvPr id="384" name="Rectangle 19">
              <a:extLst>
                <a:ext uri="{FF2B5EF4-FFF2-40B4-BE49-F238E27FC236}">
                  <a16:creationId xmlns:a16="http://schemas.microsoft.com/office/drawing/2014/main" id="{18981D1A-68F2-9067-7616-6DEAAED0A895}"/>
                </a:ext>
              </a:extLst>
            </p:cNvPr>
            <p:cNvSpPr>
              <a:spLocks noChangeArrowheads="1"/>
            </p:cNvSpPr>
            <p:nvPr/>
          </p:nvSpPr>
          <p:spPr bwMode="auto">
            <a:xfrm>
              <a:off x="3524904" y="2158497"/>
              <a:ext cx="100989" cy="107674"/>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20</a:t>
              </a:r>
              <a:endParaRPr lang="en-GB" altLang="en-US" sz="2400">
                <a:solidFill>
                  <a:prstClr val="black"/>
                </a:solidFill>
                <a:cs typeface="Arial" panose="020B0604020202020204" pitchFamily="34" charset="0"/>
              </a:endParaRPr>
            </a:p>
          </p:txBody>
        </p:sp>
        <p:sp>
          <p:nvSpPr>
            <p:cNvPr id="385" name="Rectangle 21">
              <a:extLst>
                <a:ext uri="{FF2B5EF4-FFF2-40B4-BE49-F238E27FC236}">
                  <a16:creationId xmlns:a16="http://schemas.microsoft.com/office/drawing/2014/main" id="{A603005C-F7E7-5F43-1490-10214BA5293E}"/>
                </a:ext>
              </a:extLst>
            </p:cNvPr>
            <p:cNvSpPr>
              <a:spLocks noChangeArrowheads="1"/>
            </p:cNvSpPr>
            <p:nvPr/>
          </p:nvSpPr>
          <p:spPr bwMode="auto">
            <a:xfrm>
              <a:off x="3524904" y="2055146"/>
              <a:ext cx="100989" cy="107674"/>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30</a:t>
              </a:r>
              <a:endParaRPr lang="en-GB" altLang="en-US" sz="2400">
                <a:solidFill>
                  <a:prstClr val="black"/>
                </a:solidFill>
                <a:cs typeface="Arial" panose="020B0604020202020204" pitchFamily="34" charset="0"/>
              </a:endParaRPr>
            </a:p>
          </p:txBody>
        </p:sp>
        <p:sp>
          <p:nvSpPr>
            <p:cNvPr id="386" name="Rectangle 23">
              <a:extLst>
                <a:ext uri="{FF2B5EF4-FFF2-40B4-BE49-F238E27FC236}">
                  <a16:creationId xmlns:a16="http://schemas.microsoft.com/office/drawing/2014/main" id="{D5B55FBF-41C7-6876-0626-3E1E0A07D8E9}"/>
                </a:ext>
              </a:extLst>
            </p:cNvPr>
            <p:cNvSpPr>
              <a:spLocks noChangeArrowheads="1"/>
            </p:cNvSpPr>
            <p:nvPr/>
          </p:nvSpPr>
          <p:spPr bwMode="auto">
            <a:xfrm>
              <a:off x="3524904" y="1952804"/>
              <a:ext cx="100989" cy="107674"/>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40</a:t>
              </a:r>
              <a:endParaRPr lang="en-GB" altLang="en-US" sz="2400">
                <a:solidFill>
                  <a:prstClr val="black"/>
                </a:solidFill>
                <a:cs typeface="Arial" panose="020B0604020202020204" pitchFamily="34" charset="0"/>
              </a:endParaRPr>
            </a:p>
          </p:txBody>
        </p:sp>
        <p:sp>
          <p:nvSpPr>
            <p:cNvPr id="387" name="Rectangle 25">
              <a:extLst>
                <a:ext uri="{FF2B5EF4-FFF2-40B4-BE49-F238E27FC236}">
                  <a16:creationId xmlns:a16="http://schemas.microsoft.com/office/drawing/2014/main" id="{D2806972-2485-8B41-2387-75594A5E7A93}"/>
                </a:ext>
              </a:extLst>
            </p:cNvPr>
            <p:cNvSpPr>
              <a:spLocks noChangeArrowheads="1"/>
            </p:cNvSpPr>
            <p:nvPr/>
          </p:nvSpPr>
          <p:spPr bwMode="auto">
            <a:xfrm>
              <a:off x="3524904" y="1850457"/>
              <a:ext cx="100989" cy="107674"/>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50</a:t>
              </a:r>
              <a:endParaRPr lang="en-GB" altLang="en-US" sz="2400">
                <a:solidFill>
                  <a:prstClr val="black"/>
                </a:solidFill>
                <a:cs typeface="Arial" panose="020B0604020202020204" pitchFamily="34" charset="0"/>
              </a:endParaRPr>
            </a:p>
          </p:txBody>
        </p:sp>
        <p:sp>
          <p:nvSpPr>
            <p:cNvPr id="388" name="Rectangle 27">
              <a:extLst>
                <a:ext uri="{FF2B5EF4-FFF2-40B4-BE49-F238E27FC236}">
                  <a16:creationId xmlns:a16="http://schemas.microsoft.com/office/drawing/2014/main" id="{03F93B01-117D-9233-FCAE-9A811CC79D41}"/>
                </a:ext>
              </a:extLst>
            </p:cNvPr>
            <p:cNvSpPr>
              <a:spLocks noChangeArrowheads="1"/>
            </p:cNvSpPr>
            <p:nvPr/>
          </p:nvSpPr>
          <p:spPr bwMode="auto">
            <a:xfrm>
              <a:off x="3524904" y="1749782"/>
              <a:ext cx="100989" cy="107674"/>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60</a:t>
              </a:r>
              <a:endParaRPr lang="en-GB" altLang="en-US" sz="2400">
                <a:solidFill>
                  <a:prstClr val="black"/>
                </a:solidFill>
                <a:cs typeface="Arial" panose="020B0604020202020204" pitchFamily="34" charset="0"/>
              </a:endParaRPr>
            </a:p>
          </p:txBody>
        </p:sp>
        <p:sp>
          <p:nvSpPr>
            <p:cNvPr id="389" name="Rectangle 29">
              <a:extLst>
                <a:ext uri="{FF2B5EF4-FFF2-40B4-BE49-F238E27FC236}">
                  <a16:creationId xmlns:a16="http://schemas.microsoft.com/office/drawing/2014/main" id="{D4CC06D5-04ED-6E73-40F9-324B577483F0}"/>
                </a:ext>
              </a:extLst>
            </p:cNvPr>
            <p:cNvSpPr>
              <a:spLocks noChangeArrowheads="1"/>
            </p:cNvSpPr>
            <p:nvPr/>
          </p:nvSpPr>
          <p:spPr bwMode="auto">
            <a:xfrm>
              <a:off x="3524904" y="1645109"/>
              <a:ext cx="100989" cy="107674"/>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70</a:t>
              </a:r>
              <a:endParaRPr lang="en-GB" altLang="en-US" sz="2400">
                <a:solidFill>
                  <a:prstClr val="black"/>
                </a:solidFill>
                <a:cs typeface="Arial" panose="020B0604020202020204" pitchFamily="34" charset="0"/>
              </a:endParaRPr>
            </a:p>
          </p:txBody>
        </p:sp>
        <p:sp>
          <p:nvSpPr>
            <p:cNvPr id="390" name="Rectangle 31">
              <a:extLst>
                <a:ext uri="{FF2B5EF4-FFF2-40B4-BE49-F238E27FC236}">
                  <a16:creationId xmlns:a16="http://schemas.microsoft.com/office/drawing/2014/main" id="{896D1BD1-D528-B800-D677-88004CCE8E52}"/>
                </a:ext>
              </a:extLst>
            </p:cNvPr>
            <p:cNvSpPr>
              <a:spLocks noChangeArrowheads="1"/>
            </p:cNvSpPr>
            <p:nvPr/>
          </p:nvSpPr>
          <p:spPr bwMode="auto">
            <a:xfrm>
              <a:off x="3524904" y="1543424"/>
              <a:ext cx="100989" cy="107674"/>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80</a:t>
              </a:r>
              <a:endParaRPr lang="en-GB" altLang="en-US" sz="2400">
                <a:solidFill>
                  <a:prstClr val="black"/>
                </a:solidFill>
                <a:cs typeface="Arial" panose="020B0604020202020204" pitchFamily="34" charset="0"/>
              </a:endParaRPr>
            </a:p>
          </p:txBody>
        </p:sp>
        <p:sp>
          <p:nvSpPr>
            <p:cNvPr id="391" name="Rectangle 33">
              <a:extLst>
                <a:ext uri="{FF2B5EF4-FFF2-40B4-BE49-F238E27FC236}">
                  <a16:creationId xmlns:a16="http://schemas.microsoft.com/office/drawing/2014/main" id="{BC73880A-507D-228D-ACB2-551E9D19ED17}"/>
                </a:ext>
              </a:extLst>
            </p:cNvPr>
            <p:cNvSpPr>
              <a:spLocks noChangeArrowheads="1"/>
            </p:cNvSpPr>
            <p:nvPr/>
          </p:nvSpPr>
          <p:spPr bwMode="auto">
            <a:xfrm>
              <a:off x="3524904" y="1441082"/>
              <a:ext cx="100989" cy="107674"/>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90</a:t>
              </a:r>
              <a:endParaRPr lang="en-GB" altLang="en-US" sz="2400">
                <a:solidFill>
                  <a:prstClr val="black"/>
                </a:solidFill>
                <a:cs typeface="Arial" panose="020B0604020202020204" pitchFamily="34" charset="0"/>
              </a:endParaRPr>
            </a:p>
          </p:txBody>
        </p:sp>
        <p:sp>
          <p:nvSpPr>
            <p:cNvPr id="392" name="Rectangle 126">
              <a:extLst>
                <a:ext uri="{FF2B5EF4-FFF2-40B4-BE49-F238E27FC236}">
                  <a16:creationId xmlns:a16="http://schemas.microsoft.com/office/drawing/2014/main" id="{7D71C48F-C8A7-C2E1-9CBF-DB8A5F040160}"/>
                </a:ext>
              </a:extLst>
            </p:cNvPr>
            <p:cNvSpPr>
              <a:spLocks noChangeArrowheads="1"/>
            </p:cNvSpPr>
            <p:nvPr/>
          </p:nvSpPr>
          <p:spPr bwMode="auto">
            <a:xfrm>
              <a:off x="3474409" y="1339571"/>
              <a:ext cx="151484" cy="107674"/>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100</a:t>
              </a:r>
              <a:endParaRPr lang="en-GB" altLang="en-US" sz="2400">
                <a:solidFill>
                  <a:prstClr val="black"/>
                </a:solidFill>
                <a:cs typeface="Arial" panose="020B0604020202020204" pitchFamily="34" charset="0"/>
              </a:endParaRPr>
            </a:p>
          </p:txBody>
        </p:sp>
        <p:sp>
          <p:nvSpPr>
            <p:cNvPr id="393" name="Line 131">
              <a:extLst>
                <a:ext uri="{FF2B5EF4-FFF2-40B4-BE49-F238E27FC236}">
                  <a16:creationId xmlns:a16="http://schemas.microsoft.com/office/drawing/2014/main" id="{1543BEFF-DF2F-B9E3-2ECF-39A3AF9A30B4}"/>
                </a:ext>
              </a:extLst>
            </p:cNvPr>
            <p:cNvSpPr>
              <a:spLocks noChangeShapeType="1"/>
            </p:cNvSpPr>
            <p:nvPr/>
          </p:nvSpPr>
          <p:spPr bwMode="auto">
            <a:xfrm>
              <a:off x="3837491" y="2416519"/>
              <a:ext cx="0" cy="1386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21920" tIns="60961" rIns="121920" bIns="60961" numCol="1" anchor="t" anchorCtr="0" compatLnSpc="1">
              <a:prstTxWarp prst="textNoShape">
                <a:avLst/>
              </a:prstTxWarp>
            </a:bodyPr>
            <a:lstStyle/>
            <a:p>
              <a:pPr defTabSz="1219108">
                <a:defRPr/>
              </a:pPr>
              <a:endParaRPr lang="en-GB" sz="2401">
                <a:solidFill>
                  <a:prstClr val="black"/>
                </a:solidFill>
                <a:latin typeface="Arial" panose="020B0604020202020204" pitchFamily="34" charset="0"/>
                <a:cs typeface="Arial" panose="020B0604020202020204" pitchFamily="34" charset="0"/>
              </a:endParaRPr>
            </a:p>
          </p:txBody>
        </p:sp>
        <p:sp>
          <p:nvSpPr>
            <p:cNvPr id="394" name="Line 133">
              <a:extLst>
                <a:ext uri="{FF2B5EF4-FFF2-40B4-BE49-F238E27FC236}">
                  <a16:creationId xmlns:a16="http://schemas.microsoft.com/office/drawing/2014/main" id="{8E99A6DB-F6AA-09CC-1C63-87206B55EABC}"/>
                </a:ext>
              </a:extLst>
            </p:cNvPr>
            <p:cNvSpPr>
              <a:spLocks noChangeShapeType="1"/>
            </p:cNvSpPr>
            <p:nvPr/>
          </p:nvSpPr>
          <p:spPr bwMode="auto">
            <a:xfrm>
              <a:off x="4002977" y="2416519"/>
              <a:ext cx="0" cy="1386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21920" tIns="60961" rIns="121920" bIns="60961" numCol="1" anchor="t" anchorCtr="0" compatLnSpc="1">
              <a:prstTxWarp prst="textNoShape">
                <a:avLst/>
              </a:prstTxWarp>
            </a:bodyPr>
            <a:lstStyle/>
            <a:p>
              <a:pPr defTabSz="1219108">
                <a:defRPr/>
              </a:pPr>
              <a:endParaRPr lang="en-GB" sz="2401">
                <a:solidFill>
                  <a:prstClr val="black"/>
                </a:solidFill>
                <a:latin typeface="Arial" panose="020B0604020202020204" pitchFamily="34" charset="0"/>
                <a:cs typeface="Arial" panose="020B0604020202020204" pitchFamily="34" charset="0"/>
              </a:endParaRPr>
            </a:p>
          </p:txBody>
        </p:sp>
        <p:sp>
          <p:nvSpPr>
            <p:cNvPr id="395" name="Line 135">
              <a:extLst>
                <a:ext uri="{FF2B5EF4-FFF2-40B4-BE49-F238E27FC236}">
                  <a16:creationId xmlns:a16="http://schemas.microsoft.com/office/drawing/2014/main" id="{B0A1CFA2-DEF7-D2F3-1874-06BCDCE0C2B9}"/>
                </a:ext>
              </a:extLst>
            </p:cNvPr>
            <p:cNvSpPr>
              <a:spLocks noChangeShapeType="1"/>
            </p:cNvSpPr>
            <p:nvPr/>
          </p:nvSpPr>
          <p:spPr bwMode="auto">
            <a:xfrm>
              <a:off x="4170679" y="2416519"/>
              <a:ext cx="0" cy="1386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21920" tIns="60961" rIns="121920" bIns="60961" numCol="1" anchor="t" anchorCtr="0" compatLnSpc="1">
              <a:prstTxWarp prst="textNoShape">
                <a:avLst/>
              </a:prstTxWarp>
            </a:bodyPr>
            <a:lstStyle/>
            <a:p>
              <a:pPr defTabSz="1219108">
                <a:defRPr/>
              </a:pPr>
              <a:endParaRPr lang="en-GB" sz="2401">
                <a:solidFill>
                  <a:prstClr val="black"/>
                </a:solidFill>
                <a:latin typeface="Arial" panose="020B0604020202020204" pitchFamily="34" charset="0"/>
                <a:cs typeface="Arial" panose="020B0604020202020204" pitchFamily="34" charset="0"/>
              </a:endParaRPr>
            </a:p>
          </p:txBody>
        </p:sp>
        <p:sp>
          <p:nvSpPr>
            <p:cNvPr id="396" name="Line 137">
              <a:extLst>
                <a:ext uri="{FF2B5EF4-FFF2-40B4-BE49-F238E27FC236}">
                  <a16:creationId xmlns:a16="http://schemas.microsoft.com/office/drawing/2014/main" id="{D3BBF3C6-A5B4-F83C-28C7-29BB9DE21B9F}"/>
                </a:ext>
              </a:extLst>
            </p:cNvPr>
            <p:cNvSpPr>
              <a:spLocks noChangeShapeType="1"/>
            </p:cNvSpPr>
            <p:nvPr/>
          </p:nvSpPr>
          <p:spPr bwMode="auto">
            <a:xfrm>
              <a:off x="4335100" y="2416519"/>
              <a:ext cx="0" cy="1386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21920" tIns="60961" rIns="121920" bIns="60961" numCol="1" anchor="t" anchorCtr="0" compatLnSpc="1">
              <a:prstTxWarp prst="textNoShape">
                <a:avLst/>
              </a:prstTxWarp>
            </a:bodyPr>
            <a:lstStyle/>
            <a:p>
              <a:pPr defTabSz="1219108">
                <a:defRPr/>
              </a:pPr>
              <a:endParaRPr lang="en-GB" sz="2401">
                <a:solidFill>
                  <a:prstClr val="black"/>
                </a:solidFill>
                <a:latin typeface="Arial" panose="020B0604020202020204" pitchFamily="34" charset="0"/>
                <a:cs typeface="Arial" panose="020B0604020202020204" pitchFamily="34" charset="0"/>
              </a:endParaRPr>
            </a:p>
          </p:txBody>
        </p:sp>
        <p:sp>
          <p:nvSpPr>
            <p:cNvPr id="397" name="Line 157">
              <a:extLst>
                <a:ext uri="{FF2B5EF4-FFF2-40B4-BE49-F238E27FC236}">
                  <a16:creationId xmlns:a16="http://schemas.microsoft.com/office/drawing/2014/main" id="{856067ED-21F8-ADEB-0203-2C762B29B3CC}"/>
                </a:ext>
              </a:extLst>
            </p:cNvPr>
            <p:cNvSpPr>
              <a:spLocks noChangeShapeType="1"/>
            </p:cNvSpPr>
            <p:nvPr/>
          </p:nvSpPr>
          <p:spPr bwMode="auto">
            <a:xfrm>
              <a:off x="5834074" y="2416519"/>
              <a:ext cx="0" cy="1386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21920" tIns="60961" rIns="121920" bIns="60961" numCol="1" anchor="t" anchorCtr="0" compatLnSpc="1">
              <a:prstTxWarp prst="textNoShape">
                <a:avLst/>
              </a:prstTxWarp>
            </a:bodyPr>
            <a:lstStyle/>
            <a:p>
              <a:pPr defTabSz="1219108">
                <a:defRPr/>
              </a:pPr>
              <a:endParaRPr lang="en-GB" sz="2401">
                <a:solidFill>
                  <a:prstClr val="black"/>
                </a:solidFill>
                <a:latin typeface="Arial" panose="020B0604020202020204" pitchFamily="34" charset="0"/>
                <a:cs typeface="Arial" panose="020B0604020202020204" pitchFamily="34" charset="0"/>
              </a:endParaRPr>
            </a:p>
          </p:txBody>
        </p:sp>
        <p:sp>
          <p:nvSpPr>
            <p:cNvPr id="398" name="Rectangle 67">
              <a:extLst>
                <a:ext uri="{FF2B5EF4-FFF2-40B4-BE49-F238E27FC236}">
                  <a16:creationId xmlns:a16="http://schemas.microsoft.com/office/drawing/2014/main" id="{9A14CB58-0761-DE47-3D58-DEDB6B6C41E5}"/>
                </a:ext>
              </a:extLst>
            </p:cNvPr>
            <p:cNvSpPr>
              <a:spLocks noChangeArrowheads="1"/>
            </p:cNvSpPr>
            <p:nvPr/>
          </p:nvSpPr>
          <p:spPr bwMode="auto">
            <a:xfrm>
              <a:off x="3640864" y="2436250"/>
              <a:ext cx="50495"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0</a:t>
              </a:r>
              <a:endParaRPr lang="en-GB" altLang="en-US" sz="2400">
                <a:solidFill>
                  <a:prstClr val="black"/>
                </a:solidFill>
                <a:cs typeface="Arial" panose="020B0604020202020204" pitchFamily="34" charset="0"/>
              </a:endParaRPr>
            </a:p>
          </p:txBody>
        </p:sp>
        <p:sp>
          <p:nvSpPr>
            <p:cNvPr id="399" name="Rectangle 68">
              <a:extLst>
                <a:ext uri="{FF2B5EF4-FFF2-40B4-BE49-F238E27FC236}">
                  <a16:creationId xmlns:a16="http://schemas.microsoft.com/office/drawing/2014/main" id="{BD1B2D39-4B12-6F4C-7F09-1ADBBB5C84CB}"/>
                </a:ext>
              </a:extLst>
            </p:cNvPr>
            <p:cNvSpPr>
              <a:spLocks noChangeArrowheads="1"/>
            </p:cNvSpPr>
            <p:nvPr/>
          </p:nvSpPr>
          <p:spPr bwMode="auto">
            <a:xfrm>
              <a:off x="3812248" y="2436250"/>
              <a:ext cx="50495"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6</a:t>
              </a:r>
              <a:endParaRPr lang="en-GB" altLang="en-US" sz="2400">
                <a:solidFill>
                  <a:prstClr val="black"/>
                </a:solidFill>
                <a:cs typeface="Arial" panose="020B0604020202020204" pitchFamily="34" charset="0"/>
              </a:endParaRPr>
            </a:p>
          </p:txBody>
        </p:sp>
        <p:sp>
          <p:nvSpPr>
            <p:cNvPr id="400" name="Rectangle 69">
              <a:extLst>
                <a:ext uri="{FF2B5EF4-FFF2-40B4-BE49-F238E27FC236}">
                  <a16:creationId xmlns:a16="http://schemas.microsoft.com/office/drawing/2014/main" id="{8F2355BF-E551-A2C4-F301-2868069CDF66}"/>
                </a:ext>
              </a:extLst>
            </p:cNvPr>
            <p:cNvSpPr>
              <a:spLocks noChangeArrowheads="1"/>
            </p:cNvSpPr>
            <p:nvPr/>
          </p:nvSpPr>
          <p:spPr bwMode="auto">
            <a:xfrm>
              <a:off x="3952486" y="2436250"/>
              <a:ext cx="100989"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12</a:t>
              </a:r>
              <a:endParaRPr lang="en-GB" altLang="en-US" sz="2400">
                <a:solidFill>
                  <a:prstClr val="black"/>
                </a:solidFill>
                <a:cs typeface="Arial" panose="020B0604020202020204" pitchFamily="34" charset="0"/>
              </a:endParaRPr>
            </a:p>
          </p:txBody>
        </p:sp>
        <p:sp>
          <p:nvSpPr>
            <p:cNvPr id="401" name="Rectangle 70">
              <a:extLst>
                <a:ext uri="{FF2B5EF4-FFF2-40B4-BE49-F238E27FC236}">
                  <a16:creationId xmlns:a16="http://schemas.microsoft.com/office/drawing/2014/main" id="{1E3C92C2-325C-044E-1002-79870E094265}"/>
                </a:ext>
              </a:extLst>
            </p:cNvPr>
            <p:cNvSpPr>
              <a:spLocks noChangeArrowheads="1"/>
            </p:cNvSpPr>
            <p:nvPr/>
          </p:nvSpPr>
          <p:spPr bwMode="auto">
            <a:xfrm>
              <a:off x="4120188" y="2436250"/>
              <a:ext cx="100989"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18</a:t>
              </a:r>
              <a:endParaRPr lang="en-GB" altLang="en-US" sz="2400">
                <a:solidFill>
                  <a:prstClr val="black"/>
                </a:solidFill>
                <a:cs typeface="Arial" panose="020B0604020202020204" pitchFamily="34" charset="0"/>
              </a:endParaRPr>
            </a:p>
          </p:txBody>
        </p:sp>
        <p:sp>
          <p:nvSpPr>
            <p:cNvPr id="402" name="Rectangle 71">
              <a:extLst>
                <a:ext uri="{FF2B5EF4-FFF2-40B4-BE49-F238E27FC236}">
                  <a16:creationId xmlns:a16="http://schemas.microsoft.com/office/drawing/2014/main" id="{3B5A767E-D469-7481-B504-F123AC6E311D}"/>
                </a:ext>
              </a:extLst>
            </p:cNvPr>
            <p:cNvSpPr>
              <a:spLocks noChangeArrowheads="1"/>
            </p:cNvSpPr>
            <p:nvPr/>
          </p:nvSpPr>
          <p:spPr bwMode="auto">
            <a:xfrm>
              <a:off x="4284607" y="2436250"/>
              <a:ext cx="100989"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24</a:t>
              </a:r>
              <a:endParaRPr lang="en-GB" altLang="en-US" sz="2400">
                <a:solidFill>
                  <a:prstClr val="black"/>
                </a:solidFill>
                <a:cs typeface="Arial" panose="020B0604020202020204" pitchFamily="34" charset="0"/>
              </a:endParaRPr>
            </a:p>
          </p:txBody>
        </p:sp>
        <p:sp>
          <p:nvSpPr>
            <p:cNvPr id="403" name="Rectangle 90">
              <a:extLst>
                <a:ext uri="{FF2B5EF4-FFF2-40B4-BE49-F238E27FC236}">
                  <a16:creationId xmlns:a16="http://schemas.microsoft.com/office/drawing/2014/main" id="{CCE465A3-3D51-8204-071C-ABDE8E6E6697}"/>
                </a:ext>
              </a:extLst>
            </p:cNvPr>
            <p:cNvSpPr>
              <a:spLocks noChangeArrowheads="1"/>
            </p:cNvSpPr>
            <p:nvPr/>
          </p:nvSpPr>
          <p:spPr bwMode="auto">
            <a:xfrm>
              <a:off x="5784895" y="2436250"/>
              <a:ext cx="100989"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78</a:t>
              </a:r>
              <a:endParaRPr lang="en-GB" altLang="en-US" sz="2400">
                <a:solidFill>
                  <a:prstClr val="black"/>
                </a:solidFill>
                <a:cs typeface="Arial" panose="020B0604020202020204" pitchFamily="34" charset="0"/>
              </a:endParaRPr>
            </a:p>
          </p:txBody>
        </p:sp>
        <p:sp>
          <p:nvSpPr>
            <p:cNvPr id="404" name="Rectangle 93">
              <a:extLst>
                <a:ext uri="{FF2B5EF4-FFF2-40B4-BE49-F238E27FC236}">
                  <a16:creationId xmlns:a16="http://schemas.microsoft.com/office/drawing/2014/main" id="{023F9702-4B19-0F32-636B-4E18EB09FC52}"/>
                </a:ext>
              </a:extLst>
            </p:cNvPr>
            <p:cNvSpPr>
              <a:spLocks noChangeArrowheads="1"/>
            </p:cNvSpPr>
            <p:nvPr/>
          </p:nvSpPr>
          <p:spPr bwMode="auto">
            <a:xfrm>
              <a:off x="5294320" y="1746383"/>
              <a:ext cx="711734" cy="10767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080" eaLnBrk="0" fontAlgn="base" hangingPunct="0">
                <a:spcBef>
                  <a:spcPct val="0"/>
                </a:spcBef>
                <a:spcAft>
                  <a:spcPct val="0"/>
                </a:spcAft>
                <a:defRPr/>
              </a:pPr>
              <a:r>
                <a:rPr lang="en-GB" altLang="en-US" sz="933" b="1">
                  <a:solidFill>
                    <a:srgbClr val="7030A0"/>
                  </a:solidFill>
                  <a:cs typeface="Arial" panose="020B0604020202020204" pitchFamily="34" charset="0"/>
                </a:rPr>
                <a:t>Olaparib (n=260)</a:t>
              </a:r>
            </a:p>
          </p:txBody>
        </p:sp>
        <p:sp>
          <p:nvSpPr>
            <p:cNvPr id="405" name="Rectangle 94">
              <a:extLst>
                <a:ext uri="{FF2B5EF4-FFF2-40B4-BE49-F238E27FC236}">
                  <a16:creationId xmlns:a16="http://schemas.microsoft.com/office/drawing/2014/main" id="{766BD3C4-326A-9756-9872-33FEFAD98F6A}"/>
                </a:ext>
              </a:extLst>
            </p:cNvPr>
            <p:cNvSpPr>
              <a:spLocks noChangeArrowheads="1"/>
            </p:cNvSpPr>
            <p:nvPr/>
          </p:nvSpPr>
          <p:spPr bwMode="auto">
            <a:xfrm>
              <a:off x="5302902" y="2069760"/>
              <a:ext cx="692498"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p>
              <a:pPr defTabSz="1219080" eaLnBrk="0" fontAlgn="base" hangingPunct="0">
                <a:spcBef>
                  <a:spcPct val="0"/>
                </a:spcBef>
                <a:spcAft>
                  <a:spcPct val="0"/>
                </a:spcAft>
                <a:defRPr/>
              </a:pPr>
              <a:r>
                <a:rPr lang="en-GB" altLang="en-US" sz="933" b="1">
                  <a:solidFill>
                    <a:srgbClr val="818181"/>
                  </a:solidFill>
                  <a:latin typeface="Arial" panose="020B0604020202020204" pitchFamily="34" charset="0"/>
                  <a:cs typeface="Arial" panose="020B0604020202020204" pitchFamily="34" charset="0"/>
                </a:rPr>
                <a:t>Placebo (n=131)</a:t>
              </a:r>
            </a:p>
          </p:txBody>
        </p:sp>
        <p:cxnSp>
          <p:nvCxnSpPr>
            <p:cNvPr id="407" name="Straight Connector 406">
              <a:extLst>
                <a:ext uri="{FF2B5EF4-FFF2-40B4-BE49-F238E27FC236}">
                  <a16:creationId xmlns:a16="http://schemas.microsoft.com/office/drawing/2014/main" id="{ECA4F9AF-536F-4575-31A5-A439437F9C0E}"/>
                </a:ext>
              </a:extLst>
            </p:cNvPr>
            <p:cNvCxnSpPr>
              <a:cxnSpLocks/>
            </p:cNvCxnSpPr>
            <p:nvPr/>
          </p:nvCxnSpPr>
          <p:spPr>
            <a:xfrm flipH="1">
              <a:off x="3662002" y="1396215"/>
              <a:ext cx="0" cy="10217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122121F5-7A3D-F990-CF36-1CBDD1E1C430}"/>
                </a:ext>
              </a:extLst>
            </p:cNvPr>
            <p:cNvCxnSpPr>
              <a:cxnSpLocks/>
            </p:cNvCxnSpPr>
            <p:nvPr/>
          </p:nvCxnSpPr>
          <p:spPr>
            <a:xfrm flipH="1">
              <a:off x="3642780" y="2413397"/>
              <a:ext cx="2191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9" name="Line 96">
              <a:extLst>
                <a:ext uri="{FF2B5EF4-FFF2-40B4-BE49-F238E27FC236}">
                  <a16:creationId xmlns:a16="http://schemas.microsoft.com/office/drawing/2014/main" id="{012FDA95-D2EF-2056-41A7-CB7220CF6AD9}"/>
                </a:ext>
              </a:extLst>
            </p:cNvPr>
            <p:cNvSpPr>
              <a:spLocks noChangeShapeType="1"/>
            </p:cNvSpPr>
            <p:nvPr/>
          </p:nvSpPr>
          <p:spPr bwMode="auto">
            <a:xfrm flipH="1">
              <a:off x="3642780" y="2212330"/>
              <a:ext cx="2041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21920" tIns="60961" rIns="121920" bIns="60961" numCol="1" anchor="t" anchorCtr="0" compatLnSpc="1">
              <a:prstTxWarp prst="textNoShape">
                <a:avLst/>
              </a:prstTxWarp>
            </a:bodyPr>
            <a:lstStyle/>
            <a:p>
              <a:pPr defTabSz="1219108">
                <a:defRPr/>
              </a:pPr>
              <a:endParaRPr lang="en-GB" sz="2401">
                <a:solidFill>
                  <a:prstClr val="black"/>
                </a:solidFill>
                <a:latin typeface="Arial" panose="020B0604020202020204" pitchFamily="34" charset="0"/>
                <a:cs typeface="Arial" panose="020B0604020202020204" pitchFamily="34" charset="0"/>
              </a:endParaRPr>
            </a:p>
          </p:txBody>
        </p:sp>
        <p:sp>
          <p:nvSpPr>
            <p:cNvPr id="410" name="Line 96">
              <a:extLst>
                <a:ext uri="{FF2B5EF4-FFF2-40B4-BE49-F238E27FC236}">
                  <a16:creationId xmlns:a16="http://schemas.microsoft.com/office/drawing/2014/main" id="{485594B4-3014-FAE4-3FA1-5EE0FB126664}"/>
                </a:ext>
              </a:extLst>
            </p:cNvPr>
            <p:cNvSpPr>
              <a:spLocks noChangeShapeType="1"/>
            </p:cNvSpPr>
            <p:nvPr/>
          </p:nvSpPr>
          <p:spPr bwMode="auto">
            <a:xfrm flipH="1">
              <a:off x="3642780" y="2108980"/>
              <a:ext cx="2041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21920" tIns="60961" rIns="121920" bIns="60961" numCol="1" anchor="t" anchorCtr="0" compatLnSpc="1">
              <a:prstTxWarp prst="textNoShape">
                <a:avLst/>
              </a:prstTxWarp>
            </a:bodyPr>
            <a:lstStyle/>
            <a:p>
              <a:pPr defTabSz="1219108">
                <a:defRPr/>
              </a:pPr>
              <a:endParaRPr lang="en-GB" sz="2401">
                <a:solidFill>
                  <a:prstClr val="black"/>
                </a:solidFill>
                <a:latin typeface="Arial" panose="020B0604020202020204" pitchFamily="34" charset="0"/>
                <a:cs typeface="Arial" panose="020B0604020202020204" pitchFamily="34" charset="0"/>
              </a:endParaRPr>
            </a:p>
          </p:txBody>
        </p:sp>
        <p:sp>
          <p:nvSpPr>
            <p:cNvPr id="411" name="Line 96">
              <a:extLst>
                <a:ext uri="{FF2B5EF4-FFF2-40B4-BE49-F238E27FC236}">
                  <a16:creationId xmlns:a16="http://schemas.microsoft.com/office/drawing/2014/main" id="{ED3A855C-3E45-9B08-5E93-0DF6FC576F70}"/>
                </a:ext>
              </a:extLst>
            </p:cNvPr>
            <p:cNvSpPr>
              <a:spLocks noChangeShapeType="1"/>
            </p:cNvSpPr>
            <p:nvPr/>
          </p:nvSpPr>
          <p:spPr bwMode="auto">
            <a:xfrm flipH="1">
              <a:off x="3642780" y="2006637"/>
              <a:ext cx="2041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21920" tIns="60961" rIns="121920" bIns="60961" numCol="1" anchor="t" anchorCtr="0" compatLnSpc="1">
              <a:prstTxWarp prst="textNoShape">
                <a:avLst/>
              </a:prstTxWarp>
            </a:bodyPr>
            <a:lstStyle/>
            <a:p>
              <a:pPr defTabSz="1219108">
                <a:defRPr/>
              </a:pPr>
              <a:endParaRPr lang="en-GB" sz="2401">
                <a:solidFill>
                  <a:prstClr val="black"/>
                </a:solidFill>
                <a:latin typeface="Arial" panose="020B0604020202020204" pitchFamily="34" charset="0"/>
                <a:cs typeface="Arial" panose="020B0604020202020204" pitchFamily="34" charset="0"/>
              </a:endParaRPr>
            </a:p>
          </p:txBody>
        </p:sp>
        <p:sp>
          <p:nvSpPr>
            <p:cNvPr id="412" name="Line 96">
              <a:extLst>
                <a:ext uri="{FF2B5EF4-FFF2-40B4-BE49-F238E27FC236}">
                  <a16:creationId xmlns:a16="http://schemas.microsoft.com/office/drawing/2014/main" id="{292DE764-5BE5-2F49-6DD8-D42D557E8983}"/>
                </a:ext>
              </a:extLst>
            </p:cNvPr>
            <p:cNvSpPr>
              <a:spLocks noChangeShapeType="1"/>
            </p:cNvSpPr>
            <p:nvPr/>
          </p:nvSpPr>
          <p:spPr bwMode="auto">
            <a:xfrm flipH="1">
              <a:off x="3642780" y="1904292"/>
              <a:ext cx="2041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21920" tIns="60961" rIns="121920" bIns="60961" numCol="1" anchor="t" anchorCtr="0" compatLnSpc="1">
              <a:prstTxWarp prst="textNoShape">
                <a:avLst/>
              </a:prstTxWarp>
            </a:bodyPr>
            <a:lstStyle/>
            <a:p>
              <a:pPr defTabSz="1219108">
                <a:defRPr/>
              </a:pPr>
              <a:endParaRPr lang="en-GB" sz="2401">
                <a:solidFill>
                  <a:prstClr val="black"/>
                </a:solidFill>
                <a:latin typeface="Arial" panose="020B0604020202020204" pitchFamily="34" charset="0"/>
                <a:cs typeface="Arial" panose="020B0604020202020204" pitchFamily="34" charset="0"/>
              </a:endParaRPr>
            </a:p>
          </p:txBody>
        </p:sp>
        <p:sp>
          <p:nvSpPr>
            <p:cNvPr id="413" name="Line 96">
              <a:extLst>
                <a:ext uri="{FF2B5EF4-FFF2-40B4-BE49-F238E27FC236}">
                  <a16:creationId xmlns:a16="http://schemas.microsoft.com/office/drawing/2014/main" id="{FBE76437-DA6C-EAE7-9FDA-48E34668B55F}"/>
                </a:ext>
              </a:extLst>
            </p:cNvPr>
            <p:cNvSpPr>
              <a:spLocks noChangeShapeType="1"/>
            </p:cNvSpPr>
            <p:nvPr/>
          </p:nvSpPr>
          <p:spPr bwMode="auto">
            <a:xfrm flipH="1">
              <a:off x="3642780" y="1803615"/>
              <a:ext cx="2041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21920" tIns="60961" rIns="121920" bIns="60961" numCol="1" anchor="t" anchorCtr="0" compatLnSpc="1">
              <a:prstTxWarp prst="textNoShape">
                <a:avLst/>
              </a:prstTxWarp>
            </a:bodyPr>
            <a:lstStyle/>
            <a:p>
              <a:pPr defTabSz="1219108">
                <a:defRPr/>
              </a:pPr>
              <a:endParaRPr lang="en-GB" sz="2401">
                <a:solidFill>
                  <a:prstClr val="black"/>
                </a:solidFill>
                <a:latin typeface="Arial" panose="020B0604020202020204" pitchFamily="34" charset="0"/>
                <a:cs typeface="Arial" panose="020B0604020202020204" pitchFamily="34" charset="0"/>
              </a:endParaRPr>
            </a:p>
          </p:txBody>
        </p:sp>
        <p:sp>
          <p:nvSpPr>
            <p:cNvPr id="414" name="Line 96">
              <a:extLst>
                <a:ext uri="{FF2B5EF4-FFF2-40B4-BE49-F238E27FC236}">
                  <a16:creationId xmlns:a16="http://schemas.microsoft.com/office/drawing/2014/main" id="{1E465868-2861-AD19-676B-304C20475AC5}"/>
                </a:ext>
              </a:extLst>
            </p:cNvPr>
            <p:cNvSpPr>
              <a:spLocks noChangeShapeType="1"/>
            </p:cNvSpPr>
            <p:nvPr/>
          </p:nvSpPr>
          <p:spPr bwMode="auto">
            <a:xfrm flipH="1">
              <a:off x="3642780" y="1698944"/>
              <a:ext cx="2041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21920" tIns="60961" rIns="121920" bIns="60961" numCol="1" anchor="t" anchorCtr="0" compatLnSpc="1">
              <a:prstTxWarp prst="textNoShape">
                <a:avLst/>
              </a:prstTxWarp>
            </a:bodyPr>
            <a:lstStyle/>
            <a:p>
              <a:pPr defTabSz="1219108">
                <a:defRPr/>
              </a:pPr>
              <a:endParaRPr lang="en-GB" sz="2401">
                <a:solidFill>
                  <a:prstClr val="black"/>
                </a:solidFill>
                <a:latin typeface="Arial" panose="020B0604020202020204" pitchFamily="34" charset="0"/>
                <a:cs typeface="Arial" panose="020B0604020202020204" pitchFamily="34" charset="0"/>
              </a:endParaRPr>
            </a:p>
          </p:txBody>
        </p:sp>
        <p:sp>
          <p:nvSpPr>
            <p:cNvPr id="415" name="Line 96">
              <a:extLst>
                <a:ext uri="{FF2B5EF4-FFF2-40B4-BE49-F238E27FC236}">
                  <a16:creationId xmlns:a16="http://schemas.microsoft.com/office/drawing/2014/main" id="{419027C7-7924-F0B6-E25C-6951A51F35F0}"/>
                </a:ext>
              </a:extLst>
            </p:cNvPr>
            <p:cNvSpPr>
              <a:spLocks noChangeShapeType="1"/>
            </p:cNvSpPr>
            <p:nvPr/>
          </p:nvSpPr>
          <p:spPr bwMode="auto">
            <a:xfrm flipH="1">
              <a:off x="3642780" y="1597260"/>
              <a:ext cx="2041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21920" tIns="60961" rIns="121920" bIns="60961" numCol="1" anchor="t" anchorCtr="0" compatLnSpc="1">
              <a:prstTxWarp prst="textNoShape">
                <a:avLst/>
              </a:prstTxWarp>
            </a:bodyPr>
            <a:lstStyle/>
            <a:p>
              <a:pPr defTabSz="1219108">
                <a:defRPr/>
              </a:pPr>
              <a:endParaRPr lang="en-GB" sz="2401">
                <a:solidFill>
                  <a:prstClr val="black"/>
                </a:solidFill>
                <a:latin typeface="Arial" panose="020B0604020202020204" pitchFamily="34" charset="0"/>
                <a:cs typeface="Arial" panose="020B0604020202020204" pitchFamily="34" charset="0"/>
              </a:endParaRPr>
            </a:p>
          </p:txBody>
        </p:sp>
        <p:sp>
          <p:nvSpPr>
            <p:cNvPr id="416" name="Line 96">
              <a:extLst>
                <a:ext uri="{FF2B5EF4-FFF2-40B4-BE49-F238E27FC236}">
                  <a16:creationId xmlns:a16="http://schemas.microsoft.com/office/drawing/2014/main" id="{2C280E4D-48FC-43F5-80FD-4509B778E5D4}"/>
                </a:ext>
              </a:extLst>
            </p:cNvPr>
            <p:cNvSpPr>
              <a:spLocks noChangeShapeType="1"/>
            </p:cNvSpPr>
            <p:nvPr/>
          </p:nvSpPr>
          <p:spPr bwMode="auto">
            <a:xfrm flipH="1">
              <a:off x="3642780" y="1494916"/>
              <a:ext cx="2041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21920" tIns="60961" rIns="121920" bIns="60961" numCol="1" anchor="t" anchorCtr="0" compatLnSpc="1">
              <a:prstTxWarp prst="textNoShape">
                <a:avLst/>
              </a:prstTxWarp>
            </a:bodyPr>
            <a:lstStyle/>
            <a:p>
              <a:pPr defTabSz="1219108">
                <a:defRPr/>
              </a:pPr>
              <a:endParaRPr lang="en-GB" sz="2401">
                <a:solidFill>
                  <a:prstClr val="black"/>
                </a:solidFill>
                <a:latin typeface="Arial" panose="020B0604020202020204" pitchFamily="34" charset="0"/>
                <a:cs typeface="Arial" panose="020B0604020202020204" pitchFamily="34" charset="0"/>
              </a:endParaRPr>
            </a:p>
          </p:txBody>
        </p:sp>
        <p:sp>
          <p:nvSpPr>
            <p:cNvPr id="417" name="Line 96">
              <a:extLst>
                <a:ext uri="{FF2B5EF4-FFF2-40B4-BE49-F238E27FC236}">
                  <a16:creationId xmlns:a16="http://schemas.microsoft.com/office/drawing/2014/main" id="{70D7526F-3CE8-275B-5E90-A5D2C9BA32CF}"/>
                </a:ext>
              </a:extLst>
            </p:cNvPr>
            <p:cNvSpPr>
              <a:spLocks noChangeShapeType="1"/>
            </p:cNvSpPr>
            <p:nvPr/>
          </p:nvSpPr>
          <p:spPr bwMode="auto">
            <a:xfrm flipH="1">
              <a:off x="3642780" y="1393406"/>
              <a:ext cx="2041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21920" tIns="60961" rIns="121920" bIns="60961" numCol="1" anchor="t" anchorCtr="0" compatLnSpc="1">
              <a:prstTxWarp prst="textNoShape">
                <a:avLst/>
              </a:prstTxWarp>
            </a:bodyPr>
            <a:lstStyle/>
            <a:p>
              <a:pPr defTabSz="1219108">
                <a:defRPr/>
              </a:pPr>
              <a:endParaRPr lang="en-GB" sz="2401">
                <a:solidFill>
                  <a:prstClr val="black"/>
                </a:solidFill>
                <a:latin typeface="Arial" panose="020B0604020202020204" pitchFamily="34" charset="0"/>
                <a:cs typeface="Arial" panose="020B0604020202020204" pitchFamily="34" charset="0"/>
              </a:endParaRPr>
            </a:p>
          </p:txBody>
        </p:sp>
        <p:sp>
          <p:nvSpPr>
            <p:cNvPr id="419" name="Line 46">
              <a:extLst>
                <a:ext uri="{FF2B5EF4-FFF2-40B4-BE49-F238E27FC236}">
                  <a16:creationId xmlns:a16="http://schemas.microsoft.com/office/drawing/2014/main" id="{B1E3C462-5FE3-8645-F9EC-65A680BAD510}"/>
                </a:ext>
              </a:extLst>
            </p:cNvPr>
            <p:cNvSpPr>
              <a:spLocks noChangeShapeType="1"/>
            </p:cNvSpPr>
            <p:nvPr/>
          </p:nvSpPr>
          <p:spPr bwMode="auto">
            <a:xfrm>
              <a:off x="4502459" y="2416519"/>
              <a:ext cx="0" cy="1386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21920" tIns="60961" rIns="121920" bIns="60961" numCol="1" anchor="t" anchorCtr="0" compatLnSpc="1">
              <a:prstTxWarp prst="textNoShape">
                <a:avLst/>
              </a:prstTxWarp>
            </a:bodyPr>
            <a:lstStyle/>
            <a:p>
              <a:pPr defTabSz="1219108">
                <a:defRPr/>
              </a:pPr>
              <a:endParaRPr lang="en-GB" sz="2401">
                <a:solidFill>
                  <a:prstClr val="black"/>
                </a:solidFill>
                <a:latin typeface="Arial" panose="020B0604020202020204" pitchFamily="34" charset="0"/>
                <a:cs typeface="Arial" panose="020B0604020202020204" pitchFamily="34" charset="0"/>
              </a:endParaRPr>
            </a:p>
          </p:txBody>
        </p:sp>
        <p:sp>
          <p:nvSpPr>
            <p:cNvPr id="420" name="Line 137">
              <a:extLst>
                <a:ext uri="{FF2B5EF4-FFF2-40B4-BE49-F238E27FC236}">
                  <a16:creationId xmlns:a16="http://schemas.microsoft.com/office/drawing/2014/main" id="{E944B96F-C9E2-20CB-A099-203F2FA937D8}"/>
                </a:ext>
              </a:extLst>
            </p:cNvPr>
            <p:cNvSpPr>
              <a:spLocks noChangeShapeType="1"/>
            </p:cNvSpPr>
            <p:nvPr/>
          </p:nvSpPr>
          <p:spPr bwMode="auto">
            <a:xfrm>
              <a:off x="4502459" y="2416519"/>
              <a:ext cx="0" cy="1386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21920" tIns="60961" rIns="121920" bIns="60961" numCol="1" anchor="t" anchorCtr="0" compatLnSpc="1">
              <a:prstTxWarp prst="textNoShape">
                <a:avLst/>
              </a:prstTxWarp>
            </a:bodyPr>
            <a:lstStyle/>
            <a:p>
              <a:pPr defTabSz="1219108">
                <a:defRPr/>
              </a:pPr>
              <a:endParaRPr lang="en-GB" sz="2401">
                <a:solidFill>
                  <a:prstClr val="black"/>
                </a:solidFill>
                <a:latin typeface="Arial" panose="020B0604020202020204" pitchFamily="34" charset="0"/>
                <a:cs typeface="Arial" panose="020B0604020202020204" pitchFamily="34" charset="0"/>
              </a:endParaRPr>
            </a:p>
          </p:txBody>
        </p:sp>
        <p:sp>
          <p:nvSpPr>
            <p:cNvPr id="421" name="Rectangle 71">
              <a:extLst>
                <a:ext uri="{FF2B5EF4-FFF2-40B4-BE49-F238E27FC236}">
                  <a16:creationId xmlns:a16="http://schemas.microsoft.com/office/drawing/2014/main" id="{2F4B4DE8-E970-D548-A6F6-00A20B22EF61}"/>
                </a:ext>
              </a:extLst>
            </p:cNvPr>
            <p:cNvSpPr>
              <a:spLocks noChangeArrowheads="1"/>
            </p:cNvSpPr>
            <p:nvPr/>
          </p:nvSpPr>
          <p:spPr bwMode="auto">
            <a:xfrm>
              <a:off x="4451965" y="2436250"/>
              <a:ext cx="100989"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30</a:t>
              </a:r>
              <a:endParaRPr lang="en-GB" altLang="en-US" sz="2400">
                <a:solidFill>
                  <a:prstClr val="black"/>
                </a:solidFill>
                <a:cs typeface="Arial" panose="020B0604020202020204" pitchFamily="34" charset="0"/>
              </a:endParaRPr>
            </a:p>
          </p:txBody>
        </p:sp>
        <p:sp>
          <p:nvSpPr>
            <p:cNvPr id="423" name="Line 46">
              <a:extLst>
                <a:ext uri="{FF2B5EF4-FFF2-40B4-BE49-F238E27FC236}">
                  <a16:creationId xmlns:a16="http://schemas.microsoft.com/office/drawing/2014/main" id="{A35F6B32-EC30-1340-85F7-85D1A993D941}"/>
                </a:ext>
              </a:extLst>
            </p:cNvPr>
            <p:cNvSpPr>
              <a:spLocks noChangeShapeType="1"/>
            </p:cNvSpPr>
            <p:nvPr/>
          </p:nvSpPr>
          <p:spPr bwMode="auto">
            <a:xfrm>
              <a:off x="4667629" y="2416519"/>
              <a:ext cx="0" cy="1386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21920" tIns="60961" rIns="121920" bIns="60961" numCol="1" anchor="t" anchorCtr="0" compatLnSpc="1">
              <a:prstTxWarp prst="textNoShape">
                <a:avLst/>
              </a:prstTxWarp>
            </a:bodyPr>
            <a:lstStyle/>
            <a:p>
              <a:pPr defTabSz="1219108">
                <a:defRPr/>
              </a:pPr>
              <a:endParaRPr lang="en-GB" sz="2401">
                <a:solidFill>
                  <a:prstClr val="black"/>
                </a:solidFill>
                <a:latin typeface="Arial" panose="020B0604020202020204" pitchFamily="34" charset="0"/>
                <a:cs typeface="Arial" panose="020B0604020202020204" pitchFamily="34" charset="0"/>
              </a:endParaRPr>
            </a:p>
          </p:txBody>
        </p:sp>
        <p:sp>
          <p:nvSpPr>
            <p:cNvPr id="424" name="Line 137">
              <a:extLst>
                <a:ext uri="{FF2B5EF4-FFF2-40B4-BE49-F238E27FC236}">
                  <a16:creationId xmlns:a16="http://schemas.microsoft.com/office/drawing/2014/main" id="{1A924DEE-A3EC-54D7-7478-11441B2C3A20}"/>
                </a:ext>
              </a:extLst>
            </p:cNvPr>
            <p:cNvSpPr>
              <a:spLocks noChangeShapeType="1"/>
            </p:cNvSpPr>
            <p:nvPr/>
          </p:nvSpPr>
          <p:spPr bwMode="auto">
            <a:xfrm>
              <a:off x="4667629" y="2416519"/>
              <a:ext cx="0" cy="1386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21920" tIns="60961" rIns="121920" bIns="60961" numCol="1" anchor="t" anchorCtr="0" compatLnSpc="1">
              <a:prstTxWarp prst="textNoShape">
                <a:avLst/>
              </a:prstTxWarp>
            </a:bodyPr>
            <a:lstStyle/>
            <a:p>
              <a:pPr defTabSz="1219108">
                <a:defRPr/>
              </a:pPr>
              <a:endParaRPr lang="en-GB" sz="2401">
                <a:solidFill>
                  <a:prstClr val="black"/>
                </a:solidFill>
                <a:latin typeface="Arial" panose="020B0604020202020204" pitchFamily="34" charset="0"/>
                <a:cs typeface="Arial" panose="020B0604020202020204" pitchFamily="34" charset="0"/>
              </a:endParaRPr>
            </a:p>
          </p:txBody>
        </p:sp>
        <p:sp>
          <p:nvSpPr>
            <p:cNvPr id="425" name="Rectangle 71">
              <a:extLst>
                <a:ext uri="{FF2B5EF4-FFF2-40B4-BE49-F238E27FC236}">
                  <a16:creationId xmlns:a16="http://schemas.microsoft.com/office/drawing/2014/main" id="{8D7F6149-3D7A-06C8-6595-DD25112E429A}"/>
                </a:ext>
              </a:extLst>
            </p:cNvPr>
            <p:cNvSpPr>
              <a:spLocks noChangeArrowheads="1"/>
            </p:cNvSpPr>
            <p:nvPr/>
          </p:nvSpPr>
          <p:spPr bwMode="auto">
            <a:xfrm>
              <a:off x="4617135" y="2436250"/>
              <a:ext cx="100989"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36</a:t>
              </a:r>
              <a:endParaRPr lang="en-GB" altLang="en-US" sz="2400">
                <a:solidFill>
                  <a:prstClr val="black"/>
                </a:solidFill>
                <a:cs typeface="Arial" panose="020B0604020202020204" pitchFamily="34" charset="0"/>
              </a:endParaRPr>
            </a:p>
          </p:txBody>
        </p:sp>
        <p:sp>
          <p:nvSpPr>
            <p:cNvPr id="427" name="Line 46">
              <a:extLst>
                <a:ext uri="{FF2B5EF4-FFF2-40B4-BE49-F238E27FC236}">
                  <a16:creationId xmlns:a16="http://schemas.microsoft.com/office/drawing/2014/main" id="{7EFEB8D8-FA34-5F9F-3D02-D5B804E94414}"/>
                </a:ext>
              </a:extLst>
            </p:cNvPr>
            <p:cNvSpPr>
              <a:spLocks noChangeShapeType="1"/>
            </p:cNvSpPr>
            <p:nvPr/>
          </p:nvSpPr>
          <p:spPr bwMode="auto">
            <a:xfrm>
              <a:off x="4833893" y="2416519"/>
              <a:ext cx="0" cy="1386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21920" tIns="60961" rIns="121920" bIns="60961" numCol="1" anchor="t" anchorCtr="0" compatLnSpc="1">
              <a:prstTxWarp prst="textNoShape">
                <a:avLst/>
              </a:prstTxWarp>
            </a:bodyPr>
            <a:lstStyle/>
            <a:p>
              <a:pPr defTabSz="1219108">
                <a:defRPr/>
              </a:pPr>
              <a:endParaRPr lang="en-GB" sz="2401">
                <a:solidFill>
                  <a:prstClr val="black"/>
                </a:solidFill>
                <a:latin typeface="Arial" panose="020B0604020202020204" pitchFamily="34" charset="0"/>
                <a:cs typeface="Arial" panose="020B0604020202020204" pitchFamily="34" charset="0"/>
              </a:endParaRPr>
            </a:p>
          </p:txBody>
        </p:sp>
        <p:sp>
          <p:nvSpPr>
            <p:cNvPr id="428" name="Line 137">
              <a:extLst>
                <a:ext uri="{FF2B5EF4-FFF2-40B4-BE49-F238E27FC236}">
                  <a16:creationId xmlns:a16="http://schemas.microsoft.com/office/drawing/2014/main" id="{5F2562B0-363F-290F-B8A3-A571A8CD3EAB}"/>
                </a:ext>
              </a:extLst>
            </p:cNvPr>
            <p:cNvSpPr>
              <a:spLocks noChangeShapeType="1"/>
            </p:cNvSpPr>
            <p:nvPr/>
          </p:nvSpPr>
          <p:spPr bwMode="auto">
            <a:xfrm>
              <a:off x="4833893" y="2416519"/>
              <a:ext cx="0" cy="1386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21920" tIns="60961" rIns="121920" bIns="60961" numCol="1" anchor="t" anchorCtr="0" compatLnSpc="1">
              <a:prstTxWarp prst="textNoShape">
                <a:avLst/>
              </a:prstTxWarp>
            </a:bodyPr>
            <a:lstStyle/>
            <a:p>
              <a:pPr defTabSz="1219108">
                <a:defRPr/>
              </a:pPr>
              <a:endParaRPr lang="en-GB" sz="2401">
                <a:solidFill>
                  <a:prstClr val="black"/>
                </a:solidFill>
                <a:latin typeface="Arial" panose="020B0604020202020204" pitchFamily="34" charset="0"/>
                <a:cs typeface="Arial" panose="020B0604020202020204" pitchFamily="34" charset="0"/>
              </a:endParaRPr>
            </a:p>
          </p:txBody>
        </p:sp>
        <p:sp>
          <p:nvSpPr>
            <p:cNvPr id="429" name="Rectangle 71">
              <a:extLst>
                <a:ext uri="{FF2B5EF4-FFF2-40B4-BE49-F238E27FC236}">
                  <a16:creationId xmlns:a16="http://schemas.microsoft.com/office/drawing/2014/main" id="{152DC384-A518-BCB2-E139-9115446CDD8A}"/>
                </a:ext>
              </a:extLst>
            </p:cNvPr>
            <p:cNvSpPr>
              <a:spLocks noChangeArrowheads="1"/>
            </p:cNvSpPr>
            <p:nvPr/>
          </p:nvSpPr>
          <p:spPr bwMode="auto">
            <a:xfrm>
              <a:off x="4783399" y="2436250"/>
              <a:ext cx="100989"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42</a:t>
              </a:r>
              <a:endParaRPr lang="en-GB" altLang="en-US" sz="2400">
                <a:solidFill>
                  <a:prstClr val="black"/>
                </a:solidFill>
                <a:cs typeface="Arial" panose="020B0604020202020204" pitchFamily="34" charset="0"/>
              </a:endParaRPr>
            </a:p>
          </p:txBody>
        </p:sp>
        <p:sp>
          <p:nvSpPr>
            <p:cNvPr id="431" name="Line 46">
              <a:extLst>
                <a:ext uri="{FF2B5EF4-FFF2-40B4-BE49-F238E27FC236}">
                  <a16:creationId xmlns:a16="http://schemas.microsoft.com/office/drawing/2014/main" id="{593CD47A-8CCF-4AE4-2F1B-D7EAA4363581}"/>
                </a:ext>
              </a:extLst>
            </p:cNvPr>
            <p:cNvSpPr>
              <a:spLocks noChangeShapeType="1"/>
            </p:cNvSpPr>
            <p:nvPr/>
          </p:nvSpPr>
          <p:spPr bwMode="auto">
            <a:xfrm>
              <a:off x="5001250" y="2416519"/>
              <a:ext cx="0" cy="1386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21920" tIns="60961" rIns="121920" bIns="60961" numCol="1" anchor="t" anchorCtr="0" compatLnSpc="1">
              <a:prstTxWarp prst="textNoShape">
                <a:avLst/>
              </a:prstTxWarp>
            </a:bodyPr>
            <a:lstStyle/>
            <a:p>
              <a:pPr defTabSz="1219108">
                <a:defRPr/>
              </a:pPr>
              <a:endParaRPr lang="en-GB" sz="2401">
                <a:solidFill>
                  <a:prstClr val="black"/>
                </a:solidFill>
                <a:latin typeface="Arial" panose="020B0604020202020204" pitchFamily="34" charset="0"/>
                <a:cs typeface="Arial" panose="020B0604020202020204" pitchFamily="34" charset="0"/>
              </a:endParaRPr>
            </a:p>
          </p:txBody>
        </p:sp>
        <p:sp>
          <p:nvSpPr>
            <p:cNvPr id="432" name="Line 137">
              <a:extLst>
                <a:ext uri="{FF2B5EF4-FFF2-40B4-BE49-F238E27FC236}">
                  <a16:creationId xmlns:a16="http://schemas.microsoft.com/office/drawing/2014/main" id="{B66D496D-17B9-F199-83B5-B2F65B80A305}"/>
                </a:ext>
              </a:extLst>
            </p:cNvPr>
            <p:cNvSpPr>
              <a:spLocks noChangeShapeType="1"/>
            </p:cNvSpPr>
            <p:nvPr/>
          </p:nvSpPr>
          <p:spPr bwMode="auto">
            <a:xfrm>
              <a:off x="5001250" y="2416519"/>
              <a:ext cx="0" cy="1386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21920" tIns="60961" rIns="121920" bIns="60961" numCol="1" anchor="t" anchorCtr="0" compatLnSpc="1">
              <a:prstTxWarp prst="textNoShape">
                <a:avLst/>
              </a:prstTxWarp>
            </a:bodyPr>
            <a:lstStyle/>
            <a:p>
              <a:pPr defTabSz="1219108">
                <a:defRPr/>
              </a:pPr>
              <a:endParaRPr lang="en-GB" sz="2401">
                <a:solidFill>
                  <a:prstClr val="black"/>
                </a:solidFill>
                <a:latin typeface="Arial" panose="020B0604020202020204" pitchFamily="34" charset="0"/>
                <a:cs typeface="Arial" panose="020B0604020202020204" pitchFamily="34" charset="0"/>
              </a:endParaRPr>
            </a:p>
          </p:txBody>
        </p:sp>
        <p:sp>
          <p:nvSpPr>
            <p:cNvPr id="433" name="Rectangle 71">
              <a:extLst>
                <a:ext uri="{FF2B5EF4-FFF2-40B4-BE49-F238E27FC236}">
                  <a16:creationId xmlns:a16="http://schemas.microsoft.com/office/drawing/2014/main" id="{E27E444A-60EE-BAB9-9F71-9F39A44D66A6}"/>
                </a:ext>
              </a:extLst>
            </p:cNvPr>
            <p:cNvSpPr>
              <a:spLocks noChangeArrowheads="1"/>
            </p:cNvSpPr>
            <p:nvPr/>
          </p:nvSpPr>
          <p:spPr bwMode="auto">
            <a:xfrm>
              <a:off x="4950757" y="2436250"/>
              <a:ext cx="100989"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48</a:t>
              </a:r>
              <a:endParaRPr lang="en-GB" altLang="en-US" sz="2400">
                <a:solidFill>
                  <a:prstClr val="black"/>
                </a:solidFill>
                <a:cs typeface="Arial" panose="020B0604020202020204" pitchFamily="34" charset="0"/>
              </a:endParaRPr>
            </a:p>
          </p:txBody>
        </p:sp>
        <p:sp>
          <p:nvSpPr>
            <p:cNvPr id="435" name="Line 46">
              <a:extLst>
                <a:ext uri="{FF2B5EF4-FFF2-40B4-BE49-F238E27FC236}">
                  <a16:creationId xmlns:a16="http://schemas.microsoft.com/office/drawing/2014/main" id="{12ECE64F-6FC3-5395-4F4B-91B58C943D20}"/>
                </a:ext>
              </a:extLst>
            </p:cNvPr>
            <p:cNvSpPr>
              <a:spLocks noChangeShapeType="1"/>
            </p:cNvSpPr>
            <p:nvPr/>
          </p:nvSpPr>
          <p:spPr bwMode="auto">
            <a:xfrm>
              <a:off x="5168609" y="2416519"/>
              <a:ext cx="0" cy="1386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21920" tIns="60961" rIns="121920" bIns="60961" numCol="1" anchor="t" anchorCtr="0" compatLnSpc="1">
              <a:prstTxWarp prst="textNoShape">
                <a:avLst/>
              </a:prstTxWarp>
            </a:bodyPr>
            <a:lstStyle/>
            <a:p>
              <a:pPr defTabSz="1219108">
                <a:defRPr/>
              </a:pPr>
              <a:endParaRPr lang="en-GB" sz="2401">
                <a:solidFill>
                  <a:prstClr val="black"/>
                </a:solidFill>
                <a:latin typeface="Arial" panose="020B0604020202020204" pitchFamily="34" charset="0"/>
                <a:cs typeface="Arial" panose="020B0604020202020204" pitchFamily="34" charset="0"/>
              </a:endParaRPr>
            </a:p>
          </p:txBody>
        </p:sp>
        <p:sp>
          <p:nvSpPr>
            <p:cNvPr id="436" name="Line 137">
              <a:extLst>
                <a:ext uri="{FF2B5EF4-FFF2-40B4-BE49-F238E27FC236}">
                  <a16:creationId xmlns:a16="http://schemas.microsoft.com/office/drawing/2014/main" id="{91954529-D47C-E343-84D9-3228AD1C9D24}"/>
                </a:ext>
              </a:extLst>
            </p:cNvPr>
            <p:cNvSpPr>
              <a:spLocks noChangeShapeType="1"/>
            </p:cNvSpPr>
            <p:nvPr/>
          </p:nvSpPr>
          <p:spPr bwMode="auto">
            <a:xfrm>
              <a:off x="5168609" y="2416519"/>
              <a:ext cx="0" cy="1386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21920" tIns="60961" rIns="121920" bIns="60961" numCol="1" anchor="t" anchorCtr="0" compatLnSpc="1">
              <a:prstTxWarp prst="textNoShape">
                <a:avLst/>
              </a:prstTxWarp>
            </a:bodyPr>
            <a:lstStyle/>
            <a:p>
              <a:pPr defTabSz="1219108">
                <a:defRPr/>
              </a:pPr>
              <a:endParaRPr lang="en-GB" sz="2401">
                <a:solidFill>
                  <a:prstClr val="black"/>
                </a:solidFill>
                <a:latin typeface="Arial" panose="020B0604020202020204" pitchFamily="34" charset="0"/>
                <a:cs typeface="Arial" panose="020B0604020202020204" pitchFamily="34" charset="0"/>
              </a:endParaRPr>
            </a:p>
          </p:txBody>
        </p:sp>
        <p:sp>
          <p:nvSpPr>
            <p:cNvPr id="437" name="Rectangle 71">
              <a:extLst>
                <a:ext uri="{FF2B5EF4-FFF2-40B4-BE49-F238E27FC236}">
                  <a16:creationId xmlns:a16="http://schemas.microsoft.com/office/drawing/2014/main" id="{16F9FD48-B846-88B6-1054-E3E36A0E6451}"/>
                </a:ext>
              </a:extLst>
            </p:cNvPr>
            <p:cNvSpPr>
              <a:spLocks noChangeArrowheads="1"/>
            </p:cNvSpPr>
            <p:nvPr/>
          </p:nvSpPr>
          <p:spPr bwMode="auto">
            <a:xfrm>
              <a:off x="5118117" y="2436250"/>
              <a:ext cx="100989"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54</a:t>
              </a:r>
              <a:endParaRPr lang="en-GB" altLang="en-US" sz="2400">
                <a:solidFill>
                  <a:prstClr val="black"/>
                </a:solidFill>
                <a:cs typeface="Arial" panose="020B0604020202020204" pitchFamily="34" charset="0"/>
              </a:endParaRPr>
            </a:p>
          </p:txBody>
        </p:sp>
        <p:sp>
          <p:nvSpPr>
            <p:cNvPr id="439" name="Line 46">
              <a:extLst>
                <a:ext uri="{FF2B5EF4-FFF2-40B4-BE49-F238E27FC236}">
                  <a16:creationId xmlns:a16="http://schemas.microsoft.com/office/drawing/2014/main" id="{D3ED161D-4D40-88D9-73B7-83BE189D5434}"/>
                </a:ext>
              </a:extLst>
            </p:cNvPr>
            <p:cNvSpPr>
              <a:spLocks noChangeShapeType="1"/>
            </p:cNvSpPr>
            <p:nvPr/>
          </p:nvSpPr>
          <p:spPr bwMode="auto">
            <a:xfrm>
              <a:off x="5334874" y="2416519"/>
              <a:ext cx="0" cy="1386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21920" tIns="60961" rIns="121920" bIns="60961" numCol="1" anchor="t" anchorCtr="0" compatLnSpc="1">
              <a:prstTxWarp prst="textNoShape">
                <a:avLst/>
              </a:prstTxWarp>
            </a:bodyPr>
            <a:lstStyle/>
            <a:p>
              <a:pPr defTabSz="1219108">
                <a:defRPr/>
              </a:pPr>
              <a:endParaRPr lang="en-GB" sz="2401">
                <a:solidFill>
                  <a:prstClr val="black"/>
                </a:solidFill>
                <a:latin typeface="Arial" panose="020B0604020202020204" pitchFamily="34" charset="0"/>
                <a:cs typeface="Arial" panose="020B0604020202020204" pitchFamily="34" charset="0"/>
              </a:endParaRPr>
            </a:p>
          </p:txBody>
        </p:sp>
        <p:sp>
          <p:nvSpPr>
            <p:cNvPr id="440" name="Line 137">
              <a:extLst>
                <a:ext uri="{FF2B5EF4-FFF2-40B4-BE49-F238E27FC236}">
                  <a16:creationId xmlns:a16="http://schemas.microsoft.com/office/drawing/2014/main" id="{528BBFFB-0452-BA3A-D101-133F64D0050B}"/>
                </a:ext>
              </a:extLst>
            </p:cNvPr>
            <p:cNvSpPr>
              <a:spLocks noChangeShapeType="1"/>
            </p:cNvSpPr>
            <p:nvPr/>
          </p:nvSpPr>
          <p:spPr bwMode="auto">
            <a:xfrm>
              <a:off x="5334874" y="2416519"/>
              <a:ext cx="0" cy="1386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21920" tIns="60961" rIns="121920" bIns="60961" numCol="1" anchor="t" anchorCtr="0" compatLnSpc="1">
              <a:prstTxWarp prst="textNoShape">
                <a:avLst/>
              </a:prstTxWarp>
            </a:bodyPr>
            <a:lstStyle/>
            <a:p>
              <a:pPr defTabSz="1219108">
                <a:defRPr/>
              </a:pPr>
              <a:endParaRPr lang="en-GB" sz="2401">
                <a:solidFill>
                  <a:prstClr val="black"/>
                </a:solidFill>
                <a:latin typeface="Arial" panose="020B0604020202020204" pitchFamily="34" charset="0"/>
                <a:cs typeface="Arial" panose="020B0604020202020204" pitchFamily="34" charset="0"/>
              </a:endParaRPr>
            </a:p>
          </p:txBody>
        </p:sp>
        <p:sp>
          <p:nvSpPr>
            <p:cNvPr id="441" name="Rectangle 71">
              <a:extLst>
                <a:ext uri="{FF2B5EF4-FFF2-40B4-BE49-F238E27FC236}">
                  <a16:creationId xmlns:a16="http://schemas.microsoft.com/office/drawing/2014/main" id="{28456481-3F1A-B195-4460-0FB846FE8F40}"/>
                </a:ext>
              </a:extLst>
            </p:cNvPr>
            <p:cNvSpPr>
              <a:spLocks noChangeArrowheads="1"/>
            </p:cNvSpPr>
            <p:nvPr/>
          </p:nvSpPr>
          <p:spPr bwMode="auto">
            <a:xfrm>
              <a:off x="5284380" y="2436250"/>
              <a:ext cx="100989"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60</a:t>
              </a:r>
              <a:endParaRPr lang="en-GB" altLang="en-US" sz="2400">
                <a:solidFill>
                  <a:prstClr val="black"/>
                </a:solidFill>
                <a:cs typeface="Arial" panose="020B0604020202020204" pitchFamily="34" charset="0"/>
              </a:endParaRPr>
            </a:p>
          </p:txBody>
        </p:sp>
        <p:sp>
          <p:nvSpPr>
            <p:cNvPr id="443" name="Line 46">
              <a:extLst>
                <a:ext uri="{FF2B5EF4-FFF2-40B4-BE49-F238E27FC236}">
                  <a16:creationId xmlns:a16="http://schemas.microsoft.com/office/drawing/2014/main" id="{5AEA78EE-5609-852F-BB1C-F3C72D8A4466}"/>
                </a:ext>
              </a:extLst>
            </p:cNvPr>
            <p:cNvSpPr>
              <a:spLocks noChangeShapeType="1"/>
            </p:cNvSpPr>
            <p:nvPr/>
          </p:nvSpPr>
          <p:spPr bwMode="auto">
            <a:xfrm>
              <a:off x="5502232" y="2416519"/>
              <a:ext cx="0" cy="1386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21920" tIns="60961" rIns="121920" bIns="60961" numCol="1" anchor="t" anchorCtr="0" compatLnSpc="1">
              <a:prstTxWarp prst="textNoShape">
                <a:avLst/>
              </a:prstTxWarp>
            </a:bodyPr>
            <a:lstStyle/>
            <a:p>
              <a:pPr defTabSz="1219108">
                <a:defRPr/>
              </a:pPr>
              <a:endParaRPr lang="en-GB" sz="2401">
                <a:solidFill>
                  <a:prstClr val="black"/>
                </a:solidFill>
                <a:latin typeface="Arial" panose="020B0604020202020204" pitchFamily="34" charset="0"/>
                <a:cs typeface="Arial" panose="020B0604020202020204" pitchFamily="34" charset="0"/>
              </a:endParaRPr>
            </a:p>
          </p:txBody>
        </p:sp>
        <p:sp>
          <p:nvSpPr>
            <p:cNvPr id="444" name="Line 137">
              <a:extLst>
                <a:ext uri="{FF2B5EF4-FFF2-40B4-BE49-F238E27FC236}">
                  <a16:creationId xmlns:a16="http://schemas.microsoft.com/office/drawing/2014/main" id="{9292B722-9EE9-F2E0-9789-2138C7A73832}"/>
                </a:ext>
              </a:extLst>
            </p:cNvPr>
            <p:cNvSpPr>
              <a:spLocks noChangeShapeType="1"/>
            </p:cNvSpPr>
            <p:nvPr/>
          </p:nvSpPr>
          <p:spPr bwMode="auto">
            <a:xfrm>
              <a:off x="5502232" y="2416519"/>
              <a:ext cx="0" cy="1386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21920" tIns="60961" rIns="121920" bIns="60961" numCol="1" anchor="t" anchorCtr="0" compatLnSpc="1">
              <a:prstTxWarp prst="textNoShape">
                <a:avLst/>
              </a:prstTxWarp>
            </a:bodyPr>
            <a:lstStyle/>
            <a:p>
              <a:pPr defTabSz="1219108">
                <a:defRPr/>
              </a:pPr>
              <a:endParaRPr lang="en-GB" sz="2401">
                <a:solidFill>
                  <a:prstClr val="black"/>
                </a:solidFill>
                <a:latin typeface="Arial" panose="020B0604020202020204" pitchFamily="34" charset="0"/>
                <a:cs typeface="Arial" panose="020B0604020202020204" pitchFamily="34" charset="0"/>
              </a:endParaRPr>
            </a:p>
          </p:txBody>
        </p:sp>
        <p:sp>
          <p:nvSpPr>
            <p:cNvPr id="445" name="Rectangle 71">
              <a:extLst>
                <a:ext uri="{FF2B5EF4-FFF2-40B4-BE49-F238E27FC236}">
                  <a16:creationId xmlns:a16="http://schemas.microsoft.com/office/drawing/2014/main" id="{9969735D-9C76-F316-6D15-49D51557C6E2}"/>
                </a:ext>
              </a:extLst>
            </p:cNvPr>
            <p:cNvSpPr>
              <a:spLocks noChangeArrowheads="1"/>
            </p:cNvSpPr>
            <p:nvPr/>
          </p:nvSpPr>
          <p:spPr bwMode="auto">
            <a:xfrm>
              <a:off x="5451739" y="2436250"/>
              <a:ext cx="100989"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66</a:t>
              </a:r>
              <a:endParaRPr lang="en-GB" altLang="en-US" sz="2400">
                <a:solidFill>
                  <a:prstClr val="black"/>
                </a:solidFill>
                <a:cs typeface="Arial" panose="020B0604020202020204" pitchFamily="34" charset="0"/>
              </a:endParaRPr>
            </a:p>
          </p:txBody>
        </p:sp>
        <p:sp>
          <p:nvSpPr>
            <p:cNvPr id="447" name="Line 46">
              <a:extLst>
                <a:ext uri="{FF2B5EF4-FFF2-40B4-BE49-F238E27FC236}">
                  <a16:creationId xmlns:a16="http://schemas.microsoft.com/office/drawing/2014/main" id="{70E1B3CF-1731-DC16-FF3F-CFCA533B90F7}"/>
                </a:ext>
              </a:extLst>
            </p:cNvPr>
            <p:cNvSpPr>
              <a:spLocks noChangeShapeType="1"/>
            </p:cNvSpPr>
            <p:nvPr/>
          </p:nvSpPr>
          <p:spPr bwMode="auto">
            <a:xfrm>
              <a:off x="5666308" y="2416519"/>
              <a:ext cx="0" cy="1386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21920" tIns="60961" rIns="121920" bIns="60961" numCol="1" anchor="t" anchorCtr="0" compatLnSpc="1">
              <a:prstTxWarp prst="textNoShape">
                <a:avLst/>
              </a:prstTxWarp>
            </a:bodyPr>
            <a:lstStyle/>
            <a:p>
              <a:pPr defTabSz="1219108">
                <a:defRPr/>
              </a:pPr>
              <a:endParaRPr lang="en-GB" sz="2401">
                <a:solidFill>
                  <a:prstClr val="black"/>
                </a:solidFill>
                <a:latin typeface="Arial" panose="020B0604020202020204" pitchFamily="34" charset="0"/>
                <a:cs typeface="Arial" panose="020B0604020202020204" pitchFamily="34" charset="0"/>
              </a:endParaRPr>
            </a:p>
          </p:txBody>
        </p:sp>
        <p:sp>
          <p:nvSpPr>
            <p:cNvPr id="448" name="Line 137">
              <a:extLst>
                <a:ext uri="{FF2B5EF4-FFF2-40B4-BE49-F238E27FC236}">
                  <a16:creationId xmlns:a16="http://schemas.microsoft.com/office/drawing/2014/main" id="{6C45799D-363F-BA08-4A7B-909780711B92}"/>
                </a:ext>
              </a:extLst>
            </p:cNvPr>
            <p:cNvSpPr>
              <a:spLocks noChangeShapeType="1"/>
            </p:cNvSpPr>
            <p:nvPr/>
          </p:nvSpPr>
          <p:spPr bwMode="auto">
            <a:xfrm>
              <a:off x="5666308" y="2416519"/>
              <a:ext cx="0" cy="1386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21920" tIns="60961" rIns="121920" bIns="60961" numCol="1" anchor="t" anchorCtr="0" compatLnSpc="1">
              <a:prstTxWarp prst="textNoShape">
                <a:avLst/>
              </a:prstTxWarp>
            </a:bodyPr>
            <a:lstStyle/>
            <a:p>
              <a:pPr defTabSz="1219108">
                <a:defRPr/>
              </a:pPr>
              <a:endParaRPr lang="en-GB" sz="2401">
                <a:solidFill>
                  <a:prstClr val="black"/>
                </a:solidFill>
                <a:latin typeface="Arial" panose="020B0604020202020204" pitchFamily="34" charset="0"/>
                <a:cs typeface="Arial" panose="020B0604020202020204" pitchFamily="34" charset="0"/>
              </a:endParaRPr>
            </a:p>
          </p:txBody>
        </p:sp>
        <p:sp>
          <p:nvSpPr>
            <p:cNvPr id="449" name="Rectangle 71">
              <a:extLst>
                <a:ext uri="{FF2B5EF4-FFF2-40B4-BE49-F238E27FC236}">
                  <a16:creationId xmlns:a16="http://schemas.microsoft.com/office/drawing/2014/main" id="{60037A1B-BC2F-C4FA-6ED6-B965CF4D45F4}"/>
                </a:ext>
              </a:extLst>
            </p:cNvPr>
            <p:cNvSpPr>
              <a:spLocks noChangeArrowheads="1"/>
            </p:cNvSpPr>
            <p:nvPr/>
          </p:nvSpPr>
          <p:spPr bwMode="auto">
            <a:xfrm>
              <a:off x="5615814" y="2436250"/>
              <a:ext cx="100989"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72</a:t>
              </a:r>
              <a:endParaRPr lang="en-GB" altLang="en-US" sz="2400">
                <a:solidFill>
                  <a:prstClr val="black"/>
                </a:solidFill>
                <a:cs typeface="Arial" panose="020B0604020202020204" pitchFamily="34" charset="0"/>
              </a:endParaRPr>
            </a:p>
          </p:txBody>
        </p:sp>
        <p:sp>
          <p:nvSpPr>
            <p:cNvPr id="450" name="Freeform 5">
              <a:extLst>
                <a:ext uri="{FF2B5EF4-FFF2-40B4-BE49-F238E27FC236}">
                  <a16:creationId xmlns:a16="http://schemas.microsoft.com/office/drawing/2014/main" id="{4804C102-49D7-EE43-A94D-539D36A8D9B7}"/>
                </a:ext>
              </a:extLst>
            </p:cNvPr>
            <p:cNvSpPr>
              <a:spLocks/>
            </p:cNvSpPr>
            <p:nvPr/>
          </p:nvSpPr>
          <p:spPr bwMode="auto">
            <a:xfrm>
              <a:off x="3672299" y="1397993"/>
              <a:ext cx="2076595" cy="536638"/>
            </a:xfrm>
            <a:custGeom>
              <a:avLst/>
              <a:gdLst>
                <a:gd name="T0" fmla="*/ 2146 w 2753"/>
                <a:gd name="T1" fmla="*/ 718 h 732"/>
                <a:gd name="T2" fmla="*/ 2061 w 2753"/>
                <a:gd name="T3" fmla="*/ 699 h 732"/>
                <a:gd name="T4" fmla="*/ 1933 w 2753"/>
                <a:gd name="T5" fmla="*/ 684 h 732"/>
                <a:gd name="T6" fmla="*/ 1735 w 2753"/>
                <a:gd name="T7" fmla="*/ 660 h 732"/>
                <a:gd name="T8" fmla="*/ 1640 w 2753"/>
                <a:gd name="T9" fmla="*/ 639 h 732"/>
                <a:gd name="T10" fmla="*/ 1624 w 2753"/>
                <a:gd name="T11" fmla="*/ 627 h 732"/>
                <a:gd name="T12" fmla="*/ 1607 w 2753"/>
                <a:gd name="T13" fmla="*/ 618 h 732"/>
                <a:gd name="T14" fmla="*/ 1521 w 2753"/>
                <a:gd name="T15" fmla="*/ 598 h 732"/>
                <a:gd name="T16" fmla="*/ 1498 w 2753"/>
                <a:gd name="T17" fmla="*/ 582 h 732"/>
                <a:gd name="T18" fmla="*/ 1433 w 2753"/>
                <a:gd name="T19" fmla="*/ 572 h 732"/>
                <a:gd name="T20" fmla="*/ 1334 w 2753"/>
                <a:gd name="T21" fmla="*/ 565 h 732"/>
                <a:gd name="T22" fmla="*/ 1314 w 2753"/>
                <a:gd name="T23" fmla="*/ 553 h 732"/>
                <a:gd name="T24" fmla="*/ 1243 w 2753"/>
                <a:gd name="T25" fmla="*/ 541 h 732"/>
                <a:gd name="T26" fmla="*/ 1136 w 2753"/>
                <a:gd name="T27" fmla="*/ 522 h 732"/>
                <a:gd name="T28" fmla="*/ 1117 w 2753"/>
                <a:gd name="T29" fmla="*/ 515 h 732"/>
                <a:gd name="T30" fmla="*/ 1084 w 2753"/>
                <a:gd name="T31" fmla="*/ 496 h 732"/>
                <a:gd name="T32" fmla="*/ 1058 w 2753"/>
                <a:gd name="T33" fmla="*/ 486 h 732"/>
                <a:gd name="T34" fmla="*/ 1027 w 2753"/>
                <a:gd name="T35" fmla="*/ 477 h 732"/>
                <a:gd name="T36" fmla="*/ 1015 w 2753"/>
                <a:gd name="T37" fmla="*/ 465 h 732"/>
                <a:gd name="T38" fmla="*/ 994 w 2753"/>
                <a:gd name="T39" fmla="*/ 446 h 732"/>
                <a:gd name="T40" fmla="*/ 967 w 2753"/>
                <a:gd name="T41" fmla="*/ 434 h 732"/>
                <a:gd name="T42" fmla="*/ 937 w 2753"/>
                <a:gd name="T43" fmla="*/ 422 h 732"/>
                <a:gd name="T44" fmla="*/ 913 w 2753"/>
                <a:gd name="T45" fmla="*/ 405 h 732"/>
                <a:gd name="T46" fmla="*/ 896 w 2753"/>
                <a:gd name="T47" fmla="*/ 381 h 732"/>
                <a:gd name="T48" fmla="*/ 861 w 2753"/>
                <a:gd name="T49" fmla="*/ 367 h 732"/>
                <a:gd name="T50" fmla="*/ 834 w 2753"/>
                <a:gd name="T51" fmla="*/ 355 h 732"/>
                <a:gd name="T52" fmla="*/ 811 w 2753"/>
                <a:gd name="T53" fmla="*/ 346 h 732"/>
                <a:gd name="T54" fmla="*/ 808 w 2753"/>
                <a:gd name="T55" fmla="*/ 331 h 732"/>
                <a:gd name="T56" fmla="*/ 746 w 2753"/>
                <a:gd name="T57" fmla="*/ 312 h 732"/>
                <a:gd name="T58" fmla="*/ 689 w 2753"/>
                <a:gd name="T59" fmla="*/ 291 h 732"/>
                <a:gd name="T60" fmla="*/ 658 w 2753"/>
                <a:gd name="T61" fmla="*/ 279 h 732"/>
                <a:gd name="T62" fmla="*/ 618 w 2753"/>
                <a:gd name="T63" fmla="*/ 269 h 732"/>
                <a:gd name="T64" fmla="*/ 611 w 2753"/>
                <a:gd name="T65" fmla="*/ 257 h 732"/>
                <a:gd name="T66" fmla="*/ 587 w 2753"/>
                <a:gd name="T67" fmla="*/ 243 h 732"/>
                <a:gd name="T68" fmla="*/ 537 w 2753"/>
                <a:gd name="T69" fmla="*/ 234 h 732"/>
                <a:gd name="T70" fmla="*/ 513 w 2753"/>
                <a:gd name="T71" fmla="*/ 229 h 732"/>
                <a:gd name="T72" fmla="*/ 506 w 2753"/>
                <a:gd name="T73" fmla="*/ 217 h 732"/>
                <a:gd name="T74" fmla="*/ 483 w 2753"/>
                <a:gd name="T75" fmla="*/ 195 h 732"/>
                <a:gd name="T76" fmla="*/ 454 w 2753"/>
                <a:gd name="T77" fmla="*/ 183 h 732"/>
                <a:gd name="T78" fmla="*/ 435 w 2753"/>
                <a:gd name="T79" fmla="*/ 169 h 732"/>
                <a:gd name="T80" fmla="*/ 414 w 2753"/>
                <a:gd name="T81" fmla="*/ 164 h 732"/>
                <a:gd name="T82" fmla="*/ 404 w 2753"/>
                <a:gd name="T83" fmla="*/ 148 h 732"/>
                <a:gd name="T84" fmla="*/ 390 w 2753"/>
                <a:gd name="T85" fmla="*/ 136 h 732"/>
                <a:gd name="T86" fmla="*/ 321 w 2753"/>
                <a:gd name="T87" fmla="*/ 126 h 732"/>
                <a:gd name="T88" fmla="*/ 295 w 2753"/>
                <a:gd name="T89" fmla="*/ 100 h 732"/>
                <a:gd name="T90" fmla="*/ 266 w 2753"/>
                <a:gd name="T91" fmla="*/ 86 h 732"/>
                <a:gd name="T92" fmla="*/ 204 w 2753"/>
                <a:gd name="T93" fmla="*/ 81 h 732"/>
                <a:gd name="T94" fmla="*/ 195 w 2753"/>
                <a:gd name="T95" fmla="*/ 64 h 732"/>
                <a:gd name="T96" fmla="*/ 169 w 2753"/>
                <a:gd name="T97" fmla="*/ 50 h 732"/>
                <a:gd name="T98" fmla="*/ 138 w 2753"/>
                <a:gd name="T99" fmla="*/ 38 h 732"/>
                <a:gd name="T100" fmla="*/ 86 w 2753"/>
                <a:gd name="T101" fmla="*/ 19 h 732"/>
                <a:gd name="T102" fmla="*/ 17 w 2753"/>
                <a:gd name="T103" fmla="*/ 5 h 732"/>
                <a:gd name="T104" fmla="*/ 0 w 2753"/>
                <a:gd name="T105" fmla="*/ 0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53" h="732">
                  <a:moveTo>
                    <a:pt x="2753" y="732"/>
                  </a:moveTo>
                  <a:lnTo>
                    <a:pt x="2339" y="732"/>
                  </a:lnTo>
                  <a:lnTo>
                    <a:pt x="2339" y="718"/>
                  </a:lnTo>
                  <a:lnTo>
                    <a:pt x="2146" y="718"/>
                  </a:lnTo>
                  <a:lnTo>
                    <a:pt x="2146" y="711"/>
                  </a:lnTo>
                  <a:lnTo>
                    <a:pt x="2127" y="711"/>
                  </a:lnTo>
                  <a:lnTo>
                    <a:pt x="2127" y="699"/>
                  </a:lnTo>
                  <a:lnTo>
                    <a:pt x="2061" y="699"/>
                  </a:lnTo>
                  <a:lnTo>
                    <a:pt x="2061" y="691"/>
                  </a:lnTo>
                  <a:lnTo>
                    <a:pt x="2049" y="691"/>
                  </a:lnTo>
                  <a:lnTo>
                    <a:pt x="2049" y="684"/>
                  </a:lnTo>
                  <a:lnTo>
                    <a:pt x="1933" y="684"/>
                  </a:lnTo>
                  <a:lnTo>
                    <a:pt x="1933" y="668"/>
                  </a:lnTo>
                  <a:lnTo>
                    <a:pt x="1856" y="668"/>
                  </a:lnTo>
                  <a:lnTo>
                    <a:pt x="1856" y="660"/>
                  </a:lnTo>
                  <a:lnTo>
                    <a:pt x="1735" y="660"/>
                  </a:lnTo>
                  <a:lnTo>
                    <a:pt x="1735" y="646"/>
                  </a:lnTo>
                  <a:lnTo>
                    <a:pt x="1650" y="646"/>
                  </a:lnTo>
                  <a:lnTo>
                    <a:pt x="1650" y="639"/>
                  </a:lnTo>
                  <a:lnTo>
                    <a:pt x="1640" y="639"/>
                  </a:lnTo>
                  <a:lnTo>
                    <a:pt x="1640" y="634"/>
                  </a:lnTo>
                  <a:lnTo>
                    <a:pt x="1633" y="634"/>
                  </a:lnTo>
                  <a:lnTo>
                    <a:pt x="1633" y="627"/>
                  </a:lnTo>
                  <a:lnTo>
                    <a:pt x="1624" y="627"/>
                  </a:lnTo>
                  <a:lnTo>
                    <a:pt x="1624" y="620"/>
                  </a:lnTo>
                  <a:lnTo>
                    <a:pt x="1609" y="620"/>
                  </a:lnTo>
                  <a:lnTo>
                    <a:pt x="1609" y="618"/>
                  </a:lnTo>
                  <a:lnTo>
                    <a:pt x="1607" y="618"/>
                  </a:lnTo>
                  <a:lnTo>
                    <a:pt x="1607" y="613"/>
                  </a:lnTo>
                  <a:lnTo>
                    <a:pt x="1540" y="613"/>
                  </a:lnTo>
                  <a:lnTo>
                    <a:pt x="1540" y="598"/>
                  </a:lnTo>
                  <a:lnTo>
                    <a:pt x="1521" y="598"/>
                  </a:lnTo>
                  <a:lnTo>
                    <a:pt x="1521" y="587"/>
                  </a:lnTo>
                  <a:lnTo>
                    <a:pt x="1502" y="587"/>
                  </a:lnTo>
                  <a:lnTo>
                    <a:pt x="1502" y="582"/>
                  </a:lnTo>
                  <a:lnTo>
                    <a:pt x="1498" y="582"/>
                  </a:lnTo>
                  <a:lnTo>
                    <a:pt x="1498" y="579"/>
                  </a:lnTo>
                  <a:lnTo>
                    <a:pt x="1464" y="579"/>
                  </a:lnTo>
                  <a:lnTo>
                    <a:pt x="1464" y="572"/>
                  </a:lnTo>
                  <a:lnTo>
                    <a:pt x="1433" y="572"/>
                  </a:lnTo>
                  <a:lnTo>
                    <a:pt x="1433" y="567"/>
                  </a:lnTo>
                  <a:lnTo>
                    <a:pt x="1336" y="567"/>
                  </a:lnTo>
                  <a:lnTo>
                    <a:pt x="1336" y="565"/>
                  </a:lnTo>
                  <a:lnTo>
                    <a:pt x="1334" y="565"/>
                  </a:lnTo>
                  <a:lnTo>
                    <a:pt x="1334" y="560"/>
                  </a:lnTo>
                  <a:lnTo>
                    <a:pt x="1331" y="560"/>
                  </a:lnTo>
                  <a:lnTo>
                    <a:pt x="1331" y="553"/>
                  </a:lnTo>
                  <a:lnTo>
                    <a:pt x="1314" y="553"/>
                  </a:lnTo>
                  <a:lnTo>
                    <a:pt x="1314" y="548"/>
                  </a:lnTo>
                  <a:lnTo>
                    <a:pt x="1305" y="548"/>
                  </a:lnTo>
                  <a:lnTo>
                    <a:pt x="1305" y="541"/>
                  </a:lnTo>
                  <a:lnTo>
                    <a:pt x="1243" y="541"/>
                  </a:lnTo>
                  <a:lnTo>
                    <a:pt x="1243" y="529"/>
                  </a:lnTo>
                  <a:lnTo>
                    <a:pt x="1210" y="529"/>
                  </a:lnTo>
                  <a:lnTo>
                    <a:pt x="1210" y="522"/>
                  </a:lnTo>
                  <a:lnTo>
                    <a:pt x="1136" y="522"/>
                  </a:lnTo>
                  <a:lnTo>
                    <a:pt x="1136" y="517"/>
                  </a:lnTo>
                  <a:lnTo>
                    <a:pt x="1134" y="517"/>
                  </a:lnTo>
                  <a:lnTo>
                    <a:pt x="1134" y="515"/>
                  </a:lnTo>
                  <a:lnTo>
                    <a:pt x="1117" y="515"/>
                  </a:lnTo>
                  <a:lnTo>
                    <a:pt x="1117" y="503"/>
                  </a:lnTo>
                  <a:lnTo>
                    <a:pt x="1101" y="503"/>
                  </a:lnTo>
                  <a:lnTo>
                    <a:pt x="1101" y="496"/>
                  </a:lnTo>
                  <a:lnTo>
                    <a:pt x="1084" y="496"/>
                  </a:lnTo>
                  <a:lnTo>
                    <a:pt x="1084" y="491"/>
                  </a:lnTo>
                  <a:lnTo>
                    <a:pt x="1060" y="491"/>
                  </a:lnTo>
                  <a:lnTo>
                    <a:pt x="1060" y="486"/>
                  </a:lnTo>
                  <a:lnTo>
                    <a:pt x="1058" y="486"/>
                  </a:lnTo>
                  <a:lnTo>
                    <a:pt x="1058" y="484"/>
                  </a:lnTo>
                  <a:lnTo>
                    <a:pt x="1053" y="484"/>
                  </a:lnTo>
                  <a:lnTo>
                    <a:pt x="1053" y="477"/>
                  </a:lnTo>
                  <a:lnTo>
                    <a:pt x="1027" y="477"/>
                  </a:lnTo>
                  <a:lnTo>
                    <a:pt x="1027" y="472"/>
                  </a:lnTo>
                  <a:lnTo>
                    <a:pt x="1020" y="472"/>
                  </a:lnTo>
                  <a:lnTo>
                    <a:pt x="1020" y="465"/>
                  </a:lnTo>
                  <a:lnTo>
                    <a:pt x="1015" y="465"/>
                  </a:lnTo>
                  <a:lnTo>
                    <a:pt x="1015" y="458"/>
                  </a:lnTo>
                  <a:lnTo>
                    <a:pt x="1005" y="458"/>
                  </a:lnTo>
                  <a:lnTo>
                    <a:pt x="1005" y="446"/>
                  </a:lnTo>
                  <a:lnTo>
                    <a:pt x="994" y="446"/>
                  </a:lnTo>
                  <a:lnTo>
                    <a:pt x="994" y="439"/>
                  </a:lnTo>
                  <a:lnTo>
                    <a:pt x="986" y="439"/>
                  </a:lnTo>
                  <a:lnTo>
                    <a:pt x="986" y="434"/>
                  </a:lnTo>
                  <a:lnTo>
                    <a:pt x="967" y="434"/>
                  </a:lnTo>
                  <a:lnTo>
                    <a:pt x="967" y="424"/>
                  </a:lnTo>
                  <a:lnTo>
                    <a:pt x="965" y="424"/>
                  </a:lnTo>
                  <a:lnTo>
                    <a:pt x="965" y="422"/>
                  </a:lnTo>
                  <a:lnTo>
                    <a:pt x="937" y="422"/>
                  </a:lnTo>
                  <a:lnTo>
                    <a:pt x="937" y="412"/>
                  </a:lnTo>
                  <a:lnTo>
                    <a:pt x="920" y="412"/>
                  </a:lnTo>
                  <a:lnTo>
                    <a:pt x="920" y="405"/>
                  </a:lnTo>
                  <a:lnTo>
                    <a:pt x="913" y="405"/>
                  </a:lnTo>
                  <a:lnTo>
                    <a:pt x="913" y="389"/>
                  </a:lnTo>
                  <a:lnTo>
                    <a:pt x="901" y="389"/>
                  </a:lnTo>
                  <a:lnTo>
                    <a:pt x="901" y="381"/>
                  </a:lnTo>
                  <a:lnTo>
                    <a:pt x="896" y="381"/>
                  </a:lnTo>
                  <a:lnTo>
                    <a:pt x="896" y="369"/>
                  </a:lnTo>
                  <a:lnTo>
                    <a:pt x="894" y="369"/>
                  </a:lnTo>
                  <a:lnTo>
                    <a:pt x="894" y="367"/>
                  </a:lnTo>
                  <a:lnTo>
                    <a:pt x="861" y="367"/>
                  </a:lnTo>
                  <a:lnTo>
                    <a:pt x="861" y="362"/>
                  </a:lnTo>
                  <a:lnTo>
                    <a:pt x="837" y="362"/>
                  </a:lnTo>
                  <a:lnTo>
                    <a:pt x="837" y="355"/>
                  </a:lnTo>
                  <a:lnTo>
                    <a:pt x="834" y="355"/>
                  </a:lnTo>
                  <a:lnTo>
                    <a:pt x="834" y="355"/>
                  </a:lnTo>
                  <a:lnTo>
                    <a:pt x="813" y="355"/>
                  </a:lnTo>
                  <a:lnTo>
                    <a:pt x="813" y="346"/>
                  </a:lnTo>
                  <a:lnTo>
                    <a:pt x="811" y="346"/>
                  </a:lnTo>
                  <a:lnTo>
                    <a:pt x="811" y="338"/>
                  </a:lnTo>
                  <a:lnTo>
                    <a:pt x="808" y="338"/>
                  </a:lnTo>
                  <a:lnTo>
                    <a:pt x="808" y="331"/>
                  </a:lnTo>
                  <a:lnTo>
                    <a:pt x="808" y="331"/>
                  </a:lnTo>
                  <a:lnTo>
                    <a:pt x="808" y="319"/>
                  </a:lnTo>
                  <a:lnTo>
                    <a:pt x="799" y="319"/>
                  </a:lnTo>
                  <a:lnTo>
                    <a:pt x="799" y="312"/>
                  </a:lnTo>
                  <a:lnTo>
                    <a:pt x="746" y="312"/>
                  </a:lnTo>
                  <a:lnTo>
                    <a:pt x="746" y="310"/>
                  </a:lnTo>
                  <a:lnTo>
                    <a:pt x="708" y="310"/>
                  </a:lnTo>
                  <a:lnTo>
                    <a:pt x="708" y="291"/>
                  </a:lnTo>
                  <a:lnTo>
                    <a:pt x="689" y="291"/>
                  </a:lnTo>
                  <a:lnTo>
                    <a:pt x="689" y="286"/>
                  </a:lnTo>
                  <a:lnTo>
                    <a:pt x="677" y="286"/>
                  </a:lnTo>
                  <a:lnTo>
                    <a:pt x="677" y="279"/>
                  </a:lnTo>
                  <a:lnTo>
                    <a:pt x="658" y="279"/>
                  </a:lnTo>
                  <a:lnTo>
                    <a:pt x="658" y="274"/>
                  </a:lnTo>
                  <a:lnTo>
                    <a:pt x="649" y="274"/>
                  </a:lnTo>
                  <a:lnTo>
                    <a:pt x="649" y="269"/>
                  </a:lnTo>
                  <a:lnTo>
                    <a:pt x="618" y="269"/>
                  </a:lnTo>
                  <a:lnTo>
                    <a:pt x="618" y="262"/>
                  </a:lnTo>
                  <a:lnTo>
                    <a:pt x="613" y="262"/>
                  </a:lnTo>
                  <a:lnTo>
                    <a:pt x="613" y="257"/>
                  </a:lnTo>
                  <a:lnTo>
                    <a:pt x="611" y="257"/>
                  </a:lnTo>
                  <a:lnTo>
                    <a:pt x="611" y="253"/>
                  </a:lnTo>
                  <a:lnTo>
                    <a:pt x="601" y="253"/>
                  </a:lnTo>
                  <a:lnTo>
                    <a:pt x="601" y="243"/>
                  </a:lnTo>
                  <a:lnTo>
                    <a:pt x="587" y="243"/>
                  </a:lnTo>
                  <a:lnTo>
                    <a:pt x="587" y="238"/>
                  </a:lnTo>
                  <a:lnTo>
                    <a:pt x="556" y="238"/>
                  </a:lnTo>
                  <a:lnTo>
                    <a:pt x="556" y="234"/>
                  </a:lnTo>
                  <a:lnTo>
                    <a:pt x="537" y="234"/>
                  </a:lnTo>
                  <a:lnTo>
                    <a:pt x="537" y="229"/>
                  </a:lnTo>
                  <a:lnTo>
                    <a:pt x="532" y="229"/>
                  </a:lnTo>
                  <a:lnTo>
                    <a:pt x="532" y="229"/>
                  </a:lnTo>
                  <a:lnTo>
                    <a:pt x="513" y="229"/>
                  </a:lnTo>
                  <a:lnTo>
                    <a:pt x="513" y="224"/>
                  </a:lnTo>
                  <a:lnTo>
                    <a:pt x="509" y="224"/>
                  </a:lnTo>
                  <a:lnTo>
                    <a:pt x="509" y="217"/>
                  </a:lnTo>
                  <a:lnTo>
                    <a:pt x="506" y="217"/>
                  </a:lnTo>
                  <a:lnTo>
                    <a:pt x="506" y="200"/>
                  </a:lnTo>
                  <a:lnTo>
                    <a:pt x="490" y="200"/>
                  </a:lnTo>
                  <a:lnTo>
                    <a:pt x="490" y="195"/>
                  </a:lnTo>
                  <a:lnTo>
                    <a:pt x="483" y="195"/>
                  </a:lnTo>
                  <a:lnTo>
                    <a:pt x="483" y="188"/>
                  </a:lnTo>
                  <a:lnTo>
                    <a:pt x="459" y="188"/>
                  </a:lnTo>
                  <a:lnTo>
                    <a:pt x="459" y="183"/>
                  </a:lnTo>
                  <a:lnTo>
                    <a:pt x="454" y="183"/>
                  </a:lnTo>
                  <a:lnTo>
                    <a:pt x="454" y="176"/>
                  </a:lnTo>
                  <a:lnTo>
                    <a:pt x="442" y="176"/>
                  </a:lnTo>
                  <a:lnTo>
                    <a:pt x="442" y="169"/>
                  </a:lnTo>
                  <a:lnTo>
                    <a:pt x="435" y="169"/>
                  </a:lnTo>
                  <a:lnTo>
                    <a:pt x="435" y="167"/>
                  </a:lnTo>
                  <a:lnTo>
                    <a:pt x="430" y="167"/>
                  </a:lnTo>
                  <a:lnTo>
                    <a:pt x="430" y="164"/>
                  </a:lnTo>
                  <a:lnTo>
                    <a:pt x="414" y="164"/>
                  </a:lnTo>
                  <a:lnTo>
                    <a:pt x="414" y="152"/>
                  </a:lnTo>
                  <a:lnTo>
                    <a:pt x="407" y="152"/>
                  </a:lnTo>
                  <a:lnTo>
                    <a:pt x="407" y="148"/>
                  </a:lnTo>
                  <a:lnTo>
                    <a:pt x="404" y="148"/>
                  </a:lnTo>
                  <a:lnTo>
                    <a:pt x="404" y="141"/>
                  </a:lnTo>
                  <a:lnTo>
                    <a:pt x="399" y="141"/>
                  </a:lnTo>
                  <a:lnTo>
                    <a:pt x="399" y="136"/>
                  </a:lnTo>
                  <a:lnTo>
                    <a:pt x="390" y="136"/>
                  </a:lnTo>
                  <a:lnTo>
                    <a:pt x="390" y="129"/>
                  </a:lnTo>
                  <a:lnTo>
                    <a:pt x="347" y="129"/>
                  </a:lnTo>
                  <a:lnTo>
                    <a:pt x="347" y="126"/>
                  </a:lnTo>
                  <a:lnTo>
                    <a:pt x="321" y="126"/>
                  </a:lnTo>
                  <a:lnTo>
                    <a:pt x="321" y="121"/>
                  </a:lnTo>
                  <a:lnTo>
                    <a:pt x="304" y="121"/>
                  </a:lnTo>
                  <a:lnTo>
                    <a:pt x="304" y="100"/>
                  </a:lnTo>
                  <a:lnTo>
                    <a:pt x="295" y="100"/>
                  </a:lnTo>
                  <a:lnTo>
                    <a:pt x="295" y="90"/>
                  </a:lnTo>
                  <a:lnTo>
                    <a:pt x="269" y="90"/>
                  </a:lnTo>
                  <a:lnTo>
                    <a:pt x="269" y="86"/>
                  </a:lnTo>
                  <a:lnTo>
                    <a:pt x="266" y="86"/>
                  </a:lnTo>
                  <a:lnTo>
                    <a:pt x="266" y="83"/>
                  </a:lnTo>
                  <a:lnTo>
                    <a:pt x="221" y="83"/>
                  </a:lnTo>
                  <a:lnTo>
                    <a:pt x="221" y="81"/>
                  </a:lnTo>
                  <a:lnTo>
                    <a:pt x="204" y="81"/>
                  </a:lnTo>
                  <a:lnTo>
                    <a:pt x="204" y="69"/>
                  </a:lnTo>
                  <a:lnTo>
                    <a:pt x="200" y="69"/>
                  </a:lnTo>
                  <a:lnTo>
                    <a:pt x="200" y="64"/>
                  </a:lnTo>
                  <a:lnTo>
                    <a:pt x="195" y="64"/>
                  </a:lnTo>
                  <a:lnTo>
                    <a:pt x="195" y="57"/>
                  </a:lnTo>
                  <a:lnTo>
                    <a:pt x="174" y="57"/>
                  </a:lnTo>
                  <a:lnTo>
                    <a:pt x="174" y="50"/>
                  </a:lnTo>
                  <a:lnTo>
                    <a:pt x="169" y="50"/>
                  </a:lnTo>
                  <a:lnTo>
                    <a:pt x="169" y="45"/>
                  </a:lnTo>
                  <a:lnTo>
                    <a:pt x="152" y="45"/>
                  </a:lnTo>
                  <a:lnTo>
                    <a:pt x="152" y="38"/>
                  </a:lnTo>
                  <a:lnTo>
                    <a:pt x="138" y="38"/>
                  </a:lnTo>
                  <a:lnTo>
                    <a:pt x="138" y="33"/>
                  </a:lnTo>
                  <a:lnTo>
                    <a:pt x="97" y="33"/>
                  </a:lnTo>
                  <a:lnTo>
                    <a:pt x="97" y="19"/>
                  </a:lnTo>
                  <a:lnTo>
                    <a:pt x="86" y="19"/>
                  </a:lnTo>
                  <a:lnTo>
                    <a:pt x="86" y="9"/>
                  </a:lnTo>
                  <a:lnTo>
                    <a:pt x="83" y="9"/>
                  </a:lnTo>
                  <a:lnTo>
                    <a:pt x="83" y="5"/>
                  </a:lnTo>
                  <a:lnTo>
                    <a:pt x="17" y="5"/>
                  </a:lnTo>
                  <a:lnTo>
                    <a:pt x="17" y="2"/>
                  </a:lnTo>
                  <a:lnTo>
                    <a:pt x="12" y="2"/>
                  </a:lnTo>
                  <a:lnTo>
                    <a:pt x="12" y="0"/>
                  </a:lnTo>
                  <a:lnTo>
                    <a:pt x="0" y="0"/>
                  </a:lnTo>
                </a:path>
              </a:pathLst>
            </a:custGeom>
            <a:noFill/>
            <a:ln w="11113" cap="flat">
              <a:solidFill>
                <a:srgbClr val="7030A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grpSp>
          <p:nvGrpSpPr>
            <p:cNvPr id="451" name="Group 450">
              <a:extLst>
                <a:ext uri="{FF2B5EF4-FFF2-40B4-BE49-F238E27FC236}">
                  <a16:creationId xmlns:a16="http://schemas.microsoft.com/office/drawing/2014/main" id="{4FFA3295-8E43-9432-B270-E0A75DC275F9}"/>
                </a:ext>
              </a:extLst>
            </p:cNvPr>
            <p:cNvGrpSpPr/>
            <p:nvPr/>
          </p:nvGrpSpPr>
          <p:grpSpPr>
            <a:xfrm>
              <a:off x="3661738" y="1391066"/>
              <a:ext cx="2088491" cy="549731"/>
              <a:chOff x="1025524" y="1847850"/>
              <a:chExt cx="4546601" cy="1570700"/>
            </a:xfrm>
            <a:solidFill>
              <a:srgbClr val="7030A0"/>
            </a:solidFill>
          </p:grpSpPr>
          <p:sp>
            <p:nvSpPr>
              <p:cNvPr id="490" name="Oval 6">
                <a:extLst>
                  <a:ext uri="{FF2B5EF4-FFF2-40B4-BE49-F238E27FC236}">
                    <a16:creationId xmlns:a16="http://schemas.microsoft.com/office/drawing/2014/main" id="{E74623CD-FB04-3229-A540-CA41168FA357}"/>
                  </a:ext>
                </a:extLst>
              </p:cNvPr>
              <p:cNvSpPr>
                <a:spLocks noChangeArrowheads="1"/>
              </p:cNvSpPr>
              <p:nvPr/>
            </p:nvSpPr>
            <p:spPr bwMode="auto">
              <a:xfrm>
                <a:off x="5524833" y="3372830"/>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491" name="Oval 7">
                <a:extLst>
                  <a:ext uri="{FF2B5EF4-FFF2-40B4-BE49-F238E27FC236}">
                    <a16:creationId xmlns:a16="http://schemas.microsoft.com/office/drawing/2014/main" id="{3C45A60D-7527-5ACB-BAB7-146C227B9BD7}"/>
                  </a:ext>
                </a:extLst>
              </p:cNvPr>
              <p:cNvSpPr>
                <a:spLocks noChangeArrowheads="1"/>
              </p:cNvSpPr>
              <p:nvPr/>
            </p:nvSpPr>
            <p:spPr bwMode="auto">
              <a:xfrm>
                <a:off x="5487066" y="3372830"/>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492" name="Oval 8">
                <a:extLst>
                  <a:ext uri="{FF2B5EF4-FFF2-40B4-BE49-F238E27FC236}">
                    <a16:creationId xmlns:a16="http://schemas.microsoft.com/office/drawing/2014/main" id="{A4804C3C-977E-AF2E-1BFC-1943697B32AB}"/>
                  </a:ext>
                </a:extLst>
              </p:cNvPr>
              <p:cNvSpPr>
                <a:spLocks noChangeArrowheads="1"/>
              </p:cNvSpPr>
              <p:nvPr/>
            </p:nvSpPr>
            <p:spPr bwMode="auto">
              <a:xfrm>
                <a:off x="5252247" y="3372830"/>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493" name="Oval 9">
                <a:extLst>
                  <a:ext uri="{FF2B5EF4-FFF2-40B4-BE49-F238E27FC236}">
                    <a16:creationId xmlns:a16="http://schemas.microsoft.com/office/drawing/2014/main" id="{321E2CE9-24CC-5953-9DB0-0760E3328555}"/>
                  </a:ext>
                </a:extLst>
              </p:cNvPr>
              <p:cNvSpPr>
                <a:spLocks noChangeArrowheads="1"/>
              </p:cNvSpPr>
              <p:nvPr/>
            </p:nvSpPr>
            <p:spPr bwMode="auto">
              <a:xfrm>
                <a:off x="5224332" y="3372830"/>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494" name="Oval 10">
                <a:extLst>
                  <a:ext uri="{FF2B5EF4-FFF2-40B4-BE49-F238E27FC236}">
                    <a16:creationId xmlns:a16="http://schemas.microsoft.com/office/drawing/2014/main" id="{86CDAFA6-0CD5-D7FC-6BDD-7DE77FBEB787}"/>
                  </a:ext>
                </a:extLst>
              </p:cNvPr>
              <p:cNvSpPr>
                <a:spLocks noChangeArrowheads="1"/>
              </p:cNvSpPr>
              <p:nvPr/>
            </p:nvSpPr>
            <p:spPr bwMode="auto">
              <a:xfrm>
                <a:off x="5189848" y="3372830"/>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495" name="Oval 11">
                <a:extLst>
                  <a:ext uri="{FF2B5EF4-FFF2-40B4-BE49-F238E27FC236}">
                    <a16:creationId xmlns:a16="http://schemas.microsoft.com/office/drawing/2014/main" id="{4667B6D8-CDAB-DB0B-9607-57316587B66D}"/>
                  </a:ext>
                </a:extLst>
              </p:cNvPr>
              <p:cNvSpPr>
                <a:spLocks noChangeArrowheads="1"/>
              </p:cNvSpPr>
              <p:nvPr/>
            </p:nvSpPr>
            <p:spPr bwMode="auto">
              <a:xfrm>
                <a:off x="5173427" y="3372830"/>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496" name="Oval 12">
                <a:extLst>
                  <a:ext uri="{FF2B5EF4-FFF2-40B4-BE49-F238E27FC236}">
                    <a16:creationId xmlns:a16="http://schemas.microsoft.com/office/drawing/2014/main" id="{BFDDBEC1-95D5-D8D7-8EF5-03A95F3C56E3}"/>
                  </a:ext>
                </a:extLst>
              </p:cNvPr>
              <p:cNvSpPr>
                <a:spLocks noChangeArrowheads="1"/>
              </p:cNvSpPr>
              <p:nvPr/>
            </p:nvSpPr>
            <p:spPr bwMode="auto">
              <a:xfrm>
                <a:off x="5161933" y="3372830"/>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497" name="Oval 13">
                <a:extLst>
                  <a:ext uri="{FF2B5EF4-FFF2-40B4-BE49-F238E27FC236}">
                    <a16:creationId xmlns:a16="http://schemas.microsoft.com/office/drawing/2014/main" id="{8F77AF76-E285-5909-824C-7CC5749851A7}"/>
                  </a:ext>
                </a:extLst>
              </p:cNvPr>
              <p:cNvSpPr>
                <a:spLocks noChangeArrowheads="1"/>
              </p:cNvSpPr>
              <p:nvPr/>
            </p:nvSpPr>
            <p:spPr bwMode="auto">
              <a:xfrm>
                <a:off x="5088039" y="3372830"/>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498" name="Oval 14">
                <a:extLst>
                  <a:ext uri="{FF2B5EF4-FFF2-40B4-BE49-F238E27FC236}">
                    <a16:creationId xmlns:a16="http://schemas.microsoft.com/office/drawing/2014/main" id="{AF42FEA9-DDEC-1593-D07B-58C171B6D8D8}"/>
                  </a:ext>
                </a:extLst>
              </p:cNvPr>
              <p:cNvSpPr>
                <a:spLocks noChangeArrowheads="1"/>
              </p:cNvSpPr>
              <p:nvPr/>
            </p:nvSpPr>
            <p:spPr bwMode="auto">
              <a:xfrm>
                <a:off x="5048629" y="3372830"/>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499" name="Oval 15">
                <a:extLst>
                  <a:ext uri="{FF2B5EF4-FFF2-40B4-BE49-F238E27FC236}">
                    <a16:creationId xmlns:a16="http://schemas.microsoft.com/office/drawing/2014/main" id="{482DC9B8-F9FF-7E8E-ACEC-17C5FEA9BFD6}"/>
                  </a:ext>
                </a:extLst>
              </p:cNvPr>
              <p:cNvSpPr>
                <a:spLocks noChangeArrowheads="1"/>
              </p:cNvSpPr>
              <p:nvPr/>
            </p:nvSpPr>
            <p:spPr bwMode="auto">
              <a:xfrm>
                <a:off x="5014146" y="3372830"/>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00" name="Oval 16">
                <a:extLst>
                  <a:ext uri="{FF2B5EF4-FFF2-40B4-BE49-F238E27FC236}">
                    <a16:creationId xmlns:a16="http://schemas.microsoft.com/office/drawing/2014/main" id="{89FB7BC2-2ABF-6AEE-8F8E-759098436581}"/>
                  </a:ext>
                </a:extLst>
              </p:cNvPr>
              <p:cNvSpPr>
                <a:spLocks noChangeArrowheads="1"/>
              </p:cNvSpPr>
              <p:nvPr/>
            </p:nvSpPr>
            <p:spPr bwMode="auto">
              <a:xfrm>
                <a:off x="5002650" y="3372830"/>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01" name="Oval 17">
                <a:extLst>
                  <a:ext uri="{FF2B5EF4-FFF2-40B4-BE49-F238E27FC236}">
                    <a16:creationId xmlns:a16="http://schemas.microsoft.com/office/drawing/2014/main" id="{036CB28C-E320-0E03-5FDD-3E1BA0B628F3}"/>
                  </a:ext>
                </a:extLst>
              </p:cNvPr>
              <p:cNvSpPr>
                <a:spLocks noChangeArrowheads="1"/>
              </p:cNvSpPr>
              <p:nvPr/>
            </p:nvSpPr>
            <p:spPr bwMode="auto">
              <a:xfrm>
                <a:off x="4974736" y="3372830"/>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02" name="Oval 18">
                <a:extLst>
                  <a:ext uri="{FF2B5EF4-FFF2-40B4-BE49-F238E27FC236}">
                    <a16:creationId xmlns:a16="http://schemas.microsoft.com/office/drawing/2014/main" id="{C8EBB421-5046-8BAF-9195-B5E99E7B7B87}"/>
                  </a:ext>
                </a:extLst>
              </p:cNvPr>
              <p:cNvSpPr>
                <a:spLocks noChangeArrowheads="1"/>
              </p:cNvSpPr>
              <p:nvPr/>
            </p:nvSpPr>
            <p:spPr bwMode="auto">
              <a:xfrm>
                <a:off x="4963240" y="3372830"/>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03" name="Oval 19">
                <a:extLst>
                  <a:ext uri="{FF2B5EF4-FFF2-40B4-BE49-F238E27FC236}">
                    <a16:creationId xmlns:a16="http://schemas.microsoft.com/office/drawing/2014/main" id="{BBFD951E-4B80-14DE-4379-8FA0211C72B9}"/>
                  </a:ext>
                </a:extLst>
              </p:cNvPr>
              <p:cNvSpPr>
                <a:spLocks noChangeArrowheads="1"/>
              </p:cNvSpPr>
              <p:nvPr/>
            </p:nvSpPr>
            <p:spPr bwMode="auto">
              <a:xfrm>
                <a:off x="4923830" y="3372830"/>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04" name="Oval 20">
                <a:extLst>
                  <a:ext uri="{FF2B5EF4-FFF2-40B4-BE49-F238E27FC236}">
                    <a16:creationId xmlns:a16="http://schemas.microsoft.com/office/drawing/2014/main" id="{57EC2B63-15F8-B18A-5A46-AE2FBDA7638D}"/>
                  </a:ext>
                </a:extLst>
              </p:cNvPr>
              <p:cNvSpPr>
                <a:spLocks noChangeArrowheads="1"/>
              </p:cNvSpPr>
              <p:nvPr/>
            </p:nvSpPr>
            <p:spPr bwMode="auto">
              <a:xfrm>
                <a:off x="4889347" y="3372830"/>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05" name="Oval 21">
                <a:extLst>
                  <a:ext uri="{FF2B5EF4-FFF2-40B4-BE49-F238E27FC236}">
                    <a16:creationId xmlns:a16="http://schemas.microsoft.com/office/drawing/2014/main" id="{6D9D79DB-4E8B-6609-3507-65677089C796}"/>
                  </a:ext>
                </a:extLst>
              </p:cNvPr>
              <p:cNvSpPr>
                <a:spLocks noChangeArrowheads="1"/>
              </p:cNvSpPr>
              <p:nvPr/>
            </p:nvSpPr>
            <p:spPr bwMode="auto">
              <a:xfrm>
                <a:off x="4877852" y="3372830"/>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06" name="Oval 22">
                <a:extLst>
                  <a:ext uri="{FF2B5EF4-FFF2-40B4-BE49-F238E27FC236}">
                    <a16:creationId xmlns:a16="http://schemas.microsoft.com/office/drawing/2014/main" id="{F4CC0A4F-74A8-E167-06C3-3D9D7D7E19D4}"/>
                  </a:ext>
                </a:extLst>
              </p:cNvPr>
              <p:cNvSpPr>
                <a:spLocks noChangeArrowheads="1"/>
              </p:cNvSpPr>
              <p:nvPr/>
            </p:nvSpPr>
            <p:spPr bwMode="auto">
              <a:xfrm>
                <a:off x="4861431" y="3372830"/>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07" name="Oval 23">
                <a:extLst>
                  <a:ext uri="{FF2B5EF4-FFF2-40B4-BE49-F238E27FC236}">
                    <a16:creationId xmlns:a16="http://schemas.microsoft.com/office/drawing/2014/main" id="{F50B7DEE-D288-ADC8-CBAF-E0CDB075055E}"/>
                  </a:ext>
                </a:extLst>
              </p:cNvPr>
              <p:cNvSpPr>
                <a:spLocks noChangeArrowheads="1"/>
              </p:cNvSpPr>
              <p:nvPr/>
            </p:nvSpPr>
            <p:spPr bwMode="auto">
              <a:xfrm>
                <a:off x="4849937" y="3372830"/>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08" name="Oval 24">
                <a:extLst>
                  <a:ext uri="{FF2B5EF4-FFF2-40B4-BE49-F238E27FC236}">
                    <a16:creationId xmlns:a16="http://schemas.microsoft.com/office/drawing/2014/main" id="{078E1F04-3547-1094-ABF1-E9C4490807E8}"/>
                  </a:ext>
                </a:extLst>
              </p:cNvPr>
              <p:cNvSpPr>
                <a:spLocks noChangeArrowheads="1"/>
              </p:cNvSpPr>
              <p:nvPr/>
            </p:nvSpPr>
            <p:spPr bwMode="auto">
              <a:xfrm>
                <a:off x="4849937" y="3343504"/>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09" name="Oval 25">
                <a:extLst>
                  <a:ext uri="{FF2B5EF4-FFF2-40B4-BE49-F238E27FC236}">
                    <a16:creationId xmlns:a16="http://schemas.microsoft.com/office/drawing/2014/main" id="{096C13ED-98A1-3856-A1CB-628A740EE4F7}"/>
                  </a:ext>
                </a:extLst>
              </p:cNvPr>
              <p:cNvSpPr>
                <a:spLocks noChangeArrowheads="1"/>
              </p:cNvSpPr>
              <p:nvPr/>
            </p:nvSpPr>
            <p:spPr bwMode="auto">
              <a:xfrm>
                <a:off x="4838442" y="3343504"/>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10" name="Oval 26">
                <a:extLst>
                  <a:ext uri="{FF2B5EF4-FFF2-40B4-BE49-F238E27FC236}">
                    <a16:creationId xmlns:a16="http://schemas.microsoft.com/office/drawing/2014/main" id="{484E0456-C1CF-2705-CC54-0C10C9BE33B9}"/>
                  </a:ext>
                </a:extLst>
              </p:cNvPr>
              <p:cNvSpPr>
                <a:spLocks noChangeArrowheads="1"/>
              </p:cNvSpPr>
              <p:nvPr/>
            </p:nvSpPr>
            <p:spPr bwMode="auto">
              <a:xfrm>
                <a:off x="4838442" y="3343504"/>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11" name="Oval 27">
                <a:extLst>
                  <a:ext uri="{FF2B5EF4-FFF2-40B4-BE49-F238E27FC236}">
                    <a16:creationId xmlns:a16="http://schemas.microsoft.com/office/drawing/2014/main" id="{272E7CF1-C570-005E-FEF5-3461E4ABC846}"/>
                  </a:ext>
                </a:extLst>
              </p:cNvPr>
              <p:cNvSpPr>
                <a:spLocks noChangeArrowheads="1"/>
              </p:cNvSpPr>
              <p:nvPr/>
            </p:nvSpPr>
            <p:spPr bwMode="auto">
              <a:xfrm>
                <a:off x="4799032" y="3343504"/>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12" name="Oval 28">
                <a:extLst>
                  <a:ext uri="{FF2B5EF4-FFF2-40B4-BE49-F238E27FC236}">
                    <a16:creationId xmlns:a16="http://schemas.microsoft.com/office/drawing/2014/main" id="{CDC8CEF3-F727-182D-D552-FF5EA2214F9A}"/>
                  </a:ext>
                </a:extLst>
              </p:cNvPr>
              <p:cNvSpPr>
                <a:spLocks noChangeArrowheads="1"/>
              </p:cNvSpPr>
              <p:nvPr/>
            </p:nvSpPr>
            <p:spPr bwMode="auto">
              <a:xfrm>
                <a:off x="4753054" y="3343504"/>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13" name="Oval 29">
                <a:extLst>
                  <a:ext uri="{FF2B5EF4-FFF2-40B4-BE49-F238E27FC236}">
                    <a16:creationId xmlns:a16="http://schemas.microsoft.com/office/drawing/2014/main" id="{527A9760-C6E9-3493-6D44-3EBB4A00EB72}"/>
                  </a:ext>
                </a:extLst>
              </p:cNvPr>
              <p:cNvSpPr>
                <a:spLocks noChangeArrowheads="1"/>
              </p:cNvSpPr>
              <p:nvPr/>
            </p:nvSpPr>
            <p:spPr bwMode="auto">
              <a:xfrm>
                <a:off x="4713644" y="3343504"/>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14" name="Oval 30">
                <a:extLst>
                  <a:ext uri="{FF2B5EF4-FFF2-40B4-BE49-F238E27FC236}">
                    <a16:creationId xmlns:a16="http://schemas.microsoft.com/office/drawing/2014/main" id="{71D2356E-638E-9165-9D39-6377E698A47C}"/>
                  </a:ext>
                </a:extLst>
              </p:cNvPr>
              <p:cNvSpPr>
                <a:spLocks noChangeArrowheads="1"/>
              </p:cNvSpPr>
              <p:nvPr/>
            </p:nvSpPr>
            <p:spPr bwMode="auto">
              <a:xfrm>
                <a:off x="4674234" y="3343504"/>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15" name="Oval 31">
                <a:extLst>
                  <a:ext uri="{FF2B5EF4-FFF2-40B4-BE49-F238E27FC236}">
                    <a16:creationId xmlns:a16="http://schemas.microsoft.com/office/drawing/2014/main" id="{2C2066AF-74D0-7128-A647-71CFF4FBDAD6}"/>
                  </a:ext>
                </a:extLst>
              </p:cNvPr>
              <p:cNvSpPr>
                <a:spLocks noChangeArrowheads="1"/>
              </p:cNvSpPr>
              <p:nvPr/>
            </p:nvSpPr>
            <p:spPr bwMode="auto">
              <a:xfrm>
                <a:off x="4639750" y="3343504"/>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16" name="Oval 32">
                <a:extLst>
                  <a:ext uri="{FF2B5EF4-FFF2-40B4-BE49-F238E27FC236}">
                    <a16:creationId xmlns:a16="http://schemas.microsoft.com/office/drawing/2014/main" id="{AC564B3E-B798-1E83-0F2F-A4D3A01083A6}"/>
                  </a:ext>
                </a:extLst>
              </p:cNvPr>
              <p:cNvSpPr>
                <a:spLocks noChangeArrowheads="1"/>
              </p:cNvSpPr>
              <p:nvPr/>
            </p:nvSpPr>
            <p:spPr bwMode="auto">
              <a:xfrm>
                <a:off x="4639750" y="3343504"/>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17" name="Oval 33">
                <a:extLst>
                  <a:ext uri="{FF2B5EF4-FFF2-40B4-BE49-F238E27FC236}">
                    <a16:creationId xmlns:a16="http://schemas.microsoft.com/office/drawing/2014/main" id="{EE6DB69B-787B-3131-ED40-E8C2AAF568D9}"/>
                  </a:ext>
                </a:extLst>
              </p:cNvPr>
              <p:cNvSpPr>
                <a:spLocks noChangeArrowheads="1"/>
              </p:cNvSpPr>
              <p:nvPr/>
            </p:nvSpPr>
            <p:spPr bwMode="auto">
              <a:xfrm>
                <a:off x="4628255" y="3343504"/>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18" name="Oval 34">
                <a:extLst>
                  <a:ext uri="{FF2B5EF4-FFF2-40B4-BE49-F238E27FC236}">
                    <a16:creationId xmlns:a16="http://schemas.microsoft.com/office/drawing/2014/main" id="{2C5B6C3C-ACF0-7E7F-D756-45833501ED49}"/>
                  </a:ext>
                </a:extLst>
              </p:cNvPr>
              <p:cNvSpPr>
                <a:spLocks noChangeArrowheads="1"/>
              </p:cNvSpPr>
              <p:nvPr/>
            </p:nvSpPr>
            <p:spPr bwMode="auto">
              <a:xfrm>
                <a:off x="4600340" y="3343504"/>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19" name="Oval 35">
                <a:extLst>
                  <a:ext uri="{FF2B5EF4-FFF2-40B4-BE49-F238E27FC236}">
                    <a16:creationId xmlns:a16="http://schemas.microsoft.com/office/drawing/2014/main" id="{167EE4C2-AF12-057A-1EFE-1FC5DCBE8A91}"/>
                  </a:ext>
                </a:extLst>
              </p:cNvPr>
              <p:cNvSpPr>
                <a:spLocks noChangeArrowheads="1"/>
              </p:cNvSpPr>
              <p:nvPr/>
            </p:nvSpPr>
            <p:spPr bwMode="auto">
              <a:xfrm>
                <a:off x="4588845" y="3343504"/>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20" name="Oval 36">
                <a:extLst>
                  <a:ext uri="{FF2B5EF4-FFF2-40B4-BE49-F238E27FC236}">
                    <a16:creationId xmlns:a16="http://schemas.microsoft.com/office/drawing/2014/main" id="{36D40D49-C072-43D2-AB60-1E00AB751B12}"/>
                  </a:ext>
                </a:extLst>
              </p:cNvPr>
              <p:cNvSpPr>
                <a:spLocks noChangeArrowheads="1"/>
              </p:cNvSpPr>
              <p:nvPr/>
            </p:nvSpPr>
            <p:spPr bwMode="auto">
              <a:xfrm>
                <a:off x="4577351" y="3343504"/>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21" name="Oval 37">
                <a:extLst>
                  <a:ext uri="{FF2B5EF4-FFF2-40B4-BE49-F238E27FC236}">
                    <a16:creationId xmlns:a16="http://schemas.microsoft.com/office/drawing/2014/main" id="{E0CD3DEF-0656-D446-37AB-70CEA6812A38}"/>
                  </a:ext>
                </a:extLst>
              </p:cNvPr>
              <p:cNvSpPr>
                <a:spLocks noChangeArrowheads="1"/>
              </p:cNvSpPr>
              <p:nvPr/>
            </p:nvSpPr>
            <p:spPr bwMode="auto">
              <a:xfrm>
                <a:off x="4577351" y="3343504"/>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22" name="Oval 38">
                <a:extLst>
                  <a:ext uri="{FF2B5EF4-FFF2-40B4-BE49-F238E27FC236}">
                    <a16:creationId xmlns:a16="http://schemas.microsoft.com/office/drawing/2014/main" id="{6B3E1EA8-AA58-40A3-1AA1-C7E4F79AD66E}"/>
                  </a:ext>
                </a:extLst>
              </p:cNvPr>
              <p:cNvSpPr>
                <a:spLocks noChangeArrowheads="1"/>
              </p:cNvSpPr>
              <p:nvPr/>
            </p:nvSpPr>
            <p:spPr bwMode="auto">
              <a:xfrm>
                <a:off x="4565856" y="3343504"/>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23" name="Oval 39">
                <a:extLst>
                  <a:ext uri="{FF2B5EF4-FFF2-40B4-BE49-F238E27FC236}">
                    <a16:creationId xmlns:a16="http://schemas.microsoft.com/office/drawing/2014/main" id="{35EEAD38-D5DD-D622-96A0-353F3ACCAC6F}"/>
                  </a:ext>
                </a:extLst>
              </p:cNvPr>
              <p:cNvSpPr>
                <a:spLocks noChangeArrowheads="1"/>
              </p:cNvSpPr>
              <p:nvPr/>
            </p:nvSpPr>
            <p:spPr bwMode="auto">
              <a:xfrm>
                <a:off x="4565856" y="3343504"/>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24" name="Oval 40">
                <a:extLst>
                  <a:ext uri="{FF2B5EF4-FFF2-40B4-BE49-F238E27FC236}">
                    <a16:creationId xmlns:a16="http://schemas.microsoft.com/office/drawing/2014/main" id="{2BFF5403-E321-F21B-2910-65D6FBB27E40}"/>
                  </a:ext>
                </a:extLst>
              </p:cNvPr>
              <p:cNvSpPr>
                <a:spLocks noChangeArrowheads="1"/>
              </p:cNvSpPr>
              <p:nvPr/>
            </p:nvSpPr>
            <p:spPr bwMode="auto">
              <a:xfrm>
                <a:off x="4549435" y="3343504"/>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25" name="Oval 41">
                <a:extLst>
                  <a:ext uri="{FF2B5EF4-FFF2-40B4-BE49-F238E27FC236}">
                    <a16:creationId xmlns:a16="http://schemas.microsoft.com/office/drawing/2014/main" id="{24D18041-7700-E83C-2A42-D1B7F844C429}"/>
                  </a:ext>
                </a:extLst>
              </p:cNvPr>
              <p:cNvSpPr>
                <a:spLocks noChangeArrowheads="1"/>
              </p:cNvSpPr>
              <p:nvPr/>
            </p:nvSpPr>
            <p:spPr bwMode="auto">
              <a:xfrm>
                <a:off x="4537941" y="3343504"/>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26" name="Oval 42">
                <a:extLst>
                  <a:ext uri="{FF2B5EF4-FFF2-40B4-BE49-F238E27FC236}">
                    <a16:creationId xmlns:a16="http://schemas.microsoft.com/office/drawing/2014/main" id="{0D71D9BE-B065-9CED-AF62-1648E9A8E0CE}"/>
                  </a:ext>
                </a:extLst>
              </p:cNvPr>
              <p:cNvSpPr>
                <a:spLocks noChangeArrowheads="1"/>
              </p:cNvSpPr>
              <p:nvPr/>
            </p:nvSpPr>
            <p:spPr bwMode="auto">
              <a:xfrm>
                <a:off x="4537941" y="3343504"/>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27" name="Oval 43">
                <a:extLst>
                  <a:ext uri="{FF2B5EF4-FFF2-40B4-BE49-F238E27FC236}">
                    <a16:creationId xmlns:a16="http://schemas.microsoft.com/office/drawing/2014/main" id="{E7C6F18D-C574-7DBA-EB8F-A75564F48A45}"/>
                  </a:ext>
                </a:extLst>
              </p:cNvPr>
              <p:cNvSpPr>
                <a:spLocks noChangeArrowheads="1"/>
              </p:cNvSpPr>
              <p:nvPr/>
            </p:nvSpPr>
            <p:spPr bwMode="auto">
              <a:xfrm>
                <a:off x="4537941" y="3307893"/>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28" name="Oval 44">
                <a:extLst>
                  <a:ext uri="{FF2B5EF4-FFF2-40B4-BE49-F238E27FC236}">
                    <a16:creationId xmlns:a16="http://schemas.microsoft.com/office/drawing/2014/main" id="{7721F57F-81C6-D0C6-156E-CC65654179FE}"/>
                  </a:ext>
                </a:extLst>
              </p:cNvPr>
              <p:cNvSpPr>
                <a:spLocks noChangeArrowheads="1"/>
              </p:cNvSpPr>
              <p:nvPr/>
            </p:nvSpPr>
            <p:spPr bwMode="auto">
              <a:xfrm>
                <a:off x="4526446" y="3307893"/>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29" name="Oval 45">
                <a:extLst>
                  <a:ext uri="{FF2B5EF4-FFF2-40B4-BE49-F238E27FC236}">
                    <a16:creationId xmlns:a16="http://schemas.microsoft.com/office/drawing/2014/main" id="{2B06F4E3-A3F3-7ACB-4D48-AE9A725BB81C}"/>
                  </a:ext>
                </a:extLst>
              </p:cNvPr>
              <p:cNvSpPr>
                <a:spLocks noChangeArrowheads="1"/>
              </p:cNvSpPr>
              <p:nvPr/>
            </p:nvSpPr>
            <p:spPr bwMode="auto">
              <a:xfrm>
                <a:off x="4514952" y="3307893"/>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30" name="Oval 46">
                <a:extLst>
                  <a:ext uri="{FF2B5EF4-FFF2-40B4-BE49-F238E27FC236}">
                    <a16:creationId xmlns:a16="http://schemas.microsoft.com/office/drawing/2014/main" id="{840B357E-527F-42A2-3F8C-1F1A10421140}"/>
                  </a:ext>
                </a:extLst>
              </p:cNvPr>
              <p:cNvSpPr>
                <a:spLocks noChangeArrowheads="1"/>
              </p:cNvSpPr>
              <p:nvPr/>
            </p:nvSpPr>
            <p:spPr bwMode="auto">
              <a:xfrm>
                <a:off x="4503457" y="3293230"/>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31" name="Oval 47">
                <a:extLst>
                  <a:ext uri="{FF2B5EF4-FFF2-40B4-BE49-F238E27FC236}">
                    <a16:creationId xmlns:a16="http://schemas.microsoft.com/office/drawing/2014/main" id="{6D91EFC9-21E4-A2C4-1736-22246F5FA729}"/>
                  </a:ext>
                </a:extLst>
              </p:cNvPr>
              <p:cNvSpPr>
                <a:spLocks noChangeArrowheads="1"/>
              </p:cNvSpPr>
              <p:nvPr/>
            </p:nvSpPr>
            <p:spPr bwMode="auto">
              <a:xfrm>
                <a:off x="4487036" y="3293230"/>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32" name="Oval 48">
                <a:extLst>
                  <a:ext uri="{FF2B5EF4-FFF2-40B4-BE49-F238E27FC236}">
                    <a16:creationId xmlns:a16="http://schemas.microsoft.com/office/drawing/2014/main" id="{FDC2DA07-25B5-49D0-12A7-4177DC23D644}"/>
                  </a:ext>
                </a:extLst>
              </p:cNvPr>
              <p:cNvSpPr>
                <a:spLocks noChangeArrowheads="1"/>
              </p:cNvSpPr>
              <p:nvPr/>
            </p:nvSpPr>
            <p:spPr bwMode="auto">
              <a:xfrm>
                <a:off x="4464047" y="3293230"/>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33" name="Oval 49">
                <a:extLst>
                  <a:ext uri="{FF2B5EF4-FFF2-40B4-BE49-F238E27FC236}">
                    <a16:creationId xmlns:a16="http://schemas.microsoft.com/office/drawing/2014/main" id="{72E953A2-6F04-4D4E-2622-03C2C198F628}"/>
                  </a:ext>
                </a:extLst>
              </p:cNvPr>
              <p:cNvSpPr>
                <a:spLocks noChangeArrowheads="1"/>
              </p:cNvSpPr>
              <p:nvPr/>
            </p:nvSpPr>
            <p:spPr bwMode="auto">
              <a:xfrm>
                <a:off x="4401648" y="3293230"/>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34" name="Oval 50">
                <a:extLst>
                  <a:ext uri="{FF2B5EF4-FFF2-40B4-BE49-F238E27FC236}">
                    <a16:creationId xmlns:a16="http://schemas.microsoft.com/office/drawing/2014/main" id="{AB047EFB-F6B9-0C59-809A-7213897D3390}"/>
                  </a:ext>
                </a:extLst>
              </p:cNvPr>
              <p:cNvSpPr>
                <a:spLocks noChangeArrowheads="1"/>
              </p:cNvSpPr>
              <p:nvPr/>
            </p:nvSpPr>
            <p:spPr bwMode="auto">
              <a:xfrm>
                <a:off x="4401648" y="3293230"/>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35" name="Oval 51">
                <a:extLst>
                  <a:ext uri="{FF2B5EF4-FFF2-40B4-BE49-F238E27FC236}">
                    <a16:creationId xmlns:a16="http://schemas.microsoft.com/office/drawing/2014/main" id="{A83C2A70-F354-7016-1780-749FDE534FB1}"/>
                  </a:ext>
                </a:extLst>
              </p:cNvPr>
              <p:cNvSpPr>
                <a:spLocks noChangeArrowheads="1"/>
              </p:cNvSpPr>
              <p:nvPr/>
            </p:nvSpPr>
            <p:spPr bwMode="auto">
              <a:xfrm>
                <a:off x="4288345" y="3261809"/>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36" name="Oval 52">
                <a:extLst>
                  <a:ext uri="{FF2B5EF4-FFF2-40B4-BE49-F238E27FC236}">
                    <a16:creationId xmlns:a16="http://schemas.microsoft.com/office/drawing/2014/main" id="{C6F4F368-E0E7-44EB-238F-FEDB31BBA1DD}"/>
                  </a:ext>
                </a:extLst>
              </p:cNvPr>
              <p:cNvSpPr>
                <a:spLocks noChangeArrowheads="1"/>
              </p:cNvSpPr>
              <p:nvPr/>
            </p:nvSpPr>
            <p:spPr bwMode="auto">
              <a:xfrm>
                <a:off x="4253860" y="3261809"/>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37" name="Oval 53">
                <a:extLst>
                  <a:ext uri="{FF2B5EF4-FFF2-40B4-BE49-F238E27FC236}">
                    <a16:creationId xmlns:a16="http://schemas.microsoft.com/office/drawing/2014/main" id="{3079A412-590E-0782-87AC-6B2FBD5E3495}"/>
                  </a:ext>
                </a:extLst>
              </p:cNvPr>
              <p:cNvSpPr>
                <a:spLocks noChangeArrowheads="1"/>
              </p:cNvSpPr>
              <p:nvPr/>
            </p:nvSpPr>
            <p:spPr bwMode="auto">
              <a:xfrm>
                <a:off x="4237439" y="3261809"/>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38" name="Oval 54">
                <a:extLst>
                  <a:ext uri="{FF2B5EF4-FFF2-40B4-BE49-F238E27FC236}">
                    <a16:creationId xmlns:a16="http://schemas.microsoft.com/office/drawing/2014/main" id="{1EEB511D-5166-8F5D-02C0-6C31B1AE11F5}"/>
                  </a:ext>
                </a:extLst>
              </p:cNvPr>
              <p:cNvSpPr>
                <a:spLocks noChangeArrowheads="1"/>
              </p:cNvSpPr>
              <p:nvPr/>
            </p:nvSpPr>
            <p:spPr bwMode="auto">
              <a:xfrm>
                <a:off x="4189820" y="3242955"/>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39" name="Oval 55">
                <a:extLst>
                  <a:ext uri="{FF2B5EF4-FFF2-40B4-BE49-F238E27FC236}">
                    <a16:creationId xmlns:a16="http://schemas.microsoft.com/office/drawing/2014/main" id="{3C221846-905A-1C61-92E1-864390CCAB4C}"/>
                  </a:ext>
                </a:extLst>
              </p:cNvPr>
              <p:cNvSpPr>
                <a:spLocks noChangeArrowheads="1"/>
              </p:cNvSpPr>
              <p:nvPr/>
            </p:nvSpPr>
            <p:spPr bwMode="auto">
              <a:xfrm>
                <a:off x="4175040" y="3228293"/>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40" name="Oval 56">
                <a:extLst>
                  <a:ext uri="{FF2B5EF4-FFF2-40B4-BE49-F238E27FC236}">
                    <a16:creationId xmlns:a16="http://schemas.microsoft.com/office/drawing/2014/main" id="{45FF0374-9FD9-7E22-9A2B-5634F690FAEA}"/>
                  </a:ext>
                </a:extLst>
              </p:cNvPr>
              <p:cNvSpPr>
                <a:spLocks noChangeArrowheads="1"/>
              </p:cNvSpPr>
              <p:nvPr/>
            </p:nvSpPr>
            <p:spPr bwMode="auto">
              <a:xfrm>
                <a:off x="4163546" y="3228293"/>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41" name="Oval 57">
                <a:extLst>
                  <a:ext uri="{FF2B5EF4-FFF2-40B4-BE49-F238E27FC236}">
                    <a16:creationId xmlns:a16="http://schemas.microsoft.com/office/drawing/2014/main" id="{14D7AC6D-0C91-CC2F-589E-D8B188EA5CFA}"/>
                  </a:ext>
                </a:extLst>
              </p:cNvPr>
              <p:cNvSpPr>
                <a:spLocks noChangeArrowheads="1"/>
              </p:cNvSpPr>
              <p:nvPr/>
            </p:nvSpPr>
            <p:spPr bwMode="auto">
              <a:xfrm>
                <a:off x="4015759" y="3213629"/>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42" name="Oval 58">
                <a:extLst>
                  <a:ext uri="{FF2B5EF4-FFF2-40B4-BE49-F238E27FC236}">
                    <a16:creationId xmlns:a16="http://schemas.microsoft.com/office/drawing/2014/main" id="{31E83BE8-B1BB-1D44-CF38-3E43D482E1A2}"/>
                  </a:ext>
                </a:extLst>
              </p:cNvPr>
              <p:cNvSpPr>
                <a:spLocks noChangeArrowheads="1"/>
              </p:cNvSpPr>
              <p:nvPr/>
            </p:nvSpPr>
            <p:spPr bwMode="auto">
              <a:xfrm>
                <a:off x="3925444" y="3213629"/>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43" name="Oval 59">
                <a:extLst>
                  <a:ext uri="{FF2B5EF4-FFF2-40B4-BE49-F238E27FC236}">
                    <a16:creationId xmlns:a16="http://schemas.microsoft.com/office/drawing/2014/main" id="{A9876087-B917-F843-144E-88F450D7B86F}"/>
                  </a:ext>
                </a:extLst>
              </p:cNvPr>
              <p:cNvSpPr>
                <a:spLocks noChangeArrowheads="1"/>
              </p:cNvSpPr>
              <p:nvPr/>
            </p:nvSpPr>
            <p:spPr bwMode="auto">
              <a:xfrm>
                <a:off x="3863044" y="3196871"/>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44" name="Oval 60">
                <a:extLst>
                  <a:ext uri="{FF2B5EF4-FFF2-40B4-BE49-F238E27FC236}">
                    <a16:creationId xmlns:a16="http://schemas.microsoft.com/office/drawing/2014/main" id="{FAF7EA72-A9C7-4F89-0E2E-D3FF18053EC4}"/>
                  </a:ext>
                </a:extLst>
              </p:cNvPr>
              <p:cNvSpPr>
                <a:spLocks noChangeArrowheads="1"/>
              </p:cNvSpPr>
              <p:nvPr/>
            </p:nvSpPr>
            <p:spPr bwMode="auto">
              <a:xfrm>
                <a:off x="3851550" y="3182208"/>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45" name="Oval 61">
                <a:extLst>
                  <a:ext uri="{FF2B5EF4-FFF2-40B4-BE49-F238E27FC236}">
                    <a16:creationId xmlns:a16="http://schemas.microsoft.com/office/drawing/2014/main" id="{BFBB5F06-E6D6-A6C6-2D66-CDEB723766DA}"/>
                  </a:ext>
                </a:extLst>
              </p:cNvPr>
              <p:cNvSpPr>
                <a:spLocks noChangeArrowheads="1"/>
              </p:cNvSpPr>
              <p:nvPr/>
            </p:nvSpPr>
            <p:spPr bwMode="auto">
              <a:xfrm>
                <a:off x="3840055" y="3182208"/>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46" name="Oval 62">
                <a:extLst>
                  <a:ext uri="{FF2B5EF4-FFF2-40B4-BE49-F238E27FC236}">
                    <a16:creationId xmlns:a16="http://schemas.microsoft.com/office/drawing/2014/main" id="{509D54E2-953E-3105-45F1-981CB3C9F00F}"/>
                  </a:ext>
                </a:extLst>
              </p:cNvPr>
              <p:cNvSpPr>
                <a:spLocks noChangeArrowheads="1"/>
              </p:cNvSpPr>
              <p:nvPr/>
            </p:nvSpPr>
            <p:spPr bwMode="auto">
              <a:xfrm>
                <a:off x="3726752" y="3182208"/>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47" name="Oval 63">
                <a:extLst>
                  <a:ext uri="{FF2B5EF4-FFF2-40B4-BE49-F238E27FC236}">
                    <a16:creationId xmlns:a16="http://schemas.microsoft.com/office/drawing/2014/main" id="{1C843E18-1289-5D79-3613-F955C97344D3}"/>
                  </a:ext>
                </a:extLst>
              </p:cNvPr>
              <p:cNvSpPr>
                <a:spLocks noChangeArrowheads="1"/>
              </p:cNvSpPr>
              <p:nvPr/>
            </p:nvSpPr>
            <p:spPr bwMode="auto">
              <a:xfrm>
                <a:off x="3601954" y="3117270"/>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48" name="Oval 64">
                <a:extLst>
                  <a:ext uri="{FF2B5EF4-FFF2-40B4-BE49-F238E27FC236}">
                    <a16:creationId xmlns:a16="http://schemas.microsoft.com/office/drawing/2014/main" id="{E55554AD-76C6-AF9F-37B7-E36BE7B26CA2}"/>
                  </a:ext>
                </a:extLst>
              </p:cNvPr>
              <p:cNvSpPr>
                <a:spLocks noChangeArrowheads="1"/>
              </p:cNvSpPr>
              <p:nvPr/>
            </p:nvSpPr>
            <p:spPr bwMode="auto">
              <a:xfrm>
                <a:off x="3514923" y="3083754"/>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49" name="Oval 65">
                <a:extLst>
                  <a:ext uri="{FF2B5EF4-FFF2-40B4-BE49-F238E27FC236}">
                    <a16:creationId xmlns:a16="http://schemas.microsoft.com/office/drawing/2014/main" id="{E851370C-15E6-9333-6A6D-FAE137DE1537}"/>
                  </a:ext>
                </a:extLst>
              </p:cNvPr>
              <p:cNvSpPr>
                <a:spLocks noChangeArrowheads="1"/>
              </p:cNvSpPr>
              <p:nvPr/>
            </p:nvSpPr>
            <p:spPr bwMode="auto">
              <a:xfrm>
                <a:off x="3488649" y="3066996"/>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50" name="Oval 66">
                <a:extLst>
                  <a:ext uri="{FF2B5EF4-FFF2-40B4-BE49-F238E27FC236}">
                    <a16:creationId xmlns:a16="http://schemas.microsoft.com/office/drawing/2014/main" id="{6CCA3D18-C4F7-8CF6-61BE-D9819A0E5057}"/>
                  </a:ext>
                </a:extLst>
              </p:cNvPr>
              <p:cNvSpPr>
                <a:spLocks noChangeArrowheads="1"/>
              </p:cNvSpPr>
              <p:nvPr/>
            </p:nvSpPr>
            <p:spPr bwMode="auto">
              <a:xfrm>
                <a:off x="3464019" y="3037670"/>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51" name="Oval 67">
                <a:extLst>
                  <a:ext uri="{FF2B5EF4-FFF2-40B4-BE49-F238E27FC236}">
                    <a16:creationId xmlns:a16="http://schemas.microsoft.com/office/drawing/2014/main" id="{38BF3CA1-8060-48FE-C811-3A08E6254AEA}"/>
                  </a:ext>
                </a:extLst>
              </p:cNvPr>
              <p:cNvSpPr>
                <a:spLocks noChangeArrowheads="1"/>
              </p:cNvSpPr>
              <p:nvPr/>
            </p:nvSpPr>
            <p:spPr bwMode="auto">
              <a:xfrm>
                <a:off x="3276821" y="3023007"/>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52" name="Oval 68">
                <a:extLst>
                  <a:ext uri="{FF2B5EF4-FFF2-40B4-BE49-F238E27FC236}">
                    <a16:creationId xmlns:a16="http://schemas.microsoft.com/office/drawing/2014/main" id="{E3DB3D47-0E6D-622F-90BE-117292A37077}"/>
                  </a:ext>
                </a:extLst>
              </p:cNvPr>
              <p:cNvSpPr>
                <a:spLocks noChangeArrowheads="1"/>
              </p:cNvSpPr>
              <p:nvPr/>
            </p:nvSpPr>
            <p:spPr bwMode="auto">
              <a:xfrm>
                <a:off x="3112612" y="2972733"/>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53" name="Oval 69">
                <a:extLst>
                  <a:ext uri="{FF2B5EF4-FFF2-40B4-BE49-F238E27FC236}">
                    <a16:creationId xmlns:a16="http://schemas.microsoft.com/office/drawing/2014/main" id="{FDCD1673-A602-1C85-71A5-A304A984DBE0}"/>
                  </a:ext>
                </a:extLst>
              </p:cNvPr>
              <p:cNvSpPr>
                <a:spLocks noChangeArrowheads="1"/>
              </p:cNvSpPr>
              <p:nvPr/>
            </p:nvSpPr>
            <p:spPr bwMode="auto">
              <a:xfrm>
                <a:off x="3050213" y="2943406"/>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54" name="Oval 70">
                <a:extLst>
                  <a:ext uri="{FF2B5EF4-FFF2-40B4-BE49-F238E27FC236}">
                    <a16:creationId xmlns:a16="http://schemas.microsoft.com/office/drawing/2014/main" id="{3309E37F-7D94-1A87-118F-D7FB374130C1}"/>
                  </a:ext>
                </a:extLst>
              </p:cNvPr>
              <p:cNvSpPr>
                <a:spLocks noChangeArrowheads="1"/>
              </p:cNvSpPr>
              <p:nvPr/>
            </p:nvSpPr>
            <p:spPr bwMode="auto">
              <a:xfrm>
                <a:off x="2851521" y="2907795"/>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55" name="Oval 71">
                <a:extLst>
                  <a:ext uri="{FF2B5EF4-FFF2-40B4-BE49-F238E27FC236}">
                    <a16:creationId xmlns:a16="http://schemas.microsoft.com/office/drawing/2014/main" id="{EE16CA82-8CE7-99F0-0BD1-D17540957E5B}"/>
                  </a:ext>
                </a:extLst>
              </p:cNvPr>
              <p:cNvSpPr>
                <a:spLocks noChangeArrowheads="1"/>
              </p:cNvSpPr>
              <p:nvPr/>
            </p:nvSpPr>
            <p:spPr bwMode="auto">
              <a:xfrm>
                <a:off x="2664323" y="2782110"/>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56" name="Oval 72">
                <a:extLst>
                  <a:ext uri="{FF2B5EF4-FFF2-40B4-BE49-F238E27FC236}">
                    <a16:creationId xmlns:a16="http://schemas.microsoft.com/office/drawing/2014/main" id="{0ABCCC5D-B70F-7112-4199-373FC380B9AE}"/>
                  </a:ext>
                </a:extLst>
              </p:cNvPr>
              <p:cNvSpPr>
                <a:spLocks noChangeArrowheads="1"/>
              </p:cNvSpPr>
              <p:nvPr/>
            </p:nvSpPr>
            <p:spPr bwMode="auto">
              <a:xfrm>
                <a:off x="2551019" y="2702509"/>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57" name="Oval 73">
                <a:extLst>
                  <a:ext uri="{FF2B5EF4-FFF2-40B4-BE49-F238E27FC236}">
                    <a16:creationId xmlns:a16="http://schemas.microsoft.com/office/drawing/2014/main" id="{01C06AB4-1268-9B46-2AF6-CD32A0EC8F65}"/>
                  </a:ext>
                </a:extLst>
              </p:cNvPr>
              <p:cNvSpPr>
                <a:spLocks noChangeArrowheads="1"/>
              </p:cNvSpPr>
              <p:nvPr/>
            </p:nvSpPr>
            <p:spPr bwMode="auto">
              <a:xfrm>
                <a:off x="2528030" y="2683657"/>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58" name="Oval 74">
                <a:extLst>
                  <a:ext uri="{FF2B5EF4-FFF2-40B4-BE49-F238E27FC236}">
                    <a16:creationId xmlns:a16="http://schemas.microsoft.com/office/drawing/2014/main" id="{A63AEBC7-6533-225B-90CA-2B4B5D6D4A2F}"/>
                  </a:ext>
                </a:extLst>
              </p:cNvPr>
              <p:cNvSpPr>
                <a:spLocks noChangeArrowheads="1"/>
              </p:cNvSpPr>
              <p:nvPr/>
            </p:nvSpPr>
            <p:spPr bwMode="auto">
              <a:xfrm>
                <a:off x="2516536" y="2683657"/>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59" name="Oval 75">
                <a:extLst>
                  <a:ext uri="{FF2B5EF4-FFF2-40B4-BE49-F238E27FC236}">
                    <a16:creationId xmlns:a16="http://schemas.microsoft.com/office/drawing/2014/main" id="{76BCE19A-A061-6DAE-F315-D413D2456264}"/>
                  </a:ext>
                </a:extLst>
              </p:cNvPr>
              <p:cNvSpPr>
                <a:spLocks noChangeArrowheads="1"/>
              </p:cNvSpPr>
              <p:nvPr/>
            </p:nvSpPr>
            <p:spPr bwMode="auto">
              <a:xfrm>
                <a:off x="2516536" y="2652235"/>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60" name="Oval 76">
                <a:extLst>
                  <a:ext uri="{FF2B5EF4-FFF2-40B4-BE49-F238E27FC236}">
                    <a16:creationId xmlns:a16="http://schemas.microsoft.com/office/drawing/2014/main" id="{F5C1B0A0-463E-C859-36E9-D07AA55666DD}"/>
                  </a:ext>
                </a:extLst>
              </p:cNvPr>
              <p:cNvSpPr>
                <a:spLocks noChangeArrowheads="1"/>
              </p:cNvSpPr>
              <p:nvPr/>
            </p:nvSpPr>
            <p:spPr bwMode="auto">
              <a:xfrm>
                <a:off x="2505041" y="2652235"/>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61" name="Oval 77">
                <a:extLst>
                  <a:ext uri="{FF2B5EF4-FFF2-40B4-BE49-F238E27FC236}">
                    <a16:creationId xmlns:a16="http://schemas.microsoft.com/office/drawing/2014/main" id="{F1836881-7E32-AAA5-0000-57B21BA55B4A}"/>
                  </a:ext>
                </a:extLst>
              </p:cNvPr>
              <p:cNvSpPr>
                <a:spLocks noChangeArrowheads="1"/>
              </p:cNvSpPr>
              <p:nvPr/>
            </p:nvSpPr>
            <p:spPr bwMode="auto">
              <a:xfrm>
                <a:off x="2426221" y="2587298"/>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62" name="Oval 78">
                <a:extLst>
                  <a:ext uri="{FF2B5EF4-FFF2-40B4-BE49-F238E27FC236}">
                    <a16:creationId xmlns:a16="http://schemas.microsoft.com/office/drawing/2014/main" id="{4852B746-C379-59E5-FD74-72B06881CE06}"/>
                  </a:ext>
                </a:extLst>
              </p:cNvPr>
              <p:cNvSpPr>
                <a:spLocks noChangeArrowheads="1"/>
              </p:cNvSpPr>
              <p:nvPr/>
            </p:nvSpPr>
            <p:spPr bwMode="auto">
              <a:xfrm>
                <a:off x="2352328" y="2572635"/>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63" name="Oval 79">
                <a:extLst>
                  <a:ext uri="{FF2B5EF4-FFF2-40B4-BE49-F238E27FC236}">
                    <a16:creationId xmlns:a16="http://schemas.microsoft.com/office/drawing/2014/main" id="{3CFF3ED6-70F7-7168-73DA-5055C204536C}"/>
                  </a:ext>
                </a:extLst>
              </p:cNvPr>
              <p:cNvSpPr>
                <a:spLocks noChangeArrowheads="1"/>
              </p:cNvSpPr>
              <p:nvPr/>
            </p:nvSpPr>
            <p:spPr bwMode="auto">
              <a:xfrm>
                <a:off x="2266939" y="2493034"/>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64" name="Oval 80">
                <a:extLst>
                  <a:ext uri="{FF2B5EF4-FFF2-40B4-BE49-F238E27FC236}">
                    <a16:creationId xmlns:a16="http://schemas.microsoft.com/office/drawing/2014/main" id="{964893E2-45C6-E5E9-E6BB-E2AD0BE3E89D}"/>
                  </a:ext>
                </a:extLst>
              </p:cNvPr>
              <p:cNvSpPr>
                <a:spLocks noChangeArrowheads="1"/>
              </p:cNvSpPr>
              <p:nvPr/>
            </p:nvSpPr>
            <p:spPr bwMode="auto">
              <a:xfrm>
                <a:off x="2239023" y="2493034"/>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65" name="Oval 81">
                <a:extLst>
                  <a:ext uri="{FF2B5EF4-FFF2-40B4-BE49-F238E27FC236}">
                    <a16:creationId xmlns:a16="http://schemas.microsoft.com/office/drawing/2014/main" id="{2207CB88-8F45-2471-B611-1266BCE25619}"/>
                  </a:ext>
                </a:extLst>
              </p:cNvPr>
              <p:cNvSpPr>
                <a:spLocks noChangeArrowheads="1"/>
              </p:cNvSpPr>
              <p:nvPr/>
            </p:nvSpPr>
            <p:spPr bwMode="auto">
              <a:xfrm>
                <a:off x="2176624" y="2449045"/>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66" name="Oval 82">
                <a:extLst>
                  <a:ext uri="{FF2B5EF4-FFF2-40B4-BE49-F238E27FC236}">
                    <a16:creationId xmlns:a16="http://schemas.microsoft.com/office/drawing/2014/main" id="{A4109C52-D772-082D-2BDD-4122DBA4DA41}"/>
                  </a:ext>
                </a:extLst>
              </p:cNvPr>
              <p:cNvSpPr>
                <a:spLocks noChangeArrowheads="1"/>
              </p:cNvSpPr>
              <p:nvPr/>
            </p:nvSpPr>
            <p:spPr bwMode="auto">
              <a:xfrm>
                <a:off x="1703704" y="2157873"/>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67" name="Oval 83">
                <a:extLst>
                  <a:ext uri="{FF2B5EF4-FFF2-40B4-BE49-F238E27FC236}">
                    <a16:creationId xmlns:a16="http://schemas.microsoft.com/office/drawing/2014/main" id="{D0FE0F9D-D65F-0F8E-DE4B-6DD78CBF9A0C}"/>
                  </a:ext>
                </a:extLst>
              </p:cNvPr>
              <p:cNvSpPr>
                <a:spLocks noChangeArrowheads="1"/>
              </p:cNvSpPr>
              <p:nvPr/>
            </p:nvSpPr>
            <p:spPr bwMode="auto">
              <a:xfrm>
                <a:off x="1505012" y="2044757"/>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68" name="Oval 84">
                <a:extLst>
                  <a:ext uri="{FF2B5EF4-FFF2-40B4-BE49-F238E27FC236}">
                    <a16:creationId xmlns:a16="http://schemas.microsoft.com/office/drawing/2014/main" id="{7F39F679-E08A-E458-A872-85C2979B1182}"/>
                  </a:ext>
                </a:extLst>
              </p:cNvPr>
              <p:cNvSpPr>
                <a:spLocks noChangeArrowheads="1"/>
              </p:cNvSpPr>
              <p:nvPr/>
            </p:nvSpPr>
            <p:spPr bwMode="auto">
              <a:xfrm>
                <a:off x="1329309" y="1948398"/>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69" name="Oval 85">
                <a:extLst>
                  <a:ext uri="{FF2B5EF4-FFF2-40B4-BE49-F238E27FC236}">
                    <a16:creationId xmlns:a16="http://schemas.microsoft.com/office/drawing/2014/main" id="{A9126C26-D8CA-3752-58F6-290D0092986E}"/>
                  </a:ext>
                </a:extLst>
              </p:cNvPr>
              <p:cNvSpPr>
                <a:spLocks noChangeArrowheads="1"/>
              </p:cNvSpPr>
              <p:nvPr/>
            </p:nvSpPr>
            <p:spPr bwMode="auto">
              <a:xfrm>
                <a:off x="1204511" y="1904409"/>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70" name="Oval 86">
                <a:extLst>
                  <a:ext uri="{FF2B5EF4-FFF2-40B4-BE49-F238E27FC236}">
                    <a16:creationId xmlns:a16="http://schemas.microsoft.com/office/drawing/2014/main" id="{EDD8B8EA-AA9C-3B54-CC32-455EC766066D}"/>
                  </a:ext>
                </a:extLst>
              </p:cNvPr>
              <p:cNvSpPr>
                <a:spLocks noChangeArrowheads="1"/>
              </p:cNvSpPr>
              <p:nvPr/>
            </p:nvSpPr>
            <p:spPr bwMode="auto">
              <a:xfrm>
                <a:off x="1176596" y="1904409"/>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71" name="Oval 87">
                <a:extLst>
                  <a:ext uri="{FF2B5EF4-FFF2-40B4-BE49-F238E27FC236}">
                    <a16:creationId xmlns:a16="http://schemas.microsoft.com/office/drawing/2014/main" id="{CB2A45D9-423A-7187-D25F-D2450880D264}"/>
                  </a:ext>
                </a:extLst>
              </p:cNvPr>
              <p:cNvSpPr>
                <a:spLocks noChangeArrowheads="1"/>
              </p:cNvSpPr>
              <p:nvPr/>
            </p:nvSpPr>
            <p:spPr bwMode="auto">
              <a:xfrm>
                <a:off x="1176596" y="1868798"/>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72" name="Oval 88">
                <a:extLst>
                  <a:ext uri="{FF2B5EF4-FFF2-40B4-BE49-F238E27FC236}">
                    <a16:creationId xmlns:a16="http://schemas.microsoft.com/office/drawing/2014/main" id="{8D3E3641-B565-27BF-8D76-48A60740A04F}"/>
                  </a:ext>
                </a:extLst>
              </p:cNvPr>
              <p:cNvSpPr>
                <a:spLocks noChangeArrowheads="1"/>
              </p:cNvSpPr>
              <p:nvPr/>
            </p:nvSpPr>
            <p:spPr bwMode="auto">
              <a:xfrm>
                <a:off x="1165101" y="1868798"/>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573" name="Oval 89">
                <a:extLst>
                  <a:ext uri="{FF2B5EF4-FFF2-40B4-BE49-F238E27FC236}">
                    <a16:creationId xmlns:a16="http://schemas.microsoft.com/office/drawing/2014/main" id="{10F9840F-F155-2D85-1A6B-2D41E088C071}"/>
                  </a:ext>
                </a:extLst>
              </p:cNvPr>
              <p:cNvSpPr>
                <a:spLocks noChangeArrowheads="1"/>
              </p:cNvSpPr>
              <p:nvPr/>
            </p:nvSpPr>
            <p:spPr bwMode="auto">
              <a:xfrm>
                <a:off x="1025524" y="1847850"/>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grpSp>
        <p:sp>
          <p:nvSpPr>
            <p:cNvPr id="452" name="Freeform 90">
              <a:extLst>
                <a:ext uri="{FF2B5EF4-FFF2-40B4-BE49-F238E27FC236}">
                  <a16:creationId xmlns:a16="http://schemas.microsoft.com/office/drawing/2014/main" id="{07B2FEE5-19AB-B738-EAD1-FD3E5C09527C}"/>
                </a:ext>
              </a:extLst>
            </p:cNvPr>
            <p:cNvSpPr>
              <a:spLocks/>
            </p:cNvSpPr>
            <p:nvPr/>
          </p:nvSpPr>
          <p:spPr bwMode="auto">
            <a:xfrm>
              <a:off x="3672299" y="1397993"/>
              <a:ext cx="1916682" cy="821818"/>
            </a:xfrm>
            <a:custGeom>
              <a:avLst/>
              <a:gdLst>
                <a:gd name="T0" fmla="*/ 942 w 1069"/>
                <a:gd name="T1" fmla="*/ 470 h 470"/>
                <a:gd name="T2" fmla="*/ 817 w 1069"/>
                <a:gd name="T3" fmla="*/ 462 h 470"/>
                <a:gd name="T4" fmla="*/ 738 w 1069"/>
                <a:gd name="T5" fmla="*/ 458 h 470"/>
                <a:gd name="T6" fmla="*/ 640 w 1069"/>
                <a:gd name="T7" fmla="*/ 453 h 470"/>
                <a:gd name="T8" fmla="*/ 598 w 1069"/>
                <a:gd name="T9" fmla="*/ 436 h 470"/>
                <a:gd name="T10" fmla="*/ 515 w 1069"/>
                <a:gd name="T11" fmla="*/ 426 h 470"/>
                <a:gd name="T12" fmla="*/ 505 w 1069"/>
                <a:gd name="T13" fmla="*/ 420 h 470"/>
                <a:gd name="T14" fmla="*/ 475 w 1069"/>
                <a:gd name="T15" fmla="*/ 415 h 470"/>
                <a:gd name="T16" fmla="*/ 473 w 1069"/>
                <a:gd name="T17" fmla="*/ 412 h 470"/>
                <a:gd name="T18" fmla="*/ 470 w 1069"/>
                <a:gd name="T19" fmla="*/ 410 h 470"/>
                <a:gd name="T20" fmla="*/ 465 w 1069"/>
                <a:gd name="T21" fmla="*/ 401 h 470"/>
                <a:gd name="T22" fmla="*/ 427 w 1069"/>
                <a:gd name="T23" fmla="*/ 396 h 470"/>
                <a:gd name="T24" fmla="*/ 383 w 1069"/>
                <a:gd name="T25" fmla="*/ 391 h 470"/>
                <a:gd name="T26" fmla="*/ 381 w 1069"/>
                <a:gd name="T27" fmla="*/ 386 h 470"/>
                <a:gd name="T28" fmla="*/ 341 w 1069"/>
                <a:gd name="T29" fmla="*/ 381 h 470"/>
                <a:gd name="T30" fmla="*/ 338 w 1069"/>
                <a:gd name="T31" fmla="*/ 376 h 470"/>
                <a:gd name="T32" fmla="*/ 331 w 1069"/>
                <a:gd name="T33" fmla="*/ 363 h 470"/>
                <a:gd name="T34" fmla="*/ 299 w 1069"/>
                <a:gd name="T35" fmla="*/ 356 h 470"/>
                <a:gd name="T36" fmla="*/ 296 w 1069"/>
                <a:gd name="T37" fmla="*/ 349 h 470"/>
                <a:gd name="T38" fmla="*/ 282 w 1069"/>
                <a:gd name="T39" fmla="*/ 342 h 470"/>
                <a:gd name="T40" fmla="*/ 256 w 1069"/>
                <a:gd name="T41" fmla="*/ 339 h 470"/>
                <a:gd name="T42" fmla="*/ 251 w 1069"/>
                <a:gd name="T43" fmla="*/ 334 h 470"/>
                <a:gd name="T44" fmla="*/ 237 w 1069"/>
                <a:gd name="T45" fmla="*/ 329 h 470"/>
                <a:gd name="T46" fmla="*/ 226 w 1069"/>
                <a:gd name="T47" fmla="*/ 325 h 470"/>
                <a:gd name="T48" fmla="*/ 222 w 1069"/>
                <a:gd name="T49" fmla="*/ 320 h 470"/>
                <a:gd name="T50" fmla="*/ 214 w 1069"/>
                <a:gd name="T51" fmla="*/ 316 h 470"/>
                <a:gd name="T52" fmla="*/ 213 w 1069"/>
                <a:gd name="T53" fmla="*/ 305 h 470"/>
                <a:gd name="T54" fmla="*/ 211 w 1069"/>
                <a:gd name="T55" fmla="*/ 292 h 470"/>
                <a:gd name="T56" fmla="*/ 183 w 1069"/>
                <a:gd name="T57" fmla="*/ 284 h 470"/>
                <a:gd name="T58" fmla="*/ 180 w 1069"/>
                <a:gd name="T59" fmla="*/ 278 h 470"/>
                <a:gd name="T60" fmla="*/ 178 w 1069"/>
                <a:gd name="T61" fmla="*/ 274 h 470"/>
                <a:gd name="T62" fmla="*/ 174 w 1069"/>
                <a:gd name="T63" fmla="*/ 266 h 470"/>
                <a:gd name="T64" fmla="*/ 173 w 1069"/>
                <a:gd name="T65" fmla="*/ 259 h 470"/>
                <a:gd name="T66" fmla="*/ 170 w 1069"/>
                <a:gd name="T67" fmla="*/ 249 h 470"/>
                <a:gd name="T68" fmla="*/ 169 w 1069"/>
                <a:gd name="T69" fmla="*/ 234 h 470"/>
                <a:gd name="T70" fmla="*/ 167 w 1069"/>
                <a:gd name="T71" fmla="*/ 227 h 470"/>
                <a:gd name="T72" fmla="*/ 142 w 1069"/>
                <a:gd name="T73" fmla="*/ 214 h 470"/>
                <a:gd name="T74" fmla="*/ 135 w 1069"/>
                <a:gd name="T75" fmla="*/ 205 h 470"/>
                <a:gd name="T76" fmla="*/ 133 w 1069"/>
                <a:gd name="T77" fmla="*/ 200 h 470"/>
                <a:gd name="T78" fmla="*/ 129 w 1069"/>
                <a:gd name="T79" fmla="*/ 195 h 470"/>
                <a:gd name="T80" fmla="*/ 128 w 1069"/>
                <a:gd name="T81" fmla="*/ 183 h 470"/>
                <a:gd name="T82" fmla="*/ 126 w 1069"/>
                <a:gd name="T83" fmla="*/ 150 h 470"/>
                <a:gd name="T84" fmla="*/ 119 w 1069"/>
                <a:gd name="T85" fmla="*/ 135 h 470"/>
                <a:gd name="T86" fmla="*/ 114 w 1069"/>
                <a:gd name="T87" fmla="*/ 121 h 470"/>
                <a:gd name="T88" fmla="*/ 99 w 1069"/>
                <a:gd name="T89" fmla="*/ 117 h 470"/>
                <a:gd name="T90" fmla="*/ 87 w 1069"/>
                <a:gd name="T91" fmla="*/ 113 h 470"/>
                <a:gd name="T92" fmla="*/ 85 w 1069"/>
                <a:gd name="T93" fmla="*/ 100 h 470"/>
                <a:gd name="T94" fmla="*/ 84 w 1069"/>
                <a:gd name="T95" fmla="*/ 85 h 470"/>
                <a:gd name="T96" fmla="*/ 80 w 1069"/>
                <a:gd name="T97" fmla="*/ 72 h 470"/>
                <a:gd name="T98" fmla="*/ 75 w 1069"/>
                <a:gd name="T99" fmla="*/ 63 h 470"/>
                <a:gd name="T100" fmla="*/ 70 w 1069"/>
                <a:gd name="T101" fmla="*/ 58 h 470"/>
                <a:gd name="T102" fmla="*/ 64 w 1069"/>
                <a:gd name="T103" fmla="*/ 53 h 470"/>
                <a:gd name="T104" fmla="*/ 43 w 1069"/>
                <a:gd name="T105" fmla="*/ 49 h 470"/>
                <a:gd name="T106" fmla="*/ 41 w 1069"/>
                <a:gd name="T107" fmla="*/ 38 h 470"/>
                <a:gd name="T108" fmla="*/ 39 w 1069"/>
                <a:gd name="T109" fmla="*/ 30 h 470"/>
                <a:gd name="T110" fmla="*/ 38 w 1069"/>
                <a:gd name="T111" fmla="*/ 22 h 470"/>
                <a:gd name="T112" fmla="*/ 36 w 1069"/>
                <a:gd name="T113" fmla="*/ 8 h 470"/>
                <a:gd name="T114" fmla="*/ 35 w 1069"/>
                <a:gd name="T115" fmla="*/ 3 h 470"/>
                <a:gd name="T116" fmla="*/ 33 w 1069"/>
                <a:gd name="T11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69" h="470">
                  <a:moveTo>
                    <a:pt x="1069" y="470"/>
                  </a:moveTo>
                  <a:cubicBezTo>
                    <a:pt x="942" y="470"/>
                    <a:pt x="942" y="470"/>
                    <a:pt x="942" y="470"/>
                  </a:cubicBezTo>
                  <a:cubicBezTo>
                    <a:pt x="942" y="462"/>
                    <a:pt x="942" y="462"/>
                    <a:pt x="942" y="462"/>
                  </a:cubicBezTo>
                  <a:cubicBezTo>
                    <a:pt x="817" y="462"/>
                    <a:pt x="817" y="462"/>
                    <a:pt x="817" y="462"/>
                  </a:cubicBezTo>
                  <a:cubicBezTo>
                    <a:pt x="817" y="458"/>
                    <a:pt x="817" y="458"/>
                    <a:pt x="817" y="458"/>
                  </a:cubicBezTo>
                  <a:cubicBezTo>
                    <a:pt x="738" y="458"/>
                    <a:pt x="738" y="458"/>
                    <a:pt x="738" y="458"/>
                  </a:cubicBezTo>
                  <a:cubicBezTo>
                    <a:pt x="738" y="453"/>
                    <a:pt x="738" y="453"/>
                    <a:pt x="738" y="453"/>
                  </a:cubicBezTo>
                  <a:cubicBezTo>
                    <a:pt x="640" y="453"/>
                    <a:pt x="640" y="453"/>
                    <a:pt x="640" y="453"/>
                  </a:cubicBezTo>
                  <a:cubicBezTo>
                    <a:pt x="640" y="436"/>
                    <a:pt x="640" y="436"/>
                    <a:pt x="640" y="436"/>
                  </a:cubicBezTo>
                  <a:cubicBezTo>
                    <a:pt x="598" y="436"/>
                    <a:pt x="598" y="436"/>
                    <a:pt x="598" y="436"/>
                  </a:cubicBezTo>
                  <a:cubicBezTo>
                    <a:pt x="598" y="426"/>
                    <a:pt x="598" y="426"/>
                    <a:pt x="598" y="426"/>
                  </a:cubicBezTo>
                  <a:cubicBezTo>
                    <a:pt x="515" y="426"/>
                    <a:pt x="515" y="426"/>
                    <a:pt x="515" y="426"/>
                  </a:cubicBezTo>
                  <a:cubicBezTo>
                    <a:pt x="515" y="420"/>
                    <a:pt x="515" y="420"/>
                    <a:pt x="515" y="420"/>
                  </a:cubicBezTo>
                  <a:cubicBezTo>
                    <a:pt x="505" y="420"/>
                    <a:pt x="505" y="420"/>
                    <a:pt x="505" y="420"/>
                  </a:cubicBezTo>
                  <a:cubicBezTo>
                    <a:pt x="505" y="415"/>
                    <a:pt x="505" y="415"/>
                    <a:pt x="505" y="415"/>
                  </a:cubicBezTo>
                  <a:cubicBezTo>
                    <a:pt x="475" y="415"/>
                    <a:pt x="475" y="415"/>
                    <a:pt x="475" y="415"/>
                  </a:cubicBezTo>
                  <a:cubicBezTo>
                    <a:pt x="475" y="412"/>
                    <a:pt x="475" y="412"/>
                    <a:pt x="475" y="412"/>
                  </a:cubicBezTo>
                  <a:cubicBezTo>
                    <a:pt x="473" y="412"/>
                    <a:pt x="473" y="412"/>
                    <a:pt x="473" y="412"/>
                  </a:cubicBezTo>
                  <a:cubicBezTo>
                    <a:pt x="473" y="410"/>
                    <a:pt x="473" y="410"/>
                    <a:pt x="473" y="410"/>
                  </a:cubicBezTo>
                  <a:cubicBezTo>
                    <a:pt x="470" y="410"/>
                    <a:pt x="470" y="410"/>
                    <a:pt x="470" y="410"/>
                  </a:cubicBezTo>
                  <a:cubicBezTo>
                    <a:pt x="470" y="401"/>
                    <a:pt x="470" y="401"/>
                    <a:pt x="470" y="401"/>
                  </a:cubicBezTo>
                  <a:cubicBezTo>
                    <a:pt x="465" y="401"/>
                    <a:pt x="465" y="401"/>
                    <a:pt x="465" y="401"/>
                  </a:cubicBezTo>
                  <a:cubicBezTo>
                    <a:pt x="465" y="396"/>
                    <a:pt x="465" y="396"/>
                    <a:pt x="465" y="396"/>
                  </a:cubicBezTo>
                  <a:cubicBezTo>
                    <a:pt x="427" y="396"/>
                    <a:pt x="427" y="396"/>
                    <a:pt x="427" y="396"/>
                  </a:cubicBezTo>
                  <a:cubicBezTo>
                    <a:pt x="427" y="391"/>
                    <a:pt x="427" y="391"/>
                    <a:pt x="427" y="391"/>
                  </a:cubicBezTo>
                  <a:cubicBezTo>
                    <a:pt x="383" y="391"/>
                    <a:pt x="383" y="391"/>
                    <a:pt x="383" y="391"/>
                  </a:cubicBezTo>
                  <a:cubicBezTo>
                    <a:pt x="383" y="386"/>
                    <a:pt x="383" y="386"/>
                    <a:pt x="383" y="386"/>
                  </a:cubicBezTo>
                  <a:cubicBezTo>
                    <a:pt x="381" y="386"/>
                    <a:pt x="381" y="386"/>
                    <a:pt x="381" y="386"/>
                  </a:cubicBezTo>
                  <a:cubicBezTo>
                    <a:pt x="381" y="381"/>
                    <a:pt x="381" y="381"/>
                    <a:pt x="381" y="381"/>
                  </a:cubicBezTo>
                  <a:cubicBezTo>
                    <a:pt x="341" y="381"/>
                    <a:pt x="341" y="381"/>
                    <a:pt x="341" y="381"/>
                  </a:cubicBezTo>
                  <a:cubicBezTo>
                    <a:pt x="341" y="376"/>
                    <a:pt x="341" y="376"/>
                    <a:pt x="341" y="376"/>
                  </a:cubicBezTo>
                  <a:cubicBezTo>
                    <a:pt x="341" y="376"/>
                    <a:pt x="338" y="376"/>
                    <a:pt x="338" y="376"/>
                  </a:cubicBezTo>
                  <a:cubicBezTo>
                    <a:pt x="338" y="376"/>
                    <a:pt x="338" y="363"/>
                    <a:pt x="338" y="363"/>
                  </a:cubicBezTo>
                  <a:cubicBezTo>
                    <a:pt x="331" y="363"/>
                    <a:pt x="331" y="363"/>
                    <a:pt x="331" y="363"/>
                  </a:cubicBezTo>
                  <a:cubicBezTo>
                    <a:pt x="331" y="356"/>
                    <a:pt x="331" y="356"/>
                    <a:pt x="331" y="356"/>
                  </a:cubicBezTo>
                  <a:cubicBezTo>
                    <a:pt x="299" y="356"/>
                    <a:pt x="299" y="356"/>
                    <a:pt x="299" y="356"/>
                  </a:cubicBezTo>
                  <a:cubicBezTo>
                    <a:pt x="299" y="349"/>
                    <a:pt x="299" y="349"/>
                    <a:pt x="299" y="349"/>
                  </a:cubicBezTo>
                  <a:cubicBezTo>
                    <a:pt x="296" y="349"/>
                    <a:pt x="296" y="349"/>
                    <a:pt x="296" y="349"/>
                  </a:cubicBezTo>
                  <a:cubicBezTo>
                    <a:pt x="296" y="342"/>
                    <a:pt x="296" y="342"/>
                    <a:pt x="296" y="342"/>
                  </a:cubicBezTo>
                  <a:cubicBezTo>
                    <a:pt x="282" y="342"/>
                    <a:pt x="282" y="342"/>
                    <a:pt x="282" y="342"/>
                  </a:cubicBezTo>
                  <a:cubicBezTo>
                    <a:pt x="282" y="339"/>
                    <a:pt x="282" y="339"/>
                    <a:pt x="282" y="339"/>
                  </a:cubicBezTo>
                  <a:cubicBezTo>
                    <a:pt x="256" y="339"/>
                    <a:pt x="256" y="339"/>
                    <a:pt x="256" y="339"/>
                  </a:cubicBezTo>
                  <a:cubicBezTo>
                    <a:pt x="256" y="334"/>
                    <a:pt x="256" y="334"/>
                    <a:pt x="256" y="334"/>
                  </a:cubicBezTo>
                  <a:cubicBezTo>
                    <a:pt x="251" y="334"/>
                    <a:pt x="251" y="334"/>
                    <a:pt x="251" y="334"/>
                  </a:cubicBezTo>
                  <a:cubicBezTo>
                    <a:pt x="251" y="329"/>
                    <a:pt x="251" y="329"/>
                    <a:pt x="251" y="329"/>
                  </a:cubicBezTo>
                  <a:cubicBezTo>
                    <a:pt x="237" y="329"/>
                    <a:pt x="237" y="329"/>
                    <a:pt x="237" y="329"/>
                  </a:cubicBezTo>
                  <a:cubicBezTo>
                    <a:pt x="237" y="325"/>
                    <a:pt x="237" y="325"/>
                    <a:pt x="237" y="325"/>
                  </a:cubicBezTo>
                  <a:cubicBezTo>
                    <a:pt x="226" y="325"/>
                    <a:pt x="226" y="325"/>
                    <a:pt x="226" y="325"/>
                  </a:cubicBezTo>
                  <a:cubicBezTo>
                    <a:pt x="226" y="320"/>
                    <a:pt x="226" y="320"/>
                    <a:pt x="226" y="320"/>
                  </a:cubicBezTo>
                  <a:cubicBezTo>
                    <a:pt x="222" y="320"/>
                    <a:pt x="222" y="320"/>
                    <a:pt x="222" y="320"/>
                  </a:cubicBezTo>
                  <a:cubicBezTo>
                    <a:pt x="222" y="316"/>
                    <a:pt x="222" y="316"/>
                    <a:pt x="222" y="316"/>
                  </a:cubicBezTo>
                  <a:cubicBezTo>
                    <a:pt x="214" y="316"/>
                    <a:pt x="214" y="316"/>
                    <a:pt x="214" y="316"/>
                  </a:cubicBezTo>
                  <a:cubicBezTo>
                    <a:pt x="214" y="305"/>
                    <a:pt x="214" y="305"/>
                    <a:pt x="214" y="305"/>
                  </a:cubicBezTo>
                  <a:cubicBezTo>
                    <a:pt x="213" y="305"/>
                    <a:pt x="213" y="305"/>
                    <a:pt x="213" y="305"/>
                  </a:cubicBezTo>
                  <a:cubicBezTo>
                    <a:pt x="213" y="292"/>
                    <a:pt x="213" y="292"/>
                    <a:pt x="213" y="292"/>
                  </a:cubicBezTo>
                  <a:cubicBezTo>
                    <a:pt x="211" y="292"/>
                    <a:pt x="211" y="292"/>
                    <a:pt x="211" y="292"/>
                  </a:cubicBezTo>
                  <a:cubicBezTo>
                    <a:pt x="211" y="284"/>
                    <a:pt x="211" y="284"/>
                    <a:pt x="211" y="284"/>
                  </a:cubicBezTo>
                  <a:cubicBezTo>
                    <a:pt x="183" y="284"/>
                    <a:pt x="183" y="284"/>
                    <a:pt x="183" y="284"/>
                  </a:cubicBezTo>
                  <a:cubicBezTo>
                    <a:pt x="183" y="278"/>
                    <a:pt x="183" y="278"/>
                    <a:pt x="183" y="278"/>
                  </a:cubicBezTo>
                  <a:cubicBezTo>
                    <a:pt x="180" y="278"/>
                    <a:pt x="180" y="278"/>
                    <a:pt x="180" y="278"/>
                  </a:cubicBezTo>
                  <a:cubicBezTo>
                    <a:pt x="180" y="274"/>
                    <a:pt x="180" y="274"/>
                    <a:pt x="180" y="274"/>
                  </a:cubicBezTo>
                  <a:cubicBezTo>
                    <a:pt x="178" y="274"/>
                    <a:pt x="178" y="274"/>
                    <a:pt x="178" y="274"/>
                  </a:cubicBezTo>
                  <a:cubicBezTo>
                    <a:pt x="178" y="266"/>
                    <a:pt x="178" y="266"/>
                    <a:pt x="178" y="266"/>
                  </a:cubicBezTo>
                  <a:cubicBezTo>
                    <a:pt x="174" y="266"/>
                    <a:pt x="174" y="266"/>
                    <a:pt x="174" y="266"/>
                  </a:cubicBezTo>
                  <a:cubicBezTo>
                    <a:pt x="174" y="259"/>
                    <a:pt x="174" y="259"/>
                    <a:pt x="174" y="259"/>
                  </a:cubicBezTo>
                  <a:cubicBezTo>
                    <a:pt x="173" y="259"/>
                    <a:pt x="173" y="259"/>
                    <a:pt x="173" y="259"/>
                  </a:cubicBezTo>
                  <a:cubicBezTo>
                    <a:pt x="173" y="249"/>
                    <a:pt x="173" y="249"/>
                    <a:pt x="173" y="249"/>
                  </a:cubicBezTo>
                  <a:cubicBezTo>
                    <a:pt x="170" y="249"/>
                    <a:pt x="170" y="249"/>
                    <a:pt x="170" y="249"/>
                  </a:cubicBezTo>
                  <a:cubicBezTo>
                    <a:pt x="170" y="234"/>
                    <a:pt x="170" y="234"/>
                    <a:pt x="170" y="234"/>
                  </a:cubicBezTo>
                  <a:cubicBezTo>
                    <a:pt x="169" y="234"/>
                    <a:pt x="169" y="234"/>
                    <a:pt x="169" y="234"/>
                  </a:cubicBezTo>
                  <a:cubicBezTo>
                    <a:pt x="169" y="227"/>
                    <a:pt x="169" y="227"/>
                    <a:pt x="169" y="227"/>
                  </a:cubicBezTo>
                  <a:cubicBezTo>
                    <a:pt x="167" y="227"/>
                    <a:pt x="167" y="227"/>
                    <a:pt x="167" y="227"/>
                  </a:cubicBezTo>
                  <a:cubicBezTo>
                    <a:pt x="167" y="214"/>
                    <a:pt x="167" y="214"/>
                    <a:pt x="167" y="214"/>
                  </a:cubicBezTo>
                  <a:cubicBezTo>
                    <a:pt x="142" y="214"/>
                    <a:pt x="142" y="214"/>
                    <a:pt x="142" y="214"/>
                  </a:cubicBezTo>
                  <a:cubicBezTo>
                    <a:pt x="142" y="205"/>
                    <a:pt x="142" y="205"/>
                    <a:pt x="142" y="205"/>
                  </a:cubicBezTo>
                  <a:cubicBezTo>
                    <a:pt x="135" y="205"/>
                    <a:pt x="135" y="205"/>
                    <a:pt x="135" y="205"/>
                  </a:cubicBezTo>
                  <a:cubicBezTo>
                    <a:pt x="135" y="200"/>
                    <a:pt x="135" y="200"/>
                    <a:pt x="135" y="200"/>
                  </a:cubicBezTo>
                  <a:cubicBezTo>
                    <a:pt x="133" y="200"/>
                    <a:pt x="133" y="200"/>
                    <a:pt x="133" y="200"/>
                  </a:cubicBezTo>
                  <a:cubicBezTo>
                    <a:pt x="133" y="195"/>
                    <a:pt x="133" y="195"/>
                    <a:pt x="133" y="195"/>
                  </a:cubicBezTo>
                  <a:cubicBezTo>
                    <a:pt x="129" y="195"/>
                    <a:pt x="129" y="195"/>
                    <a:pt x="129" y="195"/>
                  </a:cubicBezTo>
                  <a:cubicBezTo>
                    <a:pt x="129" y="183"/>
                    <a:pt x="129" y="183"/>
                    <a:pt x="129" y="183"/>
                  </a:cubicBezTo>
                  <a:cubicBezTo>
                    <a:pt x="128" y="183"/>
                    <a:pt x="128" y="183"/>
                    <a:pt x="128" y="183"/>
                  </a:cubicBezTo>
                  <a:cubicBezTo>
                    <a:pt x="128" y="150"/>
                    <a:pt x="128" y="150"/>
                    <a:pt x="128" y="150"/>
                  </a:cubicBezTo>
                  <a:cubicBezTo>
                    <a:pt x="126" y="150"/>
                    <a:pt x="126" y="150"/>
                    <a:pt x="126" y="150"/>
                  </a:cubicBezTo>
                  <a:cubicBezTo>
                    <a:pt x="126" y="135"/>
                    <a:pt x="126" y="135"/>
                    <a:pt x="126" y="135"/>
                  </a:cubicBezTo>
                  <a:cubicBezTo>
                    <a:pt x="119" y="135"/>
                    <a:pt x="119" y="135"/>
                    <a:pt x="119" y="135"/>
                  </a:cubicBezTo>
                  <a:cubicBezTo>
                    <a:pt x="119" y="121"/>
                    <a:pt x="119" y="121"/>
                    <a:pt x="119" y="121"/>
                  </a:cubicBezTo>
                  <a:cubicBezTo>
                    <a:pt x="114" y="121"/>
                    <a:pt x="114" y="121"/>
                    <a:pt x="114" y="121"/>
                  </a:cubicBezTo>
                  <a:cubicBezTo>
                    <a:pt x="114" y="117"/>
                    <a:pt x="114" y="117"/>
                    <a:pt x="114" y="117"/>
                  </a:cubicBezTo>
                  <a:cubicBezTo>
                    <a:pt x="99" y="117"/>
                    <a:pt x="99" y="117"/>
                    <a:pt x="99" y="117"/>
                  </a:cubicBezTo>
                  <a:cubicBezTo>
                    <a:pt x="99" y="113"/>
                    <a:pt x="99" y="113"/>
                    <a:pt x="99" y="113"/>
                  </a:cubicBezTo>
                  <a:cubicBezTo>
                    <a:pt x="87" y="113"/>
                    <a:pt x="87" y="113"/>
                    <a:pt x="87" y="113"/>
                  </a:cubicBezTo>
                  <a:cubicBezTo>
                    <a:pt x="87" y="100"/>
                    <a:pt x="87" y="100"/>
                    <a:pt x="87" y="100"/>
                  </a:cubicBezTo>
                  <a:cubicBezTo>
                    <a:pt x="85" y="100"/>
                    <a:pt x="85" y="100"/>
                    <a:pt x="85" y="100"/>
                  </a:cubicBezTo>
                  <a:cubicBezTo>
                    <a:pt x="85" y="85"/>
                    <a:pt x="85" y="85"/>
                    <a:pt x="85" y="85"/>
                  </a:cubicBezTo>
                  <a:cubicBezTo>
                    <a:pt x="84" y="85"/>
                    <a:pt x="84" y="85"/>
                    <a:pt x="84" y="85"/>
                  </a:cubicBezTo>
                  <a:cubicBezTo>
                    <a:pt x="84" y="72"/>
                    <a:pt x="84" y="72"/>
                    <a:pt x="84" y="72"/>
                  </a:cubicBezTo>
                  <a:cubicBezTo>
                    <a:pt x="80" y="72"/>
                    <a:pt x="80" y="72"/>
                    <a:pt x="80" y="72"/>
                  </a:cubicBezTo>
                  <a:cubicBezTo>
                    <a:pt x="80" y="63"/>
                    <a:pt x="80" y="63"/>
                    <a:pt x="80" y="63"/>
                  </a:cubicBezTo>
                  <a:cubicBezTo>
                    <a:pt x="75" y="63"/>
                    <a:pt x="75" y="63"/>
                    <a:pt x="75" y="63"/>
                  </a:cubicBezTo>
                  <a:cubicBezTo>
                    <a:pt x="75" y="58"/>
                    <a:pt x="75" y="58"/>
                    <a:pt x="75" y="58"/>
                  </a:cubicBezTo>
                  <a:cubicBezTo>
                    <a:pt x="70" y="58"/>
                    <a:pt x="70" y="58"/>
                    <a:pt x="70" y="58"/>
                  </a:cubicBezTo>
                  <a:cubicBezTo>
                    <a:pt x="70" y="53"/>
                    <a:pt x="70" y="53"/>
                    <a:pt x="70" y="53"/>
                  </a:cubicBezTo>
                  <a:cubicBezTo>
                    <a:pt x="64" y="53"/>
                    <a:pt x="64" y="53"/>
                    <a:pt x="64" y="53"/>
                  </a:cubicBezTo>
                  <a:cubicBezTo>
                    <a:pt x="64" y="49"/>
                    <a:pt x="64" y="49"/>
                    <a:pt x="64" y="49"/>
                  </a:cubicBezTo>
                  <a:cubicBezTo>
                    <a:pt x="43" y="49"/>
                    <a:pt x="43" y="49"/>
                    <a:pt x="43" y="49"/>
                  </a:cubicBezTo>
                  <a:cubicBezTo>
                    <a:pt x="43" y="38"/>
                    <a:pt x="43" y="38"/>
                    <a:pt x="43" y="38"/>
                  </a:cubicBezTo>
                  <a:cubicBezTo>
                    <a:pt x="41" y="38"/>
                    <a:pt x="41" y="38"/>
                    <a:pt x="41" y="38"/>
                  </a:cubicBezTo>
                  <a:cubicBezTo>
                    <a:pt x="41" y="30"/>
                    <a:pt x="41" y="30"/>
                    <a:pt x="41" y="30"/>
                  </a:cubicBezTo>
                  <a:cubicBezTo>
                    <a:pt x="39" y="30"/>
                    <a:pt x="39" y="30"/>
                    <a:pt x="39" y="30"/>
                  </a:cubicBezTo>
                  <a:cubicBezTo>
                    <a:pt x="39" y="22"/>
                    <a:pt x="39" y="22"/>
                    <a:pt x="39" y="22"/>
                  </a:cubicBezTo>
                  <a:cubicBezTo>
                    <a:pt x="38" y="22"/>
                    <a:pt x="38" y="22"/>
                    <a:pt x="38" y="22"/>
                  </a:cubicBezTo>
                  <a:cubicBezTo>
                    <a:pt x="38" y="8"/>
                    <a:pt x="38" y="8"/>
                    <a:pt x="38" y="8"/>
                  </a:cubicBezTo>
                  <a:cubicBezTo>
                    <a:pt x="36" y="8"/>
                    <a:pt x="36" y="8"/>
                    <a:pt x="36" y="8"/>
                  </a:cubicBezTo>
                  <a:cubicBezTo>
                    <a:pt x="36" y="3"/>
                    <a:pt x="36" y="3"/>
                    <a:pt x="36" y="3"/>
                  </a:cubicBezTo>
                  <a:cubicBezTo>
                    <a:pt x="35" y="3"/>
                    <a:pt x="35" y="3"/>
                    <a:pt x="35" y="3"/>
                  </a:cubicBezTo>
                  <a:cubicBezTo>
                    <a:pt x="33" y="3"/>
                    <a:pt x="33" y="3"/>
                    <a:pt x="33" y="3"/>
                  </a:cubicBezTo>
                  <a:cubicBezTo>
                    <a:pt x="33" y="0"/>
                    <a:pt x="33" y="0"/>
                    <a:pt x="33" y="0"/>
                  </a:cubicBezTo>
                  <a:cubicBezTo>
                    <a:pt x="0" y="0"/>
                    <a:pt x="0" y="0"/>
                    <a:pt x="0" y="0"/>
                  </a:cubicBezTo>
                </a:path>
              </a:pathLst>
            </a:custGeom>
            <a:noFill/>
            <a:ln w="12700" cap="flat">
              <a:solidFill>
                <a:srgbClr val="6D6E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grpSp>
          <p:nvGrpSpPr>
            <p:cNvPr id="453" name="Group 452">
              <a:extLst>
                <a:ext uri="{FF2B5EF4-FFF2-40B4-BE49-F238E27FC236}">
                  <a16:creationId xmlns:a16="http://schemas.microsoft.com/office/drawing/2014/main" id="{07CDCF00-78AD-774B-D951-4F8326A0897D}"/>
                </a:ext>
              </a:extLst>
            </p:cNvPr>
            <p:cNvGrpSpPr/>
            <p:nvPr/>
          </p:nvGrpSpPr>
          <p:grpSpPr>
            <a:xfrm>
              <a:off x="3817879" y="1578050"/>
              <a:ext cx="1778496" cy="647959"/>
              <a:chOff x="1365435" y="2382144"/>
              <a:chExt cx="3871705" cy="1851397"/>
            </a:xfrm>
            <a:solidFill>
              <a:srgbClr val="7F7F7F"/>
            </a:solidFill>
          </p:grpSpPr>
          <p:sp>
            <p:nvSpPr>
              <p:cNvPr id="470" name="Oval 91">
                <a:extLst>
                  <a:ext uri="{FF2B5EF4-FFF2-40B4-BE49-F238E27FC236}">
                    <a16:creationId xmlns:a16="http://schemas.microsoft.com/office/drawing/2014/main" id="{8EE0E06A-A751-8279-6325-B7B8A9B1751D}"/>
                  </a:ext>
                </a:extLst>
              </p:cNvPr>
              <p:cNvSpPr>
                <a:spLocks noChangeArrowheads="1"/>
              </p:cNvSpPr>
              <p:nvPr/>
            </p:nvSpPr>
            <p:spPr bwMode="auto">
              <a:xfrm>
                <a:off x="5189848" y="4187821"/>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471" name="Oval 92">
                <a:extLst>
                  <a:ext uri="{FF2B5EF4-FFF2-40B4-BE49-F238E27FC236}">
                    <a16:creationId xmlns:a16="http://schemas.microsoft.com/office/drawing/2014/main" id="{F971A410-193D-19BC-8429-99A08647F035}"/>
                  </a:ext>
                </a:extLst>
              </p:cNvPr>
              <p:cNvSpPr>
                <a:spLocks noChangeArrowheads="1"/>
              </p:cNvSpPr>
              <p:nvPr/>
            </p:nvSpPr>
            <p:spPr bwMode="auto">
              <a:xfrm>
                <a:off x="5173427" y="4187821"/>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472" name="Oval 93">
                <a:extLst>
                  <a:ext uri="{FF2B5EF4-FFF2-40B4-BE49-F238E27FC236}">
                    <a16:creationId xmlns:a16="http://schemas.microsoft.com/office/drawing/2014/main" id="{4441535D-D228-62A1-BA40-4C9A44C34208}"/>
                  </a:ext>
                </a:extLst>
              </p:cNvPr>
              <p:cNvSpPr>
                <a:spLocks noChangeArrowheads="1"/>
              </p:cNvSpPr>
              <p:nvPr/>
            </p:nvSpPr>
            <p:spPr bwMode="auto">
              <a:xfrm>
                <a:off x="4974736" y="4187821"/>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473" name="Oval 94">
                <a:extLst>
                  <a:ext uri="{FF2B5EF4-FFF2-40B4-BE49-F238E27FC236}">
                    <a16:creationId xmlns:a16="http://schemas.microsoft.com/office/drawing/2014/main" id="{855C6013-7A5E-AC3B-85AB-CCF178981A22}"/>
                  </a:ext>
                </a:extLst>
              </p:cNvPr>
              <p:cNvSpPr>
                <a:spLocks noChangeArrowheads="1"/>
              </p:cNvSpPr>
              <p:nvPr/>
            </p:nvSpPr>
            <p:spPr bwMode="auto">
              <a:xfrm>
                <a:off x="4877852" y="4187821"/>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474" name="Oval 95">
                <a:extLst>
                  <a:ext uri="{FF2B5EF4-FFF2-40B4-BE49-F238E27FC236}">
                    <a16:creationId xmlns:a16="http://schemas.microsoft.com/office/drawing/2014/main" id="{C2B0C338-D320-0A63-3A5F-765D20F70941}"/>
                  </a:ext>
                </a:extLst>
              </p:cNvPr>
              <p:cNvSpPr>
                <a:spLocks noChangeArrowheads="1"/>
              </p:cNvSpPr>
              <p:nvPr/>
            </p:nvSpPr>
            <p:spPr bwMode="auto">
              <a:xfrm>
                <a:off x="4849937" y="4187821"/>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475" name="Oval 96">
                <a:extLst>
                  <a:ext uri="{FF2B5EF4-FFF2-40B4-BE49-F238E27FC236}">
                    <a16:creationId xmlns:a16="http://schemas.microsoft.com/office/drawing/2014/main" id="{6DE22C7F-B743-A9D3-D88A-00303B0A18DD}"/>
                  </a:ext>
                </a:extLst>
              </p:cNvPr>
              <p:cNvSpPr>
                <a:spLocks noChangeArrowheads="1"/>
              </p:cNvSpPr>
              <p:nvPr/>
            </p:nvSpPr>
            <p:spPr bwMode="auto">
              <a:xfrm>
                <a:off x="4838442" y="4187821"/>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476" name="Oval 97">
                <a:extLst>
                  <a:ext uri="{FF2B5EF4-FFF2-40B4-BE49-F238E27FC236}">
                    <a16:creationId xmlns:a16="http://schemas.microsoft.com/office/drawing/2014/main" id="{6AB41AAF-4DEB-FED5-E279-3B89EDB766D0}"/>
                  </a:ext>
                </a:extLst>
              </p:cNvPr>
              <p:cNvSpPr>
                <a:spLocks noChangeArrowheads="1"/>
              </p:cNvSpPr>
              <p:nvPr/>
            </p:nvSpPr>
            <p:spPr bwMode="auto">
              <a:xfrm>
                <a:off x="4690655" y="4158495"/>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477" name="Oval 98">
                <a:extLst>
                  <a:ext uri="{FF2B5EF4-FFF2-40B4-BE49-F238E27FC236}">
                    <a16:creationId xmlns:a16="http://schemas.microsoft.com/office/drawing/2014/main" id="{EB9843B4-24BB-BE4C-13E6-BACA09AFFC90}"/>
                  </a:ext>
                </a:extLst>
              </p:cNvPr>
              <p:cNvSpPr>
                <a:spLocks noChangeArrowheads="1"/>
              </p:cNvSpPr>
              <p:nvPr/>
            </p:nvSpPr>
            <p:spPr bwMode="auto">
              <a:xfrm>
                <a:off x="4611835" y="4158495"/>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478" name="Oval 99">
                <a:extLst>
                  <a:ext uri="{FF2B5EF4-FFF2-40B4-BE49-F238E27FC236}">
                    <a16:creationId xmlns:a16="http://schemas.microsoft.com/office/drawing/2014/main" id="{99F361F1-AFC6-2B64-4163-25E02846D8CC}"/>
                  </a:ext>
                </a:extLst>
              </p:cNvPr>
              <p:cNvSpPr>
                <a:spLocks noChangeArrowheads="1"/>
              </p:cNvSpPr>
              <p:nvPr/>
            </p:nvSpPr>
            <p:spPr bwMode="auto">
              <a:xfrm>
                <a:off x="4588845" y="4158495"/>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479" name="Oval 100">
                <a:extLst>
                  <a:ext uri="{FF2B5EF4-FFF2-40B4-BE49-F238E27FC236}">
                    <a16:creationId xmlns:a16="http://schemas.microsoft.com/office/drawing/2014/main" id="{EFC4ACF1-A637-91F1-0B78-7D25D6BC9D14}"/>
                  </a:ext>
                </a:extLst>
              </p:cNvPr>
              <p:cNvSpPr>
                <a:spLocks noChangeArrowheads="1"/>
              </p:cNvSpPr>
              <p:nvPr/>
            </p:nvSpPr>
            <p:spPr bwMode="auto">
              <a:xfrm>
                <a:off x="4526446" y="4158495"/>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480" name="Oval 101">
                <a:extLst>
                  <a:ext uri="{FF2B5EF4-FFF2-40B4-BE49-F238E27FC236}">
                    <a16:creationId xmlns:a16="http://schemas.microsoft.com/office/drawing/2014/main" id="{45F0FB96-DD2F-AD16-B65C-C108D1D42921}"/>
                  </a:ext>
                </a:extLst>
              </p:cNvPr>
              <p:cNvSpPr>
                <a:spLocks noChangeArrowheads="1"/>
              </p:cNvSpPr>
              <p:nvPr/>
            </p:nvSpPr>
            <p:spPr bwMode="auto">
              <a:xfrm>
                <a:off x="4514952" y="4158495"/>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481" name="Oval 102">
                <a:extLst>
                  <a:ext uri="{FF2B5EF4-FFF2-40B4-BE49-F238E27FC236}">
                    <a16:creationId xmlns:a16="http://schemas.microsoft.com/office/drawing/2014/main" id="{88D5A782-2FF8-2320-8A44-915CCF49635E}"/>
                  </a:ext>
                </a:extLst>
              </p:cNvPr>
              <p:cNvSpPr>
                <a:spLocks noChangeArrowheads="1"/>
              </p:cNvSpPr>
              <p:nvPr/>
            </p:nvSpPr>
            <p:spPr bwMode="auto">
              <a:xfrm>
                <a:off x="4276850" y="4158495"/>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482" name="Oval 103">
                <a:extLst>
                  <a:ext uri="{FF2B5EF4-FFF2-40B4-BE49-F238E27FC236}">
                    <a16:creationId xmlns:a16="http://schemas.microsoft.com/office/drawing/2014/main" id="{279612FF-923E-C775-B114-E56A30F18A5C}"/>
                  </a:ext>
                </a:extLst>
              </p:cNvPr>
              <p:cNvSpPr>
                <a:spLocks noChangeArrowheads="1"/>
              </p:cNvSpPr>
              <p:nvPr/>
            </p:nvSpPr>
            <p:spPr bwMode="auto">
              <a:xfrm>
                <a:off x="3526418" y="4095652"/>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483" name="Oval 104">
                <a:extLst>
                  <a:ext uri="{FF2B5EF4-FFF2-40B4-BE49-F238E27FC236}">
                    <a16:creationId xmlns:a16="http://schemas.microsoft.com/office/drawing/2014/main" id="{29201988-EC4F-3272-C2C3-CC17B7B60E4E}"/>
                  </a:ext>
                </a:extLst>
              </p:cNvPr>
              <p:cNvSpPr>
                <a:spLocks noChangeArrowheads="1"/>
              </p:cNvSpPr>
              <p:nvPr/>
            </p:nvSpPr>
            <p:spPr bwMode="auto">
              <a:xfrm>
                <a:off x="2964824" y="3910299"/>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484" name="Oval 105">
                <a:extLst>
                  <a:ext uri="{FF2B5EF4-FFF2-40B4-BE49-F238E27FC236}">
                    <a16:creationId xmlns:a16="http://schemas.microsoft.com/office/drawing/2014/main" id="{121DED59-3A7E-7C1D-053B-41EAF2D9C405}"/>
                  </a:ext>
                </a:extLst>
              </p:cNvPr>
              <p:cNvSpPr>
                <a:spLocks noChangeArrowheads="1"/>
              </p:cNvSpPr>
              <p:nvPr/>
            </p:nvSpPr>
            <p:spPr bwMode="auto">
              <a:xfrm>
                <a:off x="2879436" y="3907124"/>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485" name="Oval 106">
                <a:extLst>
                  <a:ext uri="{FF2B5EF4-FFF2-40B4-BE49-F238E27FC236}">
                    <a16:creationId xmlns:a16="http://schemas.microsoft.com/office/drawing/2014/main" id="{DAB4D147-AC00-9F92-D425-83D9BE4587E7}"/>
                  </a:ext>
                </a:extLst>
              </p:cNvPr>
              <p:cNvSpPr>
                <a:spLocks noChangeArrowheads="1"/>
              </p:cNvSpPr>
              <p:nvPr/>
            </p:nvSpPr>
            <p:spPr bwMode="auto">
              <a:xfrm>
                <a:off x="2454137" y="3745828"/>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486" name="Oval 107">
                <a:extLst>
                  <a:ext uri="{FF2B5EF4-FFF2-40B4-BE49-F238E27FC236}">
                    <a16:creationId xmlns:a16="http://schemas.microsoft.com/office/drawing/2014/main" id="{75148B22-9A57-04BF-4F45-A86EC78867AD}"/>
                  </a:ext>
                </a:extLst>
              </p:cNvPr>
              <p:cNvSpPr>
                <a:spLocks noChangeArrowheads="1"/>
              </p:cNvSpPr>
              <p:nvPr/>
            </p:nvSpPr>
            <p:spPr bwMode="auto">
              <a:xfrm>
                <a:off x="2176624" y="3595005"/>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487" name="Oval 108">
                <a:extLst>
                  <a:ext uri="{FF2B5EF4-FFF2-40B4-BE49-F238E27FC236}">
                    <a16:creationId xmlns:a16="http://schemas.microsoft.com/office/drawing/2014/main" id="{EA70A035-6019-47DD-A6B9-EF269F8F02E8}"/>
                  </a:ext>
                </a:extLst>
              </p:cNvPr>
              <p:cNvSpPr>
                <a:spLocks noChangeArrowheads="1"/>
              </p:cNvSpPr>
              <p:nvPr/>
            </p:nvSpPr>
            <p:spPr bwMode="auto">
              <a:xfrm>
                <a:off x="2129004" y="3544731"/>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488" name="Oval 109">
                <a:extLst>
                  <a:ext uri="{FF2B5EF4-FFF2-40B4-BE49-F238E27FC236}">
                    <a16:creationId xmlns:a16="http://schemas.microsoft.com/office/drawing/2014/main" id="{C667363F-9A77-1FEB-D172-2CBFC613C28D}"/>
                  </a:ext>
                </a:extLst>
              </p:cNvPr>
              <p:cNvSpPr>
                <a:spLocks noChangeArrowheads="1"/>
              </p:cNvSpPr>
              <p:nvPr/>
            </p:nvSpPr>
            <p:spPr bwMode="auto">
              <a:xfrm>
                <a:off x="1490233" y="2491071"/>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sp>
            <p:nvSpPr>
              <p:cNvPr id="489" name="Oval 110">
                <a:extLst>
                  <a:ext uri="{FF2B5EF4-FFF2-40B4-BE49-F238E27FC236}">
                    <a16:creationId xmlns:a16="http://schemas.microsoft.com/office/drawing/2014/main" id="{E74EB99B-847A-6D5D-8317-55D75C281545}"/>
                  </a:ext>
                </a:extLst>
              </p:cNvPr>
              <p:cNvSpPr>
                <a:spLocks noChangeArrowheads="1"/>
              </p:cNvSpPr>
              <p:nvPr/>
            </p:nvSpPr>
            <p:spPr bwMode="auto">
              <a:xfrm>
                <a:off x="1365435" y="2382144"/>
                <a:ext cx="47292"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1" rIns="121920" bIns="60961" numCol="1" anchor="t" anchorCtr="0" compatLnSpc="1">
                <a:prstTxWarp prst="textNoShape">
                  <a:avLst/>
                </a:prstTxWarp>
              </a:bodyPr>
              <a:lstStyle/>
              <a:p>
                <a:pPr defTabSz="1219108">
                  <a:defRPr/>
                </a:pPr>
                <a:endParaRPr lang="en-US" sz="2401">
                  <a:solidFill>
                    <a:prstClr val="black"/>
                  </a:solidFill>
                  <a:latin typeface="Arial" panose="020B0604020202020204" pitchFamily="34" charset="0"/>
                  <a:cs typeface="Arial" panose="020B0604020202020204" pitchFamily="34" charset="0"/>
                </a:endParaRPr>
              </a:p>
            </p:txBody>
          </p:sp>
        </p:grpSp>
        <p:sp>
          <p:nvSpPr>
            <p:cNvPr id="469" name="Rectangle 92">
              <a:extLst>
                <a:ext uri="{FF2B5EF4-FFF2-40B4-BE49-F238E27FC236}">
                  <a16:creationId xmlns:a16="http://schemas.microsoft.com/office/drawing/2014/main" id="{22937A4A-DB6F-E9FF-512C-FAF27B464C18}"/>
                </a:ext>
              </a:extLst>
            </p:cNvPr>
            <p:cNvSpPr>
              <a:spLocks noChangeArrowheads="1"/>
            </p:cNvSpPr>
            <p:nvPr/>
          </p:nvSpPr>
          <p:spPr bwMode="auto">
            <a:xfrm>
              <a:off x="4618944" y="1360200"/>
              <a:ext cx="1348927" cy="24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3" eaLnBrk="0" fontAlgn="base" hangingPunct="0">
                <a:spcBef>
                  <a:spcPct val="0"/>
                </a:spcBef>
                <a:spcAft>
                  <a:spcPct val="0"/>
                </a:spcAft>
                <a:defRPr/>
              </a:pPr>
              <a:r>
                <a:rPr lang="en-GB" altLang="en-US" sz="1067" b="1" kern="0">
                  <a:solidFill>
                    <a:srgbClr val="7030A0"/>
                  </a:solidFill>
                  <a:cs typeface="Arial" panose="020B0604020202020204" pitchFamily="34" charset="0"/>
                </a:rPr>
                <a:t>56.0</a:t>
              </a:r>
              <a:r>
                <a:rPr lang="en-GB" altLang="en-US" sz="1067" kern="0">
                  <a:solidFill>
                    <a:prstClr val="black"/>
                  </a:solidFill>
                  <a:cs typeface="Arial" panose="020B0604020202020204" pitchFamily="34" charset="0"/>
                </a:rPr>
                <a:t> vs </a:t>
              </a:r>
              <a:r>
                <a:rPr lang="en-GB" altLang="en-US" sz="1067" b="1" kern="0">
                  <a:solidFill>
                    <a:srgbClr val="6D6E71"/>
                  </a:solidFill>
                  <a:cs typeface="Arial" panose="020B0604020202020204" pitchFamily="34" charset="0"/>
                </a:rPr>
                <a:t>13.8 </a:t>
              </a:r>
              <a:r>
                <a:rPr lang="en-GB" altLang="en-US" sz="1067" kern="0">
                  <a:cs typeface="Arial" panose="020B0604020202020204" pitchFamily="34" charset="0"/>
                </a:rPr>
                <a:t>mo</a:t>
              </a:r>
            </a:p>
            <a:p>
              <a:pPr algn="ctr" defTabSz="914333" eaLnBrk="0" fontAlgn="base" hangingPunct="0">
                <a:spcBef>
                  <a:spcPct val="0"/>
                </a:spcBef>
                <a:spcAft>
                  <a:spcPct val="0"/>
                </a:spcAft>
                <a:defRPr/>
              </a:pPr>
              <a:r>
                <a:rPr lang="en-GB" altLang="en-US" sz="1067" kern="0">
                  <a:solidFill>
                    <a:prstClr val="black"/>
                  </a:solidFill>
                  <a:cs typeface="Arial" panose="020B0604020202020204" pitchFamily="34" charset="0"/>
                </a:rPr>
                <a:t>HR: </a:t>
              </a:r>
              <a:r>
                <a:rPr lang="en-GB" altLang="en-US" sz="1067" b="1" kern="0">
                  <a:solidFill>
                    <a:prstClr val="black"/>
                  </a:solidFill>
                  <a:cs typeface="Arial" panose="020B0604020202020204" pitchFamily="34" charset="0"/>
                </a:rPr>
                <a:t>0.33</a:t>
              </a:r>
              <a:r>
                <a:rPr lang="en-GB" altLang="en-US" sz="1067" kern="0">
                  <a:solidFill>
                    <a:prstClr val="black"/>
                  </a:solidFill>
                  <a:cs typeface="Arial" panose="020B0604020202020204" pitchFamily="34" charset="0"/>
                </a:rPr>
                <a:t> (95% CI, 0.25–0.43)</a:t>
              </a:r>
            </a:p>
          </p:txBody>
        </p:sp>
        <p:sp>
          <p:nvSpPr>
            <p:cNvPr id="1757" name="TextBox 1756">
              <a:extLst>
                <a:ext uri="{FF2B5EF4-FFF2-40B4-BE49-F238E27FC236}">
                  <a16:creationId xmlns:a16="http://schemas.microsoft.com/office/drawing/2014/main" id="{0F855A3D-E387-2FF2-0098-D994DD275E10}"/>
                </a:ext>
              </a:extLst>
            </p:cNvPr>
            <p:cNvSpPr txBox="1"/>
            <p:nvPr/>
          </p:nvSpPr>
          <p:spPr>
            <a:xfrm>
              <a:off x="3494971" y="2585188"/>
              <a:ext cx="2604862" cy="107674"/>
            </a:xfrm>
            <a:prstGeom prst="rect">
              <a:avLst/>
            </a:prstGeom>
            <a:noFill/>
          </p:spPr>
          <p:txBody>
            <a:bodyPr wrap="square" lIns="0" tIns="0" rIns="0" bIns="0" rtlCol="0">
              <a:spAutoFit/>
            </a:bodyPr>
            <a:lstStyle/>
            <a:p>
              <a:pPr algn="ctr"/>
              <a:r>
                <a:rPr lang="en-US" sz="933">
                  <a:latin typeface="Arial" panose="020B0604020202020204" pitchFamily="34" charset="0"/>
                  <a:cs typeface="Arial" panose="020B0604020202020204" pitchFamily="34" charset="0"/>
                </a:rPr>
                <a:t>Time from randomization (months)</a:t>
              </a:r>
              <a:endParaRPr lang="en-GB" sz="933">
                <a:latin typeface="Arial" panose="020B0604020202020204" pitchFamily="34" charset="0"/>
                <a:cs typeface="Arial" panose="020B0604020202020204" pitchFamily="34" charset="0"/>
              </a:endParaRPr>
            </a:p>
          </p:txBody>
        </p:sp>
        <p:sp>
          <p:nvSpPr>
            <p:cNvPr id="1541" name="Rectangle 92">
              <a:extLst>
                <a:ext uri="{FF2B5EF4-FFF2-40B4-BE49-F238E27FC236}">
                  <a16:creationId xmlns:a16="http://schemas.microsoft.com/office/drawing/2014/main" id="{A920EE0C-8F28-86DC-5DF1-E0CBC5F42F4A}"/>
                </a:ext>
              </a:extLst>
            </p:cNvPr>
            <p:cNvSpPr>
              <a:spLocks noChangeArrowheads="1"/>
            </p:cNvSpPr>
            <p:nvPr/>
          </p:nvSpPr>
          <p:spPr bwMode="auto">
            <a:xfrm>
              <a:off x="7414150" y="1360200"/>
              <a:ext cx="1348927" cy="24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3" eaLnBrk="0" fontAlgn="base" hangingPunct="0">
                <a:spcBef>
                  <a:spcPct val="0"/>
                </a:spcBef>
                <a:spcAft>
                  <a:spcPct val="0"/>
                </a:spcAft>
                <a:defRPr/>
              </a:pPr>
              <a:r>
                <a:rPr lang="en-GB" altLang="en-US" sz="1067" b="1" kern="0">
                  <a:solidFill>
                    <a:srgbClr val="007F7F"/>
                  </a:solidFill>
                  <a:cs typeface="Arial" panose="020B0604020202020204" pitchFamily="34" charset="0"/>
                </a:rPr>
                <a:t>NR</a:t>
              </a:r>
              <a:r>
                <a:rPr lang="en-GB" altLang="en-US" sz="1067" kern="0">
                  <a:solidFill>
                    <a:prstClr val="black"/>
                  </a:solidFill>
                  <a:cs typeface="Arial" panose="020B0604020202020204" pitchFamily="34" charset="0"/>
                </a:rPr>
                <a:t> vs </a:t>
              </a:r>
              <a:r>
                <a:rPr lang="en-GB" altLang="en-US" sz="1067" b="1" kern="0">
                  <a:solidFill>
                    <a:srgbClr val="6D6E71"/>
                  </a:solidFill>
                  <a:cs typeface="Arial" panose="020B0604020202020204" pitchFamily="34" charset="0"/>
                </a:rPr>
                <a:t>14.7</a:t>
              </a:r>
              <a:r>
                <a:rPr lang="en-GB" altLang="en-US" sz="1067" kern="0">
                  <a:solidFill>
                    <a:prstClr val="black"/>
                  </a:solidFill>
                  <a:cs typeface="Arial" panose="020B0604020202020204" pitchFamily="34" charset="0"/>
                </a:rPr>
                <a:t> mo</a:t>
              </a:r>
            </a:p>
            <a:p>
              <a:pPr algn="ctr" defTabSz="914333" eaLnBrk="0" fontAlgn="base" hangingPunct="0">
                <a:spcBef>
                  <a:spcPct val="0"/>
                </a:spcBef>
                <a:spcAft>
                  <a:spcPct val="0"/>
                </a:spcAft>
                <a:defRPr/>
              </a:pPr>
              <a:r>
                <a:rPr lang="en-GB" altLang="en-US" sz="1067" kern="0">
                  <a:solidFill>
                    <a:prstClr val="black"/>
                  </a:solidFill>
                  <a:cs typeface="Arial" panose="020B0604020202020204" pitchFamily="34" charset="0"/>
                </a:rPr>
                <a:t>HR: </a:t>
              </a:r>
              <a:r>
                <a:rPr lang="en-GB" altLang="en-US" sz="1067" b="1" kern="0">
                  <a:solidFill>
                    <a:prstClr val="black"/>
                  </a:solidFill>
                  <a:cs typeface="Arial" panose="020B0604020202020204" pitchFamily="34" charset="0"/>
                </a:rPr>
                <a:t>0.40</a:t>
              </a:r>
              <a:r>
                <a:rPr lang="en-GB" altLang="en-US" sz="1067" kern="0">
                  <a:solidFill>
                    <a:prstClr val="black"/>
                  </a:solidFill>
                  <a:cs typeface="Arial" panose="020B0604020202020204" pitchFamily="34" charset="0"/>
                </a:rPr>
                <a:t> (95% CI, 0.21–0.75)</a:t>
              </a:r>
            </a:p>
          </p:txBody>
        </p:sp>
        <p:sp>
          <p:nvSpPr>
            <p:cNvPr id="1769" name="Rectangle 93">
              <a:extLst>
                <a:ext uri="{FF2B5EF4-FFF2-40B4-BE49-F238E27FC236}">
                  <a16:creationId xmlns:a16="http://schemas.microsoft.com/office/drawing/2014/main" id="{779022C4-F4BA-4987-D916-8CD4C7666E31}"/>
                </a:ext>
              </a:extLst>
            </p:cNvPr>
            <p:cNvSpPr>
              <a:spLocks noChangeArrowheads="1"/>
            </p:cNvSpPr>
            <p:nvPr/>
          </p:nvSpPr>
          <p:spPr bwMode="auto">
            <a:xfrm>
              <a:off x="8582641" y="1658084"/>
              <a:ext cx="467676" cy="21534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b="1">
                  <a:solidFill>
                    <a:srgbClr val="007F7F"/>
                  </a:solidFill>
                  <a:cs typeface="Arial" panose="020B0604020202020204" pitchFamily="34" charset="0"/>
                </a:rPr>
                <a:t>Rucaparib </a:t>
              </a:r>
              <a:br>
                <a:rPr lang="en-GB" altLang="en-US" sz="933" b="1">
                  <a:solidFill>
                    <a:srgbClr val="007F7F"/>
                  </a:solidFill>
                  <a:cs typeface="Arial" panose="020B0604020202020204" pitchFamily="34" charset="0"/>
                </a:rPr>
              </a:br>
              <a:r>
                <a:rPr lang="en-GB" altLang="en-US" sz="933" b="1">
                  <a:solidFill>
                    <a:srgbClr val="007F7F"/>
                  </a:solidFill>
                  <a:cs typeface="Arial" panose="020B0604020202020204" pitchFamily="34" charset="0"/>
                </a:rPr>
                <a:t>(n=91)</a:t>
              </a:r>
            </a:p>
          </p:txBody>
        </p:sp>
        <p:sp>
          <p:nvSpPr>
            <p:cNvPr id="1771" name="Rectangle 94">
              <a:extLst>
                <a:ext uri="{FF2B5EF4-FFF2-40B4-BE49-F238E27FC236}">
                  <a16:creationId xmlns:a16="http://schemas.microsoft.com/office/drawing/2014/main" id="{68A28F35-FB49-11C2-4BDF-4441BD7F910D}"/>
                </a:ext>
              </a:extLst>
            </p:cNvPr>
            <p:cNvSpPr>
              <a:spLocks noChangeArrowheads="1"/>
            </p:cNvSpPr>
            <p:nvPr/>
          </p:nvSpPr>
          <p:spPr bwMode="auto">
            <a:xfrm>
              <a:off x="8200082" y="2156441"/>
              <a:ext cx="642003"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p>
              <a:pPr defTabSz="1219080" eaLnBrk="0" fontAlgn="base" hangingPunct="0">
                <a:spcBef>
                  <a:spcPct val="0"/>
                </a:spcBef>
                <a:spcAft>
                  <a:spcPct val="0"/>
                </a:spcAft>
                <a:defRPr/>
              </a:pPr>
              <a:r>
                <a:rPr lang="en-GB" altLang="en-US" sz="933" b="1">
                  <a:solidFill>
                    <a:srgbClr val="818181"/>
                  </a:solidFill>
                  <a:latin typeface="Arial" panose="020B0604020202020204" pitchFamily="34" charset="0"/>
                  <a:cs typeface="Arial" panose="020B0604020202020204" pitchFamily="34" charset="0"/>
                </a:rPr>
                <a:t>Placebo (n=24)</a:t>
              </a:r>
            </a:p>
          </p:txBody>
        </p:sp>
        <p:sp>
          <p:nvSpPr>
            <p:cNvPr id="7" name="Freeform 6">
              <a:extLst>
                <a:ext uri="{FF2B5EF4-FFF2-40B4-BE49-F238E27FC236}">
                  <a16:creationId xmlns:a16="http://schemas.microsoft.com/office/drawing/2014/main" id="{CF8CA5A3-54C6-48CD-75B5-10452C9EE058}"/>
                </a:ext>
              </a:extLst>
            </p:cNvPr>
            <p:cNvSpPr/>
            <p:nvPr/>
          </p:nvSpPr>
          <p:spPr>
            <a:xfrm>
              <a:off x="6564436" y="1394565"/>
              <a:ext cx="2041026" cy="402968"/>
            </a:xfrm>
            <a:custGeom>
              <a:avLst/>
              <a:gdLst>
                <a:gd name="connsiteX0" fmla="*/ 0 w 1925211"/>
                <a:gd name="connsiteY0" fmla="*/ 0 h 420708"/>
                <a:gd name="connsiteX1" fmla="*/ 0 w 1925211"/>
                <a:gd name="connsiteY1" fmla="*/ 0 h 420708"/>
                <a:gd name="connsiteX2" fmla="*/ 12087 w 1925211"/>
                <a:gd name="connsiteY2" fmla="*/ 0 h 420708"/>
                <a:gd name="connsiteX3" fmla="*/ 12087 w 1925211"/>
                <a:gd name="connsiteY3" fmla="*/ 12280 h 420708"/>
                <a:gd name="connsiteX4" fmla="*/ 194056 w 1925211"/>
                <a:gd name="connsiteY4" fmla="*/ 12280 h 420708"/>
                <a:gd name="connsiteX5" fmla="*/ 194056 w 1925211"/>
                <a:gd name="connsiteY5" fmla="*/ 24850 h 420708"/>
                <a:gd name="connsiteX6" fmla="*/ 195687 w 1925211"/>
                <a:gd name="connsiteY6" fmla="*/ 24850 h 420708"/>
                <a:gd name="connsiteX7" fmla="*/ 195687 w 1925211"/>
                <a:gd name="connsiteY7" fmla="*/ 37493 h 420708"/>
                <a:gd name="connsiteX8" fmla="*/ 331420 w 1925211"/>
                <a:gd name="connsiteY8" fmla="*/ 37493 h 420708"/>
                <a:gd name="connsiteX9" fmla="*/ 331420 w 1925211"/>
                <a:gd name="connsiteY9" fmla="*/ 50064 h 420708"/>
                <a:gd name="connsiteX10" fmla="*/ 334969 w 1925211"/>
                <a:gd name="connsiteY10" fmla="*/ 50064 h 420708"/>
                <a:gd name="connsiteX11" fmla="*/ 334969 w 1925211"/>
                <a:gd name="connsiteY11" fmla="*/ 62707 h 420708"/>
                <a:gd name="connsiteX12" fmla="*/ 336600 w 1925211"/>
                <a:gd name="connsiteY12" fmla="*/ 62707 h 420708"/>
                <a:gd name="connsiteX13" fmla="*/ 336600 w 1925211"/>
                <a:gd name="connsiteY13" fmla="*/ 74986 h 420708"/>
                <a:gd name="connsiteX14" fmla="*/ 338327 w 1925211"/>
                <a:gd name="connsiteY14" fmla="*/ 74986 h 420708"/>
                <a:gd name="connsiteX15" fmla="*/ 338327 w 1925211"/>
                <a:gd name="connsiteY15" fmla="*/ 87557 h 420708"/>
                <a:gd name="connsiteX16" fmla="*/ 352044 w 1925211"/>
                <a:gd name="connsiteY16" fmla="*/ 87557 h 420708"/>
                <a:gd name="connsiteX17" fmla="*/ 352044 w 1925211"/>
                <a:gd name="connsiteY17" fmla="*/ 100200 h 420708"/>
                <a:gd name="connsiteX18" fmla="*/ 400007 w 1925211"/>
                <a:gd name="connsiteY18" fmla="*/ 100200 h 420708"/>
                <a:gd name="connsiteX19" fmla="*/ 400007 w 1925211"/>
                <a:gd name="connsiteY19" fmla="*/ 112770 h 420708"/>
                <a:gd name="connsiteX20" fmla="*/ 480871 w 1925211"/>
                <a:gd name="connsiteY20" fmla="*/ 112770 h 420708"/>
                <a:gd name="connsiteX21" fmla="*/ 480871 w 1925211"/>
                <a:gd name="connsiteY21" fmla="*/ 125340 h 420708"/>
                <a:gd name="connsiteX22" fmla="*/ 482502 w 1925211"/>
                <a:gd name="connsiteY22" fmla="*/ 125340 h 420708"/>
                <a:gd name="connsiteX23" fmla="*/ 482502 w 1925211"/>
                <a:gd name="connsiteY23" fmla="*/ 137984 h 420708"/>
                <a:gd name="connsiteX24" fmla="*/ 496315 w 1925211"/>
                <a:gd name="connsiteY24" fmla="*/ 137984 h 420708"/>
                <a:gd name="connsiteX25" fmla="*/ 496315 w 1925211"/>
                <a:gd name="connsiteY25" fmla="*/ 150917 h 420708"/>
                <a:gd name="connsiteX26" fmla="*/ 530752 w 1925211"/>
                <a:gd name="connsiteY26" fmla="*/ 150917 h 420708"/>
                <a:gd name="connsiteX27" fmla="*/ 530752 w 1925211"/>
                <a:gd name="connsiteY27" fmla="*/ 163488 h 420708"/>
                <a:gd name="connsiteX28" fmla="*/ 621785 w 1925211"/>
                <a:gd name="connsiteY28" fmla="*/ 163488 h 420708"/>
                <a:gd name="connsiteX29" fmla="*/ 621785 w 1925211"/>
                <a:gd name="connsiteY29" fmla="*/ 176131 h 420708"/>
                <a:gd name="connsiteX30" fmla="*/ 623415 w 1925211"/>
                <a:gd name="connsiteY30" fmla="*/ 176131 h 420708"/>
                <a:gd name="connsiteX31" fmla="*/ 623415 w 1925211"/>
                <a:gd name="connsiteY31" fmla="*/ 201635 h 420708"/>
                <a:gd name="connsiteX32" fmla="*/ 628595 w 1925211"/>
                <a:gd name="connsiteY32" fmla="*/ 201635 h 420708"/>
                <a:gd name="connsiteX33" fmla="*/ 628595 w 1925211"/>
                <a:gd name="connsiteY33" fmla="*/ 214205 h 420708"/>
                <a:gd name="connsiteX34" fmla="*/ 637229 w 1925211"/>
                <a:gd name="connsiteY34" fmla="*/ 214205 h 420708"/>
                <a:gd name="connsiteX35" fmla="*/ 637229 w 1925211"/>
                <a:gd name="connsiteY35" fmla="*/ 226848 h 420708"/>
                <a:gd name="connsiteX36" fmla="*/ 726535 w 1925211"/>
                <a:gd name="connsiteY36" fmla="*/ 226848 h 420708"/>
                <a:gd name="connsiteX37" fmla="*/ 726535 w 1925211"/>
                <a:gd name="connsiteY37" fmla="*/ 239782 h 420708"/>
                <a:gd name="connsiteX38" fmla="*/ 771236 w 1925211"/>
                <a:gd name="connsiteY38" fmla="*/ 239782 h 420708"/>
                <a:gd name="connsiteX39" fmla="*/ 771236 w 1925211"/>
                <a:gd name="connsiteY39" fmla="*/ 252715 h 420708"/>
                <a:gd name="connsiteX40" fmla="*/ 779773 w 1925211"/>
                <a:gd name="connsiteY40" fmla="*/ 252715 h 420708"/>
                <a:gd name="connsiteX41" fmla="*/ 779773 w 1925211"/>
                <a:gd name="connsiteY41" fmla="*/ 265577 h 420708"/>
                <a:gd name="connsiteX42" fmla="*/ 815841 w 1925211"/>
                <a:gd name="connsiteY42" fmla="*/ 265577 h 420708"/>
                <a:gd name="connsiteX43" fmla="*/ 815841 w 1925211"/>
                <a:gd name="connsiteY43" fmla="*/ 278510 h 420708"/>
                <a:gd name="connsiteX44" fmla="*/ 908504 w 1925211"/>
                <a:gd name="connsiteY44" fmla="*/ 278510 h 420708"/>
                <a:gd name="connsiteX45" fmla="*/ 908504 w 1925211"/>
                <a:gd name="connsiteY45" fmla="*/ 291444 h 420708"/>
                <a:gd name="connsiteX46" fmla="*/ 963373 w 1925211"/>
                <a:gd name="connsiteY46" fmla="*/ 291444 h 420708"/>
                <a:gd name="connsiteX47" fmla="*/ 963373 w 1925211"/>
                <a:gd name="connsiteY47" fmla="*/ 305031 h 420708"/>
                <a:gd name="connsiteX48" fmla="*/ 970280 w 1925211"/>
                <a:gd name="connsiteY48" fmla="*/ 305031 h 420708"/>
                <a:gd name="connsiteX49" fmla="*/ 970280 w 1925211"/>
                <a:gd name="connsiteY49" fmla="*/ 318619 h 420708"/>
                <a:gd name="connsiteX50" fmla="*/ 1059586 w 1925211"/>
                <a:gd name="connsiteY50" fmla="*/ 318619 h 420708"/>
                <a:gd name="connsiteX51" fmla="*/ 1059586 w 1925211"/>
                <a:gd name="connsiteY51" fmla="*/ 333151 h 420708"/>
                <a:gd name="connsiteX52" fmla="*/ 1061312 w 1925211"/>
                <a:gd name="connsiteY52" fmla="*/ 333151 h 420708"/>
                <a:gd name="connsiteX53" fmla="*/ 1061312 w 1925211"/>
                <a:gd name="connsiteY53" fmla="*/ 347974 h 420708"/>
                <a:gd name="connsiteX54" fmla="*/ 1311964 w 1925211"/>
                <a:gd name="connsiteY54" fmla="*/ 347974 h 420708"/>
                <a:gd name="connsiteX55" fmla="*/ 1311964 w 1925211"/>
                <a:gd name="connsiteY55" fmla="*/ 369991 h 420708"/>
                <a:gd name="connsiteX56" fmla="*/ 1337863 w 1925211"/>
                <a:gd name="connsiteY56" fmla="*/ 369991 h 420708"/>
                <a:gd name="connsiteX57" fmla="*/ 1337863 w 1925211"/>
                <a:gd name="connsiteY57" fmla="*/ 391644 h 420708"/>
                <a:gd name="connsiteX58" fmla="*/ 1349662 w 1925211"/>
                <a:gd name="connsiteY58" fmla="*/ 391644 h 420708"/>
                <a:gd name="connsiteX59" fmla="*/ 1349662 w 1925211"/>
                <a:gd name="connsiteY59" fmla="*/ 420708 h 420708"/>
                <a:gd name="connsiteX60" fmla="*/ 1925211 w 1925211"/>
                <a:gd name="connsiteY60" fmla="*/ 420708 h 42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925211" h="420708">
                  <a:moveTo>
                    <a:pt x="0" y="0"/>
                  </a:moveTo>
                  <a:lnTo>
                    <a:pt x="0" y="0"/>
                  </a:lnTo>
                  <a:lnTo>
                    <a:pt x="12087" y="0"/>
                  </a:lnTo>
                  <a:lnTo>
                    <a:pt x="12087" y="12280"/>
                  </a:lnTo>
                  <a:lnTo>
                    <a:pt x="194056" y="12280"/>
                  </a:lnTo>
                  <a:lnTo>
                    <a:pt x="194056" y="24850"/>
                  </a:lnTo>
                  <a:lnTo>
                    <a:pt x="195687" y="24850"/>
                  </a:lnTo>
                  <a:lnTo>
                    <a:pt x="195687" y="37493"/>
                  </a:lnTo>
                  <a:lnTo>
                    <a:pt x="331420" y="37493"/>
                  </a:lnTo>
                  <a:lnTo>
                    <a:pt x="331420" y="50064"/>
                  </a:lnTo>
                  <a:lnTo>
                    <a:pt x="334969" y="50064"/>
                  </a:lnTo>
                  <a:lnTo>
                    <a:pt x="334969" y="62707"/>
                  </a:lnTo>
                  <a:lnTo>
                    <a:pt x="336600" y="62707"/>
                  </a:lnTo>
                  <a:lnTo>
                    <a:pt x="336600" y="74986"/>
                  </a:lnTo>
                  <a:lnTo>
                    <a:pt x="338327" y="74986"/>
                  </a:lnTo>
                  <a:lnTo>
                    <a:pt x="338327" y="87557"/>
                  </a:lnTo>
                  <a:lnTo>
                    <a:pt x="352044" y="87557"/>
                  </a:lnTo>
                  <a:lnTo>
                    <a:pt x="352044" y="100200"/>
                  </a:lnTo>
                  <a:lnTo>
                    <a:pt x="400007" y="100200"/>
                  </a:lnTo>
                  <a:lnTo>
                    <a:pt x="400007" y="112770"/>
                  </a:lnTo>
                  <a:lnTo>
                    <a:pt x="480871" y="112770"/>
                  </a:lnTo>
                  <a:lnTo>
                    <a:pt x="480871" y="125340"/>
                  </a:lnTo>
                  <a:lnTo>
                    <a:pt x="482502" y="125340"/>
                  </a:lnTo>
                  <a:lnTo>
                    <a:pt x="482502" y="137984"/>
                  </a:lnTo>
                  <a:lnTo>
                    <a:pt x="496315" y="137984"/>
                  </a:lnTo>
                  <a:lnTo>
                    <a:pt x="496315" y="150917"/>
                  </a:lnTo>
                  <a:lnTo>
                    <a:pt x="530752" y="150917"/>
                  </a:lnTo>
                  <a:lnTo>
                    <a:pt x="530752" y="163488"/>
                  </a:lnTo>
                  <a:lnTo>
                    <a:pt x="621785" y="163488"/>
                  </a:lnTo>
                  <a:lnTo>
                    <a:pt x="621785" y="176131"/>
                  </a:lnTo>
                  <a:lnTo>
                    <a:pt x="623415" y="176131"/>
                  </a:lnTo>
                  <a:lnTo>
                    <a:pt x="623415" y="201635"/>
                  </a:lnTo>
                  <a:lnTo>
                    <a:pt x="628595" y="201635"/>
                  </a:lnTo>
                  <a:lnTo>
                    <a:pt x="628595" y="214205"/>
                  </a:lnTo>
                  <a:lnTo>
                    <a:pt x="637229" y="214205"/>
                  </a:lnTo>
                  <a:lnTo>
                    <a:pt x="637229" y="226848"/>
                  </a:lnTo>
                  <a:lnTo>
                    <a:pt x="726535" y="226848"/>
                  </a:lnTo>
                  <a:lnTo>
                    <a:pt x="726535" y="239782"/>
                  </a:lnTo>
                  <a:lnTo>
                    <a:pt x="771236" y="239782"/>
                  </a:lnTo>
                  <a:lnTo>
                    <a:pt x="771236" y="252715"/>
                  </a:lnTo>
                  <a:lnTo>
                    <a:pt x="779773" y="252715"/>
                  </a:lnTo>
                  <a:lnTo>
                    <a:pt x="779773" y="265577"/>
                  </a:lnTo>
                  <a:lnTo>
                    <a:pt x="815841" y="265577"/>
                  </a:lnTo>
                  <a:lnTo>
                    <a:pt x="815841" y="278510"/>
                  </a:lnTo>
                  <a:lnTo>
                    <a:pt x="908504" y="278510"/>
                  </a:lnTo>
                  <a:lnTo>
                    <a:pt x="908504" y="291444"/>
                  </a:lnTo>
                  <a:lnTo>
                    <a:pt x="963373" y="291444"/>
                  </a:lnTo>
                  <a:lnTo>
                    <a:pt x="963373" y="305031"/>
                  </a:lnTo>
                  <a:lnTo>
                    <a:pt x="970280" y="305031"/>
                  </a:lnTo>
                  <a:lnTo>
                    <a:pt x="970280" y="318619"/>
                  </a:lnTo>
                  <a:lnTo>
                    <a:pt x="1059586" y="318619"/>
                  </a:lnTo>
                  <a:lnTo>
                    <a:pt x="1059586" y="333151"/>
                  </a:lnTo>
                  <a:lnTo>
                    <a:pt x="1061312" y="333151"/>
                  </a:lnTo>
                  <a:lnTo>
                    <a:pt x="1061312" y="347974"/>
                  </a:lnTo>
                  <a:lnTo>
                    <a:pt x="1311964" y="347974"/>
                  </a:lnTo>
                  <a:lnTo>
                    <a:pt x="1311964" y="369991"/>
                  </a:lnTo>
                  <a:lnTo>
                    <a:pt x="1337863" y="369991"/>
                  </a:lnTo>
                  <a:lnTo>
                    <a:pt x="1337863" y="391644"/>
                  </a:lnTo>
                  <a:lnTo>
                    <a:pt x="1349662" y="391644"/>
                  </a:lnTo>
                  <a:lnTo>
                    <a:pt x="1349662" y="420708"/>
                  </a:lnTo>
                  <a:lnTo>
                    <a:pt x="1925211" y="420708"/>
                  </a:lnTo>
                </a:path>
              </a:pathLst>
            </a:custGeom>
            <a:noFill/>
            <a:ln w="9525" cap="flat">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 name="Freeform 7">
              <a:extLst>
                <a:ext uri="{FF2B5EF4-FFF2-40B4-BE49-F238E27FC236}">
                  <a16:creationId xmlns:a16="http://schemas.microsoft.com/office/drawing/2014/main" id="{EF9AEDF8-444C-929C-0958-DA79DA3D0C64}"/>
                </a:ext>
              </a:extLst>
            </p:cNvPr>
            <p:cNvSpPr/>
            <p:nvPr/>
          </p:nvSpPr>
          <p:spPr>
            <a:xfrm>
              <a:off x="6558334" y="1394565"/>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12700"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 name="Freeform 10">
              <a:extLst>
                <a:ext uri="{FF2B5EF4-FFF2-40B4-BE49-F238E27FC236}">
                  <a16:creationId xmlns:a16="http://schemas.microsoft.com/office/drawing/2014/main" id="{90C371B7-6CCF-EA4E-05F1-7528F7D8DCDD}"/>
                </a:ext>
              </a:extLst>
            </p:cNvPr>
            <p:cNvSpPr/>
            <p:nvPr/>
          </p:nvSpPr>
          <p:spPr>
            <a:xfrm>
              <a:off x="6567486" y="1386214"/>
              <a:ext cx="10169" cy="18791"/>
            </a:xfrm>
            <a:custGeom>
              <a:avLst/>
              <a:gdLst>
                <a:gd name="connsiteX0" fmla="*/ 0 w 9592"/>
                <a:gd name="connsiteY0" fmla="*/ 0 h 19618"/>
                <a:gd name="connsiteX1" fmla="*/ 0 w 9592"/>
                <a:gd name="connsiteY1" fmla="*/ 0 h 19618"/>
                <a:gd name="connsiteX2" fmla="*/ 0 w 9592"/>
                <a:gd name="connsiteY2" fmla="*/ 19619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9"/>
                  </a:lnTo>
                </a:path>
              </a:pathLst>
            </a:custGeom>
            <a:noFill/>
            <a:ln w="12700"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 name="Freeform 11">
              <a:extLst>
                <a:ext uri="{FF2B5EF4-FFF2-40B4-BE49-F238E27FC236}">
                  <a16:creationId xmlns:a16="http://schemas.microsoft.com/office/drawing/2014/main" id="{14ED5D8B-B93F-FF85-837F-AB16974E9352}"/>
                </a:ext>
              </a:extLst>
            </p:cNvPr>
            <p:cNvSpPr/>
            <p:nvPr/>
          </p:nvSpPr>
          <p:spPr>
            <a:xfrm>
              <a:off x="6558334" y="1394565"/>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12700"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3" name="Freeform 12">
              <a:extLst>
                <a:ext uri="{FF2B5EF4-FFF2-40B4-BE49-F238E27FC236}">
                  <a16:creationId xmlns:a16="http://schemas.microsoft.com/office/drawing/2014/main" id="{5C1147AF-BBF9-CA81-02E3-60EB35D396C8}"/>
                </a:ext>
              </a:extLst>
            </p:cNvPr>
            <p:cNvSpPr/>
            <p:nvPr/>
          </p:nvSpPr>
          <p:spPr>
            <a:xfrm>
              <a:off x="6567486" y="1386214"/>
              <a:ext cx="10169" cy="18791"/>
            </a:xfrm>
            <a:custGeom>
              <a:avLst/>
              <a:gdLst>
                <a:gd name="connsiteX0" fmla="*/ 0 w 9592"/>
                <a:gd name="connsiteY0" fmla="*/ 0 h 19618"/>
                <a:gd name="connsiteX1" fmla="*/ 0 w 9592"/>
                <a:gd name="connsiteY1" fmla="*/ 0 h 19618"/>
                <a:gd name="connsiteX2" fmla="*/ 0 w 9592"/>
                <a:gd name="connsiteY2" fmla="*/ 19619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9"/>
                  </a:lnTo>
                </a:path>
              </a:pathLst>
            </a:custGeom>
            <a:noFill/>
            <a:ln w="12700"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4" name="Freeform 13">
              <a:extLst>
                <a:ext uri="{FF2B5EF4-FFF2-40B4-BE49-F238E27FC236}">
                  <a16:creationId xmlns:a16="http://schemas.microsoft.com/office/drawing/2014/main" id="{415A1DD1-930C-29C9-798F-5599C6A98B00}"/>
                </a:ext>
              </a:extLst>
            </p:cNvPr>
            <p:cNvSpPr/>
            <p:nvPr/>
          </p:nvSpPr>
          <p:spPr>
            <a:xfrm>
              <a:off x="6558334" y="1394565"/>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12700"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5" name="Freeform 14">
              <a:extLst>
                <a:ext uri="{FF2B5EF4-FFF2-40B4-BE49-F238E27FC236}">
                  <a16:creationId xmlns:a16="http://schemas.microsoft.com/office/drawing/2014/main" id="{377EA4FE-5B28-6B0D-CA95-B74D495703CF}"/>
                </a:ext>
              </a:extLst>
            </p:cNvPr>
            <p:cNvSpPr/>
            <p:nvPr/>
          </p:nvSpPr>
          <p:spPr>
            <a:xfrm>
              <a:off x="6567486" y="1386214"/>
              <a:ext cx="10169" cy="18791"/>
            </a:xfrm>
            <a:custGeom>
              <a:avLst/>
              <a:gdLst>
                <a:gd name="connsiteX0" fmla="*/ 0 w 9592"/>
                <a:gd name="connsiteY0" fmla="*/ 0 h 19618"/>
                <a:gd name="connsiteX1" fmla="*/ 0 w 9592"/>
                <a:gd name="connsiteY1" fmla="*/ 0 h 19618"/>
                <a:gd name="connsiteX2" fmla="*/ 0 w 9592"/>
                <a:gd name="connsiteY2" fmla="*/ 19619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9"/>
                  </a:lnTo>
                </a:path>
              </a:pathLst>
            </a:custGeom>
            <a:noFill/>
            <a:ln w="12700"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6" name="Freeform 15">
              <a:extLst>
                <a:ext uri="{FF2B5EF4-FFF2-40B4-BE49-F238E27FC236}">
                  <a16:creationId xmlns:a16="http://schemas.microsoft.com/office/drawing/2014/main" id="{C791A2FA-25CB-87E4-0A66-7C5C14103787}"/>
                </a:ext>
              </a:extLst>
            </p:cNvPr>
            <p:cNvSpPr/>
            <p:nvPr/>
          </p:nvSpPr>
          <p:spPr>
            <a:xfrm>
              <a:off x="6756640" y="1407093"/>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7" name="Freeform 16">
              <a:extLst>
                <a:ext uri="{FF2B5EF4-FFF2-40B4-BE49-F238E27FC236}">
                  <a16:creationId xmlns:a16="http://schemas.microsoft.com/office/drawing/2014/main" id="{18555EB8-D7F9-3BC1-9353-ADD6636DDFB0}"/>
                </a:ext>
              </a:extLst>
            </p:cNvPr>
            <p:cNvSpPr/>
            <p:nvPr/>
          </p:nvSpPr>
          <p:spPr>
            <a:xfrm>
              <a:off x="6765793" y="1396653"/>
              <a:ext cx="10169" cy="20879"/>
            </a:xfrm>
            <a:custGeom>
              <a:avLst/>
              <a:gdLst>
                <a:gd name="connsiteX0" fmla="*/ 0 w 9592"/>
                <a:gd name="connsiteY0" fmla="*/ 0 h 21798"/>
                <a:gd name="connsiteX1" fmla="*/ 0 w 9592"/>
                <a:gd name="connsiteY1" fmla="*/ 0 h 21798"/>
                <a:gd name="connsiteX2" fmla="*/ 0 w 9592"/>
                <a:gd name="connsiteY2" fmla="*/ 21798 h 21798"/>
              </a:gdLst>
              <a:ahLst/>
              <a:cxnLst>
                <a:cxn ang="0">
                  <a:pos x="connsiteX0" y="connsiteY0"/>
                </a:cxn>
                <a:cxn ang="0">
                  <a:pos x="connsiteX1" y="connsiteY1"/>
                </a:cxn>
                <a:cxn ang="0">
                  <a:pos x="connsiteX2" y="connsiteY2"/>
                </a:cxn>
              </a:cxnLst>
              <a:rect l="l" t="t" r="r" b="b"/>
              <a:pathLst>
                <a:path w="9592" h="21798">
                  <a:moveTo>
                    <a:pt x="0" y="0"/>
                  </a:moveTo>
                  <a:lnTo>
                    <a:pt x="0" y="0"/>
                  </a:lnTo>
                  <a:lnTo>
                    <a:pt x="0" y="2179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 name="Freeform 17">
              <a:extLst>
                <a:ext uri="{FF2B5EF4-FFF2-40B4-BE49-F238E27FC236}">
                  <a16:creationId xmlns:a16="http://schemas.microsoft.com/office/drawing/2014/main" id="{005585C2-8D93-D56E-93C5-31F325A4A7A5}"/>
                </a:ext>
              </a:extLst>
            </p:cNvPr>
            <p:cNvSpPr/>
            <p:nvPr/>
          </p:nvSpPr>
          <p:spPr>
            <a:xfrm>
              <a:off x="7025116" y="1503138"/>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9" name="Freeform 18">
              <a:extLst>
                <a:ext uri="{FF2B5EF4-FFF2-40B4-BE49-F238E27FC236}">
                  <a16:creationId xmlns:a16="http://schemas.microsoft.com/office/drawing/2014/main" id="{2555BF37-CABF-3869-EC60-9F2C9096F9E0}"/>
                </a:ext>
              </a:extLst>
            </p:cNvPr>
            <p:cNvSpPr/>
            <p:nvPr/>
          </p:nvSpPr>
          <p:spPr>
            <a:xfrm>
              <a:off x="7034268" y="1492698"/>
              <a:ext cx="10169" cy="20879"/>
            </a:xfrm>
            <a:custGeom>
              <a:avLst/>
              <a:gdLst>
                <a:gd name="connsiteX0" fmla="*/ 0 w 9592"/>
                <a:gd name="connsiteY0" fmla="*/ 0 h 21798"/>
                <a:gd name="connsiteX1" fmla="*/ 0 w 9592"/>
                <a:gd name="connsiteY1" fmla="*/ 0 h 21798"/>
                <a:gd name="connsiteX2" fmla="*/ 0 w 9592"/>
                <a:gd name="connsiteY2" fmla="*/ 21798 h 21798"/>
              </a:gdLst>
              <a:ahLst/>
              <a:cxnLst>
                <a:cxn ang="0">
                  <a:pos x="connsiteX0" y="connsiteY0"/>
                </a:cxn>
                <a:cxn ang="0">
                  <a:pos x="connsiteX1" y="connsiteY1"/>
                </a:cxn>
                <a:cxn ang="0">
                  <a:pos x="connsiteX2" y="connsiteY2"/>
                </a:cxn>
              </a:cxnLst>
              <a:rect l="l" t="t" r="r" b="b"/>
              <a:pathLst>
                <a:path w="9592" h="21798">
                  <a:moveTo>
                    <a:pt x="0" y="0"/>
                  </a:moveTo>
                  <a:lnTo>
                    <a:pt x="0" y="0"/>
                  </a:lnTo>
                  <a:lnTo>
                    <a:pt x="0" y="2179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20" name="Freeform 19">
              <a:extLst>
                <a:ext uri="{FF2B5EF4-FFF2-40B4-BE49-F238E27FC236}">
                  <a16:creationId xmlns:a16="http://schemas.microsoft.com/office/drawing/2014/main" id="{3D336CE3-76C6-BE77-A6E7-D07A1E144969}"/>
                </a:ext>
              </a:extLst>
            </p:cNvPr>
            <p:cNvSpPr/>
            <p:nvPr/>
          </p:nvSpPr>
          <p:spPr>
            <a:xfrm>
              <a:off x="7372914" y="1624236"/>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21" name="Freeform 20">
              <a:extLst>
                <a:ext uri="{FF2B5EF4-FFF2-40B4-BE49-F238E27FC236}">
                  <a16:creationId xmlns:a16="http://schemas.microsoft.com/office/drawing/2014/main" id="{B16D6BBD-232E-6FB6-F18D-DEA35E4702A4}"/>
                </a:ext>
              </a:extLst>
            </p:cNvPr>
            <p:cNvSpPr/>
            <p:nvPr/>
          </p:nvSpPr>
          <p:spPr>
            <a:xfrm>
              <a:off x="7382066" y="1613797"/>
              <a:ext cx="10169" cy="20879"/>
            </a:xfrm>
            <a:custGeom>
              <a:avLst/>
              <a:gdLst>
                <a:gd name="connsiteX0" fmla="*/ 0 w 9592"/>
                <a:gd name="connsiteY0" fmla="*/ 0 h 21798"/>
                <a:gd name="connsiteX1" fmla="*/ 0 w 9592"/>
                <a:gd name="connsiteY1" fmla="*/ 0 h 21798"/>
                <a:gd name="connsiteX2" fmla="*/ 0 w 9592"/>
                <a:gd name="connsiteY2" fmla="*/ 21798 h 21798"/>
              </a:gdLst>
              <a:ahLst/>
              <a:cxnLst>
                <a:cxn ang="0">
                  <a:pos x="connsiteX0" y="connsiteY0"/>
                </a:cxn>
                <a:cxn ang="0">
                  <a:pos x="connsiteX1" y="connsiteY1"/>
                </a:cxn>
                <a:cxn ang="0">
                  <a:pos x="connsiteX2" y="connsiteY2"/>
                </a:cxn>
              </a:cxnLst>
              <a:rect l="l" t="t" r="r" b="b"/>
              <a:pathLst>
                <a:path w="9592" h="21798">
                  <a:moveTo>
                    <a:pt x="0" y="0"/>
                  </a:moveTo>
                  <a:lnTo>
                    <a:pt x="0" y="0"/>
                  </a:lnTo>
                  <a:lnTo>
                    <a:pt x="0" y="2179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22" name="Freeform 21">
              <a:extLst>
                <a:ext uri="{FF2B5EF4-FFF2-40B4-BE49-F238E27FC236}">
                  <a16:creationId xmlns:a16="http://schemas.microsoft.com/office/drawing/2014/main" id="{A9F67D63-B1F8-16ED-38AD-19B3B94735B5}"/>
                </a:ext>
              </a:extLst>
            </p:cNvPr>
            <p:cNvSpPr/>
            <p:nvPr/>
          </p:nvSpPr>
          <p:spPr>
            <a:xfrm>
              <a:off x="7513253" y="1661819"/>
              <a:ext cx="21356" cy="6960"/>
            </a:xfrm>
            <a:custGeom>
              <a:avLst/>
              <a:gdLst>
                <a:gd name="connsiteX0" fmla="*/ 0 w 20144"/>
                <a:gd name="connsiteY0" fmla="*/ 0 h 7266"/>
                <a:gd name="connsiteX1" fmla="*/ 0 w 20144"/>
                <a:gd name="connsiteY1" fmla="*/ 0 h 7266"/>
                <a:gd name="connsiteX2" fmla="*/ 20144 w 20144"/>
                <a:gd name="connsiteY2" fmla="*/ 0 h 7266"/>
              </a:gdLst>
              <a:ahLst/>
              <a:cxnLst>
                <a:cxn ang="0">
                  <a:pos x="connsiteX0" y="connsiteY0"/>
                </a:cxn>
                <a:cxn ang="0">
                  <a:pos x="connsiteX1" y="connsiteY1"/>
                </a:cxn>
                <a:cxn ang="0">
                  <a:pos x="connsiteX2" y="connsiteY2"/>
                </a:cxn>
              </a:cxnLst>
              <a:rect l="l" t="t" r="r" b="b"/>
              <a:pathLst>
                <a:path w="20144" h="7266">
                  <a:moveTo>
                    <a:pt x="0" y="0"/>
                  </a:moveTo>
                  <a:lnTo>
                    <a:pt x="0" y="0"/>
                  </a:lnTo>
                  <a:lnTo>
                    <a:pt x="20144"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23" name="Freeform 22">
              <a:extLst>
                <a:ext uri="{FF2B5EF4-FFF2-40B4-BE49-F238E27FC236}">
                  <a16:creationId xmlns:a16="http://schemas.microsoft.com/office/drawing/2014/main" id="{C915A837-D996-5018-7B11-970CB9A36703}"/>
                </a:ext>
              </a:extLst>
            </p:cNvPr>
            <p:cNvSpPr/>
            <p:nvPr/>
          </p:nvSpPr>
          <p:spPr>
            <a:xfrm>
              <a:off x="7522406" y="1651379"/>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24" name="Freeform 23">
              <a:extLst>
                <a:ext uri="{FF2B5EF4-FFF2-40B4-BE49-F238E27FC236}">
                  <a16:creationId xmlns:a16="http://schemas.microsoft.com/office/drawing/2014/main" id="{33FD1159-8B21-F69D-0819-101EBD7032C8}"/>
                </a:ext>
              </a:extLst>
            </p:cNvPr>
            <p:cNvSpPr/>
            <p:nvPr/>
          </p:nvSpPr>
          <p:spPr>
            <a:xfrm>
              <a:off x="7528508" y="1674346"/>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25" name="Freeform 24">
              <a:extLst>
                <a:ext uri="{FF2B5EF4-FFF2-40B4-BE49-F238E27FC236}">
                  <a16:creationId xmlns:a16="http://schemas.microsoft.com/office/drawing/2014/main" id="{AB05668C-CA90-ECD1-E929-56B2588AB6ED}"/>
                </a:ext>
              </a:extLst>
            </p:cNvPr>
            <p:cNvSpPr/>
            <p:nvPr/>
          </p:nvSpPr>
          <p:spPr>
            <a:xfrm>
              <a:off x="7537660" y="1663907"/>
              <a:ext cx="10169" cy="18791"/>
            </a:xfrm>
            <a:custGeom>
              <a:avLst/>
              <a:gdLst>
                <a:gd name="connsiteX0" fmla="*/ 0 w 9592"/>
                <a:gd name="connsiteY0" fmla="*/ 0 h 19618"/>
                <a:gd name="connsiteX1" fmla="*/ 0 w 9592"/>
                <a:gd name="connsiteY1" fmla="*/ 0 h 19618"/>
                <a:gd name="connsiteX2" fmla="*/ 0 w 9592"/>
                <a:gd name="connsiteY2" fmla="*/ 19619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9"/>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26" name="Freeform 25">
              <a:extLst>
                <a:ext uri="{FF2B5EF4-FFF2-40B4-BE49-F238E27FC236}">
                  <a16:creationId xmlns:a16="http://schemas.microsoft.com/office/drawing/2014/main" id="{EBFE2DF0-5CE0-3E64-0E98-98D6F4424973}"/>
                </a:ext>
              </a:extLst>
            </p:cNvPr>
            <p:cNvSpPr/>
            <p:nvPr/>
          </p:nvSpPr>
          <p:spPr>
            <a:xfrm>
              <a:off x="7534609" y="1674346"/>
              <a:ext cx="15254" cy="6960"/>
            </a:xfrm>
            <a:custGeom>
              <a:avLst/>
              <a:gdLst>
                <a:gd name="connsiteX0" fmla="*/ 0 w 14388"/>
                <a:gd name="connsiteY0" fmla="*/ 0 h 7266"/>
                <a:gd name="connsiteX1" fmla="*/ 0 w 14388"/>
                <a:gd name="connsiteY1" fmla="*/ 0 h 7266"/>
                <a:gd name="connsiteX2" fmla="*/ 14389 w 14388"/>
                <a:gd name="connsiteY2" fmla="*/ 0 h 7266"/>
              </a:gdLst>
              <a:ahLst/>
              <a:cxnLst>
                <a:cxn ang="0">
                  <a:pos x="connsiteX0" y="connsiteY0"/>
                </a:cxn>
                <a:cxn ang="0">
                  <a:pos x="connsiteX1" y="connsiteY1"/>
                </a:cxn>
                <a:cxn ang="0">
                  <a:pos x="connsiteX2" y="connsiteY2"/>
                </a:cxn>
              </a:cxnLst>
              <a:rect l="l" t="t" r="r" b="b"/>
              <a:pathLst>
                <a:path w="14388" h="7266">
                  <a:moveTo>
                    <a:pt x="0" y="0"/>
                  </a:moveTo>
                  <a:lnTo>
                    <a:pt x="0" y="0"/>
                  </a:lnTo>
                  <a:lnTo>
                    <a:pt x="14389"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27" name="Freeform 26">
              <a:extLst>
                <a:ext uri="{FF2B5EF4-FFF2-40B4-BE49-F238E27FC236}">
                  <a16:creationId xmlns:a16="http://schemas.microsoft.com/office/drawing/2014/main" id="{812731D2-8064-77C0-330A-8FDCF60DAAE1}"/>
                </a:ext>
              </a:extLst>
            </p:cNvPr>
            <p:cNvSpPr/>
            <p:nvPr/>
          </p:nvSpPr>
          <p:spPr>
            <a:xfrm>
              <a:off x="7540711" y="1663907"/>
              <a:ext cx="10169" cy="18791"/>
            </a:xfrm>
            <a:custGeom>
              <a:avLst/>
              <a:gdLst>
                <a:gd name="connsiteX0" fmla="*/ 0 w 9592"/>
                <a:gd name="connsiteY0" fmla="*/ 0 h 19618"/>
                <a:gd name="connsiteX1" fmla="*/ 0 w 9592"/>
                <a:gd name="connsiteY1" fmla="*/ 0 h 19618"/>
                <a:gd name="connsiteX2" fmla="*/ 0 w 9592"/>
                <a:gd name="connsiteY2" fmla="*/ 19619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9"/>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28" name="Freeform 27">
              <a:extLst>
                <a:ext uri="{FF2B5EF4-FFF2-40B4-BE49-F238E27FC236}">
                  <a16:creationId xmlns:a16="http://schemas.microsoft.com/office/drawing/2014/main" id="{3EAC837A-EE84-9B66-9CC0-EE9D27ECDA69}"/>
                </a:ext>
              </a:extLst>
            </p:cNvPr>
            <p:cNvSpPr/>
            <p:nvPr/>
          </p:nvSpPr>
          <p:spPr>
            <a:xfrm>
              <a:off x="7671898" y="1699401"/>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29" name="Freeform 28">
              <a:extLst>
                <a:ext uri="{FF2B5EF4-FFF2-40B4-BE49-F238E27FC236}">
                  <a16:creationId xmlns:a16="http://schemas.microsoft.com/office/drawing/2014/main" id="{41579F95-7848-A860-8BCF-99E1730B3867}"/>
                </a:ext>
              </a:extLst>
            </p:cNvPr>
            <p:cNvSpPr/>
            <p:nvPr/>
          </p:nvSpPr>
          <p:spPr>
            <a:xfrm>
              <a:off x="7681051" y="1688962"/>
              <a:ext cx="10169" cy="20879"/>
            </a:xfrm>
            <a:custGeom>
              <a:avLst/>
              <a:gdLst>
                <a:gd name="connsiteX0" fmla="*/ 0 w 9592"/>
                <a:gd name="connsiteY0" fmla="*/ 0 h 21798"/>
                <a:gd name="connsiteX1" fmla="*/ 0 w 9592"/>
                <a:gd name="connsiteY1" fmla="*/ 0 h 21798"/>
                <a:gd name="connsiteX2" fmla="*/ 0 w 9592"/>
                <a:gd name="connsiteY2" fmla="*/ 21798 h 21798"/>
              </a:gdLst>
              <a:ahLst/>
              <a:cxnLst>
                <a:cxn ang="0">
                  <a:pos x="connsiteX0" y="connsiteY0"/>
                </a:cxn>
                <a:cxn ang="0">
                  <a:pos x="connsiteX1" y="connsiteY1"/>
                </a:cxn>
                <a:cxn ang="0">
                  <a:pos x="connsiteX2" y="connsiteY2"/>
                </a:cxn>
              </a:cxnLst>
              <a:rect l="l" t="t" r="r" b="b"/>
              <a:pathLst>
                <a:path w="9592" h="21798">
                  <a:moveTo>
                    <a:pt x="0" y="0"/>
                  </a:moveTo>
                  <a:lnTo>
                    <a:pt x="0" y="0"/>
                  </a:lnTo>
                  <a:lnTo>
                    <a:pt x="0" y="2179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30" name="Freeform 29">
              <a:extLst>
                <a:ext uri="{FF2B5EF4-FFF2-40B4-BE49-F238E27FC236}">
                  <a16:creationId xmlns:a16="http://schemas.microsoft.com/office/drawing/2014/main" id="{AA6F3AE0-B66C-E460-A37A-363CCF961A5B}"/>
                </a:ext>
              </a:extLst>
            </p:cNvPr>
            <p:cNvSpPr/>
            <p:nvPr/>
          </p:nvSpPr>
          <p:spPr>
            <a:xfrm>
              <a:off x="7671898" y="1699401"/>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31" name="Freeform 30">
              <a:extLst>
                <a:ext uri="{FF2B5EF4-FFF2-40B4-BE49-F238E27FC236}">
                  <a16:creationId xmlns:a16="http://schemas.microsoft.com/office/drawing/2014/main" id="{91B5F6DC-C148-629C-796B-4BAF898AE1C5}"/>
                </a:ext>
              </a:extLst>
            </p:cNvPr>
            <p:cNvSpPr/>
            <p:nvPr/>
          </p:nvSpPr>
          <p:spPr>
            <a:xfrm>
              <a:off x="7681051" y="1688962"/>
              <a:ext cx="10169" cy="20879"/>
            </a:xfrm>
            <a:custGeom>
              <a:avLst/>
              <a:gdLst>
                <a:gd name="connsiteX0" fmla="*/ 0 w 9592"/>
                <a:gd name="connsiteY0" fmla="*/ 0 h 21798"/>
                <a:gd name="connsiteX1" fmla="*/ 0 w 9592"/>
                <a:gd name="connsiteY1" fmla="*/ 0 h 21798"/>
                <a:gd name="connsiteX2" fmla="*/ 0 w 9592"/>
                <a:gd name="connsiteY2" fmla="*/ 21798 h 21798"/>
              </a:gdLst>
              <a:ahLst/>
              <a:cxnLst>
                <a:cxn ang="0">
                  <a:pos x="connsiteX0" y="connsiteY0"/>
                </a:cxn>
                <a:cxn ang="0">
                  <a:pos x="connsiteX1" y="connsiteY1"/>
                </a:cxn>
                <a:cxn ang="0">
                  <a:pos x="connsiteX2" y="connsiteY2"/>
                </a:cxn>
              </a:cxnLst>
              <a:rect l="l" t="t" r="r" b="b"/>
              <a:pathLst>
                <a:path w="9592" h="21798">
                  <a:moveTo>
                    <a:pt x="0" y="0"/>
                  </a:moveTo>
                  <a:lnTo>
                    <a:pt x="0" y="0"/>
                  </a:lnTo>
                  <a:lnTo>
                    <a:pt x="0" y="2179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32" name="Freeform 31">
              <a:extLst>
                <a:ext uri="{FF2B5EF4-FFF2-40B4-BE49-F238E27FC236}">
                  <a16:creationId xmlns:a16="http://schemas.microsoft.com/office/drawing/2014/main" id="{BA9CC892-EC61-12D6-F41A-AF615A586436}"/>
                </a:ext>
              </a:extLst>
            </p:cNvPr>
            <p:cNvSpPr/>
            <p:nvPr/>
          </p:nvSpPr>
          <p:spPr>
            <a:xfrm>
              <a:off x="7671898" y="1699401"/>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33" name="Freeform 32">
              <a:extLst>
                <a:ext uri="{FF2B5EF4-FFF2-40B4-BE49-F238E27FC236}">
                  <a16:creationId xmlns:a16="http://schemas.microsoft.com/office/drawing/2014/main" id="{098193ED-02B0-80D0-0727-FE18A6AAC197}"/>
                </a:ext>
              </a:extLst>
            </p:cNvPr>
            <p:cNvSpPr/>
            <p:nvPr/>
          </p:nvSpPr>
          <p:spPr>
            <a:xfrm>
              <a:off x="7681051" y="1688962"/>
              <a:ext cx="10169" cy="20879"/>
            </a:xfrm>
            <a:custGeom>
              <a:avLst/>
              <a:gdLst>
                <a:gd name="connsiteX0" fmla="*/ 0 w 9592"/>
                <a:gd name="connsiteY0" fmla="*/ 0 h 21798"/>
                <a:gd name="connsiteX1" fmla="*/ 0 w 9592"/>
                <a:gd name="connsiteY1" fmla="*/ 0 h 21798"/>
                <a:gd name="connsiteX2" fmla="*/ 0 w 9592"/>
                <a:gd name="connsiteY2" fmla="*/ 21798 h 21798"/>
              </a:gdLst>
              <a:ahLst/>
              <a:cxnLst>
                <a:cxn ang="0">
                  <a:pos x="connsiteX0" y="connsiteY0"/>
                </a:cxn>
                <a:cxn ang="0">
                  <a:pos x="connsiteX1" y="connsiteY1"/>
                </a:cxn>
                <a:cxn ang="0">
                  <a:pos x="connsiteX2" y="connsiteY2"/>
                </a:cxn>
              </a:cxnLst>
              <a:rect l="l" t="t" r="r" b="b"/>
              <a:pathLst>
                <a:path w="9592" h="21798">
                  <a:moveTo>
                    <a:pt x="0" y="0"/>
                  </a:moveTo>
                  <a:lnTo>
                    <a:pt x="0" y="0"/>
                  </a:lnTo>
                  <a:lnTo>
                    <a:pt x="0" y="2179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34" name="Freeform 33">
              <a:extLst>
                <a:ext uri="{FF2B5EF4-FFF2-40B4-BE49-F238E27FC236}">
                  <a16:creationId xmlns:a16="http://schemas.microsoft.com/office/drawing/2014/main" id="{D5F7F45B-CFCF-7D6C-3BA7-306AB9503AAF}"/>
                </a:ext>
              </a:extLst>
            </p:cNvPr>
            <p:cNvSpPr/>
            <p:nvPr/>
          </p:nvSpPr>
          <p:spPr>
            <a:xfrm>
              <a:off x="7677999" y="1699401"/>
              <a:ext cx="15254" cy="6960"/>
            </a:xfrm>
            <a:custGeom>
              <a:avLst/>
              <a:gdLst>
                <a:gd name="connsiteX0" fmla="*/ 0 w 14388"/>
                <a:gd name="connsiteY0" fmla="*/ 0 h 7266"/>
                <a:gd name="connsiteX1" fmla="*/ 0 w 14388"/>
                <a:gd name="connsiteY1" fmla="*/ 0 h 7266"/>
                <a:gd name="connsiteX2" fmla="*/ 14389 w 14388"/>
                <a:gd name="connsiteY2" fmla="*/ 0 h 7266"/>
              </a:gdLst>
              <a:ahLst/>
              <a:cxnLst>
                <a:cxn ang="0">
                  <a:pos x="connsiteX0" y="connsiteY0"/>
                </a:cxn>
                <a:cxn ang="0">
                  <a:pos x="connsiteX1" y="connsiteY1"/>
                </a:cxn>
                <a:cxn ang="0">
                  <a:pos x="connsiteX2" y="connsiteY2"/>
                </a:cxn>
              </a:cxnLst>
              <a:rect l="l" t="t" r="r" b="b"/>
              <a:pathLst>
                <a:path w="14388" h="7266">
                  <a:moveTo>
                    <a:pt x="0" y="0"/>
                  </a:moveTo>
                  <a:lnTo>
                    <a:pt x="0" y="0"/>
                  </a:lnTo>
                  <a:lnTo>
                    <a:pt x="14389"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35" name="Freeform 34">
              <a:extLst>
                <a:ext uri="{FF2B5EF4-FFF2-40B4-BE49-F238E27FC236}">
                  <a16:creationId xmlns:a16="http://schemas.microsoft.com/office/drawing/2014/main" id="{20A04309-95D5-80B6-875A-33AAD959B51C}"/>
                </a:ext>
              </a:extLst>
            </p:cNvPr>
            <p:cNvSpPr/>
            <p:nvPr/>
          </p:nvSpPr>
          <p:spPr>
            <a:xfrm>
              <a:off x="7687153" y="1688962"/>
              <a:ext cx="10169" cy="20879"/>
            </a:xfrm>
            <a:custGeom>
              <a:avLst/>
              <a:gdLst>
                <a:gd name="connsiteX0" fmla="*/ 0 w 9592"/>
                <a:gd name="connsiteY0" fmla="*/ 0 h 21798"/>
                <a:gd name="connsiteX1" fmla="*/ 0 w 9592"/>
                <a:gd name="connsiteY1" fmla="*/ 0 h 21798"/>
                <a:gd name="connsiteX2" fmla="*/ 0 w 9592"/>
                <a:gd name="connsiteY2" fmla="*/ 21798 h 21798"/>
              </a:gdLst>
              <a:ahLst/>
              <a:cxnLst>
                <a:cxn ang="0">
                  <a:pos x="connsiteX0" y="connsiteY0"/>
                </a:cxn>
                <a:cxn ang="0">
                  <a:pos x="connsiteX1" y="connsiteY1"/>
                </a:cxn>
                <a:cxn ang="0">
                  <a:pos x="connsiteX2" y="connsiteY2"/>
                </a:cxn>
              </a:cxnLst>
              <a:rect l="l" t="t" r="r" b="b"/>
              <a:pathLst>
                <a:path w="9592" h="21798">
                  <a:moveTo>
                    <a:pt x="0" y="0"/>
                  </a:moveTo>
                  <a:lnTo>
                    <a:pt x="0" y="0"/>
                  </a:lnTo>
                  <a:lnTo>
                    <a:pt x="0" y="2179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36" name="Freeform 35">
              <a:extLst>
                <a:ext uri="{FF2B5EF4-FFF2-40B4-BE49-F238E27FC236}">
                  <a16:creationId xmlns:a16="http://schemas.microsoft.com/office/drawing/2014/main" id="{9FA45B61-FB61-AB83-1070-3EA879E779BB}"/>
                </a:ext>
              </a:extLst>
            </p:cNvPr>
            <p:cNvSpPr/>
            <p:nvPr/>
          </p:nvSpPr>
          <p:spPr>
            <a:xfrm>
              <a:off x="7677999" y="1714017"/>
              <a:ext cx="21356" cy="6960"/>
            </a:xfrm>
            <a:custGeom>
              <a:avLst/>
              <a:gdLst>
                <a:gd name="connsiteX0" fmla="*/ 0 w 20144"/>
                <a:gd name="connsiteY0" fmla="*/ 0 h 7266"/>
                <a:gd name="connsiteX1" fmla="*/ 0 w 20144"/>
                <a:gd name="connsiteY1" fmla="*/ 0 h 7266"/>
                <a:gd name="connsiteX2" fmla="*/ 20144 w 20144"/>
                <a:gd name="connsiteY2" fmla="*/ 0 h 7266"/>
              </a:gdLst>
              <a:ahLst/>
              <a:cxnLst>
                <a:cxn ang="0">
                  <a:pos x="connsiteX0" y="connsiteY0"/>
                </a:cxn>
                <a:cxn ang="0">
                  <a:pos x="connsiteX1" y="connsiteY1"/>
                </a:cxn>
                <a:cxn ang="0">
                  <a:pos x="connsiteX2" y="connsiteY2"/>
                </a:cxn>
              </a:cxnLst>
              <a:rect l="l" t="t" r="r" b="b"/>
              <a:pathLst>
                <a:path w="20144" h="7266">
                  <a:moveTo>
                    <a:pt x="0" y="0"/>
                  </a:moveTo>
                  <a:lnTo>
                    <a:pt x="0" y="0"/>
                  </a:lnTo>
                  <a:lnTo>
                    <a:pt x="20144"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37" name="Freeform 36">
              <a:extLst>
                <a:ext uri="{FF2B5EF4-FFF2-40B4-BE49-F238E27FC236}">
                  <a16:creationId xmlns:a16="http://schemas.microsoft.com/office/drawing/2014/main" id="{945264F8-2F9E-960E-3705-443E33987F49}"/>
                </a:ext>
              </a:extLst>
            </p:cNvPr>
            <p:cNvSpPr/>
            <p:nvPr/>
          </p:nvSpPr>
          <p:spPr>
            <a:xfrm>
              <a:off x="7690203" y="1703577"/>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38" name="Freeform 37">
              <a:extLst>
                <a:ext uri="{FF2B5EF4-FFF2-40B4-BE49-F238E27FC236}">
                  <a16:creationId xmlns:a16="http://schemas.microsoft.com/office/drawing/2014/main" id="{B5FE35CD-0F64-E668-2994-62D786D477C2}"/>
                </a:ext>
              </a:extLst>
            </p:cNvPr>
            <p:cNvSpPr/>
            <p:nvPr/>
          </p:nvSpPr>
          <p:spPr>
            <a:xfrm>
              <a:off x="7681051" y="1726544"/>
              <a:ext cx="21356" cy="6960"/>
            </a:xfrm>
            <a:custGeom>
              <a:avLst/>
              <a:gdLst>
                <a:gd name="connsiteX0" fmla="*/ 0 w 20144"/>
                <a:gd name="connsiteY0" fmla="*/ 0 h 7266"/>
                <a:gd name="connsiteX1" fmla="*/ 0 w 20144"/>
                <a:gd name="connsiteY1" fmla="*/ 0 h 7266"/>
                <a:gd name="connsiteX2" fmla="*/ 20144 w 20144"/>
                <a:gd name="connsiteY2" fmla="*/ 0 h 7266"/>
              </a:gdLst>
              <a:ahLst/>
              <a:cxnLst>
                <a:cxn ang="0">
                  <a:pos x="connsiteX0" y="connsiteY0"/>
                </a:cxn>
                <a:cxn ang="0">
                  <a:pos x="connsiteX1" y="connsiteY1"/>
                </a:cxn>
                <a:cxn ang="0">
                  <a:pos x="connsiteX2" y="connsiteY2"/>
                </a:cxn>
              </a:cxnLst>
              <a:rect l="l" t="t" r="r" b="b"/>
              <a:pathLst>
                <a:path w="20144" h="7266">
                  <a:moveTo>
                    <a:pt x="0" y="0"/>
                  </a:moveTo>
                  <a:lnTo>
                    <a:pt x="0" y="0"/>
                  </a:lnTo>
                  <a:lnTo>
                    <a:pt x="20144"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39" name="Freeform 38">
              <a:extLst>
                <a:ext uri="{FF2B5EF4-FFF2-40B4-BE49-F238E27FC236}">
                  <a16:creationId xmlns:a16="http://schemas.microsoft.com/office/drawing/2014/main" id="{26CEAD83-159A-9E93-B1A5-AFE4933494E4}"/>
                </a:ext>
              </a:extLst>
            </p:cNvPr>
            <p:cNvSpPr/>
            <p:nvPr/>
          </p:nvSpPr>
          <p:spPr>
            <a:xfrm>
              <a:off x="7690203" y="1718193"/>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40" name="Freeform 39">
              <a:extLst>
                <a:ext uri="{FF2B5EF4-FFF2-40B4-BE49-F238E27FC236}">
                  <a16:creationId xmlns:a16="http://schemas.microsoft.com/office/drawing/2014/main" id="{5DAD8930-5FB3-A355-68DF-55094925E2F5}"/>
                </a:ext>
              </a:extLst>
            </p:cNvPr>
            <p:cNvSpPr/>
            <p:nvPr/>
          </p:nvSpPr>
          <p:spPr>
            <a:xfrm>
              <a:off x="7687153" y="1726544"/>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41" name="Freeform 40">
              <a:extLst>
                <a:ext uri="{FF2B5EF4-FFF2-40B4-BE49-F238E27FC236}">
                  <a16:creationId xmlns:a16="http://schemas.microsoft.com/office/drawing/2014/main" id="{2861EF2F-894F-90F2-EEDC-015B96DD8008}"/>
                </a:ext>
              </a:extLst>
            </p:cNvPr>
            <p:cNvSpPr/>
            <p:nvPr/>
          </p:nvSpPr>
          <p:spPr>
            <a:xfrm>
              <a:off x="7693254" y="1718193"/>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42" name="Freeform 41">
              <a:extLst>
                <a:ext uri="{FF2B5EF4-FFF2-40B4-BE49-F238E27FC236}">
                  <a16:creationId xmlns:a16="http://schemas.microsoft.com/office/drawing/2014/main" id="{A40ACA10-D02B-87FA-716E-98FAA128E52A}"/>
                </a:ext>
              </a:extLst>
            </p:cNvPr>
            <p:cNvSpPr/>
            <p:nvPr/>
          </p:nvSpPr>
          <p:spPr>
            <a:xfrm>
              <a:off x="7687153" y="1726544"/>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43" name="Freeform 42">
              <a:extLst>
                <a:ext uri="{FF2B5EF4-FFF2-40B4-BE49-F238E27FC236}">
                  <a16:creationId xmlns:a16="http://schemas.microsoft.com/office/drawing/2014/main" id="{EE6EC319-D332-DBB1-F627-48D1A76C8261}"/>
                </a:ext>
              </a:extLst>
            </p:cNvPr>
            <p:cNvSpPr/>
            <p:nvPr/>
          </p:nvSpPr>
          <p:spPr>
            <a:xfrm>
              <a:off x="7696305" y="1718193"/>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44" name="Freeform 43">
              <a:extLst>
                <a:ext uri="{FF2B5EF4-FFF2-40B4-BE49-F238E27FC236}">
                  <a16:creationId xmlns:a16="http://schemas.microsoft.com/office/drawing/2014/main" id="{D3C41AB1-C0DF-0273-31EB-2382C233DFF6}"/>
                </a:ext>
              </a:extLst>
            </p:cNvPr>
            <p:cNvSpPr/>
            <p:nvPr/>
          </p:nvSpPr>
          <p:spPr>
            <a:xfrm>
              <a:off x="7690203" y="1726544"/>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45" name="Freeform 44">
              <a:extLst>
                <a:ext uri="{FF2B5EF4-FFF2-40B4-BE49-F238E27FC236}">
                  <a16:creationId xmlns:a16="http://schemas.microsoft.com/office/drawing/2014/main" id="{77E1D4F1-88D6-5349-FD1D-307696161E70}"/>
                </a:ext>
              </a:extLst>
            </p:cNvPr>
            <p:cNvSpPr/>
            <p:nvPr/>
          </p:nvSpPr>
          <p:spPr>
            <a:xfrm>
              <a:off x="7699356" y="1718193"/>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298" name="Freeform 297">
              <a:extLst>
                <a:ext uri="{FF2B5EF4-FFF2-40B4-BE49-F238E27FC236}">
                  <a16:creationId xmlns:a16="http://schemas.microsoft.com/office/drawing/2014/main" id="{F6997D4C-1A6B-2E8E-4A67-63AF119FB5BC}"/>
                </a:ext>
              </a:extLst>
            </p:cNvPr>
            <p:cNvSpPr/>
            <p:nvPr/>
          </p:nvSpPr>
          <p:spPr>
            <a:xfrm>
              <a:off x="7693254" y="1726544"/>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364" name="Freeform 363">
              <a:extLst>
                <a:ext uri="{FF2B5EF4-FFF2-40B4-BE49-F238E27FC236}">
                  <a16:creationId xmlns:a16="http://schemas.microsoft.com/office/drawing/2014/main" id="{A2BDD111-CBFC-2385-5302-625E9563DD63}"/>
                </a:ext>
              </a:extLst>
            </p:cNvPr>
            <p:cNvSpPr/>
            <p:nvPr/>
          </p:nvSpPr>
          <p:spPr>
            <a:xfrm>
              <a:off x="7702406" y="1718193"/>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365" name="Freeform 364">
              <a:extLst>
                <a:ext uri="{FF2B5EF4-FFF2-40B4-BE49-F238E27FC236}">
                  <a16:creationId xmlns:a16="http://schemas.microsoft.com/office/drawing/2014/main" id="{C646EAD9-57CC-187B-66E2-0B067109A9A7}"/>
                </a:ext>
              </a:extLst>
            </p:cNvPr>
            <p:cNvSpPr/>
            <p:nvPr/>
          </p:nvSpPr>
          <p:spPr>
            <a:xfrm>
              <a:off x="7766475" y="1726544"/>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366" name="Freeform 365">
              <a:extLst>
                <a:ext uri="{FF2B5EF4-FFF2-40B4-BE49-F238E27FC236}">
                  <a16:creationId xmlns:a16="http://schemas.microsoft.com/office/drawing/2014/main" id="{0893626C-D109-4E94-9244-6A4B0CB77C85}"/>
                </a:ext>
              </a:extLst>
            </p:cNvPr>
            <p:cNvSpPr/>
            <p:nvPr/>
          </p:nvSpPr>
          <p:spPr>
            <a:xfrm>
              <a:off x="7778678" y="1718193"/>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367" name="Freeform 366">
              <a:extLst>
                <a:ext uri="{FF2B5EF4-FFF2-40B4-BE49-F238E27FC236}">
                  <a16:creationId xmlns:a16="http://schemas.microsoft.com/office/drawing/2014/main" id="{6AC6F7AD-FED5-E2E6-A08F-C1C28F7026F2}"/>
                </a:ext>
              </a:extLst>
            </p:cNvPr>
            <p:cNvSpPr/>
            <p:nvPr/>
          </p:nvSpPr>
          <p:spPr>
            <a:xfrm>
              <a:off x="7821390" y="1726544"/>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368" name="Freeform 367">
              <a:extLst>
                <a:ext uri="{FF2B5EF4-FFF2-40B4-BE49-F238E27FC236}">
                  <a16:creationId xmlns:a16="http://schemas.microsoft.com/office/drawing/2014/main" id="{4EE0C344-8DF9-43B7-CAE0-A318F57329B4}"/>
                </a:ext>
              </a:extLst>
            </p:cNvPr>
            <p:cNvSpPr/>
            <p:nvPr/>
          </p:nvSpPr>
          <p:spPr>
            <a:xfrm>
              <a:off x="7830543" y="1718193"/>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369" name="Freeform 368">
              <a:extLst>
                <a:ext uri="{FF2B5EF4-FFF2-40B4-BE49-F238E27FC236}">
                  <a16:creationId xmlns:a16="http://schemas.microsoft.com/office/drawing/2014/main" id="{4F97D548-233F-E7C6-1AD9-A848EF722902}"/>
                </a:ext>
              </a:extLst>
            </p:cNvPr>
            <p:cNvSpPr/>
            <p:nvPr/>
          </p:nvSpPr>
          <p:spPr>
            <a:xfrm>
              <a:off x="7824441" y="1726544"/>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370" name="Freeform 369">
              <a:extLst>
                <a:ext uri="{FF2B5EF4-FFF2-40B4-BE49-F238E27FC236}">
                  <a16:creationId xmlns:a16="http://schemas.microsoft.com/office/drawing/2014/main" id="{7C87105D-D2F3-6B99-9814-F9E29C3DCEB6}"/>
                </a:ext>
              </a:extLst>
            </p:cNvPr>
            <p:cNvSpPr/>
            <p:nvPr/>
          </p:nvSpPr>
          <p:spPr>
            <a:xfrm>
              <a:off x="7833593" y="1718193"/>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371" name="Freeform 370">
              <a:extLst>
                <a:ext uri="{FF2B5EF4-FFF2-40B4-BE49-F238E27FC236}">
                  <a16:creationId xmlns:a16="http://schemas.microsoft.com/office/drawing/2014/main" id="{47F0FA50-0786-0AE6-6FCD-DF44B3B72873}"/>
                </a:ext>
              </a:extLst>
            </p:cNvPr>
            <p:cNvSpPr/>
            <p:nvPr/>
          </p:nvSpPr>
          <p:spPr>
            <a:xfrm>
              <a:off x="7824441" y="1726544"/>
              <a:ext cx="21356" cy="6960"/>
            </a:xfrm>
            <a:custGeom>
              <a:avLst/>
              <a:gdLst>
                <a:gd name="connsiteX0" fmla="*/ 0 w 20144"/>
                <a:gd name="connsiteY0" fmla="*/ 0 h 7266"/>
                <a:gd name="connsiteX1" fmla="*/ 0 w 20144"/>
                <a:gd name="connsiteY1" fmla="*/ 0 h 7266"/>
                <a:gd name="connsiteX2" fmla="*/ 20144 w 20144"/>
                <a:gd name="connsiteY2" fmla="*/ 0 h 7266"/>
              </a:gdLst>
              <a:ahLst/>
              <a:cxnLst>
                <a:cxn ang="0">
                  <a:pos x="connsiteX0" y="connsiteY0"/>
                </a:cxn>
                <a:cxn ang="0">
                  <a:pos x="connsiteX1" y="connsiteY1"/>
                </a:cxn>
                <a:cxn ang="0">
                  <a:pos x="connsiteX2" y="connsiteY2"/>
                </a:cxn>
              </a:cxnLst>
              <a:rect l="l" t="t" r="r" b="b"/>
              <a:pathLst>
                <a:path w="20144" h="7266">
                  <a:moveTo>
                    <a:pt x="0" y="0"/>
                  </a:moveTo>
                  <a:lnTo>
                    <a:pt x="0" y="0"/>
                  </a:lnTo>
                  <a:lnTo>
                    <a:pt x="20144"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406" name="Freeform 405">
              <a:extLst>
                <a:ext uri="{FF2B5EF4-FFF2-40B4-BE49-F238E27FC236}">
                  <a16:creationId xmlns:a16="http://schemas.microsoft.com/office/drawing/2014/main" id="{85F52329-787E-8DE5-D262-7BCAF999C46E}"/>
                </a:ext>
              </a:extLst>
            </p:cNvPr>
            <p:cNvSpPr/>
            <p:nvPr/>
          </p:nvSpPr>
          <p:spPr>
            <a:xfrm>
              <a:off x="7833593" y="1718193"/>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418" name="Freeform 417">
              <a:extLst>
                <a:ext uri="{FF2B5EF4-FFF2-40B4-BE49-F238E27FC236}">
                  <a16:creationId xmlns:a16="http://schemas.microsoft.com/office/drawing/2014/main" id="{499458A3-9823-57E3-5E7E-14B3786A4AE0}"/>
                </a:ext>
              </a:extLst>
            </p:cNvPr>
            <p:cNvSpPr/>
            <p:nvPr/>
          </p:nvSpPr>
          <p:spPr>
            <a:xfrm>
              <a:off x="7827492" y="1726544"/>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422" name="Freeform 421">
              <a:extLst>
                <a:ext uri="{FF2B5EF4-FFF2-40B4-BE49-F238E27FC236}">
                  <a16:creationId xmlns:a16="http://schemas.microsoft.com/office/drawing/2014/main" id="{636238E3-4F1E-1627-3913-B275FFF7B318}"/>
                </a:ext>
              </a:extLst>
            </p:cNvPr>
            <p:cNvSpPr/>
            <p:nvPr/>
          </p:nvSpPr>
          <p:spPr>
            <a:xfrm>
              <a:off x="7836645" y="1718193"/>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426" name="Freeform 425">
              <a:extLst>
                <a:ext uri="{FF2B5EF4-FFF2-40B4-BE49-F238E27FC236}">
                  <a16:creationId xmlns:a16="http://schemas.microsoft.com/office/drawing/2014/main" id="{61116881-C6A5-5154-F577-3B256935E3F6}"/>
                </a:ext>
              </a:extLst>
            </p:cNvPr>
            <p:cNvSpPr/>
            <p:nvPr/>
          </p:nvSpPr>
          <p:spPr>
            <a:xfrm>
              <a:off x="7830543" y="1726544"/>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430" name="Freeform 429">
              <a:extLst>
                <a:ext uri="{FF2B5EF4-FFF2-40B4-BE49-F238E27FC236}">
                  <a16:creationId xmlns:a16="http://schemas.microsoft.com/office/drawing/2014/main" id="{2A184E8B-659C-276B-EC26-096D81D6D1D4}"/>
                </a:ext>
              </a:extLst>
            </p:cNvPr>
            <p:cNvSpPr/>
            <p:nvPr/>
          </p:nvSpPr>
          <p:spPr>
            <a:xfrm>
              <a:off x="7839696" y="1718193"/>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434" name="Freeform 433">
              <a:extLst>
                <a:ext uri="{FF2B5EF4-FFF2-40B4-BE49-F238E27FC236}">
                  <a16:creationId xmlns:a16="http://schemas.microsoft.com/office/drawing/2014/main" id="{9F4887E3-548D-45FB-AD38-8C86FC19ADF2}"/>
                </a:ext>
              </a:extLst>
            </p:cNvPr>
            <p:cNvSpPr/>
            <p:nvPr/>
          </p:nvSpPr>
          <p:spPr>
            <a:xfrm>
              <a:off x="7830543" y="1726544"/>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438" name="Freeform 437">
              <a:extLst>
                <a:ext uri="{FF2B5EF4-FFF2-40B4-BE49-F238E27FC236}">
                  <a16:creationId xmlns:a16="http://schemas.microsoft.com/office/drawing/2014/main" id="{6EA42664-673C-4F40-6689-6C1A1102ACBF}"/>
                </a:ext>
              </a:extLst>
            </p:cNvPr>
            <p:cNvSpPr/>
            <p:nvPr/>
          </p:nvSpPr>
          <p:spPr>
            <a:xfrm>
              <a:off x="7839696" y="1718193"/>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442" name="Freeform 441">
              <a:extLst>
                <a:ext uri="{FF2B5EF4-FFF2-40B4-BE49-F238E27FC236}">
                  <a16:creationId xmlns:a16="http://schemas.microsoft.com/office/drawing/2014/main" id="{C9F22C55-49E8-09FC-7D56-EBDA725953E5}"/>
                </a:ext>
              </a:extLst>
            </p:cNvPr>
            <p:cNvSpPr/>
            <p:nvPr/>
          </p:nvSpPr>
          <p:spPr>
            <a:xfrm>
              <a:off x="7830543" y="1726544"/>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446" name="Freeform 445">
              <a:extLst>
                <a:ext uri="{FF2B5EF4-FFF2-40B4-BE49-F238E27FC236}">
                  <a16:creationId xmlns:a16="http://schemas.microsoft.com/office/drawing/2014/main" id="{CE27E198-AF82-1FE6-9FEA-09985B089D59}"/>
                </a:ext>
              </a:extLst>
            </p:cNvPr>
            <p:cNvSpPr/>
            <p:nvPr/>
          </p:nvSpPr>
          <p:spPr>
            <a:xfrm>
              <a:off x="7839696" y="1718193"/>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454" name="Freeform 453">
              <a:extLst>
                <a:ext uri="{FF2B5EF4-FFF2-40B4-BE49-F238E27FC236}">
                  <a16:creationId xmlns:a16="http://schemas.microsoft.com/office/drawing/2014/main" id="{79F316F3-7DED-95C1-CEC1-97CFD73CC42E}"/>
                </a:ext>
              </a:extLst>
            </p:cNvPr>
            <p:cNvSpPr/>
            <p:nvPr/>
          </p:nvSpPr>
          <p:spPr>
            <a:xfrm>
              <a:off x="7833593" y="1726544"/>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455" name="Freeform 454">
              <a:extLst>
                <a:ext uri="{FF2B5EF4-FFF2-40B4-BE49-F238E27FC236}">
                  <a16:creationId xmlns:a16="http://schemas.microsoft.com/office/drawing/2014/main" id="{CC73B7C0-DE26-7DAF-6209-FF7F47631779}"/>
                </a:ext>
              </a:extLst>
            </p:cNvPr>
            <p:cNvSpPr/>
            <p:nvPr/>
          </p:nvSpPr>
          <p:spPr>
            <a:xfrm>
              <a:off x="7842746" y="1718193"/>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456" name="Freeform 455">
              <a:extLst>
                <a:ext uri="{FF2B5EF4-FFF2-40B4-BE49-F238E27FC236}">
                  <a16:creationId xmlns:a16="http://schemas.microsoft.com/office/drawing/2014/main" id="{163023F0-7DC3-2073-0E44-8325065DA6B9}"/>
                </a:ext>
              </a:extLst>
            </p:cNvPr>
            <p:cNvSpPr/>
            <p:nvPr/>
          </p:nvSpPr>
          <p:spPr>
            <a:xfrm>
              <a:off x="7836645" y="1726544"/>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457" name="Freeform 456">
              <a:extLst>
                <a:ext uri="{FF2B5EF4-FFF2-40B4-BE49-F238E27FC236}">
                  <a16:creationId xmlns:a16="http://schemas.microsoft.com/office/drawing/2014/main" id="{EBA99297-FF78-8655-F6DE-8F356344A760}"/>
                </a:ext>
              </a:extLst>
            </p:cNvPr>
            <p:cNvSpPr/>
            <p:nvPr/>
          </p:nvSpPr>
          <p:spPr>
            <a:xfrm>
              <a:off x="7845797" y="1718193"/>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458" name="Freeform 457">
              <a:extLst>
                <a:ext uri="{FF2B5EF4-FFF2-40B4-BE49-F238E27FC236}">
                  <a16:creationId xmlns:a16="http://schemas.microsoft.com/office/drawing/2014/main" id="{D79A5053-167B-BD86-4C1D-318668729EAB}"/>
                </a:ext>
              </a:extLst>
            </p:cNvPr>
            <p:cNvSpPr/>
            <p:nvPr/>
          </p:nvSpPr>
          <p:spPr>
            <a:xfrm>
              <a:off x="7839696" y="1726544"/>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459" name="Freeform 458">
              <a:extLst>
                <a:ext uri="{FF2B5EF4-FFF2-40B4-BE49-F238E27FC236}">
                  <a16:creationId xmlns:a16="http://schemas.microsoft.com/office/drawing/2014/main" id="{A840A07F-BA01-980B-EA88-8970498FCB45}"/>
                </a:ext>
              </a:extLst>
            </p:cNvPr>
            <p:cNvSpPr/>
            <p:nvPr/>
          </p:nvSpPr>
          <p:spPr>
            <a:xfrm>
              <a:off x="7845797" y="1718193"/>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460" name="Freeform 459">
              <a:extLst>
                <a:ext uri="{FF2B5EF4-FFF2-40B4-BE49-F238E27FC236}">
                  <a16:creationId xmlns:a16="http://schemas.microsoft.com/office/drawing/2014/main" id="{C270080D-2F19-EC2A-0814-F80825D132AB}"/>
                </a:ext>
              </a:extLst>
            </p:cNvPr>
            <p:cNvSpPr/>
            <p:nvPr/>
          </p:nvSpPr>
          <p:spPr>
            <a:xfrm>
              <a:off x="7973934" y="1768303"/>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461" name="Freeform 460">
              <a:extLst>
                <a:ext uri="{FF2B5EF4-FFF2-40B4-BE49-F238E27FC236}">
                  <a16:creationId xmlns:a16="http://schemas.microsoft.com/office/drawing/2014/main" id="{7C2BC73E-698D-CB8F-01B1-6C612EF89142}"/>
                </a:ext>
              </a:extLst>
            </p:cNvPr>
            <p:cNvSpPr/>
            <p:nvPr/>
          </p:nvSpPr>
          <p:spPr>
            <a:xfrm>
              <a:off x="7983086" y="1757864"/>
              <a:ext cx="10169" cy="20879"/>
            </a:xfrm>
            <a:custGeom>
              <a:avLst/>
              <a:gdLst>
                <a:gd name="connsiteX0" fmla="*/ 0 w 9592"/>
                <a:gd name="connsiteY0" fmla="*/ 0 h 21798"/>
                <a:gd name="connsiteX1" fmla="*/ 0 w 9592"/>
                <a:gd name="connsiteY1" fmla="*/ 0 h 21798"/>
                <a:gd name="connsiteX2" fmla="*/ 0 w 9592"/>
                <a:gd name="connsiteY2" fmla="*/ 21798 h 21798"/>
              </a:gdLst>
              <a:ahLst/>
              <a:cxnLst>
                <a:cxn ang="0">
                  <a:pos x="connsiteX0" y="connsiteY0"/>
                </a:cxn>
                <a:cxn ang="0">
                  <a:pos x="connsiteX1" y="connsiteY1"/>
                </a:cxn>
                <a:cxn ang="0">
                  <a:pos x="connsiteX2" y="connsiteY2"/>
                </a:cxn>
              </a:cxnLst>
              <a:rect l="l" t="t" r="r" b="b"/>
              <a:pathLst>
                <a:path w="9592" h="21798">
                  <a:moveTo>
                    <a:pt x="0" y="0"/>
                  </a:moveTo>
                  <a:lnTo>
                    <a:pt x="0" y="0"/>
                  </a:lnTo>
                  <a:lnTo>
                    <a:pt x="0" y="2179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462" name="Freeform 461">
              <a:extLst>
                <a:ext uri="{FF2B5EF4-FFF2-40B4-BE49-F238E27FC236}">
                  <a16:creationId xmlns:a16="http://schemas.microsoft.com/office/drawing/2014/main" id="{5A5FA59D-FC1F-1FB0-FF32-BE978BAF6886}"/>
                </a:ext>
              </a:extLst>
            </p:cNvPr>
            <p:cNvSpPr/>
            <p:nvPr/>
          </p:nvSpPr>
          <p:spPr>
            <a:xfrm>
              <a:off x="7976984" y="1768303"/>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463" name="Freeform 462">
              <a:extLst>
                <a:ext uri="{FF2B5EF4-FFF2-40B4-BE49-F238E27FC236}">
                  <a16:creationId xmlns:a16="http://schemas.microsoft.com/office/drawing/2014/main" id="{053B8DFA-B1CD-1DB2-45CF-4CE21E9B1239}"/>
                </a:ext>
              </a:extLst>
            </p:cNvPr>
            <p:cNvSpPr/>
            <p:nvPr/>
          </p:nvSpPr>
          <p:spPr>
            <a:xfrm>
              <a:off x="7986137" y="1757864"/>
              <a:ext cx="10169" cy="20879"/>
            </a:xfrm>
            <a:custGeom>
              <a:avLst/>
              <a:gdLst>
                <a:gd name="connsiteX0" fmla="*/ 0 w 9592"/>
                <a:gd name="connsiteY0" fmla="*/ 0 h 21798"/>
                <a:gd name="connsiteX1" fmla="*/ 0 w 9592"/>
                <a:gd name="connsiteY1" fmla="*/ 0 h 21798"/>
                <a:gd name="connsiteX2" fmla="*/ 0 w 9592"/>
                <a:gd name="connsiteY2" fmla="*/ 21798 h 21798"/>
              </a:gdLst>
              <a:ahLst/>
              <a:cxnLst>
                <a:cxn ang="0">
                  <a:pos x="connsiteX0" y="connsiteY0"/>
                </a:cxn>
                <a:cxn ang="0">
                  <a:pos x="connsiteX1" y="connsiteY1"/>
                </a:cxn>
                <a:cxn ang="0">
                  <a:pos x="connsiteX2" y="connsiteY2"/>
                </a:cxn>
              </a:cxnLst>
              <a:rect l="l" t="t" r="r" b="b"/>
              <a:pathLst>
                <a:path w="9592" h="21798">
                  <a:moveTo>
                    <a:pt x="0" y="0"/>
                  </a:moveTo>
                  <a:lnTo>
                    <a:pt x="0" y="0"/>
                  </a:lnTo>
                  <a:lnTo>
                    <a:pt x="0" y="2179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464" name="Freeform 463">
              <a:extLst>
                <a:ext uri="{FF2B5EF4-FFF2-40B4-BE49-F238E27FC236}">
                  <a16:creationId xmlns:a16="http://schemas.microsoft.com/office/drawing/2014/main" id="{138B6CA8-D571-6BE2-9337-88DDFCC6E49F}"/>
                </a:ext>
              </a:extLst>
            </p:cNvPr>
            <p:cNvSpPr/>
            <p:nvPr/>
          </p:nvSpPr>
          <p:spPr>
            <a:xfrm>
              <a:off x="7976984" y="1768303"/>
              <a:ext cx="21356" cy="6960"/>
            </a:xfrm>
            <a:custGeom>
              <a:avLst/>
              <a:gdLst>
                <a:gd name="connsiteX0" fmla="*/ 0 w 20144"/>
                <a:gd name="connsiteY0" fmla="*/ 0 h 7266"/>
                <a:gd name="connsiteX1" fmla="*/ 0 w 20144"/>
                <a:gd name="connsiteY1" fmla="*/ 0 h 7266"/>
                <a:gd name="connsiteX2" fmla="*/ 20144 w 20144"/>
                <a:gd name="connsiteY2" fmla="*/ 0 h 7266"/>
              </a:gdLst>
              <a:ahLst/>
              <a:cxnLst>
                <a:cxn ang="0">
                  <a:pos x="connsiteX0" y="connsiteY0"/>
                </a:cxn>
                <a:cxn ang="0">
                  <a:pos x="connsiteX1" y="connsiteY1"/>
                </a:cxn>
                <a:cxn ang="0">
                  <a:pos x="connsiteX2" y="connsiteY2"/>
                </a:cxn>
              </a:cxnLst>
              <a:rect l="l" t="t" r="r" b="b"/>
              <a:pathLst>
                <a:path w="20144" h="7266">
                  <a:moveTo>
                    <a:pt x="0" y="0"/>
                  </a:moveTo>
                  <a:lnTo>
                    <a:pt x="0" y="0"/>
                  </a:lnTo>
                  <a:lnTo>
                    <a:pt x="20144"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465" name="Freeform 464">
              <a:extLst>
                <a:ext uri="{FF2B5EF4-FFF2-40B4-BE49-F238E27FC236}">
                  <a16:creationId xmlns:a16="http://schemas.microsoft.com/office/drawing/2014/main" id="{BDAAB765-1032-5D95-6EBB-6AFF996D3829}"/>
                </a:ext>
              </a:extLst>
            </p:cNvPr>
            <p:cNvSpPr/>
            <p:nvPr/>
          </p:nvSpPr>
          <p:spPr>
            <a:xfrm>
              <a:off x="7989187" y="1757864"/>
              <a:ext cx="10169" cy="20879"/>
            </a:xfrm>
            <a:custGeom>
              <a:avLst/>
              <a:gdLst>
                <a:gd name="connsiteX0" fmla="*/ 0 w 9592"/>
                <a:gd name="connsiteY0" fmla="*/ 0 h 21798"/>
                <a:gd name="connsiteX1" fmla="*/ 0 w 9592"/>
                <a:gd name="connsiteY1" fmla="*/ 0 h 21798"/>
                <a:gd name="connsiteX2" fmla="*/ 0 w 9592"/>
                <a:gd name="connsiteY2" fmla="*/ 21798 h 21798"/>
              </a:gdLst>
              <a:ahLst/>
              <a:cxnLst>
                <a:cxn ang="0">
                  <a:pos x="connsiteX0" y="connsiteY0"/>
                </a:cxn>
                <a:cxn ang="0">
                  <a:pos x="connsiteX1" y="connsiteY1"/>
                </a:cxn>
                <a:cxn ang="0">
                  <a:pos x="connsiteX2" y="connsiteY2"/>
                </a:cxn>
              </a:cxnLst>
              <a:rect l="l" t="t" r="r" b="b"/>
              <a:pathLst>
                <a:path w="9592" h="21798">
                  <a:moveTo>
                    <a:pt x="0" y="0"/>
                  </a:moveTo>
                  <a:lnTo>
                    <a:pt x="0" y="0"/>
                  </a:lnTo>
                  <a:lnTo>
                    <a:pt x="0" y="2179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466" name="Freeform 465">
              <a:extLst>
                <a:ext uri="{FF2B5EF4-FFF2-40B4-BE49-F238E27FC236}">
                  <a16:creationId xmlns:a16="http://schemas.microsoft.com/office/drawing/2014/main" id="{BD13C801-D453-F547-9F28-C7111C42A466}"/>
                </a:ext>
              </a:extLst>
            </p:cNvPr>
            <p:cNvSpPr/>
            <p:nvPr/>
          </p:nvSpPr>
          <p:spPr>
            <a:xfrm>
              <a:off x="7976984" y="1768303"/>
              <a:ext cx="21356" cy="6960"/>
            </a:xfrm>
            <a:custGeom>
              <a:avLst/>
              <a:gdLst>
                <a:gd name="connsiteX0" fmla="*/ 0 w 20144"/>
                <a:gd name="connsiteY0" fmla="*/ 0 h 7266"/>
                <a:gd name="connsiteX1" fmla="*/ 0 w 20144"/>
                <a:gd name="connsiteY1" fmla="*/ 0 h 7266"/>
                <a:gd name="connsiteX2" fmla="*/ 20144 w 20144"/>
                <a:gd name="connsiteY2" fmla="*/ 0 h 7266"/>
              </a:gdLst>
              <a:ahLst/>
              <a:cxnLst>
                <a:cxn ang="0">
                  <a:pos x="connsiteX0" y="connsiteY0"/>
                </a:cxn>
                <a:cxn ang="0">
                  <a:pos x="connsiteX1" y="connsiteY1"/>
                </a:cxn>
                <a:cxn ang="0">
                  <a:pos x="connsiteX2" y="connsiteY2"/>
                </a:cxn>
              </a:cxnLst>
              <a:rect l="l" t="t" r="r" b="b"/>
              <a:pathLst>
                <a:path w="20144" h="7266">
                  <a:moveTo>
                    <a:pt x="0" y="0"/>
                  </a:moveTo>
                  <a:lnTo>
                    <a:pt x="0" y="0"/>
                  </a:lnTo>
                  <a:lnTo>
                    <a:pt x="20144"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467" name="Freeform 466">
              <a:extLst>
                <a:ext uri="{FF2B5EF4-FFF2-40B4-BE49-F238E27FC236}">
                  <a16:creationId xmlns:a16="http://schemas.microsoft.com/office/drawing/2014/main" id="{4E46C522-4A20-0682-A8BE-461F9BE1D960}"/>
                </a:ext>
              </a:extLst>
            </p:cNvPr>
            <p:cNvSpPr/>
            <p:nvPr/>
          </p:nvSpPr>
          <p:spPr>
            <a:xfrm>
              <a:off x="7989187" y="1757864"/>
              <a:ext cx="10169" cy="20879"/>
            </a:xfrm>
            <a:custGeom>
              <a:avLst/>
              <a:gdLst>
                <a:gd name="connsiteX0" fmla="*/ 0 w 9592"/>
                <a:gd name="connsiteY0" fmla="*/ 0 h 21798"/>
                <a:gd name="connsiteX1" fmla="*/ 0 w 9592"/>
                <a:gd name="connsiteY1" fmla="*/ 0 h 21798"/>
                <a:gd name="connsiteX2" fmla="*/ 0 w 9592"/>
                <a:gd name="connsiteY2" fmla="*/ 21798 h 21798"/>
              </a:gdLst>
              <a:ahLst/>
              <a:cxnLst>
                <a:cxn ang="0">
                  <a:pos x="connsiteX0" y="connsiteY0"/>
                </a:cxn>
                <a:cxn ang="0">
                  <a:pos x="connsiteX1" y="connsiteY1"/>
                </a:cxn>
                <a:cxn ang="0">
                  <a:pos x="connsiteX2" y="connsiteY2"/>
                </a:cxn>
              </a:cxnLst>
              <a:rect l="l" t="t" r="r" b="b"/>
              <a:pathLst>
                <a:path w="9592" h="21798">
                  <a:moveTo>
                    <a:pt x="0" y="0"/>
                  </a:moveTo>
                  <a:lnTo>
                    <a:pt x="0" y="0"/>
                  </a:lnTo>
                  <a:lnTo>
                    <a:pt x="0" y="2179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468" name="Freeform 467">
              <a:extLst>
                <a:ext uri="{FF2B5EF4-FFF2-40B4-BE49-F238E27FC236}">
                  <a16:creationId xmlns:a16="http://schemas.microsoft.com/office/drawing/2014/main" id="{9B55C119-BC3C-93EE-8332-DDE2E3449582}"/>
                </a:ext>
              </a:extLst>
            </p:cNvPr>
            <p:cNvSpPr/>
            <p:nvPr/>
          </p:nvSpPr>
          <p:spPr>
            <a:xfrm>
              <a:off x="7980035" y="1768303"/>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640" name="Freeform 639">
              <a:extLst>
                <a:ext uri="{FF2B5EF4-FFF2-40B4-BE49-F238E27FC236}">
                  <a16:creationId xmlns:a16="http://schemas.microsoft.com/office/drawing/2014/main" id="{C3296AB3-578C-093C-24B5-539C869BDFF8}"/>
                </a:ext>
              </a:extLst>
            </p:cNvPr>
            <p:cNvSpPr/>
            <p:nvPr/>
          </p:nvSpPr>
          <p:spPr>
            <a:xfrm>
              <a:off x="7989187" y="1757864"/>
              <a:ext cx="10169" cy="20879"/>
            </a:xfrm>
            <a:custGeom>
              <a:avLst/>
              <a:gdLst>
                <a:gd name="connsiteX0" fmla="*/ 0 w 9592"/>
                <a:gd name="connsiteY0" fmla="*/ 0 h 21798"/>
                <a:gd name="connsiteX1" fmla="*/ 0 w 9592"/>
                <a:gd name="connsiteY1" fmla="*/ 0 h 21798"/>
                <a:gd name="connsiteX2" fmla="*/ 0 w 9592"/>
                <a:gd name="connsiteY2" fmla="*/ 21798 h 21798"/>
              </a:gdLst>
              <a:ahLst/>
              <a:cxnLst>
                <a:cxn ang="0">
                  <a:pos x="connsiteX0" y="connsiteY0"/>
                </a:cxn>
                <a:cxn ang="0">
                  <a:pos x="connsiteX1" y="connsiteY1"/>
                </a:cxn>
                <a:cxn ang="0">
                  <a:pos x="connsiteX2" y="connsiteY2"/>
                </a:cxn>
              </a:cxnLst>
              <a:rect l="l" t="t" r="r" b="b"/>
              <a:pathLst>
                <a:path w="9592" h="21798">
                  <a:moveTo>
                    <a:pt x="0" y="0"/>
                  </a:moveTo>
                  <a:lnTo>
                    <a:pt x="0" y="0"/>
                  </a:lnTo>
                  <a:lnTo>
                    <a:pt x="0" y="2179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641" name="Freeform 640">
              <a:extLst>
                <a:ext uri="{FF2B5EF4-FFF2-40B4-BE49-F238E27FC236}">
                  <a16:creationId xmlns:a16="http://schemas.microsoft.com/office/drawing/2014/main" id="{0EE1D831-B0F1-0C01-59FB-08B253F89D43}"/>
                </a:ext>
              </a:extLst>
            </p:cNvPr>
            <p:cNvSpPr/>
            <p:nvPr/>
          </p:nvSpPr>
          <p:spPr>
            <a:xfrm>
              <a:off x="7983086" y="1768303"/>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642" name="Freeform 641">
              <a:extLst>
                <a:ext uri="{FF2B5EF4-FFF2-40B4-BE49-F238E27FC236}">
                  <a16:creationId xmlns:a16="http://schemas.microsoft.com/office/drawing/2014/main" id="{DB0611B8-6330-F239-D6A4-3D2AA4719192}"/>
                </a:ext>
              </a:extLst>
            </p:cNvPr>
            <p:cNvSpPr/>
            <p:nvPr/>
          </p:nvSpPr>
          <p:spPr>
            <a:xfrm>
              <a:off x="7992238" y="1757864"/>
              <a:ext cx="10169" cy="20879"/>
            </a:xfrm>
            <a:custGeom>
              <a:avLst/>
              <a:gdLst>
                <a:gd name="connsiteX0" fmla="*/ 0 w 9592"/>
                <a:gd name="connsiteY0" fmla="*/ 0 h 21798"/>
                <a:gd name="connsiteX1" fmla="*/ 0 w 9592"/>
                <a:gd name="connsiteY1" fmla="*/ 0 h 21798"/>
                <a:gd name="connsiteX2" fmla="*/ 0 w 9592"/>
                <a:gd name="connsiteY2" fmla="*/ 21798 h 21798"/>
              </a:gdLst>
              <a:ahLst/>
              <a:cxnLst>
                <a:cxn ang="0">
                  <a:pos x="connsiteX0" y="connsiteY0"/>
                </a:cxn>
                <a:cxn ang="0">
                  <a:pos x="connsiteX1" y="connsiteY1"/>
                </a:cxn>
                <a:cxn ang="0">
                  <a:pos x="connsiteX2" y="connsiteY2"/>
                </a:cxn>
              </a:cxnLst>
              <a:rect l="l" t="t" r="r" b="b"/>
              <a:pathLst>
                <a:path w="9592" h="21798">
                  <a:moveTo>
                    <a:pt x="0" y="0"/>
                  </a:moveTo>
                  <a:lnTo>
                    <a:pt x="0" y="0"/>
                  </a:lnTo>
                  <a:lnTo>
                    <a:pt x="0" y="2179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643" name="Freeform 642">
              <a:extLst>
                <a:ext uri="{FF2B5EF4-FFF2-40B4-BE49-F238E27FC236}">
                  <a16:creationId xmlns:a16="http://schemas.microsoft.com/office/drawing/2014/main" id="{D0AD0FF7-4453-951B-2EC1-2980FF4C5A6A}"/>
                </a:ext>
              </a:extLst>
            </p:cNvPr>
            <p:cNvSpPr/>
            <p:nvPr/>
          </p:nvSpPr>
          <p:spPr>
            <a:xfrm>
              <a:off x="7983086" y="1768303"/>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644" name="Freeform 643">
              <a:extLst>
                <a:ext uri="{FF2B5EF4-FFF2-40B4-BE49-F238E27FC236}">
                  <a16:creationId xmlns:a16="http://schemas.microsoft.com/office/drawing/2014/main" id="{1B1A08DD-5E48-5165-B873-22848B6101AC}"/>
                </a:ext>
              </a:extLst>
            </p:cNvPr>
            <p:cNvSpPr/>
            <p:nvPr/>
          </p:nvSpPr>
          <p:spPr>
            <a:xfrm>
              <a:off x="7992238" y="1757864"/>
              <a:ext cx="10169" cy="20879"/>
            </a:xfrm>
            <a:custGeom>
              <a:avLst/>
              <a:gdLst>
                <a:gd name="connsiteX0" fmla="*/ 0 w 9592"/>
                <a:gd name="connsiteY0" fmla="*/ 0 h 21798"/>
                <a:gd name="connsiteX1" fmla="*/ 0 w 9592"/>
                <a:gd name="connsiteY1" fmla="*/ 0 h 21798"/>
                <a:gd name="connsiteX2" fmla="*/ 0 w 9592"/>
                <a:gd name="connsiteY2" fmla="*/ 21798 h 21798"/>
              </a:gdLst>
              <a:ahLst/>
              <a:cxnLst>
                <a:cxn ang="0">
                  <a:pos x="connsiteX0" y="connsiteY0"/>
                </a:cxn>
                <a:cxn ang="0">
                  <a:pos x="connsiteX1" y="connsiteY1"/>
                </a:cxn>
                <a:cxn ang="0">
                  <a:pos x="connsiteX2" y="connsiteY2"/>
                </a:cxn>
              </a:cxnLst>
              <a:rect l="l" t="t" r="r" b="b"/>
              <a:pathLst>
                <a:path w="9592" h="21798">
                  <a:moveTo>
                    <a:pt x="0" y="0"/>
                  </a:moveTo>
                  <a:lnTo>
                    <a:pt x="0" y="0"/>
                  </a:lnTo>
                  <a:lnTo>
                    <a:pt x="0" y="2179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645" name="Freeform 644">
              <a:extLst>
                <a:ext uri="{FF2B5EF4-FFF2-40B4-BE49-F238E27FC236}">
                  <a16:creationId xmlns:a16="http://schemas.microsoft.com/office/drawing/2014/main" id="{D45C63ED-2420-E9B6-A777-1A7516E8B387}"/>
                </a:ext>
              </a:extLst>
            </p:cNvPr>
            <p:cNvSpPr/>
            <p:nvPr/>
          </p:nvSpPr>
          <p:spPr>
            <a:xfrm>
              <a:off x="7986137" y="1768303"/>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646" name="Freeform 645">
              <a:extLst>
                <a:ext uri="{FF2B5EF4-FFF2-40B4-BE49-F238E27FC236}">
                  <a16:creationId xmlns:a16="http://schemas.microsoft.com/office/drawing/2014/main" id="{4B4216E2-E17A-9990-9C52-B636A052691F}"/>
                </a:ext>
              </a:extLst>
            </p:cNvPr>
            <p:cNvSpPr/>
            <p:nvPr/>
          </p:nvSpPr>
          <p:spPr>
            <a:xfrm>
              <a:off x="7995290" y="1757864"/>
              <a:ext cx="10169" cy="20879"/>
            </a:xfrm>
            <a:custGeom>
              <a:avLst/>
              <a:gdLst>
                <a:gd name="connsiteX0" fmla="*/ 0 w 9592"/>
                <a:gd name="connsiteY0" fmla="*/ 0 h 21798"/>
                <a:gd name="connsiteX1" fmla="*/ 0 w 9592"/>
                <a:gd name="connsiteY1" fmla="*/ 0 h 21798"/>
                <a:gd name="connsiteX2" fmla="*/ 0 w 9592"/>
                <a:gd name="connsiteY2" fmla="*/ 21798 h 21798"/>
              </a:gdLst>
              <a:ahLst/>
              <a:cxnLst>
                <a:cxn ang="0">
                  <a:pos x="connsiteX0" y="connsiteY0"/>
                </a:cxn>
                <a:cxn ang="0">
                  <a:pos x="connsiteX1" y="connsiteY1"/>
                </a:cxn>
                <a:cxn ang="0">
                  <a:pos x="connsiteX2" y="connsiteY2"/>
                </a:cxn>
              </a:cxnLst>
              <a:rect l="l" t="t" r="r" b="b"/>
              <a:pathLst>
                <a:path w="9592" h="21798">
                  <a:moveTo>
                    <a:pt x="0" y="0"/>
                  </a:moveTo>
                  <a:lnTo>
                    <a:pt x="0" y="0"/>
                  </a:lnTo>
                  <a:lnTo>
                    <a:pt x="0" y="2179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647" name="Freeform 646">
              <a:extLst>
                <a:ext uri="{FF2B5EF4-FFF2-40B4-BE49-F238E27FC236}">
                  <a16:creationId xmlns:a16="http://schemas.microsoft.com/office/drawing/2014/main" id="{0575C4A7-507C-3AFC-659D-C2D3144720EB}"/>
                </a:ext>
              </a:extLst>
            </p:cNvPr>
            <p:cNvSpPr/>
            <p:nvPr/>
          </p:nvSpPr>
          <p:spPr>
            <a:xfrm>
              <a:off x="7986137" y="1797534"/>
              <a:ext cx="21356" cy="6960"/>
            </a:xfrm>
            <a:custGeom>
              <a:avLst/>
              <a:gdLst>
                <a:gd name="connsiteX0" fmla="*/ 0 w 20144"/>
                <a:gd name="connsiteY0" fmla="*/ 0 h 7266"/>
                <a:gd name="connsiteX1" fmla="*/ 0 w 20144"/>
                <a:gd name="connsiteY1" fmla="*/ 0 h 7266"/>
                <a:gd name="connsiteX2" fmla="*/ 20144 w 20144"/>
                <a:gd name="connsiteY2" fmla="*/ 0 h 7266"/>
              </a:gdLst>
              <a:ahLst/>
              <a:cxnLst>
                <a:cxn ang="0">
                  <a:pos x="connsiteX0" y="connsiteY0"/>
                </a:cxn>
                <a:cxn ang="0">
                  <a:pos x="connsiteX1" y="connsiteY1"/>
                </a:cxn>
                <a:cxn ang="0">
                  <a:pos x="connsiteX2" y="connsiteY2"/>
                </a:cxn>
              </a:cxnLst>
              <a:rect l="l" t="t" r="r" b="b"/>
              <a:pathLst>
                <a:path w="20144" h="7266">
                  <a:moveTo>
                    <a:pt x="0" y="0"/>
                  </a:moveTo>
                  <a:lnTo>
                    <a:pt x="0" y="0"/>
                  </a:lnTo>
                  <a:lnTo>
                    <a:pt x="20144"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648" name="Freeform 647">
              <a:extLst>
                <a:ext uri="{FF2B5EF4-FFF2-40B4-BE49-F238E27FC236}">
                  <a16:creationId xmlns:a16="http://schemas.microsoft.com/office/drawing/2014/main" id="{E81065E2-2B6C-5DC5-FA96-78D31FB24FED}"/>
                </a:ext>
              </a:extLst>
            </p:cNvPr>
            <p:cNvSpPr/>
            <p:nvPr/>
          </p:nvSpPr>
          <p:spPr>
            <a:xfrm>
              <a:off x="7998340" y="1787094"/>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649" name="Freeform 648">
              <a:extLst>
                <a:ext uri="{FF2B5EF4-FFF2-40B4-BE49-F238E27FC236}">
                  <a16:creationId xmlns:a16="http://schemas.microsoft.com/office/drawing/2014/main" id="{2043D680-E976-F6CE-6997-EB7A8EFB165A}"/>
                </a:ext>
              </a:extLst>
            </p:cNvPr>
            <p:cNvSpPr/>
            <p:nvPr/>
          </p:nvSpPr>
          <p:spPr>
            <a:xfrm>
              <a:off x="7998340" y="1797534"/>
              <a:ext cx="15254" cy="6960"/>
            </a:xfrm>
            <a:custGeom>
              <a:avLst/>
              <a:gdLst>
                <a:gd name="connsiteX0" fmla="*/ 0 w 14388"/>
                <a:gd name="connsiteY0" fmla="*/ 0 h 7266"/>
                <a:gd name="connsiteX1" fmla="*/ 0 w 14388"/>
                <a:gd name="connsiteY1" fmla="*/ 0 h 7266"/>
                <a:gd name="connsiteX2" fmla="*/ 14389 w 14388"/>
                <a:gd name="connsiteY2" fmla="*/ 0 h 7266"/>
              </a:gdLst>
              <a:ahLst/>
              <a:cxnLst>
                <a:cxn ang="0">
                  <a:pos x="connsiteX0" y="connsiteY0"/>
                </a:cxn>
                <a:cxn ang="0">
                  <a:pos x="connsiteX1" y="connsiteY1"/>
                </a:cxn>
                <a:cxn ang="0">
                  <a:pos x="connsiteX2" y="connsiteY2"/>
                </a:cxn>
              </a:cxnLst>
              <a:rect l="l" t="t" r="r" b="b"/>
              <a:pathLst>
                <a:path w="14388" h="7266">
                  <a:moveTo>
                    <a:pt x="0" y="0"/>
                  </a:moveTo>
                  <a:lnTo>
                    <a:pt x="0" y="0"/>
                  </a:lnTo>
                  <a:lnTo>
                    <a:pt x="14389"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650" name="Freeform 649">
              <a:extLst>
                <a:ext uri="{FF2B5EF4-FFF2-40B4-BE49-F238E27FC236}">
                  <a16:creationId xmlns:a16="http://schemas.microsoft.com/office/drawing/2014/main" id="{EF7366AD-2583-3AD9-E922-C83BEB27053E}"/>
                </a:ext>
              </a:extLst>
            </p:cNvPr>
            <p:cNvSpPr/>
            <p:nvPr/>
          </p:nvSpPr>
          <p:spPr>
            <a:xfrm>
              <a:off x="8007493" y="1787094"/>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651" name="Freeform 650">
              <a:extLst>
                <a:ext uri="{FF2B5EF4-FFF2-40B4-BE49-F238E27FC236}">
                  <a16:creationId xmlns:a16="http://schemas.microsoft.com/office/drawing/2014/main" id="{AEF8E280-56A4-1980-B69B-AA90A8AA62ED}"/>
                </a:ext>
              </a:extLst>
            </p:cNvPr>
            <p:cNvSpPr/>
            <p:nvPr/>
          </p:nvSpPr>
          <p:spPr>
            <a:xfrm>
              <a:off x="7998340" y="1797534"/>
              <a:ext cx="15254" cy="6960"/>
            </a:xfrm>
            <a:custGeom>
              <a:avLst/>
              <a:gdLst>
                <a:gd name="connsiteX0" fmla="*/ 0 w 14388"/>
                <a:gd name="connsiteY0" fmla="*/ 0 h 7266"/>
                <a:gd name="connsiteX1" fmla="*/ 0 w 14388"/>
                <a:gd name="connsiteY1" fmla="*/ 0 h 7266"/>
                <a:gd name="connsiteX2" fmla="*/ 14389 w 14388"/>
                <a:gd name="connsiteY2" fmla="*/ 0 h 7266"/>
              </a:gdLst>
              <a:ahLst/>
              <a:cxnLst>
                <a:cxn ang="0">
                  <a:pos x="connsiteX0" y="connsiteY0"/>
                </a:cxn>
                <a:cxn ang="0">
                  <a:pos x="connsiteX1" y="connsiteY1"/>
                </a:cxn>
                <a:cxn ang="0">
                  <a:pos x="connsiteX2" y="connsiteY2"/>
                </a:cxn>
              </a:cxnLst>
              <a:rect l="l" t="t" r="r" b="b"/>
              <a:pathLst>
                <a:path w="14388" h="7266">
                  <a:moveTo>
                    <a:pt x="0" y="0"/>
                  </a:moveTo>
                  <a:lnTo>
                    <a:pt x="0" y="0"/>
                  </a:lnTo>
                  <a:lnTo>
                    <a:pt x="14389"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652" name="Freeform 651">
              <a:extLst>
                <a:ext uri="{FF2B5EF4-FFF2-40B4-BE49-F238E27FC236}">
                  <a16:creationId xmlns:a16="http://schemas.microsoft.com/office/drawing/2014/main" id="{88276325-8994-9D92-6AB4-A0D495DBB62E}"/>
                </a:ext>
              </a:extLst>
            </p:cNvPr>
            <p:cNvSpPr/>
            <p:nvPr/>
          </p:nvSpPr>
          <p:spPr>
            <a:xfrm>
              <a:off x="8007493" y="1787094"/>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653" name="Freeform 652">
              <a:extLst>
                <a:ext uri="{FF2B5EF4-FFF2-40B4-BE49-F238E27FC236}">
                  <a16:creationId xmlns:a16="http://schemas.microsoft.com/office/drawing/2014/main" id="{4EAFAAB9-7355-BE6D-A580-52ADB253F16D}"/>
                </a:ext>
              </a:extLst>
            </p:cNvPr>
            <p:cNvSpPr/>
            <p:nvPr/>
          </p:nvSpPr>
          <p:spPr>
            <a:xfrm>
              <a:off x="8019696" y="1797534"/>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654" name="Freeform 653">
              <a:extLst>
                <a:ext uri="{FF2B5EF4-FFF2-40B4-BE49-F238E27FC236}">
                  <a16:creationId xmlns:a16="http://schemas.microsoft.com/office/drawing/2014/main" id="{9D1A2F09-99F7-5761-7EE7-5E184233E344}"/>
                </a:ext>
              </a:extLst>
            </p:cNvPr>
            <p:cNvSpPr/>
            <p:nvPr/>
          </p:nvSpPr>
          <p:spPr>
            <a:xfrm>
              <a:off x="8028849" y="1787094"/>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655" name="Freeform 654">
              <a:extLst>
                <a:ext uri="{FF2B5EF4-FFF2-40B4-BE49-F238E27FC236}">
                  <a16:creationId xmlns:a16="http://schemas.microsoft.com/office/drawing/2014/main" id="{F42ECCFE-9A4A-66EC-12C1-E604B7C45F07}"/>
                </a:ext>
              </a:extLst>
            </p:cNvPr>
            <p:cNvSpPr/>
            <p:nvPr/>
          </p:nvSpPr>
          <p:spPr>
            <a:xfrm>
              <a:off x="8129528" y="1797534"/>
              <a:ext cx="15254" cy="6960"/>
            </a:xfrm>
            <a:custGeom>
              <a:avLst/>
              <a:gdLst>
                <a:gd name="connsiteX0" fmla="*/ 0 w 14388"/>
                <a:gd name="connsiteY0" fmla="*/ 0 h 7266"/>
                <a:gd name="connsiteX1" fmla="*/ 0 w 14388"/>
                <a:gd name="connsiteY1" fmla="*/ 0 h 7266"/>
                <a:gd name="connsiteX2" fmla="*/ 14389 w 14388"/>
                <a:gd name="connsiteY2" fmla="*/ 0 h 7266"/>
              </a:gdLst>
              <a:ahLst/>
              <a:cxnLst>
                <a:cxn ang="0">
                  <a:pos x="connsiteX0" y="connsiteY0"/>
                </a:cxn>
                <a:cxn ang="0">
                  <a:pos x="connsiteX1" y="connsiteY1"/>
                </a:cxn>
                <a:cxn ang="0">
                  <a:pos x="connsiteX2" y="connsiteY2"/>
                </a:cxn>
              </a:cxnLst>
              <a:rect l="l" t="t" r="r" b="b"/>
              <a:pathLst>
                <a:path w="14388" h="7266">
                  <a:moveTo>
                    <a:pt x="0" y="0"/>
                  </a:moveTo>
                  <a:lnTo>
                    <a:pt x="0" y="0"/>
                  </a:lnTo>
                  <a:lnTo>
                    <a:pt x="14389"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656" name="Freeform 655">
              <a:extLst>
                <a:ext uri="{FF2B5EF4-FFF2-40B4-BE49-F238E27FC236}">
                  <a16:creationId xmlns:a16="http://schemas.microsoft.com/office/drawing/2014/main" id="{6D07AA06-7712-00CB-69CD-DABC5546883A}"/>
                </a:ext>
              </a:extLst>
            </p:cNvPr>
            <p:cNvSpPr/>
            <p:nvPr/>
          </p:nvSpPr>
          <p:spPr>
            <a:xfrm>
              <a:off x="8135629" y="1787094"/>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657" name="Freeform 656">
              <a:extLst>
                <a:ext uri="{FF2B5EF4-FFF2-40B4-BE49-F238E27FC236}">
                  <a16:creationId xmlns:a16="http://schemas.microsoft.com/office/drawing/2014/main" id="{03E3923E-6521-73A8-F492-82039271C6D6}"/>
                </a:ext>
              </a:extLst>
            </p:cNvPr>
            <p:cNvSpPr/>
            <p:nvPr/>
          </p:nvSpPr>
          <p:spPr>
            <a:xfrm>
              <a:off x="8135629" y="1797534"/>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658" name="Freeform 657">
              <a:extLst>
                <a:ext uri="{FF2B5EF4-FFF2-40B4-BE49-F238E27FC236}">
                  <a16:creationId xmlns:a16="http://schemas.microsoft.com/office/drawing/2014/main" id="{FBBBB3A5-D0D2-7F1E-B4AF-AE5D367ED8A6}"/>
                </a:ext>
              </a:extLst>
            </p:cNvPr>
            <p:cNvSpPr/>
            <p:nvPr/>
          </p:nvSpPr>
          <p:spPr>
            <a:xfrm>
              <a:off x="8144781" y="1787094"/>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659" name="Freeform 658">
              <a:extLst>
                <a:ext uri="{FF2B5EF4-FFF2-40B4-BE49-F238E27FC236}">
                  <a16:creationId xmlns:a16="http://schemas.microsoft.com/office/drawing/2014/main" id="{E77658D3-EE95-776B-0874-109556D98177}"/>
                </a:ext>
              </a:extLst>
            </p:cNvPr>
            <p:cNvSpPr/>
            <p:nvPr/>
          </p:nvSpPr>
          <p:spPr>
            <a:xfrm>
              <a:off x="8141731" y="1797534"/>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660" name="Freeform 659">
              <a:extLst>
                <a:ext uri="{FF2B5EF4-FFF2-40B4-BE49-F238E27FC236}">
                  <a16:creationId xmlns:a16="http://schemas.microsoft.com/office/drawing/2014/main" id="{FAD5206B-E27E-636C-FFCE-3060B9AC2488}"/>
                </a:ext>
              </a:extLst>
            </p:cNvPr>
            <p:cNvSpPr/>
            <p:nvPr/>
          </p:nvSpPr>
          <p:spPr>
            <a:xfrm>
              <a:off x="8150883" y="1787094"/>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661" name="Freeform 660">
              <a:extLst>
                <a:ext uri="{FF2B5EF4-FFF2-40B4-BE49-F238E27FC236}">
                  <a16:creationId xmlns:a16="http://schemas.microsoft.com/office/drawing/2014/main" id="{A6A27E4D-6A46-514A-E905-96F5DB72ABCC}"/>
                </a:ext>
              </a:extLst>
            </p:cNvPr>
            <p:cNvSpPr/>
            <p:nvPr/>
          </p:nvSpPr>
          <p:spPr>
            <a:xfrm>
              <a:off x="8144781" y="1797534"/>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662" name="Freeform 661">
              <a:extLst>
                <a:ext uri="{FF2B5EF4-FFF2-40B4-BE49-F238E27FC236}">
                  <a16:creationId xmlns:a16="http://schemas.microsoft.com/office/drawing/2014/main" id="{DFBF35A9-836B-7528-C2D9-C0CF43B74A18}"/>
                </a:ext>
              </a:extLst>
            </p:cNvPr>
            <p:cNvSpPr/>
            <p:nvPr/>
          </p:nvSpPr>
          <p:spPr>
            <a:xfrm>
              <a:off x="8153934" y="1787094"/>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663" name="Freeform 662">
              <a:extLst>
                <a:ext uri="{FF2B5EF4-FFF2-40B4-BE49-F238E27FC236}">
                  <a16:creationId xmlns:a16="http://schemas.microsoft.com/office/drawing/2014/main" id="{94351C9F-5CD7-823E-E8B5-3097F5456488}"/>
                </a:ext>
              </a:extLst>
            </p:cNvPr>
            <p:cNvSpPr/>
            <p:nvPr/>
          </p:nvSpPr>
          <p:spPr>
            <a:xfrm>
              <a:off x="8144781" y="1797534"/>
              <a:ext cx="21356" cy="6960"/>
            </a:xfrm>
            <a:custGeom>
              <a:avLst/>
              <a:gdLst>
                <a:gd name="connsiteX0" fmla="*/ 0 w 20144"/>
                <a:gd name="connsiteY0" fmla="*/ 0 h 7266"/>
                <a:gd name="connsiteX1" fmla="*/ 0 w 20144"/>
                <a:gd name="connsiteY1" fmla="*/ 0 h 7266"/>
                <a:gd name="connsiteX2" fmla="*/ 20144 w 20144"/>
                <a:gd name="connsiteY2" fmla="*/ 0 h 7266"/>
              </a:gdLst>
              <a:ahLst/>
              <a:cxnLst>
                <a:cxn ang="0">
                  <a:pos x="connsiteX0" y="connsiteY0"/>
                </a:cxn>
                <a:cxn ang="0">
                  <a:pos x="connsiteX1" y="connsiteY1"/>
                </a:cxn>
                <a:cxn ang="0">
                  <a:pos x="connsiteX2" y="connsiteY2"/>
                </a:cxn>
              </a:cxnLst>
              <a:rect l="l" t="t" r="r" b="b"/>
              <a:pathLst>
                <a:path w="20144" h="7266">
                  <a:moveTo>
                    <a:pt x="0" y="0"/>
                  </a:moveTo>
                  <a:lnTo>
                    <a:pt x="0" y="0"/>
                  </a:lnTo>
                  <a:lnTo>
                    <a:pt x="20144"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664" name="Freeform 663">
              <a:extLst>
                <a:ext uri="{FF2B5EF4-FFF2-40B4-BE49-F238E27FC236}">
                  <a16:creationId xmlns:a16="http://schemas.microsoft.com/office/drawing/2014/main" id="{B1408DD1-1633-3447-074F-25FB45298223}"/>
                </a:ext>
              </a:extLst>
            </p:cNvPr>
            <p:cNvSpPr/>
            <p:nvPr/>
          </p:nvSpPr>
          <p:spPr>
            <a:xfrm>
              <a:off x="8153934" y="1787094"/>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665" name="Freeform 664">
              <a:extLst>
                <a:ext uri="{FF2B5EF4-FFF2-40B4-BE49-F238E27FC236}">
                  <a16:creationId xmlns:a16="http://schemas.microsoft.com/office/drawing/2014/main" id="{41824A56-2836-59F2-0FD0-80B8E7E7479C}"/>
                </a:ext>
              </a:extLst>
            </p:cNvPr>
            <p:cNvSpPr/>
            <p:nvPr/>
          </p:nvSpPr>
          <p:spPr>
            <a:xfrm>
              <a:off x="8285121" y="1797534"/>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666" name="Freeform 665">
              <a:extLst>
                <a:ext uri="{FF2B5EF4-FFF2-40B4-BE49-F238E27FC236}">
                  <a16:creationId xmlns:a16="http://schemas.microsoft.com/office/drawing/2014/main" id="{9DEFA2FC-09A9-1A46-EEC6-35B0F6E9334A}"/>
                </a:ext>
              </a:extLst>
            </p:cNvPr>
            <p:cNvSpPr/>
            <p:nvPr/>
          </p:nvSpPr>
          <p:spPr>
            <a:xfrm>
              <a:off x="8297325" y="1787094"/>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667" name="Freeform 666">
              <a:extLst>
                <a:ext uri="{FF2B5EF4-FFF2-40B4-BE49-F238E27FC236}">
                  <a16:creationId xmlns:a16="http://schemas.microsoft.com/office/drawing/2014/main" id="{E2CAB1C3-8336-3A96-510B-8CD0F474DC15}"/>
                </a:ext>
              </a:extLst>
            </p:cNvPr>
            <p:cNvSpPr/>
            <p:nvPr/>
          </p:nvSpPr>
          <p:spPr>
            <a:xfrm>
              <a:off x="8288172" y="1797534"/>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668" name="Freeform 667">
              <a:extLst>
                <a:ext uri="{FF2B5EF4-FFF2-40B4-BE49-F238E27FC236}">
                  <a16:creationId xmlns:a16="http://schemas.microsoft.com/office/drawing/2014/main" id="{78DB9BD2-DE1D-4A61-67E3-EE815E58E6A1}"/>
                </a:ext>
              </a:extLst>
            </p:cNvPr>
            <p:cNvSpPr/>
            <p:nvPr/>
          </p:nvSpPr>
          <p:spPr>
            <a:xfrm>
              <a:off x="8297325" y="1787094"/>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669" name="Freeform 668">
              <a:extLst>
                <a:ext uri="{FF2B5EF4-FFF2-40B4-BE49-F238E27FC236}">
                  <a16:creationId xmlns:a16="http://schemas.microsoft.com/office/drawing/2014/main" id="{1F347892-8AE2-07B4-C845-EB27981EA006}"/>
                </a:ext>
              </a:extLst>
            </p:cNvPr>
            <p:cNvSpPr/>
            <p:nvPr/>
          </p:nvSpPr>
          <p:spPr>
            <a:xfrm>
              <a:off x="8288172" y="1797534"/>
              <a:ext cx="21356" cy="6960"/>
            </a:xfrm>
            <a:custGeom>
              <a:avLst/>
              <a:gdLst>
                <a:gd name="connsiteX0" fmla="*/ 0 w 20144"/>
                <a:gd name="connsiteY0" fmla="*/ 0 h 7266"/>
                <a:gd name="connsiteX1" fmla="*/ 0 w 20144"/>
                <a:gd name="connsiteY1" fmla="*/ 0 h 7266"/>
                <a:gd name="connsiteX2" fmla="*/ 20144 w 20144"/>
                <a:gd name="connsiteY2" fmla="*/ 0 h 7266"/>
              </a:gdLst>
              <a:ahLst/>
              <a:cxnLst>
                <a:cxn ang="0">
                  <a:pos x="connsiteX0" y="connsiteY0"/>
                </a:cxn>
                <a:cxn ang="0">
                  <a:pos x="connsiteX1" y="connsiteY1"/>
                </a:cxn>
                <a:cxn ang="0">
                  <a:pos x="connsiteX2" y="connsiteY2"/>
                </a:cxn>
              </a:cxnLst>
              <a:rect l="l" t="t" r="r" b="b"/>
              <a:pathLst>
                <a:path w="20144" h="7266">
                  <a:moveTo>
                    <a:pt x="0" y="0"/>
                  </a:moveTo>
                  <a:lnTo>
                    <a:pt x="0" y="0"/>
                  </a:lnTo>
                  <a:lnTo>
                    <a:pt x="20144"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670" name="Freeform 669">
              <a:extLst>
                <a:ext uri="{FF2B5EF4-FFF2-40B4-BE49-F238E27FC236}">
                  <a16:creationId xmlns:a16="http://schemas.microsoft.com/office/drawing/2014/main" id="{E7A78396-016D-E4ED-2CDB-F9EAB53F88A5}"/>
                </a:ext>
              </a:extLst>
            </p:cNvPr>
            <p:cNvSpPr/>
            <p:nvPr/>
          </p:nvSpPr>
          <p:spPr>
            <a:xfrm>
              <a:off x="8297325" y="1787094"/>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671" name="Freeform 670">
              <a:extLst>
                <a:ext uri="{FF2B5EF4-FFF2-40B4-BE49-F238E27FC236}">
                  <a16:creationId xmlns:a16="http://schemas.microsoft.com/office/drawing/2014/main" id="{600C2FBB-EDAC-D484-C4B6-54CA2CDDE55A}"/>
                </a:ext>
              </a:extLst>
            </p:cNvPr>
            <p:cNvSpPr/>
            <p:nvPr/>
          </p:nvSpPr>
          <p:spPr>
            <a:xfrm>
              <a:off x="8294274" y="1797534"/>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37" name="Freeform 1236">
              <a:extLst>
                <a:ext uri="{FF2B5EF4-FFF2-40B4-BE49-F238E27FC236}">
                  <a16:creationId xmlns:a16="http://schemas.microsoft.com/office/drawing/2014/main" id="{A4F95BAB-4BEA-2782-1D73-DA1A5411239E}"/>
                </a:ext>
              </a:extLst>
            </p:cNvPr>
            <p:cNvSpPr/>
            <p:nvPr/>
          </p:nvSpPr>
          <p:spPr>
            <a:xfrm>
              <a:off x="8303426" y="1787094"/>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38" name="Freeform 1237">
              <a:extLst>
                <a:ext uri="{FF2B5EF4-FFF2-40B4-BE49-F238E27FC236}">
                  <a16:creationId xmlns:a16="http://schemas.microsoft.com/office/drawing/2014/main" id="{B3D791A7-E503-B3D5-1564-A0D73B746236}"/>
                </a:ext>
              </a:extLst>
            </p:cNvPr>
            <p:cNvSpPr/>
            <p:nvPr/>
          </p:nvSpPr>
          <p:spPr>
            <a:xfrm>
              <a:off x="8306477" y="1797534"/>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39" name="Freeform 1238">
              <a:extLst>
                <a:ext uri="{FF2B5EF4-FFF2-40B4-BE49-F238E27FC236}">
                  <a16:creationId xmlns:a16="http://schemas.microsoft.com/office/drawing/2014/main" id="{BD779DFA-F2F5-4154-B339-594A82495463}"/>
                </a:ext>
              </a:extLst>
            </p:cNvPr>
            <p:cNvSpPr/>
            <p:nvPr/>
          </p:nvSpPr>
          <p:spPr>
            <a:xfrm>
              <a:off x="8315630" y="1787094"/>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40" name="Freeform 1239">
              <a:extLst>
                <a:ext uri="{FF2B5EF4-FFF2-40B4-BE49-F238E27FC236}">
                  <a16:creationId xmlns:a16="http://schemas.microsoft.com/office/drawing/2014/main" id="{A887EBD4-9BC3-58BF-9E38-D87E681A2809}"/>
                </a:ext>
              </a:extLst>
            </p:cNvPr>
            <p:cNvSpPr/>
            <p:nvPr/>
          </p:nvSpPr>
          <p:spPr>
            <a:xfrm>
              <a:off x="8327833" y="1797534"/>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41" name="Freeform 1240">
              <a:extLst>
                <a:ext uri="{FF2B5EF4-FFF2-40B4-BE49-F238E27FC236}">
                  <a16:creationId xmlns:a16="http://schemas.microsoft.com/office/drawing/2014/main" id="{6FC53FB2-62F7-3715-3B3B-0A24B312E52F}"/>
                </a:ext>
              </a:extLst>
            </p:cNvPr>
            <p:cNvSpPr/>
            <p:nvPr/>
          </p:nvSpPr>
          <p:spPr>
            <a:xfrm>
              <a:off x="8336986" y="1787094"/>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42" name="Freeform 1241">
              <a:extLst>
                <a:ext uri="{FF2B5EF4-FFF2-40B4-BE49-F238E27FC236}">
                  <a16:creationId xmlns:a16="http://schemas.microsoft.com/office/drawing/2014/main" id="{41F1F333-2D64-8DBA-9885-77E59B6562CD}"/>
                </a:ext>
              </a:extLst>
            </p:cNvPr>
            <p:cNvSpPr/>
            <p:nvPr/>
          </p:nvSpPr>
          <p:spPr>
            <a:xfrm>
              <a:off x="8410206" y="1797534"/>
              <a:ext cx="21356" cy="6960"/>
            </a:xfrm>
            <a:custGeom>
              <a:avLst/>
              <a:gdLst>
                <a:gd name="connsiteX0" fmla="*/ 0 w 20144"/>
                <a:gd name="connsiteY0" fmla="*/ 0 h 7266"/>
                <a:gd name="connsiteX1" fmla="*/ 0 w 20144"/>
                <a:gd name="connsiteY1" fmla="*/ 0 h 7266"/>
                <a:gd name="connsiteX2" fmla="*/ 20144 w 20144"/>
                <a:gd name="connsiteY2" fmla="*/ 0 h 7266"/>
              </a:gdLst>
              <a:ahLst/>
              <a:cxnLst>
                <a:cxn ang="0">
                  <a:pos x="connsiteX0" y="connsiteY0"/>
                </a:cxn>
                <a:cxn ang="0">
                  <a:pos x="connsiteX1" y="connsiteY1"/>
                </a:cxn>
                <a:cxn ang="0">
                  <a:pos x="connsiteX2" y="connsiteY2"/>
                </a:cxn>
              </a:cxnLst>
              <a:rect l="l" t="t" r="r" b="b"/>
              <a:pathLst>
                <a:path w="20144" h="7266">
                  <a:moveTo>
                    <a:pt x="0" y="0"/>
                  </a:moveTo>
                  <a:lnTo>
                    <a:pt x="0" y="0"/>
                  </a:lnTo>
                  <a:lnTo>
                    <a:pt x="20144"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43" name="Freeform 1242">
              <a:extLst>
                <a:ext uri="{FF2B5EF4-FFF2-40B4-BE49-F238E27FC236}">
                  <a16:creationId xmlns:a16="http://schemas.microsoft.com/office/drawing/2014/main" id="{07351559-5F2C-8F89-D240-E42CAF09107C}"/>
                </a:ext>
              </a:extLst>
            </p:cNvPr>
            <p:cNvSpPr/>
            <p:nvPr/>
          </p:nvSpPr>
          <p:spPr>
            <a:xfrm>
              <a:off x="8419359" y="1787094"/>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44" name="Freeform 1243">
              <a:extLst>
                <a:ext uri="{FF2B5EF4-FFF2-40B4-BE49-F238E27FC236}">
                  <a16:creationId xmlns:a16="http://schemas.microsoft.com/office/drawing/2014/main" id="{20D6372C-95FA-AC0A-F8E1-9A33FC3670BB}"/>
                </a:ext>
              </a:extLst>
            </p:cNvPr>
            <p:cNvSpPr/>
            <p:nvPr/>
          </p:nvSpPr>
          <p:spPr>
            <a:xfrm>
              <a:off x="8440714" y="1797534"/>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45" name="Freeform 1244">
              <a:extLst>
                <a:ext uri="{FF2B5EF4-FFF2-40B4-BE49-F238E27FC236}">
                  <a16:creationId xmlns:a16="http://schemas.microsoft.com/office/drawing/2014/main" id="{854BB293-770C-1261-4BFD-041FAC32E8CD}"/>
                </a:ext>
              </a:extLst>
            </p:cNvPr>
            <p:cNvSpPr/>
            <p:nvPr/>
          </p:nvSpPr>
          <p:spPr>
            <a:xfrm>
              <a:off x="8449868" y="1787094"/>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46" name="Freeform 1245">
              <a:extLst>
                <a:ext uri="{FF2B5EF4-FFF2-40B4-BE49-F238E27FC236}">
                  <a16:creationId xmlns:a16="http://schemas.microsoft.com/office/drawing/2014/main" id="{BFDD7F7A-902C-B313-3818-9D6E91E782D5}"/>
                </a:ext>
              </a:extLst>
            </p:cNvPr>
            <p:cNvSpPr/>
            <p:nvPr/>
          </p:nvSpPr>
          <p:spPr>
            <a:xfrm>
              <a:off x="8440714" y="1797534"/>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47" name="Freeform 1246">
              <a:extLst>
                <a:ext uri="{FF2B5EF4-FFF2-40B4-BE49-F238E27FC236}">
                  <a16:creationId xmlns:a16="http://schemas.microsoft.com/office/drawing/2014/main" id="{D0E1E1F1-705D-5D0F-D81F-5A0386DCAA99}"/>
                </a:ext>
              </a:extLst>
            </p:cNvPr>
            <p:cNvSpPr/>
            <p:nvPr/>
          </p:nvSpPr>
          <p:spPr>
            <a:xfrm>
              <a:off x="8449868" y="1787094"/>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48" name="Freeform 1247">
              <a:extLst>
                <a:ext uri="{FF2B5EF4-FFF2-40B4-BE49-F238E27FC236}">
                  <a16:creationId xmlns:a16="http://schemas.microsoft.com/office/drawing/2014/main" id="{A4EC937A-CB3D-392F-F513-511F3D1CADBC}"/>
                </a:ext>
              </a:extLst>
            </p:cNvPr>
            <p:cNvSpPr/>
            <p:nvPr/>
          </p:nvSpPr>
          <p:spPr>
            <a:xfrm>
              <a:off x="8440714" y="1797534"/>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49" name="Freeform 1248">
              <a:extLst>
                <a:ext uri="{FF2B5EF4-FFF2-40B4-BE49-F238E27FC236}">
                  <a16:creationId xmlns:a16="http://schemas.microsoft.com/office/drawing/2014/main" id="{A8F311BA-B84F-C5F6-ECB0-6F2E6C56F188}"/>
                </a:ext>
              </a:extLst>
            </p:cNvPr>
            <p:cNvSpPr/>
            <p:nvPr/>
          </p:nvSpPr>
          <p:spPr>
            <a:xfrm>
              <a:off x="8449868" y="1787094"/>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50" name="Freeform 1249">
              <a:extLst>
                <a:ext uri="{FF2B5EF4-FFF2-40B4-BE49-F238E27FC236}">
                  <a16:creationId xmlns:a16="http://schemas.microsoft.com/office/drawing/2014/main" id="{0C5883E4-88BA-49E3-B310-45FC9316A2DE}"/>
                </a:ext>
              </a:extLst>
            </p:cNvPr>
            <p:cNvSpPr/>
            <p:nvPr/>
          </p:nvSpPr>
          <p:spPr>
            <a:xfrm>
              <a:off x="8443766" y="1797534"/>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51" name="Freeform 1250">
              <a:extLst>
                <a:ext uri="{FF2B5EF4-FFF2-40B4-BE49-F238E27FC236}">
                  <a16:creationId xmlns:a16="http://schemas.microsoft.com/office/drawing/2014/main" id="{1DACF7BA-81D9-3F77-4B13-20B2F6A84C54}"/>
                </a:ext>
              </a:extLst>
            </p:cNvPr>
            <p:cNvSpPr/>
            <p:nvPr/>
          </p:nvSpPr>
          <p:spPr>
            <a:xfrm>
              <a:off x="8452918" y="1787094"/>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52" name="Freeform 1251">
              <a:extLst>
                <a:ext uri="{FF2B5EF4-FFF2-40B4-BE49-F238E27FC236}">
                  <a16:creationId xmlns:a16="http://schemas.microsoft.com/office/drawing/2014/main" id="{B6C95EA6-9167-6125-CD7C-0C7CC8146CAD}"/>
                </a:ext>
              </a:extLst>
            </p:cNvPr>
            <p:cNvSpPr/>
            <p:nvPr/>
          </p:nvSpPr>
          <p:spPr>
            <a:xfrm>
              <a:off x="8449868" y="1797534"/>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53" name="Freeform 1252">
              <a:extLst>
                <a:ext uri="{FF2B5EF4-FFF2-40B4-BE49-F238E27FC236}">
                  <a16:creationId xmlns:a16="http://schemas.microsoft.com/office/drawing/2014/main" id="{7350D22A-EE81-3698-BF57-E8F83A9AD928}"/>
                </a:ext>
              </a:extLst>
            </p:cNvPr>
            <p:cNvSpPr/>
            <p:nvPr/>
          </p:nvSpPr>
          <p:spPr>
            <a:xfrm>
              <a:off x="8459020" y="1787094"/>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54" name="Freeform 1253">
              <a:extLst>
                <a:ext uri="{FF2B5EF4-FFF2-40B4-BE49-F238E27FC236}">
                  <a16:creationId xmlns:a16="http://schemas.microsoft.com/office/drawing/2014/main" id="{0E682D70-CD48-F24F-26AF-906C8A63EDD6}"/>
                </a:ext>
              </a:extLst>
            </p:cNvPr>
            <p:cNvSpPr/>
            <p:nvPr/>
          </p:nvSpPr>
          <p:spPr>
            <a:xfrm>
              <a:off x="8590207" y="1797534"/>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55" name="Freeform 1254">
              <a:extLst>
                <a:ext uri="{FF2B5EF4-FFF2-40B4-BE49-F238E27FC236}">
                  <a16:creationId xmlns:a16="http://schemas.microsoft.com/office/drawing/2014/main" id="{53BB5AE7-EF28-FE91-8C27-642F2E214FF9}"/>
                </a:ext>
              </a:extLst>
            </p:cNvPr>
            <p:cNvSpPr/>
            <p:nvPr/>
          </p:nvSpPr>
          <p:spPr>
            <a:xfrm>
              <a:off x="8599360" y="1787094"/>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56" name="Freeform 1255">
              <a:extLst>
                <a:ext uri="{FF2B5EF4-FFF2-40B4-BE49-F238E27FC236}">
                  <a16:creationId xmlns:a16="http://schemas.microsoft.com/office/drawing/2014/main" id="{E7A91BAF-8E73-FE1F-68B9-B360BC41775C}"/>
                </a:ext>
              </a:extLst>
            </p:cNvPr>
            <p:cNvSpPr/>
            <p:nvPr/>
          </p:nvSpPr>
          <p:spPr>
            <a:xfrm>
              <a:off x="8596309" y="1797534"/>
              <a:ext cx="21355" cy="6960"/>
            </a:xfrm>
            <a:custGeom>
              <a:avLst/>
              <a:gdLst>
                <a:gd name="connsiteX0" fmla="*/ 0 w 20143"/>
                <a:gd name="connsiteY0" fmla="*/ 0 h 7266"/>
                <a:gd name="connsiteX1" fmla="*/ 0 w 20143"/>
                <a:gd name="connsiteY1" fmla="*/ 0 h 7266"/>
                <a:gd name="connsiteX2" fmla="*/ 20144 w 20143"/>
                <a:gd name="connsiteY2" fmla="*/ 0 h 7266"/>
              </a:gdLst>
              <a:ahLst/>
              <a:cxnLst>
                <a:cxn ang="0">
                  <a:pos x="connsiteX0" y="connsiteY0"/>
                </a:cxn>
                <a:cxn ang="0">
                  <a:pos x="connsiteX1" y="connsiteY1"/>
                </a:cxn>
                <a:cxn ang="0">
                  <a:pos x="connsiteX2" y="connsiteY2"/>
                </a:cxn>
              </a:cxnLst>
              <a:rect l="l" t="t" r="r" b="b"/>
              <a:pathLst>
                <a:path w="20143" h="7266">
                  <a:moveTo>
                    <a:pt x="0" y="0"/>
                  </a:moveTo>
                  <a:lnTo>
                    <a:pt x="0" y="0"/>
                  </a:lnTo>
                  <a:lnTo>
                    <a:pt x="20144" y="0"/>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57" name="Freeform 1256">
              <a:extLst>
                <a:ext uri="{FF2B5EF4-FFF2-40B4-BE49-F238E27FC236}">
                  <a16:creationId xmlns:a16="http://schemas.microsoft.com/office/drawing/2014/main" id="{F74D198B-54F3-EF2E-A2BC-328519489F57}"/>
                </a:ext>
              </a:extLst>
            </p:cNvPr>
            <p:cNvSpPr/>
            <p:nvPr/>
          </p:nvSpPr>
          <p:spPr>
            <a:xfrm>
              <a:off x="8605462" y="1787094"/>
              <a:ext cx="10169" cy="18791"/>
            </a:xfrm>
            <a:custGeom>
              <a:avLst/>
              <a:gdLst>
                <a:gd name="connsiteX0" fmla="*/ 0 w 9592"/>
                <a:gd name="connsiteY0" fmla="*/ 0 h 19618"/>
                <a:gd name="connsiteX1" fmla="*/ 0 w 9592"/>
                <a:gd name="connsiteY1" fmla="*/ 0 h 19618"/>
                <a:gd name="connsiteX2" fmla="*/ 0 w 9592"/>
                <a:gd name="connsiteY2" fmla="*/ 19618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8"/>
                  </a:lnTo>
                </a:path>
              </a:pathLst>
            </a:custGeom>
            <a:noFill/>
            <a:ln w="9525" cap="sq">
              <a:solidFill>
                <a:srgbClr val="008282"/>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58" name="Freeform 1257">
              <a:extLst>
                <a:ext uri="{FF2B5EF4-FFF2-40B4-BE49-F238E27FC236}">
                  <a16:creationId xmlns:a16="http://schemas.microsoft.com/office/drawing/2014/main" id="{E184AC4F-4456-F763-C5ED-D9B897A27A2E}"/>
                </a:ext>
              </a:extLst>
            </p:cNvPr>
            <p:cNvSpPr/>
            <p:nvPr/>
          </p:nvSpPr>
          <p:spPr>
            <a:xfrm>
              <a:off x="6570537" y="1394565"/>
              <a:ext cx="1809160" cy="699451"/>
            </a:xfrm>
            <a:custGeom>
              <a:avLst/>
              <a:gdLst>
                <a:gd name="connsiteX0" fmla="*/ 0 w 1706502"/>
                <a:gd name="connsiteY0" fmla="*/ 0 h 730244"/>
                <a:gd name="connsiteX1" fmla="*/ 0 w 1706502"/>
                <a:gd name="connsiteY1" fmla="*/ 0 h 730244"/>
                <a:gd name="connsiteX2" fmla="*/ 130650 w 1706502"/>
                <a:gd name="connsiteY2" fmla="*/ 0 h 730244"/>
                <a:gd name="connsiteX3" fmla="*/ 130650 w 1706502"/>
                <a:gd name="connsiteY3" fmla="*/ 46939 h 730244"/>
                <a:gd name="connsiteX4" fmla="*/ 194056 w 1706502"/>
                <a:gd name="connsiteY4" fmla="*/ 46939 h 730244"/>
                <a:gd name="connsiteX5" fmla="*/ 194056 w 1706502"/>
                <a:gd name="connsiteY5" fmla="*/ 93878 h 730244"/>
                <a:gd name="connsiteX6" fmla="*/ 214680 w 1706502"/>
                <a:gd name="connsiteY6" fmla="*/ 93878 h 730244"/>
                <a:gd name="connsiteX7" fmla="*/ 214680 w 1706502"/>
                <a:gd name="connsiteY7" fmla="*/ 140890 h 730244"/>
                <a:gd name="connsiteX8" fmla="*/ 283362 w 1706502"/>
                <a:gd name="connsiteY8" fmla="*/ 140890 h 730244"/>
                <a:gd name="connsiteX9" fmla="*/ 283362 w 1706502"/>
                <a:gd name="connsiteY9" fmla="*/ 187829 h 730244"/>
                <a:gd name="connsiteX10" fmla="*/ 322691 w 1706502"/>
                <a:gd name="connsiteY10" fmla="*/ 187829 h 730244"/>
                <a:gd name="connsiteX11" fmla="*/ 322691 w 1706502"/>
                <a:gd name="connsiteY11" fmla="*/ 234478 h 730244"/>
                <a:gd name="connsiteX12" fmla="*/ 336504 w 1706502"/>
                <a:gd name="connsiteY12" fmla="*/ 234478 h 730244"/>
                <a:gd name="connsiteX13" fmla="*/ 336504 w 1706502"/>
                <a:gd name="connsiteY13" fmla="*/ 328356 h 730244"/>
                <a:gd name="connsiteX14" fmla="*/ 480679 w 1706502"/>
                <a:gd name="connsiteY14" fmla="*/ 328356 h 730244"/>
                <a:gd name="connsiteX15" fmla="*/ 480679 w 1706502"/>
                <a:gd name="connsiteY15" fmla="*/ 375367 h 730244"/>
                <a:gd name="connsiteX16" fmla="*/ 546004 w 1706502"/>
                <a:gd name="connsiteY16" fmla="*/ 375367 h 730244"/>
                <a:gd name="connsiteX17" fmla="*/ 546004 w 1706502"/>
                <a:gd name="connsiteY17" fmla="*/ 421943 h 730244"/>
                <a:gd name="connsiteX18" fmla="*/ 588978 w 1706502"/>
                <a:gd name="connsiteY18" fmla="*/ 421943 h 730244"/>
                <a:gd name="connsiteX19" fmla="*/ 588978 w 1706502"/>
                <a:gd name="connsiteY19" fmla="*/ 468955 h 730244"/>
                <a:gd name="connsiteX20" fmla="*/ 626485 w 1706502"/>
                <a:gd name="connsiteY20" fmla="*/ 468955 h 730244"/>
                <a:gd name="connsiteX21" fmla="*/ 626485 w 1706502"/>
                <a:gd name="connsiteY21" fmla="*/ 515894 h 730244"/>
                <a:gd name="connsiteX22" fmla="*/ 767303 w 1706502"/>
                <a:gd name="connsiteY22" fmla="*/ 515894 h 730244"/>
                <a:gd name="connsiteX23" fmla="*/ 767303 w 1706502"/>
                <a:gd name="connsiteY23" fmla="*/ 562833 h 730244"/>
                <a:gd name="connsiteX24" fmla="*/ 980160 w 1706502"/>
                <a:gd name="connsiteY24" fmla="*/ 562833 h 730244"/>
                <a:gd name="connsiteX25" fmla="*/ 980160 w 1706502"/>
                <a:gd name="connsiteY25" fmla="*/ 614277 h 730244"/>
                <a:gd name="connsiteX26" fmla="*/ 1347552 w 1706502"/>
                <a:gd name="connsiteY26" fmla="*/ 614277 h 730244"/>
                <a:gd name="connsiteX27" fmla="*/ 1347552 w 1706502"/>
                <a:gd name="connsiteY27" fmla="*/ 730245 h 730244"/>
                <a:gd name="connsiteX28" fmla="*/ 1706502 w 1706502"/>
                <a:gd name="connsiteY28" fmla="*/ 730245 h 73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06502" h="730244">
                  <a:moveTo>
                    <a:pt x="0" y="0"/>
                  </a:moveTo>
                  <a:lnTo>
                    <a:pt x="0" y="0"/>
                  </a:lnTo>
                  <a:lnTo>
                    <a:pt x="130650" y="0"/>
                  </a:lnTo>
                  <a:lnTo>
                    <a:pt x="130650" y="46939"/>
                  </a:lnTo>
                  <a:lnTo>
                    <a:pt x="194056" y="46939"/>
                  </a:lnTo>
                  <a:lnTo>
                    <a:pt x="194056" y="93878"/>
                  </a:lnTo>
                  <a:lnTo>
                    <a:pt x="214680" y="93878"/>
                  </a:lnTo>
                  <a:lnTo>
                    <a:pt x="214680" y="140890"/>
                  </a:lnTo>
                  <a:lnTo>
                    <a:pt x="283362" y="140890"/>
                  </a:lnTo>
                  <a:lnTo>
                    <a:pt x="283362" y="187829"/>
                  </a:lnTo>
                  <a:lnTo>
                    <a:pt x="322691" y="187829"/>
                  </a:lnTo>
                  <a:lnTo>
                    <a:pt x="322691" y="234478"/>
                  </a:lnTo>
                  <a:lnTo>
                    <a:pt x="336504" y="234478"/>
                  </a:lnTo>
                  <a:lnTo>
                    <a:pt x="336504" y="328356"/>
                  </a:lnTo>
                  <a:lnTo>
                    <a:pt x="480679" y="328356"/>
                  </a:lnTo>
                  <a:lnTo>
                    <a:pt x="480679" y="375367"/>
                  </a:lnTo>
                  <a:lnTo>
                    <a:pt x="546004" y="375367"/>
                  </a:lnTo>
                  <a:lnTo>
                    <a:pt x="546004" y="421943"/>
                  </a:lnTo>
                  <a:lnTo>
                    <a:pt x="588978" y="421943"/>
                  </a:lnTo>
                  <a:lnTo>
                    <a:pt x="588978" y="468955"/>
                  </a:lnTo>
                  <a:lnTo>
                    <a:pt x="626485" y="468955"/>
                  </a:lnTo>
                  <a:lnTo>
                    <a:pt x="626485" y="515894"/>
                  </a:lnTo>
                  <a:lnTo>
                    <a:pt x="767303" y="515894"/>
                  </a:lnTo>
                  <a:lnTo>
                    <a:pt x="767303" y="562833"/>
                  </a:lnTo>
                  <a:lnTo>
                    <a:pt x="980160" y="562833"/>
                  </a:lnTo>
                  <a:lnTo>
                    <a:pt x="980160" y="614277"/>
                  </a:lnTo>
                  <a:lnTo>
                    <a:pt x="1347552" y="614277"/>
                  </a:lnTo>
                  <a:lnTo>
                    <a:pt x="1347552" y="730245"/>
                  </a:lnTo>
                  <a:lnTo>
                    <a:pt x="1706502" y="730245"/>
                  </a:lnTo>
                </a:path>
              </a:pathLst>
            </a:custGeom>
            <a:noFill/>
            <a:ln w="9525" cap="flat">
              <a:solidFill>
                <a:srgbClr val="787D88"/>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59" name="Freeform 1258">
              <a:extLst>
                <a:ext uri="{FF2B5EF4-FFF2-40B4-BE49-F238E27FC236}">
                  <a16:creationId xmlns:a16="http://schemas.microsoft.com/office/drawing/2014/main" id="{274C20E5-7F89-747E-E1C8-A5CFAFA7A265}"/>
                </a:ext>
              </a:extLst>
            </p:cNvPr>
            <p:cNvSpPr/>
            <p:nvPr/>
          </p:nvSpPr>
          <p:spPr>
            <a:xfrm>
              <a:off x="6561385" y="1394565"/>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12700" cap="sq">
              <a:solidFill>
                <a:srgbClr val="787D88"/>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60" name="Freeform 1259">
              <a:extLst>
                <a:ext uri="{FF2B5EF4-FFF2-40B4-BE49-F238E27FC236}">
                  <a16:creationId xmlns:a16="http://schemas.microsoft.com/office/drawing/2014/main" id="{BD0C80A4-C373-7ED6-1FA3-EBBC9B5C14AE}"/>
                </a:ext>
              </a:extLst>
            </p:cNvPr>
            <p:cNvSpPr/>
            <p:nvPr/>
          </p:nvSpPr>
          <p:spPr>
            <a:xfrm>
              <a:off x="6570537" y="1384126"/>
              <a:ext cx="10169" cy="20879"/>
            </a:xfrm>
            <a:custGeom>
              <a:avLst/>
              <a:gdLst>
                <a:gd name="connsiteX0" fmla="*/ 0 w 9592"/>
                <a:gd name="connsiteY0" fmla="*/ 0 h 21798"/>
                <a:gd name="connsiteX1" fmla="*/ 0 w 9592"/>
                <a:gd name="connsiteY1" fmla="*/ 0 h 21798"/>
                <a:gd name="connsiteX2" fmla="*/ 0 w 9592"/>
                <a:gd name="connsiteY2" fmla="*/ 21798 h 21798"/>
              </a:gdLst>
              <a:ahLst/>
              <a:cxnLst>
                <a:cxn ang="0">
                  <a:pos x="connsiteX0" y="connsiteY0"/>
                </a:cxn>
                <a:cxn ang="0">
                  <a:pos x="connsiteX1" y="connsiteY1"/>
                </a:cxn>
                <a:cxn ang="0">
                  <a:pos x="connsiteX2" y="connsiteY2"/>
                </a:cxn>
              </a:cxnLst>
              <a:rect l="l" t="t" r="r" b="b"/>
              <a:pathLst>
                <a:path w="9592" h="21798">
                  <a:moveTo>
                    <a:pt x="0" y="0"/>
                  </a:moveTo>
                  <a:lnTo>
                    <a:pt x="0" y="0"/>
                  </a:lnTo>
                  <a:lnTo>
                    <a:pt x="0" y="21798"/>
                  </a:lnTo>
                </a:path>
              </a:pathLst>
            </a:custGeom>
            <a:noFill/>
            <a:ln w="12700" cap="sq">
              <a:solidFill>
                <a:srgbClr val="787D88"/>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61" name="Freeform 1260">
              <a:extLst>
                <a:ext uri="{FF2B5EF4-FFF2-40B4-BE49-F238E27FC236}">
                  <a16:creationId xmlns:a16="http://schemas.microsoft.com/office/drawing/2014/main" id="{6DE75573-0515-999B-22A5-09A1AB7E5023}"/>
                </a:ext>
              </a:extLst>
            </p:cNvPr>
            <p:cNvSpPr/>
            <p:nvPr/>
          </p:nvSpPr>
          <p:spPr>
            <a:xfrm>
              <a:off x="7531559" y="1933248"/>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787D88"/>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62" name="Freeform 1261">
              <a:extLst>
                <a:ext uri="{FF2B5EF4-FFF2-40B4-BE49-F238E27FC236}">
                  <a16:creationId xmlns:a16="http://schemas.microsoft.com/office/drawing/2014/main" id="{FAFDC208-1D5E-AED8-1808-B1FA9D119ECC}"/>
                </a:ext>
              </a:extLst>
            </p:cNvPr>
            <p:cNvSpPr/>
            <p:nvPr/>
          </p:nvSpPr>
          <p:spPr>
            <a:xfrm>
              <a:off x="7540711" y="1924896"/>
              <a:ext cx="10169" cy="18791"/>
            </a:xfrm>
            <a:custGeom>
              <a:avLst/>
              <a:gdLst>
                <a:gd name="connsiteX0" fmla="*/ 0 w 9592"/>
                <a:gd name="connsiteY0" fmla="*/ 0 h 19618"/>
                <a:gd name="connsiteX1" fmla="*/ 0 w 9592"/>
                <a:gd name="connsiteY1" fmla="*/ 0 h 19618"/>
                <a:gd name="connsiteX2" fmla="*/ 0 w 9592"/>
                <a:gd name="connsiteY2" fmla="*/ 19619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9"/>
                  </a:lnTo>
                </a:path>
              </a:pathLst>
            </a:custGeom>
            <a:noFill/>
            <a:ln w="9525" cap="sq">
              <a:solidFill>
                <a:srgbClr val="787D88"/>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63" name="Freeform 1262">
              <a:extLst>
                <a:ext uri="{FF2B5EF4-FFF2-40B4-BE49-F238E27FC236}">
                  <a16:creationId xmlns:a16="http://schemas.microsoft.com/office/drawing/2014/main" id="{A9B7F63C-8412-73EC-9AB5-CE79AFA7AC45}"/>
                </a:ext>
              </a:extLst>
            </p:cNvPr>
            <p:cNvSpPr/>
            <p:nvPr/>
          </p:nvSpPr>
          <p:spPr>
            <a:xfrm>
              <a:off x="7671898" y="1983358"/>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787D88"/>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64" name="Freeform 1263">
              <a:extLst>
                <a:ext uri="{FF2B5EF4-FFF2-40B4-BE49-F238E27FC236}">
                  <a16:creationId xmlns:a16="http://schemas.microsoft.com/office/drawing/2014/main" id="{1BED998F-741C-4305-2BE0-B3EEC7086A87}"/>
                </a:ext>
              </a:extLst>
            </p:cNvPr>
            <p:cNvSpPr/>
            <p:nvPr/>
          </p:nvSpPr>
          <p:spPr>
            <a:xfrm>
              <a:off x="7681051" y="1972919"/>
              <a:ext cx="10169" cy="18791"/>
            </a:xfrm>
            <a:custGeom>
              <a:avLst/>
              <a:gdLst>
                <a:gd name="connsiteX0" fmla="*/ 0 w 9592"/>
                <a:gd name="connsiteY0" fmla="*/ 0 h 19618"/>
                <a:gd name="connsiteX1" fmla="*/ 0 w 9592"/>
                <a:gd name="connsiteY1" fmla="*/ 0 h 19618"/>
                <a:gd name="connsiteX2" fmla="*/ 0 w 9592"/>
                <a:gd name="connsiteY2" fmla="*/ 19619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9"/>
                  </a:lnTo>
                </a:path>
              </a:pathLst>
            </a:custGeom>
            <a:noFill/>
            <a:ln w="9525" cap="sq">
              <a:solidFill>
                <a:srgbClr val="787D88"/>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65" name="Freeform 1264">
              <a:extLst>
                <a:ext uri="{FF2B5EF4-FFF2-40B4-BE49-F238E27FC236}">
                  <a16:creationId xmlns:a16="http://schemas.microsoft.com/office/drawing/2014/main" id="{F6621406-C05D-3FE5-1685-9B61728A2DC0}"/>
                </a:ext>
              </a:extLst>
            </p:cNvPr>
            <p:cNvSpPr/>
            <p:nvPr/>
          </p:nvSpPr>
          <p:spPr>
            <a:xfrm>
              <a:off x="7681051" y="1983358"/>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787D88"/>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66" name="Freeform 1265">
              <a:extLst>
                <a:ext uri="{FF2B5EF4-FFF2-40B4-BE49-F238E27FC236}">
                  <a16:creationId xmlns:a16="http://schemas.microsoft.com/office/drawing/2014/main" id="{057B26D3-C481-A837-FD08-0301898DA061}"/>
                </a:ext>
              </a:extLst>
            </p:cNvPr>
            <p:cNvSpPr/>
            <p:nvPr/>
          </p:nvSpPr>
          <p:spPr>
            <a:xfrm>
              <a:off x="7690203" y="1972919"/>
              <a:ext cx="10169" cy="18791"/>
            </a:xfrm>
            <a:custGeom>
              <a:avLst/>
              <a:gdLst>
                <a:gd name="connsiteX0" fmla="*/ 0 w 9592"/>
                <a:gd name="connsiteY0" fmla="*/ 0 h 19618"/>
                <a:gd name="connsiteX1" fmla="*/ 0 w 9592"/>
                <a:gd name="connsiteY1" fmla="*/ 0 h 19618"/>
                <a:gd name="connsiteX2" fmla="*/ 0 w 9592"/>
                <a:gd name="connsiteY2" fmla="*/ 19619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9"/>
                  </a:lnTo>
                </a:path>
              </a:pathLst>
            </a:custGeom>
            <a:noFill/>
            <a:ln w="9525" cap="sq">
              <a:solidFill>
                <a:srgbClr val="787D88"/>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67" name="Freeform 1266">
              <a:extLst>
                <a:ext uri="{FF2B5EF4-FFF2-40B4-BE49-F238E27FC236}">
                  <a16:creationId xmlns:a16="http://schemas.microsoft.com/office/drawing/2014/main" id="{B866B5DE-6574-83FA-EB7B-C3A0DEE5320D}"/>
                </a:ext>
              </a:extLst>
            </p:cNvPr>
            <p:cNvSpPr/>
            <p:nvPr/>
          </p:nvSpPr>
          <p:spPr>
            <a:xfrm>
              <a:off x="7681051" y="1983358"/>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787D88"/>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68" name="Freeform 1267">
              <a:extLst>
                <a:ext uri="{FF2B5EF4-FFF2-40B4-BE49-F238E27FC236}">
                  <a16:creationId xmlns:a16="http://schemas.microsoft.com/office/drawing/2014/main" id="{B3DA3DED-E182-AD30-A515-BAF697D23A77}"/>
                </a:ext>
              </a:extLst>
            </p:cNvPr>
            <p:cNvSpPr/>
            <p:nvPr/>
          </p:nvSpPr>
          <p:spPr>
            <a:xfrm>
              <a:off x="7690203" y="1972919"/>
              <a:ext cx="10169" cy="18791"/>
            </a:xfrm>
            <a:custGeom>
              <a:avLst/>
              <a:gdLst>
                <a:gd name="connsiteX0" fmla="*/ 0 w 9592"/>
                <a:gd name="connsiteY0" fmla="*/ 0 h 19618"/>
                <a:gd name="connsiteX1" fmla="*/ 0 w 9592"/>
                <a:gd name="connsiteY1" fmla="*/ 0 h 19618"/>
                <a:gd name="connsiteX2" fmla="*/ 0 w 9592"/>
                <a:gd name="connsiteY2" fmla="*/ 19619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9"/>
                  </a:lnTo>
                </a:path>
              </a:pathLst>
            </a:custGeom>
            <a:noFill/>
            <a:ln w="9525" cap="sq">
              <a:solidFill>
                <a:srgbClr val="787D88"/>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69" name="Freeform 1268">
              <a:extLst>
                <a:ext uri="{FF2B5EF4-FFF2-40B4-BE49-F238E27FC236}">
                  <a16:creationId xmlns:a16="http://schemas.microsoft.com/office/drawing/2014/main" id="{EE3EA05A-58E2-5CE2-70B3-FFD9DBF5F25A}"/>
                </a:ext>
              </a:extLst>
            </p:cNvPr>
            <p:cNvSpPr/>
            <p:nvPr/>
          </p:nvSpPr>
          <p:spPr>
            <a:xfrm>
              <a:off x="7681051" y="1983358"/>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787D88"/>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70" name="Freeform 1269">
              <a:extLst>
                <a:ext uri="{FF2B5EF4-FFF2-40B4-BE49-F238E27FC236}">
                  <a16:creationId xmlns:a16="http://schemas.microsoft.com/office/drawing/2014/main" id="{FF64D473-2FA2-FEF6-7424-3CEB690803C0}"/>
                </a:ext>
              </a:extLst>
            </p:cNvPr>
            <p:cNvSpPr/>
            <p:nvPr/>
          </p:nvSpPr>
          <p:spPr>
            <a:xfrm>
              <a:off x="7690203" y="1972919"/>
              <a:ext cx="10169" cy="18791"/>
            </a:xfrm>
            <a:custGeom>
              <a:avLst/>
              <a:gdLst>
                <a:gd name="connsiteX0" fmla="*/ 0 w 9592"/>
                <a:gd name="connsiteY0" fmla="*/ 0 h 19618"/>
                <a:gd name="connsiteX1" fmla="*/ 0 w 9592"/>
                <a:gd name="connsiteY1" fmla="*/ 0 h 19618"/>
                <a:gd name="connsiteX2" fmla="*/ 0 w 9592"/>
                <a:gd name="connsiteY2" fmla="*/ 19619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9"/>
                  </a:lnTo>
                </a:path>
              </a:pathLst>
            </a:custGeom>
            <a:noFill/>
            <a:ln w="9525" cap="sq">
              <a:solidFill>
                <a:srgbClr val="787D88"/>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71" name="Freeform 1270">
              <a:extLst>
                <a:ext uri="{FF2B5EF4-FFF2-40B4-BE49-F238E27FC236}">
                  <a16:creationId xmlns:a16="http://schemas.microsoft.com/office/drawing/2014/main" id="{B03EC389-72E6-EF43-351F-2D65B556E751}"/>
                </a:ext>
              </a:extLst>
            </p:cNvPr>
            <p:cNvSpPr/>
            <p:nvPr/>
          </p:nvSpPr>
          <p:spPr>
            <a:xfrm>
              <a:off x="7836645" y="1983358"/>
              <a:ext cx="21356" cy="6960"/>
            </a:xfrm>
            <a:custGeom>
              <a:avLst/>
              <a:gdLst>
                <a:gd name="connsiteX0" fmla="*/ 0 w 20144"/>
                <a:gd name="connsiteY0" fmla="*/ 0 h 7266"/>
                <a:gd name="connsiteX1" fmla="*/ 0 w 20144"/>
                <a:gd name="connsiteY1" fmla="*/ 0 h 7266"/>
                <a:gd name="connsiteX2" fmla="*/ 20144 w 20144"/>
                <a:gd name="connsiteY2" fmla="*/ 0 h 7266"/>
              </a:gdLst>
              <a:ahLst/>
              <a:cxnLst>
                <a:cxn ang="0">
                  <a:pos x="connsiteX0" y="connsiteY0"/>
                </a:cxn>
                <a:cxn ang="0">
                  <a:pos x="connsiteX1" y="connsiteY1"/>
                </a:cxn>
                <a:cxn ang="0">
                  <a:pos x="connsiteX2" y="connsiteY2"/>
                </a:cxn>
              </a:cxnLst>
              <a:rect l="l" t="t" r="r" b="b"/>
              <a:pathLst>
                <a:path w="20144" h="7266">
                  <a:moveTo>
                    <a:pt x="0" y="0"/>
                  </a:moveTo>
                  <a:lnTo>
                    <a:pt x="0" y="0"/>
                  </a:lnTo>
                  <a:lnTo>
                    <a:pt x="20144" y="0"/>
                  </a:lnTo>
                </a:path>
              </a:pathLst>
            </a:custGeom>
            <a:noFill/>
            <a:ln w="9525" cap="sq">
              <a:solidFill>
                <a:srgbClr val="787D88"/>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72" name="Freeform 1271">
              <a:extLst>
                <a:ext uri="{FF2B5EF4-FFF2-40B4-BE49-F238E27FC236}">
                  <a16:creationId xmlns:a16="http://schemas.microsoft.com/office/drawing/2014/main" id="{C3B304F2-4D81-1990-A75C-A021FDBD8EEB}"/>
                </a:ext>
              </a:extLst>
            </p:cNvPr>
            <p:cNvSpPr/>
            <p:nvPr/>
          </p:nvSpPr>
          <p:spPr>
            <a:xfrm>
              <a:off x="7848848" y="1972919"/>
              <a:ext cx="10169" cy="18791"/>
            </a:xfrm>
            <a:custGeom>
              <a:avLst/>
              <a:gdLst>
                <a:gd name="connsiteX0" fmla="*/ 0 w 9592"/>
                <a:gd name="connsiteY0" fmla="*/ 0 h 19618"/>
                <a:gd name="connsiteX1" fmla="*/ 0 w 9592"/>
                <a:gd name="connsiteY1" fmla="*/ 0 h 19618"/>
                <a:gd name="connsiteX2" fmla="*/ 0 w 9592"/>
                <a:gd name="connsiteY2" fmla="*/ 19619 h 19618"/>
              </a:gdLst>
              <a:ahLst/>
              <a:cxnLst>
                <a:cxn ang="0">
                  <a:pos x="connsiteX0" y="connsiteY0"/>
                </a:cxn>
                <a:cxn ang="0">
                  <a:pos x="connsiteX1" y="connsiteY1"/>
                </a:cxn>
                <a:cxn ang="0">
                  <a:pos x="connsiteX2" y="connsiteY2"/>
                </a:cxn>
              </a:cxnLst>
              <a:rect l="l" t="t" r="r" b="b"/>
              <a:pathLst>
                <a:path w="9592" h="19618">
                  <a:moveTo>
                    <a:pt x="0" y="0"/>
                  </a:moveTo>
                  <a:lnTo>
                    <a:pt x="0" y="0"/>
                  </a:lnTo>
                  <a:lnTo>
                    <a:pt x="0" y="19619"/>
                  </a:lnTo>
                </a:path>
              </a:pathLst>
            </a:custGeom>
            <a:noFill/>
            <a:ln w="9525" cap="sq">
              <a:solidFill>
                <a:srgbClr val="787D88"/>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73" name="Freeform 1272">
              <a:extLst>
                <a:ext uri="{FF2B5EF4-FFF2-40B4-BE49-F238E27FC236}">
                  <a16:creationId xmlns:a16="http://schemas.microsoft.com/office/drawing/2014/main" id="{61877933-2CFC-6F32-CD2C-6A6E02648105}"/>
                </a:ext>
              </a:extLst>
            </p:cNvPr>
            <p:cNvSpPr/>
            <p:nvPr/>
          </p:nvSpPr>
          <p:spPr>
            <a:xfrm>
              <a:off x="8132578" y="2094018"/>
              <a:ext cx="21356" cy="6960"/>
            </a:xfrm>
            <a:custGeom>
              <a:avLst/>
              <a:gdLst>
                <a:gd name="connsiteX0" fmla="*/ 0 w 20144"/>
                <a:gd name="connsiteY0" fmla="*/ 0 h 7266"/>
                <a:gd name="connsiteX1" fmla="*/ 0 w 20144"/>
                <a:gd name="connsiteY1" fmla="*/ 0 h 7266"/>
                <a:gd name="connsiteX2" fmla="*/ 20144 w 20144"/>
                <a:gd name="connsiteY2" fmla="*/ 0 h 7266"/>
              </a:gdLst>
              <a:ahLst/>
              <a:cxnLst>
                <a:cxn ang="0">
                  <a:pos x="connsiteX0" y="connsiteY0"/>
                </a:cxn>
                <a:cxn ang="0">
                  <a:pos x="connsiteX1" y="connsiteY1"/>
                </a:cxn>
                <a:cxn ang="0">
                  <a:pos x="connsiteX2" y="connsiteY2"/>
                </a:cxn>
              </a:cxnLst>
              <a:rect l="l" t="t" r="r" b="b"/>
              <a:pathLst>
                <a:path w="20144" h="7266">
                  <a:moveTo>
                    <a:pt x="0" y="0"/>
                  </a:moveTo>
                  <a:lnTo>
                    <a:pt x="0" y="0"/>
                  </a:lnTo>
                  <a:lnTo>
                    <a:pt x="20144" y="0"/>
                  </a:lnTo>
                </a:path>
              </a:pathLst>
            </a:custGeom>
            <a:noFill/>
            <a:ln w="9525" cap="sq">
              <a:solidFill>
                <a:srgbClr val="787D88"/>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74" name="Freeform 1273">
              <a:extLst>
                <a:ext uri="{FF2B5EF4-FFF2-40B4-BE49-F238E27FC236}">
                  <a16:creationId xmlns:a16="http://schemas.microsoft.com/office/drawing/2014/main" id="{F609FB83-F477-A921-2C88-CBCBB48947B7}"/>
                </a:ext>
              </a:extLst>
            </p:cNvPr>
            <p:cNvSpPr/>
            <p:nvPr/>
          </p:nvSpPr>
          <p:spPr>
            <a:xfrm>
              <a:off x="8144781" y="2083578"/>
              <a:ext cx="10169" cy="20879"/>
            </a:xfrm>
            <a:custGeom>
              <a:avLst/>
              <a:gdLst>
                <a:gd name="connsiteX0" fmla="*/ 0 w 9592"/>
                <a:gd name="connsiteY0" fmla="*/ 0 h 21798"/>
                <a:gd name="connsiteX1" fmla="*/ 0 w 9592"/>
                <a:gd name="connsiteY1" fmla="*/ 0 h 21798"/>
                <a:gd name="connsiteX2" fmla="*/ 0 w 9592"/>
                <a:gd name="connsiteY2" fmla="*/ 21798 h 21798"/>
              </a:gdLst>
              <a:ahLst/>
              <a:cxnLst>
                <a:cxn ang="0">
                  <a:pos x="connsiteX0" y="connsiteY0"/>
                </a:cxn>
                <a:cxn ang="0">
                  <a:pos x="connsiteX1" y="connsiteY1"/>
                </a:cxn>
                <a:cxn ang="0">
                  <a:pos x="connsiteX2" y="connsiteY2"/>
                </a:cxn>
              </a:cxnLst>
              <a:rect l="l" t="t" r="r" b="b"/>
              <a:pathLst>
                <a:path w="9592" h="21798">
                  <a:moveTo>
                    <a:pt x="0" y="0"/>
                  </a:moveTo>
                  <a:lnTo>
                    <a:pt x="0" y="0"/>
                  </a:lnTo>
                  <a:lnTo>
                    <a:pt x="0" y="21798"/>
                  </a:lnTo>
                </a:path>
              </a:pathLst>
            </a:custGeom>
            <a:noFill/>
            <a:ln w="9525" cap="sq">
              <a:solidFill>
                <a:srgbClr val="787D88"/>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75" name="Freeform 1274">
              <a:extLst>
                <a:ext uri="{FF2B5EF4-FFF2-40B4-BE49-F238E27FC236}">
                  <a16:creationId xmlns:a16="http://schemas.microsoft.com/office/drawing/2014/main" id="{796A7C9F-2D24-D07F-B85B-2466C9AD32DE}"/>
                </a:ext>
              </a:extLst>
            </p:cNvPr>
            <p:cNvSpPr/>
            <p:nvPr/>
          </p:nvSpPr>
          <p:spPr>
            <a:xfrm>
              <a:off x="8135629" y="2094018"/>
              <a:ext cx="21356" cy="6960"/>
            </a:xfrm>
            <a:custGeom>
              <a:avLst/>
              <a:gdLst>
                <a:gd name="connsiteX0" fmla="*/ 0 w 20144"/>
                <a:gd name="connsiteY0" fmla="*/ 0 h 7266"/>
                <a:gd name="connsiteX1" fmla="*/ 0 w 20144"/>
                <a:gd name="connsiteY1" fmla="*/ 0 h 7266"/>
                <a:gd name="connsiteX2" fmla="*/ 20144 w 20144"/>
                <a:gd name="connsiteY2" fmla="*/ 0 h 7266"/>
              </a:gdLst>
              <a:ahLst/>
              <a:cxnLst>
                <a:cxn ang="0">
                  <a:pos x="connsiteX0" y="connsiteY0"/>
                </a:cxn>
                <a:cxn ang="0">
                  <a:pos x="connsiteX1" y="connsiteY1"/>
                </a:cxn>
                <a:cxn ang="0">
                  <a:pos x="connsiteX2" y="connsiteY2"/>
                </a:cxn>
              </a:cxnLst>
              <a:rect l="l" t="t" r="r" b="b"/>
              <a:pathLst>
                <a:path w="20144" h="7266">
                  <a:moveTo>
                    <a:pt x="0" y="0"/>
                  </a:moveTo>
                  <a:lnTo>
                    <a:pt x="0" y="0"/>
                  </a:lnTo>
                  <a:lnTo>
                    <a:pt x="20144" y="0"/>
                  </a:lnTo>
                </a:path>
              </a:pathLst>
            </a:custGeom>
            <a:noFill/>
            <a:ln w="9525" cap="sq">
              <a:solidFill>
                <a:srgbClr val="787D88"/>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76" name="Freeform 1275">
              <a:extLst>
                <a:ext uri="{FF2B5EF4-FFF2-40B4-BE49-F238E27FC236}">
                  <a16:creationId xmlns:a16="http://schemas.microsoft.com/office/drawing/2014/main" id="{B0F5FE0F-AC5D-4094-485F-0222AF2EC7B1}"/>
                </a:ext>
              </a:extLst>
            </p:cNvPr>
            <p:cNvSpPr/>
            <p:nvPr/>
          </p:nvSpPr>
          <p:spPr>
            <a:xfrm>
              <a:off x="8144781" y="2083578"/>
              <a:ext cx="10169" cy="20879"/>
            </a:xfrm>
            <a:custGeom>
              <a:avLst/>
              <a:gdLst>
                <a:gd name="connsiteX0" fmla="*/ 0 w 9592"/>
                <a:gd name="connsiteY0" fmla="*/ 0 h 21798"/>
                <a:gd name="connsiteX1" fmla="*/ 0 w 9592"/>
                <a:gd name="connsiteY1" fmla="*/ 0 h 21798"/>
                <a:gd name="connsiteX2" fmla="*/ 0 w 9592"/>
                <a:gd name="connsiteY2" fmla="*/ 21798 h 21798"/>
              </a:gdLst>
              <a:ahLst/>
              <a:cxnLst>
                <a:cxn ang="0">
                  <a:pos x="connsiteX0" y="connsiteY0"/>
                </a:cxn>
                <a:cxn ang="0">
                  <a:pos x="connsiteX1" y="connsiteY1"/>
                </a:cxn>
                <a:cxn ang="0">
                  <a:pos x="connsiteX2" y="connsiteY2"/>
                </a:cxn>
              </a:cxnLst>
              <a:rect l="l" t="t" r="r" b="b"/>
              <a:pathLst>
                <a:path w="9592" h="21798">
                  <a:moveTo>
                    <a:pt x="0" y="0"/>
                  </a:moveTo>
                  <a:lnTo>
                    <a:pt x="0" y="0"/>
                  </a:lnTo>
                  <a:lnTo>
                    <a:pt x="0" y="21798"/>
                  </a:lnTo>
                </a:path>
              </a:pathLst>
            </a:custGeom>
            <a:noFill/>
            <a:ln w="9525" cap="sq">
              <a:solidFill>
                <a:srgbClr val="787D88"/>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77" name="Freeform 1276">
              <a:extLst>
                <a:ext uri="{FF2B5EF4-FFF2-40B4-BE49-F238E27FC236}">
                  <a16:creationId xmlns:a16="http://schemas.microsoft.com/office/drawing/2014/main" id="{FDA0E7B6-EF68-76F7-BDED-9B4C1857A9E5}"/>
                </a:ext>
              </a:extLst>
            </p:cNvPr>
            <p:cNvSpPr/>
            <p:nvPr/>
          </p:nvSpPr>
          <p:spPr>
            <a:xfrm>
              <a:off x="8370545" y="2094018"/>
              <a:ext cx="18305" cy="6960"/>
            </a:xfrm>
            <a:custGeom>
              <a:avLst/>
              <a:gdLst>
                <a:gd name="connsiteX0" fmla="*/ 0 w 17266"/>
                <a:gd name="connsiteY0" fmla="*/ 0 h 7266"/>
                <a:gd name="connsiteX1" fmla="*/ 0 w 17266"/>
                <a:gd name="connsiteY1" fmla="*/ 0 h 7266"/>
                <a:gd name="connsiteX2" fmla="*/ 17266 w 17266"/>
                <a:gd name="connsiteY2" fmla="*/ 0 h 7266"/>
              </a:gdLst>
              <a:ahLst/>
              <a:cxnLst>
                <a:cxn ang="0">
                  <a:pos x="connsiteX0" y="connsiteY0"/>
                </a:cxn>
                <a:cxn ang="0">
                  <a:pos x="connsiteX1" y="connsiteY1"/>
                </a:cxn>
                <a:cxn ang="0">
                  <a:pos x="connsiteX2" y="connsiteY2"/>
                </a:cxn>
              </a:cxnLst>
              <a:rect l="l" t="t" r="r" b="b"/>
              <a:pathLst>
                <a:path w="17266" h="7266">
                  <a:moveTo>
                    <a:pt x="0" y="0"/>
                  </a:moveTo>
                  <a:lnTo>
                    <a:pt x="0" y="0"/>
                  </a:lnTo>
                  <a:lnTo>
                    <a:pt x="17266" y="0"/>
                  </a:lnTo>
                </a:path>
              </a:pathLst>
            </a:custGeom>
            <a:noFill/>
            <a:ln w="9525" cap="sq">
              <a:solidFill>
                <a:srgbClr val="787D88"/>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78" name="Freeform 1277">
              <a:extLst>
                <a:ext uri="{FF2B5EF4-FFF2-40B4-BE49-F238E27FC236}">
                  <a16:creationId xmlns:a16="http://schemas.microsoft.com/office/drawing/2014/main" id="{18486848-7EE7-813B-1BAD-AE38F1D2951C}"/>
                </a:ext>
              </a:extLst>
            </p:cNvPr>
            <p:cNvSpPr/>
            <p:nvPr/>
          </p:nvSpPr>
          <p:spPr>
            <a:xfrm>
              <a:off x="8379698" y="2083578"/>
              <a:ext cx="10169" cy="20879"/>
            </a:xfrm>
            <a:custGeom>
              <a:avLst/>
              <a:gdLst>
                <a:gd name="connsiteX0" fmla="*/ 0 w 9592"/>
                <a:gd name="connsiteY0" fmla="*/ 0 h 21798"/>
                <a:gd name="connsiteX1" fmla="*/ 0 w 9592"/>
                <a:gd name="connsiteY1" fmla="*/ 0 h 21798"/>
                <a:gd name="connsiteX2" fmla="*/ 0 w 9592"/>
                <a:gd name="connsiteY2" fmla="*/ 21798 h 21798"/>
              </a:gdLst>
              <a:ahLst/>
              <a:cxnLst>
                <a:cxn ang="0">
                  <a:pos x="connsiteX0" y="connsiteY0"/>
                </a:cxn>
                <a:cxn ang="0">
                  <a:pos x="connsiteX1" y="connsiteY1"/>
                </a:cxn>
                <a:cxn ang="0">
                  <a:pos x="connsiteX2" y="connsiteY2"/>
                </a:cxn>
              </a:cxnLst>
              <a:rect l="l" t="t" r="r" b="b"/>
              <a:pathLst>
                <a:path w="9592" h="21798">
                  <a:moveTo>
                    <a:pt x="0" y="0"/>
                  </a:moveTo>
                  <a:lnTo>
                    <a:pt x="0" y="0"/>
                  </a:lnTo>
                  <a:lnTo>
                    <a:pt x="0" y="21798"/>
                  </a:lnTo>
                </a:path>
              </a:pathLst>
            </a:custGeom>
            <a:noFill/>
            <a:ln w="9525" cap="sq">
              <a:solidFill>
                <a:srgbClr val="787D88"/>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477" name="Freeform 1476">
              <a:extLst>
                <a:ext uri="{FF2B5EF4-FFF2-40B4-BE49-F238E27FC236}">
                  <a16:creationId xmlns:a16="http://schemas.microsoft.com/office/drawing/2014/main" id="{33E1A498-03A4-ACC6-D197-06BD939F4D5F}"/>
                </a:ext>
              </a:extLst>
            </p:cNvPr>
            <p:cNvSpPr/>
            <p:nvPr/>
          </p:nvSpPr>
          <p:spPr>
            <a:xfrm>
              <a:off x="6569012" y="1393522"/>
              <a:ext cx="10169" cy="1037694"/>
            </a:xfrm>
            <a:custGeom>
              <a:avLst/>
              <a:gdLst>
                <a:gd name="connsiteX0" fmla="*/ 0 w 9592"/>
                <a:gd name="connsiteY0" fmla="*/ 1083378 h 1083377"/>
                <a:gd name="connsiteX1" fmla="*/ 0 w 9592"/>
                <a:gd name="connsiteY1" fmla="*/ 1083378 h 1083377"/>
                <a:gd name="connsiteX2" fmla="*/ 0 w 9592"/>
                <a:gd name="connsiteY2" fmla="*/ 0 h 1083377"/>
              </a:gdLst>
              <a:ahLst/>
              <a:cxnLst>
                <a:cxn ang="0">
                  <a:pos x="connsiteX0" y="connsiteY0"/>
                </a:cxn>
                <a:cxn ang="0">
                  <a:pos x="connsiteX1" y="connsiteY1"/>
                </a:cxn>
                <a:cxn ang="0">
                  <a:pos x="connsiteX2" y="connsiteY2"/>
                </a:cxn>
              </a:cxnLst>
              <a:rect l="l" t="t" r="r" b="b"/>
              <a:pathLst>
                <a:path w="9592" h="1083377">
                  <a:moveTo>
                    <a:pt x="0" y="1083378"/>
                  </a:moveTo>
                  <a:lnTo>
                    <a:pt x="0" y="1083378"/>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478" name="Freeform 1477">
              <a:extLst>
                <a:ext uri="{FF2B5EF4-FFF2-40B4-BE49-F238E27FC236}">
                  <a16:creationId xmlns:a16="http://schemas.microsoft.com/office/drawing/2014/main" id="{81432E47-53C8-A9BC-B0F4-AC2F54F9DEA5}"/>
                </a:ext>
              </a:extLst>
            </p:cNvPr>
            <p:cNvSpPr/>
            <p:nvPr/>
          </p:nvSpPr>
          <p:spPr>
            <a:xfrm>
              <a:off x="6562911" y="2429128"/>
              <a:ext cx="2169161" cy="6960"/>
            </a:xfrm>
            <a:custGeom>
              <a:avLst/>
              <a:gdLst>
                <a:gd name="connsiteX0" fmla="*/ 0 w 2046076"/>
                <a:gd name="connsiteY0" fmla="*/ 0 h 7266"/>
                <a:gd name="connsiteX1" fmla="*/ 0 w 2046076"/>
                <a:gd name="connsiteY1" fmla="*/ 0 h 7266"/>
                <a:gd name="connsiteX2" fmla="*/ 2046076 w 2046076"/>
                <a:gd name="connsiteY2" fmla="*/ 0 h 7266"/>
              </a:gdLst>
              <a:ahLst/>
              <a:cxnLst>
                <a:cxn ang="0">
                  <a:pos x="connsiteX0" y="connsiteY0"/>
                </a:cxn>
                <a:cxn ang="0">
                  <a:pos x="connsiteX1" y="connsiteY1"/>
                </a:cxn>
                <a:cxn ang="0">
                  <a:pos x="connsiteX2" y="connsiteY2"/>
                </a:cxn>
              </a:cxnLst>
              <a:rect l="l" t="t" r="r" b="b"/>
              <a:pathLst>
                <a:path w="2046076" h="7266">
                  <a:moveTo>
                    <a:pt x="0" y="0"/>
                  </a:moveTo>
                  <a:lnTo>
                    <a:pt x="0" y="0"/>
                  </a:lnTo>
                  <a:lnTo>
                    <a:pt x="2046076"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479" name="Freeform 1478">
              <a:extLst>
                <a:ext uri="{FF2B5EF4-FFF2-40B4-BE49-F238E27FC236}">
                  <a16:creationId xmlns:a16="http://schemas.microsoft.com/office/drawing/2014/main" id="{1E4D9A54-77E8-52EB-627D-A78CBBCFD1EF}"/>
                </a:ext>
              </a:extLst>
            </p:cNvPr>
            <p:cNvSpPr/>
            <p:nvPr/>
          </p:nvSpPr>
          <p:spPr>
            <a:xfrm>
              <a:off x="6569012" y="2429128"/>
              <a:ext cx="10169" cy="20879"/>
            </a:xfrm>
            <a:custGeom>
              <a:avLst/>
              <a:gdLst>
                <a:gd name="connsiteX0" fmla="*/ 0 w 9592"/>
                <a:gd name="connsiteY0" fmla="*/ 0 h 21798"/>
                <a:gd name="connsiteX1" fmla="*/ 0 w 9592"/>
                <a:gd name="connsiteY1" fmla="*/ 0 h 21798"/>
                <a:gd name="connsiteX2" fmla="*/ 0 w 9592"/>
                <a:gd name="connsiteY2" fmla="*/ 21798 h 21798"/>
              </a:gdLst>
              <a:ahLst/>
              <a:cxnLst>
                <a:cxn ang="0">
                  <a:pos x="connsiteX0" y="connsiteY0"/>
                </a:cxn>
                <a:cxn ang="0">
                  <a:pos x="connsiteX1" y="connsiteY1"/>
                </a:cxn>
                <a:cxn ang="0">
                  <a:pos x="connsiteX2" y="connsiteY2"/>
                </a:cxn>
              </a:cxnLst>
              <a:rect l="l" t="t" r="r" b="b"/>
              <a:pathLst>
                <a:path w="9592" h="21798">
                  <a:moveTo>
                    <a:pt x="0" y="0"/>
                  </a:moveTo>
                  <a:lnTo>
                    <a:pt x="0" y="0"/>
                  </a:lnTo>
                  <a:lnTo>
                    <a:pt x="0" y="21798"/>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480" name="Freeform 1479">
              <a:extLst>
                <a:ext uri="{FF2B5EF4-FFF2-40B4-BE49-F238E27FC236}">
                  <a16:creationId xmlns:a16="http://schemas.microsoft.com/office/drawing/2014/main" id="{8E7FDAEE-8376-A43B-C9A7-60E823DAE700}"/>
                </a:ext>
              </a:extLst>
            </p:cNvPr>
            <p:cNvSpPr/>
            <p:nvPr/>
          </p:nvSpPr>
          <p:spPr>
            <a:xfrm>
              <a:off x="6736809" y="2429128"/>
              <a:ext cx="10169" cy="20879"/>
            </a:xfrm>
            <a:custGeom>
              <a:avLst/>
              <a:gdLst>
                <a:gd name="connsiteX0" fmla="*/ 0 w 9592"/>
                <a:gd name="connsiteY0" fmla="*/ 0 h 21798"/>
                <a:gd name="connsiteX1" fmla="*/ 0 w 9592"/>
                <a:gd name="connsiteY1" fmla="*/ 0 h 21798"/>
                <a:gd name="connsiteX2" fmla="*/ 0 w 9592"/>
                <a:gd name="connsiteY2" fmla="*/ 21798 h 21798"/>
              </a:gdLst>
              <a:ahLst/>
              <a:cxnLst>
                <a:cxn ang="0">
                  <a:pos x="connsiteX0" y="connsiteY0"/>
                </a:cxn>
                <a:cxn ang="0">
                  <a:pos x="connsiteX1" y="connsiteY1"/>
                </a:cxn>
                <a:cxn ang="0">
                  <a:pos x="connsiteX2" y="connsiteY2"/>
                </a:cxn>
              </a:cxnLst>
              <a:rect l="l" t="t" r="r" b="b"/>
              <a:pathLst>
                <a:path w="9592" h="21798">
                  <a:moveTo>
                    <a:pt x="0" y="0"/>
                  </a:moveTo>
                  <a:lnTo>
                    <a:pt x="0" y="0"/>
                  </a:lnTo>
                  <a:lnTo>
                    <a:pt x="0" y="21798"/>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481" name="Freeform 1480">
              <a:extLst>
                <a:ext uri="{FF2B5EF4-FFF2-40B4-BE49-F238E27FC236}">
                  <a16:creationId xmlns:a16="http://schemas.microsoft.com/office/drawing/2014/main" id="{0727753D-49D5-627C-F2BE-ECD7F664AC99}"/>
                </a:ext>
              </a:extLst>
            </p:cNvPr>
            <p:cNvSpPr/>
            <p:nvPr/>
          </p:nvSpPr>
          <p:spPr>
            <a:xfrm>
              <a:off x="6898505" y="2429128"/>
              <a:ext cx="10169" cy="20879"/>
            </a:xfrm>
            <a:custGeom>
              <a:avLst/>
              <a:gdLst>
                <a:gd name="connsiteX0" fmla="*/ 0 w 9592"/>
                <a:gd name="connsiteY0" fmla="*/ 0 h 21798"/>
                <a:gd name="connsiteX1" fmla="*/ 0 w 9592"/>
                <a:gd name="connsiteY1" fmla="*/ 0 h 21798"/>
                <a:gd name="connsiteX2" fmla="*/ 0 w 9592"/>
                <a:gd name="connsiteY2" fmla="*/ 21798 h 21798"/>
              </a:gdLst>
              <a:ahLst/>
              <a:cxnLst>
                <a:cxn ang="0">
                  <a:pos x="connsiteX0" y="connsiteY0"/>
                </a:cxn>
                <a:cxn ang="0">
                  <a:pos x="connsiteX1" y="connsiteY1"/>
                </a:cxn>
                <a:cxn ang="0">
                  <a:pos x="connsiteX2" y="connsiteY2"/>
                </a:cxn>
              </a:cxnLst>
              <a:rect l="l" t="t" r="r" b="b"/>
              <a:pathLst>
                <a:path w="9592" h="21798">
                  <a:moveTo>
                    <a:pt x="0" y="0"/>
                  </a:moveTo>
                  <a:lnTo>
                    <a:pt x="0" y="0"/>
                  </a:lnTo>
                  <a:lnTo>
                    <a:pt x="0" y="21798"/>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482" name="Freeform 1481">
              <a:extLst>
                <a:ext uri="{FF2B5EF4-FFF2-40B4-BE49-F238E27FC236}">
                  <a16:creationId xmlns:a16="http://schemas.microsoft.com/office/drawing/2014/main" id="{17445313-4F19-A777-A0A4-22BFE6FC33A8}"/>
                </a:ext>
              </a:extLst>
            </p:cNvPr>
            <p:cNvSpPr/>
            <p:nvPr/>
          </p:nvSpPr>
          <p:spPr>
            <a:xfrm>
              <a:off x="7066303" y="2429128"/>
              <a:ext cx="10169" cy="20879"/>
            </a:xfrm>
            <a:custGeom>
              <a:avLst/>
              <a:gdLst>
                <a:gd name="connsiteX0" fmla="*/ 0 w 9592"/>
                <a:gd name="connsiteY0" fmla="*/ 0 h 21798"/>
                <a:gd name="connsiteX1" fmla="*/ 0 w 9592"/>
                <a:gd name="connsiteY1" fmla="*/ 0 h 21798"/>
                <a:gd name="connsiteX2" fmla="*/ 0 w 9592"/>
                <a:gd name="connsiteY2" fmla="*/ 21798 h 21798"/>
              </a:gdLst>
              <a:ahLst/>
              <a:cxnLst>
                <a:cxn ang="0">
                  <a:pos x="connsiteX0" y="connsiteY0"/>
                </a:cxn>
                <a:cxn ang="0">
                  <a:pos x="connsiteX1" y="connsiteY1"/>
                </a:cxn>
                <a:cxn ang="0">
                  <a:pos x="connsiteX2" y="connsiteY2"/>
                </a:cxn>
              </a:cxnLst>
              <a:rect l="l" t="t" r="r" b="b"/>
              <a:pathLst>
                <a:path w="9592" h="21798">
                  <a:moveTo>
                    <a:pt x="0" y="0"/>
                  </a:moveTo>
                  <a:lnTo>
                    <a:pt x="0" y="0"/>
                  </a:lnTo>
                  <a:lnTo>
                    <a:pt x="0" y="21798"/>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483" name="Freeform 1482">
              <a:extLst>
                <a:ext uri="{FF2B5EF4-FFF2-40B4-BE49-F238E27FC236}">
                  <a16:creationId xmlns:a16="http://schemas.microsoft.com/office/drawing/2014/main" id="{3676C5B6-8B66-D05F-61C6-2D6B21C21232}"/>
                </a:ext>
              </a:extLst>
            </p:cNvPr>
            <p:cNvSpPr/>
            <p:nvPr/>
          </p:nvSpPr>
          <p:spPr>
            <a:xfrm>
              <a:off x="7231049" y="2429128"/>
              <a:ext cx="10169" cy="20879"/>
            </a:xfrm>
            <a:custGeom>
              <a:avLst/>
              <a:gdLst>
                <a:gd name="connsiteX0" fmla="*/ 0 w 9592"/>
                <a:gd name="connsiteY0" fmla="*/ 0 h 21798"/>
                <a:gd name="connsiteX1" fmla="*/ 0 w 9592"/>
                <a:gd name="connsiteY1" fmla="*/ 0 h 21798"/>
                <a:gd name="connsiteX2" fmla="*/ 0 w 9592"/>
                <a:gd name="connsiteY2" fmla="*/ 21798 h 21798"/>
              </a:gdLst>
              <a:ahLst/>
              <a:cxnLst>
                <a:cxn ang="0">
                  <a:pos x="connsiteX0" y="connsiteY0"/>
                </a:cxn>
                <a:cxn ang="0">
                  <a:pos x="connsiteX1" y="connsiteY1"/>
                </a:cxn>
                <a:cxn ang="0">
                  <a:pos x="connsiteX2" y="connsiteY2"/>
                </a:cxn>
              </a:cxnLst>
              <a:rect l="l" t="t" r="r" b="b"/>
              <a:pathLst>
                <a:path w="9592" h="21798">
                  <a:moveTo>
                    <a:pt x="0" y="0"/>
                  </a:moveTo>
                  <a:lnTo>
                    <a:pt x="0" y="0"/>
                  </a:lnTo>
                  <a:lnTo>
                    <a:pt x="0" y="21798"/>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484" name="Freeform 1483">
              <a:extLst>
                <a:ext uri="{FF2B5EF4-FFF2-40B4-BE49-F238E27FC236}">
                  <a16:creationId xmlns:a16="http://schemas.microsoft.com/office/drawing/2014/main" id="{7663453B-4BB3-9871-6CDE-680677D65271}"/>
                </a:ext>
              </a:extLst>
            </p:cNvPr>
            <p:cNvSpPr/>
            <p:nvPr/>
          </p:nvSpPr>
          <p:spPr>
            <a:xfrm>
              <a:off x="7398846" y="2429128"/>
              <a:ext cx="10169" cy="20879"/>
            </a:xfrm>
            <a:custGeom>
              <a:avLst/>
              <a:gdLst>
                <a:gd name="connsiteX0" fmla="*/ 0 w 9592"/>
                <a:gd name="connsiteY0" fmla="*/ 0 h 21798"/>
                <a:gd name="connsiteX1" fmla="*/ 0 w 9592"/>
                <a:gd name="connsiteY1" fmla="*/ 0 h 21798"/>
                <a:gd name="connsiteX2" fmla="*/ 0 w 9592"/>
                <a:gd name="connsiteY2" fmla="*/ 21798 h 21798"/>
              </a:gdLst>
              <a:ahLst/>
              <a:cxnLst>
                <a:cxn ang="0">
                  <a:pos x="connsiteX0" y="connsiteY0"/>
                </a:cxn>
                <a:cxn ang="0">
                  <a:pos x="connsiteX1" y="connsiteY1"/>
                </a:cxn>
                <a:cxn ang="0">
                  <a:pos x="connsiteX2" y="connsiteY2"/>
                </a:cxn>
              </a:cxnLst>
              <a:rect l="l" t="t" r="r" b="b"/>
              <a:pathLst>
                <a:path w="9592" h="21798">
                  <a:moveTo>
                    <a:pt x="0" y="0"/>
                  </a:moveTo>
                  <a:lnTo>
                    <a:pt x="0" y="0"/>
                  </a:lnTo>
                  <a:lnTo>
                    <a:pt x="0" y="21798"/>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485" name="Freeform 1484">
              <a:extLst>
                <a:ext uri="{FF2B5EF4-FFF2-40B4-BE49-F238E27FC236}">
                  <a16:creationId xmlns:a16="http://schemas.microsoft.com/office/drawing/2014/main" id="{345FA5DF-C723-464B-07DB-41A23A2CADAB}"/>
                </a:ext>
              </a:extLst>
            </p:cNvPr>
            <p:cNvSpPr/>
            <p:nvPr/>
          </p:nvSpPr>
          <p:spPr>
            <a:xfrm>
              <a:off x="7566644" y="2429128"/>
              <a:ext cx="10169" cy="20879"/>
            </a:xfrm>
            <a:custGeom>
              <a:avLst/>
              <a:gdLst>
                <a:gd name="connsiteX0" fmla="*/ 0 w 9592"/>
                <a:gd name="connsiteY0" fmla="*/ 0 h 21798"/>
                <a:gd name="connsiteX1" fmla="*/ 0 w 9592"/>
                <a:gd name="connsiteY1" fmla="*/ 0 h 21798"/>
                <a:gd name="connsiteX2" fmla="*/ 0 w 9592"/>
                <a:gd name="connsiteY2" fmla="*/ 21798 h 21798"/>
              </a:gdLst>
              <a:ahLst/>
              <a:cxnLst>
                <a:cxn ang="0">
                  <a:pos x="connsiteX0" y="connsiteY0"/>
                </a:cxn>
                <a:cxn ang="0">
                  <a:pos x="connsiteX1" y="connsiteY1"/>
                </a:cxn>
                <a:cxn ang="0">
                  <a:pos x="connsiteX2" y="connsiteY2"/>
                </a:cxn>
              </a:cxnLst>
              <a:rect l="l" t="t" r="r" b="b"/>
              <a:pathLst>
                <a:path w="9592" h="21798">
                  <a:moveTo>
                    <a:pt x="0" y="0"/>
                  </a:moveTo>
                  <a:lnTo>
                    <a:pt x="0" y="0"/>
                  </a:lnTo>
                  <a:lnTo>
                    <a:pt x="0" y="21798"/>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486" name="Freeform 1485">
              <a:extLst>
                <a:ext uri="{FF2B5EF4-FFF2-40B4-BE49-F238E27FC236}">
                  <a16:creationId xmlns:a16="http://schemas.microsoft.com/office/drawing/2014/main" id="{D119A4DF-F8E3-1176-CFE2-69EE651A9BAB}"/>
                </a:ext>
              </a:extLst>
            </p:cNvPr>
            <p:cNvSpPr/>
            <p:nvPr/>
          </p:nvSpPr>
          <p:spPr>
            <a:xfrm>
              <a:off x="7728339" y="2429128"/>
              <a:ext cx="10169" cy="20879"/>
            </a:xfrm>
            <a:custGeom>
              <a:avLst/>
              <a:gdLst>
                <a:gd name="connsiteX0" fmla="*/ 0 w 9592"/>
                <a:gd name="connsiteY0" fmla="*/ 0 h 21798"/>
                <a:gd name="connsiteX1" fmla="*/ 0 w 9592"/>
                <a:gd name="connsiteY1" fmla="*/ 0 h 21798"/>
                <a:gd name="connsiteX2" fmla="*/ 0 w 9592"/>
                <a:gd name="connsiteY2" fmla="*/ 21798 h 21798"/>
              </a:gdLst>
              <a:ahLst/>
              <a:cxnLst>
                <a:cxn ang="0">
                  <a:pos x="connsiteX0" y="connsiteY0"/>
                </a:cxn>
                <a:cxn ang="0">
                  <a:pos x="connsiteX1" y="connsiteY1"/>
                </a:cxn>
                <a:cxn ang="0">
                  <a:pos x="connsiteX2" y="connsiteY2"/>
                </a:cxn>
              </a:cxnLst>
              <a:rect l="l" t="t" r="r" b="b"/>
              <a:pathLst>
                <a:path w="9592" h="21798">
                  <a:moveTo>
                    <a:pt x="0" y="0"/>
                  </a:moveTo>
                  <a:lnTo>
                    <a:pt x="0" y="0"/>
                  </a:lnTo>
                  <a:lnTo>
                    <a:pt x="0" y="21798"/>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487" name="Freeform 1486">
              <a:extLst>
                <a:ext uri="{FF2B5EF4-FFF2-40B4-BE49-F238E27FC236}">
                  <a16:creationId xmlns:a16="http://schemas.microsoft.com/office/drawing/2014/main" id="{1F7ACA73-529B-DC3B-2E0D-9A71AD831366}"/>
                </a:ext>
              </a:extLst>
            </p:cNvPr>
            <p:cNvSpPr/>
            <p:nvPr/>
          </p:nvSpPr>
          <p:spPr>
            <a:xfrm>
              <a:off x="8231731" y="2429128"/>
              <a:ext cx="10169" cy="20879"/>
            </a:xfrm>
            <a:custGeom>
              <a:avLst/>
              <a:gdLst>
                <a:gd name="connsiteX0" fmla="*/ 0 w 9592"/>
                <a:gd name="connsiteY0" fmla="*/ 0 h 21798"/>
                <a:gd name="connsiteX1" fmla="*/ 0 w 9592"/>
                <a:gd name="connsiteY1" fmla="*/ 0 h 21798"/>
                <a:gd name="connsiteX2" fmla="*/ 0 w 9592"/>
                <a:gd name="connsiteY2" fmla="*/ 21798 h 21798"/>
              </a:gdLst>
              <a:ahLst/>
              <a:cxnLst>
                <a:cxn ang="0">
                  <a:pos x="connsiteX0" y="connsiteY0"/>
                </a:cxn>
                <a:cxn ang="0">
                  <a:pos x="connsiteX1" y="connsiteY1"/>
                </a:cxn>
                <a:cxn ang="0">
                  <a:pos x="connsiteX2" y="connsiteY2"/>
                </a:cxn>
              </a:cxnLst>
              <a:rect l="l" t="t" r="r" b="b"/>
              <a:pathLst>
                <a:path w="9592" h="21798">
                  <a:moveTo>
                    <a:pt x="0" y="0"/>
                  </a:moveTo>
                  <a:lnTo>
                    <a:pt x="0" y="0"/>
                  </a:lnTo>
                  <a:lnTo>
                    <a:pt x="0" y="21798"/>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488" name="Freeform 1487">
              <a:extLst>
                <a:ext uri="{FF2B5EF4-FFF2-40B4-BE49-F238E27FC236}">
                  <a16:creationId xmlns:a16="http://schemas.microsoft.com/office/drawing/2014/main" id="{367407A1-8D07-3657-43D3-D180C70902F2}"/>
                </a:ext>
              </a:extLst>
            </p:cNvPr>
            <p:cNvSpPr/>
            <p:nvPr/>
          </p:nvSpPr>
          <p:spPr>
            <a:xfrm>
              <a:off x="6535453" y="2429128"/>
              <a:ext cx="27457" cy="6960"/>
            </a:xfrm>
            <a:custGeom>
              <a:avLst/>
              <a:gdLst>
                <a:gd name="connsiteX0" fmla="*/ 25900 w 25899"/>
                <a:gd name="connsiteY0" fmla="*/ 0 h 7266"/>
                <a:gd name="connsiteX1" fmla="*/ 25900 w 25899"/>
                <a:gd name="connsiteY1" fmla="*/ 0 h 7266"/>
                <a:gd name="connsiteX2" fmla="*/ 0 w 25899"/>
                <a:gd name="connsiteY2" fmla="*/ 0 h 7266"/>
              </a:gdLst>
              <a:ahLst/>
              <a:cxnLst>
                <a:cxn ang="0">
                  <a:pos x="connsiteX0" y="connsiteY0"/>
                </a:cxn>
                <a:cxn ang="0">
                  <a:pos x="connsiteX1" y="connsiteY1"/>
                </a:cxn>
                <a:cxn ang="0">
                  <a:pos x="connsiteX2" y="connsiteY2"/>
                </a:cxn>
              </a:cxnLst>
              <a:rect l="l" t="t" r="r" b="b"/>
              <a:pathLst>
                <a:path w="25899" h="7266">
                  <a:moveTo>
                    <a:pt x="25900" y="0"/>
                  </a:moveTo>
                  <a:lnTo>
                    <a:pt x="25900"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489" name="Freeform 1488">
              <a:extLst>
                <a:ext uri="{FF2B5EF4-FFF2-40B4-BE49-F238E27FC236}">
                  <a16:creationId xmlns:a16="http://schemas.microsoft.com/office/drawing/2014/main" id="{DA57D418-3312-1016-122E-A56AD4EAF6BF}"/>
                </a:ext>
              </a:extLst>
            </p:cNvPr>
            <p:cNvSpPr/>
            <p:nvPr/>
          </p:nvSpPr>
          <p:spPr>
            <a:xfrm>
              <a:off x="6535453" y="2326821"/>
              <a:ext cx="33559" cy="6960"/>
            </a:xfrm>
            <a:custGeom>
              <a:avLst/>
              <a:gdLst>
                <a:gd name="connsiteX0" fmla="*/ 31655 w 31655"/>
                <a:gd name="connsiteY0" fmla="*/ 0 h 7266"/>
                <a:gd name="connsiteX1" fmla="*/ 31655 w 31655"/>
                <a:gd name="connsiteY1" fmla="*/ 0 h 7266"/>
                <a:gd name="connsiteX2" fmla="*/ 0 w 31655"/>
                <a:gd name="connsiteY2" fmla="*/ 0 h 7266"/>
              </a:gdLst>
              <a:ahLst/>
              <a:cxnLst>
                <a:cxn ang="0">
                  <a:pos x="connsiteX0" y="connsiteY0"/>
                </a:cxn>
                <a:cxn ang="0">
                  <a:pos x="connsiteX1" y="connsiteY1"/>
                </a:cxn>
                <a:cxn ang="0">
                  <a:pos x="connsiteX2" y="connsiteY2"/>
                </a:cxn>
              </a:cxnLst>
              <a:rect l="l" t="t" r="r" b="b"/>
              <a:pathLst>
                <a:path w="31655" h="7266">
                  <a:moveTo>
                    <a:pt x="31655" y="0"/>
                  </a:moveTo>
                  <a:lnTo>
                    <a:pt x="31655"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490" name="Freeform 1489">
              <a:extLst>
                <a:ext uri="{FF2B5EF4-FFF2-40B4-BE49-F238E27FC236}">
                  <a16:creationId xmlns:a16="http://schemas.microsoft.com/office/drawing/2014/main" id="{0B18252F-B7B6-6063-8EDF-F777FD8C3D48}"/>
                </a:ext>
              </a:extLst>
            </p:cNvPr>
            <p:cNvSpPr/>
            <p:nvPr/>
          </p:nvSpPr>
          <p:spPr>
            <a:xfrm>
              <a:off x="6535453" y="2222425"/>
              <a:ext cx="33559" cy="6960"/>
            </a:xfrm>
            <a:custGeom>
              <a:avLst/>
              <a:gdLst>
                <a:gd name="connsiteX0" fmla="*/ 31655 w 31655"/>
                <a:gd name="connsiteY0" fmla="*/ 0 h 7266"/>
                <a:gd name="connsiteX1" fmla="*/ 31655 w 31655"/>
                <a:gd name="connsiteY1" fmla="*/ 0 h 7266"/>
                <a:gd name="connsiteX2" fmla="*/ 0 w 31655"/>
                <a:gd name="connsiteY2" fmla="*/ 0 h 7266"/>
              </a:gdLst>
              <a:ahLst/>
              <a:cxnLst>
                <a:cxn ang="0">
                  <a:pos x="connsiteX0" y="connsiteY0"/>
                </a:cxn>
                <a:cxn ang="0">
                  <a:pos x="connsiteX1" y="connsiteY1"/>
                </a:cxn>
                <a:cxn ang="0">
                  <a:pos x="connsiteX2" y="connsiteY2"/>
                </a:cxn>
              </a:cxnLst>
              <a:rect l="l" t="t" r="r" b="b"/>
              <a:pathLst>
                <a:path w="31655" h="7266">
                  <a:moveTo>
                    <a:pt x="31655" y="0"/>
                  </a:moveTo>
                  <a:lnTo>
                    <a:pt x="31655"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491" name="Freeform 1490">
              <a:extLst>
                <a:ext uri="{FF2B5EF4-FFF2-40B4-BE49-F238E27FC236}">
                  <a16:creationId xmlns:a16="http://schemas.microsoft.com/office/drawing/2014/main" id="{9E29B170-E86A-0532-8842-CB02000187F0}"/>
                </a:ext>
              </a:extLst>
            </p:cNvPr>
            <p:cNvSpPr/>
            <p:nvPr/>
          </p:nvSpPr>
          <p:spPr>
            <a:xfrm>
              <a:off x="6535453" y="2120117"/>
              <a:ext cx="33559" cy="6960"/>
            </a:xfrm>
            <a:custGeom>
              <a:avLst/>
              <a:gdLst>
                <a:gd name="connsiteX0" fmla="*/ 31655 w 31655"/>
                <a:gd name="connsiteY0" fmla="*/ 0 h 7266"/>
                <a:gd name="connsiteX1" fmla="*/ 31655 w 31655"/>
                <a:gd name="connsiteY1" fmla="*/ 0 h 7266"/>
                <a:gd name="connsiteX2" fmla="*/ 0 w 31655"/>
                <a:gd name="connsiteY2" fmla="*/ 0 h 7266"/>
              </a:gdLst>
              <a:ahLst/>
              <a:cxnLst>
                <a:cxn ang="0">
                  <a:pos x="connsiteX0" y="connsiteY0"/>
                </a:cxn>
                <a:cxn ang="0">
                  <a:pos x="connsiteX1" y="connsiteY1"/>
                </a:cxn>
                <a:cxn ang="0">
                  <a:pos x="connsiteX2" y="connsiteY2"/>
                </a:cxn>
              </a:cxnLst>
              <a:rect l="l" t="t" r="r" b="b"/>
              <a:pathLst>
                <a:path w="31655" h="7266">
                  <a:moveTo>
                    <a:pt x="31655" y="0"/>
                  </a:moveTo>
                  <a:lnTo>
                    <a:pt x="31655"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492" name="Freeform 1491">
              <a:extLst>
                <a:ext uri="{FF2B5EF4-FFF2-40B4-BE49-F238E27FC236}">
                  <a16:creationId xmlns:a16="http://schemas.microsoft.com/office/drawing/2014/main" id="{F6BF241D-F998-FC25-A8BF-F4A1143A7DFB}"/>
                </a:ext>
              </a:extLst>
            </p:cNvPr>
            <p:cNvSpPr/>
            <p:nvPr/>
          </p:nvSpPr>
          <p:spPr>
            <a:xfrm>
              <a:off x="6535453" y="2015721"/>
              <a:ext cx="33559" cy="6960"/>
            </a:xfrm>
            <a:custGeom>
              <a:avLst/>
              <a:gdLst>
                <a:gd name="connsiteX0" fmla="*/ 31655 w 31655"/>
                <a:gd name="connsiteY0" fmla="*/ 0 h 7266"/>
                <a:gd name="connsiteX1" fmla="*/ 31655 w 31655"/>
                <a:gd name="connsiteY1" fmla="*/ 0 h 7266"/>
                <a:gd name="connsiteX2" fmla="*/ 0 w 31655"/>
                <a:gd name="connsiteY2" fmla="*/ 0 h 7266"/>
              </a:gdLst>
              <a:ahLst/>
              <a:cxnLst>
                <a:cxn ang="0">
                  <a:pos x="connsiteX0" y="connsiteY0"/>
                </a:cxn>
                <a:cxn ang="0">
                  <a:pos x="connsiteX1" y="connsiteY1"/>
                </a:cxn>
                <a:cxn ang="0">
                  <a:pos x="connsiteX2" y="connsiteY2"/>
                </a:cxn>
              </a:cxnLst>
              <a:rect l="l" t="t" r="r" b="b"/>
              <a:pathLst>
                <a:path w="31655" h="7266">
                  <a:moveTo>
                    <a:pt x="31655" y="0"/>
                  </a:moveTo>
                  <a:lnTo>
                    <a:pt x="31655"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493" name="Freeform 1492">
              <a:extLst>
                <a:ext uri="{FF2B5EF4-FFF2-40B4-BE49-F238E27FC236}">
                  <a16:creationId xmlns:a16="http://schemas.microsoft.com/office/drawing/2014/main" id="{B65AD73A-D476-EB74-8FC6-5BE195919FB5}"/>
                </a:ext>
              </a:extLst>
            </p:cNvPr>
            <p:cNvSpPr/>
            <p:nvPr/>
          </p:nvSpPr>
          <p:spPr>
            <a:xfrm>
              <a:off x="6535453" y="1913413"/>
              <a:ext cx="33559" cy="6960"/>
            </a:xfrm>
            <a:custGeom>
              <a:avLst/>
              <a:gdLst>
                <a:gd name="connsiteX0" fmla="*/ 31655 w 31655"/>
                <a:gd name="connsiteY0" fmla="*/ 0 h 7266"/>
                <a:gd name="connsiteX1" fmla="*/ 31655 w 31655"/>
                <a:gd name="connsiteY1" fmla="*/ 0 h 7266"/>
                <a:gd name="connsiteX2" fmla="*/ 0 w 31655"/>
                <a:gd name="connsiteY2" fmla="*/ 0 h 7266"/>
              </a:gdLst>
              <a:ahLst/>
              <a:cxnLst>
                <a:cxn ang="0">
                  <a:pos x="connsiteX0" y="connsiteY0"/>
                </a:cxn>
                <a:cxn ang="0">
                  <a:pos x="connsiteX1" y="connsiteY1"/>
                </a:cxn>
                <a:cxn ang="0">
                  <a:pos x="connsiteX2" y="connsiteY2"/>
                </a:cxn>
              </a:cxnLst>
              <a:rect l="l" t="t" r="r" b="b"/>
              <a:pathLst>
                <a:path w="31655" h="7266">
                  <a:moveTo>
                    <a:pt x="31655" y="0"/>
                  </a:moveTo>
                  <a:lnTo>
                    <a:pt x="31655"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494" name="Freeform 1493">
              <a:extLst>
                <a:ext uri="{FF2B5EF4-FFF2-40B4-BE49-F238E27FC236}">
                  <a16:creationId xmlns:a16="http://schemas.microsoft.com/office/drawing/2014/main" id="{2AEBE31D-1885-D35F-9F1A-6CFC5604BC06}"/>
                </a:ext>
              </a:extLst>
            </p:cNvPr>
            <p:cNvSpPr/>
            <p:nvPr/>
          </p:nvSpPr>
          <p:spPr>
            <a:xfrm>
              <a:off x="6535453" y="1809018"/>
              <a:ext cx="33559" cy="6960"/>
            </a:xfrm>
            <a:custGeom>
              <a:avLst/>
              <a:gdLst>
                <a:gd name="connsiteX0" fmla="*/ 31655 w 31655"/>
                <a:gd name="connsiteY0" fmla="*/ 0 h 7266"/>
                <a:gd name="connsiteX1" fmla="*/ 31655 w 31655"/>
                <a:gd name="connsiteY1" fmla="*/ 0 h 7266"/>
                <a:gd name="connsiteX2" fmla="*/ 0 w 31655"/>
                <a:gd name="connsiteY2" fmla="*/ 0 h 7266"/>
              </a:gdLst>
              <a:ahLst/>
              <a:cxnLst>
                <a:cxn ang="0">
                  <a:pos x="connsiteX0" y="connsiteY0"/>
                </a:cxn>
                <a:cxn ang="0">
                  <a:pos x="connsiteX1" y="connsiteY1"/>
                </a:cxn>
                <a:cxn ang="0">
                  <a:pos x="connsiteX2" y="connsiteY2"/>
                </a:cxn>
              </a:cxnLst>
              <a:rect l="l" t="t" r="r" b="b"/>
              <a:pathLst>
                <a:path w="31655" h="7266">
                  <a:moveTo>
                    <a:pt x="31655" y="0"/>
                  </a:moveTo>
                  <a:lnTo>
                    <a:pt x="31655"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495" name="Freeform 1494">
              <a:extLst>
                <a:ext uri="{FF2B5EF4-FFF2-40B4-BE49-F238E27FC236}">
                  <a16:creationId xmlns:a16="http://schemas.microsoft.com/office/drawing/2014/main" id="{F26DA0A5-B85C-C358-82F5-3C205E95063A}"/>
                </a:ext>
              </a:extLst>
            </p:cNvPr>
            <p:cNvSpPr/>
            <p:nvPr/>
          </p:nvSpPr>
          <p:spPr>
            <a:xfrm>
              <a:off x="6535453" y="1706710"/>
              <a:ext cx="33559" cy="6960"/>
            </a:xfrm>
            <a:custGeom>
              <a:avLst/>
              <a:gdLst>
                <a:gd name="connsiteX0" fmla="*/ 31655 w 31655"/>
                <a:gd name="connsiteY0" fmla="*/ 0 h 7266"/>
                <a:gd name="connsiteX1" fmla="*/ 31655 w 31655"/>
                <a:gd name="connsiteY1" fmla="*/ 0 h 7266"/>
                <a:gd name="connsiteX2" fmla="*/ 0 w 31655"/>
                <a:gd name="connsiteY2" fmla="*/ 0 h 7266"/>
              </a:gdLst>
              <a:ahLst/>
              <a:cxnLst>
                <a:cxn ang="0">
                  <a:pos x="connsiteX0" y="connsiteY0"/>
                </a:cxn>
                <a:cxn ang="0">
                  <a:pos x="connsiteX1" y="connsiteY1"/>
                </a:cxn>
                <a:cxn ang="0">
                  <a:pos x="connsiteX2" y="connsiteY2"/>
                </a:cxn>
              </a:cxnLst>
              <a:rect l="l" t="t" r="r" b="b"/>
              <a:pathLst>
                <a:path w="31655" h="7266">
                  <a:moveTo>
                    <a:pt x="31655" y="0"/>
                  </a:moveTo>
                  <a:lnTo>
                    <a:pt x="31655"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496" name="Freeform 1495">
              <a:extLst>
                <a:ext uri="{FF2B5EF4-FFF2-40B4-BE49-F238E27FC236}">
                  <a16:creationId xmlns:a16="http://schemas.microsoft.com/office/drawing/2014/main" id="{E505A957-4E03-ADC1-4679-C6903354FD2D}"/>
                </a:ext>
              </a:extLst>
            </p:cNvPr>
            <p:cNvSpPr/>
            <p:nvPr/>
          </p:nvSpPr>
          <p:spPr>
            <a:xfrm>
              <a:off x="6535453" y="1602313"/>
              <a:ext cx="33559" cy="6960"/>
            </a:xfrm>
            <a:custGeom>
              <a:avLst/>
              <a:gdLst>
                <a:gd name="connsiteX0" fmla="*/ 31655 w 31655"/>
                <a:gd name="connsiteY0" fmla="*/ 0 h 7266"/>
                <a:gd name="connsiteX1" fmla="*/ 31655 w 31655"/>
                <a:gd name="connsiteY1" fmla="*/ 0 h 7266"/>
                <a:gd name="connsiteX2" fmla="*/ 0 w 31655"/>
                <a:gd name="connsiteY2" fmla="*/ 0 h 7266"/>
              </a:gdLst>
              <a:ahLst/>
              <a:cxnLst>
                <a:cxn ang="0">
                  <a:pos x="connsiteX0" y="connsiteY0"/>
                </a:cxn>
                <a:cxn ang="0">
                  <a:pos x="connsiteX1" y="connsiteY1"/>
                </a:cxn>
                <a:cxn ang="0">
                  <a:pos x="connsiteX2" y="connsiteY2"/>
                </a:cxn>
              </a:cxnLst>
              <a:rect l="l" t="t" r="r" b="b"/>
              <a:pathLst>
                <a:path w="31655" h="7266">
                  <a:moveTo>
                    <a:pt x="31655" y="0"/>
                  </a:moveTo>
                  <a:lnTo>
                    <a:pt x="31655"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497" name="Freeform 1496">
              <a:extLst>
                <a:ext uri="{FF2B5EF4-FFF2-40B4-BE49-F238E27FC236}">
                  <a16:creationId xmlns:a16="http://schemas.microsoft.com/office/drawing/2014/main" id="{8AFBD1C1-2CDB-A971-9AF1-4F80B3FF3DD0}"/>
                </a:ext>
              </a:extLst>
            </p:cNvPr>
            <p:cNvSpPr/>
            <p:nvPr/>
          </p:nvSpPr>
          <p:spPr>
            <a:xfrm>
              <a:off x="6535453" y="1500005"/>
              <a:ext cx="33559" cy="6960"/>
            </a:xfrm>
            <a:custGeom>
              <a:avLst/>
              <a:gdLst>
                <a:gd name="connsiteX0" fmla="*/ 31655 w 31655"/>
                <a:gd name="connsiteY0" fmla="*/ 0 h 7266"/>
                <a:gd name="connsiteX1" fmla="*/ 31655 w 31655"/>
                <a:gd name="connsiteY1" fmla="*/ 0 h 7266"/>
                <a:gd name="connsiteX2" fmla="*/ 0 w 31655"/>
                <a:gd name="connsiteY2" fmla="*/ 0 h 7266"/>
              </a:gdLst>
              <a:ahLst/>
              <a:cxnLst>
                <a:cxn ang="0">
                  <a:pos x="connsiteX0" y="connsiteY0"/>
                </a:cxn>
                <a:cxn ang="0">
                  <a:pos x="connsiteX1" y="connsiteY1"/>
                </a:cxn>
                <a:cxn ang="0">
                  <a:pos x="connsiteX2" y="connsiteY2"/>
                </a:cxn>
              </a:cxnLst>
              <a:rect l="l" t="t" r="r" b="b"/>
              <a:pathLst>
                <a:path w="31655" h="7266">
                  <a:moveTo>
                    <a:pt x="31655" y="0"/>
                  </a:moveTo>
                  <a:lnTo>
                    <a:pt x="31655"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498" name="Freeform 1497">
              <a:extLst>
                <a:ext uri="{FF2B5EF4-FFF2-40B4-BE49-F238E27FC236}">
                  <a16:creationId xmlns:a16="http://schemas.microsoft.com/office/drawing/2014/main" id="{7877A2FA-F290-34D0-A8DC-A60C8CF96D27}"/>
                </a:ext>
              </a:extLst>
            </p:cNvPr>
            <p:cNvSpPr/>
            <p:nvPr/>
          </p:nvSpPr>
          <p:spPr>
            <a:xfrm>
              <a:off x="6535453" y="1395609"/>
              <a:ext cx="33559" cy="6960"/>
            </a:xfrm>
            <a:custGeom>
              <a:avLst/>
              <a:gdLst>
                <a:gd name="connsiteX0" fmla="*/ 31655 w 31655"/>
                <a:gd name="connsiteY0" fmla="*/ 0 h 7266"/>
                <a:gd name="connsiteX1" fmla="*/ 31655 w 31655"/>
                <a:gd name="connsiteY1" fmla="*/ 0 h 7266"/>
                <a:gd name="connsiteX2" fmla="*/ 0 w 31655"/>
                <a:gd name="connsiteY2" fmla="*/ 0 h 7266"/>
              </a:gdLst>
              <a:ahLst/>
              <a:cxnLst>
                <a:cxn ang="0">
                  <a:pos x="connsiteX0" y="connsiteY0"/>
                </a:cxn>
                <a:cxn ang="0">
                  <a:pos x="connsiteX1" y="connsiteY1"/>
                </a:cxn>
                <a:cxn ang="0">
                  <a:pos x="connsiteX2" y="connsiteY2"/>
                </a:cxn>
              </a:cxnLst>
              <a:rect l="l" t="t" r="r" b="b"/>
              <a:pathLst>
                <a:path w="31655" h="7266">
                  <a:moveTo>
                    <a:pt x="31655" y="0"/>
                  </a:moveTo>
                  <a:lnTo>
                    <a:pt x="31655"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499" name="Freeform 1498">
              <a:extLst>
                <a:ext uri="{FF2B5EF4-FFF2-40B4-BE49-F238E27FC236}">
                  <a16:creationId xmlns:a16="http://schemas.microsoft.com/office/drawing/2014/main" id="{E5C38E8D-93BF-AC86-5F2E-0DE13E8102E6}"/>
                </a:ext>
              </a:extLst>
            </p:cNvPr>
            <p:cNvSpPr/>
            <p:nvPr/>
          </p:nvSpPr>
          <p:spPr>
            <a:xfrm>
              <a:off x="6569012" y="1913413"/>
              <a:ext cx="2179839" cy="6960"/>
            </a:xfrm>
            <a:custGeom>
              <a:avLst/>
              <a:gdLst>
                <a:gd name="connsiteX0" fmla="*/ 0 w 2056148"/>
                <a:gd name="connsiteY0" fmla="*/ 0 h 7266"/>
                <a:gd name="connsiteX1" fmla="*/ 2056149 w 2056148"/>
                <a:gd name="connsiteY1" fmla="*/ 0 h 7266"/>
              </a:gdLst>
              <a:ahLst/>
              <a:cxnLst>
                <a:cxn ang="0">
                  <a:pos x="connsiteX0" y="connsiteY0"/>
                </a:cxn>
                <a:cxn ang="0">
                  <a:pos x="connsiteX1" y="connsiteY1"/>
                </a:cxn>
              </a:cxnLst>
              <a:rect l="l" t="t" r="r" b="b"/>
              <a:pathLst>
                <a:path w="2056148" h="7266">
                  <a:moveTo>
                    <a:pt x="0" y="0"/>
                  </a:moveTo>
                  <a:lnTo>
                    <a:pt x="2056149" y="0"/>
                  </a:lnTo>
                </a:path>
              </a:pathLst>
            </a:custGeom>
            <a:ln w="12700" cap="flat">
              <a:solidFill>
                <a:srgbClr val="002557"/>
              </a:solidFill>
              <a:custDash>
                <a:ds d="0" sp="0"/>
                <a:ds d="270000" sp="202500"/>
              </a:custDash>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782" name="Freeform 1781">
              <a:extLst>
                <a:ext uri="{FF2B5EF4-FFF2-40B4-BE49-F238E27FC236}">
                  <a16:creationId xmlns:a16="http://schemas.microsoft.com/office/drawing/2014/main" id="{53F28EE0-0FA2-3204-D926-8CA7ED5E497B}"/>
                </a:ext>
              </a:extLst>
            </p:cNvPr>
            <p:cNvSpPr/>
            <p:nvPr/>
          </p:nvSpPr>
          <p:spPr>
            <a:xfrm>
              <a:off x="7896136" y="2429128"/>
              <a:ext cx="10169" cy="20879"/>
            </a:xfrm>
            <a:custGeom>
              <a:avLst/>
              <a:gdLst>
                <a:gd name="connsiteX0" fmla="*/ 0 w 9592"/>
                <a:gd name="connsiteY0" fmla="*/ 0 h 21798"/>
                <a:gd name="connsiteX1" fmla="*/ 0 w 9592"/>
                <a:gd name="connsiteY1" fmla="*/ 0 h 21798"/>
                <a:gd name="connsiteX2" fmla="*/ 0 w 9592"/>
                <a:gd name="connsiteY2" fmla="*/ 21798 h 21798"/>
              </a:gdLst>
              <a:ahLst/>
              <a:cxnLst>
                <a:cxn ang="0">
                  <a:pos x="connsiteX0" y="connsiteY0"/>
                </a:cxn>
                <a:cxn ang="0">
                  <a:pos x="connsiteX1" y="connsiteY1"/>
                </a:cxn>
                <a:cxn ang="0">
                  <a:pos x="connsiteX2" y="connsiteY2"/>
                </a:cxn>
              </a:cxnLst>
              <a:rect l="l" t="t" r="r" b="b"/>
              <a:pathLst>
                <a:path w="9592" h="21798">
                  <a:moveTo>
                    <a:pt x="0" y="0"/>
                  </a:moveTo>
                  <a:lnTo>
                    <a:pt x="0" y="0"/>
                  </a:lnTo>
                  <a:lnTo>
                    <a:pt x="0" y="21798"/>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785" name="Freeform 1784">
              <a:extLst>
                <a:ext uri="{FF2B5EF4-FFF2-40B4-BE49-F238E27FC236}">
                  <a16:creationId xmlns:a16="http://schemas.microsoft.com/office/drawing/2014/main" id="{5EE9170C-7174-3797-801B-8B88DD6108D0}"/>
                </a:ext>
              </a:extLst>
            </p:cNvPr>
            <p:cNvSpPr/>
            <p:nvPr/>
          </p:nvSpPr>
          <p:spPr>
            <a:xfrm>
              <a:off x="8060883" y="2429128"/>
              <a:ext cx="10169" cy="20879"/>
            </a:xfrm>
            <a:custGeom>
              <a:avLst/>
              <a:gdLst>
                <a:gd name="connsiteX0" fmla="*/ 0 w 9592"/>
                <a:gd name="connsiteY0" fmla="*/ 0 h 21798"/>
                <a:gd name="connsiteX1" fmla="*/ 0 w 9592"/>
                <a:gd name="connsiteY1" fmla="*/ 0 h 21798"/>
                <a:gd name="connsiteX2" fmla="*/ 0 w 9592"/>
                <a:gd name="connsiteY2" fmla="*/ 21798 h 21798"/>
              </a:gdLst>
              <a:ahLst/>
              <a:cxnLst>
                <a:cxn ang="0">
                  <a:pos x="connsiteX0" y="connsiteY0"/>
                </a:cxn>
                <a:cxn ang="0">
                  <a:pos x="connsiteX1" y="connsiteY1"/>
                </a:cxn>
                <a:cxn ang="0">
                  <a:pos x="connsiteX2" y="connsiteY2"/>
                </a:cxn>
              </a:cxnLst>
              <a:rect l="l" t="t" r="r" b="b"/>
              <a:pathLst>
                <a:path w="9592" h="21798">
                  <a:moveTo>
                    <a:pt x="0" y="0"/>
                  </a:moveTo>
                  <a:lnTo>
                    <a:pt x="0" y="0"/>
                  </a:lnTo>
                  <a:lnTo>
                    <a:pt x="0" y="21798"/>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788" name="Freeform 1787">
              <a:extLst>
                <a:ext uri="{FF2B5EF4-FFF2-40B4-BE49-F238E27FC236}">
                  <a16:creationId xmlns:a16="http://schemas.microsoft.com/office/drawing/2014/main" id="{E0D9F6B5-4189-326A-D73D-E117B2F71DA3}"/>
                </a:ext>
              </a:extLst>
            </p:cNvPr>
            <p:cNvSpPr/>
            <p:nvPr/>
          </p:nvSpPr>
          <p:spPr>
            <a:xfrm>
              <a:off x="8393426" y="2429128"/>
              <a:ext cx="10169" cy="20879"/>
            </a:xfrm>
            <a:custGeom>
              <a:avLst/>
              <a:gdLst>
                <a:gd name="connsiteX0" fmla="*/ 0 w 9592"/>
                <a:gd name="connsiteY0" fmla="*/ 0 h 21798"/>
                <a:gd name="connsiteX1" fmla="*/ 0 w 9592"/>
                <a:gd name="connsiteY1" fmla="*/ 0 h 21798"/>
                <a:gd name="connsiteX2" fmla="*/ 0 w 9592"/>
                <a:gd name="connsiteY2" fmla="*/ 21798 h 21798"/>
              </a:gdLst>
              <a:ahLst/>
              <a:cxnLst>
                <a:cxn ang="0">
                  <a:pos x="connsiteX0" y="connsiteY0"/>
                </a:cxn>
                <a:cxn ang="0">
                  <a:pos x="connsiteX1" y="connsiteY1"/>
                </a:cxn>
                <a:cxn ang="0">
                  <a:pos x="connsiteX2" y="connsiteY2"/>
                </a:cxn>
              </a:cxnLst>
              <a:rect l="l" t="t" r="r" b="b"/>
              <a:pathLst>
                <a:path w="9592" h="21798">
                  <a:moveTo>
                    <a:pt x="0" y="0"/>
                  </a:moveTo>
                  <a:lnTo>
                    <a:pt x="0" y="0"/>
                  </a:lnTo>
                  <a:lnTo>
                    <a:pt x="0" y="21798"/>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791" name="Freeform 1790">
              <a:extLst>
                <a:ext uri="{FF2B5EF4-FFF2-40B4-BE49-F238E27FC236}">
                  <a16:creationId xmlns:a16="http://schemas.microsoft.com/office/drawing/2014/main" id="{715DFFE6-7AB1-593D-A82C-868CD88C7E7E}"/>
                </a:ext>
              </a:extLst>
            </p:cNvPr>
            <p:cNvSpPr/>
            <p:nvPr/>
          </p:nvSpPr>
          <p:spPr>
            <a:xfrm>
              <a:off x="8561224" y="2429128"/>
              <a:ext cx="10169" cy="20879"/>
            </a:xfrm>
            <a:custGeom>
              <a:avLst/>
              <a:gdLst>
                <a:gd name="connsiteX0" fmla="*/ 0 w 9592"/>
                <a:gd name="connsiteY0" fmla="*/ 0 h 21798"/>
                <a:gd name="connsiteX1" fmla="*/ 0 w 9592"/>
                <a:gd name="connsiteY1" fmla="*/ 0 h 21798"/>
                <a:gd name="connsiteX2" fmla="*/ 0 w 9592"/>
                <a:gd name="connsiteY2" fmla="*/ 21798 h 21798"/>
              </a:gdLst>
              <a:ahLst/>
              <a:cxnLst>
                <a:cxn ang="0">
                  <a:pos x="connsiteX0" y="connsiteY0"/>
                </a:cxn>
                <a:cxn ang="0">
                  <a:pos x="connsiteX1" y="connsiteY1"/>
                </a:cxn>
                <a:cxn ang="0">
                  <a:pos x="connsiteX2" y="connsiteY2"/>
                </a:cxn>
              </a:cxnLst>
              <a:rect l="l" t="t" r="r" b="b"/>
              <a:pathLst>
                <a:path w="9592" h="21798">
                  <a:moveTo>
                    <a:pt x="0" y="0"/>
                  </a:moveTo>
                  <a:lnTo>
                    <a:pt x="0" y="0"/>
                  </a:lnTo>
                  <a:lnTo>
                    <a:pt x="0" y="21798"/>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794" name="Freeform 1793">
              <a:extLst>
                <a:ext uri="{FF2B5EF4-FFF2-40B4-BE49-F238E27FC236}">
                  <a16:creationId xmlns:a16="http://schemas.microsoft.com/office/drawing/2014/main" id="{053625AD-DA84-EF51-4006-E378343FF6B1}"/>
                </a:ext>
              </a:extLst>
            </p:cNvPr>
            <p:cNvSpPr/>
            <p:nvPr/>
          </p:nvSpPr>
          <p:spPr>
            <a:xfrm>
              <a:off x="8725971" y="2429128"/>
              <a:ext cx="10169" cy="20879"/>
            </a:xfrm>
            <a:custGeom>
              <a:avLst/>
              <a:gdLst>
                <a:gd name="connsiteX0" fmla="*/ 0 w 9592"/>
                <a:gd name="connsiteY0" fmla="*/ 0 h 21798"/>
                <a:gd name="connsiteX1" fmla="*/ 0 w 9592"/>
                <a:gd name="connsiteY1" fmla="*/ 0 h 21798"/>
                <a:gd name="connsiteX2" fmla="*/ 0 w 9592"/>
                <a:gd name="connsiteY2" fmla="*/ 21798 h 21798"/>
              </a:gdLst>
              <a:ahLst/>
              <a:cxnLst>
                <a:cxn ang="0">
                  <a:pos x="connsiteX0" y="connsiteY0"/>
                </a:cxn>
                <a:cxn ang="0">
                  <a:pos x="connsiteX1" y="connsiteY1"/>
                </a:cxn>
                <a:cxn ang="0">
                  <a:pos x="connsiteX2" y="connsiteY2"/>
                </a:cxn>
              </a:cxnLst>
              <a:rect l="l" t="t" r="r" b="b"/>
              <a:pathLst>
                <a:path w="9592" h="21798">
                  <a:moveTo>
                    <a:pt x="0" y="0"/>
                  </a:moveTo>
                  <a:lnTo>
                    <a:pt x="0" y="0"/>
                  </a:lnTo>
                  <a:lnTo>
                    <a:pt x="0" y="21798"/>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797" name="Rectangle 106">
              <a:extLst>
                <a:ext uri="{FF2B5EF4-FFF2-40B4-BE49-F238E27FC236}">
                  <a16:creationId xmlns:a16="http://schemas.microsoft.com/office/drawing/2014/main" id="{229325BC-9B35-0348-E8EC-9FB9F4FC8741}"/>
                </a:ext>
              </a:extLst>
            </p:cNvPr>
            <p:cNvSpPr>
              <a:spLocks noChangeArrowheads="1"/>
            </p:cNvSpPr>
            <p:nvPr/>
          </p:nvSpPr>
          <p:spPr bwMode="auto">
            <a:xfrm rot="16200000">
              <a:off x="5633504" y="1868410"/>
              <a:ext cx="1307407"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Progression-free survival (%)</a:t>
              </a:r>
              <a:endParaRPr lang="en-GB" altLang="en-US" sz="2400">
                <a:solidFill>
                  <a:prstClr val="black"/>
                </a:solidFill>
                <a:cs typeface="Arial" panose="020B0604020202020204" pitchFamily="34" charset="0"/>
              </a:endParaRPr>
            </a:p>
          </p:txBody>
        </p:sp>
        <p:sp>
          <p:nvSpPr>
            <p:cNvPr id="1798" name="TextBox 1797">
              <a:extLst>
                <a:ext uri="{FF2B5EF4-FFF2-40B4-BE49-F238E27FC236}">
                  <a16:creationId xmlns:a16="http://schemas.microsoft.com/office/drawing/2014/main" id="{5F1FE50F-81FA-7698-D1C2-932D2EBE8AD3}"/>
                </a:ext>
              </a:extLst>
            </p:cNvPr>
            <p:cNvSpPr txBox="1"/>
            <p:nvPr/>
          </p:nvSpPr>
          <p:spPr>
            <a:xfrm>
              <a:off x="6329310" y="2585188"/>
              <a:ext cx="2678882" cy="107674"/>
            </a:xfrm>
            <a:prstGeom prst="rect">
              <a:avLst/>
            </a:prstGeom>
            <a:noFill/>
          </p:spPr>
          <p:txBody>
            <a:bodyPr wrap="square" lIns="0" tIns="0" rIns="0" bIns="0" rtlCol="0">
              <a:spAutoFit/>
            </a:bodyPr>
            <a:lstStyle/>
            <a:p>
              <a:pPr algn="ctr"/>
              <a:r>
                <a:rPr lang="en-US" sz="933">
                  <a:latin typeface="Arial" panose="020B0604020202020204" pitchFamily="34" charset="0"/>
                  <a:cs typeface="Arial" panose="020B0604020202020204" pitchFamily="34" charset="0"/>
                </a:rPr>
                <a:t>Time from randomization (months)</a:t>
              </a:r>
              <a:endParaRPr lang="en-GB" sz="933">
                <a:latin typeface="Arial" panose="020B0604020202020204" pitchFamily="34" charset="0"/>
                <a:cs typeface="Arial" panose="020B0604020202020204" pitchFamily="34" charset="0"/>
              </a:endParaRPr>
            </a:p>
          </p:txBody>
        </p:sp>
        <p:grpSp>
          <p:nvGrpSpPr>
            <p:cNvPr id="1813" name="Group 1812">
              <a:extLst>
                <a:ext uri="{FF2B5EF4-FFF2-40B4-BE49-F238E27FC236}">
                  <a16:creationId xmlns:a16="http://schemas.microsoft.com/office/drawing/2014/main" id="{C405D978-F2DC-2E18-70B9-FAC8849F28F6}"/>
                </a:ext>
              </a:extLst>
            </p:cNvPr>
            <p:cNvGrpSpPr/>
            <p:nvPr/>
          </p:nvGrpSpPr>
          <p:grpSpPr>
            <a:xfrm>
              <a:off x="6552796" y="2461275"/>
              <a:ext cx="2242458" cy="107674"/>
              <a:chOff x="3823544" y="2575172"/>
              <a:chExt cx="2115214" cy="112414"/>
            </a:xfrm>
          </p:grpSpPr>
          <p:sp>
            <p:nvSpPr>
              <p:cNvPr id="1799" name="Rectangle 67">
                <a:extLst>
                  <a:ext uri="{FF2B5EF4-FFF2-40B4-BE49-F238E27FC236}">
                    <a16:creationId xmlns:a16="http://schemas.microsoft.com/office/drawing/2014/main" id="{8C0EB59A-D736-681B-B0DE-F96956E86476}"/>
                  </a:ext>
                </a:extLst>
              </p:cNvPr>
              <p:cNvSpPr>
                <a:spLocks noChangeArrowheads="1"/>
              </p:cNvSpPr>
              <p:nvPr/>
            </p:nvSpPr>
            <p:spPr bwMode="auto">
              <a:xfrm>
                <a:off x="3823544" y="2575172"/>
                <a:ext cx="47629" cy="11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0</a:t>
                </a:r>
                <a:endParaRPr lang="en-GB" altLang="en-US" sz="2400">
                  <a:solidFill>
                    <a:prstClr val="black"/>
                  </a:solidFill>
                  <a:cs typeface="Arial" panose="020B0604020202020204" pitchFamily="34" charset="0"/>
                </a:endParaRPr>
              </a:p>
            </p:txBody>
          </p:sp>
          <p:sp>
            <p:nvSpPr>
              <p:cNvPr id="1800" name="Rectangle 68">
                <a:extLst>
                  <a:ext uri="{FF2B5EF4-FFF2-40B4-BE49-F238E27FC236}">
                    <a16:creationId xmlns:a16="http://schemas.microsoft.com/office/drawing/2014/main" id="{3B950B23-F1AA-D649-1659-8DB7345BC719}"/>
                  </a:ext>
                </a:extLst>
              </p:cNvPr>
              <p:cNvSpPr>
                <a:spLocks noChangeArrowheads="1"/>
              </p:cNvSpPr>
              <p:nvPr/>
            </p:nvSpPr>
            <p:spPr bwMode="auto">
              <a:xfrm>
                <a:off x="3971630" y="2575172"/>
                <a:ext cx="47629" cy="11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3</a:t>
                </a:r>
                <a:endParaRPr lang="en-GB" altLang="en-US" sz="2400">
                  <a:solidFill>
                    <a:prstClr val="black"/>
                  </a:solidFill>
                  <a:cs typeface="Arial" panose="020B0604020202020204" pitchFamily="34" charset="0"/>
                </a:endParaRPr>
              </a:p>
            </p:txBody>
          </p:sp>
          <p:sp>
            <p:nvSpPr>
              <p:cNvPr id="1801" name="Rectangle 69">
                <a:extLst>
                  <a:ext uri="{FF2B5EF4-FFF2-40B4-BE49-F238E27FC236}">
                    <a16:creationId xmlns:a16="http://schemas.microsoft.com/office/drawing/2014/main" id="{E2DA5501-B299-FD5C-A9A0-49D5E4C95DC4}"/>
                  </a:ext>
                </a:extLst>
              </p:cNvPr>
              <p:cNvSpPr>
                <a:spLocks noChangeArrowheads="1"/>
              </p:cNvSpPr>
              <p:nvPr/>
            </p:nvSpPr>
            <p:spPr bwMode="auto">
              <a:xfrm>
                <a:off x="4132159" y="2575172"/>
                <a:ext cx="47629" cy="11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6</a:t>
                </a:r>
                <a:endParaRPr lang="en-GB" altLang="en-US" sz="2400">
                  <a:solidFill>
                    <a:prstClr val="black"/>
                  </a:solidFill>
                  <a:cs typeface="Arial" panose="020B0604020202020204" pitchFamily="34" charset="0"/>
                </a:endParaRPr>
              </a:p>
            </p:txBody>
          </p:sp>
          <p:sp>
            <p:nvSpPr>
              <p:cNvPr id="1802" name="Rectangle 70">
                <a:extLst>
                  <a:ext uri="{FF2B5EF4-FFF2-40B4-BE49-F238E27FC236}">
                    <a16:creationId xmlns:a16="http://schemas.microsoft.com/office/drawing/2014/main" id="{9BE3863B-D99E-FB2C-A31C-BB8FDF649389}"/>
                  </a:ext>
                </a:extLst>
              </p:cNvPr>
              <p:cNvSpPr>
                <a:spLocks noChangeArrowheads="1"/>
              </p:cNvSpPr>
              <p:nvPr/>
            </p:nvSpPr>
            <p:spPr bwMode="auto">
              <a:xfrm>
                <a:off x="4294839" y="2575172"/>
                <a:ext cx="47629" cy="11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9</a:t>
                </a:r>
                <a:endParaRPr lang="en-GB" altLang="en-US" sz="2400">
                  <a:solidFill>
                    <a:prstClr val="black"/>
                  </a:solidFill>
                  <a:cs typeface="Arial" panose="020B0604020202020204" pitchFamily="34" charset="0"/>
                </a:endParaRPr>
              </a:p>
            </p:txBody>
          </p:sp>
          <p:sp>
            <p:nvSpPr>
              <p:cNvPr id="1803" name="Rectangle 71">
                <a:extLst>
                  <a:ext uri="{FF2B5EF4-FFF2-40B4-BE49-F238E27FC236}">
                    <a16:creationId xmlns:a16="http://schemas.microsoft.com/office/drawing/2014/main" id="{235538C2-F970-902C-07BF-6AB49F39C6E4}"/>
                  </a:ext>
                </a:extLst>
              </p:cNvPr>
              <p:cNvSpPr>
                <a:spLocks noChangeArrowheads="1"/>
              </p:cNvSpPr>
              <p:nvPr/>
            </p:nvSpPr>
            <p:spPr bwMode="auto">
              <a:xfrm>
                <a:off x="4418411" y="2575172"/>
                <a:ext cx="95259" cy="11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12</a:t>
                </a:r>
                <a:endParaRPr lang="en-GB" altLang="en-US" sz="2400">
                  <a:solidFill>
                    <a:prstClr val="black"/>
                  </a:solidFill>
                  <a:cs typeface="Arial" panose="020B0604020202020204" pitchFamily="34" charset="0"/>
                </a:endParaRPr>
              </a:p>
            </p:txBody>
          </p:sp>
          <p:sp>
            <p:nvSpPr>
              <p:cNvPr id="1804" name="Rectangle 90">
                <a:extLst>
                  <a:ext uri="{FF2B5EF4-FFF2-40B4-BE49-F238E27FC236}">
                    <a16:creationId xmlns:a16="http://schemas.microsoft.com/office/drawing/2014/main" id="{DD030D34-658C-1590-300C-90002F4FCC52}"/>
                  </a:ext>
                </a:extLst>
              </p:cNvPr>
              <p:cNvSpPr>
                <a:spLocks noChangeArrowheads="1"/>
              </p:cNvSpPr>
              <p:nvPr/>
            </p:nvSpPr>
            <p:spPr bwMode="auto">
              <a:xfrm>
                <a:off x="5843499" y="2575172"/>
                <a:ext cx="95259" cy="11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39</a:t>
                </a:r>
                <a:endParaRPr lang="en-GB" altLang="en-US" sz="2400">
                  <a:solidFill>
                    <a:prstClr val="black"/>
                  </a:solidFill>
                  <a:cs typeface="Arial" panose="020B0604020202020204" pitchFamily="34" charset="0"/>
                </a:endParaRPr>
              </a:p>
            </p:txBody>
          </p:sp>
          <p:sp>
            <p:nvSpPr>
              <p:cNvPr id="1805" name="Rectangle 71">
                <a:extLst>
                  <a:ext uri="{FF2B5EF4-FFF2-40B4-BE49-F238E27FC236}">
                    <a16:creationId xmlns:a16="http://schemas.microsoft.com/office/drawing/2014/main" id="{B3075172-EBF9-DC51-167C-506C920EA121}"/>
                  </a:ext>
                </a:extLst>
              </p:cNvPr>
              <p:cNvSpPr>
                <a:spLocks noChangeArrowheads="1"/>
              </p:cNvSpPr>
              <p:nvPr/>
            </p:nvSpPr>
            <p:spPr bwMode="auto">
              <a:xfrm>
                <a:off x="4568645" y="2575172"/>
                <a:ext cx="95259" cy="11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15</a:t>
                </a:r>
                <a:endParaRPr lang="en-GB" altLang="en-US" sz="2400">
                  <a:solidFill>
                    <a:prstClr val="black"/>
                  </a:solidFill>
                  <a:cs typeface="Arial" panose="020B0604020202020204" pitchFamily="34" charset="0"/>
                </a:endParaRPr>
              </a:p>
            </p:txBody>
          </p:sp>
          <p:sp>
            <p:nvSpPr>
              <p:cNvPr id="1806" name="Rectangle 71">
                <a:extLst>
                  <a:ext uri="{FF2B5EF4-FFF2-40B4-BE49-F238E27FC236}">
                    <a16:creationId xmlns:a16="http://schemas.microsoft.com/office/drawing/2014/main" id="{53C819D8-6712-78EC-C98E-01BE0822A8FD}"/>
                  </a:ext>
                </a:extLst>
              </p:cNvPr>
              <p:cNvSpPr>
                <a:spLocks noChangeArrowheads="1"/>
              </p:cNvSpPr>
              <p:nvPr/>
            </p:nvSpPr>
            <p:spPr bwMode="auto">
              <a:xfrm>
                <a:off x="4728870" y="2575172"/>
                <a:ext cx="95259" cy="11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18</a:t>
                </a:r>
                <a:endParaRPr lang="en-GB" altLang="en-US" sz="2400">
                  <a:solidFill>
                    <a:prstClr val="black"/>
                  </a:solidFill>
                  <a:cs typeface="Arial" panose="020B0604020202020204" pitchFamily="34" charset="0"/>
                </a:endParaRPr>
              </a:p>
            </p:txBody>
          </p:sp>
          <p:sp>
            <p:nvSpPr>
              <p:cNvPr id="1807" name="Rectangle 71">
                <a:extLst>
                  <a:ext uri="{FF2B5EF4-FFF2-40B4-BE49-F238E27FC236}">
                    <a16:creationId xmlns:a16="http://schemas.microsoft.com/office/drawing/2014/main" id="{F1DF5C2F-2198-A1FC-E389-A73BCA47CB4A}"/>
                  </a:ext>
                </a:extLst>
              </p:cNvPr>
              <p:cNvSpPr>
                <a:spLocks noChangeArrowheads="1"/>
              </p:cNvSpPr>
              <p:nvPr/>
            </p:nvSpPr>
            <p:spPr bwMode="auto">
              <a:xfrm>
                <a:off x="4890157" y="2575172"/>
                <a:ext cx="95259" cy="11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21</a:t>
                </a:r>
                <a:endParaRPr lang="en-GB" altLang="en-US" sz="2400">
                  <a:solidFill>
                    <a:prstClr val="black"/>
                  </a:solidFill>
                  <a:cs typeface="Arial" panose="020B0604020202020204" pitchFamily="34" charset="0"/>
                </a:endParaRPr>
              </a:p>
            </p:txBody>
          </p:sp>
          <p:sp>
            <p:nvSpPr>
              <p:cNvPr id="1808" name="Rectangle 71">
                <a:extLst>
                  <a:ext uri="{FF2B5EF4-FFF2-40B4-BE49-F238E27FC236}">
                    <a16:creationId xmlns:a16="http://schemas.microsoft.com/office/drawing/2014/main" id="{7AD98AD5-F156-1FD3-A164-252B9E6B6F12}"/>
                  </a:ext>
                </a:extLst>
              </p:cNvPr>
              <p:cNvSpPr>
                <a:spLocks noChangeArrowheads="1"/>
              </p:cNvSpPr>
              <p:nvPr/>
            </p:nvSpPr>
            <p:spPr bwMode="auto">
              <a:xfrm>
                <a:off x="5040391" y="2575172"/>
                <a:ext cx="95259" cy="11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24</a:t>
                </a:r>
                <a:endParaRPr lang="en-GB" altLang="en-US" sz="2400">
                  <a:solidFill>
                    <a:prstClr val="black"/>
                  </a:solidFill>
                  <a:cs typeface="Arial" panose="020B0604020202020204" pitchFamily="34" charset="0"/>
                </a:endParaRPr>
              </a:p>
            </p:txBody>
          </p:sp>
          <p:sp>
            <p:nvSpPr>
              <p:cNvPr id="1809" name="Rectangle 71">
                <a:extLst>
                  <a:ext uri="{FF2B5EF4-FFF2-40B4-BE49-F238E27FC236}">
                    <a16:creationId xmlns:a16="http://schemas.microsoft.com/office/drawing/2014/main" id="{1D25822B-37B4-C3E1-88C0-B7C7FCD5CAF8}"/>
                  </a:ext>
                </a:extLst>
              </p:cNvPr>
              <p:cNvSpPr>
                <a:spLocks noChangeArrowheads="1"/>
              </p:cNvSpPr>
              <p:nvPr/>
            </p:nvSpPr>
            <p:spPr bwMode="auto">
              <a:xfrm>
                <a:off x="5202742" y="2575172"/>
                <a:ext cx="95259" cy="11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27</a:t>
                </a:r>
                <a:endParaRPr lang="en-GB" altLang="en-US" sz="2400">
                  <a:solidFill>
                    <a:prstClr val="black"/>
                  </a:solidFill>
                  <a:cs typeface="Arial" panose="020B0604020202020204" pitchFamily="34" charset="0"/>
                </a:endParaRPr>
              </a:p>
            </p:txBody>
          </p:sp>
          <p:sp>
            <p:nvSpPr>
              <p:cNvPr id="1810" name="Rectangle 71">
                <a:extLst>
                  <a:ext uri="{FF2B5EF4-FFF2-40B4-BE49-F238E27FC236}">
                    <a16:creationId xmlns:a16="http://schemas.microsoft.com/office/drawing/2014/main" id="{88F4C062-A8CA-FEAD-5A20-3849088A0A38}"/>
                  </a:ext>
                </a:extLst>
              </p:cNvPr>
              <p:cNvSpPr>
                <a:spLocks noChangeArrowheads="1"/>
              </p:cNvSpPr>
              <p:nvPr/>
            </p:nvSpPr>
            <p:spPr bwMode="auto">
              <a:xfrm>
                <a:off x="5357969" y="2575172"/>
                <a:ext cx="95259" cy="11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30</a:t>
                </a:r>
                <a:endParaRPr lang="en-GB" altLang="en-US" sz="2400">
                  <a:solidFill>
                    <a:prstClr val="black"/>
                  </a:solidFill>
                  <a:cs typeface="Arial" panose="020B0604020202020204" pitchFamily="34" charset="0"/>
                </a:endParaRPr>
              </a:p>
            </p:txBody>
          </p:sp>
          <p:sp>
            <p:nvSpPr>
              <p:cNvPr id="1811" name="Rectangle 71">
                <a:extLst>
                  <a:ext uri="{FF2B5EF4-FFF2-40B4-BE49-F238E27FC236}">
                    <a16:creationId xmlns:a16="http://schemas.microsoft.com/office/drawing/2014/main" id="{FA219F13-52B1-C940-2093-C25E9CFD43D8}"/>
                  </a:ext>
                </a:extLst>
              </p:cNvPr>
              <p:cNvSpPr>
                <a:spLocks noChangeArrowheads="1"/>
              </p:cNvSpPr>
              <p:nvPr/>
            </p:nvSpPr>
            <p:spPr bwMode="auto">
              <a:xfrm>
                <a:off x="5520318" y="2575172"/>
                <a:ext cx="95259" cy="11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33</a:t>
                </a:r>
                <a:endParaRPr lang="en-GB" altLang="en-US" sz="2400">
                  <a:solidFill>
                    <a:prstClr val="black"/>
                  </a:solidFill>
                  <a:cs typeface="Arial" panose="020B0604020202020204" pitchFamily="34" charset="0"/>
                </a:endParaRPr>
              </a:p>
            </p:txBody>
          </p:sp>
          <p:sp>
            <p:nvSpPr>
              <p:cNvPr id="1812" name="Rectangle 71">
                <a:extLst>
                  <a:ext uri="{FF2B5EF4-FFF2-40B4-BE49-F238E27FC236}">
                    <a16:creationId xmlns:a16="http://schemas.microsoft.com/office/drawing/2014/main" id="{FDA3E8B7-1388-D5AA-2CEA-C6E4A4C22535}"/>
                  </a:ext>
                </a:extLst>
              </p:cNvPr>
              <p:cNvSpPr>
                <a:spLocks noChangeArrowheads="1"/>
              </p:cNvSpPr>
              <p:nvPr/>
            </p:nvSpPr>
            <p:spPr bwMode="auto">
              <a:xfrm>
                <a:off x="5679480" y="2575172"/>
                <a:ext cx="95259" cy="11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36</a:t>
                </a:r>
                <a:endParaRPr lang="en-GB" altLang="en-US" sz="2400">
                  <a:solidFill>
                    <a:prstClr val="black"/>
                  </a:solidFill>
                  <a:cs typeface="Arial" panose="020B0604020202020204" pitchFamily="34" charset="0"/>
                </a:endParaRPr>
              </a:p>
            </p:txBody>
          </p:sp>
        </p:grpSp>
        <p:grpSp>
          <p:nvGrpSpPr>
            <p:cNvPr id="1825" name="Group 1824">
              <a:extLst>
                <a:ext uri="{FF2B5EF4-FFF2-40B4-BE49-F238E27FC236}">
                  <a16:creationId xmlns:a16="http://schemas.microsoft.com/office/drawing/2014/main" id="{9099B225-5D19-53D5-3BA7-F8FFD00A9159}"/>
                </a:ext>
              </a:extLst>
            </p:cNvPr>
            <p:cNvGrpSpPr/>
            <p:nvPr/>
          </p:nvGrpSpPr>
          <p:grpSpPr>
            <a:xfrm>
              <a:off x="6366018" y="1339327"/>
              <a:ext cx="151486" cy="1144804"/>
              <a:chOff x="3665457" y="1417339"/>
              <a:chExt cx="142890" cy="1195203"/>
            </a:xfrm>
          </p:grpSpPr>
          <p:sp>
            <p:nvSpPr>
              <p:cNvPr id="1814" name="Rectangle 16">
                <a:extLst>
                  <a:ext uri="{FF2B5EF4-FFF2-40B4-BE49-F238E27FC236}">
                    <a16:creationId xmlns:a16="http://schemas.microsoft.com/office/drawing/2014/main" id="{7D0B3D06-F71C-713E-B401-21215F618F02}"/>
                  </a:ext>
                </a:extLst>
              </p:cNvPr>
              <p:cNvSpPr>
                <a:spLocks noChangeArrowheads="1"/>
              </p:cNvSpPr>
              <p:nvPr/>
            </p:nvSpPr>
            <p:spPr bwMode="auto">
              <a:xfrm>
                <a:off x="3760718" y="2500128"/>
                <a:ext cx="47629" cy="112414"/>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kern="0">
                    <a:solidFill>
                      <a:prstClr val="black"/>
                    </a:solidFill>
                    <a:cs typeface="Arial" panose="020B0604020202020204" pitchFamily="34" charset="0"/>
                  </a:rPr>
                  <a:t>0</a:t>
                </a:r>
                <a:endParaRPr lang="en-GB" altLang="en-US" sz="2400" kern="0">
                  <a:solidFill>
                    <a:prstClr val="black"/>
                  </a:solidFill>
                  <a:cs typeface="Arial" panose="020B0604020202020204" pitchFamily="34" charset="0"/>
                </a:endParaRPr>
              </a:p>
            </p:txBody>
          </p:sp>
          <p:sp>
            <p:nvSpPr>
              <p:cNvPr id="1815" name="Rectangle 17">
                <a:extLst>
                  <a:ext uri="{FF2B5EF4-FFF2-40B4-BE49-F238E27FC236}">
                    <a16:creationId xmlns:a16="http://schemas.microsoft.com/office/drawing/2014/main" id="{F68E138F-F00E-4714-7AD9-37DFB5D7EA1F}"/>
                  </a:ext>
                </a:extLst>
              </p:cNvPr>
              <p:cNvSpPr>
                <a:spLocks noChangeArrowheads="1"/>
              </p:cNvSpPr>
              <p:nvPr/>
            </p:nvSpPr>
            <p:spPr bwMode="auto">
              <a:xfrm>
                <a:off x="3713088" y="2390539"/>
                <a:ext cx="95259" cy="112414"/>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10</a:t>
                </a:r>
                <a:endParaRPr lang="en-GB" altLang="en-US" sz="2400">
                  <a:solidFill>
                    <a:prstClr val="black"/>
                  </a:solidFill>
                  <a:cs typeface="Arial" panose="020B0604020202020204" pitchFamily="34" charset="0"/>
                </a:endParaRPr>
              </a:p>
            </p:txBody>
          </p:sp>
          <p:sp>
            <p:nvSpPr>
              <p:cNvPr id="1816" name="Rectangle 19">
                <a:extLst>
                  <a:ext uri="{FF2B5EF4-FFF2-40B4-BE49-F238E27FC236}">
                    <a16:creationId xmlns:a16="http://schemas.microsoft.com/office/drawing/2014/main" id="{158438C5-82F3-C1B6-0424-B941E5DC5E32}"/>
                  </a:ext>
                </a:extLst>
              </p:cNvPr>
              <p:cNvSpPr>
                <a:spLocks noChangeArrowheads="1"/>
              </p:cNvSpPr>
              <p:nvPr/>
            </p:nvSpPr>
            <p:spPr bwMode="auto">
              <a:xfrm>
                <a:off x="3713088" y="2282427"/>
                <a:ext cx="95259" cy="112414"/>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20</a:t>
                </a:r>
                <a:endParaRPr lang="en-GB" altLang="en-US" sz="2400">
                  <a:solidFill>
                    <a:prstClr val="black"/>
                  </a:solidFill>
                  <a:cs typeface="Arial" panose="020B0604020202020204" pitchFamily="34" charset="0"/>
                </a:endParaRPr>
              </a:p>
            </p:txBody>
          </p:sp>
          <p:sp>
            <p:nvSpPr>
              <p:cNvPr id="1817" name="Rectangle 21">
                <a:extLst>
                  <a:ext uri="{FF2B5EF4-FFF2-40B4-BE49-F238E27FC236}">
                    <a16:creationId xmlns:a16="http://schemas.microsoft.com/office/drawing/2014/main" id="{2A13730D-F995-6206-E79B-04A5952C6682}"/>
                  </a:ext>
                </a:extLst>
              </p:cNvPr>
              <p:cNvSpPr>
                <a:spLocks noChangeArrowheads="1"/>
              </p:cNvSpPr>
              <p:nvPr/>
            </p:nvSpPr>
            <p:spPr bwMode="auto">
              <a:xfrm>
                <a:off x="3713088" y="2173250"/>
                <a:ext cx="95259" cy="112414"/>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30</a:t>
                </a:r>
                <a:endParaRPr lang="en-GB" altLang="en-US" sz="2400">
                  <a:solidFill>
                    <a:prstClr val="black"/>
                  </a:solidFill>
                  <a:cs typeface="Arial" panose="020B0604020202020204" pitchFamily="34" charset="0"/>
                </a:endParaRPr>
              </a:p>
            </p:txBody>
          </p:sp>
          <p:sp>
            <p:nvSpPr>
              <p:cNvPr id="1818" name="Rectangle 23">
                <a:extLst>
                  <a:ext uri="{FF2B5EF4-FFF2-40B4-BE49-F238E27FC236}">
                    <a16:creationId xmlns:a16="http://schemas.microsoft.com/office/drawing/2014/main" id="{A261B965-59F8-04D0-0FD0-2A90019E008D}"/>
                  </a:ext>
                </a:extLst>
              </p:cNvPr>
              <p:cNvSpPr>
                <a:spLocks noChangeArrowheads="1"/>
              </p:cNvSpPr>
              <p:nvPr/>
            </p:nvSpPr>
            <p:spPr bwMode="auto">
              <a:xfrm>
                <a:off x="3713088" y="2065138"/>
                <a:ext cx="95259" cy="112414"/>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40</a:t>
                </a:r>
                <a:endParaRPr lang="en-GB" altLang="en-US" sz="2400">
                  <a:solidFill>
                    <a:prstClr val="black"/>
                  </a:solidFill>
                  <a:cs typeface="Arial" panose="020B0604020202020204" pitchFamily="34" charset="0"/>
                </a:endParaRPr>
              </a:p>
            </p:txBody>
          </p:sp>
          <p:sp>
            <p:nvSpPr>
              <p:cNvPr id="1819" name="Rectangle 25">
                <a:extLst>
                  <a:ext uri="{FF2B5EF4-FFF2-40B4-BE49-F238E27FC236}">
                    <a16:creationId xmlns:a16="http://schemas.microsoft.com/office/drawing/2014/main" id="{4E6D29AB-E3A4-8E07-B09D-048C00CDE37E}"/>
                  </a:ext>
                </a:extLst>
              </p:cNvPr>
              <p:cNvSpPr>
                <a:spLocks noChangeArrowheads="1"/>
              </p:cNvSpPr>
              <p:nvPr/>
            </p:nvSpPr>
            <p:spPr bwMode="auto">
              <a:xfrm>
                <a:off x="3713088" y="1957024"/>
                <a:ext cx="95259" cy="112414"/>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50</a:t>
                </a:r>
                <a:endParaRPr lang="en-GB" altLang="en-US" sz="2400">
                  <a:solidFill>
                    <a:prstClr val="black"/>
                  </a:solidFill>
                  <a:cs typeface="Arial" panose="020B0604020202020204" pitchFamily="34" charset="0"/>
                </a:endParaRPr>
              </a:p>
            </p:txBody>
          </p:sp>
          <p:sp>
            <p:nvSpPr>
              <p:cNvPr id="1820" name="Rectangle 27">
                <a:extLst>
                  <a:ext uri="{FF2B5EF4-FFF2-40B4-BE49-F238E27FC236}">
                    <a16:creationId xmlns:a16="http://schemas.microsoft.com/office/drawing/2014/main" id="{4CF8777C-64DE-0162-3B16-45332BF8AE61}"/>
                  </a:ext>
                </a:extLst>
              </p:cNvPr>
              <p:cNvSpPr>
                <a:spLocks noChangeArrowheads="1"/>
              </p:cNvSpPr>
              <p:nvPr/>
            </p:nvSpPr>
            <p:spPr bwMode="auto">
              <a:xfrm>
                <a:off x="3713088" y="1850673"/>
                <a:ext cx="95259" cy="112414"/>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60</a:t>
                </a:r>
                <a:endParaRPr lang="en-GB" altLang="en-US" sz="2400">
                  <a:solidFill>
                    <a:prstClr val="black"/>
                  </a:solidFill>
                  <a:cs typeface="Arial" panose="020B0604020202020204" pitchFamily="34" charset="0"/>
                </a:endParaRPr>
              </a:p>
            </p:txBody>
          </p:sp>
          <p:sp>
            <p:nvSpPr>
              <p:cNvPr id="1821" name="Rectangle 29">
                <a:extLst>
                  <a:ext uri="{FF2B5EF4-FFF2-40B4-BE49-F238E27FC236}">
                    <a16:creationId xmlns:a16="http://schemas.microsoft.com/office/drawing/2014/main" id="{52E8D676-4F88-6A4F-DCA1-6565221E1277}"/>
                  </a:ext>
                </a:extLst>
              </p:cNvPr>
              <p:cNvSpPr>
                <a:spLocks noChangeArrowheads="1"/>
              </p:cNvSpPr>
              <p:nvPr/>
            </p:nvSpPr>
            <p:spPr bwMode="auto">
              <a:xfrm>
                <a:off x="3713088" y="1740099"/>
                <a:ext cx="95259" cy="112414"/>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70</a:t>
                </a:r>
                <a:endParaRPr lang="en-GB" altLang="en-US" sz="2400">
                  <a:solidFill>
                    <a:prstClr val="black"/>
                  </a:solidFill>
                  <a:cs typeface="Arial" panose="020B0604020202020204" pitchFamily="34" charset="0"/>
                </a:endParaRPr>
              </a:p>
            </p:txBody>
          </p:sp>
          <p:sp>
            <p:nvSpPr>
              <p:cNvPr id="1822" name="Rectangle 31">
                <a:extLst>
                  <a:ext uri="{FF2B5EF4-FFF2-40B4-BE49-F238E27FC236}">
                    <a16:creationId xmlns:a16="http://schemas.microsoft.com/office/drawing/2014/main" id="{EF729AAD-7C39-443A-88BB-7AB9F46C7A08}"/>
                  </a:ext>
                </a:extLst>
              </p:cNvPr>
              <p:cNvSpPr>
                <a:spLocks noChangeArrowheads="1"/>
              </p:cNvSpPr>
              <p:nvPr/>
            </p:nvSpPr>
            <p:spPr bwMode="auto">
              <a:xfrm>
                <a:off x="3713088" y="1632684"/>
                <a:ext cx="95259" cy="112414"/>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80</a:t>
                </a:r>
                <a:endParaRPr lang="en-GB" altLang="en-US" sz="2400">
                  <a:solidFill>
                    <a:prstClr val="black"/>
                  </a:solidFill>
                  <a:cs typeface="Arial" panose="020B0604020202020204" pitchFamily="34" charset="0"/>
                </a:endParaRPr>
              </a:p>
            </p:txBody>
          </p:sp>
          <p:sp>
            <p:nvSpPr>
              <p:cNvPr id="1823" name="Rectangle 33">
                <a:extLst>
                  <a:ext uri="{FF2B5EF4-FFF2-40B4-BE49-F238E27FC236}">
                    <a16:creationId xmlns:a16="http://schemas.microsoft.com/office/drawing/2014/main" id="{A73061C0-887C-62E2-75E9-60417C069F93}"/>
                  </a:ext>
                </a:extLst>
              </p:cNvPr>
              <p:cNvSpPr>
                <a:spLocks noChangeArrowheads="1"/>
              </p:cNvSpPr>
              <p:nvPr/>
            </p:nvSpPr>
            <p:spPr bwMode="auto">
              <a:xfrm>
                <a:off x="3713088" y="1524574"/>
                <a:ext cx="95259" cy="112414"/>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90</a:t>
                </a:r>
                <a:endParaRPr lang="en-GB" altLang="en-US" sz="2400">
                  <a:solidFill>
                    <a:prstClr val="black"/>
                  </a:solidFill>
                  <a:cs typeface="Arial" panose="020B0604020202020204" pitchFamily="34" charset="0"/>
                </a:endParaRPr>
              </a:p>
            </p:txBody>
          </p:sp>
          <p:sp>
            <p:nvSpPr>
              <p:cNvPr id="1824" name="Rectangle 126">
                <a:extLst>
                  <a:ext uri="{FF2B5EF4-FFF2-40B4-BE49-F238E27FC236}">
                    <a16:creationId xmlns:a16="http://schemas.microsoft.com/office/drawing/2014/main" id="{138F4523-AC37-0B03-86BC-D5AB65DCAFFC}"/>
                  </a:ext>
                </a:extLst>
              </p:cNvPr>
              <p:cNvSpPr>
                <a:spLocks noChangeArrowheads="1"/>
              </p:cNvSpPr>
              <p:nvPr/>
            </p:nvSpPr>
            <p:spPr bwMode="auto">
              <a:xfrm>
                <a:off x="3665457" y="1417339"/>
                <a:ext cx="142888" cy="112414"/>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100</a:t>
                </a:r>
                <a:endParaRPr lang="en-GB" altLang="en-US" sz="2400">
                  <a:solidFill>
                    <a:prstClr val="black"/>
                  </a:solidFill>
                  <a:cs typeface="Arial" panose="020B0604020202020204" pitchFamily="34" charset="0"/>
                </a:endParaRPr>
              </a:p>
            </p:txBody>
          </p:sp>
        </p:grpSp>
        <p:sp>
          <p:nvSpPr>
            <p:cNvPr id="678" name="Rectangle 92">
              <a:extLst>
                <a:ext uri="{FF2B5EF4-FFF2-40B4-BE49-F238E27FC236}">
                  <a16:creationId xmlns:a16="http://schemas.microsoft.com/office/drawing/2014/main" id="{1D0865FB-3ECB-CF41-8546-B7714627294C}"/>
                </a:ext>
              </a:extLst>
            </p:cNvPr>
            <p:cNvSpPr>
              <a:spLocks noChangeArrowheads="1"/>
            </p:cNvSpPr>
            <p:nvPr/>
          </p:nvSpPr>
          <p:spPr bwMode="auto">
            <a:xfrm>
              <a:off x="1361551" y="3088572"/>
              <a:ext cx="1881266" cy="246317"/>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3" eaLnBrk="0" fontAlgn="base" hangingPunct="0">
                <a:spcBef>
                  <a:spcPct val="0"/>
                </a:spcBef>
                <a:spcAft>
                  <a:spcPct val="0"/>
                </a:spcAft>
                <a:defRPr/>
              </a:pPr>
              <a:r>
                <a:rPr lang="en-GB" altLang="en-US" sz="1067" b="1" kern="0">
                  <a:solidFill>
                    <a:srgbClr val="05416B"/>
                  </a:solidFill>
                  <a:cs typeface="Arial" panose="020B0604020202020204" pitchFamily="34" charset="0"/>
                </a:rPr>
                <a:t>NR</a:t>
              </a:r>
              <a:r>
                <a:rPr lang="en-GB" altLang="en-US" sz="1067" kern="0">
                  <a:solidFill>
                    <a:srgbClr val="05416B"/>
                  </a:solidFill>
                  <a:cs typeface="Arial" panose="020B0604020202020204" pitchFamily="34" charset="0"/>
                </a:rPr>
                <a:t> (22.3–NE) </a:t>
              </a:r>
              <a:r>
                <a:rPr lang="en-GB" altLang="en-US" sz="1067" kern="0">
                  <a:solidFill>
                    <a:srgbClr val="6D6E71">
                      <a:lumMod val="50000"/>
                    </a:srgbClr>
                  </a:solidFill>
                  <a:cs typeface="Arial" panose="020B0604020202020204" pitchFamily="34" charset="0"/>
                </a:rPr>
                <a:t>vs </a:t>
              </a:r>
              <a:r>
                <a:rPr lang="en-GB" altLang="en-US" sz="1067" b="1" kern="0">
                  <a:solidFill>
                    <a:srgbClr val="6D6E71"/>
                  </a:solidFill>
                  <a:cs typeface="Arial" panose="020B0604020202020204" pitchFamily="34" charset="0"/>
                </a:rPr>
                <a:t>10.8</a:t>
              </a:r>
              <a:r>
                <a:rPr lang="en-GB" altLang="en-US" sz="1067" kern="0">
                  <a:solidFill>
                    <a:srgbClr val="6D6E71"/>
                  </a:solidFill>
                  <a:cs typeface="Arial" panose="020B0604020202020204" pitchFamily="34" charset="0"/>
                </a:rPr>
                <a:t> (8.3–19.3) </a:t>
              </a:r>
              <a:r>
                <a:rPr lang="en-GB" altLang="en-US" sz="1067" kern="0" err="1">
                  <a:solidFill>
                    <a:srgbClr val="6D6E71"/>
                  </a:solidFill>
                  <a:cs typeface="Arial" panose="020B0604020202020204" pitchFamily="34" charset="0"/>
                </a:rPr>
                <a:t>mo</a:t>
              </a:r>
              <a:endParaRPr lang="en-GB" altLang="en-US" sz="1067" kern="0">
                <a:solidFill>
                  <a:srgbClr val="6D6E71"/>
                </a:solidFill>
                <a:cs typeface="Arial" panose="020B0604020202020204" pitchFamily="34" charset="0"/>
              </a:endParaRPr>
            </a:p>
            <a:p>
              <a:pPr algn="ctr" defTabSz="914333" eaLnBrk="0" fontAlgn="base" hangingPunct="0">
                <a:spcBef>
                  <a:spcPct val="0"/>
                </a:spcBef>
                <a:spcAft>
                  <a:spcPct val="0"/>
                </a:spcAft>
                <a:defRPr/>
              </a:pPr>
              <a:r>
                <a:rPr lang="en-GB" altLang="en-US" sz="1067" kern="0">
                  <a:solidFill>
                    <a:srgbClr val="6D6E71">
                      <a:lumMod val="50000"/>
                    </a:srgbClr>
                  </a:solidFill>
                  <a:cs typeface="Arial" panose="020B0604020202020204" pitchFamily="34" charset="0"/>
                </a:rPr>
                <a:t>HR: </a:t>
              </a:r>
              <a:r>
                <a:rPr lang="en-GB" altLang="en-US" sz="1067" b="1" kern="0">
                  <a:solidFill>
                    <a:srgbClr val="6D6E71">
                      <a:lumMod val="50000"/>
                    </a:srgbClr>
                  </a:solidFill>
                  <a:cs typeface="Arial" panose="020B0604020202020204" pitchFamily="34" charset="0"/>
                </a:rPr>
                <a:t>0.40</a:t>
              </a:r>
              <a:r>
                <a:rPr lang="en-GB" altLang="en-US" sz="1067" kern="0">
                  <a:solidFill>
                    <a:srgbClr val="6D6E71">
                      <a:lumMod val="50000"/>
                    </a:srgbClr>
                  </a:solidFill>
                  <a:cs typeface="Arial" panose="020B0604020202020204" pitchFamily="34" charset="0"/>
                </a:rPr>
                <a:t> (95% CI, 0.23–0.68; </a:t>
              </a:r>
              <a:r>
                <a:rPr lang="en-GB" altLang="en-US" sz="1067" i="1" kern="0">
                  <a:solidFill>
                    <a:srgbClr val="6D6E71">
                      <a:lumMod val="50000"/>
                    </a:srgbClr>
                  </a:solidFill>
                  <a:cs typeface="Arial" panose="020B0604020202020204" pitchFamily="34" charset="0"/>
                </a:rPr>
                <a:t>P</a:t>
              </a:r>
              <a:r>
                <a:rPr lang="en-GB" altLang="en-US" sz="1067" kern="0">
                  <a:solidFill>
                    <a:srgbClr val="6D6E71">
                      <a:lumMod val="50000"/>
                    </a:srgbClr>
                  </a:solidFill>
                  <a:cs typeface="Arial" panose="020B0604020202020204" pitchFamily="34" charset="0"/>
                </a:rPr>
                <a:t>&lt;0.001)</a:t>
              </a:r>
            </a:p>
          </p:txBody>
        </p:sp>
        <p:sp>
          <p:nvSpPr>
            <p:cNvPr id="1749" name="Rectangle 106">
              <a:extLst>
                <a:ext uri="{FF2B5EF4-FFF2-40B4-BE49-F238E27FC236}">
                  <a16:creationId xmlns:a16="http://schemas.microsoft.com/office/drawing/2014/main" id="{18709C62-6A5B-D2E1-75F6-1EE8FAA3EF44}"/>
                </a:ext>
              </a:extLst>
            </p:cNvPr>
            <p:cNvSpPr>
              <a:spLocks noChangeArrowheads="1"/>
            </p:cNvSpPr>
            <p:nvPr/>
          </p:nvSpPr>
          <p:spPr bwMode="auto">
            <a:xfrm rot="16200000">
              <a:off x="2816256" y="3669689"/>
              <a:ext cx="1169094"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Progression-free survival (%)</a:t>
              </a:r>
              <a:endParaRPr lang="en-GB" altLang="en-US" sz="2400">
                <a:solidFill>
                  <a:prstClr val="black"/>
                </a:solidFill>
                <a:cs typeface="Arial" panose="020B0604020202020204" pitchFamily="34" charset="0"/>
              </a:endParaRPr>
            </a:p>
          </p:txBody>
        </p:sp>
        <p:sp>
          <p:nvSpPr>
            <p:cNvPr id="1761" name="TextBox 1760">
              <a:extLst>
                <a:ext uri="{FF2B5EF4-FFF2-40B4-BE49-F238E27FC236}">
                  <a16:creationId xmlns:a16="http://schemas.microsoft.com/office/drawing/2014/main" id="{B92766C1-ACF5-8971-8726-6688D00B34CF}"/>
                </a:ext>
              </a:extLst>
            </p:cNvPr>
            <p:cNvSpPr txBox="1"/>
            <p:nvPr/>
          </p:nvSpPr>
          <p:spPr>
            <a:xfrm>
              <a:off x="586523" y="4375134"/>
              <a:ext cx="2598815" cy="107674"/>
            </a:xfrm>
            <a:prstGeom prst="rect">
              <a:avLst/>
            </a:prstGeom>
            <a:noFill/>
          </p:spPr>
          <p:txBody>
            <a:bodyPr wrap="square" lIns="0" tIns="0" rIns="0" bIns="0" rtlCol="0">
              <a:spAutoFit/>
            </a:bodyPr>
            <a:lstStyle/>
            <a:p>
              <a:pPr algn="ctr"/>
              <a:r>
                <a:rPr lang="en-US" sz="933">
                  <a:latin typeface="Arial" panose="020B0604020202020204" pitchFamily="34" charset="0"/>
                  <a:cs typeface="Arial" panose="020B0604020202020204" pitchFamily="34" charset="0"/>
                </a:rPr>
                <a:t>Time from randomization (months)</a:t>
              </a:r>
              <a:endParaRPr lang="en-GB" sz="933">
                <a:latin typeface="Arial" panose="020B0604020202020204" pitchFamily="34" charset="0"/>
                <a:cs typeface="Arial" panose="020B0604020202020204" pitchFamily="34" charset="0"/>
              </a:endParaRPr>
            </a:p>
          </p:txBody>
        </p:sp>
        <p:sp>
          <p:nvSpPr>
            <p:cNvPr id="1765" name="Rectangle 93">
              <a:extLst>
                <a:ext uri="{FF2B5EF4-FFF2-40B4-BE49-F238E27FC236}">
                  <a16:creationId xmlns:a16="http://schemas.microsoft.com/office/drawing/2014/main" id="{9BEA2C79-5BCC-DA98-1758-D4488D241C47}"/>
                </a:ext>
              </a:extLst>
            </p:cNvPr>
            <p:cNvSpPr>
              <a:spLocks noChangeArrowheads="1"/>
            </p:cNvSpPr>
            <p:nvPr/>
          </p:nvSpPr>
          <p:spPr bwMode="auto">
            <a:xfrm>
              <a:off x="2441461" y="3498278"/>
              <a:ext cx="691295" cy="10767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10" eaLnBrk="0" hangingPunct="0">
                <a:defRPr/>
              </a:pPr>
              <a:r>
                <a:rPr lang="en-GB" altLang="en-US" sz="933" b="1">
                  <a:solidFill>
                    <a:srgbClr val="2A4769"/>
                  </a:solidFill>
                  <a:cs typeface="Arial" panose="020B0604020202020204" pitchFamily="34" charset="0"/>
                </a:rPr>
                <a:t>Niraparib (n=85)</a:t>
              </a:r>
            </a:p>
          </p:txBody>
        </p:sp>
        <p:sp>
          <p:nvSpPr>
            <p:cNvPr id="1767" name="Rectangle 94">
              <a:extLst>
                <a:ext uri="{FF2B5EF4-FFF2-40B4-BE49-F238E27FC236}">
                  <a16:creationId xmlns:a16="http://schemas.microsoft.com/office/drawing/2014/main" id="{E9C3BB07-BB55-D64A-BEE4-56C6F033C0CC}"/>
                </a:ext>
              </a:extLst>
            </p:cNvPr>
            <p:cNvSpPr>
              <a:spLocks noChangeArrowheads="1"/>
            </p:cNvSpPr>
            <p:nvPr/>
          </p:nvSpPr>
          <p:spPr bwMode="auto">
            <a:xfrm>
              <a:off x="2469903" y="3921275"/>
              <a:ext cx="642003"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p>
              <a:pPr defTabSz="914310" eaLnBrk="0" hangingPunct="0">
                <a:defRPr/>
              </a:pPr>
              <a:r>
                <a:rPr lang="en-GB" altLang="en-US" sz="933" b="1">
                  <a:solidFill>
                    <a:srgbClr val="818181"/>
                  </a:solidFill>
                  <a:latin typeface="Arial" panose="020B0604020202020204" pitchFamily="34" charset="0"/>
                  <a:cs typeface="Arial" panose="020B0604020202020204" pitchFamily="34" charset="0"/>
                </a:rPr>
                <a:t>Placebo (n=40)</a:t>
              </a:r>
            </a:p>
          </p:txBody>
        </p:sp>
        <p:sp>
          <p:nvSpPr>
            <p:cNvPr id="1829" name="Freeform 1828">
              <a:extLst>
                <a:ext uri="{FF2B5EF4-FFF2-40B4-BE49-F238E27FC236}">
                  <a16:creationId xmlns:a16="http://schemas.microsoft.com/office/drawing/2014/main" id="{191EBC8B-1A8A-9F38-13C4-39AF40261CC8}"/>
                </a:ext>
              </a:extLst>
            </p:cNvPr>
            <p:cNvSpPr/>
            <p:nvPr/>
          </p:nvSpPr>
          <p:spPr>
            <a:xfrm>
              <a:off x="1863311" y="3483588"/>
              <a:ext cx="7622" cy="18645"/>
            </a:xfrm>
            <a:custGeom>
              <a:avLst/>
              <a:gdLst>
                <a:gd name="connsiteX0" fmla="*/ 0 w 7411"/>
                <a:gd name="connsiteY0" fmla="*/ 0 h 19027"/>
                <a:gd name="connsiteX1" fmla="*/ 0 w 7411"/>
                <a:gd name="connsiteY1" fmla="*/ 0 h 19027"/>
                <a:gd name="connsiteX2" fmla="*/ 0 w 7411"/>
                <a:gd name="connsiteY2" fmla="*/ 19027 h 19027"/>
              </a:gdLst>
              <a:ahLst/>
              <a:cxnLst>
                <a:cxn ang="0">
                  <a:pos x="connsiteX0" y="connsiteY0"/>
                </a:cxn>
                <a:cxn ang="0">
                  <a:pos x="connsiteX1" y="connsiteY1"/>
                </a:cxn>
                <a:cxn ang="0">
                  <a:pos x="connsiteX2" y="connsiteY2"/>
                </a:cxn>
              </a:cxnLst>
              <a:rect l="l" t="t" r="r" b="b"/>
              <a:pathLst>
                <a:path w="7411" h="19027">
                  <a:moveTo>
                    <a:pt x="0" y="0"/>
                  </a:moveTo>
                  <a:lnTo>
                    <a:pt x="0" y="0"/>
                  </a:lnTo>
                  <a:lnTo>
                    <a:pt x="0" y="19027"/>
                  </a:lnTo>
                </a:path>
              </a:pathLst>
            </a:custGeom>
            <a:noFill/>
            <a:ln w="13340" cap="sq">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30" name="Freeform 1829">
              <a:extLst>
                <a:ext uri="{FF2B5EF4-FFF2-40B4-BE49-F238E27FC236}">
                  <a16:creationId xmlns:a16="http://schemas.microsoft.com/office/drawing/2014/main" id="{210CF620-BB1C-06ED-63D6-C3B0C50C4598}"/>
                </a:ext>
              </a:extLst>
            </p:cNvPr>
            <p:cNvSpPr/>
            <p:nvPr/>
          </p:nvSpPr>
          <p:spPr>
            <a:xfrm>
              <a:off x="2167909" y="3566526"/>
              <a:ext cx="20581" cy="6906"/>
            </a:xfrm>
            <a:custGeom>
              <a:avLst/>
              <a:gdLst>
                <a:gd name="connsiteX0" fmla="*/ 20011 w 20011"/>
                <a:gd name="connsiteY0" fmla="*/ 0 h 7047"/>
                <a:gd name="connsiteX1" fmla="*/ 20011 w 20011"/>
                <a:gd name="connsiteY1" fmla="*/ 0 h 7047"/>
                <a:gd name="connsiteX2" fmla="*/ 0 w 20011"/>
                <a:gd name="connsiteY2" fmla="*/ 0 h 7047"/>
              </a:gdLst>
              <a:ahLst/>
              <a:cxnLst>
                <a:cxn ang="0">
                  <a:pos x="connsiteX0" y="connsiteY0"/>
                </a:cxn>
                <a:cxn ang="0">
                  <a:pos x="connsiteX1" y="connsiteY1"/>
                </a:cxn>
                <a:cxn ang="0">
                  <a:pos x="connsiteX2" y="connsiteY2"/>
                </a:cxn>
              </a:cxnLst>
              <a:rect l="l" t="t" r="r" b="b"/>
              <a:pathLst>
                <a:path w="20011" h="7047">
                  <a:moveTo>
                    <a:pt x="20011" y="0"/>
                  </a:moveTo>
                  <a:lnTo>
                    <a:pt x="20011" y="0"/>
                  </a:lnTo>
                  <a:lnTo>
                    <a:pt x="0" y="0"/>
                  </a:lnTo>
                </a:path>
              </a:pathLst>
            </a:custGeom>
            <a:noFill/>
            <a:ln w="13340" cap="sq">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31" name="Freeform 1830">
              <a:extLst>
                <a:ext uri="{FF2B5EF4-FFF2-40B4-BE49-F238E27FC236}">
                  <a16:creationId xmlns:a16="http://schemas.microsoft.com/office/drawing/2014/main" id="{4BD492AC-B684-E9BA-6506-9CAE5CA3AC5B}"/>
                </a:ext>
              </a:extLst>
            </p:cNvPr>
            <p:cNvSpPr/>
            <p:nvPr/>
          </p:nvSpPr>
          <p:spPr>
            <a:xfrm>
              <a:off x="2186356" y="3609687"/>
              <a:ext cx="20581" cy="6906"/>
            </a:xfrm>
            <a:custGeom>
              <a:avLst/>
              <a:gdLst>
                <a:gd name="connsiteX0" fmla="*/ 20011 w 20011"/>
                <a:gd name="connsiteY0" fmla="*/ 0 h 7047"/>
                <a:gd name="connsiteX1" fmla="*/ 20011 w 20011"/>
                <a:gd name="connsiteY1" fmla="*/ 0 h 7047"/>
                <a:gd name="connsiteX2" fmla="*/ 0 w 20011"/>
                <a:gd name="connsiteY2" fmla="*/ 0 h 7047"/>
              </a:gdLst>
              <a:ahLst/>
              <a:cxnLst>
                <a:cxn ang="0">
                  <a:pos x="connsiteX0" y="connsiteY0"/>
                </a:cxn>
                <a:cxn ang="0">
                  <a:pos x="connsiteX1" y="connsiteY1"/>
                </a:cxn>
                <a:cxn ang="0">
                  <a:pos x="connsiteX2" y="connsiteY2"/>
                </a:cxn>
              </a:cxnLst>
              <a:rect l="l" t="t" r="r" b="b"/>
              <a:pathLst>
                <a:path w="20011" h="7047">
                  <a:moveTo>
                    <a:pt x="20011" y="0"/>
                  </a:moveTo>
                  <a:lnTo>
                    <a:pt x="20011" y="0"/>
                  </a:lnTo>
                  <a:lnTo>
                    <a:pt x="0" y="0"/>
                  </a:lnTo>
                </a:path>
              </a:pathLst>
            </a:custGeom>
            <a:noFill/>
            <a:ln w="13340" cap="sq">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32" name="Freeform 1831">
              <a:extLst>
                <a:ext uri="{FF2B5EF4-FFF2-40B4-BE49-F238E27FC236}">
                  <a16:creationId xmlns:a16="http://schemas.microsoft.com/office/drawing/2014/main" id="{C6273811-4E24-BAE3-DB95-4ECE675E19F8}"/>
                </a:ext>
              </a:extLst>
            </p:cNvPr>
            <p:cNvSpPr/>
            <p:nvPr/>
          </p:nvSpPr>
          <p:spPr>
            <a:xfrm>
              <a:off x="2179114" y="3594494"/>
              <a:ext cx="20581" cy="6906"/>
            </a:xfrm>
            <a:custGeom>
              <a:avLst/>
              <a:gdLst>
                <a:gd name="connsiteX0" fmla="*/ 20011 w 20011"/>
                <a:gd name="connsiteY0" fmla="*/ 0 h 7047"/>
                <a:gd name="connsiteX1" fmla="*/ 20011 w 20011"/>
                <a:gd name="connsiteY1" fmla="*/ 0 h 7047"/>
                <a:gd name="connsiteX2" fmla="*/ 0 w 20011"/>
                <a:gd name="connsiteY2" fmla="*/ 0 h 7047"/>
              </a:gdLst>
              <a:ahLst/>
              <a:cxnLst>
                <a:cxn ang="0">
                  <a:pos x="connsiteX0" y="connsiteY0"/>
                </a:cxn>
                <a:cxn ang="0">
                  <a:pos x="connsiteX1" y="connsiteY1"/>
                </a:cxn>
                <a:cxn ang="0">
                  <a:pos x="connsiteX2" y="connsiteY2"/>
                </a:cxn>
              </a:cxnLst>
              <a:rect l="l" t="t" r="r" b="b"/>
              <a:pathLst>
                <a:path w="20011" h="7047">
                  <a:moveTo>
                    <a:pt x="20011" y="0"/>
                  </a:moveTo>
                  <a:lnTo>
                    <a:pt x="20011" y="0"/>
                  </a:lnTo>
                  <a:lnTo>
                    <a:pt x="0" y="0"/>
                  </a:lnTo>
                </a:path>
              </a:pathLst>
            </a:custGeom>
            <a:noFill/>
            <a:ln w="13340" cap="sq">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33" name="Freeform 1832">
              <a:extLst>
                <a:ext uri="{FF2B5EF4-FFF2-40B4-BE49-F238E27FC236}">
                  <a16:creationId xmlns:a16="http://schemas.microsoft.com/office/drawing/2014/main" id="{902DE4F2-03B7-621F-2C40-4D321D6C3722}"/>
                </a:ext>
              </a:extLst>
            </p:cNvPr>
            <p:cNvSpPr/>
            <p:nvPr/>
          </p:nvSpPr>
          <p:spPr>
            <a:xfrm>
              <a:off x="2172178" y="3580407"/>
              <a:ext cx="20581" cy="6906"/>
            </a:xfrm>
            <a:custGeom>
              <a:avLst/>
              <a:gdLst>
                <a:gd name="connsiteX0" fmla="*/ 20011 w 20011"/>
                <a:gd name="connsiteY0" fmla="*/ 0 h 7047"/>
                <a:gd name="connsiteX1" fmla="*/ 20011 w 20011"/>
                <a:gd name="connsiteY1" fmla="*/ 0 h 7047"/>
                <a:gd name="connsiteX2" fmla="*/ 0 w 20011"/>
                <a:gd name="connsiteY2" fmla="*/ 0 h 7047"/>
              </a:gdLst>
              <a:ahLst/>
              <a:cxnLst>
                <a:cxn ang="0">
                  <a:pos x="connsiteX0" y="connsiteY0"/>
                </a:cxn>
                <a:cxn ang="0">
                  <a:pos x="connsiteX1" y="connsiteY1"/>
                </a:cxn>
                <a:cxn ang="0">
                  <a:pos x="connsiteX2" y="connsiteY2"/>
                </a:cxn>
              </a:cxnLst>
              <a:rect l="l" t="t" r="r" b="b"/>
              <a:pathLst>
                <a:path w="20011" h="7047">
                  <a:moveTo>
                    <a:pt x="20011" y="0"/>
                  </a:moveTo>
                  <a:lnTo>
                    <a:pt x="20011" y="0"/>
                  </a:lnTo>
                  <a:lnTo>
                    <a:pt x="0" y="0"/>
                  </a:lnTo>
                </a:path>
              </a:pathLst>
            </a:custGeom>
            <a:noFill/>
            <a:ln w="13340" cap="sq">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34" name="Freeform 1833">
              <a:extLst>
                <a:ext uri="{FF2B5EF4-FFF2-40B4-BE49-F238E27FC236}">
                  <a16:creationId xmlns:a16="http://schemas.microsoft.com/office/drawing/2014/main" id="{C764ACE2-3A79-4A1B-E6BF-52BB0D57E6E9}"/>
                </a:ext>
              </a:extLst>
            </p:cNvPr>
            <p:cNvSpPr/>
            <p:nvPr/>
          </p:nvSpPr>
          <p:spPr>
            <a:xfrm>
              <a:off x="1145873" y="3243266"/>
              <a:ext cx="7622" cy="18645"/>
            </a:xfrm>
            <a:custGeom>
              <a:avLst/>
              <a:gdLst>
                <a:gd name="connsiteX0" fmla="*/ 0 w 7411"/>
                <a:gd name="connsiteY0" fmla="*/ 0 h 19027"/>
                <a:gd name="connsiteX1" fmla="*/ 0 w 7411"/>
                <a:gd name="connsiteY1" fmla="*/ 0 h 19027"/>
                <a:gd name="connsiteX2" fmla="*/ 0 w 7411"/>
                <a:gd name="connsiteY2" fmla="*/ 19027 h 19027"/>
              </a:gdLst>
              <a:ahLst/>
              <a:cxnLst>
                <a:cxn ang="0">
                  <a:pos x="connsiteX0" y="connsiteY0"/>
                </a:cxn>
                <a:cxn ang="0">
                  <a:pos x="connsiteX1" y="connsiteY1"/>
                </a:cxn>
                <a:cxn ang="0">
                  <a:pos x="connsiteX2" y="connsiteY2"/>
                </a:cxn>
              </a:cxnLst>
              <a:rect l="l" t="t" r="r" b="b"/>
              <a:pathLst>
                <a:path w="7411" h="19027">
                  <a:moveTo>
                    <a:pt x="0" y="0"/>
                  </a:moveTo>
                  <a:lnTo>
                    <a:pt x="0" y="0"/>
                  </a:lnTo>
                  <a:lnTo>
                    <a:pt x="0" y="19027"/>
                  </a:lnTo>
                </a:path>
              </a:pathLst>
            </a:custGeom>
            <a:noFill/>
            <a:ln w="13340" cap="sq">
              <a:solidFill>
                <a:srgbClr val="6D6E71"/>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35" name="Freeform 1834">
              <a:extLst>
                <a:ext uri="{FF2B5EF4-FFF2-40B4-BE49-F238E27FC236}">
                  <a16:creationId xmlns:a16="http://schemas.microsoft.com/office/drawing/2014/main" id="{F8C45117-96C9-E18C-5AA1-51CC4080891C}"/>
                </a:ext>
              </a:extLst>
            </p:cNvPr>
            <p:cNvSpPr/>
            <p:nvPr/>
          </p:nvSpPr>
          <p:spPr>
            <a:xfrm>
              <a:off x="2181477" y="3866859"/>
              <a:ext cx="7622" cy="18645"/>
            </a:xfrm>
            <a:custGeom>
              <a:avLst/>
              <a:gdLst>
                <a:gd name="connsiteX0" fmla="*/ 0 w 7411"/>
                <a:gd name="connsiteY0" fmla="*/ 0 h 19027"/>
                <a:gd name="connsiteX1" fmla="*/ 0 w 7411"/>
                <a:gd name="connsiteY1" fmla="*/ 0 h 19027"/>
                <a:gd name="connsiteX2" fmla="*/ 0 w 7411"/>
                <a:gd name="connsiteY2" fmla="*/ 19027 h 19027"/>
              </a:gdLst>
              <a:ahLst/>
              <a:cxnLst>
                <a:cxn ang="0">
                  <a:pos x="connsiteX0" y="connsiteY0"/>
                </a:cxn>
                <a:cxn ang="0">
                  <a:pos x="connsiteX1" y="connsiteY1"/>
                </a:cxn>
                <a:cxn ang="0">
                  <a:pos x="connsiteX2" y="connsiteY2"/>
                </a:cxn>
              </a:cxnLst>
              <a:rect l="l" t="t" r="r" b="b"/>
              <a:pathLst>
                <a:path w="7411" h="19027">
                  <a:moveTo>
                    <a:pt x="0" y="0"/>
                  </a:moveTo>
                  <a:lnTo>
                    <a:pt x="0" y="0"/>
                  </a:lnTo>
                  <a:lnTo>
                    <a:pt x="0" y="19027"/>
                  </a:lnTo>
                </a:path>
              </a:pathLst>
            </a:custGeom>
            <a:noFill/>
            <a:ln w="13340" cap="sq">
              <a:solidFill>
                <a:srgbClr val="6D6E71"/>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36" name="Freeform 1835">
              <a:extLst>
                <a:ext uri="{FF2B5EF4-FFF2-40B4-BE49-F238E27FC236}">
                  <a16:creationId xmlns:a16="http://schemas.microsoft.com/office/drawing/2014/main" id="{96772848-34D6-A24F-7708-E59C15B2B7C7}"/>
                </a:ext>
              </a:extLst>
            </p:cNvPr>
            <p:cNvSpPr/>
            <p:nvPr/>
          </p:nvSpPr>
          <p:spPr>
            <a:xfrm>
              <a:off x="2349175" y="3866859"/>
              <a:ext cx="7622" cy="18645"/>
            </a:xfrm>
            <a:custGeom>
              <a:avLst/>
              <a:gdLst>
                <a:gd name="connsiteX0" fmla="*/ 0 w 7411"/>
                <a:gd name="connsiteY0" fmla="*/ 0 h 19027"/>
                <a:gd name="connsiteX1" fmla="*/ 0 w 7411"/>
                <a:gd name="connsiteY1" fmla="*/ 0 h 19027"/>
                <a:gd name="connsiteX2" fmla="*/ 0 w 7411"/>
                <a:gd name="connsiteY2" fmla="*/ 19027 h 19027"/>
              </a:gdLst>
              <a:ahLst/>
              <a:cxnLst>
                <a:cxn ang="0">
                  <a:pos x="connsiteX0" y="connsiteY0"/>
                </a:cxn>
                <a:cxn ang="0">
                  <a:pos x="connsiteX1" y="connsiteY1"/>
                </a:cxn>
                <a:cxn ang="0">
                  <a:pos x="connsiteX2" y="connsiteY2"/>
                </a:cxn>
              </a:cxnLst>
              <a:rect l="l" t="t" r="r" b="b"/>
              <a:pathLst>
                <a:path w="7411" h="19027">
                  <a:moveTo>
                    <a:pt x="0" y="0"/>
                  </a:moveTo>
                  <a:lnTo>
                    <a:pt x="0" y="0"/>
                  </a:lnTo>
                  <a:lnTo>
                    <a:pt x="0" y="19027"/>
                  </a:lnTo>
                </a:path>
              </a:pathLst>
            </a:custGeom>
            <a:noFill/>
            <a:ln w="13340" cap="sq">
              <a:solidFill>
                <a:srgbClr val="6D6E71"/>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37" name="Freeform 1836">
              <a:extLst>
                <a:ext uri="{FF2B5EF4-FFF2-40B4-BE49-F238E27FC236}">
                  <a16:creationId xmlns:a16="http://schemas.microsoft.com/office/drawing/2014/main" id="{0F765D9C-342D-7863-9033-E579EE8EC84A}"/>
                </a:ext>
              </a:extLst>
            </p:cNvPr>
            <p:cNvSpPr/>
            <p:nvPr/>
          </p:nvSpPr>
          <p:spPr>
            <a:xfrm>
              <a:off x="2501626" y="3866859"/>
              <a:ext cx="7622" cy="18645"/>
            </a:xfrm>
            <a:custGeom>
              <a:avLst/>
              <a:gdLst>
                <a:gd name="connsiteX0" fmla="*/ 0 w 7411"/>
                <a:gd name="connsiteY0" fmla="*/ 0 h 19027"/>
                <a:gd name="connsiteX1" fmla="*/ 0 w 7411"/>
                <a:gd name="connsiteY1" fmla="*/ 0 h 19027"/>
                <a:gd name="connsiteX2" fmla="*/ 0 w 7411"/>
                <a:gd name="connsiteY2" fmla="*/ 19027 h 19027"/>
              </a:gdLst>
              <a:ahLst/>
              <a:cxnLst>
                <a:cxn ang="0">
                  <a:pos x="connsiteX0" y="connsiteY0"/>
                </a:cxn>
                <a:cxn ang="0">
                  <a:pos x="connsiteX1" y="connsiteY1"/>
                </a:cxn>
                <a:cxn ang="0">
                  <a:pos x="connsiteX2" y="connsiteY2"/>
                </a:cxn>
              </a:cxnLst>
              <a:rect l="l" t="t" r="r" b="b"/>
              <a:pathLst>
                <a:path w="7411" h="19027">
                  <a:moveTo>
                    <a:pt x="0" y="0"/>
                  </a:moveTo>
                  <a:lnTo>
                    <a:pt x="0" y="0"/>
                  </a:lnTo>
                  <a:lnTo>
                    <a:pt x="0" y="19027"/>
                  </a:lnTo>
                </a:path>
              </a:pathLst>
            </a:custGeom>
            <a:noFill/>
            <a:ln w="13340" cap="sq">
              <a:solidFill>
                <a:srgbClr val="6D6E71"/>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38" name="Freeform 1837">
              <a:extLst>
                <a:ext uri="{FF2B5EF4-FFF2-40B4-BE49-F238E27FC236}">
                  <a16:creationId xmlns:a16="http://schemas.microsoft.com/office/drawing/2014/main" id="{FF298396-50B8-BB72-405C-751302DE1162}"/>
                </a:ext>
              </a:extLst>
            </p:cNvPr>
            <p:cNvSpPr/>
            <p:nvPr/>
          </p:nvSpPr>
          <p:spPr>
            <a:xfrm>
              <a:off x="2516871" y="3866859"/>
              <a:ext cx="7622" cy="18645"/>
            </a:xfrm>
            <a:custGeom>
              <a:avLst/>
              <a:gdLst>
                <a:gd name="connsiteX0" fmla="*/ 0 w 7411"/>
                <a:gd name="connsiteY0" fmla="*/ 0 h 19027"/>
                <a:gd name="connsiteX1" fmla="*/ 0 w 7411"/>
                <a:gd name="connsiteY1" fmla="*/ 0 h 19027"/>
                <a:gd name="connsiteX2" fmla="*/ 0 w 7411"/>
                <a:gd name="connsiteY2" fmla="*/ 19027 h 19027"/>
              </a:gdLst>
              <a:ahLst/>
              <a:cxnLst>
                <a:cxn ang="0">
                  <a:pos x="connsiteX0" y="connsiteY0"/>
                </a:cxn>
                <a:cxn ang="0">
                  <a:pos x="connsiteX1" y="connsiteY1"/>
                </a:cxn>
                <a:cxn ang="0">
                  <a:pos x="connsiteX2" y="connsiteY2"/>
                </a:cxn>
              </a:cxnLst>
              <a:rect l="l" t="t" r="r" b="b"/>
              <a:pathLst>
                <a:path w="7411" h="19027">
                  <a:moveTo>
                    <a:pt x="0" y="0"/>
                  </a:moveTo>
                  <a:lnTo>
                    <a:pt x="0" y="0"/>
                  </a:lnTo>
                  <a:lnTo>
                    <a:pt x="0" y="19027"/>
                  </a:lnTo>
                </a:path>
              </a:pathLst>
            </a:custGeom>
            <a:noFill/>
            <a:ln w="13340" cap="sq">
              <a:solidFill>
                <a:srgbClr val="6D6E71"/>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39" name="Freeform 1838">
              <a:extLst>
                <a:ext uri="{FF2B5EF4-FFF2-40B4-BE49-F238E27FC236}">
                  <a16:creationId xmlns:a16="http://schemas.microsoft.com/office/drawing/2014/main" id="{8B9EBC29-FBE9-119D-5605-0AC827713364}"/>
                </a:ext>
              </a:extLst>
            </p:cNvPr>
            <p:cNvSpPr/>
            <p:nvPr/>
          </p:nvSpPr>
          <p:spPr>
            <a:xfrm>
              <a:off x="2676945" y="3866859"/>
              <a:ext cx="7622" cy="18645"/>
            </a:xfrm>
            <a:custGeom>
              <a:avLst/>
              <a:gdLst>
                <a:gd name="connsiteX0" fmla="*/ 0 w 7411"/>
                <a:gd name="connsiteY0" fmla="*/ 0 h 19027"/>
                <a:gd name="connsiteX1" fmla="*/ 0 w 7411"/>
                <a:gd name="connsiteY1" fmla="*/ 0 h 19027"/>
                <a:gd name="connsiteX2" fmla="*/ 0 w 7411"/>
                <a:gd name="connsiteY2" fmla="*/ 19027 h 19027"/>
              </a:gdLst>
              <a:ahLst/>
              <a:cxnLst>
                <a:cxn ang="0">
                  <a:pos x="connsiteX0" y="connsiteY0"/>
                </a:cxn>
                <a:cxn ang="0">
                  <a:pos x="connsiteX1" y="connsiteY1"/>
                </a:cxn>
                <a:cxn ang="0">
                  <a:pos x="connsiteX2" y="connsiteY2"/>
                </a:cxn>
              </a:cxnLst>
              <a:rect l="l" t="t" r="r" b="b"/>
              <a:pathLst>
                <a:path w="7411" h="19027">
                  <a:moveTo>
                    <a:pt x="0" y="0"/>
                  </a:moveTo>
                  <a:lnTo>
                    <a:pt x="0" y="0"/>
                  </a:lnTo>
                  <a:lnTo>
                    <a:pt x="0" y="19027"/>
                  </a:lnTo>
                </a:path>
              </a:pathLst>
            </a:custGeom>
            <a:noFill/>
            <a:ln w="13340" cap="sq">
              <a:solidFill>
                <a:srgbClr val="6D6E71"/>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40" name="Freeform 1839">
              <a:extLst>
                <a:ext uri="{FF2B5EF4-FFF2-40B4-BE49-F238E27FC236}">
                  <a16:creationId xmlns:a16="http://schemas.microsoft.com/office/drawing/2014/main" id="{49128ED9-0355-DD1D-26C2-674AFAACF361}"/>
                </a:ext>
              </a:extLst>
            </p:cNvPr>
            <p:cNvSpPr/>
            <p:nvPr/>
          </p:nvSpPr>
          <p:spPr>
            <a:xfrm>
              <a:off x="2852265" y="3866859"/>
              <a:ext cx="7622" cy="18645"/>
            </a:xfrm>
            <a:custGeom>
              <a:avLst/>
              <a:gdLst>
                <a:gd name="connsiteX0" fmla="*/ 0 w 7411"/>
                <a:gd name="connsiteY0" fmla="*/ 0 h 19027"/>
                <a:gd name="connsiteX1" fmla="*/ 0 w 7411"/>
                <a:gd name="connsiteY1" fmla="*/ 0 h 19027"/>
                <a:gd name="connsiteX2" fmla="*/ 0 w 7411"/>
                <a:gd name="connsiteY2" fmla="*/ 19027 h 19027"/>
              </a:gdLst>
              <a:ahLst/>
              <a:cxnLst>
                <a:cxn ang="0">
                  <a:pos x="connsiteX0" y="connsiteY0"/>
                </a:cxn>
                <a:cxn ang="0">
                  <a:pos x="connsiteX1" y="connsiteY1"/>
                </a:cxn>
                <a:cxn ang="0">
                  <a:pos x="connsiteX2" y="connsiteY2"/>
                </a:cxn>
              </a:cxnLst>
              <a:rect l="l" t="t" r="r" b="b"/>
              <a:pathLst>
                <a:path w="7411" h="19027">
                  <a:moveTo>
                    <a:pt x="0" y="0"/>
                  </a:moveTo>
                  <a:lnTo>
                    <a:pt x="0" y="0"/>
                  </a:lnTo>
                  <a:lnTo>
                    <a:pt x="0" y="19027"/>
                  </a:lnTo>
                </a:path>
              </a:pathLst>
            </a:custGeom>
            <a:noFill/>
            <a:ln w="13340" cap="sq">
              <a:solidFill>
                <a:srgbClr val="6D6E71"/>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41" name="Freeform 1840">
              <a:extLst>
                <a:ext uri="{FF2B5EF4-FFF2-40B4-BE49-F238E27FC236}">
                  <a16:creationId xmlns:a16="http://schemas.microsoft.com/office/drawing/2014/main" id="{8ECA67F8-C7E4-F584-EB15-BC6295E3348E}"/>
                </a:ext>
              </a:extLst>
            </p:cNvPr>
            <p:cNvSpPr/>
            <p:nvPr/>
          </p:nvSpPr>
          <p:spPr>
            <a:xfrm>
              <a:off x="854309" y="3195133"/>
              <a:ext cx="7622" cy="18645"/>
            </a:xfrm>
            <a:custGeom>
              <a:avLst/>
              <a:gdLst>
                <a:gd name="connsiteX0" fmla="*/ 0 w 7411"/>
                <a:gd name="connsiteY0" fmla="*/ 0 h 19027"/>
                <a:gd name="connsiteX1" fmla="*/ 0 w 7411"/>
                <a:gd name="connsiteY1" fmla="*/ 0 h 19027"/>
                <a:gd name="connsiteX2" fmla="*/ 0 w 7411"/>
                <a:gd name="connsiteY2" fmla="*/ 19027 h 19027"/>
              </a:gdLst>
              <a:ahLst/>
              <a:cxnLst>
                <a:cxn ang="0">
                  <a:pos x="connsiteX0" y="connsiteY0"/>
                </a:cxn>
                <a:cxn ang="0">
                  <a:pos x="connsiteX1" y="connsiteY1"/>
                </a:cxn>
                <a:cxn ang="0">
                  <a:pos x="connsiteX2" y="connsiteY2"/>
                </a:cxn>
              </a:cxnLst>
              <a:rect l="l" t="t" r="r" b="b"/>
              <a:pathLst>
                <a:path w="7411" h="19027">
                  <a:moveTo>
                    <a:pt x="0" y="0"/>
                  </a:moveTo>
                  <a:lnTo>
                    <a:pt x="0" y="0"/>
                  </a:lnTo>
                  <a:lnTo>
                    <a:pt x="0" y="19027"/>
                  </a:lnTo>
                </a:path>
              </a:pathLst>
            </a:custGeom>
            <a:noFill/>
            <a:ln w="13340" cap="sq">
              <a:solidFill>
                <a:srgbClr val="6D6E71"/>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42" name="Freeform 1841">
              <a:extLst>
                <a:ext uri="{FF2B5EF4-FFF2-40B4-BE49-F238E27FC236}">
                  <a16:creationId xmlns:a16="http://schemas.microsoft.com/office/drawing/2014/main" id="{76BA4977-A3C2-FE28-4252-832B4CAAD255}"/>
                </a:ext>
              </a:extLst>
            </p:cNvPr>
            <p:cNvSpPr/>
            <p:nvPr/>
          </p:nvSpPr>
          <p:spPr>
            <a:xfrm>
              <a:off x="844018" y="3204456"/>
              <a:ext cx="20581" cy="6906"/>
            </a:xfrm>
            <a:custGeom>
              <a:avLst/>
              <a:gdLst>
                <a:gd name="connsiteX0" fmla="*/ 20011 w 20011"/>
                <a:gd name="connsiteY0" fmla="*/ 0 h 7047"/>
                <a:gd name="connsiteX1" fmla="*/ 20011 w 20011"/>
                <a:gd name="connsiteY1" fmla="*/ 0 h 7047"/>
                <a:gd name="connsiteX2" fmla="*/ 0 w 20011"/>
                <a:gd name="connsiteY2" fmla="*/ 0 h 7047"/>
              </a:gdLst>
              <a:ahLst/>
              <a:cxnLst>
                <a:cxn ang="0">
                  <a:pos x="connsiteX0" y="connsiteY0"/>
                </a:cxn>
                <a:cxn ang="0">
                  <a:pos x="connsiteX1" y="connsiteY1"/>
                </a:cxn>
                <a:cxn ang="0">
                  <a:pos x="connsiteX2" y="connsiteY2"/>
                </a:cxn>
              </a:cxnLst>
              <a:rect l="l" t="t" r="r" b="b"/>
              <a:pathLst>
                <a:path w="20011" h="7047">
                  <a:moveTo>
                    <a:pt x="20011" y="0"/>
                  </a:moveTo>
                  <a:lnTo>
                    <a:pt x="20011" y="0"/>
                  </a:lnTo>
                  <a:lnTo>
                    <a:pt x="0" y="0"/>
                  </a:lnTo>
                </a:path>
              </a:pathLst>
            </a:custGeom>
            <a:noFill/>
            <a:ln w="13340" cap="sq">
              <a:solidFill>
                <a:srgbClr val="6D6E71"/>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43" name="Freeform 1842">
              <a:extLst>
                <a:ext uri="{FF2B5EF4-FFF2-40B4-BE49-F238E27FC236}">
                  <a16:creationId xmlns:a16="http://schemas.microsoft.com/office/drawing/2014/main" id="{C294AD0B-9278-A4C8-AD03-42FACB01FF0D}"/>
                </a:ext>
              </a:extLst>
            </p:cNvPr>
            <p:cNvSpPr/>
            <p:nvPr/>
          </p:nvSpPr>
          <p:spPr>
            <a:xfrm>
              <a:off x="2028797" y="3544013"/>
              <a:ext cx="7622" cy="18645"/>
            </a:xfrm>
            <a:custGeom>
              <a:avLst/>
              <a:gdLst>
                <a:gd name="connsiteX0" fmla="*/ 0 w 7411"/>
                <a:gd name="connsiteY0" fmla="*/ 0 h 19027"/>
                <a:gd name="connsiteX1" fmla="*/ 0 w 7411"/>
                <a:gd name="connsiteY1" fmla="*/ 0 h 19027"/>
                <a:gd name="connsiteX2" fmla="*/ 0 w 7411"/>
                <a:gd name="connsiteY2" fmla="*/ 19027 h 19027"/>
              </a:gdLst>
              <a:ahLst/>
              <a:cxnLst>
                <a:cxn ang="0">
                  <a:pos x="connsiteX0" y="connsiteY0"/>
                </a:cxn>
                <a:cxn ang="0">
                  <a:pos x="connsiteX1" y="connsiteY1"/>
                </a:cxn>
                <a:cxn ang="0">
                  <a:pos x="connsiteX2" y="connsiteY2"/>
                </a:cxn>
              </a:cxnLst>
              <a:rect l="l" t="t" r="r" b="b"/>
              <a:pathLst>
                <a:path w="7411" h="19027">
                  <a:moveTo>
                    <a:pt x="0" y="0"/>
                  </a:moveTo>
                  <a:lnTo>
                    <a:pt x="0" y="0"/>
                  </a:lnTo>
                  <a:lnTo>
                    <a:pt x="0" y="19027"/>
                  </a:lnTo>
                </a:path>
              </a:pathLst>
            </a:custGeom>
            <a:noFill/>
            <a:ln w="13340" cap="sq">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44" name="Freeform 1843">
              <a:extLst>
                <a:ext uri="{FF2B5EF4-FFF2-40B4-BE49-F238E27FC236}">
                  <a16:creationId xmlns:a16="http://schemas.microsoft.com/office/drawing/2014/main" id="{939246E3-87AE-438A-39C0-2A50F343A816}"/>
                </a:ext>
              </a:extLst>
            </p:cNvPr>
            <p:cNvSpPr/>
            <p:nvPr/>
          </p:nvSpPr>
          <p:spPr>
            <a:xfrm>
              <a:off x="2066910" y="3544013"/>
              <a:ext cx="7622" cy="18645"/>
            </a:xfrm>
            <a:custGeom>
              <a:avLst/>
              <a:gdLst>
                <a:gd name="connsiteX0" fmla="*/ 0 w 7411"/>
                <a:gd name="connsiteY0" fmla="*/ 0 h 19027"/>
                <a:gd name="connsiteX1" fmla="*/ 0 w 7411"/>
                <a:gd name="connsiteY1" fmla="*/ 0 h 19027"/>
                <a:gd name="connsiteX2" fmla="*/ 0 w 7411"/>
                <a:gd name="connsiteY2" fmla="*/ 19027 h 19027"/>
              </a:gdLst>
              <a:ahLst/>
              <a:cxnLst>
                <a:cxn ang="0">
                  <a:pos x="connsiteX0" y="connsiteY0"/>
                </a:cxn>
                <a:cxn ang="0">
                  <a:pos x="connsiteX1" y="connsiteY1"/>
                </a:cxn>
                <a:cxn ang="0">
                  <a:pos x="connsiteX2" y="connsiteY2"/>
                </a:cxn>
              </a:cxnLst>
              <a:rect l="l" t="t" r="r" b="b"/>
              <a:pathLst>
                <a:path w="7411" h="19027">
                  <a:moveTo>
                    <a:pt x="0" y="0"/>
                  </a:moveTo>
                  <a:lnTo>
                    <a:pt x="0" y="0"/>
                  </a:lnTo>
                  <a:lnTo>
                    <a:pt x="0" y="19027"/>
                  </a:lnTo>
                </a:path>
              </a:pathLst>
            </a:custGeom>
            <a:noFill/>
            <a:ln w="13340" cap="sq">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45" name="Freeform 1844">
              <a:extLst>
                <a:ext uri="{FF2B5EF4-FFF2-40B4-BE49-F238E27FC236}">
                  <a16:creationId xmlns:a16="http://schemas.microsoft.com/office/drawing/2014/main" id="{DA9D88BB-88A0-4101-2778-930AADCDAEC6}"/>
                </a:ext>
              </a:extLst>
            </p:cNvPr>
            <p:cNvSpPr/>
            <p:nvPr/>
          </p:nvSpPr>
          <p:spPr>
            <a:xfrm>
              <a:off x="2342618" y="3602091"/>
              <a:ext cx="7622" cy="18645"/>
            </a:xfrm>
            <a:custGeom>
              <a:avLst/>
              <a:gdLst>
                <a:gd name="connsiteX0" fmla="*/ 0 w 7411"/>
                <a:gd name="connsiteY0" fmla="*/ 0 h 19027"/>
                <a:gd name="connsiteX1" fmla="*/ 0 w 7411"/>
                <a:gd name="connsiteY1" fmla="*/ 0 h 19027"/>
                <a:gd name="connsiteX2" fmla="*/ 0 w 7411"/>
                <a:gd name="connsiteY2" fmla="*/ 19027 h 19027"/>
              </a:gdLst>
              <a:ahLst/>
              <a:cxnLst>
                <a:cxn ang="0">
                  <a:pos x="connsiteX0" y="connsiteY0"/>
                </a:cxn>
                <a:cxn ang="0">
                  <a:pos x="connsiteX1" y="connsiteY1"/>
                </a:cxn>
                <a:cxn ang="0">
                  <a:pos x="connsiteX2" y="connsiteY2"/>
                </a:cxn>
              </a:cxnLst>
              <a:rect l="l" t="t" r="r" b="b"/>
              <a:pathLst>
                <a:path w="7411" h="19027">
                  <a:moveTo>
                    <a:pt x="0" y="0"/>
                  </a:moveTo>
                  <a:lnTo>
                    <a:pt x="0" y="0"/>
                  </a:lnTo>
                  <a:lnTo>
                    <a:pt x="0" y="19027"/>
                  </a:lnTo>
                </a:path>
              </a:pathLst>
            </a:custGeom>
            <a:noFill/>
            <a:ln w="13340" cap="sq">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46" name="Freeform 1845">
              <a:extLst>
                <a:ext uri="{FF2B5EF4-FFF2-40B4-BE49-F238E27FC236}">
                  <a16:creationId xmlns:a16="http://schemas.microsoft.com/office/drawing/2014/main" id="{3422FE3C-58D7-C084-9BF5-89CD12BF474D}"/>
                </a:ext>
              </a:extLst>
            </p:cNvPr>
            <p:cNvSpPr/>
            <p:nvPr/>
          </p:nvSpPr>
          <p:spPr>
            <a:xfrm>
              <a:off x="2375625" y="3636828"/>
              <a:ext cx="7622" cy="18645"/>
            </a:xfrm>
            <a:custGeom>
              <a:avLst/>
              <a:gdLst>
                <a:gd name="connsiteX0" fmla="*/ 0 w 7411"/>
                <a:gd name="connsiteY0" fmla="*/ 0 h 19027"/>
                <a:gd name="connsiteX1" fmla="*/ 0 w 7411"/>
                <a:gd name="connsiteY1" fmla="*/ 0 h 19027"/>
                <a:gd name="connsiteX2" fmla="*/ 0 w 7411"/>
                <a:gd name="connsiteY2" fmla="*/ 19027 h 19027"/>
              </a:gdLst>
              <a:ahLst/>
              <a:cxnLst>
                <a:cxn ang="0">
                  <a:pos x="connsiteX0" y="connsiteY0"/>
                </a:cxn>
                <a:cxn ang="0">
                  <a:pos x="connsiteX1" y="connsiteY1"/>
                </a:cxn>
                <a:cxn ang="0">
                  <a:pos x="connsiteX2" y="connsiteY2"/>
                </a:cxn>
              </a:cxnLst>
              <a:rect l="l" t="t" r="r" b="b"/>
              <a:pathLst>
                <a:path w="7411" h="19027">
                  <a:moveTo>
                    <a:pt x="0" y="0"/>
                  </a:moveTo>
                  <a:lnTo>
                    <a:pt x="0" y="0"/>
                  </a:lnTo>
                  <a:lnTo>
                    <a:pt x="0" y="19027"/>
                  </a:lnTo>
                </a:path>
              </a:pathLst>
            </a:custGeom>
            <a:noFill/>
            <a:ln w="13340" cap="sq">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47" name="Freeform 1846">
              <a:extLst>
                <a:ext uri="{FF2B5EF4-FFF2-40B4-BE49-F238E27FC236}">
                  <a16:creationId xmlns:a16="http://schemas.microsoft.com/office/drawing/2014/main" id="{9AAD6322-5756-D708-7F45-211831C08A1E}"/>
                </a:ext>
              </a:extLst>
            </p:cNvPr>
            <p:cNvSpPr/>
            <p:nvPr/>
          </p:nvSpPr>
          <p:spPr>
            <a:xfrm>
              <a:off x="2511535" y="3664105"/>
              <a:ext cx="7622" cy="18645"/>
            </a:xfrm>
            <a:custGeom>
              <a:avLst/>
              <a:gdLst>
                <a:gd name="connsiteX0" fmla="*/ 0 w 7411"/>
                <a:gd name="connsiteY0" fmla="*/ 0 h 19027"/>
                <a:gd name="connsiteX1" fmla="*/ 0 w 7411"/>
                <a:gd name="connsiteY1" fmla="*/ 0 h 19027"/>
                <a:gd name="connsiteX2" fmla="*/ 0 w 7411"/>
                <a:gd name="connsiteY2" fmla="*/ 19027 h 19027"/>
              </a:gdLst>
              <a:ahLst/>
              <a:cxnLst>
                <a:cxn ang="0">
                  <a:pos x="connsiteX0" y="connsiteY0"/>
                </a:cxn>
                <a:cxn ang="0">
                  <a:pos x="connsiteX1" y="connsiteY1"/>
                </a:cxn>
                <a:cxn ang="0">
                  <a:pos x="connsiteX2" y="connsiteY2"/>
                </a:cxn>
              </a:cxnLst>
              <a:rect l="l" t="t" r="r" b="b"/>
              <a:pathLst>
                <a:path w="7411" h="19027">
                  <a:moveTo>
                    <a:pt x="0" y="0"/>
                  </a:moveTo>
                  <a:lnTo>
                    <a:pt x="0" y="0"/>
                  </a:lnTo>
                  <a:lnTo>
                    <a:pt x="0" y="19027"/>
                  </a:lnTo>
                </a:path>
              </a:pathLst>
            </a:custGeom>
            <a:noFill/>
            <a:ln w="13340" cap="sq">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48" name="Freeform 1847">
              <a:extLst>
                <a:ext uri="{FF2B5EF4-FFF2-40B4-BE49-F238E27FC236}">
                  <a16:creationId xmlns:a16="http://schemas.microsoft.com/office/drawing/2014/main" id="{A34DAD02-9C0F-BBCC-A1CB-39E0B2496BEE}"/>
                </a:ext>
              </a:extLst>
            </p:cNvPr>
            <p:cNvSpPr/>
            <p:nvPr/>
          </p:nvSpPr>
          <p:spPr>
            <a:xfrm>
              <a:off x="2526780" y="3664105"/>
              <a:ext cx="7622" cy="18645"/>
            </a:xfrm>
            <a:custGeom>
              <a:avLst/>
              <a:gdLst>
                <a:gd name="connsiteX0" fmla="*/ 0 w 7411"/>
                <a:gd name="connsiteY0" fmla="*/ 0 h 19027"/>
                <a:gd name="connsiteX1" fmla="*/ 0 w 7411"/>
                <a:gd name="connsiteY1" fmla="*/ 0 h 19027"/>
                <a:gd name="connsiteX2" fmla="*/ 0 w 7411"/>
                <a:gd name="connsiteY2" fmla="*/ 19027 h 19027"/>
              </a:gdLst>
              <a:ahLst/>
              <a:cxnLst>
                <a:cxn ang="0">
                  <a:pos x="connsiteX0" y="connsiteY0"/>
                </a:cxn>
                <a:cxn ang="0">
                  <a:pos x="connsiteX1" y="connsiteY1"/>
                </a:cxn>
                <a:cxn ang="0">
                  <a:pos x="connsiteX2" y="connsiteY2"/>
                </a:cxn>
              </a:cxnLst>
              <a:rect l="l" t="t" r="r" b="b"/>
              <a:pathLst>
                <a:path w="7411" h="19027">
                  <a:moveTo>
                    <a:pt x="0" y="0"/>
                  </a:moveTo>
                  <a:lnTo>
                    <a:pt x="0" y="0"/>
                  </a:lnTo>
                  <a:lnTo>
                    <a:pt x="0" y="19027"/>
                  </a:lnTo>
                </a:path>
              </a:pathLst>
            </a:custGeom>
            <a:noFill/>
            <a:ln w="13340" cap="sq">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49" name="Freeform 1848">
              <a:extLst>
                <a:ext uri="{FF2B5EF4-FFF2-40B4-BE49-F238E27FC236}">
                  <a16:creationId xmlns:a16="http://schemas.microsoft.com/office/drawing/2014/main" id="{68AE0D17-E5A0-6BA4-4139-C400DE12E9B1}"/>
                </a:ext>
              </a:extLst>
            </p:cNvPr>
            <p:cNvSpPr/>
            <p:nvPr/>
          </p:nvSpPr>
          <p:spPr>
            <a:xfrm>
              <a:off x="2671610" y="3664105"/>
              <a:ext cx="7622" cy="18645"/>
            </a:xfrm>
            <a:custGeom>
              <a:avLst/>
              <a:gdLst>
                <a:gd name="connsiteX0" fmla="*/ 0 w 7411"/>
                <a:gd name="connsiteY0" fmla="*/ 0 h 19027"/>
                <a:gd name="connsiteX1" fmla="*/ 0 w 7411"/>
                <a:gd name="connsiteY1" fmla="*/ 0 h 19027"/>
                <a:gd name="connsiteX2" fmla="*/ 0 w 7411"/>
                <a:gd name="connsiteY2" fmla="*/ 19027 h 19027"/>
              </a:gdLst>
              <a:ahLst/>
              <a:cxnLst>
                <a:cxn ang="0">
                  <a:pos x="connsiteX0" y="connsiteY0"/>
                </a:cxn>
                <a:cxn ang="0">
                  <a:pos x="connsiteX1" y="connsiteY1"/>
                </a:cxn>
                <a:cxn ang="0">
                  <a:pos x="connsiteX2" y="connsiteY2"/>
                </a:cxn>
              </a:cxnLst>
              <a:rect l="l" t="t" r="r" b="b"/>
              <a:pathLst>
                <a:path w="7411" h="19027">
                  <a:moveTo>
                    <a:pt x="0" y="0"/>
                  </a:moveTo>
                  <a:lnTo>
                    <a:pt x="0" y="0"/>
                  </a:lnTo>
                  <a:lnTo>
                    <a:pt x="0" y="19027"/>
                  </a:lnTo>
                </a:path>
              </a:pathLst>
            </a:custGeom>
            <a:noFill/>
            <a:ln w="13340" cap="sq">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50" name="Freeform 1849">
              <a:extLst>
                <a:ext uri="{FF2B5EF4-FFF2-40B4-BE49-F238E27FC236}">
                  <a16:creationId xmlns:a16="http://schemas.microsoft.com/office/drawing/2014/main" id="{7AE63DFC-E454-AD0B-2BF3-B671717E0A89}"/>
                </a:ext>
              </a:extLst>
            </p:cNvPr>
            <p:cNvSpPr/>
            <p:nvPr/>
          </p:nvSpPr>
          <p:spPr>
            <a:xfrm>
              <a:off x="2686855" y="3664105"/>
              <a:ext cx="7622" cy="18645"/>
            </a:xfrm>
            <a:custGeom>
              <a:avLst/>
              <a:gdLst>
                <a:gd name="connsiteX0" fmla="*/ 0 w 7411"/>
                <a:gd name="connsiteY0" fmla="*/ 0 h 19027"/>
                <a:gd name="connsiteX1" fmla="*/ 0 w 7411"/>
                <a:gd name="connsiteY1" fmla="*/ 0 h 19027"/>
                <a:gd name="connsiteX2" fmla="*/ 0 w 7411"/>
                <a:gd name="connsiteY2" fmla="*/ 19027 h 19027"/>
              </a:gdLst>
              <a:ahLst/>
              <a:cxnLst>
                <a:cxn ang="0">
                  <a:pos x="connsiteX0" y="connsiteY0"/>
                </a:cxn>
                <a:cxn ang="0">
                  <a:pos x="connsiteX1" y="connsiteY1"/>
                </a:cxn>
                <a:cxn ang="0">
                  <a:pos x="connsiteX2" y="connsiteY2"/>
                </a:cxn>
              </a:cxnLst>
              <a:rect l="l" t="t" r="r" b="b"/>
              <a:pathLst>
                <a:path w="7411" h="19027">
                  <a:moveTo>
                    <a:pt x="0" y="0"/>
                  </a:moveTo>
                  <a:lnTo>
                    <a:pt x="0" y="0"/>
                  </a:lnTo>
                  <a:lnTo>
                    <a:pt x="0" y="19027"/>
                  </a:lnTo>
                </a:path>
              </a:pathLst>
            </a:custGeom>
            <a:noFill/>
            <a:ln w="13340" cap="sq">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51" name="Freeform 1850">
              <a:extLst>
                <a:ext uri="{FF2B5EF4-FFF2-40B4-BE49-F238E27FC236}">
                  <a16:creationId xmlns:a16="http://schemas.microsoft.com/office/drawing/2014/main" id="{E64AD363-8D0A-44B9-D92D-C27E9AB8E5E4}"/>
                </a:ext>
              </a:extLst>
            </p:cNvPr>
            <p:cNvSpPr/>
            <p:nvPr/>
          </p:nvSpPr>
          <p:spPr>
            <a:xfrm>
              <a:off x="2702100" y="3664105"/>
              <a:ext cx="7622" cy="18645"/>
            </a:xfrm>
            <a:custGeom>
              <a:avLst/>
              <a:gdLst>
                <a:gd name="connsiteX0" fmla="*/ 0 w 7411"/>
                <a:gd name="connsiteY0" fmla="*/ 0 h 19027"/>
                <a:gd name="connsiteX1" fmla="*/ 0 w 7411"/>
                <a:gd name="connsiteY1" fmla="*/ 0 h 19027"/>
                <a:gd name="connsiteX2" fmla="*/ 0 w 7411"/>
                <a:gd name="connsiteY2" fmla="*/ 19027 h 19027"/>
              </a:gdLst>
              <a:ahLst/>
              <a:cxnLst>
                <a:cxn ang="0">
                  <a:pos x="connsiteX0" y="connsiteY0"/>
                </a:cxn>
                <a:cxn ang="0">
                  <a:pos x="connsiteX1" y="connsiteY1"/>
                </a:cxn>
                <a:cxn ang="0">
                  <a:pos x="connsiteX2" y="connsiteY2"/>
                </a:cxn>
              </a:cxnLst>
              <a:rect l="l" t="t" r="r" b="b"/>
              <a:pathLst>
                <a:path w="7411" h="19027">
                  <a:moveTo>
                    <a:pt x="0" y="0"/>
                  </a:moveTo>
                  <a:lnTo>
                    <a:pt x="0" y="0"/>
                  </a:lnTo>
                  <a:lnTo>
                    <a:pt x="0" y="19027"/>
                  </a:lnTo>
                </a:path>
              </a:pathLst>
            </a:custGeom>
            <a:noFill/>
            <a:ln w="13340" cap="sq">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52" name="Freeform 1851">
              <a:extLst>
                <a:ext uri="{FF2B5EF4-FFF2-40B4-BE49-F238E27FC236}">
                  <a16:creationId xmlns:a16="http://schemas.microsoft.com/office/drawing/2014/main" id="{B257B2C1-9522-B093-FCFE-2019AF30895B}"/>
                </a:ext>
              </a:extLst>
            </p:cNvPr>
            <p:cNvSpPr/>
            <p:nvPr/>
          </p:nvSpPr>
          <p:spPr>
            <a:xfrm>
              <a:off x="2763081" y="3664105"/>
              <a:ext cx="7622" cy="18645"/>
            </a:xfrm>
            <a:custGeom>
              <a:avLst/>
              <a:gdLst>
                <a:gd name="connsiteX0" fmla="*/ 0 w 7411"/>
                <a:gd name="connsiteY0" fmla="*/ 0 h 19027"/>
                <a:gd name="connsiteX1" fmla="*/ 0 w 7411"/>
                <a:gd name="connsiteY1" fmla="*/ 0 h 19027"/>
                <a:gd name="connsiteX2" fmla="*/ 0 w 7411"/>
                <a:gd name="connsiteY2" fmla="*/ 19027 h 19027"/>
              </a:gdLst>
              <a:ahLst/>
              <a:cxnLst>
                <a:cxn ang="0">
                  <a:pos x="connsiteX0" y="connsiteY0"/>
                </a:cxn>
                <a:cxn ang="0">
                  <a:pos x="connsiteX1" y="connsiteY1"/>
                </a:cxn>
                <a:cxn ang="0">
                  <a:pos x="connsiteX2" y="connsiteY2"/>
                </a:cxn>
              </a:cxnLst>
              <a:rect l="l" t="t" r="r" b="b"/>
              <a:pathLst>
                <a:path w="7411" h="19027">
                  <a:moveTo>
                    <a:pt x="0" y="0"/>
                  </a:moveTo>
                  <a:lnTo>
                    <a:pt x="0" y="0"/>
                  </a:lnTo>
                  <a:lnTo>
                    <a:pt x="0" y="19027"/>
                  </a:lnTo>
                </a:path>
              </a:pathLst>
            </a:custGeom>
            <a:noFill/>
            <a:ln w="13340" cap="sq">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53" name="Freeform 1852">
              <a:extLst>
                <a:ext uri="{FF2B5EF4-FFF2-40B4-BE49-F238E27FC236}">
                  <a16:creationId xmlns:a16="http://schemas.microsoft.com/office/drawing/2014/main" id="{B17E9FA9-8C73-6B01-8DE9-7FA7B5D83A12}"/>
                </a:ext>
              </a:extLst>
            </p:cNvPr>
            <p:cNvSpPr/>
            <p:nvPr/>
          </p:nvSpPr>
          <p:spPr>
            <a:xfrm>
              <a:off x="2831684" y="3664105"/>
              <a:ext cx="7622" cy="18645"/>
            </a:xfrm>
            <a:custGeom>
              <a:avLst/>
              <a:gdLst>
                <a:gd name="connsiteX0" fmla="*/ 0 w 7411"/>
                <a:gd name="connsiteY0" fmla="*/ 0 h 19027"/>
                <a:gd name="connsiteX1" fmla="*/ 0 w 7411"/>
                <a:gd name="connsiteY1" fmla="*/ 0 h 19027"/>
                <a:gd name="connsiteX2" fmla="*/ 0 w 7411"/>
                <a:gd name="connsiteY2" fmla="*/ 19027 h 19027"/>
              </a:gdLst>
              <a:ahLst/>
              <a:cxnLst>
                <a:cxn ang="0">
                  <a:pos x="connsiteX0" y="connsiteY0"/>
                </a:cxn>
                <a:cxn ang="0">
                  <a:pos x="connsiteX1" y="connsiteY1"/>
                </a:cxn>
                <a:cxn ang="0">
                  <a:pos x="connsiteX2" y="connsiteY2"/>
                </a:cxn>
              </a:cxnLst>
              <a:rect l="l" t="t" r="r" b="b"/>
              <a:pathLst>
                <a:path w="7411" h="19027">
                  <a:moveTo>
                    <a:pt x="0" y="0"/>
                  </a:moveTo>
                  <a:lnTo>
                    <a:pt x="0" y="0"/>
                  </a:lnTo>
                  <a:lnTo>
                    <a:pt x="0" y="19027"/>
                  </a:lnTo>
                </a:path>
              </a:pathLst>
            </a:custGeom>
            <a:noFill/>
            <a:ln w="13340" cap="sq">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54" name="Freeform 1853">
              <a:extLst>
                <a:ext uri="{FF2B5EF4-FFF2-40B4-BE49-F238E27FC236}">
                  <a16:creationId xmlns:a16="http://schemas.microsoft.com/office/drawing/2014/main" id="{2588D86D-1F20-AC47-96A8-D15026CF35D1}"/>
                </a:ext>
              </a:extLst>
            </p:cNvPr>
            <p:cNvSpPr/>
            <p:nvPr/>
          </p:nvSpPr>
          <p:spPr>
            <a:xfrm>
              <a:off x="2846929" y="3664105"/>
              <a:ext cx="7622" cy="18645"/>
            </a:xfrm>
            <a:custGeom>
              <a:avLst/>
              <a:gdLst>
                <a:gd name="connsiteX0" fmla="*/ 0 w 7411"/>
                <a:gd name="connsiteY0" fmla="*/ 0 h 19027"/>
                <a:gd name="connsiteX1" fmla="*/ 0 w 7411"/>
                <a:gd name="connsiteY1" fmla="*/ 0 h 19027"/>
                <a:gd name="connsiteX2" fmla="*/ 0 w 7411"/>
                <a:gd name="connsiteY2" fmla="*/ 19027 h 19027"/>
              </a:gdLst>
              <a:ahLst/>
              <a:cxnLst>
                <a:cxn ang="0">
                  <a:pos x="connsiteX0" y="connsiteY0"/>
                </a:cxn>
                <a:cxn ang="0">
                  <a:pos x="connsiteX1" y="connsiteY1"/>
                </a:cxn>
                <a:cxn ang="0">
                  <a:pos x="connsiteX2" y="connsiteY2"/>
                </a:cxn>
              </a:cxnLst>
              <a:rect l="l" t="t" r="r" b="b"/>
              <a:pathLst>
                <a:path w="7411" h="19027">
                  <a:moveTo>
                    <a:pt x="0" y="0"/>
                  </a:moveTo>
                  <a:lnTo>
                    <a:pt x="0" y="0"/>
                  </a:lnTo>
                  <a:lnTo>
                    <a:pt x="0" y="19027"/>
                  </a:lnTo>
                </a:path>
              </a:pathLst>
            </a:custGeom>
            <a:noFill/>
            <a:ln w="13340" cap="sq">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55" name="Freeform 1854">
              <a:extLst>
                <a:ext uri="{FF2B5EF4-FFF2-40B4-BE49-F238E27FC236}">
                  <a16:creationId xmlns:a16="http://schemas.microsoft.com/office/drawing/2014/main" id="{335B5C8E-3CEE-D829-7638-C2FF99FA3C7D}"/>
                </a:ext>
              </a:extLst>
            </p:cNvPr>
            <p:cNvSpPr/>
            <p:nvPr/>
          </p:nvSpPr>
          <p:spPr>
            <a:xfrm>
              <a:off x="2869797" y="3664105"/>
              <a:ext cx="7622" cy="18645"/>
            </a:xfrm>
            <a:custGeom>
              <a:avLst/>
              <a:gdLst>
                <a:gd name="connsiteX0" fmla="*/ 0 w 7411"/>
                <a:gd name="connsiteY0" fmla="*/ 0 h 19027"/>
                <a:gd name="connsiteX1" fmla="*/ 0 w 7411"/>
                <a:gd name="connsiteY1" fmla="*/ 0 h 19027"/>
                <a:gd name="connsiteX2" fmla="*/ 0 w 7411"/>
                <a:gd name="connsiteY2" fmla="*/ 19027 h 19027"/>
              </a:gdLst>
              <a:ahLst/>
              <a:cxnLst>
                <a:cxn ang="0">
                  <a:pos x="connsiteX0" y="connsiteY0"/>
                </a:cxn>
                <a:cxn ang="0">
                  <a:pos x="connsiteX1" y="connsiteY1"/>
                </a:cxn>
                <a:cxn ang="0">
                  <a:pos x="connsiteX2" y="connsiteY2"/>
                </a:cxn>
              </a:cxnLst>
              <a:rect l="l" t="t" r="r" b="b"/>
              <a:pathLst>
                <a:path w="7411" h="19027">
                  <a:moveTo>
                    <a:pt x="0" y="0"/>
                  </a:moveTo>
                  <a:lnTo>
                    <a:pt x="0" y="0"/>
                  </a:lnTo>
                  <a:lnTo>
                    <a:pt x="0" y="19027"/>
                  </a:lnTo>
                </a:path>
              </a:pathLst>
            </a:custGeom>
            <a:noFill/>
            <a:ln w="13340" cap="sq">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56" name="Freeform 1855">
              <a:extLst>
                <a:ext uri="{FF2B5EF4-FFF2-40B4-BE49-F238E27FC236}">
                  <a16:creationId xmlns:a16="http://schemas.microsoft.com/office/drawing/2014/main" id="{D8C01B62-CE4D-BAD7-3D4E-BA4F6A6C065D}"/>
                </a:ext>
              </a:extLst>
            </p:cNvPr>
            <p:cNvSpPr/>
            <p:nvPr/>
          </p:nvSpPr>
          <p:spPr>
            <a:xfrm>
              <a:off x="3014626" y="3664105"/>
              <a:ext cx="7622" cy="18645"/>
            </a:xfrm>
            <a:custGeom>
              <a:avLst/>
              <a:gdLst>
                <a:gd name="connsiteX0" fmla="*/ 0 w 7411"/>
                <a:gd name="connsiteY0" fmla="*/ 0 h 19027"/>
                <a:gd name="connsiteX1" fmla="*/ 0 w 7411"/>
                <a:gd name="connsiteY1" fmla="*/ 0 h 19027"/>
                <a:gd name="connsiteX2" fmla="*/ 0 w 7411"/>
                <a:gd name="connsiteY2" fmla="*/ 19027 h 19027"/>
              </a:gdLst>
              <a:ahLst/>
              <a:cxnLst>
                <a:cxn ang="0">
                  <a:pos x="connsiteX0" y="connsiteY0"/>
                </a:cxn>
                <a:cxn ang="0">
                  <a:pos x="connsiteX1" y="connsiteY1"/>
                </a:cxn>
                <a:cxn ang="0">
                  <a:pos x="connsiteX2" y="connsiteY2"/>
                </a:cxn>
              </a:cxnLst>
              <a:rect l="l" t="t" r="r" b="b"/>
              <a:pathLst>
                <a:path w="7411" h="19027">
                  <a:moveTo>
                    <a:pt x="0" y="0"/>
                  </a:moveTo>
                  <a:lnTo>
                    <a:pt x="0" y="0"/>
                  </a:lnTo>
                  <a:lnTo>
                    <a:pt x="0" y="19027"/>
                  </a:lnTo>
                </a:path>
              </a:pathLst>
            </a:custGeom>
            <a:noFill/>
            <a:ln w="13340" cap="sq">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57" name="Freeform 1856">
              <a:extLst>
                <a:ext uri="{FF2B5EF4-FFF2-40B4-BE49-F238E27FC236}">
                  <a16:creationId xmlns:a16="http://schemas.microsoft.com/office/drawing/2014/main" id="{9145CB5B-E9D5-CF23-D4A0-04856A372899}"/>
                </a:ext>
              </a:extLst>
            </p:cNvPr>
            <p:cNvSpPr/>
            <p:nvPr/>
          </p:nvSpPr>
          <p:spPr>
            <a:xfrm>
              <a:off x="3003116" y="3673221"/>
              <a:ext cx="20581" cy="6906"/>
            </a:xfrm>
            <a:custGeom>
              <a:avLst/>
              <a:gdLst>
                <a:gd name="connsiteX0" fmla="*/ 20011 w 20011"/>
                <a:gd name="connsiteY0" fmla="*/ 0 h 7047"/>
                <a:gd name="connsiteX1" fmla="*/ 20011 w 20011"/>
                <a:gd name="connsiteY1" fmla="*/ 0 h 7047"/>
                <a:gd name="connsiteX2" fmla="*/ 0 w 20011"/>
                <a:gd name="connsiteY2" fmla="*/ 0 h 7047"/>
              </a:gdLst>
              <a:ahLst/>
              <a:cxnLst>
                <a:cxn ang="0">
                  <a:pos x="connsiteX0" y="connsiteY0"/>
                </a:cxn>
                <a:cxn ang="0">
                  <a:pos x="connsiteX1" y="connsiteY1"/>
                </a:cxn>
                <a:cxn ang="0">
                  <a:pos x="connsiteX2" y="connsiteY2"/>
                </a:cxn>
              </a:cxnLst>
              <a:rect l="l" t="t" r="r" b="b"/>
              <a:pathLst>
                <a:path w="20011" h="7047">
                  <a:moveTo>
                    <a:pt x="20011" y="0"/>
                  </a:moveTo>
                  <a:lnTo>
                    <a:pt x="20011" y="0"/>
                  </a:lnTo>
                  <a:lnTo>
                    <a:pt x="0" y="0"/>
                  </a:lnTo>
                </a:path>
              </a:pathLst>
            </a:custGeom>
            <a:noFill/>
            <a:ln w="13340" cap="sq">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58" name="Freeform 1857">
              <a:extLst>
                <a:ext uri="{FF2B5EF4-FFF2-40B4-BE49-F238E27FC236}">
                  <a16:creationId xmlns:a16="http://schemas.microsoft.com/office/drawing/2014/main" id="{90B7F22F-8135-DAE3-ACE1-4ACEEB9DC625}"/>
                </a:ext>
              </a:extLst>
            </p:cNvPr>
            <p:cNvSpPr/>
            <p:nvPr/>
          </p:nvSpPr>
          <p:spPr>
            <a:xfrm>
              <a:off x="2506810" y="3637656"/>
              <a:ext cx="7622" cy="18645"/>
            </a:xfrm>
            <a:custGeom>
              <a:avLst/>
              <a:gdLst>
                <a:gd name="connsiteX0" fmla="*/ 0 w 7411"/>
                <a:gd name="connsiteY0" fmla="*/ 0 h 19027"/>
                <a:gd name="connsiteX1" fmla="*/ 0 w 7411"/>
                <a:gd name="connsiteY1" fmla="*/ 0 h 19027"/>
                <a:gd name="connsiteX2" fmla="*/ 0 w 7411"/>
                <a:gd name="connsiteY2" fmla="*/ 19028 h 19027"/>
              </a:gdLst>
              <a:ahLst/>
              <a:cxnLst>
                <a:cxn ang="0">
                  <a:pos x="connsiteX0" y="connsiteY0"/>
                </a:cxn>
                <a:cxn ang="0">
                  <a:pos x="connsiteX1" y="connsiteY1"/>
                </a:cxn>
                <a:cxn ang="0">
                  <a:pos x="connsiteX2" y="connsiteY2"/>
                </a:cxn>
              </a:cxnLst>
              <a:rect l="l" t="t" r="r" b="b"/>
              <a:pathLst>
                <a:path w="7411" h="19027">
                  <a:moveTo>
                    <a:pt x="0" y="0"/>
                  </a:moveTo>
                  <a:lnTo>
                    <a:pt x="0" y="0"/>
                  </a:lnTo>
                  <a:lnTo>
                    <a:pt x="0" y="19028"/>
                  </a:lnTo>
                </a:path>
              </a:pathLst>
            </a:custGeom>
            <a:noFill/>
            <a:ln w="13340" cap="sq">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59" name="Freeform 1858">
              <a:extLst>
                <a:ext uri="{FF2B5EF4-FFF2-40B4-BE49-F238E27FC236}">
                  <a16:creationId xmlns:a16="http://schemas.microsoft.com/office/drawing/2014/main" id="{54756473-8F03-F8EF-A0EF-0909AC676967}"/>
                </a:ext>
              </a:extLst>
            </p:cNvPr>
            <p:cNvSpPr/>
            <p:nvPr/>
          </p:nvSpPr>
          <p:spPr>
            <a:xfrm>
              <a:off x="2341628" y="3644562"/>
              <a:ext cx="20581" cy="6906"/>
            </a:xfrm>
            <a:custGeom>
              <a:avLst/>
              <a:gdLst>
                <a:gd name="connsiteX0" fmla="*/ 20011 w 20011"/>
                <a:gd name="connsiteY0" fmla="*/ 0 h 7047"/>
                <a:gd name="connsiteX1" fmla="*/ 20011 w 20011"/>
                <a:gd name="connsiteY1" fmla="*/ 0 h 7047"/>
                <a:gd name="connsiteX2" fmla="*/ 0 w 20011"/>
                <a:gd name="connsiteY2" fmla="*/ 0 h 7047"/>
              </a:gdLst>
              <a:ahLst/>
              <a:cxnLst>
                <a:cxn ang="0">
                  <a:pos x="connsiteX0" y="connsiteY0"/>
                </a:cxn>
                <a:cxn ang="0">
                  <a:pos x="connsiteX1" y="connsiteY1"/>
                </a:cxn>
                <a:cxn ang="0">
                  <a:pos x="connsiteX2" y="connsiteY2"/>
                </a:cxn>
              </a:cxnLst>
              <a:rect l="l" t="t" r="r" b="b"/>
              <a:pathLst>
                <a:path w="20011" h="7047">
                  <a:moveTo>
                    <a:pt x="20011" y="0"/>
                  </a:moveTo>
                  <a:lnTo>
                    <a:pt x="20011" y="0"/>
                  </a:lnTo>
                  <a:lnTo>
                    <a:pt x="0" y="0"/>
                  </a:lnTo>
                </a:path>
              </a:pathLst>
            </a:custGeom>
            <a:noFill/>
            <a:ln w="13340" cap="sq">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60" name="Freeform 1859">
              <a:extLst>
                <a:ext uri="{FF2B5EF4-FFF2-40B4-BE49-F238E27FC236}">
                  <a16:creationId xmlns:a16="http://schemas.microsoft.com/office/drawing/2014/main" id="{A92AAEFF-2400-70D3-7440-1E4DA9898765}"/>
                </a:ext>
              </a:extLst>
            </p:cNvPr>
            <p:cNvSpPr/>
            <p:nvPr/>
          </p:nvSpPr>
          <p:spPr>
            <a:xfrm>
              <a:off x="2498653" y="3647600"/>
              <a:ext cx="20581" cy="6906"/>
            </a:xfrm>
            <a:custGeom>
              <a:avLst/>
              <a:gdLst>
                <a:gd name="connsiteX0" fmla="*/ 20011 w 20011"/>
                <a:gd name="connsiteY0" fmla="*/ 0 h 7047"/>
                <a:gd name="connsiteX1" fmla="*/ 20011 w 20011"/>
                <a:gd name="connsiteY1" fmla="*/ 0 h 7047"/>
                <a:gd name="connsiteX2" fmla="*/ 0 w 20011"/>
                <a:gd name="connsiteY2" fmla="*/ 0 h 7047"/>
              </a:gdLst>
              <a:ahLst/>
              <a:cxnLst>
                <a:cxn ang="0">
                  <a:pos x="connsiteX0" y="connsiteY0"/>
                </a:cxn>
                <a:cxn ang="0">
                  <a:pos x="connsiteX1" y="connsiteY1"/>
                </a:cxn>
                <a:cxn ang="0">
                  <a:pos x="connsiteX2" y="connsiteY2"/>
                </a:cxn>
              </a:cxnLst>
              <a:rect l="l" t="t" r="r" b="b"/>
              <a:pathLst>
                <a:path w="20011" h="7047">
                  <a:moveTo>
                    <a:pt x="20011" y="0"/>
                  </a:moveTo>
                  <a:lnTo>
                    <a:pt x="20011" y="0"/>
                  </a:lnTo>
                  <a:lnTo>
                    <a:pt x="0" y="0"/>
                  </a:lnTo>
                </a:path>
              </a:pathLst>
            </a:custGeom>
            <a:noFill/>
            <a:ln w="13340" cap="sq">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61" name="Freeform 1860">
              <a:extLst>
                <a:ext uri="{FF2B5EF4-FFF2-40B4-BE49-F238E27FC236}">
                  <a16:creationId xmlns:a16="http://schemas.microsoft.com/office/drawing/2014/main" id="{9DB90CB9-6D46-B222-6072-70CE4181C685}"/>
                </a:ext>
              </a:extLst>
            </p:cNvPr>
            <p:cNvSpPr/>
            <p:nvPr/>
          </p:nvSpPr>
          <p:spPr>
            <a:xfrm>
              <a:off x="2505361" y="3671495"/>
              <a:ext cx="20581" cy="6906"/>
            </a:xfrm>
            <a:custGeom>
              <a:avLst/>
              <a:gdLst>
                <a:gd name="connsiteX0" fmla="*/ 20011 w 20011"/>
                <a:gd name="connsiteY0" fmla="*/ 0 h 7047"/>
                <a:gd name="connsiteX1" fmla="*/ 20011 w 20011"/>
                <a:gd name="connsiteY1" fmla="*/ 0 h 7047"/>
                <a:gd name="connsiteX2" fmla="*/ 0 w 20011"/>
                <a:gd name="connsiteY2" fmla="*/ 0 h 7047"/>
              </a:gdLst>
              <a:ahLst/>
              <a:cxnLst>
                <a:cxn ang="0">
                  <a:pos x="connsiteX0" y="connsiteY0"/>
                </a:cxn>
                <a:cxn ang="0">
                  <a:pos x="connsiteX1" y="connsiteY1"/>
                </a:cxn>
                <a:cxn ang="0">
                  <a:pos x="connsiteX2" y="connsiteY2"/>
                </a:cxn>
              </a:cxnLst>
              <a:rect l="l" t="t" r="r" b="b"/>
              <a:pathLst>
                <a:path w="20011" h="7047">
                  <a:moveTo>
                    <a:pt x="20011" y="0"/>
                  </a:moveTo>
                  <a:lnTo>
                    <a:pt x="20011" y="0"/>
                  </a:lnTo>
                  <a:lnTo>
                    <a:pt x="0" y="0"/>
                  </a:lnTo>
                </a:path>
              </a:pathLst>
            </a:custGeom>
            <a:noFill/>
            <a:ln w="13340" cap="sq">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62" name="Freeform 1861">
              <a:extLst>
                <a:ext uri="{FF2B5EF4-FFF2-40B4-BE49-F238E27FC236}">
                  <a16:creationId xmlns:a16="http://schemas.microsoft.com/office/drawing/2014/main" id="{D96642AC-045A-F17A-9344-B21F2AFFE7FD}"/>
                </a:ext>
              </a:extLst>
            </p:cNvPr>
            <p:cNvSpPr/>
            <p:nvPr/>
          </p:nvSpPr>
          <p:spPr>
            <a:xfrm>
              <a:off x="2360380" y="3636828"/>
              <a:ext cx="7622" cy="18645"/>
            </a:xfrm>
            <a:custGeom>
              <a:avLst/>
              <a:gdLst>
                <a:gd name="connsiteX0" fmla="*/ 0 w 7411"/>
                <a:gd name="connsiteY0" fmla="*/ 0 h 19027"/>
                <a:gd name="connsiteX1" fmla="*/ 0 w 7411"/>
                <a:gd name="connsiteY1" fmla="*/ 0 h 19027"/>
                <a:gd name="connsiteX2" fmla="*/ 0 w 7411"/>
                <a:gd name="connsiteY2" fmla="*/ 19027 h 19027"/>
              </a:gdLst>
              <a:ahLst/>
              <a:cxnLst>
                <a:cxn ang="0">
                  <a:pos x="connsiteX0" y="connsiteY0"/>
                </a:cxn>
                <a:cxn ang="0">
                  <a:pos x="connsiteX1" y="connsiteY1"/>
                </a:cxn>
                <a:cxn ang="0">
                  <a:pos x="connsiteX2" y="connsiteY2"/>
                </a:cxn>
              </a:cxnLst>
              <a:rect l="l" t="t" r="r" b="b"/>
              <a:pathLst>
                <a:path w="7411" h="19027">
                  <a:moveTo>
                    <a:pt x="0" y="0"/>
                  </a:moveTo>
                  <a:lnTo>
                    <a:pt x="0" y="0"/>
                  </a:lnTo>
                  <a:lnTo>
                    <a:pt x="0" y="19027"/>
                  </a:lnTo>
                </a:path>
              </a:pathLst>
            </a:custGeom>
            <a:noFill/>
            <a:ln w="13340" cap="sq">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63" name="Freeform 1862">
              <a:extLst>
                <a:ext uri="{FF2B5EF4-FFF2-40B4-BE49-F238E27FC236}">
                  <a16:creationId xmlns:a16="http://schemas.microsoft.com/office/drawing/2014/main" id="{B572EFAA-2E36-7A09-E488-7DBFEA2A5305}"/>
                </a:ext>
              </a:extLst>
            </p:cNvPr>
            <p:cNvSpPr/>
            <p:nvPr/>
          </p:nvSpPr>
          <p:spPr>
            <a:xfrm>
              <a:off x="2352757" y="3636828"/>
              <a:ext cx="7622" cy="18645"/>
            </a:xfrm>
            <a:custGeom>
              <a:avLst/>
              <a:gdLst>
                <a:gd name="connsiteX0" fmla="*/ 0 w 7411"/>
                <a:gd name="connsiteY0" fmla="*/ 0 h 19027"/>
                <a:gd name="connsiteX1" fmla="*/ 0 w 7411"/>
                <a:gd name="connsiteY1" fmla="*/ 0 h 19027"/>
                <a:gd name="connsiteX2" fmla="*/ 0 w 7411"/>
                <a:gd name="connsiteY2" fmla="*/ 19027 h 19027"/>
              </a:gdLst>
              <a:ahLst/>
              <a:cxnLst>
                <a:cxn ang="0">
                  <a:pos x="connsiteX0" y="connsiteY0"/>
                </a:cxn>
                <a:cxn ang="0">
                  <a:pos x="connsiteX1" y="connsiteY1"/>
                </a:cxn>
                <a:cxn ang="0">
                  <a:pos x="connsiteX2" y="connsiteY2"/>
                </a:cxn>
              </a:cxnLst>
              <a:rect l="l" t="t" r="r" b="b"/>
              <a:pathLst>
                <a:path w="7411" h="19027">
                  <a:moveTo>
                    <a:pt x="0" y="0"/>
                  </a:moveTo>
                  <a:lnTo>
                    <a:pt x="0" y="0"/>
                  </a:lnTo>
                  <a:lnTo>
                    <a:pt x="0" y="19027"/>
                  </a:lnTo>
                </a:path>
              </a:pathLst>
            </a:custGeom>
            <a:noFill/>
            <a:ln w="13340" cap="sq">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64" name="Freeform 1863">
              <a:extLst>
                <a:ext uri="{FF2B5EF4-FFF2-40B4-BE49-F238E27FC236}">
                  <a16:creationId xmlns:a16="http://schemas.microsoft.com/office/drawing/2014/main" id="{CA6CF6E1-8951-A1DA-5623-346CC837E809}"/>
                </a:ext>
              </a:extLst>
            </p:cNvPr>
            <p:cNvSpPr/>
            <p:nvPr/>
          </p:nvSpPr>
          <p:spPr>
            <a:xfrm>
              <a:off x="2214789" y="3602091"/>
              <a:ext cx="7622" cy="18645"/>
            </a:xfrm>
            <a:custGeom>
              <a:avLst/>
              <a:gdLst>
                <a:gd name="connsiteX0" fmla="*/ 0 w 7411"/>
                <a:gd name="connsiteY0" fmla="*/ 0 h 19027"/>
                <a:gd name="connsiteX1" fmla="*/ 0 w 7411"/>
                <a:gd name="connsiteY1" fmla="*/ 0 h 19027"/>
                <a:gd name="connsiteX2" fmla="*/ 0 w 7411"/>
                <a:gd name="connsiteY2" fmla="*/ 19027 h 19027"/>
              </a:gdLst>
              <a:ahLst/>
              <a:cxnLst>
                <a:cxn ang="0">
                  <a:pos x="connsiteX0" y="connsiteY0"/>
                </a:cxn>
                <a:cxn ang="0">
                  <a:pos x="connsiteX1" y="connsiteY1"/>
                </a:cxn>
                <a:cxn ang="0">
                  <a:pos x="connsiteX2" y="connsiteY2"/>
                </a:cxn>
              </a:cxnLst>
              <a:rect l="l" t="t" r="r" b="b"/>
              <a:pathLst>
                <a:path w="7411" h="19027">
                  <a:moveTo>
                    <a:pt x="0" y="0"/>
                  </a:moveTo>
                  <a:lnTo>
                    <a:pt x="0" y="0"/>
                  </a:lnTo>
                  <a:lnTo>
                    <a:pt x="0" y="19027"/>
                  </a:lnTo>
                </a:path>
              </a:pathLst>
            </a:custGeom>
            <a:noFill/>
            <a:ln w="13340" cap="sq">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65" name="Freeform 1864">
              <a:extLst>
                <a:ext uri="{FF2B5EF4-FFF2-40B4-BE49-F238E27FC236}">
                  <a16:creationId xmlns:a16="http://schemas.microsoft.com/office/drawing/2014/main" id="{091C22DE-6D4A-51EA-A5BE-AEF7A14395C3}"/>
                </a:ext>
              </a:extLst>
            </p:cNvPr>
            <p:cNvSpPr/>
            <p:nvPr/>
          </p:nvSpPr>
          <p:spPr>
            <a:xfrm>
              <a:off x="2199543" y="3602091"/>
              <a:ext cx="7622" cy="18645"/>
            </a:xfrm>
            <a:custGeom>
              <a:avLst/>
              <a:gdLst>
                <a:gd name="connsiteX0" fmla="*/ 0 w 7411"/>
                <a:gd name="connsiteY0" fmla="*/ 0 h 19027"/>
                <a:gd name="connsiteX1" fmla="*/ 0 w 7411"/>
                <a:gd name="connsiteY1" fmla="*/ 0 h 19027"/>
                <a:gd name="connsiteX2" fmla="*/ 0 w 7411"/>
                <a:gd name="connsiteY2" fmla="*/ 19027 h 19027"/>
              </a:gdLst>
              <a:ahLst/>
              <a:cxnLst>
                <a:cxn ang="0">
                  <a:pos x="connsiteX0" y="connsiteY0"/>
                </a:cxn>
                <a:cxn ang="0">
                  <a:pos x="connsiteX1" y="connsiteY1"/>
                </a:cxn>
                <a:cxn ang="0">
                  <a:pos x="connsiteX2" y="connsiteY2"/>
                </a:cxn>
              </a:cxnLst>
              <a:rect l="l" t="t" r="r" b="b"/>
              <a:pathLst>
                <a:path w="7411" h="19027">
                  <a:moveTo>
                    <a:pt x="0" y="0"/>
                  </a:moveTo>
                  <a:lnTo>
                    <a:pt x="0" y="0"/>
                  </a:lnTo>
                  <a:lnTo>
                    <a:pt x="0" y="19027"/>
                  </a:lnTo>
                </a:path>
              </a:pathLst>
            </a:custGeom>
            <a:noFill/>
            <a:ln w="13340" cap="sq">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66" name="Freeform 1865">
              <a:extLst>
                <a:ext uri="{FF2B5EF4-FFF2-40B4-BE49-F238E27FC236}">
                  <a16:creationId xmlns:a16="http://schemas.microsoft.com/office/drawing/2014/main" id="{EA30E298-E804-C05C-4355-3A802F523ECC}"/>
                </a:ext>
              </a:extLst>
            </p:cNvPr>
            <p:cNvSpPr/>
            <p:nvPr/>
          </p:nvSpPr>
          <p:spPr>
            <a:xfrm>
              <a:off x="847449" y="3203903"/>
              <a:ext cx="7622" cy="1029653"/>
            </a:xfrm>
            <a:custGeom>
              <a:avLst/>
              <a:gdLst>
                <a:gd name="connsiteX0" fmla="*/ 0 w 7411"/>
                <a:gd name="connsiteY0" fmla="*/ 1050739 h 1050739"/>
                <a:gd name="connsiteX1" fmla="*/ 0 w 7411"/>
                <a:gd name="connsiteY1" fmla="*/ 1050739 h 1050739"/>
                <a:gd name="connsiteX2" fmla="*/ 0 w 7411"/>
                <a:gd name="connsiteY2" fmla="*/ 0 h 1050739"/>
              </a:gdLst>
              <a:ahLst/>
              <a:cxnLst>
                <a:cxn ang="0">
                  <a:pos x="connsiteX0" y="connsiteY0"/>
                </a:cxn>
                <a:cxn ang="0">
                  <a:pos x="connsiteX1" y="connsiteY1"/>
                </a:cxn>
                <a:cxn ang="0">
                  <a:pos x="connsiteX2" y="connsiteY2"/>
                </a:cxn>
              </a:cxnLst>
              <a:rect l="l" t="t" r="r" b="b"/>
              <a:pathLst>
                <a:path w="7411" h="1050739">
                  <a:moveTo>
                    <a:pt x="0" y="1050739"/>
                  </a:moveTo>
                  <a:lnTo>
                    <a:pt x="0" y="1050739"/>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67" name="Freeform 1866">
              <a:extLst>
                <a:ext uri="{FF2B5EF4-FFF2-40B4-BE49-F238E27FC236}">
                  <a16:creationId xmlns:a16="http://schemas.microsoft.com/office/drawing/2014/main" id="{872D9BCB-CE81-16E5-28F6-73C6021E0C9A}"/>
                </a:ext>
              </a:extLst>
            </p:cNvPr>
            <p:cNvSpPr/>
            <p:nvPr/>
          </p:nvSpPr>
          <p:spPr>
            <a:xfrm>
              <a:off x="841274" y="4231485"/>
              <a:ext cx="2182117" cy="6906"/>
            </a:xfrm>
            <a:custGeom>
              <a:avLst/>
              <a:gdLst>
                <a:gd name="connsiteX0" fmla="*/ 0 w 2121710"/>
                <a:gd name="connsiteY0" fmla="*/ 0 h 7047"/>
                <a:gd name="connsiteX1" fmla="*/ 0 w 2121710"/>
                <a:gd name="connsiteY1" fmla="*/ 0 h 7047"/>
                <a:gd name="connsiteX2" fmla="*/ 2121711 w 2121710"/>
                <a:gd name="connsiteY2" fmla="*/ 0 h 7047"/>
              </a:gdLst>
              <a:ahLst/>
              <a:cxnLst>
                <a:cxn ang="0">
                  <a:pos x="connsiteX0" y="connsiteY0"/>
                </a:cxn>
                <a:cxn ang="0">
                  <a:pos x="connsiteX1" y="connsiteY1"/>
                </a:cxn>
                <a:cxn ang="0">
                  <a:pos x="connsiteX2" y="connsiteY2"/>
                </a:cxn>
              </a:cxnLst>
              <a:rect l="l" t="t" r="r" b="b"/>
              <a:pathLst>
                <a:path w="2121710" h="7047">
                  <a:moveTo>
                    <a:pt x="0" y="0"/>
                  </a:moveTo>
                  <a:lnTo>
                    <a:pt x="0" y="0"/>
                  </a:lnTo>
                  <a:lnTo>
                    <a:pt x="2121711"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68" name="Freeform 1867">
              <a:extLst>
                <a:ext uri="{FF2B5EF4-FFF2-40B4-BE49-F238E27FC236}">
                  <a16:creationId xmlns:a16="http://schemas.microsoft.com/office/drawing/2014/main" id="{7DC36835-7E3A-D663-3A39-0A8A6D0AAAAF}"/>
                </a:ext>
              </a:extLst>
            </p:cNvPr>
            <p:cNvSpPr/>
            <p:nvPr/>
          </p:nvSpPr>
          <p:spPr>
            <a:xfrm>
              <a:off x="847449" y="4231485"/>
              <a:ext cx="7622" cy="20717"/>
            </a:xfrm>
            <a:custGeom>
              <a:avLst/>
              <a:gdLst>
                <a:gd name="connsiteX0" fmla="*/ 0 w 7411"/>
                <a:gd name="connsiteY0" fmla="*/ 0 h 21141"/>
                <a:gd name="connsiteX1" fmla="*/ 0 w 7411"/>
                <a:gd name="connsiteY1" fmla="*/ 0 h 21141"/>
                <a:gd name="connsiteX2" fmla="*/ 0 w 7411"/>
                <a:gd name="connsiteY2" fmla="*/ 21142 h 21141"/>
              </a:gdLst>
              <a:ahLst/>
              <a:cxnLst>
                <a:cxn ang="0">
                  <a:pos x="connsiteX0" y="connsiteY0"/>
                </a:cxn>
                <a:cxn ang="0">
                  <a:pos x="connsiteX1" y="connsiteY1"/>
                </a:cxn>
                <a:cxn ang="0">
                  <a:pos x="connsiteX2" y="connsiteY2"/>
                </a:cxn>
              </a:cxnLst>
              <a:rect l="l" t="t" r="r" b="b"/>
              <a:pathLst>
                <a:path w="7411" h="21141">
                  <a:moveTo>
                    <a:pt x="0" y="0"/>
                  </a:moveTo>
                  <a:lnTo>
                    <a:pt x="0" y="0"/>
                  </a:lnTo>
                  <a:lnTo>
                    <a:pt x="0" y="21142"/>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69" name="Freeform 1868">
              <a:extLst>
                <a:ext uri="{FF2B5EF4-FFF2-40B4-BE49-F238E27FC236}">
                  <a16:creationId xmlns:a16="http://schemas.microsoft.com/office/drawing/2014/main" id="{20283CD4-45F6-6C3C-2935-198C5E788F21}"/>
                </a:ext>
              </a:extLst>
            </p:cNvPr>
            <p:cNvSpPr/>
            <p:nvPr/>
          </p:nvSpPr>
          <p:spPr>
            <a:xfrm>
              <a:off x="1049589" y="4231485"/>
              <a:ext cx="7622" cy="20717"/>
            </a:xfrm>
            <a:custGeom>
              <a:avLst/>
              <a:gdLst>
                <a:gd name="connsiteX0" fmla="*/ 0 w 7411"/>
                <a:gd name="connsiteY0" fmla="*/ 0 h 21141"/>
                <a:gd name="connsiteX1" fmla="*/ 0 w 7411"/>
                <a:gd name="connsiteY1" fmla="*/ 0 h 21141"/>
                <a:gd name="connsiteX2" fmla="*/ 0 w 7411"/>
                <a:gd name="connsiteY2" fmla="*/ 21142 h 21141"/>
              </a:gdLst>
              <a:ahLst/>
              <a:cxnLst>
                <a:cxn ang="0">
                  <a:pos x="connsiteX0" y="connsiteY0"/>
                </a:cxn>
                <a:cxn ang="0">
                  <a:pos x="connsiteX1" y="connsiteY1"/>
                </a:cxn>
                <a:cxn ang="0">
                  <a:pos x="connsiteX2" y="connsiteY2"/>
                </a:cxn>
              </a:cxnLst>
              <a:rect l="l" t="t" r="r" b="b"/>
              <a:pathLst>
                <a:path w="7411" h="21141">
                  <a:moveTo>
                    <a:pt x="0" y="0"/>
                  </a:moveTo>
                  <a:lnTo>
                    <a:pt x="0" y="0"/>
                  </a:lnTo>
                  <a:lnTo>
                    <a:pt x="0" y="21142"/>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70" name="Freeform 1869">
              <a:extLst>
                <a:ext uri="{FF2B5EF4-FFF2-40B4-BE49-F238E27FC236}">
                  <a16:creationId xmlns:a16="http://schemas.microsoft.com/office/drawing/2014/main" id="{8D906CBA-96BF-858E-4C2B-87BE174AD27D}"/>
                </a:ext>
              </a:extLst>
            </p:cNvPr>
            <p:cNvSpPr/>
            <p:nvPr/>
          </p:nvSpPr>
          <p:spPr>
            <a:xfrm>
              <a:off x="1225177" y="4231485"/>
              <a:ext cx="7622" cy="20717"/>
            </a:xfrm>
            <a:custGeom>
              <a:avLst/>
              <a:gdLst>
                <a:gd name="connsiteX0" fmla="*/ 0 w 7411"/>
                <a:gd name="connsiteY0" fmla="*/ 0 h 21141"/>
                <a:gd name="connsiteX1" fmla="*/ 0 w 7411"/>
                <a:gd name="connsiteY1" fmla="*/ 0 h 21141"/>
                <a:gd name="connsiteX2" fmla="*/ 0 w 7411"/>
                <a:gd name="connsiteY2" fmla="*/ 21142 h 21141"/>
              </a:gdLst>
              <a:ahLst/>
              <a:cxnLst>
                <a:cxn ang="0">
                  <a:pos x="connsiteX0" y="connsiteY0"/>
                </a:cxn>
                <a:cxn ang="0">
                  <a:pos x="connsiteX1" y="connsiteY1"/>
                </a:cxn>
                <a:cxn ang="0">
                  <a:pos x="connsiteX2" y="connsiteY2"/>
                </a:cxn>
              </a:cxnLst>
              <a:rect l="l" t="t" r="r" b="b"/>
              <a:pathLst>
                <a:path w="7411" h="21141">
                  <a:moveTo>
                    <a:pt x="0" y="0"/>
                  </a:moveTo>
                  <a:lnTo>
                    <a:pt x="0" y="0"/>
                  </a:lnTo>
                  <a:lnTo>
                    <a:pt x="0" y="21142"/>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71" name="Freeform 1870">
              <a:extLst>
                <a:ext uri="{FF2B5EF4-FFF2-40B4-BE49-F238E27FC236}">
                  <a16:creationId xmlns:a16="http://schemas.microsoft.com/office/drawing/2014/main" id="{690AAAD5-0291-0910-0234-1F857D440582}"/>
                </a:ext>
              </a:extLst>
            </p:cNvPr>
            <p:cNvSpPr/>
            <p:nvPr/>
          </p:nvSpPr>
          <p:spPr>
            <a:xfrm>
              <a:off x="1403280" y="4231485"/>
              <a:ext cx="7622" cy="20717"/>
            </a:xfrm>
            <a:custGeom>
              <a:avLst/>
              <a:gdLst>
                <a:gd name="connsiteX0" fmla="*/ 0 w 7411"/>
                <a:gd name="connsiteY0" fmla="*/ 0 h 21141"/>
                <a:gd name="connsiteX1" fmla="*/ 0 w 7411"/>
                <a:gd name="connsiteY1" fmla="*/ 0 h 21141"/>
                <a:gd name="connsiteX2" fmla="*/ 0 w 7411"/>
                <a:gd name="connsiteY2" fmla="*/ 21142 h 21141"/>
              </a:gdLst>
              <a:ahLst/>
              <a:cxnLst>
                <a:cxn ang="0">
                  <a:pos x="connsiteX0" y="connsiteY0"/>
                </a:cxn>
                <a:cxn ang="0">
                  <a:pos x="connsiteX1" y="connsiteY1"/>
                </a:cxn>
                <a:cxn ang="0">
                  <a:pos x="connsiteX2" y="connsiteY2"/>
                </a:cxn>
              </a:cxnLst>
              <a:rect l="l" t="t" r="r" b="b"/>
              <a:pathLst>
                <a:path w="7411" h="21141">
                  <a:moveTo>
                    <a:pt x="0" y="0"/>
                  </a:moveTo>
                  <a:lnTo>
                    <a:pt x="0" y="0"/>
                  </a:lnTo>
                  <a:lnTo>
                    <a:pt x="0" y="21142"/>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72" name="Freeform 1871">
              <a:extLst>
                <a:ext uri="{FF2B5EF4-FFF2-40B4-BE49-F238E27FC236}">
                  <a16:creationId xmlns:a16="http://schemas.microsoft.com/office/drawing/2014/main" id="{2FD06E65-52BF-DA4A-8922-513967A40F97}"/>
                </a:ext>
              </a:extLst>
            </p:cNvPr>
            <p:cNvSpPr/>
            <p:nvPr/>
          </p:nvSpPr>
          <p:spPr>
            <a:xfrm>
              <a:off x="1583586" y="4231485"/>
              <a:ext cx="7622" cy="20717"/>
            </a:xfrm>
            <a:custGeom>
              <a:avLst/>
              <a:gdLst>
                <a:gd name="connsiteX0" fmla="*/ 0 w 7411"/>
                <a:gd name="connsiteY0" fmla="*/ 0 h 21141"/>
                <a:gd name="connsiteX1" fmla="*/ 0 w 7411"/>
                <a:gd name="connsiteY1" fmla="*/ 0 h 21141"/>
                <a:gd name="connsiteX2" fmla="*/ 0 w 7411"/>
                <a:gd name="connsiteY2" fmla="*/ 21142 h 21141"/>
              </a:gdLst>
              <a:ahLst/>
              <a:cxnLst>
                <a:cxn ang="0">
                  <a:pos x="connsiteX0" y="connsiteY0"/>
                </a:cxn>
                <a:cxn ang="0">
                  <a:pos x="connsiteX1" y="connsiteY1"/>
                </a:cxn>
                <a:cxn ang="0">
                  <a:pos x="connsiteX2" y="connsiteY2"/>
                </a:cxn>
              </a:cxnLst>
              <a:rect l="l" t="t" r="r" b="b"/>
              <a:pathLst>
                <a:path w="7411" h="21141">
                  <a:moveTo>
                    <a:pt x="0" y="0"/>
                  </a:moveTo>
                  <a:lnTo>
                    <a:pt x="0" y="0"/>
                  </a:lnTo>
                  <a:lnTo>
                    <a:pt x="0" y="21142"/>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73" name="Freeform 1872">
              <a:extLst>
                <a:ext uri="{FF2B5EF4-FFF2-40B4-BE49-F238E27FC236}">
                  <a16:creationId xmlns:a16="http://schemas.microsoft.com/office/drawing/2014/main" id="{E515EB54-2B21-0673-228F-4F6D365297FE}"/>
                </a:ext>
              </a:extLst>
            </p:cNvPr>
            <p:cNvSpPr/>
            <p:nvPr/>
          </p:nvSpPr>
          <p:spPr>
            <a:xfrm>
              <a:off x="1762415" y="4231485"/>
              <a:ext cx="7622" cy="20717"/>
            </a:xfrm>
            <a:custGeom>
              <a:avLst/>
              <a:gdLst>
                <a:gd name="connsiteX0" fmla="*/ 0 w 7411"/>
                <a:gd name="connsiteY0" fmla="*/ 0 h 21141"/>
                <a:gd name="connsiteX1" fmla="*/ 0 w 7411"/>
                <a:gd name="connsiteY1" fmla="*/ 0 h 21141"/>
                <a:gd name="connsiteX2" fmla="*/ 0 w 7411"/>
                <a:gd name="connsiteY2" fmla="*/ 21142 h 21141"/>
              </a:gdLst>
              <a:ahLst/>
              <a:cxnLst>
                <a:cxn ang="0">
                  <a:pos x="connsiteX0" y="connsiteY0"/>
                </a:cxn>
                <a:cxn ang="0">
                  <a:pos x="connsiteX1" y="connsiteY1"/>
                </a:cxn>
                <a:cxn ang="0">
                  <a:pos x="connsiteX2" y="connsiteY2"/>
                </a:cxn>
              </a:cxnLst>
              <a:rect l="l" t="t" r="r" b="b"/>
              <a:pathLst>
                <a:path w="7411" h="21141">
                  <a:moveTo>
                    <a:pt x="0" y="0"/>
                  </a:moveTo>
                  <a:lnTo>
                    <a:pt x="0" y="0"/>
                  </a:lnTo>
                  <a:lnTo>
                    <a:pt x="0" y="21142"/>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74" name="Freeform 1873">
              <a:extLst>
                <a:ext uri="{FF2B5EF4-FFF2-40B4-BE49-F238E27FC236}">
                  <a16:creationId xmlns:a16="http://schemas.microsoft.com/office/drawing/2014/main" id="{970BB600-CD1B-EE6F-451A-3FD7FC395CE8}"/>
                </a:ext>
              </a:extLst>
            </p:cNvPr>
            <p:cNvSpPr/>
            <p:nvPr/>
          </p:nvSpPr>
          <p:spPr>
            <a:xfrm>
              <a:off x="1945379" y="4231485"/>
              <a:ext cx="7622" cy="20717"/>
            </a:xfrm>
            <a:custGeom>
              <a:avLst/>
              <a:gdLst>
                <a:gd name="connsiteX0" fmla="*/ 0 w 7411"/>
                <a:gd name="connsiteY0" fmla="*/ 0 h 21141"/>
                <a:gd name="connsiteX1" fmla="*/ 0 w 7411"/>
                <a:gd name="connsiteY1" fmla="*/ 0 h 21141"/>
                <a:gd name="connsiteX2" fmla="*/ 0 w 7411"/>
                <a:gd name="connsiteY2" fmla="*/ 21142 h 21141"/>
              </a:gdLst>
              <a:ahLst/>
              <a:cxnLst>
                <a:cxn ang="0">
                  <a:pos x="connsiteX0" y="connsiteY0"/>
                </a:cxn>
                <a:cxn ang="0">
                  <a:pos x="connsiteX1" y="connsiteY1"/>
                </a:cxn>
                <a:cxn ang="0">
                  <a:pos x="connsiteX2" y="connsiteY2"/>
                </a:cxn>
              </a:cxnLst>
              <a:rect l="l" t="t" r="r" b="b"/>
              <a:pathLst>
                <a:path w="7411" h="21141">
                  <a:moveTo>
                    <a:pt x="0" y="0"/>
                  </a:moveTo>
                  <a:lnTo>
                    <a:pt x="0" y="0"/>
                  </a:lnTo>
                  <a:lnTo>
                    <a:pt x="0" y="21142"/>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76" name="Freeform 1875">
              <a:extLst>
                <a:ext uri="{FF2B5EF4-FFF2-40B4-BE49-F238E27FC236}">
                  <a16:creationId xmlns:a16="http://schemas.microsoft.com/office/drawing/2014/main" id="{3A4EBD46-969A-D01D-012D-96EE6F9C492D}"/>
                </a:ext>
              </a:extLst>
            </p:cNvPr>
            <p:cNvSpPr/>
            <p:nvPr/>
          </p:nvSpPr>
          <p:spPr>
            <a:xfrm>
              <a:off x="2477733" y="4231485"/>
              <a:ext cx="7622" cy="20717"/>
            </a:xfrm>
            <a:custGeom>
              <a:avLst/>
              <a:gdLst>
                <a:gd name="connsiteX0" fmla="*/ 0 w 7411"/>
                <a:gd name="connsiteY0" fmla="*/ 0 h 21141"/>
                <a:gd name="connsiteX1" fmla="*/ 0 w 7411"/>
                <a:gd name="connsiteY1" fmla="*/ 0 h 21141"/>
                <a:gd name="connsiteX2" fmla="*/ 0 w 7411"/>
                <a:gd name="connsiteY2" fmla="*/ 21142 h 21141"/>
              </a:gdLst>
              <a:ahLst/>
              <a:cxnLst>
                <a:cxn ang="0">
                  <a:pos x="connsiteX0" y="connsiteY0"/>
                </a:cxn>
                <a:cxn ang="0">
                  <a:pos x="connsiteX1" y="connsiteY1"/>
                </a:cxn>
                <a:cxn ang="0">
                  <a:pos x="connsiteX2" y="connsiteY2"/>
                </a:cxn>
              </a:cxnLst>
              <a:rect l="l" t="t" r="r" b="b"/>
              <a:pathLst>
                <a:path w="7411" h="21141">
                  <a:moveTo>
                    <a:pt x="0" y="0"/>
                  </a:moveTo>
                  <a:lnTo>
                    <a:pt x="0" y="0"/>
                  </a:lnTo>
                  <a:lnTo>
                    <a:pt x="0" y="21142"/>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77" name="Freeform 1876">
              <a:extLst>
                <a:ext uri="{FF2B5EF4-FFF2-40B4-BE49-F238E27FC236}">
                  <a16:creationId xmlns:a16="http://schemas.microsoft.com/office/drawing/2014/main" id="{2FEBE82A-1C37-0F10-7750-66B1B5035048}"/>
                </a:ext>
              </a:extLst>
            </p:cNvPr>
            <p:cNvSpPr/>
            <p:nvPr/>
          </p:nvSpPr>
          <p:spPr>
            <a:xfrm>
              <a:off x="813680" y="4231485"/>
              <a:ext cx="27593" cy="6906"/>
            </a:xfrm>
            <a:custGeom>
              <a:avLst/>
              <a:gdLst>
                <a:gd name="connsiteX0" fmla="*/ 26830 w 26829"/>
                <a:gd name="connsiteY0" fmla="*/ 0 h 7047"/>
                <a:gd name="connsiteX1" fmla="*/ 26830 w 26829"/>
                <a:gd name="connsiteY1" fmla="*/ 0 h 7047"/>
                <a:gd name="connsiteX2" fmla="*/ 0 w 26829"/>
                <a:gd name="connsiteY2" fmla="*/ 0 h 7047"/>
              </a:gdLst>
              <a:ahLst/>
              <a:cxnLst>
                <a:cxn ang="0">
                  <a:pos x="connsiteX0" y="connsiteY0"/>
                </a:cxn>
                <a:cxn ang="0">
                  <a:pos x="connsiteX1" y="connsiteY1"/>
                </a:cxn>
                <a:cxn ang="0">
                  <a:pos x="connsiteX2" y="connsiteY2"/>
                </a:cxn>
              </a:cxnLst>
              <a:rect l="l" t="t" r="r" b="b"/>
              <a:pathLst>
                <a:path w="26829" h="7047">
                  <a:moveTo>
                    <a:pt x="26830" y="0"/>
                  </a:moveTo>
                  <a:lnTo>
                    <a:pt x="26830"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78" name="Freeform 1877">
              <a:extLst>
                <a:ext uri="{FF2B5EF4-FFF2-40B4-BE49-F238E27FC236}">
                  <a16:creationId xmlns:a16="http://schemas.microsoft.com/office/drawing/2014/main" id="{05B8759D-B17A-314F-E499-14C4C661D7BF}"/>
                </a:ext>
              </a:extLst>
            </p:cNvPr>
            <p:cNvSpPr/>
            <p:nvPr/>
          </p:nvSpPr>
          <p:spPr>
            <a:xfrm>
              <a:off x="813680" y="4129969"/>
              <a:ext cx="33768" cy="6906"/>
            </a:xfrm>
            <a:custGeom>
              <a:avLst/>
              <a:gdLst>
                <a:gd name="connsiteX0" fmla="*/ 32833 w 32833"/>
                <a:gd name="connsiteY0" fmla="*/ 0 h 7047"/>
                <a:gd name="connsiteX1" fmla="*/ 32833 w 32833"/>
                <a:gd name="connsiteY1" fmla="*/ 0 h 7047"/>
                <a:gd name="connsiteX2" fmla="*/ 0 w 32833"/>
                <a:gd name="connsiteY2" fmla="*/ 0 h 7047"/>
              </a:gdLst>
              <a:ahLst/>
              <a:cxnLst>
                <a:cxn ang="0">
                  <a:pos x="connsiteX0" y="connsiteY0"/>
                </a:cxn>
                <a:cxn ang="0">
                  <a:pos x="connsiteX1" y="connsiteY1"/>
                </a:cxn>
                <a:cxn ang="0">
                  <a:pos x="connsiteX2" y="connsiteY2"/>
                </a:cxn>
              </a:cxnLst>
              <a:rect l="l" t="t" r="r" b="b"/>
              <a:pathLst>
                <a:path w="32833" h="7047">
                  <a:moveTo>
                    <a:pt x="32833" y="0"/>
                  </a:moveTo>
                  <a:lnTo>
                    <a:pt x="32833"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79" name="Freeform 1878">
              <a:extLst>
                <a:ext uri="{FF2B5EF4-FFF2-40B4-BE49-F238E27FC236}">
                  <a16:creationId xmlns:a16="http://schemas.microsoft.com/office/drawing/2014/main" id="{998CCC54-2AB2-AFC2-4F29-988FD556AE96}"/>
                </a:ext>
              </a:extLst>
            </p:cNvPr>
            <p:cNvSpPr/>
            <p:nvPr/>
          </p:nvSpPr>
          <p:spPr>
            <a:xfrm>
              <a:off x="813680" y="4026383"/>
              <a:ext cx="33768" cy="6906"/>
            </a:xfrm>
            <a:custGeom>
              <a:avLst/>
              <a:gdLst>
                <a:gd name="connsiteX0" fmla="*/ 32833 w 32833"/>
                <a:gd name="connsiteY0" fmla="*/ 0 h 7047"/>
                <a:gd name="connsiteX1" fmla="*/ 32833 w 32833"/>
                <a:gd name="connsiteY1" fmla="*/ 0 h 7047"/>
                <a:gd name="connsiteX2" fmla="*/ 0 w 32833"/>
                <a:gd name="connsiteY2" fmla="*/ 0 h 7047"/>
              </a:gdLst>
              <a:ahLst/>
              <a:cxnLst>
                <a:cxn ang="0">
                  <a:pos x="connsiteX0" y="connsiteY0"/>
                </a:cxn>
                <a:cxn ang="0">
                  <a:pos x="connsiteX1" y="connsiteY1"/>
                </a:cxn>
                <a:cxn ang="0">
                  <a:pos x="connsiteX2" y="connsiteY2"/>
                </a:cxn>
              </a:cxnLst>
              <a:rect l="l" t="t" r="r" b="b"/>
              <a:pathLst>
                <a:path w="32833" h="7047">
                  <a:moveTo>
                    <a:pt x="32833" y="0"/>
                  </a:moveTo>
                  <a:lnTo>
                    <a:pt x="32833"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80" name="Freeform 1879">
              <a:extLst>
                <a:ext uri="{FF2B5EF4-FFF2-40B4-BE49-F238E27FC236}">
                  <a16:creationId xmlns:a16="http://schemas.microsoft.com/office/drawing/2014/main" id="{2C082BD5-7F81-5045-2D3B-CE936D50972D}"/>
                </a:ext>
              </a:extLst>
            </p:cNvPr>
            <p:cNvSpPr/>
            <p:nvPr/>
          </p:nvSpPr>
          <p:spPr>
            <a:xfrm>
              <a:off x="813680" y="3924868"/>
              <a:ext cx="33768" cy="6906"/>
            </a:xfrm>
            <a:custGeom>
              <a:avLst/>
              <a:gdLst>
                <a:gd name="connsiteX0" fmla="*/ 32833 w 32833"/>
                <a:gd name="connsiteY0" fmla="*/ 0 h 7047"/>
                <a:gd name="connsiteX1" fmla="*/ 32833 w 32833"/>
                <a:gd name="connsiteY1" fmla="*/ 0 h 7047"/>
                <a:gd name="connsiteX2" fmla="*/ 0 w 32833"/>
                <a:gd name="connsiteY2" fmla="*/ 0 h 7047"/>
              </a:gdLst>
              <a:ahLst/>
              <a:cxnLst>
                <a:cxn ang="0">
                  <a:pos x="connsiteX0" y="connsiteY0"/>
                </a:cxn>
                <a:cxn ang="0">
                  <a:pos x="connsiteX1" y="connsiteY1"/>
                </a:cxn>
                <a:cxn ang="0">
                  <a:pos x="connsiteX2" y="connsiteY2"/>
                </a:cxn>
              </a:cxnLst>
              <a:rect l="l" t="t" r="r" b="b"/>
              <a:pathLst>
                <a:path w="32833" h="7047">
                  <a:moveTo>
                    <a:pt x="32833" y="0"/>
                  </a:moveTo>
                  <a:lnTo>
                    <a:pt x="32833"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81" name="Freeform 1880">
              <a:extLst>
                <a:ext uri="{FF2B5EF4-FFF2-40B4-BE49-F238E27FC236}">
                  <a16:creationId xmlns:a16="http://schemas.microsoft.com/office/drawing/2014/main" id="{451422F8-A7A4-D9AE-38B0-A26780803949}"/>
                </a:ext>
              </a:extLst>
            </p:cNvPr>
            <p:cNvSpPr/>
            <p:nvPr/>
          </p:nvSpPr>
          <p:spPr>
            <a:xfrm>
              <a:off x="813680" y="3821281"/>
              <a:ext cx="33768" cy="6906"/>
            </a:xfrm>
            <a:custGeom>
              <a:avLst/>
              <a:gdLst>
                <a:gd name="connsiteX0" fmla="*/ 32833 w 32833"/>
                <a:gd name="connsiteY0" fmla="*/ 0 h 7047"/>
                <a:gd name="connsiteX1" fmla="*/ 32833 w 32833"/>
                <a:gd name="connsiteY1" fmla="*/ 0 h 7047"/>
                <a:gd name="connsiteX2" fmla="*/ 0 w 32833"/>
                <a:gd name="connsiteY2" fmla="*/ 0 h 7047"/>
              </a:gdLst>
              <a:ahLst/>
              <a:cxnLst>
                <a:cxn ang="0">
                  <a:pos x="connsiteX0" y="connsiteY0"/>
                </a:cxn>
                <a:cxn ang="0">
                  <a:pos x="connsiteX1" y="connsiteY1"/>
                </a:cxn>
                <a:cxn ang="0">
                  <a:pos x="connsiteX2" y="connsiteY2"/>
                </a:cxn>
              </a:cxnLst>
              <a:rect l="l" t="t" r="r" b="b"/>
              <a:pathLst>
                <a:path w="32833" h="7047">
                  <a:moveTo>
                    <a:pt x="32833" y="0"/>
                  </a:moveTo>
                  <a:lnTo>
                    <a:pt x="32833"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82" name="Freeform 1881">
              <a:extLst>
                <a:ext uri="{FF2B5EF4-FFF2-40B4-BE49-F238E27FC236}">
                  <a16:creationId xmlns:a16="http://schemas.microsoft.com/office/drawing/2014/main" id="{37A774BD-5ECC-9DEB-EDC8-C28D320606EF}"/>
                </a:ext>
              </a:extLst>
            </p:cNvPr>
            <p:cNvSpPr/>
            <p:nvPr/>
          </p:nvSpPr>
          <p:spPr>
            <a:xfrm>
              <a:off x="813680" y="3719766"/>
              <a:ext cx="33768" cy="6906"/>
            </a:xfrm>
            <a:custGeom>
              <a:avLst/>
              <a:gdLst>
                <a:gd name="connsiteX0" fmla="*/ 32833 w 32833"/>
                <a:gd name="connsiteY0" fmla="*/ 0 h 7047"/>
                <a:gd name="connsiteX1" fmla="*/ 32833 w 32833"/>
                <a:gd name="connsiteY1" fmla="*/ 0 h 7047"/>
                <a:gd name="connsiteX2" fmla="*/ 0 w 32833"/>
                <a:gd name="connsiteY2" fmla="*/ 0 h 7047"/>
              </a:gdLst>
              <a:ahLst/>
              <a:cxnLst>
                <a:cxn ang="0">
                  <a:pos x="connsiteX0" y="connsiteY0"/>
                </a:cxn>
                <a:cxn ang="0">
                  <a:pos x="connsiteX1" y="connsiteY1"/>
                </a:cxn>
                <a:cxn ang="0">
                  <a:pos x="connsiteX2" y="connsiteY2"/>
                </a:cxn>
              </a:cxnLst>
              <a:rect l="l" t="t" r="r" b="b"/>
              <a:pathLst>
                <a:path w="32833" h="7047">
                  <a:moveTo>
                    <a:pt x="32833" y="0"/>
                  </a:moveTo>
                  <a:lnTo>
                    <a:pt x="32833"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83" name="Freeform 1882">
              <a:extLst>
                <a:ext uri="{FF2B5EF4-FFF2-40B4-BE49-F238E27FC236}">
                  <a16:creationId xmlns:a16="http://schemas.microsoft.com/office/drawing/2014/main" id="{AA45D41A-F948-EDF9-CA2A-0AB46197AC5D}"/>
                </a:ext>
              </a:extLst>
            </p:cNvPr>
            <p:cNvSpPr/>
            <p:nvPr/>
          </p:nvSpPr>
          <p:spPr>
            <a:xfrm>
              <a:off x="813680" y="3616179"/>
              <a:ext cx="33768" cy="6906"/>
            </a:xfrm>
            <a:custGeom>
              <a:avLst/>
              <a:gdLst>
                <a:gd name="connsiteX0" fmla="*/ 32833 w 32833"/>
                <a:gd name="connsiteY0" fmla="*/ 0 h 7047"/>
                <a:gd name="connsiteX1" fmla="*/ 32833 w 32833"/>
                <a:gd name="connsiteY1" fmla="*/ 0 h 7047"/>
                <a:gd name="connsiteX2" fmla="*/ 0 w 32833"/>
                <a:gd name="connsiteY2" fmla="*/ 0 h 7047"/>
              </a:gdLst>
              <a:ahLst/>
              <a:cxnLst>
                <a:cxn ang="0">
                  <a:pos x="connsiteX0" y="connsiteY0"/>
                </a:cxn>
                <a:cxn ang="0">
                  <a:pos x="connsiteX1" y="connsiteY1"/>
                </a:cxn>
                <a:cxn ang="0">
                  <a:pos x="connsiteX2" y="connsiteY2"/>
                </a:cxn>
              </a:cxnLst>
              <a:rect l="l" t="t" r="r" b="b"/>
              <a:pathLst>
                <a:path w="32833" h="7047">
                  <a:moveTo>
                    <a:pt x="32833" y="0"/>
                  </a:moveTo>
                  <a:lnTo>
                    <a:pt x="32833"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84" name="Freeform 1883">
              <a:extLst>
                <a:ext uri="{FF2B5EF4-FFF2-40B4-BE49-F238E27FC236}">
                  <a16:creationId xmlns:a16="http://schemas.microsoft.com/office/drawing/2014/main" id="{95BEF47D-2F12-9B4F-7981-C35B61110C2C}"/>
                </a:ext>
              </a:extLst>
            </p:cNvPr>
            <p:cNvSpPr/>
            <p:nvPr/>
          </p:nvSpPr>
          <p:spPr>
            <a:xfrm>
              <a:off x="813680" y="3514664"/>
              <a:ext cx="33768" cy="6906"/>
            </a:xfrm>
            <a:custGeom>
              <a:avLst/>
              <a:gdLst>
                <a:gd name="connsiteX0" fmla="*/ 32833 w 32833"/>
                <a:gd name="connsiteY0" fmla="*/ 0 h 7047"/>
                <a:gd name="connsiteX1" fmla="*/ 32833 w 32833"/>
                <a:gd name="connsiteY1" fmla="*/ 0 h 7047"/>
                <a:gd name="connsiteX2" fmla="*/ 0 w 32833"/>
                <a:gd name="connsiteY2" fmla="*/ 0 h 7047"/>
              </a:gdLst>
              <a:ahLst/>
              <a:cxnLst>
                <a:cxn ang="0">
                  <a:pos x="connsiteX0" y="connsiteY0"/>
                </a:cxn>
                <a:cxn ang="0">
                  <a:pos x="connsiteX1" y="connsiteY1"/>
                </a:cxn>
                <a:cxn ang="0">
                  <a:pos x="connsiteX2" y="connsiteY2"/>
                </a:cxn>
              </a:cxnLst>
              <a:rect l="l" t="t" r="r" b="b"/>
              <a:pathLst>
                <a:path w="32833" h="7047">
                  <a:moveTo>
                    <a:pt x="32833" y="0"/>
                  </a:moveTo>
                  <a:lnTo>
                    <a:pt x="32833"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85" name="Freeform 1884">
              <a:extLst>
                <a:ext uri="{FF2B5EF4-FFF2-40B4-BE49-F238E27FC236}">
                  <a16:creationId xmlns:a16="http://schemas.microsoft.com/office/drawing/2014/main" id="{2E979466-3870-24FB-238E-552D5C259E79}"/>
                </a:ext>
              </a:extLst>
            </p:cNvPr>
            <p:cNvSpPr/>
            <p:nvPr/>
          </p:nvSpPr>
          <p:spPr>
            <a:xfrm>
              <a:off x="813680" y="3411078"/>
              <a:ext cx="33768" cy="6906"/>
            </a:xfrm>
            <a:custGeom>
              <a:avLst/>
              <a:gdLst>
                <a:gd name="connsiteX0" fmla="*/ 32833 w 32833"/>
                <a:gd name="connsiteY0" fmla="*/ 0 h 7047"/>
                <a:gd name="connsiteX1" fmla="*/ 32833 w 32833"/>
                <a:gd name="connsiteY1" fmla="*/ 0 h 7047"/>
                <a:gd name="connsiteX2" fmla="*/ 0 w 32833"/>
                <a:gd name="connsiteY2" fmla="*/ 0 h 7047"/>
              </a:gdLst>
              <a:ahLst/>
              <a:cxnLst>
                <a:cxn ang="0">
                  <a:pos x="connsiteX0" y="connsiteY0"/>
                </a:cxn>
                <a:cxn ang="0">
                  <a:pos x="connsiteX1" y="connsiteY1"/>
                </a:cxn>
                <a:cxn ang="0">
                  <a:pos x="connsiteX2" y="connsiteY2"/>
                </a:cxn>
              </a:cxnLst>
              <a:rect l="l" t="t" r="r" b="b"/>
              <a:pathLst>
                <a:path w="32833" h="7047">
                  <a:moveTo>
                    <a:pt x="32833" y="0"/>
                  </a:moveTo>
                  <a:lnTo>
                    <a:pt x="32833"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86" name="Freeform 1885">
              <a:extLst>
                <a:ext uri="{FF2B5EF4-FFF2-40B4-BE49-F238E27FC236}">
                  <a16:creationId xmlns:a16="http://schemas.microsoft.com/office/drawing/2014/main" id="{EA097286-7233-465C-7644-0C5331A3306E}"/>
                </a:ext>
              </a:extLst>
            </p:cNvPr>
            <p:cNvSpPr/>
            <p:nvPr/>
          </p:nvSpPr>
          <p:spPr>
            <a:xfrm>
              <a:off x="813680" y="3309563"/>
              <a:ext cx="33768" cy="6906"/>
            </a:xfrm>
            <a:custGeom>
              <a:avLst/>
              <a:gdLst>
                <a:gd name="connsiteX0" fmla="*/ 32833 w 32833"/>
                <a:gd name="connsiteY0" fmla="*/ 0 h 7047"/>
                <a:gd name="connsiteX1" fmla="*/ 32833 w 32833"/>
                <a:gd name="connsiteY1" fmla="*/ 0 h 7047"/>
                <a:gd name="connsiteX2" fmla="*/ 0 w 32833"/>
                <a:gd name="connsiteY2" fmla="*/ 0 h 7047"/>
              </a:gdLst>
              <a:ahLst/>
              <a:cxnLst>
                <a:cxn ang="0">
                  <a:pos x="connsiteX0" y="connsiteY0"/>
                </a:cxn>
                <a:cxn ang="0">
                  <a:pos x="connsiteX1" y="connsiteY1"/>
                </a:cxn>
                <a:cxn ang="0">
                  <a:pos x="connsiteX2" y="connsiteY2"/>
                </a:cxn>
              </a:cxnLst>
              <a:rect l="l" t="t" r="r" b="b"/>
              <a:pathLst>
                <a:path w="32833" h="7047">
                  <a:moveTo>
                    <a:pt x="32833" y="0"/>
                  </a:moveTo>
                  <a:lnTo>
                    <a:pt x="32833"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87" name="Freeform 1886">
              <a:extLst>
                <a:ext uri="{FF2B5EF4-FFF2-40B4-BE49-F238E27FC236}">
                  <a16:creationId xmlns:a16="http://schemas.microsoft.com/office/drawing/2014/main" id="{F7AB5A8A-78BD-AF7D-2711-130C73C0D7B1}"/>
                </a:ext>
              </a:extLst>
            </p:cNvPr>
            <p:cNvSpPr/>
            <p:nvPr/>
          </p:nvSpPr>
          <p:spPr>
            <a:xfrm>
              <a:off x="813680" y="3205975"/>
              <a:ext cx="33768" cy="6906"/>
            </a:xfrm>
            <a:custGeom>
              <a:avLst/>
              <a:gdLst>
                <a:gd name="connsiteX0" fmla="*/ 0 w 32833"/>
                <a:gd name="connsiteY0" fmla="*/ 0 h 7047"/>
                <a:gd name="connsiteX1" fmla="*/ 32833 w 32833"/>
                <a:gd name="connsiteY1" fmla="*/ 0 h 7047"/>
                <a:gd name="connsiteX2" fmla="*/ 32833 w 32833"/>
                <a:gd name="connsiteY2" fmla="*/ 0 h 7047"/>
              </a:gdLst>
              <a:ahLst/>
              <a:cxnLst>
                <a:cxn ang="0">
                  <a:pos x="connsiteX0" y="connsiteY0"/>
                </a:cxn>
                <a:cxn ang="0">
                  <a:pos x="connsiteX1" y="connsiteY1"/>
                </a:cxn>
                <a:cxn ang="0">
                  <a:pos x="connsiteX2" y="connsiteY2"/>
                </a:cxn>
              </a:cxnLst>
              <a:rect l="l" t="t" r="r" b="b"/>
              <a:pathLst>
                <a:path w="32833" h="7047">
                  <a:moveTo>
                    <a:pt x="0" y="0"/>
                  </a:moveTo>
                  <a:lnTo>
                    <a:pt x="32833" y="0"/>
                  </a:lnTo>
                  <a:lnTo>
                    <a:pt x="32833"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888" name="Freeform 1887">
              <a:extLst>
                <a:ext uri="{FF2B5EF4-FFF2-40B4-BE49-F238E27FC236}">
                  <a16:creationId xmlns:a16="http://schemas.microsoft.com/office/drawing/2014/main" id="{EB94F9DC-8B76-F336-7FFD-31448875AB5C}"/>
                </a:ext>
              </a:extLst>
            </p:cNvPr>
            <p:cNvSpPr/>
            <p:nvPr/>
          </p:nvSpPr>
          <p:spPr>
            <a:xfrm>
              <a:off x="847449" y="3719766"/>
              <a:ext cx="2192865" cy="6906"/>
            </a:xfrm>
            <a:custGeom>
              <a:avLst/>
              <a:gdLst>
                <a:gd name="connsiteX0" fmla="*/ 0 w 2132161"/>
                <a:gd name="connsiteY0" fmla="*/ 0 h 7047"/>
                <a:gd name="connsiteX1" fmla="*/ 2132161 w 2132161"/>
                <a:gd name="connsiteY1" fmla="*/ 0 h 7047"/>
              </a:gdLst>
              <a:ahLst/>
              <a:cxnLst>
                <a:cxn ang="0">
                  <a:pos x="connsiteX0" y="connsiteY0"/>
                </a:cxn>
                <a:cxn ang="0">
                  <a:pos x="connsiteX1" y="connsiteY1"/>
                </a:cxn>
              </a:cxnLst>
              <a:rect l="l" t="t" r="r" b="b"/>
              <a:pathLst>
                <a:path w="2132161" h="7047">
                  <a:moveTo>
                    <a:pt x="0" y="0"/>
                  </a:moveTo>
                  <a:lnTo>
                    <a:pt x="2132161" y="0"/>
                  </a:lnTo>
                </a:path>
              </a:pathLst>
            </a:custGeom>
            <a:ln w="12700" cap="flat">
              <a:solidFill>
                <a:srgbClr val="002557"/>
              </a:solidFill>
              <a:custDash>
                <a:ds d="0" sp="0"/>
                <a:ds d="312750" sp="234750"/>
              </a:custDash>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925" name="Freeform 1924">
              <a:extLst>
                <a:ext uri="{FF2B5EF4-FFF2-40B4-BE49-F238E27FC236}">
                  <a16:creationId xmlns:a16="http://schemas.microsoft.com/office/drawing/2014/main" id="{CA39FEDA-8D64-1358-FEAA-11EE29E5F5E3}"/>
                </a:ext>
              </a:extLst>
            </p:cNvPr>
            <p:cNvSpPr/>
            <p:nvPr/>
          </p:nvSpPr>
          <p:spPr>
            <a:xfrm>
              <a:off x="2120072" y="4231485"/>
              <a:ext cx="7622" cy="20717"/>
            </a:xfrm>
            <a:custGeom>
              <a:avLst/>
              <a:gdLst>
                <a:gd name="connsiteX0" fmla="*/ 0 w 7411"/>
                <a:gd name="connsiteY0" fmla="*/ 0 h 21141"/>
                <a:gd name="connsiteX1" fmla="*/ 0 w 7411"/>
                <a:gd name="connsiteY1" fmla="*/ 0 h 21141"/>
                <a:gd name="connsiteX2" fmla="*/ 0 w 7411"/>
                <a:gd name="connsiteY2" fmla="*/ 21142 h 21141"/>
              </a:gdLst>
              <a:ahLst/>
              <a:cxnLst>
                <a:cxn ang="0">
                  <a:pos x="connsiteX0" y="connsiteY0"/>
                </a:cxn>
                <a:cxn ang="0">
                  <a:pos x="connsiteX1" y="connsiteY1"/>
                </a:cxn>
                <a:cxn ang="0">
                  <a:pos x="connsiteX2" y="connsiteY2"/>
                </a:cxn>
              </a:cxnLst>
              <a:rect l="l" t="t" r="r" b="b"/>
              <a:pathLst>
                <a:path w="7411" h="21141">
                  <a:moveTo>
                    <a:pt x="0" y="0"/>
                  </a:moveTo>
                  <a:lnTo>
                    <a:pt x="0" y="0"/>
                  </a:lnTo>
                  <a:lnTo>
                    <a:pt x="0" y="21142"/>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928" name="Freeform 1927">
              <a:extLst>
                <a:ext uri="{FF2B5EF4-FFF2-40B4-BE49-F238E27FC236}">
                  <a16:creationId xmlns:a16="http://schemas.microsoft.com/office/drawing/2014/main" id="{3E4F725B-C129-6FE2-88A9-A38D2466316A}"/>
                </a:ext>
              </a:extLst>
            </p:cNvPr>
            <p:cNvSpPr/>
            <p:nvPr/>
          </p:nvSpPr>
          <p:spPr>
            <a:xfrm>
              <a:off x="2299894" y="4231485"/>
              <a:ext cx="7622" cy="20717"/>
            </a:xfrm>
            <a:custGeom>
              <a:avLst/>
              <a:gdLst>
                <a:gd name="connsiteX0" fmla="*/ 0 w 7411"/>
                <a:gd name="connsiteY0" fmla="*/ 0 h 21141"/>
                <a:gd name="connsiteX1" fmla="*/ 0 w 7411"/>
                <a:gd name="connsiteY1" fmla="*/ 0 h 21141"/>
                <a:gd name="connsiteX2" fmla="*/ 0 w 7411"/>
                <a:gd name="connsiteY2" fmla="*/ 21142 h 21141"/>
              </a:gdLst>
              <a:ahLst/>
              <a:cxnLst>
                <a:cxn ang="0">
                  <a:pos x="connsiteX0" y="connsiteY0"/>
                </a:cxn>
                <a:cxn ang="0">
                  <a:pos x="connsiteX1" y="connsiteY1"/>
                </a:cxn>
                <a:cxn ang="0">
                  <a:pos x="connsiteX2" y="connsiteY2"/>
                </a:cxn>
              </a:cxnLst>
              <a:rect l="l" t="t" r="r" b="b"/>
              <a:pathLst>
                <a:path w="7411" h="21141">
                  <a:moveTo>
                    <a:pt x="0" y="0"/>
                  </a:moveTo>
                  <a:lnTo>
                    <a:pt x="0" y="0"/>
                  </a:lnTo>
                  <a:lnTo>
                    <a:pt x="0" y="21142"/>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931" name="Freeform 1930">
              <a:extLst>
                <a:ext uri="{FF2B5EF4-FFF2-40B4-BE49-F238E27FC236}">
                  <a16:creationId xmlns:a16="http://schemas.microsoft.com/office/drawing/2014/main" id="{2BC5E349-1029-6ACF-D5D4-C10F71C951DD}"/>
                </a:ext>
              </a:extLst>
            </p:cNvPr>
            <p:cNvSpPr/>
            <p:nvPr/>
          </p:nvSpPr>
          <p:spPr>
            <a:xfrm>
              <a:off x="2654143" y="4231485"/>
              <a:ext cx="7622" cy="20717"/>
            </a:xfrm>
            <a:custGeom>
              <a:avLst/>
              <a:gdLst>
                <a:gd name="connsiteX0" fmla="*/ 0 w 7411"/>
                <a:gd name="connsiteY0" fmla="*/ 0 h 21141"/>
                <a:gd name="connsiteX1" fmla="*/ 0 w 7411"/>
                <a:gd name="connsiteY1" fmla="*/ 0 h 21141"/>
                <a:gd name="connsiteX2" fmla="*/ 0 w 7411"/>
                <a:gd name="connsiteY2" fmla="*/ 21142 h 21141"/>
              </a:gdLst>
              <a:ahLst/>
              <a:cxnLst>
                <a:cxn ang="0">
                  <a:pos x="connsiteX0" y="connsiteY0"/>
                </a:cxn>
                <a:cxn ang="0">
                  <a:pos x="connsiteX1" y="connsiteY1"/>
                </a:cxn>
                <a:cxn ang="0">
                  <a:pos x="connsiteX2" y="connsiteY2"/>
                </a:cxn>
              </a:cxnLst>
              <a:rect l="l" t="t" r="r" b="b"/>
              <a:pathLst>
                <a:path w="7411" h="21141">
                  <a:moveTo>
                    <a:pt x="0" y="0"/>
                  </a:moveTo>
                  <a:lnTo>
                    <a:pt x="0" y="0"/>
                  </a:lnTo>
                  <a:lnTo>
                    <a:pt x="0" y="21142"/>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934" name="Freeform 1933">
              <a:extLst>
                <a:ext uri="{FF2B5EF4-FFF2-40B4-BE49-F238E27FC236}">
                  <a16:creationId xmlns:a16="http://schemas.microsoft.com/office/drawing/2014/main" id="{F42C78CE-B351-454E-20C4-72A87B713CFE}"/>
                </a:ext>
              </a:extLst>
            </p:cNvPr>
            <p:cNvSpPr/>
            <p:nvPr/>
          </p:nvSpPr>
          <p:spPr>
            <a:xfrm>
              <a:off x="2821883" y="4231485"/>
              <a:ext cx="7622" cy="20717"/>
            </a:xfrm>
            <a:custGeom>
              <a:avLst/>
              <a:gdLst>
                <a:gd name="connsiteX0" fmla="*/ 0 w 7411"/>
                <a:gd name="connsiteY0" fmla="*/ 0 h 21141"/>
                <a:gd name="connsiteX1" fmla="*/ 0 w 7411"/>
                <a:gd name="connsiteY1" fmla="*/ 0 h 21141"/>
                <a:gd name="connsiteX2" fmla="*/ 0 w 7411"/>
                <a:gd name="connsiteY2" fmla="*/ 21142 h 21141"/>
              </a:gdLst>
              <a:ahLst/>
              <a:cxnLst>
                <a:cxn ang="0">
                  <a:pos x="connsiteX0" y="connsiteY0"/>
                </a:cxn>
                <a:cxn ang="0">
                  <a:pos x="connsiteX1" y="connsiteY1"/>
                </a:cxn>
                <a:cxn ang="0">
                  <a:pos x="connsiteX2" y="connsiteY2"/>
                </a:cxn>
              </a:cxnLst>
              <a:rect l="l" t="t" r="r" b="b"/>
              <a:pathLst>
                <a:path w="7411" h="21141">
                  <a:moveTo>
                    <a:pt x="0" y="0"/>
                  </a:moveTo>
                  <a:lnTo>
                    <a:pt x="0" y="0"/>
                  </a:lnTo>
                  <a:lnTo>
                    <a:pt x="0" y="21142"/>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937" name="Freeform 1936">
              <a:extLst>
                <a:ext uri="{FF2B5EF4-FFF2-40B4-BE49-F238E27FC236}">
                  <a16:creationId xmlns:a16="http://schemas.microsoft.com/office/drawing/2014/main" id="{37B160C3-7288-C946-B62D-2DA952EB601F}"/>
                </a:ext>
              </a:extLst>
            </p:cNvPr>
            <p:cNvSpPr/>
            <p:nvPr/>
          </p:nvSpPr>
          <p:spPr>
            <a:xfrm>
              <a:off x="3017218" y="4231485"/>
              <a:ext cx="7622" cy="20717"/>
            </a:xfrm>
            <a:custGeom>
              <a:avLst/>
              <a:gdLst>
                <a:gd name="connsiteX0" fmla="*/ 0 w 7411"/>
                <a:gd name="connsiteY0" fmla="*/ 0 h 21141"/>
                <a:gd name="connsiteX1" fmla="*/ 0 w 7411"/>
                <a:gd name="connsiteY1" fmla="*/ 0 h 21141"/>
                <a:gd name="connsiteX2" fmla="*/ 0 w 7411"/>
                <a:gd name="connsiteY2" fmla="*/ 21142 h 21141"/>
              </a:gdLst>
              <a:ahLst/>
              <a:cxnLst>
                <a:cxn ang="0">
                  <a:pos x="connsiteX0" y="connsiteY0"/>
                </a:cxn>
                <a:cxn ang="0">
                  <a:pos x="connsiteX1" y="connsiteY1"/>
                </a:cxn>
                <a:cxn ang="0">
                  <a:pos x="connsiteX2" y="connsiteY2"/>
                </a:cxn>
              </a:cxnLst>
              <a:rect l="l" t="t" r="r" b="b"/>
              <a:pathLst>
                <a:path w="7411" h="21141">
                  <a:moveTo>
                    <a:pt x="0" y="0"/>
                  </a:moveTo>
                  <a:lnTo>
                    <a:pt x="0" y="0"/>
                  </a:lnTo>
                  <a:lnTo>
                    <a:pt x="0" y="21142"/>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940" name="Freeform 1939">
              <a:extLst>
                <a:ext uri="{FF2B5EF4-FFF2-40B4-BE49-F238E27FC236}">
                  <a16:creationId xmlns:a16="http://schemas.microsoft.com/office/drawing/2014/main" id="{72200446-72DC-2EEA-5AF9-736DA354A69B}"/>
                </a:ext>
              </a:extLst>
            </p:cNvPr>
            <p:cNvSpPr/>
            <p:nvPr/>
          </p:nvSpPr>
          <p:spPr>
            <a:xfrm>
              <a:off x="852175" y="3200175"/>
              <a:ext cx="2160468" cy="473460"/>
            </a:xfrm>
            <a:custGeom>
              <a:avLst/>
              <a:gdLst>
                <a:gd name="connsiteX0" fmla="*/ 0 w 2100661"/>
                <a:gd name="connsiteY0" fmla="*/ 0 h 483156"/>
                <a:gd name="connsiteX1" fmla="*/ 155791 w 2100661"/>
                <a:gd name="connsiteY1" fmla="*/ 0 h 483156"/>
                <a:gd name="connsiteX2" fmla="*/ 155791 w 2100661"/>
                <a:gd name="connsiteY2" fmla="*/ 17195 h 483156"/>
                <a:gd name="connsiteX3" fmla="*/ 161350 w 2100661"/>
                <a:gd name="connsiteY3" fmla="*/ 17195 h 483156"/>
                <a:gd name="connsiteX4" fmla="*/ 161350 w 2100661"/>
                <a:gd name="connsiteY4" fmla="*/ 27625 h 483156"/>
                <a:gd name="connsiteX5" fmla="*/ 165945 w 2100661"/>
                <a:gd name="connsiteY5" fmla="*/ 27625 h 483156"/>
                <a:gd name="connsiteX6" fmla="*/ 165945 w 2100661"/>
                <a:gd name="connsiteY6" fmla="*/ 41860 h 483156"/>
                <a:gd name="connsiteX7" fmla="*/ 316845 w 2100661"/>
                <a:gd name="connsiteY7" fmla="*/ 41860 h 483156"/>
                <a:gd name="connsiteX8" fmla="*/ 316845 w 2100661"/>
                <a:gd name="connsiteY8" fmla="*/ 53629 h 483156"/>
                <a:gd name="connsiteX9" fmla="*/ 320847 w 2100661"/>
                <a:gd name="connsiteY9" fmla="*/ 53629 h 483156"/>
                <a:gd name="connsiteX10" fmla="*/ 320847 w 2100661"/>
                <a:gd name="connsiteY10" fmla="*/ 67865 h 483156"/>
                <a:gd name="connsiteX11" fmla="*/ 325739 w 2100661"/>
                <a:gd name="connsiteY11" fmla="*/ 67865 h 483156"/>
                <a:gd name="connsiteX12" fmla="*/ 325739 w 2100661"/>
                <a:gd name="connsiteY12" fmla="*/ 79915 h 483156"/>
                <a:gd name="connsiteX13" fmla="*/ 385995 w 2100661"/>
                <a:gd name="connsiteY13" fmla="*/ 79915 h 483156"/>
                <a:gd name="connsiteX14" fmla="*/ 385995 w 2100661"/>
                <a:gd name="connsiteY14" fmla="*/ 93657 h 483156"/>
                <a:gd name="connsiteX15" fmla="*/ 477454 w 2100661"/>
                <a:gd name="connsiteY15" fmla="*/ 93657 h 483156"/>
                <a:gd name="connsiteX16" fmla="*/ 477454 w 2100661"/>
                <a:gd name="connsiteY16" fmla="*/ 105144 h 483156"/>
                <a:gd name="connsiteX17" fmla="*/ 483827 w 2100661"/>
                <a:gd name="connsiteY17" fmla="*/ 105144 h 483156"/>
                <a:gd name="connsiteX18" fmla="*/ 483827 w 2100661"/>
                <a:gd name="connsiteY18" fmla="*/ 131783 h 483156"/>
                <a:gd name="connsiteX19" fmla="*/ 488423 w 2100661"/>
                <a:gd name="connsiteY19" fmla="*/ 131783 h 483156"/>
                <a:gd name="connsiteX20" fmla="*/ 488423 w 2100661"/>
                <a:gd name="connsiteY20" fmla="*/ 156166 h 483156"/>
                <a:gd name="connsiteX21" fmla="*/ 638729 w 2100661"/>
                <a:gd name="connsiteY21" fmla="*/ 156166 h 483156"/>
                <a:gd name="connsiteX22" fmla="*/ 638729 w 2100661"/>
                <a:gd name="connsiteY22" fmla="*/ 171529 h 483156"/>
                <a:gd name="connsiteX23" fmla="*/ 645400 w 2100661"/>
                <a:gd name="connsiteY23" fmla="*/ 171529 h 483156"/>
                <a:gd name="connsiteX24" fmla="*/ 645400 w 2100661"/>
                <a:gd name="connsiteY24" fmla="*/ 182805 h 483156"/>
                <a:gd name="connsiteX25" fmla="*/ 658370 w 2100661"/>
                <a:gd name="connsiteY25" fmla="*/ 182805 h 483156"/>
                <a:gd name="connsiteX26" fmla="*/ 658370 w 2100661"/>
                <a:gd name="connsiteY26" fmla="*/ 194573 h 483156"/>
                <a:gd name="connsiteX27" fmla="*/ 799116 w 2100661"/>
                <a:gd name="connsiteY27" fmla="*/ 194573 h 483156"/>
                <a:gd name="connsiteX28" fmla="*/ 799116 w 2100661"/>
                <a:gd name="connsiteY28" fmla="*/ 209373 h 483156"/>
                <a:gd name="connsiteX29" fmla="*/ 805193 w 2100661"/>
                <a:gd name="connsiteY29" fmla="*/ 209373 h 483156"/>
                <a:gd name="connsiteX30" fmla="*/ 805193 w 2100661"/>
                <a:gd name="connsiteY30" fmla="*/ 220084 h 483156"/>
                <a:gd name="connsiteX31" fmla="*/ 815273 w 2100661"/>
                <a:gd name="connsiteY31" fmla="*/ 220084 h 483156"/>
                <a:gd name="connsiteX32" fmla="*/ 815273 w 2100661"/>
                <a:gd name="connsiteY32" fmla="*/ 231078 h 483156"/>
                <a:gd name="connsiteX33" fmla="*/ 934970 w 2100661"/>
                <a:gd name="connsiteY33" fmla="*/ 231078 h 483156"/>
                <a:gd name="connsiteX34" fmla="*/ 934970 w 2100661"/>
                <a:gd name="connsiteY34" fmla="*/ 246441 h 483156"/>
                <a:gd name="connsiteX35" fmla="*/ 965802 w 2100661"/>
                <a:gd name="connsiteY35" fmla="*/ 246441 h 483156"/>
                <a:gd name="connsiteX36" fmla="*/ 965802 w 2100661"/>
                <a:gd name="connsiteY36" fmla="*/ 271952 h 483156"/>
                <a:gd name="connsiteX37" fmla="*/ 971287 w 2100661"/>
                <a:gd name="connsiteY37" fmla="*/ 271952 h 483156"/>
                <a:gd name="connsiteX38" fmla="*/ 971287 w 2100661"/>
                <a:gd name="connsiteY38" fmla="*/ 297181 h 483156"/>
                <a:gd name="connsiteX39" fmla="*/ 1009679 w 2100661"/>
                <a:gd name="connsiteY39" fmla="*/ 297181 h 483156"/>
                <a:gd name="connsiteX40" fmla="*/ 1009679 w 2100661"/>
                <a:gd name="connsiteY40" fmla="*/ 310359 h 483156"/>
                <a:gd name="connsiteX41" fmla="*/ 1094171 w 2100661"/>
                <a:gd name="connsiteY41" fmla="*/ 310359 h 483156"/>
                <a:gd name="connsiteX42" fmla="*/ 1094171 w 2100661"/>
                <a:gd name="connsiteY42" fmla="*/ 321353 h 483156"/>
                <a:gd name="connsiteX43" fmla="*/ 1123891 w 2100661"/>
                <a:gd name="connsiteY43" fmla="*/ 321353 h 483156"/>
                <a:gd name="connsiteX44" fmla="*/ 1123891 w 2100661"/>
                <a:gd name="connsiteY44" fmla="*/ 335095 h 483156"/>
                <a:gd name="connsiteX45" fmla="*/ 1131080 w 2100661"/>
                <a:gd name="connsiteY45" fmla="*/ 335095 h 483156"/>
                <a:gd name="connsiteX46" fmla="*/ 1131080 w 2100661"/>
                <a:gd name="connsiteY46" fmla="*/ 350740 h 483156"/>
                <a:gd name="connsiteX47" fmla="*/ 1135379 w 2100661"/>
                <a:gd name="connsiteY47" fmla="*/ 350740 h 483156"/>
                <a:gd name="connsiteX48" fmla="*/ 1135379 w 2100661"/>
                <a:gd name="connsiteY48" fmla="*/ 362227 h 483156"/>
                <a:gd name="connsiteX49" fmla="*/ 1290874 w 2100661"/>
                <a:gd name="connsiteY49" fmla="*/ 362227 h 483156"/>
                <a:gd name="connsiteX50" fmla="*/ 1290874 w 2100661"/>
                <a:gd name="connsiteY50" fmla="*/ 388301 h 483156"/>
                <a:gd name="connsiteX51" fmla="*/ 1300138 w 2100661"/>
                <a:gd name="connsiteY51" fmla="*/ 388301 h 483156"/>
                <a:gd name="connsiteX52" fmla="*/ 1300138 w 2100661"/>
                <a:gd name="connsiteY52" fmla="*/ 397604 h 483156"/>
                <a:gd name="connsiteX53" fmla="*/ 1304437 w 2100661"/>
                <a:gd name="connsiteY53" fmla="*/ 397604 h 483156"/>
                <a:gd name="connsiteX54" fmla="*/ 1304437 w 2100661"/>
                <a:gd name="connsiteY54" fmla="*/ 412403 h 483156"/>
                <a:gd name="connsiteX55" fmla="*/ 1307624 w 2100661"/>
                <a:gd name="connsiteY55" fmla="*/ 412403 h 483156"/>
                <a:gd name="connsiteX56" fmla="*/ 1307624 w 2100661"/>
                <a:gd name="connsiteY56" fmla="*/ 421705 h 483156"/>
                <a:gd name="connsiteX57" fmla="*/ 1454744 w 2100661"/>
                <a:gd name="connsiteY57" fmla="*/ 421705 h 483156"/>
                <a:gd name="connsiteX58" fmla="*/ 1454744 w 2100661"/>
                <a:gd name="connsiteY58" fmla="*/ 455743 h 483156"/>
                <a:gd name="connsiteX59" fmla="*/ 1615130 w 2100661"/>
                <a:gd name="connsiteY59" fmla="*/ 455743 h 483156"/>
                <a:gd name="connsiteX60" fmla="*/ 1615130 w 2100661"/>
                <a:gd name="connsiteY60" fmla="*/ 483157 h 483156"/>
                <a:gd name="connsiteX61" fmla="*/ 2100662 w 2100661"/>
                <a:gd name="connsiteY61" fmla="*/ 483157 h 48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00661" h="483156">
                  <a:moveTo>
                    <a:pt x="0" y="0"/>
                  </a:moveTo>
                  <a:lnTo>
                    <a:pt x="155791" y="0"/>
                  </a:lnTo>
                  <a:lnTo>
                    <a:pt x="155791" y="17195"/>
                  </a:lnTo>
                  <a:lnTo>
                    <a:pt x="161350" y="17195"/>
                  </a:lnTo>
                  <a:lnTo>
                    <a:pt x="161350" y="27625"/>
                  </a:lnTo>
                  <a:lnTo>
                    <a:pt x="165945" y="27625"/>
                  </a:lnTo>
                  <a:lnTo>
                    <a:pt x="165945" y="41860"/>
                  </a:lnTo>
                  <a:lnTo>
                    <a:pt x="316845" y="41860"/>
                  </a:lnTo>
                  <a:lnTo>
                    <a:pt x="316845" y="53629"/>
                  </a:lnTo>
                  <a:lnTo>
                    <a:pt x="320847" y="53629"/>
                  </a:lnTo>
                  <a:lnTo>
                    <a:pt x="320847" y="67865"/>
                  </a:lnTo>
                  <a:lnTo>
                    <a:pt x="325739" y="67865"/>
                  </a:lnTo>
                  <a:lnTo>
                    <a:pt x="325739" y="79915"/>
                  </a:lnTo>
                  <a:lnTo>
                    <a:pt x="385995" y="79915"/>
                  </a:lnTo>
                  <a:lnTo>
                    <a:pt x="385995" y="93657"/>
                  </a:lnTo>
                  <a:lnTo>
                    <a:pt x="477454" y="93657"/>
                  </a:lnTo>
                  <a:lnTo>
                    <a:pt x="477454" y="105144"/>
                  </a:lnTo>
                  <a:lnTo>
                    <a:pt x="483827" y="105144"/>
                  </a:lnTo>
                  <a:lnTo>
                    <a:pt x="483827" y="131783"/>
                  </a:lnTo>
                  <a:lnTo>
                    <a:pt x="488423" y="131783"/>
                  </a:lnTo>
                  <a:lnTo>
                    <a:pt x="488423" y="156166"/>
                  </a:lnTo>
                  <a:lnTo>
                    <a:pt x="638729" y="156166"/>
                  </a:lnTo>
                  <a:lnTo>
                    <a:pt x="638729" y="171529"/>
                  </a:lnTo>
                  <a:lnTo>
                    <a:pt x="645400" y="171529"/>
                  </a:lnTo>
                  <a:lnTo>
                    <a:pt x="645400" y="182805"/>
                  </a:lnTo>
                  <a:lnTo>
                    <a:pt x="658370" y="182805"/>
                  </a:lnTo>
                  <a:lnTo>
                    <a:pt x="658370" y="194573"/>
                  </a:lnTo>
                  <a:lnTo>
                    <a:pt x="799116" y="194573"/>
                  </a:lnTo>
                  <a:lnTo>
                    <a:pt x="799116" y="209373"/>
                  </a:lnTo>
                  <a:lnTo>
                    <a:pt x="805193" y="209373"/>
                  </a:lnTo>
                  <a:lnTo>
                    <a:pt x="805193" y="220084"/>
                  </a:lnTo>
                  <a:lnTo>
                    <a:pt x="815273" y="220084"/>
                  </a:lnTo>
                  <a:lnTo>
                    <a:pt x="815273" y="231078"/>
                  </a:lnTo>
                  <a:lnTo>
                    <a:pt x="934970" y="231078"/>
                  </a:lnTo>
                  <a:lnTo>
                    <a:pt x="934970" y="246441"/>
                  </a:lnTo>
                  <a:lnTo>
                    <a:pt x="965802" y="246441"/>
                  </a:lnTo>
                  <a:lnTo>
                    <a:pt x="965802" y="271952"/>
                  </a:lnTo>
                  <a:lnTo>
                    <a:pt x="971287" y="271952"/>
                  </a:lnTo>
                  <a:lnTo>
                    <a:pt x="971287" y="297181"/>
                  </a:lnTo>
                  <a:lnTo>
                    <a:pt x="1009679" y="297181"/>
                  </a:lnTo>
                  <a:lnTo>
                    <a:pt x="1009679" y="310359"/>
                  </a:lnTo>
                  <a:lnTo>
                    <a:pt x="1094171" y="310359"/>
                  </a:lnTo>
                  <a:lnTo>
                    <a:pt x="1094171" y="321353"/>
                  </a:lnTo>
                  <a:lnTo>
                    <a:pt x="1123891" y="321353"/>
                  </a:lnTo>
                  <a:lnTo>
                    <a:pt x="1123891" y="335095"/>
                  </a:lnTo>
                  <a:lnTo>
                    <a:pt x="1131080" y="335095"/>
                  </a:lnTo>
                  <a:lnTo>
                    <a:pt x="1131080" y="350740"/>
                  </a:lnTo>
                  <a:lnTo>
                    <a:pt x="1135379" y="350740"/>
                  </a:lnTo>
                  <a:lnTo>
                    <a:pt x="1135379" y="362227"/>
                  </a:lnTo>
                  <a:lnTo>
                    <a:pt x="1290874" y="362227"/>
                  </a:lnTo>
                  <a:lnTo>
                    <a:pt x="1290874" y="388301"/>
                  </a:lnTo>
                  <a:lnTo>
                    <a:pt x="1300138" y="388301"/>
                  </a:lnTo>
                  <a:lnTo>
                    <a:pt x="1300138" y="397604"/>
                  </a:lnTo>
                  <a:lnTo>
                    <a:pt x="1304437" y="397604"/>
                  </a:lnTo>
                  <a:lnTo>
                    <a:pt x="1304437" y="412403"/>
                  </a:lnTo>
                  <a:lnTo>
                    <a:pt x="1307624" y="412403"/>
                  </a:lnTo>
                  <a:lnTo>
                    <a:pt x="1307624" y="421705"/>
                  </a:lnTo>
                  <a:lnTo>
                    <a:pt x="1454744" y="421705"/>
                  </a:lnTo>
                  <a:lnTo>
                    <a:pt x="1454744" y="455743"/>
                  </a:lnTo>
                  <a:lnTo>
                    <a:pt x="1615130" y="455743"/>
                  </a:lnTo>
                  <a:lnTo>
                    <a:pt x="1615130" y="483157"/>
                  </a:lnTo>
                  <a:lnTo>
                    <a:pt x="2100662" y="483157"/>
                  </a:lnTo>
                </a:path>
              </a:pathLst>
            </a:custGeom>
            <a:noFill/>
            <a:ln w="12700" cap="flat">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941" name="Freeform 1940">
              <a:extLst>
                <a:ext uri="{FF2B5EF4-FFF2-40B4-BE49-F238E27FC236}">
                  <a16:creationId xmlns:a16="http://schemas.microsoft.com/office/drawing/2014/main" id="{A3157816-8DCB-C0A7-C59A-65075594008B}"/>
                </a:ext>
              </a:extLst>
            </p:cNvPr>
            <p:cNvSpPr/>
            <p:nvPr/>
          </p:nvSpPr>
          <p:spPr>
            <a:xfrm>
              <a:off x="853699" y="3201555"/>
              <a:ext cx="2167558" cy="676628"/>
            </a:xfrm>
            <a:custGeom>
              <a:avLst/>
              <a:gdLst>
                <a:gd name="connsiteX0" fmla="*/ 0 w 2107554"/>
                <a:gd name="connsiteY0" fmla="*/ 0 h 690485"/>
                <a:gd name="connsiteX1" fmla="*/ 150529 w 2107554"/>
                <a:gd name="connsiteY1" fmla="*/ 0 h 690485"/>
                <a:gd name="connsiteX2" fmla="*/ 150529 w 2107554"/>
                <a:gd name="connsiteY2" fmla="*/ 29669 h 690485"/>
                <a:gd name="connsiteX3" fmla="*/ 154235 w 2107554"/>
                <a:gd name="connsiteY3" fmla="*/ 29669 h 690485"/>
                <a:gd name="connsiteX4" fmla="*/ 154235 w 2107554"/>
                <a:gd name="connsiteY4" fmla="*/ 56025 h 690485"/>
                <a:gd name="connsiteX5" fmla="*/ 314770 w 2107554"/>
                <a:gd name="connsiteY5" fmla="*/ 56025 h 690485"/>
                <a:gd name="connsiteX6" fmla="*/ 314770 w 2107554"/>
                <a:gd name="connsiteY6" fmla="*/ 83862 h 690485"/>
                <a:gd name="connsiteX7" fmla="*/ 320106 w 2107554"/>
                <a:gd name="connsiteY7" fmla="*/ 83862 h 690485"/>
                <a:gd name="connsiteX8" fmla="*/ 320106 w 2107554"/>
                <a:gd name="connsiteY8" fmla="*/ 138478 h 690485"/>
                <a:gd name="connsiteX9" fmla="*/ 323367 w 2107554"/>
                <a:gd name="connsiteY9" fmla="*/ 138478 h 690485"/>
                <a:gd name="connsiteX10" fmla="*/ 323367 w 2107554"/>
                <a:gd name="connsiteY10" fmla="*/ 168569 h 690485"/>
                <a:gd name="connsiteX11" fmla="*/ 325739 w 2107554"/>
                <a:gd name="connsiteY11" fmla="*/ 168569 h 690485"/>
                <a:gd name="connsiteX12" fmla="*/ 325739 w 2107554"/>
                <a:gd name="connsiteY12" fmla="*/ 193798 h 690485"/>
                <a:gd name="connsiteX13" fmla="*/ 327962 w 2107554"/>
                <a:gd name="connsiteY13" fmla="*/ 193798 h 690485"/>
                <a:gd name="connsiteX14" fmla="*/ 327962 w 2107554"/>
                <a:gd name="connsiteY14" fmla="*/ 222058 h 690485"/>
                <a:gd name="connsiteX15" fmla="*/ 329889 w 2107554"/>
                <a:gd name="connsiteY15" fmla="*/ 222058 h 690485"/>
                <a:gd name="connsiteX16" fmla="*/ 329889 w 2107554"/>
                <a:gd name="connsiteY16" fmla="*/ 276110 h 690485"/>
                <a:gd name="connsiteX17" fmla="*/ 421051 w 2107554"/>
                <a:gd name="connsiteY17" fmla="*/ 276110 h 690485"/>
                <a:gd name="connsiteX18" fmla="*/ 421051 w 2107554"/>
                <a:gd name="connsiteY18" fmla="*/ 305215 h 690485"/>
                <a:gd name="connsiteX19" fmla="*/ 473155 w 2107554"/>
                <a:gd name="connsiteY19" fmla="*/ 305215 h 690485"/>
                <a:gd name="connsiteX20" fmla="*/ 473155 w 2107554"/>
                <a:gd name="connsiteY20" fmla="*/ 331148 h 690485"/>
                <a:gd name="connsiteX21" fmla="*/ 479899 w 2107554"/>
                <a:gd name="connsiteY21" fmla="*/ 331148 h 690485"/>
                <a:gd name="connsiteX22" fmla="*/ 479899 w 2107554"/>
                <a:gd name="connsiteY22" fmla="*/ 389147 h 690485"/>
                <a:gd name="connsiteX23" fmla="*/ 483605 w 2107554"/>
                <a:gd name="connsiteY23" fmla="*/ 389147 h 690485"/>
                <a:gd name="connsiteX24" fmla="*/ 483605 w 2107554"/>
                <a:gd name="connsiteY24" fmla="*/ 442635 h 690485"/>
                <a:gd name="connsiteX25" fmla="*/ 486866 w 2107554"/>
                <a:gd name="connsiteY25" fmla="*/ 442635 h 690485"/>
                <a:gd name="connsiteX26" fmla="*/ 486866 w 2107554"/>
                <a:gd name="connsiteY26" fmla="*/ 526215 h 690485"/>
                <a:gd name="connsiteX27" fmla="*/ 633541 w 2107554"/>
                <a:gd name="connsiteY27" fmla="*/ 526215 h 690485"/>
                <a:gd name="connsiteX28" fmla="*/ 633541 w 2107554"/>
                <a:gd name="connsiteY28" fmla="*/ 551444 h 690485"/>
                <a:gd name="connsiteX29" fmla="*/ 643250 w 2107554"/>
                <a:gd name="connsiteY29" fmla="*/ 551444 h 690485"/>
                <a:gd name="connsiteX30" fmla="*/ 643250 w 2107554"/>
                <a:gd name="connsiteY30" fmla="*/ 580690 h 690485"/>
                <a:gd name="connsiteX31" fmla="*/ 649995 w 2107554"/>
                <a:gd name="connsiteY31" fmla="*/ 580690 h 690485"/>
                <a:gd name="connsiteX32" fmla="*/ 649995 w 2107554"/>
                <a:gd name="connsiteY32" fmla="*/ 608527 h 690485"/>
                <a:gd name="connsiteX33" fmla="*/ 654590 w 2107554"/>
                <a:gd name="connsiteY33" fmla="*/ 608527 h 690485"/>
                <a:gd name="connsiteX34" fmla="*/ 654590 w 2107554"/>
                <a:gd name="connsiteY34" fmla="*/ 634178 h 690485"/>
                <a:gd name="connsiteX35" fmla="*/ 964616 w 2107554"/>
                <a:gd name="connsiteY35" fmla="*/ 634178 h 690485"/>
                <a:gd name="connsiteX36" fmla="*/ 964616 w 2107554"/>
                <a:gd name="connsiteY36" fmla="*/ 663847 h 690485"/>
                <a:gd name="connsiteX37" fmla="*/ 1129375 w 2107554"/>
                <a:gd name="connsiteY37" fmla="*/ 663847 h 690485"/>
                <a:gd name="connsiteX38" fmla="*/ 1129375 w 2107554"/>
                <a:gd name="connsiteY38" fmla="*/ 690486 h 690485"/>
                <a:gd name="connsiteX39" fmla="*/ 2107555 w 2107554"/>
                <a:gd name="connsiteY39" fmla="*/ 690486 h 69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107554" h="690485">
                  <a:moveTo>
                    <a:pt x="0" y="0"/>
                  </a:moveTo>
                  <a:lnTo>
                    <a:pt x="150529" y="0"/>
                  </a:lnTo>
                  <a:lnTo>
                    <a:pt x="150529" y="29669"/>
                  </a:lnTo>
                  <a:lnTo>
                    <a:pt x="154235" y="29669"/>
                  </a:lnTo>
                  <a:lnTo>
                    <a:pt x="154235" y="56025"/>
                  </a:lnTo>
                  <a:lnTo>
                    <a:pt x="314770" y="56025"/>
                  </a:lnTo>
                  <a:lnTo>
                    <a:pt x="314770" y="83862"/>
                  </a:lnTo>
                  <a:lnTo>
                    <a:pt x="320106" y="83862"/>
                  </a:lnTo>
                  <a:lnTo>
                    <a:pt x="320106" y="138478"/>
                  </a:lnTo>
                  <a:lnTo>
                    <a:pt x="323367" y="138478"/>
                  </a:lnTo>
                  <a:lnTo>
                    <a:pt x="323367" y="168569"/>
                  </a:lnTo>
                  <a:lnTo>
                    <a:pt x="325739" y="168569"/>
                  </a:lnTo>
                  <a:lnTo>
                    <a:pt x="325739" y="193798"/>
                  </a:lnTo>
                  <a:lnTo>
                    <a:pt x="327962" y="193798"/>
                  </a:lnTo>
                  <a:lnTo>
                    <a:pt x="327962" y="222058"/>
                  </a:lnTo>
                  <a:lnTo>
                    <a:pt x="329889" y="222058"/>
                  </a:lnTo>
                  <a:lnTo>
                    <a:pt x="329889" y="276110"/>
                  </a:lnTo>
                  <a:lnTo>
                    <a:pt x="421051" y="276110"/>
                  </a:lnTo>
                  <a:lnTo>
                    <a:pt x="421051" y="305215"/>
                  </a:lnTo>
                  <a:lnTo>
                    <a:pt x="473155" y="305215"/>
                  </a:lnTo>
                  <a:lnTo>
                    <a:pt x="473155" y="331148"/>
                  </a:lnTo>
                  <a:lnTo>
                    <a:pt x="479899" y="331148"/>
                  </a:lnTo>
                  <a:lnTo>
                    <a:pt x="479899" y="389147"/>
                  </a:lnTo>
                  <a:lnTo>
                    <a:pt x="483605" y="389147"/>
                  </a:lnTo>
                  <a:lnTo>
                    <a:pt x="483605" y="442635"/>
                  </a:lnTo>
                  <a:lnTo>
                    <a:pt x="486866" y="442635"/>
                  </a:lnTo>
                  <a:lnTo>
                    <a:pt x="486866" y="526215"/>
                  </a:lnTo>
                  <a:lnTo>
                    <a:pt x="633541" y="526215"/>
                  </a:lnTo>
                  <a:lnTo>
                    <a:pt x="633541" y="551444"/>
                  </a:lnTo>
                  <a:lnTo>
                    <a:pt x="643250" y="551444"/>
                  </a:lnTo>
                  <a:lnTo>
                    <a:pt x="643250" y="580690"/>
                  </a:lnTo>
                  <a:lnTo>
                    <a:pt x="649995" y="580690"/>
                  </a:lnTo>
                  <a:lnTo>
                    <a:pt x="649995" y="608527"/>
                  </a:lnTo>
                  <a:lnTo>
                    <a:pt x="654590" y="608527"/>
                  </a:lnTo>
                  <a:lnTo>
                    <a:pt x="654590" y="634178"/>
                  </a:lnTo>
                  <a:lnTo>
                    <a:pt x="964616" y="634178"/>
                  </a:lnTo>
                  <a:lnTo>
                    <a:pt x="964616" y="663847"/>
                  </a:lnTo>
                  <a:lnTo>
                    <a:pt x="1129375" y="663847"/>
                  </a:lnTo>
                  <a:lnTo>
                    <a:pt x="1129375" y="690486"/>
                  </a:lnTo>
                  <a:lnTo>
                    <a:pt x="2107555" y="690486"/>
                  </a:lnTo>
                </a:path>
              </a:pathLst>
            </a:custGeom>
            <a:noFill/>
            <a:ln w="12700" cap="flat">
              <a:solidFill>
                <a:srgbClr val="6D6E71"/>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942" name="Freeform 1941">
              <a:extLst>
                <a:ext uri="{FF2B5EF4-FFF2-40B4-BE49-F238E27FC236}">
                  <a16:creationId xmlns:a16="http://schemas.microsoft.com/office/drawing/2014/main" id="{98A8F86A-40C1-C873-674E-BF40B67F8644}"/>
                </a:ext>
              </a:extLst>
            </p:cNvPr>
            <p:cNvSpPr/>
            <p:nvPr/>
          </p:nvSpPr>
          <p:spPr>
            <a:xfrm>
              <a:off x="3010739" y="3868171"/>
              <a:ext cx="7622" cy="18645"/>
            </a:xfrm>
            <a:custGeom>
              <a:avLst/>
              <a:gdLst>
                <a:gd name="connsiteX0" fmla="*/ 0 w 7411"/>
                <a:gd name="connsiteY0" fmla="*/ 0 h 19027"/>
                <a:gd name="connsiteX1" fmla="*/ 0 w 7411"/>
                <a:gd name="connsiteY1" fmla="*/ 0 h 19027"/>
                <a:gd name="connsiteX2" fmla="*/ 0 w 7411"/>
                <a:gd name="connsiteY2" fmla="*/ 19027 h 19027"/>
              </a:gdLst>
              <a:ahLst/>
              <a:cxnLst>
                <a:cxn ang="0">
                  <a:pos x="connsiteX0" y="connsiteY0"/>
                </a:cxn>
                <a:cxn ang="0">
                  <a:pos x="connsiteX1" y="connsiteY1"/>
                </a:cxn>
                <a:cxn ang="0">
                  <a:pos x="connsiteX2" y="connsiteY2"/>
                </a:cxn>
              </a:cxnLst>
              <a:rect l="l" t="t" r="r" b="b"/>
              <a:pathLst>
                <a:path w="7411" h="19027">
                  <a:moveTo>
                    <a:pt x="0" y="0"/>
                  </a:moveTo>
                  <a:lnTo>
                    <a:pt x="0" y="0"/>
                  </a:lnTo>
                  <a:lnTo>
                    <a:pt x="0" y="19027"/>
                  </a:lnTo>
                </a:path>
              </a:pathLst>
            </a:custGeom>
            <a:noFill/>
            <a:ln w="13340" cap="sq">
              <a:solidFill>
                <a:srgbClr val="6D6E71"/>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943" name="Freeform 1942">
              <a:extLst>
                <a:ext uri="{FF2B5EF4-FFF2-40B4-BE49-F238E27FC236}">
                  <a16:creationId xmlns:a16="http://schemas.microsoft.com/office/drawing/2014/main" id="{1C6C6875-1060-5C8C-B8A9-7286BEB026D7}"/>
                </a:ext>
              </a:extLst>
            </p:cNvPr>
            <p:cNvSpPr/>
            <p:nvPr/>
          </p:nvSpPr>
          <p:spPr>
            <a:xfrm>
              <a:off x="2999228" y="3877287"/>
              <a:ext cx="20581" cy="6906"/>
            </a:xfrm>
            <a:custGeom>
              <a:avLst/>
              <a:gdLst>
                <a:gd name="connsiteX0" fmla="*/ 20011 w 20011"/>
                <a:gd name="connsiteY0" fmla="*/ 0 h 7047"/>
                <a:gd name="connsiteX1" fmla="*/ 20011 w 20011"/>
                <a:gd name="connsiteY1" fmla="*/ 0 h 7047"/>
                <a:gd name="connsiteX2" fmla="*/ 0 w 20011"/>
                <a:gd name="connsiteY2" fmla="*/ 0 h 7047"/>
              </a:gdLst>
              <a:ahLst/>
              <a:cxnLst>
                <a:cxn ang="0">
                  <a:pos x="connsiteX0" y="connsiteY0"/>
                </a:cxn>
                <a:cxn ang="0">
                  <a:pos x="connsiteX1" y="connsiteY1"/>
                </a:cxn>
                <a:cxn ang="0">
                  <a:pos x="connsiteX2" y="connsiteY2"/>
                </a:cxn>
              </a:cxnLst>
              <a:rect l="l" t="t" r="r" b="b"/>
              <a:pathLst>
                <a:path w="20011" h="7047">
                  <a:moveTo>
                    <a:pt x="20011" y="0"/>
                  </a:moveTo>
                  <a:lnTo>
                    <a:pt x="20011" y="0"/>
                  </a:lnTo>
                  <a:lnTo>
                    <a:pt x="0" y="0"/>
                  </a:lnTo>
                </a:path>
              </a:pathLst>
            </a:custGeom>
            <a:noFill/>
            <a:ln w="13340" cap="sq">
              <a:solidFill>
                <a:srgbClr val="6D6E71"/>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grpSp>
          <p:nvGrpSpPr>
            <p:cNvPr id="1944" name="Group 1943">
              <a:extLst>
                <a:ext uri="{FF2B5EF4-FFF2-40B4-BE49-F238E27FC236}">
                  <a16:creationId xmlns:a16="http://schemas.microsoft.com/office/drawing/2014/main" id="{F8D2BDD3-8CFD-D81D-91B4-F36E72085FD0}"/>
                </a:ext>
              </a:extLst>
            </p:cNvPr>
            <p:cNvGrpSpPr/>
            <p:nvPr/>
          </p:nvGrpSpPr>
          <p:grpSpPr>
            <a:xfrm>
              <a:off x="649840" y="3141798"/>
              <a:ext cx="151485" cy="1168734"/>
              <a:chOff x="3661055" y="1418607"/>
              <a:chExt cx="147292" cy="1192668"/>
            </a:xfrm>
          </p:grpSpPr>
          <p:sp>
            <p:nvSpPr>
              <p:cNvPr id="1945" name="Rectangle 16">
                <a:extLst>
                  <a:ext uri="{FF2B5EF4-FFF2-40B4-BE49-F238E27FC236}">
                    <a16:creationId xmlns:a16="http://schemas.microsoft.com/office/drawing/2014/main" id="{AD1146BC-5548-2F27-FE81-3B608E63F00F}"/>
                  </a:ext>
                </a:extLst>
              </p:cNvPr>
              <p:cNvSpPr>
                <a:spLocks noChangeArrowheads="1"/>
              </p:cNvSpPr>
              <p:nvPr/>
            </p:nvSpPr>
            <p:spPr bwMode="auto">
              <a:xfrm>
                <a:off x="3759250" y="2501396"/>
                <a:ext cx="49097" cy="109879"/>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kern="0">
                    <a:solidFill>
                      <a:prstClr val="black"/>
                    </a:solidFill>
                    <a:cs typeface="Arial" panose="020B0604020202020204" pitchFamily="34" charset="0"/>
                  </a:rPr>
                  <a:t>0</a:t>
                </a:r>
                <a:endParaRPr lang="en-GB" altLang="en-US" sz="2400" kern="0">
                  <a:solidFill>
                    <a:prstClr val="black"/>
                  </a:solidFill>
                  <a:cs typeface="Arial" panose="020B0604020202020204" pitchFamily="34" charset="0"/>
                </a:endParaRPr>
              </a:p>
            </p:txBody>
          </p:sp>
          <p:sp>
            <p:nvSpPr>
              <p:cNvPr id="1946" name="Rectangle 17">
                <a:extLst>
                  <a:ext uri="{FF2B5EF4-FFF2-40B4-BE49-F238E27FC236}">
                    <a16:creationId xmlns:a16="http://schemas.microsoft.com/office/drawing/2014/main" id="{5ED4A5BB-FDB5-5AB0-0056-83B0F6691EA2}"/>
                  </a:ext>
                </a:extLst>
              </p:cNvPr>
              <p:cNvSpPr>
                <a:spLocks noChangeArrowheads="1"/>
              </p:cNvSpPr>
              <p:nvPr/>
            </p:nvSpPr>
            <p:spPr bwMode="auto">
              <a:xfrm>
                <a:off x="3710153" y="2391806"/>
                <a:ext cx="98193" cy="109879"/>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10</a:t>
                </a:r>
                <a:endParaRPr lang="en-GB" altLang="en-US" sz="2400">
                  <a:solidFill>
                    <a:prstClr val="black"/>
                  </a:solidFill>
                  <a:cs typeface="Arial" panose="020B0604020202020204" pitchFamily="34" charset="0"/>
                </a:endParaRPr>
              </a:p>
            </p:txBody>
          </p:sp>
          <p:sp>
            <p:nvSpPr>
              <p:cNvPr id="1947" name="Rectangle 19">
                <a:extLst>
                  <a:ext uri="{FF2B5EF4-FFF2-40B4-BE49-F238E27FC236}">
                    <a16:creationId xmlns:a16="http://schemas.microsoft.com/office/drawing/2014/main" id="{14DF58A9-368E-D01B-FFAE-D070EF5D6C2D}"/>
                  </a:ext>
                </a:extLst>
              </p:cNvPr>
              <p:cNvSpPr>
                <a:spLocks noChangeArrowheads="1"/>
              </p:cNvSpPr>
              <p:nvPr/>
            </p:nvSpPr>
            <p:spPr bwMode="auto">
              <a:xfrm>
                <a:off x="3710153" y="2283694"/>
                <a:ext cx="98193" cy="109879"/>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20</a:t>
                </a:r>
                <a:endParaRPr lang="en-GB" altLang="en-US" sz="2400">
                  <a:solidFill>
                    <a:prstClr val="black"/>
                  </a:solidFill>
                  <a:cs typeface="Arial" panose="020B0604020202020204" pitchFamily="34" charset="0"/>
                </a:endParaRPr>
              </a:p>
            </p:txBody>
          </p:sp>
          <p:sp>
            <p:nvSpPr>
              <p:cNvPr id="1948" name="Rectangle 21">
                <a:extLst>
                  <a:ext uri="{FF2B5EF4-FFF2-40B4-BE49-F238E27FC236}">
                    <a16:creationId xmlns:a16="http://schemas.microsoft.com/office/drawing/2014/main" id="{F2AF6979-B908-882B-4675-902C3144940A}"/>
                  </a:ext>
                </a:extLst>
              </p:cNvPr>
              <p:cNvSpPr>
                <a:spLocks noChangeArrowheads="1"/>
              </p:cNvSpPr>
              <p:nvPr/>
            </p:nvSpPr>
            <p:spPr bwMode="auto">
              <a:xfrm>
                <a:off x="3710153" y="2174517"/>
                <a:ext cx="98193" cy="109879"/>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30</a:t>
                </a:r>
                <a:endParaRPr lang="en-GB" altLang="en-US" sz="2400">
                  <a:solidFill>
                    <a:prstClr val="black"/>
                  </a:solidFill>
                  <a:cs typeface="Arial" panose="020B0604020202020204" pitchFamily="34" charset="0"/>
                </a:endParaRPr>
              </a:p>
            </p:txBody>
          </p:sp>
          <p:sp>
            <p:nvSpPr>
              <p:cNvPr id="1949" name="Rectangle 23">
                <a:extLst>
                  <a:ext uri="{FF2B5EF4-FFF2-40B4-BE49-F238E27FC236}">
                    <a16:creationId xmlns:a16="http://schemas.microsoft.com/office/drawing/2014/main" id="{72E51489-1ADE-79F9-4FAD-764D9533340C}"/>
                  </a:ext>
                </a:extLst>
              </p:cNvPr>
              <p:cNvSpPr>
                <a:spLocks noChangeArrowheads="1"/>
              </p:cNvSpPr>
              <p:nvPr/>
            </p:nvSpPr>
            <p:spPr bwMode="auto">
              <a:xfrm>
                <a:off x="3710153" y="2066406"/>
                <a:ext cx="98193" cy="109879"/>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40</a:t>
                </a:r>
                <a:endParaRPr lang="en-GB" altLang="en-US" sz="2400">
                  <a:solidFill>
                    <a:prstClr val="black"/>
                  </a:solidFill>
                  <a:cs typeface="Arial" panose="020B0604020202020204" pitchFamily="34" charset="0"/>
                </a:endParaRPr>
              </a:p>
            </p:txBody>
          </p:sp>
          <p:sp>
            <p:nvSpPr>
              <p:cNvPr id="1950" name="Rectangle 25">
                <a:extLst>
                  <a:ext uri="{FF2B5EF4-FFF2-40B4-BE49-F238E27FC236}">
                    <a16:creationId xmlns:a16="http://schemas.microsoft.com/office/drawing/2014/main" id="{82B8B976-AAFD-096F-A4B4-9368ED85AA6D}"/>
                  </a:ext>
                </a:extLst>
              </p:cNvPr>
              <p:cNvSpPr>
                <a:spLocks noChangeArrowheads="1"/>
              </p:cNvSpPr>
              <p:nvPr/>
            </p:nvSpPr>
            <p:spPr bwMode="auto">
              <a:xfrm>
                <a:off x="3710153" y="1958292"/>
                <a:ext cx="98193" cy="109879"/>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50</a:t>
                </a:r>
                <a:endParaRPr lang="en-GB" altLang="en-US" sz="2400">
                  <a:solidFill>
                    <a:prstClr val="black"/>
                  </a:solidFill>
                  <a:cs typeface="Arial" panose="020B0604020202020204" pitchFamily="34" charset="0"/>
                </a:endParaRPr>
              </a:p>
            </p:txBody>
          </p:sp>
          <p:sp>
            <p:nvSpPr>
              <p:cNvPr id="1951" name="Rectangle 27">
                <a:extLst>
                  <a:ext uri="{FF2B5EF4-FFF2-40B4-BE49-F238E27FC236}">
                    <a16:creationId xmlns:a16="http://schemas.microsoft.com/office/drawing/2014/main" id="{4B2340EB-439D-B5CE-DAAD-21C0B394F557}"/>
                  </a:ext>
                </a:extLst>
              </p:cNvPr>
              <p:cNvSpPr>
                <a:spLocks noChangeArrowheads="1"/>
              </p:cNvSpPr>
              <p:nvPr/>
            </p:nvSpPr>
            <p:spPr bwMode="auto">
              <a:xfrm>
                <a:off x="3710153" y="1851941"/>
                <a:ext cx="98193" cy="109879"/>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60</a:t>
                </a:r>
                <a:endParaRPr lang="en-GB" altLang="en-US" sz="2400">
                  <a:solidFill>
                    <a:prstClr val="black"/>
                  </a:solidFill>
                  <a:cs typeface="Arial" panose="020B0604020202020204" pitchFamily="34" charset="0"/>
                </a:endParaRPr>
              </a:p>
            </p:txBody>
          </p:sp>
          <p:sp>
            <p:nvSpPr>
              <p:cNvPr id="1952" name="Rectangle 29">
                <a:extLst>
                  <a:ext uri="{FF2B5EF4-FFF2-40B4-BE49-F238E27FC236}">
                    <a16:creationId xmlns:a16="http://schemas.microsoft.com/office/drawing/2014/main" id="{38B3C4C8-9036-3920-EA20-22515699E499}"/>
                  </a:ext>
                </a:extLst>
              </p:cNvPr>
              <p:cNvSpPr>
                <a:spLocks noChangeArrowheads="1"/>
              </p:cNvSpPr>
              <p:nvPr/>
            </p:nvSpPr>
            <p:spPr bwMode="auto">
              <a:xfrm>
                <a:off x="3710153" y="1741367"/>
                <a:ext cx="98193" cy="109879"/>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70</a:t>
                </a:r>
                <a:endParaRPr lang="en-GB" altLang="en-US" sz="2400">
                  <a:solidFill>
                    <a:prstClr val="black"/>
                  </a:solidFill>
                  <a:cs typeface="Arial" panose="020B0604020202020204" pitchFamily="34" charset="0"/>
                </a:endParaRPr>
              </a:p>
            </p:txBody>
          </p:sp>
          <p:sp>
            <p:nvSpPr>
              <p:cNvPr id="1953" name="Rectangle 31">
                <a:extLst>
                  <a:ext uri="{FF2B5EF4-FFF2-40B4-BE49-F238E27FC236}">
                    <a16:creationId xmlns:a16="http://schemas.microsoft.com/office/drawing/2014/main" id="{60A901DD-C0C3-7C0D-DF59-792FF1A7A1CB}"/>
                  </a:ext>
                </a:extLst>
              </p:cNvPr>
              <p:cNvSpPr>
                <a:spLocks noChangeArrowheads="1"/>
              </p:cNvSpPr>
              <p:nvPr/>
            </p:nvSpPr>
            <p:spPr bwMode="auto">
              <a:xfrm>
                <a:off x="3710153" y="1633952"/>
                <a:ext cx="98193" cy="109879"/>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80</a:t>
                </a:r>
                <a:endParaRPr lang="en-GB" altLang="en-US" sz="2400">
                  <a:solidFill>
                    <a:prstClr val="black"/>
                  </a:solidFill>
                  <a:cs typeface="Arial" panose="020B0604020202020204" pitchFamily="34" charset="0"/>
                </a:endParaRPr>
              </a:p>
            </p:txBody>
          </p:sp>
          <p:sp>
            <p:nvSpPr>
              <p:cNvPr id="1954" name="Rectangle 33">
                <a:extLst>
                  <a:ext uri="{FF2B5EF4-FFF2-40B4-BE49-F238E27FC236}">
                    <a16:creationId xmlns:a16="http://schemas.microsoft.com/office/drawing/2014/main" id="{40B6901C-A87C-B34E-B9C8-87620EB91CED}"/>
                  </a:ext>
                </a:extLst>
              </p:cNvPr>
              <p:cNvSpPr>
                <a:spLocks noChangeArrowheads="1"/>
              </p:cNvSpPr>
              <p:nvPr/>
            </p:nvSpPr>
            <p:spPr bwMode="auto">
              <a:xfrm>
                <a:off x="3710153" y="1525840"/>
                <a:ext cx="98193" cy="109879"/>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90</a:t>
                </a:r>
                <a:endParaRPr lang="en-GB" altLang="en-US" sz="2400">
                  <a:solidFill>
                    <a:prstClr val="black"/>
                  </a:solidFill>
                  <a:cs typeface="Arial" panose="020B0604020202020204" pitchFamily="34" charset="0"/>
                </a:endParaRPr>
              </a:p>
            </p:txBody>
          </p:sp>
          <p:sp>
            <p:nvSpPr>
              <p:cNvPr id="1955" name="Rectangle 126">
                <a:extLst>
                  <a:ext uri="{FF2B5EF4-FFF2-40B4-BE49-F238E27FC236}">
                    <a16:creationId xmlns:a16="http://schemas.microsoft.com/office/drawing/2014/main" id="{6151FC0A-BC86-35F9-E819-1C1597A4A3A6}"/>
                  </a:ext>
                </a:extLst>
              </p:cNvPr>
              <p:cNvSpPr>
                <a:spLocks noChangeArrowheads="1"/>
              </p:cNvSpPr>
              <p:nvPr/>
            </p:nvSpPr>
            <p:spPr bwMode="auto">
              <a:xfrm>
                <a:off x="3661055" y="1418607"/>
                <a:ext cx="147290" cy="109879"/>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100</a:t>
                </a:r>
                <a:endParaRPr lang="en-GB" altLang="en-US" sz="2400">
                  <a:solidFill>
                    <a:prstClr val="black"/>
                  </a:solidFill>
                  <a:cs typeface="Arial" panose="020B0604020202020204" pitchFamily="34" charset="0"/>
                </a:endParaRPr>
              </a:p>
            </p:txBody>
          </p:sp>
        </p:grpSp>
        <p:sp>
          <p:nvSpPr>
            <p:cNvPr id="1957" name="Rectangle 67">
              <a:extLst>
                <a:ext uri="{FF2B5EF4-FFF2-40B4-BE49-F238E27FC236}">
                  <a16:creationId xmlns:a16="http://schemas.microsoft.com/office/drawing/2014/main" id="{BB8477F7-164E-0C64-9545-560D0D0F659E}"/>
                </a:ext>
              </a:extLst>
            </p:cNvPr>
            <p:cNvSpPr>
              <a:spLocks noChangeArrowheads="1"/>
            </p:cNvSpPr>
            <p:nvPr/>
          </p:nvSpPr>
          <p:spPr bwMode="auto">
            <a:xfrm>
              <a:off x="851528" y="4254459"/>
              <a:ext cx="50494"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0</a:t>
              </a:r>
              <a:endParaRPr lang="en-GB" altLang="en-US" sz="2400">
                <a:solidFill>
                  <a:prstClr val="black"/>
                </a:solidFill>
                <a:cs typeface="Arial" panose="020B0604020202020204" pitchFamily="34" charset="0"/>
              </a:endParaRPr>
            </a:p>
          </p:txBody>
        </p:sp>
        <p:sp>
          <p:nvSpPr>
            <p:cNvPr id="1958" name="Rectangle 68">
              <a:extLst>
                <a:ext uri="{FF2B5EF4-FFF2-40B4-BE49-F238E27FC236}">
                  <a16:creationId xmlns:a16="http://schemas.microsoft.com/office/drawing/2014/main" id="{1B933025-D7A0-C50D-3564-151E751FC0D3}"/>
                </a:ext>
              </a:extLst>
            </p:cNvPr>
            <p:cNvSpPr>
              <a:spLocks noChangeArrowheads="1"/>
            </p:cNvSpPr>
            <p:nvPr/>
          </p:nvSpPr>
          <p:spPr bwMode="auto">
            <a:xfrm>
              <a:off x="1028153" y="4254459"/>
              <a:ext cx="50494"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3</a:t>
              </a:r>
              <a:endParaRPr lang="en-GB" altLang="en-US" sz="2400">
                <a:solidFill>
                  <a:prstClr val="black"/>
                </a:solidFill>
                <a:cs typeface="Arial" panose="020B0604020202020204" pitchFamily="34" charset="0"/>
              </a:endParaRPr>
            </a:p>
          </p:txBody>
        </p:sp>
        <p:sp>
          <p:nvSpPr>
            <p:cNvPr id="1959" name="Rectangle 69">
              <a:extLst>
                <a:ext uri="{FF2B5EF4-FFF2-40B4-BE49-F238E27FC236}">
                  <a16:creationId xmlns:a16="http://schemas.microsoft.com/office/drawing/2014/main" id="{848C9C97-10A1-188F-5D4F-D4174AFC317E}"/>
                </a:ext>
              </a:extLst>
            </p:cNvPr>
            <p:cNvSpPr>
              <a:spLocks noChangeArrowheads="1"/>
            </p:cNvSpPr>
            <p:nvPr/>
          </p:nvSpPr>
          <p:spPr bwMode="auto">
            <a:xfrm>
              <a:off x="1203741" y="4254459"/>
              <a:ext cx="50494"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6</a:t>
              </a:r>
              <a:endParaRPr lang="en-GB" altLang="en-US" sz="2400">
                <a:solidFill>
                  <a:prstClr val="black"/>
                </a:solidFill>
                <a:cs typeface="Arial" panose="020B0604020202020204" pitchFamily="34" charset="0"/>
              </a:endParaRPr>
            </a:p>
          </p:txBody>
        </p:sp>
        <p:sp>
          <p:nvSpPr>
            <p:cNvPr id="1960" name="Rectangle 70">
              <a:extLst>
                <a:ext uri="{FF2B5EF4-FFF2-40B4-BE49-F238E27FC236}">
                  <a16:creationId xmlns:a16="http://schemas.microsoft.com/office/drawing/2014/main" id="{CD4C2801-906F-DCF5-F969-747AD28385E3}"/>
                </a:ext>
              </a:extLst>
            </p:cNvPr>
            <p:cNvSpPr>
              <a:spLocks noChangeArrowheads="1"/>
            </p:cNvSpPr>
            <p:nvPr/>
          </p:nvSpPr>
          <p:spPr bwMode="auto">
            <a:xfrm>
              <a:off x="1387098" y="4254459"/>
              <a:ext cx="50494"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9</a:t>
              </a:r>
              <a:endParaRPr lang="en-GB" altLang="en-US" sz="2400">
                <a:solidFill>
                  <a:prstClr val="black"/>
                </a:solidFill>
                <a:cs typeface="Arial" panose="020B0604020202020204" pitchFamily="34" charset="0"/>
              </a:endParaRPr>
            </a:p>
          </p:txBody>
        </p:sp>
        <p:sp>
          <p:nvSpPr>
            <p:cNvPr id="1961" name="Rectangle 71">
              <a:extLst>
                <a:ext uri="{FF2B5EF4-FFF2-40B4-BE49-F238E27FC236}">
                  <a16:creationId xmlns:a16="http://schemas.microsoft.com/office/drawing/2014/main" id="{20FB2E6C-48FE-D696-4F0D-09DF77A07FFD}"/>
                </a:ext>
              </a:extLst>
            </p:cNvPr>
            <p:cNvSpPr>
              <a:spLocks noChangeArrowheads="1"/>
            </p:cNvSpPr>
            <p:nvPr/>
          </p:nvSpPr>
          <p:spPr bwMode="auto">
            <a:xfrm>
              <a:off x="1536903" y="4254459"/>
              <a:ext cx="100989"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12</a:t>
              </a:r>
              <a:endParaRPr lang="en-GB" altLang="en-US" sz="2400">
                <a:solidFill>
                  <a:prstClr val="black"/>
                </a:solidFill>
                <a:cs typeface="Arial" panose="020B0604020202020204" pitchFamily="34" charset="0"/>
              </a:endParaRPr>
            </a:p>
          </p:txBody>
        </p:sp>
        <p:sp>
          <p:nvSpPr>
            <p:cNvPr id="1962" name="Rectangle 90">
              <a:extLst>
                <a:ext uri="{FF2B5EF4-FFF2-40B4-BE49-F238E27FC236}">
                  <a16:creationId xmlns:a16="http://schemas.microsoft.com/office/drawing/2014/main" id="{4E0C2D43-E5A3-7E90-5ACF-530396398A3D}"/>
                </a:ext>
              </a:extLst>
            </p:cNvPr>
            <p:cNvSpPr>
              <a:spLocks noChangeArrowheads="1"/>
            </p:cNvSpPr>
            <p:nvPr/>
          </p:nvSpPr>
          <p:spPr bwMode="auto">
            <a:xfrm>
              <a:off x="2968134" y="4254459"/>
              <a:ext cx="100989"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36</a:t>
              </a:r>
              <a:endParaRPr lang="en-GB" altLang="en-US" sz="2400">
                <a:solidFill>
                  <a:prstClr val="black"/>
                </a:solidFill>
                <a:cs typeface="Arial" panose="020B0604020202020204" pitchFamily="34" charset="0"/>
              </a:endParaRPr>
            </a:p>
          </p:txBody>
        </p:sp>
        <p:sp>
          <p:nvSpPr>
            <p:cNvPr id="1963" name="Rectangle 71">
              <a:extLst>
                <a:ext uri="{FF2B5EF4-FFF2-40B4-BE49-F238E27FC236}">
                  <a16:creationId xmlns:a16="http://schemas.microsoft.com/office/drawing/2014/main" id="{83A9C99B-25EE-DE48-3EE2-AADEC77A1DB0}"/>
                </a:ext>
              </a:extLst>
            </p:cNvPr>
            <p:cNvSpPr>
              <a:spLocks noChangeArrowheads="1"/>
            </p:cNvSpPr>
            <p:nvPr/>
          </p:nvSpPr>
          <p:spPr bwMode="auto">
            <a:xfrm>
              <a:off x="1715731" y="4254459"/>
              <a:ext cx="100989"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15</a:t>
              </a:r>
              <a:endParaRPr lang="en-GB" altLang="en-US" sz="2400">
                <a:solidFill>
                  <a:prstClr val="black"/>
                </a:solidFill>
                <a:cs typeface="Arial" panose="020B0604020202020204" pitchFamily="34" charset="0"/>
              </a:endParaRPr>
            </a:p>
          </p:txBody>
        </p:sp>
        <p:sp>
          <p:nvSpPr>
            <p:cNvPr id="1964" name="Rectangle 71">
              <a:extLst>
                <a:ext uri="{FF2B5EF4-FFF2-40B4-BE49-F238E27FC236}">
                  <a16:creationId xmlns:a16="http://schemas.microsoft.com/office/drawing/2014/main" id="{FA4CB21C-E603-5232-6706-C88EB638D6DD}"/>
                </a:ext>
              </a:extLst>
            </p:cNvPr>
            <p:cNvSpPr>
              <a:spLocks noChangeArrowheads="1"/>
            </p:cNvSpPr>
            <p:nvPr/>
          </p:nvSpPr>
          <p:spPr bwMode="auto">
            <a:xfrm>
              <a:off x="1894560" y="4254459"/>
              <a:ext cx="100989"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18</a:t>
              </a:r>
              <a:endParaRPr lang="en-GB" altLang="en-US" sz="2400">
                <a:solidFill>
                  <a:prstClr val="black"/>
                </a:solidFill>
                <a:cs typeface="Arial" panose="020B0604020202020204" pitchFamily="34" charset="0"/>
              </a:endParaRPr>
            </a:p>
          </p:txBody>
        </p:sp>
        <p:sp>
          <p:nvSpPr>
            <p:cNvPr id="1965" name="Rectangle 71">
              <a:extLst>
                <a:ext uri="{FF2B5EF4-FFF2-40B4-BE49-F238E27FC236}">
                  <a16:creationId xmlns:a16="http://schemas.microsoft.com/office/drawing/2014/main" id="{8C71FAA6-6048-0107-A43E-DD888AD37002}"/>
                </a:ext>
              </a:extLst>
            </p:cNvPr>
            <p:cNvSpPr>
              <a:spLocks noChangeArrowheads="1"/>
            </p:cNvSpPr>
            <p:nvPr/>
          </p:nvSpPr>
          <p:spPr bwMode="auto">
            <a:xfrm>
              <a:off x="2073388" y="4254459"/>
              <a:ext cx="100989"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21</a:t>
              </a:r>
              <a:endParaRPr lang="en-GB" altLang="en-US" sz="2400">
                <a:solidFill>
                  <a:prstClr val="black"/>
                </a:solidFill>
                <a:cs typeface="Arial" panose="020B0604020202020204" pitchFamily="34" charset="0"/>
              </a:endParaRPr>
            </a:p>
          </p:txBody>
        </p:sp>
        <p:sp>
          <p:nvSpPr>
            <p:cNvPr id="1966" name="Rectangle 71">
              <a:extLst>
                <a:ext uri="{FF2B5EF4-FFF2-40B4-BE49-F238E27FC236}">
                  <a16:creationId xmlns:a16="http://schemas.microsoft.com/office/drawing/2014/main" id="{2871A095-07A5-1CFF-3E49-E107B50C8AA6}"/>
                </a:ext>
              </a:extLst>
            </p:cNvPr>
            <p:cNvSpPr>
              <a:spLocks noChangeArrowheads="1"/>
            </p:cNvSpPr>
            <p:nvPr/>
          </p:nvSpPr>
          <p:spPr bwMode="auto">
            <a:xfrm>
              <a:off x="2253210" y="4254459"/>
              <a:ext cx="100989"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24</a:t>
              </a:r>
              <a:endParaRPr lang="en-GB" altLang="en-US" sz="2400">
                <a:solidFill>
                  <a:prstClr val="black"/>
                </a:solidFill>
                <a:cs typeface="Arial" panose="020B0604020202020204" pitchFamily="34" charset="0"/>
              </a:endParaRPr>
            </a:p>
          </p:txBody>
        </p:sp>
        <p:sp>
          <p:nvSpPr>
            <p:cNvPr id="1967" name="Rectangle 71">
              <a:extLst>
                <a:ext uri="{FF2B5EF4-FFF2-40B4-BE49-F238E27FC236}">
                  <a16:creationId xmlns:a16="http://schemas.microsoft.com/office/drawing/2014/main" id="{6909C226-523A-4A50-7E37-C0CE1F61158B}"/>
                </a:ext>
              </a:extLst>
            </p:cNvPr>
            <p:cNvSpPr>
              <a:spLocks noChangeArrowheads="1"/>
            </p:cNvSpPr>
            <p:nvPr/>
          </p:nvSpPr>
          <p:spPr bwMode="auto">
            <a:xfrm>
              <a:off x="2431050" y="4254459"/>
              <a:ext cx="100989"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27</a:t>
              </a:r>
              <a:endParaRPr lang="en-GB" altLang="en-US" sz="2400">
                <a:solidFill>
                  <a:prstClr val="black"/>
                </a:solidFill>
                <a:cs typeface="Arial" panose="020B0604020202020204" pitchFamily="34" charset="0"/>
              </a:endParaRPr>
            </a:p>
          </p:txBody>
        </p:sp>
        <p:sp>
          <p:nvSpPr>
            <p:cNvPr id="1968" name="Rectangle 71">
              <a:extLst>
                <a:ext uri="{FF2B5EF4-FFF2-40B4-BE49-F238E27FC236}">
                  <a16:creationId xmlns:a16="http://schemas.microsoft.com/office/drawing/2014/main" id="{D63A7925-BAE4-C33C-1235-9E81AB312007}"/>
                </a:ext>
              </a:extLst>
            </p:cNvPr>
            <p:cNvSpPr>
              <a:spLocks noChangeArrowheads="1"/>
            </p:cNvSpPr>
            <p:nvPr/>
          </p:nvSpPr>
          <p:spPr bwMode="auto">
            <a:xfrm>
              <a:off x="2607459" y="4254459"/>
              <a:ext cx="100989"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30</a:t>
              </a:r>
              <a:endParaRPr lang="en-GB" altLang="en-US" sz="2400">
                <a:solidFill>
                  <a:prstClr val="black"/>
                </a:solidFill>
                <a:cs typeface="Arial" panose="020B0604020202020204" pitchFamily="34" charset="0"/>
              </a:endParaRPr>
            </a:p>
          </p:txBody>
        </p:sp>
        <p:sp>
          <p:nvSpPr>
            <p:cNvPr id="1970" name="Rectangle 71">
              <a:extLst>
                <a:ext uri="{FF2B5EF4-FFF2-40B4-BE49-F238E27FC236}">
                  <a16:creationId xmlns:a16="http://schemas.microsoft.com/office/drawing/2014/main" id="{44F74864-5901-B856-6ECD-F1AC7AC181B1}"/>
                </a:ext>
              </a:extLst>
            </p:cNvPr>
            <p:cNvSpPr>
              <a:spLocks noChangeArrowheads="1"/>
            </p:cNvSpPr>
            <p:nvPr/>
          </p:nvSpPr>
          <p:spPr bwMode="auto">
            <a:xfrm>
              <a:off x="2775199" y="4254459"/>
              <a:ext cx="100989"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33</a:t>
              </a:r>
              <a:endParaRPr lang="en-GB" altLang="en-US" sz="2400">
                <a:solidFill>
                  <a:prstClr val="black"/>
                </a:solidFill>
                <a:cs typeface="Arial" panose="020B0604020202020204" pitchFamily="34" charset="0"/>
              </a:endParaRPr>
            </a:p>
          </p:txBody>
        </p:sp>
        <p:sp>
          <p:nvSpPr>
            <p:cNvPr id="1755" name="TextBox 1754">
              <a:extLst>
                <a:ext uri="{FF2B5EF4-FFF2-40B4-BE49-F238E27FC236}">
                  <a16:creationId xmlns:a16="http://schemas.microsoft.com/office/drawing/2014/main" id="{F2018438-AF67-7842-083E-368EA7855C74}"/>
                </a:ext>
              </a:extLst>
            </p:cNvPr>
            <p:cNvSpPr txBox="1"/>
            <p:nvPr/>
          </p:nvSpPr>
          <p:spPr>
            <a:xfrm>
              <a:off x="632465" y="2585188"/>
              <a:ext cx="2526873" cy="107674"/>
            </a:xfrm>
            <a:prstGeom prst="rect">
              <a:avLst/>
            </a:prstGeom>
            <a:noFill/>
          </p:spPr>
          <p:txBody>
            <a:bodyPr wrap="square" lIns="0" tIns="0" rIns="0" bIns="0" rtlCol="0">
              <a:spAutoFit/>
            </a:bodyPr>
            <a:lstStyle/>
            <a:p>
              <a:pPr algn="ctr"/>
              <a:r>
                <a:rPr lang="en-US" sz="933">
                  <a:latin typeface="Arial" panose="020B0604020202020204" pitchFamily="34" charset="0"/>
                  <a:cs typeface="Arial" panose="020B0604020202020204" pitchFamily="34" charset="0"/>
                </a:rPr>
                <a:t>Time from randomization (months)</a:t>
              </a:r>
              <a:endParaRPr lang="en-GB" sz="933">
                <a:latin typeface="Arial" panose="020B0604020202020204" pitchFamily="34" charset="0"/>
                <a:cs typeface="Arial" panose="020B0604020202020204" pitchFamily="34" charset="0"/>
              </a:endParaRPr>
            </a:p>
          </p:txBody>
        </p:sp>
        <p:sp>
          <p:nvSpPr>
            <p:cNvPr id="9" name="Rectangle 106">
              <a:extLst>
                <a:ext uri="{FF2B5EF4-FFF2-40B4-BE49-F238E27FC236}">
                  <a16:creationId xmlns:a16="http://schemas.microsoft.com/office/drawing/2014/main" id="{943447C2-F087-0911-8B09-B7135F2074DC}"/>
                </a:ext>
              </a:extLst>
            </p:cNvPr>
            <p:cNvSpPr>
              <a:spLocks noChangeArrowheads="1"/>
            </p:cNvSpPr>
            <p:nvPr/>
          </p:nvSpPr>
          <p:spPr bwMode="auto">
            <a:xfrm rot="16200000">
              <a:off x="-13025" y="1859776"/>
              <a:ext cx="1193036"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Progression-free survival (%)</a:t>
              </a:r>
              <a:endParaRPr lang="en-GB" altLang="en-US" sz="2400">
                <a:solidFill>
                  <a:prstClr val="black"/>
                </a:solidFill>
                <a:cs typeface="Arial" panose="020B0604020202020204" pitchFamily="34" charset="0"/>
              </a:endParaRPr>
            </a:p>
          </p:txBody>
        </p:sp>
        <p:sp>
          <p:nvSpPr>
            <p:cNvPr id="51" name="object 367">
              <a:extLst>
                <a:ext uri="{FF2B5EF4-FFF2-40B4-BE49-F238E27FC236}">
                  <a16:creationId xmlns:a16="http://schemas.microsoft.com/office/drawing/2014/main" id="{40CE8901-C227-175D-93D1-CFBC96819534}"/>
                </a:ext>
              </a:extLst>
            </p:cNvPr>
            <p:cNvSpPr txBox="1"/>
            <p:nvPr/>
          </p:nvSpPr>
          <p:spPr>
            <a:xfrm>
              <a:off x="1622903" y="1360200"/>
              <a:ext cx="1393442" cy="123159"/>
            </a:xfrm>
            <a:prstGeom prst="rect">
              <a:avLst/>
            </a:prstGeom>
          </p:spPr>
          <p:txBody>
            <a:bodyPr vert="horz" wrap="square" lIns="0" tIns="0" rIns="0" bIns="0" rtlCol="0">
              <a:spAutoFit/>
            </a:bodyPr>
            <a:lstStyle>
              <a:defPPr>
                <a:defRPr lang="en-US"/>
              </a:defPPr>
              <a:lvl1pPr algn="ctr">
                <a:lnSpc>
                  <a:spcPct val="100000"/>
                </a:lnSpc>
                <a:spcBef>
                  <a:spcPts val="315"/>
                </a:spcBef>
                <a:defRPr sz="450">
                  <a:latin typeface="Arial"/>
                  <a:cs typeface="Arial"/>
                </a:defRPr>
              </a:lvl1pPr>
            </a:lstStyle>
            <a:p>
              <a:r>
                <a:rPr lang="en-US" sz="1067">
                  <a:latin typeface="Arial" panose="020B0604020202020204" pitchFamily="34" charset="0"/>
                  <a:cs typeface="Arial" panose="020B0604020202020204" pitchFamily="34" charset="0"/>
                </a:rPr>
                <a:t>HR: </a:t>
              </a:r>
              <a:r>
                <a:rPr lang="en-US" sz="1067" b="1">
                  <a:latin typeface="Arial" panose="020B0604020202020204" pitchFamily="34" charset="0"/>
                  <a:cs typeface="Arial" panose="020B0604020202020204" pitchFamily="34" charset="0"/>
                </a:rPr>
                <a:t>0.45</a:t>
              </a:r>
              <a:r>
                <a:rPr lang="en-US" sz="1067">
                  <a:latin typeface="Arial" panose="020B0604020202020204" pitchFamily="34" charset="0"/>
                  <a:cs typeface="Arial" panose="020B0604020202020204" pitchFamily="34" charset="0"/>
                </a:rPr>
                <a:t> </a:t>
              </a:r>
              <a:r>
                <a:rPr sz="1067">
                  <a:latin typeface="Arial" panose="020B0604020202020204" pitchFamily="34" charset="0"/>
                  <a:cs typeface="Arial" panose="020B0604020202020204" pitchFamily="34" charset="0"/>
                </a:rPr>
                <a:t>(95% CI</a:t>
              </a:r>
              <a:r>
                <a:rPr lang="en-US" sz="1067">
                  <a:latin typeface="Arial" panose="020B0604020202020204" pitchFamily="34" charset="0"/>
                  <a:cs typeface="Arial" panose="020B0604020202020204" pitchFamily="34" charset="0"/>
                </a:rPr>
                <a:t>, </a:t>
              </a:r>
              <a:r>
                <a:rPr sz="1067">
                  <a:latin typeface="Arial" panose="020B0604020202020204" pitchFamily="34" charset="0"/>
                  <a:cs typeface="Arial" panose="020B0604020202020204" pitchFamily="34" charset="0"/>
                </a:rPr>
                <a:t>0.32–0.64)</a:t>
              </a:r>
            </a:p>
          </p:txBody>
        </p:sp>
        <p:grpSp>
          <p:nvGrpSpPr>
            <p:cNvPr id="1534" name="Group 1533">
              <a:extLst>
                <a:ext uri="{FF2B5EF4-FFF2-40B4-BE49-F238E27FC236}">
                  <a16:creationId xmlns:a16="http://schemas.microsoft.com/office/drawing/2014/main" id="{A74536DC-1057-F710-C79C-251719114505}"/>
                </a:ext>
              </a:extLst>
            </p:cNvPr>
            <p:cNvGrpSpPr/>
            <p:nvPr/>
          </p:nvGrpSpPr>
          <p:grpSpPr>
            <a:xfrm>
              <a:off x="649260" y="1324138"/>
              <a:ext cx="151484" cy="1126207"/>
              <a:chOff x="5177204" y="1566675"/>
              <a:chExt cx="201978" cy="1372328"/>
            </a:xfrm>
          </p:grpSpPr>
          <p:sp>
            <p:nvSpPr>
              <p:cNvPr id="1716" name="TextBox 2820">
                <a:extLst>
                  <a:ext uri="{FF2B5EF4-FFF2-40B4-BE49-F238E27FC236}">
                    <a16:creationId xmlns:a16="http://schemas.microsoft.com/office/drawing/2014/main" id="{4C9C605D-A5CD-A285-B3B8-04D0A67ADD0E}"/>
                  </a:ext>
                </a:extLst>
              </p:cNvPr>
              <p:cNvSpPr txBox="1"/>
              <p:nvPr/>
            </p:nvSpPr>
            <p:spPr>
              <a:xfrm>
                <a:off x="5177204" y="1566675"/>
                <a:ext cx="201978" cy="131205"/>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100</a:t>
                </a:r>
              </a:p>
            </p:txBody>
          </p:sp>
          <p:sp>
            <p:nvSpPr>
              <p:cNvPr id="1717" name="TextBox 2821">
                <a:extLst>
                  <a:ext uri="{FF2B5EF4-FFF2-40B4-BE49-F238E27FC236}">
                    <a16:creationId xmlns:a16="http://schemas.microsoft.com/office/drawing/2014/main" id="{CD5D6F9E-791F-23AC-29E7-6DA599E7261D}"/>
                  </a:ext>
                </a:extLst>
              </p:cNvPr>
              <p:cNvSpPr txBox="1"/>
              <p:nvPr/>
            </p:nvSpPr>
            <p:spPr>
              <a:xfrm>
                <a:off x="5244531" y="1690787"/>
                <a:ext cx="134651" cy="131205"/>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90</a:t>
                </a:r>
              </a:p>
            </p:txBody>
          </p:sp>
          <p:sp>
            <p:nvSpPr>
              <p:cNvPr id="1718" name="TextBox 2822">
                <a:extLst>
                  <a:ext uri="{FF2B5EF4-FFF2-40B4-BE49-F238E27FC236}">
                    <a16:creationId xmlns:a16="http://schemas.microsoft.com/office/drawing/2014/main" id="{F3EB117A-B036-40F7-83AA-94DF6588584C}"/>
                  </a:ext>
                </a:extLst>
              </p:cNvPr>
              <p:cNvSpPr txBox="1"/>
              <p:nvPr/>
            </p:nvSpPr>
            <p:spPr>
              <a:xfrm>
                <a:off x="5244531" y="1814899"/>
                <a:ext cx="134651" cy="131205"/>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80</a:t>
                </a:r>
              </a:p>
            </p:txBody>
          </p:sp>
          <p:sp>
            <p:nvSpPr>
              <p:cNvPr id="1719" name="TextBox 2823">
                <a:extLst>
                  <a:ext uri="{FF2B5EF4-FFF2-40B4-BE49-F238E27FC236}">
                    <a16:creationId xmlns:a16="http://schemas.microsoft.com/office/drawing/2014/main" id="{9146F0FE-3BF6-5285-AB11-2C058BBECEB7}"/>
                  </a:ext>
                </a:extLst>
              </p:cNvPr>
              <p:cNvSpPr txBox="1"/>
              <p:nvPr/>
            </p:nvSpPr>
            <p:spPr>
              <a:xfrm>
                <a:off x="5244531" y="1939011"/>
                <a:ext cx="134651" cy="131205"/>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70</a:t>
                </a:r>
              </a:p>
            </p:txBody>
          </p:sp>
          <p:sp>
            <p:nvSpPr>
              <p:cNvPr id="1720" name="TextBox 2824">
                <a:extLst>
                  <a:ext uri="{FF2B5EF4-FFF2-40B4-BE49-F238E27FC236}">
                    <a16:creationId xmlns:a16="http://schemas.microsoft.com/office/drawing/2014/main" id="{912F42CF-6337-0C29-30DA-1F0E6C627412}"/>
                  </a:ext>
                </a:extLst>
              </p:cNvPr>
              <p:cNvSpPr txBox="1"/>
              <p:nvPr/>
            </p:nvSpPr>
            <p:spPr>
              <a:xfrm>
                <a:off x="5244531" y="2063123"/>
                <a:ext cx="134651" cy="131205"/>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60</a:t>
                </a:r>
              </a:p>
            </p:txBody>
          </p:sp>
          <p:sp>
            <p:nvSpPr>
              <p:cNvPr id="1721" name="TextBox 2825">
                <a:extLst>
                  <a:ext uri="{FF2B5EF4-FFF2-40B4-BE49-F238E27FC236}">
                    <a16:creationId xmlns:a16="http://schemas.microsoft.com/office/drawing/2014/main" id="{816B442B-8ACE-2E2F-38D7-2DC95873B2F9}"/>
                  </a:ext>
                </a:extLst>
              </p:cNvPr>
              <p:cNvSpPr txBox="1"/>
              <p:nvPr/>
            </p:nvSpPr>
            <p:spPr>
              <a:xfrm>
                <a:off x="5244531" y="2187235"/>
                <a:ext cx="134651" cy="131205"/>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50</a:t>
                </a:r>
              </a:p>
            </p:txBody>
          </p:sp>
          <p:sp>
            <p:nvSpPr>
              <p:cNvPr id="1722" name="TextBox 2826">
                <a:extLst>
                  <a:ext uri="{FF2B5EF4-FFF2-40B4-BE49-F238E27FC236}">
                    <a16:creationId xmlns:a16="http://schemas.microsoft.com/office/drawing/2014/main" id="{5A0BBDB0-6303-FA15-2B90-708866AE741C}"/>
                  </a:ext>
                </a:extLst>
              </p:cNvPr>
              <p:cNvSpPr txBox="1"/>
              <p:nvPr/>
            </p:nvSpPr>
            <p:spPr>
              <a:xfrm>
                <a:off x="5244531" y="2311347"/>
                <a:ext cx="134651" cy="131205"/>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40</a:t>
                </a:r>
              </a:p>
            </p:txBody>
          </p:sp>
          <p:sp>
            <p:nvSpPr>
              <p:cNvPr id="1723" name="TextBox 2827">
                <a:extLst>
                  <a:ext uri="{FF2B5EF4-FFF2-40B4-BE49-F238E27FC236}">
                    <a16:creationId xmlns:a16="http://schemas.microsoft.com/office/drawing/2014/main" id="{77D92007-AEA4-5875-2309-2AAD765170A2}"/>
                  </a:ext>
                </a:extLst>
              </p:cNvPr>
              <p:cNvSpPr txBox="1"/>
              <p:nvPr/>
            </p:nvSpPr>
            <p:spPr>
              <a:xfrm>
                <a:off x="5244531" y="2435459"/>
                <a:ext cx="134651" cy="131205"/>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30</a:t>
                </a:r>
              </a:p>
            </p:txBody>
          </p:sp>
          <p:sp>
            <p:nvSpPr>
              <p:cNvPr id="1724" name="TextBox 2828">
                <a:extLst>
                  <a:ext uri="{FF2B5EF4-FFF2-40B4-BE49-F238E27FC236}">
                    <a16:creationId xmlns:a16="http://schemas.microsoft.com/office/drawing/2014/main" id="{4BB8A6A6-CEE5-32EA-C731-7A233F9778F5}"/>
                  </a:ext>
                </a:extLst>
              </p:cNvPr>
              <p:cNvSpPr txBox="1"/>
              <p:nvPr/>
            </p:nvSpPr>
            <p:spPr>
              <a:xfrm>
                <a:off x="5244531" y="2559570"/>
                <a:ext cx="134651" cy="131205"/>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20</a:t>
                </a:r>
              </a:p>
            </p:txBody>
          </p:sp>
          <p:sp>
            <p:nvSpPr>
              <p:cNvPr id="1725" name="TextBox 2829">
                <a:extLst>
                  <a:ext uri="{FF2B5EF4-FFF2-40B4-BE49-F238E27FC236}">
                    <a16:creationId xmlns:a16="http://schemas.microsoft.com/office/drawing/2014/main" id="{DF23C4AB-649D-B6B4-F2C9-3E6956F6C650}"/>
                  </a:ext>
                </a:extLst>
              </p:cNvPr>
              <p:cNvSpPr txBox="1"/>
              <p:nvPr/>
            </p:nvSpPr>
            <p:spPr>
              <a:xfrm>
                <a:off x="5244531" y="2683682"/>
                <a:ext cx="134651" cy="131205"/>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10</a:t>
                </a:r>
              </a:p>
            </p:txBody>
          </p:sp>
          <p:sp>
            <p:nvSpPr>
              <p:cNvPr id="1726" name="TextBox 2830">
                <a:extLst>
                  <a:ext uri="{FF2B5EF4-FFF2-40B4-BE49-F238E27FC236}">
                    <a16:creationId xmlns:a16="http://schemas.microsoft.com/office/drawing/2014/main" id="{3A261DA1-40AD-4042-A796-A95124E669E6}"/>
                  </a:ext>
                </a:extLst>
              </p:cNvPr>
              <p:cNvSpPr txBox="1"/>
              <p:nvPr/>
            </p:nvSpPr>
            <p:spPr>
              <a:xfrm>
                <a:off x="5311856" y="2807798"/>
                <a:ext cx="67326" cy="131205"/>
              </a:xfrm>
              <a:prstGeom prst="rect">
                <a:avLst/>
              </a:prstGeom>
              <a:noFill/>
            </p:spPr>
            <p:txBody>
              <a:bodyPr wrap="none" lIns="0" tIns="0" rIns="0" bIns="0" rtlCol="0" anchor="ctr">
                <a:spAutoFit/>
              </a:bodyPr>
              <a:lstStyle/>
              <a:p>
                <a:pPr algn="r" defTabSz="914332">
                  <a:defRPr/>
                </a:pPr>
                <a:r>
                  <a:rPr lang="en-GB" sz="933">
                    <a:latin typeface="Arial" panose="020B0604020202020204" pitchFamily="34" charset="0"/>
                    <a:cs typeface="Arial" panose="020B0604020202020204" pitchFamily="34" charset="0"/>
                  </a:rPr>
                  <a:t>0</a:t>
                </a:r>
              </a:p>
            </p:txBody>
          </p:sp>
        </p:grpSp>
        <p:sp>
          <p:nvSpPr>
            <p:cNvPr id="2260" name="Freeform: Shape 546">
              <a:extLst>
                <a:ext uri="{FF2B5EF4-FFF2-40B4-BE49-F238E27FC236}">
                  <a16:creationId xmlns:a16="http://schemas.microsoft.com/office/drawing/2014/main" id="{64BFDDFC-5C1D-D239-59C4-8623DA849695}"/>
                </a:ext>
              </a:extLst>
            </p:cNvPr>
            <p:cNvSpPr/>
            <p:nvPr/>
          </p:nvSpPr>
          <p:spPr>
            <a:xfrm>
              <a:off x="837826" y="1372499"/>
              <a:ext cx="2178039" cy="1026840"/>
            </a:xfrm>
            <a:custGeom>
              <a:avLst/>
              <a:gdLst>
                <a:gd name="connsiteX0" fmla="*/ 0 w 2600325"/>
                <a:gd name="connsiteY0" fmla="*/ 0 h 1209675"/>
                <a:gd name="connsiteX1" fmla="*/ 0 w 2600325"/>
                <a:gd name="connsiteY1" fmla="*/ 1209675 h 1209675"/>
                <a:gd name="connsiteX2" fmla="*/ 2600325 w 2600325"/>
                <a:gd name="connsiteY2" fmla="*/ 1209675 h 1209675"/>
              </a:gdLst>
              <a:ahLst/>
              <a:cxnLst>
                <a:cxn ang="0">
                  <a:pos x="connsiteX0" y="connsiteY0"/>
                </a:cxn>
                <a:cxn ang="0">
                  <a:pos x="connsiteX1" y="connsiteY1"/>
                </a:cxn>
                <a:cxn ang="0">
                  <a:pos x="connsiteX2" y="connsiteY2"/>
                </a:cxn>
              </a:cxnLst>
              <a:rect l="l" t="t" r="r" b="b"/>
              <a:pathLst>
                <a:path w="2600325" h="1209675">
                  <a:moveTo>
                    <a:pt x="0" y="0"/>
                  </a:moveTo>
                  <a:lnTo>
                    <a:pt x="0" y="1209675"/>
                  </a:lnTo>
                  <a:lnTo>
                    <a:pt x="2600325" y="1209675"/>
                  </a:lnTo>
                </a:path>
              </a:pathLst>
            </a:custGeom>
            <a:noFill/>
            <a:ln w="12700" cap="flat">
              <a:solidFill>
                <a:srgbClr val="000000"/>
              </a:solidFill>
              <a:prstDash val="solid"/>
              <a:miter/>
            </a:ln>
          </p:spPr>
          <p:txBody>
            <a:bodyPr rtlCol="0" anchor="ctr"/>
            <a:lstStyle/>
            <a:p>
              <a:endParaRPr lang="en-US" sz="933">
                <a:latin typeface="Arial" panose="020B0604020202020204" pitchFamily="34" charset="0"/>
                <a:cs typeface="Arial" panose="020B0604020202020204" pitchFamily="34" charset="0"/>
              </a:endParaRPr>
            </a:p>
          </p:txBody>
        </p:sp>
        <p:cxnSp>
          <p:nvCxnSpPr>
            <p:cNvPr id="2261" name="Straight Connector 2260">
              <a:extLst>
                <a:ext uri="{FF2B5EF4-FFF2-40B4-BE49-F238E27FC236}">
                  <a16:creationId xmlns:a16="http://schemas.microsoft.com/office/drawing/2014/main" id="{6E0A41B2-52DF-2FE2-898D-E685F22A5138}"/>
                </a:ext>
              </a:extLst>
            </p:cNvPr>
            <p:cNvCxnSpPr/>
            <p:nvPr/>
          </p:nvCxnSpPr>
          <p:spPr>
            <a:xfrm>
              <a:off x="816730" y="1374177"/>
              <a:ext cx="22977" cy="0"/>
            </a:xfrm>
            <a:prstGeom prst="line">
              <a:avLst/>
            </a:prstGeom>
            <a:noFill/>
            <a:ln w="12700" cap="flat">
              <a:solidFill>
                <a:srgbClr val="000000"/>
              </a:solidFill>
              <a:prstDash val="solid"/>
              <a:miter/>
            </a:ln>
          </p:spPr>
        </p:cxnSp>
        <p:cxnSp>
          <p:nvCxnSpPr>
            <p:cNvPr id="2262" name="Straight Connector 2261">
              <a:extLst>
                <a:ext uri="{FF2B5EF4-FFF2-40B4-BE49-F238E27FC236}">
                  <a16:creationId xmlns:a16="http://schemas.microsoft.com/office/drawing/2014/main" id="{69BB47B3-B86C-5BBB-C878-22774875471A}"/>
                </a:ext>
              </a:extLst>
            </p:cNvPr>
            <p:cNvCxnSpPr/>
            <p:nvPr/>
          </p:nvCxnSpPr>
          <p:spPr>
            <a:xfrm>
              <a:off x="816730" y="1477266"/>
              <a:ext cx="22977" cy="0"/>
            </a:xfrm>
            <a:prstGeom prst="line">
              <a:avLst/>
            </a:prstGeom>
            <a:noFill/>
            <a:ln w="12700" cap="flat">
              <a:solidFill>
                <a:srgbClr val="000000"/>
              </a:solidFill>
              <a:prstDash val="solid"/>
              <a:miter/>
            </a:ln>
          </p:spPr>
        </p:cxnSp>
        <p:cxnSp>
          <p:nvCxnSpPr>
            <p:cNvPr id="2263" name="Straight Connector 2262">
              <a:extLst>
                <a:ext uri="{FF2B5EF4-FFF2-40B4-BE49-F238E27FC236}">
                  <a16:creationId xmlns:a16="http://schemas.microsoft.com/office/drawing/2014/main" id="{63A56F9E-426C-1B29-F596-BA1BB6CCCF95}"/>
                </a:ext>
              </a:extLst>
            </p:cNvPr>
            <p:cNvCxnSpPr/>
            <p:nvPr/>
          </p:nvCxnSpPr>
          <p:spPr>
            <a:xfrm>
              <a:off x="816730" y="1578700"/>
              <a:ext cx="22977" cy="0"/>
            </a:xfrm>
            <a:prstGeom prst="line">
              <a:avLst/>
            </a:prstGeom>
            <a:noFill/>
            <a:ln w="12700" cap="flat">
              <a:solidFill>
                <a:srgbClr val="000000"/>
              </a:solidFill>
              <a:prstDash val="solid"/>
              <a:miter/>
            </a:ln>
          </p:spPr>
        </p:cxnSp>
        <p:cxnSp>
          <p:nvCxnSpPr>
            <p:cNvPr id="2264" name="Straight Connector 2263">
              <a:extLst>
                <a:ext uri="{FF2B5EF4-FFF2-40B4-BE49-F238E27FC236}">
                  <a16:creationId xmlns:a16="http://schemas.microsoft.com/office/drawing/2014/main" id="{A5D55D72-E763-A90C-CB20-0BA098C16651}"/>
                </a:ext>
              </a:extLst>
            </p:cNvPr>
            <p:cNvCxnSpPr/>
            <p:nvPr/>
          </p:nvCxnSpPr>
          <p:spPr>
            <a:xfrm>
              <a:off x="816730" y="1681789"/>
              <a:ext cx="22977" cy="0"/>
            </a:xfrm>
            <a:prstGeom prst="line">
              <a:avLst/>
            </a:prstGeom>
            <a:noFill/>
            <a:ln w="12700" cap="flat">
              <a:solidFill>
                <a:srgbClr val="000000"/>
              </a:solidFill>
              <a:prstDash val="solid"/>
              <a:miter/>
            </a:ln>
          </p:spPr>
        </p:cxnSp>
        <p:cxnSp>
          <p:nvCxnSpPr>
            <p:cNvPr id="2265" name="Straight Connector 2264">
              <a:extLst>
                <a:ext uri="{FF2B5EF4-FFF2-40B4-BE49-F238E27FC236}">
                  <a16:creationId xmlns:a16="http://schemas.microsoft.com/office/drawing/2014/main" id="{152688BC-1071-0B04-5532-34504D04545E}"/>
                </a:ext>
              </a:extLst>
            </p:cNvPr>
            <p:cNvCxnSpPr/>
            <p:nvPr/>
          </p:nvCxnSpPr>
          <p:spPr>
            <a:xfrm>
              <a:off x="816730" y="1785690"/>
              <a:ext cx="22977" cy="0"/>
            </a:xfrm>
            <a:prstGeom prst="line">
              <a:avLst/>
            </a:prstGeom>
            <a:noFill/>
            <a:ln w="12700" cap="flat">
              <a:solidFill>
                <a:srgbClr val="000000"/>
              </a:solidFill>
              <a:prstDash val="solid"/>
              <a:miter/>
            </a:ln>
          </p:spPr>
        </p:cxnSp>
        <p:cxnSp>
          <p:nvCxnSpPr>
            <p:cNvPr id="2266" name="Straight Connector 2265">
              <a:extLst>
                <a:ext uri="{FF2B5EF4-FFF2-40B4-BE49-F238E27FC236}">
                  <a16:creationId xmlns:a16="http://schemas.microsoft.com/office/drawing/2014/main" id="{0894FA4C-FEA0-65AF-B765-5FCDD14197C6}"/>
                </a:ext>
              </a:extLst>
            </p:cNvPr>
            <p:cNvCxnSpPr/>
            <p:nvPr/>
          </p:nvCxnSpPr>
          <p:spPr>
            <a:xfrm>
              <a:off x="816730" y="1888778"/>
              <a:ext cx="22977" cy="0"/>
            </a:xfrm>
            <a:prstGeom prst="line">
              <a:avLst/>
            </a:prstGeom>
            <a:noFill/>
            <a:ln w="12700" cap="flat">
              <a:solidFill>
                <a:srgbClr val="000000"/>
              </a:solidFill>
              <a:prstDash val="solid"/>
              <a:miter/>
            </a:ln>
          </p:spPr>
        </p:cxnSp>
        <p:cxnSp>
          <p:nvCxnSpPr>
            <p:cNvPr id="2267" name="Straight Connector 2266">
              <a:extLst>
                <a:ext uri="{FF2B5EF4-FFF2-40B4-BE49-F238E27FC236}">
                  <a16:creationId xmlns:a16="http://schemas.microsoft.com/office/drawing/2014/main" id="{A8C84154-D568-A95F-89AA-970B913DF919}"/>
                </a:ext>
              </a:extLst>
            </p:cNvPr>
            <p:cNvCxnSpPr/>
            <p:nvPr/>
          </p:nvCxnSpPr>
          <p:spPr>
            <a:xfrm>
              <a:off x="816730" y="1990213"/>
              <a:ext cx="22977" cy="0"/>
            </a:xfrm>
            <a:prstGeom prst="line">
              <a:avLst/>
            </a:prstGeom>
            <a:noFill/>
            <a:ln w="12700" cap="flat">
              <a:solidFill>
                <a:srgbClr val="000000"/>
              </a:solidFill>
              <a:prstDash val="solid"/>
              <a:miter/>
            </a:ln>
          </p:spPr>
        </p:cxnSp>
        <p:cxnSp>
          <p:nvCxnSpPr>
            <p:cNvPr id="2268" name="Straight Connector 2267">
              <a:extLst>
                <a:ext uri="{FF2B5EF4-FFF2-40B4-BE49-F238E27FC236}">
                  <a16:creationId xmlns:a16="http://schemas.microsoft.com/office/drawing/2014/main" id="{8FB68A3B-F28B-53C2-95A6-F9174DCEC976}"/>
                </a:ext>
              </a:extLst>
            </p:cNvPr>
            <p:cNvCxnSpPr/>
            <p:nvPr/>
          </p:nvCxnSpPr>
          <p:spPr>
            <a:xfrm>
              <a:off x="816730" y="2093301"/>
              <a:ext cx="22977" cy="0"/>
            </a:xfrm>
            <a:prstGeom prst="line">
              <a:avLst/>
            </a:prstGeom>
            <a:noFill/>
            <a:ln w="12700" cap="flat">
              <a:solidFill>
                <a:srgbClr val="000000"/>
              </a:solidFill>
              <a:prstDash val="solid"/>
              <a:miter/>
            </a:ln>
          </p:spPr>
        </p:cxnSp>
        <p:cxnSp>
          <p:nvCxnSpPr>
            <p:cNvPr id="2269" name="Straight Connector 2268">
              <a:extLst>
                <a:ext uri="{FF2B5EF4-FFF2-40B4-BE49-F238E27FC236}">
                  <a16:creationId xmlns:a16="http://schemas.microsoft.com/office/drawing/2014/main" id="{628F4F2B-5B01-0714-9AB2-C5E465B9DDD5}"/>
                </a:ext>
              </a:extLst>
            </p:cNvPr>
            <p:cNvCxnSpPr/>
            <p:nvPr/>
          </p:nvCxnSpPr>
          <p:spPr>
            <a:xfrm>
              <a:off x="816730" y="2193979"/>
              <a:ext cx="22977" cy="0"/>
            </a:xfrm>
            <a:prstGeom prst="line">
              <a:avLst/>
            </a:prstGeom>
            <a:noFill/>
            <a:ln w="12700" cap="flat">
              <a:solidFill>
                <a:srgbClr val="000000"/>
              </a:solidFill>
              <a:prstDash val="solid"/>
              <a:miter/>
            </a:ln>
          </p:spPr>
        </p:cxnSp>
        <p:cxnSp>
          <p:nvCxnSpPr>
            <p:cNvPr id="2270" name="Straight Connector 2269">
              <a:extLst>
                <a:ext uri="{FF2B5EF4-FFF2-40B4-BE49-F238E27FC236}">
                  <a16:creationId xmlns:a16="http://schemas.microsoft.com/office/drawing/2014/main" id="{BA358B31-EA33-DD6B-BB45-1951A480900D}"/>
                </a:ext>
              </a:extLst>
            </p:cNvPr>
            <p:cNvCxnSpPr/>
            <p:nvPr/>
          </p:nvCxnSpPr>
          <p:spPr>
            <a:xfrm>
              <a:off x="816730" y="2295414"/>
              <a:ext cx="22977" cy="0"/>
            </a:xfrm>
            <a:prstGeom prst="line">
              <a:avLst/>
            </a:prstGeom>
            <a:noFill/>
            <a:ln w="12700" cap="flat">
              <a:solidFill>
                <a:srgbClr val="000000"/>
              </a:solidFill>
              <a:prstDash val="solid"/>
              <a:miter/>
            </a:ln>
          </p:spPr>
        </p:cxnSp>
        <p:cxnSp>
          <p:nvCxnSpPr>
            <p:cNvPr id="2271" name="Straight Connector 2270">
              <a:extLst>
                <a:ext uri="{FF2B5EF4-FFF2-40B4-BE49-F238E27FC236}">
                  <a16:creationId xmlns:a16="http://schemas.microsoft.com/office/drawing/2014/main" id="{4123906A-096C-D165-FF94-200250847EDB}"/>
                </a:ext>
              </a:extLst>
            </p:cNvPr>
            <p:cNvCxnSpPr/>
            <p:nvPr/>
          </p:nvCxnSpPr>
          <p:spPr>
            <a:xfrm>
              <a:off x="816730" y="2398503"/>
              <a:ext cx="22977" cy="0"/>
            </a:xfrm>
            <a:prstGeom prst="line">
              <a:avLst/>
            </a:prstGeom>
            <a:noFill/>
            <a:ln w="12700" cap="flat">
              <a:solidFill>
                <a:srgbClr val="000000"/>
              </a:solidFill>
              <a:prstDash val="solid"/>
              <a:miter/>
            </a:ln>
          </p:spPr>
        </p:cxnSp>
        <p:cxnSp>
          <p:nvCxnSpPr>
            <p:cNvPr id="2272" name="Straight Connector 2271">
              <a:extLst>
                <a:ext uri="{FF2B5EF4-FFF2-40B4-BE49-F238E27FC236}">
                  <a16:creationId xmlns:a16="http://schemas.microsoft.com/office/drawing/2014/main" id="{674A439E-090B-5612-5AF4-E0D18C1E43C2}"/>
                </a:ext>
              </a:extLst>
            </p:cNvPr>
            <p:cNvCxnSpPr>
              <a:cxnSpLocks/>
            </p:cNvCxnSpPr>
            <p:nvPr/>
          </p:nvCxnSpPr>
          <p:spPr>
            <a:xfrm rot="16200000">
              <a:off x="826992" y="2412680"/>
              <a:ext cx="23286" cy="0"/>
            </a:xfrm>
            <a:prstGeom prst="line">
              <a:avLst/>
            </a:prstGeom>
            <a:noFill/>
            <a:ln w="12700" cap="flat">
              <a:solidFill>
                <a:srgbClr val="000000"/>
              </a:solidFill>
              <a:prstDash val="solid"/>
              <a:miter/>
            </a:ln>
          </p:spPr>
        </p:cxnSp>
        <p:cxnSp>
          <p:nvCxnSpPr>
            <p:cNvPr id="2274" name="Straight Connector 2273">
              <a:extLst>
                <a:ext uri="{FF2B5EF4-FFF2-40B4-BE49-F238E27FC236}">
                  <a16:creationId xmlns:a16="http://schemas.microsoft.com/office/drawing/2014/main" id="{AAD2FE56-5ED6-D82D-5C0A-77D9929FB77E}"/>
                </a:ext>
              </a:extLst>
            </p:cNvPr>
            <p:cNvCxnSpPr>
              <a:cxnSpLocks/>
            </p:cNvCxnSpPr>
            <p:nvPr/>
          </p:nvCxnSpPr>
          <p:spPr>
            <a:xfrm rot="16200000">
              <a:off x="972594" y="2412680"/>
              <a:ext cx="23286" cy="0"/>
            </a:xfrm>
            <a:prstGeom prst="line">
              <a:avLst/>
            </a:prstGeom>
            <a:noFill/>
            <a:ln w="12700" cap="flat">
              <a:solidFill>
                <a:srgbClr val="000000"/>
              </a:solidFill>
              <a:prstDash val="solid"/>
              <a:miter/>
            </a:ln>
          </p:spPr>
        </p:cxnSp>
        <p:cxnSp>
          <p:nvCxnSpPr>
            <p:cNvPr id="2276" name="Straight Connector 2275">
              <a:extLst>
                <a:ext uri="{FF2B5EF4-FFF2-40B4-BE49-F238E27FC236}">
                  <a16:creationId xmlns:a16="http://schemas.microsoft.com/office/drawing/2014/main" id="{93DE7DAB-3B47-663B-F9C9-8CD8CF0C2A8B}"/>
                </a:ext>
              </a:extLst>
            </p:cNvPr>
            <p:cNvCxnSpPr>
              <a:cxnSpLocks/>
            </p:cNvCxnSpPr>
            <p:nvPr/>
          </p:nvCxnSpPr>
          <p:spPr>
            <a:xfrm rot="16200000">
              <a:off x="1120189" y="2412680"/>
              <a:ext cx="23286" cy="0"/>
            </a:xfrm>
            <a:prstGeom prst="line">
              <a:avLst/>
            </a:prstGeom>
            <a:noFill/>
            <a:ln w="12700" cap="flat">
              <a:solidFill>
                <a:srgbClr val="000000"/>
              </a:solidFill>
              <a:prstDash val="solid"/>
              <a:miter/>
            </a:ln>
          </p:spPr>
        </p:cxnSp>
        <p:cxnSp>
          <p:nvCxnSpPr>
            <p:cNvPr id="2278" name="Straight Connector 2277">
              <a:extLst>
                <a:ext uri="{FF2B5EF4-FFF2-40B4-BE49-F238E27FC236}">
                  <a16:creationId xmlns:a16="http://schemas.microsoft.com/office/drawing/2014/main" id="{E7944349-90A8-56C0-64A7-3C8DB805E7E4}"/>
                </a:ext>
              </a:extLst>
            </p:cNvPr>
            <p:cNvCxnSpPr>
              <a:cxnSpLocks/>
            </p:cNvCxnSpPr>
            <p:nvPr/>
          </p:nvCxnSpPr>
          <p:spPr>
            <a:xfrm rot="16200000">
              <a:off x="1265791" y="2412680"/>
              <a:ext cx="23286" cy="0"/>
            </a:xfrm>
            <a:prstGeom prst="line">
              <a:avLst/>
            </a:prstGeom>
            <a:noFill/>
            <a:ln w="12700" cap="flat">
              <a:solidFill>
                <a:srgbClr val="000000"/>
              </a:solidFill>
              <a:prstDash val="solid"/>
              <a:miter/>
            </a:ln>
          </p:spPr>
        </p:cxnSp>
        <p:cxnSp>
          <p:nvCxnSpPr>
            <p:cNvPr id="2280" name="Straight Connector 2279">
              <a:extLst>
                <a:ext uri="{FF2B5EF4-FFF2-40B4-BE49-F238E27FC236}">
                  <a16:creationId xmlns:a16="http://schemas.microsoft.com/office/drawing/2014/main" id="{295EFF9A-D7BA-BE68-D660-8242CE593D13}"/>
                </a:ext>
              </a:extLst>
            </p:cNvPr>
            <p:cNvCxnSpPr>
              <a:cxnSpLocks/>
            </p:cNvCxnSpPr>
            <p:nvPr/>
          </p:nvCxnSpPr>
          <p:spPr>
            <a:xfrm rot="16200000">
              <a:off x="1408648" y="2412680"/>
              <a:ext cx="23286" cy="0"/>
            </a:xfrm>
            <a:prstGeom prst="line">
              <a:avLst/>
            </a:prstGeom>
            <a:noFill/>
            <a:ln w="12700" cap="flat">
              <a:solidFill>
                <a:srgbClr val="000000"/>
              </a:solidFill>
              <a:prstDash val="solid"/>
              <a:miter/>
            </a:ln>
          </p:spPr>
        </p:cxnSp>
        <p:cxnSp>
          <p:nvCxnSpPr>
            <p:cNvPr id="2282" name="Straight Connector 2281">
              <a:extLst>
                <a:ext uri="{FF2B5EF4-FFF2-40B4-BE49-F238E27FC236}">
                  <a16:creationId xmlns:a16="http://schemas.microsoft.com/office/drawing/2014/main" id="{B040FF22-0BDD-7620-5C3D-DB69203655CF}"/>
                </a:ext>
              </a:extLst>
            </p:cNvPr>
            <p:cNvCxnSpPr>
              <a:cxnSpLocks/>
            </p:cNvCxnSpPr>
            <p:nvPr/>
          </p:nvCxnSpPr>
          <p:spPr>
            <a:xfrm rot="16200000">
              <a:off x="1554250" y="2412680"/>
              <a:ext cx="23286" cy="0"/>
            </a:xfrm>
            <a:prstGeom prst="line">
              <a:avLst/>
            </a:prstGeom>
            <a:noFill/>
            <a:ln w="12700" cap="flat">
              <a:solidFill>
                <a:srgbClr val="000000"/>
              </a:solidFill>
              <a:prstDash val="solid"/>
              <a:miter/>
            </a:ln>
          </p:spPr>
        </p:cxnSp>
        <p:cxnSp>
          <p:nvCxnSpPr>
            <p:cNvPr id="2284" name="Straight Connector 2283">
              <a:extLst>
                <a:ext uri="{FF2B5EF4-FFF2-40B4-BE49-F238E27FC236}">
                  <a16:creationId xmlns:a16="http://schemas.microsoft.com/office/drawing/2014/main" id="{D659DE86-B90F-8E13-E2CD-424AFCFB5215}"/>
                </a:ext>
              </a:extLst>
            </p:cNvPr>
            <p:cNvCxnSpPr>
              <a:cxnSpLocks/>
            </p:cNvCxnSpPr>
            <p:nvPr/>
          </p:nvCxnSpPr>
          <p:spPr>
            <a:xfrm rot="16200000">
              <a:off x="1701845" y="2412680"/>
              <a:ext cx="23286" cy="0"/>
            </a:xfrm>
            <a:prstGeom prst="line">
              <a:avLst/>
            </a:prstGeom>
            <a:noFill/>
            <a:ln w="12700" cap="flat">
              <a:solidFill>
                <a:srgbClr val="000000"/>
              </a:solidFill>
              <a:prstDash val="solid"/>
              <a:miter/>
            </a:ln>
          </p:spPr>
        </p:cxnSp>
        <p:cxnSp>
          <p:nvCxnSpPr>
            <p:cNvPr id="2286" name="Straight Connector 2285">
              <a:extLst>
                <a:ext uri="{FF2B5EF4-FFF2-40B4-BE49-F238E27FC236}">
                  <a16:creationId xmlns:a16="http://schemas.microsoft.com/office/drawing/2014/main" id="{EC42FA49-8E4E-ED4C-5346-7A5171F768F7}"/>
                </a:ext>
              </a:extLst>
            </p:cNvPr>
            <p:cNvCxnSpPr>
              <a:cxnSpLocks/>
            </p:cNvCxnSpPr>
            <p:nvPr/>
          </p:nvCxnSpPr>
          <p:spPr>
            <a:xfrm rot="16200000">
              <a:off x="1847447" y="2412680"/>
              <a:ext cx="23286" cy="0"/>
            </a:xfrm>
            <a:prstGeom prst="line">
              <a:avLst/>
            </a:prstGeom>
            <a:noFill/>
            <a:ln w="12700" cap="flat">
              <a:solidFill>
                <a:srgbClr val="000000"/>
              </a:solidFill>
              <a:prstDash val="solid"/>
              <a:miter/>
            </a:ln>
          </p:spPr>
        </p:cxnSp>
        <p:cxnSp>
          <p:nvCxnSpPr>
            <p:cNvPr id="2288" name="Straight Connector 2287">
              <a:extLst>
                <a:ext uri="{FF2B5EF4-FFF2-40B4-BE49-F238E27FC236}">
                  <a16:creationId xmlns:a16="http://schemas.microsoft.com/office/drawing/2014/main" id="{A23D0FF8-3A9B-B5BD-7194-E0EA13F97A0C}"/>
                </a:ext>
              </a:extLst>
            </p:cNvPr>
            <p:cNvCxnSpPr>
              <a:cxnSpLocks/>
            </p:cNvCxnSpPr>
            <p:nvPr/>
          </p:nvCxnSpPr>
          <p:spPr>
            <a:xfrm rot="16200000">
              <a:off x="1987898" y="2412680"/>
              <a:ext cx="23286" cy="0"/>
            </a:xfrm>
            <a:prstGeom prst="line">
              <a:avLst/>
            </a:prstGeom>
            <a:noFill/>
            <a:ln w="12700" cap="flat">
              <a:solidFill>
                <a:srgbClr val="000000"/>
              </a:solidFill>
              <a:prstDash val="solid"/>
              <a:miter/>
            </a:ln>
          </p:spPr>
        </p:cxnSp>
        <p:cxnSp>
          <p:nvCxnSpPr>
            <p:cNvPr id="2290" name="Straight Connector 2289">
              <a:extLst>
                <a:ext uri="{FF2B5EF4-FFF2-40B4-BE49-F238E27FC236}">
                  <a16:creationId xmlns:a16="http://schemas.microsoft.com/office/drawing/2014/main" id="{BFA0CFCB-6CCD-94DF-4143-740A0809BEF8}"/>
                </a:ext>
              </a:extLst>
            </p:cNvPr>
            <p:cNvCxnSpPr>
              <a:cxnSpLocks/>
            </p:cNvCxnSpPr>
            <p:nvPr/>
          </p:nvCxnSpPr>
          <p:spPr>
            <a:xfrm rot="16200000">
              <a:off x="2135493" y="2412680"/>
              <a:ext cx="23286" cy="0"/>
            </a:xfrm>
            <a:prstGeom prst="line">
              <a:avLst/>
            </a:prstGeom>
            <a:noFill/>
            <a:ln w="12700" cap="flat">
              <a:solidFill>
                <a:srgbClr val="000000"/>
              </a:solidFill>
              <a:prstDash val="solid"/>
              <a:miter/>
            </a:ln>
          </p:spPr>
        </p:cxnSp>
        <p:cxnSp>
          <p:nvCxnSpPr>
            <p:cNvPr id="2292" name="Straight Connector 2291">
              <a:extLst>
                <a:ext uri="{FF2B5EF4-FFF2-40B4-BE49-F238E27FC236}">
                  <a16:creationId xmlns:a16="http://schemas.microsoft.com/office/drawing/2014/main" id="{519391DC-E010-9956-26B2-89C083837A59}"/>
                </a:ext>
              </a:extLst>
            </p:cNvPr>
            <p:cNvCxnSpPr>
              <a:cxnSpLocks/>
            </p:cNvCxnSpPr>
            <p:nvPr/>
          </p:nvCxnSpPr>
          <p:spPr>
            <a:xfrm rot="16200000">
              <a:off x="2281095" y="2412680"/>
              <a:ext cx="23286" cy="0"/>
            </a:xfrm>
            <a:prstGeom prst="line">
              <a:avLst/>
            </a:prstGeom>
            <a:noFill/>
            <a:ln w="12700" cap="flat">
              <a:solidFill>
                <a:srgbClr val="000000"/>
              </a:solidFill>
              <a:prstDash val="solid"/>
              <a:miter/>
            </a:ln>
          </p:spPr>
        </p:cxnSp>
        <p:cxnSp>
          <p:nvCxnSpPr>
            <p:cNvPr id="2294" name="Straight Connector 2293">
              <a:extLst>
                <a:ext uri="{FF2B5EF4-FFF2-40B4-BE49-F238E27FC236}">
                  <a16:creationId xmlns:a16="http://schemas.microsoft.com/office/drawing/2014/main" id="{B8E91B9A-C521-EC15-35B2-7C2981A227B7}"/>
                </a:ext>
              </a:extLst>
            </p:cNvPr>
            <p:cNvCxnSpPr>
              <a:cxnSpLocks/>
            </p:cNvCxnSpPr>
            <p:nvPr/>
          </p:nvCxnSpPr>
          <p:spPr>
            <a:xfrm rot="16200000">
              <a:off x="2423952" y="2412680"/>
              <a:ext cx="23286" cy="0"/>
            </a:xfrm>
            <a:prstGeom prst="line">
              <a:avLst/>
            </a:prstGeom>
            <a:noFill/>
            <a:ln w="12700" cap="flat">
              <a:solidFill>
                <a:srgbClr val="000000"/>
              </a:solidFill>
              <a:prstDash val="solid"/>
              <a:miter/>
            </a:ln>
          </p:spPr>
        </p:cxnSp>
        <p:cxnSp>
          <p:nvCxnSpPr>
            <p:cNvPr id="2296" name="Straight Connector 2295">
              <a:extLst>
                <a:ext uri="{FF2B5EF4-FFF2-40B4-BE49-F238E27FC236}">
                  <a16:creationId xmlns:a16="http://schemas.microsoft.com/office/drawing/2014/main" id="{80B67683-B754-5C5D-EF2F-9BC9A3E5C18D}"/>
                </a:ext>
              </a:extLst>
            </p:cNvPr>
            <p:cNvCxnSpPr>
              <a:cxnSpLocks/>
            </p:cNvCxnSpPr>
            <p:nvPr/>
          </p:nvCxnSpPr>
          <p:spPr>
            <a:xfrm rot="16200000">
              <a:off x="2569554" y="2412680"/>
              <a:ext cx="23286" cy="0"/>
            </a:xfrm>
            <a:prstGeom prst="line">
              <a:avLst/>
            </a:prstGeom>
            <a:noFill/>
            <a:ln w="12700" cap="flat">
              <a:solidFill>
                <a:srgbClr val="000000"/>
              </a:solidFill>
              <a:prstDash val="solid"/>
              <a:miter/>
            </a:ln>
          </p:spPr>
        </p:cxnSp>
        <p:cxnSp>
          <p:nvCxnSpPr>
            <p:cNvPr id="2298" name="Straight Connector 2297">
              <a:extLst>
                <a:ext uri="{FF2B5EF4-FFF2-40B4-BE49-F238E27FC236}">
                  <a16:creationId xmlns:a16="http://schemas.microsoft.com/office/drawing/2014/main" id="{5E5EAE4A-B024-0F7D-F787-10C117FFAFEA}"/>
                </a:ext>
              </a:extLst>
            </p:cNvPr>
            <p:cNvCxnSpPr>
              <a:cxnSpLocks/>
            </p:cNvCxnSpPr>
            <p:nvPr/>
          </p:nvCxnSpPr>
          <p:spPr>
            <a:xfrm rot="16200000">
              <a:off x="2717149" y="2412680"/>
              <a:ext cx="23286" cy="0"/>
            </a:xfrm>
            <a:prstGeom prst="line">
              <a:avLst/>
            </a:prstGeom>
            <a:noFill/>
            <a:ln w="12700" cap="flat">
              <a:solidFill>
                <a:srgbClr val="000000"/>
              </a:solidFill>
              <a:prstDash val="solid"/>
              <a:miter/>
            </a:ln>
          </p:spPr>
        </p:cxnSp>
        <p:cxnSp>
          <p:nvCxnSpPr>
            <p:cNvPr id="2300" name="Straight Connector 2299">
              <a:extLst>
                <a:ext uri="{FF2B5EF4-FFF2-40B4-BE49-F238E27FC236}">
                  <a16:creationId xmlns:a16="http://schemas.microsoft.com/office/drawing/2014/main" id="{242E2157-5E47-0690-CB01-0B1CDF0A9A6E}"/>
                </a:ext>
              </a:extLst>
            </p:cNvPr>
            <p:cNvCxnSpPr>
              <a:cxnSpLocks/>
            </p:cNvCxnSpPr>
            <p:nvPr/>
          </p:nvCxnSpPr>
          <p:spPr>
            <a:xfrm rot="16200000">
              <a:off x="2862751" y="2412680"/>
              <a:ext cx="23286" cy="0"/>
            </a:xfrm>
            <a:prstGeom prst="line">
              <a:avLst/>
            </a:prstGeom>
            <a:noFill/>
            <a:ln w="12700" cap="flat">
              <a:solidFill>
                <a:srgbClr val="000000"/>
              </a:solidFill>
              <a:prstDash val="solid"/>
              <a:miter/>
            </a:ln>
          </p:spPr>
        </p:cxnSp>
        <p:cxnSp>
          <p:nvCxnSpPr>
            <p:cNvPr id="2302" name="Straight Connector 2301">
              <a:extLst>
                <a:ext uri="{FF2B5EF4-FFF2-40B4-BE49-F238E27FC236}">
                  <a16:creationId xmlns:a16="http://schemas.microsoft.com/office/drawing/2014/main" id="{6AB6585F-D90E-8FB4-EF22-1C4AF2B66360}"/>
                </a:ext>
              </a:extLst>
            </p:cNvPr>
            <p:cNvCxnSpPr>
              <a:cxnSpLocks/>
            </p:cNvCxnSpPr>
            <p:nvPr/>
          </p:nvCxnSpPr>
          <p:spPr>
            <a:xfrm rot="16200000">
              <a:off x="3004085" y="2412680"/>
              <a:ext cx="23286" cy="0"/>
            </a:xfrm>
            <a:prstGeom prst="line">
              <a:avLst/>
            </a:prstGeom>
            <a:noFill/>
            <a:ln w="12700" cap="flat">
              <a:solidFill>
                <a:srgbClr val="000000"/>
              </a:solidFill>
              <a:prstDash val="solid"/>
              <a:miter/>
            </a:ln>
          </p:spPr>
        </p:cxnSp>
        <p:sp>
          <p:nvSpPr>
            <p:cNvPr id="2305" name="object 352">
              <a:extLst>
                <a:ext uri="{FF2B5EF4-FFF2-40B4-BE49-F238E27FC236}">
                  <a16:creationId xmlns:a16="http://schemas.microsoft.com/office/drawing/2014/main" id="{15955535-5689-2E9E-4A7B-CF0F436B0080}"/>
                </a:ext>
              </a:extLst>
            </p:cNvPr>
            <p:cNvSpPr txBox="1"/>
            <p:nvPr/>
          </p:nvSpPr>
          <p:spPr>
            <a:xfrm>
              <a:off x="796573" y="2420629"/>
              <a:ext cx="63479" cy="120498"/>
            </a:xfrm>
            <a:prstGeom prst="rect">
              <a:avLst/>
            </a:prstGeom>
          </p:spPr>
          <p:txBody>
            <a:bodyPr vert="horz" wrap="none" lIns="0" tIns="16933" rIns="0" bIns="0" rtlCol="0">
              <a:spAutoFit/>
            </a:bodyPr>
            <a:lstStyle/>
            <a:p>
              <a:pPr marL="16933" algn="ctr">
                <a:spcBef>
                  <a:spcPts val="133"/>
                </a:spcBef>
              </a:pPr>
              <a:r>
                <a:rPr sz="933">
                  <a:latin typeface="Arial" panose="020B0604020202020204" pitchFamily="34" charset="0"/>
                  <a:cs typeface="Arial" panose="020B0604020202020204" pitchFamily="34" charset="0"/>
                </a:rPr>
                <a:t>0</a:t>
              </a:r>
            </a:p>
          </p:txBody>
        </p:sp>
        <p:sp>
          <p:nvSpPr>
            <p:cNvPr id="2307" name="object 352">
              <a:extLst>
                <a:ext uri="{FF2B5EF4-FFF2-40B4-BE49-F238E27FC236}">
                  <a16:creationId xmlns:a16="http://schemas.microsoft.com/office/drawing/2014/main" id="{1D609F9A-98A1-9BCD-65DE-38A8BE050B35}"/>
                </a:ext>
              </a:extLst>
            </p:cNvPr>
            <p:cNvSpPr txBox="1"/>
            <p:nvPr/>
          </p:nvSpPr>
          <p:spPr>
            <a:xfrm>
              <a:off x="946163" y="2420629"/>
              <a:ext cx="63479" cy="120498"/>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4</a:t>
              </a:r>
              <a:endParaRPr sz="933">
                <a:latin typeface="Arial" panose="020B0604020202020204" pitchFamily="34" charset="0"/>
                <a:cs typeface="Arial" panose="020B0604020202020204" pitchFamily="34" charset="0"/>
              </a:endParaRPr>
            </a:p>
          </p:txBody>
        </p:sp>
        <p:sp>
          <p:nvSpPr>
            <p:cNvPr id="2310" name="object 352">
              <a:extLst>
                <a:ext uri="{FF2B5EF4-FFF2-40B4-BE49-F238E27FC236}">
                  <a16:creationId xmlns:a16="http://schemas.microsoft.com/office/drawing/2014/main" id="{C06D5180-BDE6-9D0E-3E3C-D9B666C4BF73}"/>
                </a:ext>
              </a:extLst>
            </p:cNvPr>
            <p:cNvSpPr txBox="1"/>
            <p:nvPr/>
          </p:nvSpPr>
          <p:spPr>
            <a:xfrm>
              <a:off x="1216527" y="2420629"/>
              <a:ext cx="113974" cy="120498"/>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12</a:t>
              </a:r>
              <a:endParaRPr sz="933">
                <a:latin typeface="Arial" panose="020B0604020202020204" pitchFamily="34" charset="0"/>
                <a:cs typeface="Arial" panose="020B0604020202020204" pitchFamily="34" charset="0"/>
              </a:endParaRPr>
            </a:p>
          </p:txBody>
        </p:sp>
        <p:sp>
          <p:nvSpPr>
            <p:cNvPr id="2312" name="object 352">
              <a:extLst>
                <a:ext uri="{FF2B5EF4-FFF2-40B4-BE49-F238E27FC236}">
                  <a16:creationId xmlns:a16="http://schemas.microsoft.com/office/drawing/2014/main" id="{70B2BB08-14C9-8495-365C-145F9291953B}"/>
                </a:ext>
              </a:extLst>
            </p:cNvPr>
            <p:cNvSpPr txBox="1"/>
            <p:nvPr/>
          </p:nvSpPr>
          <p:spPr>
            <a:xfrm>
              <a:off x="1358140" y="2420629"/>
              <a:ext cx="113974" cy="120498"/>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16</a:t>
              </a:r>
              <a:endParaRPr sz="933">
                <a:latin typeface="Arial" panose="020B0604020202020204" pitchFamily="34" charset="0"/>
                <a:cs typeface="Arial" panose="020B0604020202020204" pitchFamily="34" charset="0"/>
              </a:endParaRPr>
            </a:p>
          </p:txBody>
        </p:sp>
        <p:sp>
          <p:nvSpPr>
            <p:cNvPr id="2313" name="object 352">
              <a:extLst>
                <a:ext uri="{FF2B5EF4-FFF2-40B4-BE49-F238E27FC236}">
                  <a16:creationId xmlns:a16="http://schemas.microsoft.com/office/drawing/2014/main" id="{477095BB-4DF6-C214-D6BF-AD6ABDC4C384}"/>
                </a:ext>
              </a:extLst>
            </p:cNvPr>
            <p:cNvSpPr txBox="1"/>
            <p:nvPr/>
          </p:nvSpPr>
          <p:spPr>
            <a:xfrm>
              <a:off x="1090577" y="2420629"/>
              <a:ext cx="63479" cy="120498"/>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8</a:t>
              </a:r>
              <a:endParaRPr sz="933">
                <a:latin typeface="Arial" panose="020B0604020202020204" pitchFamily="34" charset="0"/>
                <a:cs typeface="Arial" panose="020B0604020202020204" pitchFamily="34" charset="0"/>
              </a:endParaRPr>
            </a:p>
          </p:txBody>
        </p:sp>
        <p:sp>
          <p:nvSpPr>
            <p:cNvPr id="2315" name="object 352">
              <a:extLst>
                <a:ext uri="{FF2B5EF4-FFF2-40B4-BE49-F238E27FC236}">
                  <a16:creationId xmlns:a16="http://schemas.microsoft.com/office/drawing/2014/main" id="{2BEA19D0-8399-952B-0D07-4EEDAE6699EA}"/>
                </a:ext>
              </a:extLst>
            </p:cNvPr>
            <p:cNvSpPr txBox="1"/>
            <p:nvPr/>
          </p:nvSpPr>
          <p:spPr>
            <a:xfrm>
              <a:off x="1497722" y="2420629"/>
              <a:ext cx="113974" cy="120498"/>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20</a:t>
              </a:r>
              <a:endParaRPr sz="933">
                <a:latin typeface="Arial" panose="020B0604020202020204" pitchFamily="34" charset="0"/>
                <a:cs typeface="Arial" panose="020B0604020202020204" pitchFamily="34" charset="0"/>
              </a:endParaRPr>
            </a:p>
          </p:txBody>
        </p:sp>
        <p:sp>
          <p:nvSpPr>
            <p:cNvPr id="2317" name="object 352">
              <a:extLst>
                <a:ext uri="{FF2B5EF4-FFF2-40B4-BE49-F238E27FC236}">
                  <a16:creationId xmlns:a16="http://schemas.microsoft.com/office/drawing/2014/main" id="{58CE4B9E-1CB6-09CE-13AC-B6D2DC95C9AB}"/>
                </a:ext>
              </a:extLst>
            </p:cNvPr>
            <p:cNvSpPr txBox="1"/>
            <p:nvPr/>
          </p:nvSpPr>
          <p:spPr>
            <a:xfrm>
              <a:off x="1645319" y="2420629"/>
              <a:ext cx="113974" cy="120498"/>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24</a:t>
              </a:r>
              <a:endParaRPr sz="933">
                <a:latin typeface="Arial" panose="020B0604020202020204" pitchFamily="34" charset="0"/>
                <a:cs typeface="Arial" panose="020B0604020202020204" pitchFamily="34" charset="0"/>
              </a:endParaRPr>
            </a:p>
          </p:txBody>
        </p:sp>
        <p:sp>
          <p:nvSpPr>
            <p:cNvPr id="2319" name="object 352">
              <a:extLst>
                <a:ext uri="{FF2B5EF4-FFF2-40B4-BE49-F238E27FC236}">
                  <a16:creationId xmlns:a16="http://schemas.microsoft.com/office/drawing/2014/main" id="{0664CF20-43F8-3E49-4D20-94C25B51F351}"/>
                </a:ext>
              </a:extLst>
            </p:cNvPr>
            <p:cNvSpPr txBox="1"/>
            <p:nvPr/>
          </p:nvSpPr>
          <p:spPr>
            <a:xfrm>
              <a:off x="1786926" y="2420629"/>
              <a:ext cx="113974" cy="120498"/>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28</a:t>
              </a:r>
              <a:endParaRPr sz="933">
                <a:latin typeface="Arial" panose="020B0604020202020204" pitchFamily="34" charset="0"/>
                <a:cs typeface="Arial" panose="020B0604020202020204" pitchFamily="34" charset="0"/>
              </a:endParaRPr>
            </a:p>
          </p:txBody>
        </p:sp>
        <p:sp>
          <p:nvSpPr>
            <p:cNvPr id="2321" name="object 352">
              <a:extLst>
                <a:ext uri="{FF2B5EF4-FFF2-40B4-BE49-F238E27FC236}">
                  <a16:creationId xmlns:a16="http://schemas.microsoft.com/office/drawing/2014/main" id="{E6FBB6FC-B2D6-65CA-413C-8F4A5215E4B9}"/>
                </a:ext>
              </a:extLst>
            </p:cNvPr>
            <p:cNvSpPr txBox="1"/>
            <p:nvPr/>
          </p:nvSpPr>
          <p:spPr>
            <a:xfrm>
              <a:off x="1936939" y="2420629"/>
              <a:ext cx="113974" cy="120498"/>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32</a:t>
              </a:r>
              <a:endParaRPr sz="933">
                <a:latin typeface="Arial" panose="020B0604020202020204" pitchFamily="34" charset="0"/>
                <a:cs typeface="Arial" panose="020B0604020202020204" pitchFamily="34" charset="0"/>
              </a:endParaRPr>
            </a:p>
          </p:txBody>
        </p:sp>
        <p:sp>
          <p:nvSpPr>
            <p:cNvPr id="2323" name="object 352">
              <a:extLst>
                <a:ext uri="{FF2B5EF4-FFF2-40B4-BE49-F238E27FC236}">
                  <a16:creationId xmlns:a16="http://schemas.microsoft.com/office/drawing/2014/main" id="{33B4B233-1A83-D79A-53A5-42238D6C7290}"/>
                </a:ext>
              </a:extLst>
            </p:cNvPr>
            <p:cNvSpPr txBox="1"/>
            <p:nvPr/>
          </p:nvSpPr>
          <p:spPr>
            <a:xfrm>
              <a:off x="2078553" y="2420629"/>
              <a:ext cx="113974" cy="120498"/>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36</a:t>
              </a:r>
              <a:endParaRPr sz="933">
                <a:latin typeface="Arial" panose="020B0604020202020204" pitchFamily="34" charset="0"/>
                <a:cs typeface="Arial" panose="020B0604020202020204" pitchFamily="34" charset="0"/>
              </a:endParaRPr>
            </a:p>
          </p:txBody>
        </p:sp>
        <p:sp>
          <p:nvSpPr>
            <p:cNvPr id="2325" name="object 352">
              <a:extLst>
                <a:ext uri="{FF2B5EF4-FFF2-40B4-BE49-F238E27FC236}">
                  <a16:creationId xmlns:a16="http://schemas.microsoft.com/office/drawing/2014/main" id="{4A1993E4-3813-661E-464A-93D417253693}"/>
                </a:ext>
              </a:extLst>
            </p:cNvPr>
            <p:cNvSpPr txBox="1"/>
            <p:nvPr/>
          </p:nvSpPr>
          <p:spPr>
            <a:xfrm>
              <a:off x="2218135" y="2420629"/>
              <a:ext cx="113974" cy="120498"/>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40</a:t>
              </a:r>
              <a:endParaRPr sz="933">
                <a:latin typeface="Arial" panose="020B0604020202020204" pitchFamily="34" charset="0"/>
                <a:cs typeface="Arial" panose="020B0604020202020204" pitchFamily="34" charset="0"/>
              </a:endParaRPr>
            </a:p>
          </p:txBody>
        </p:sp>
        <p:sp>
          <p:nvSpPr>
            <p:cNvPr id="2327" name="object 352">
              <a:extLst>
                <a:ext uri="{FF2B5EF4-FFF2-40B4-BE49-F238E27FC236}">
                  <a16:creationId xmlns:a16="http://schemas.microsoft.com/office/drawing/2014/main" id="{82437AF4-9B1F-8964-B411-ACCD54B973D3}"/>
                </a:ext>
              </a:extLst>
            </p:cNvPr>
            <p:cNvSpPr txBox="1"/>
            <p:nvPr/>
          </p:nvSpPr>
          <p:spPr>
            <a:xfrm>
              <a:off x="2365732" y="2420629"/>
              <a:ext cx="113974" cy="120498"/>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44</a:t>
              </a:r>
              <a:endParaRPr sz="933">
                <a:latin typeface="Arial" panose="020B0604020202020204" pitchFamily="34" charset="0"/>
                <a:cs typeface="Arial" panose="020B0604020202020204" pitchFamily="34" charset="0"/>
              </a:endParaRPr>
            </a:p>
          </p:txBody>
        </p:sp>
        <p:sp>
          <p:nvSpPr>
            <p:cNvPr id="2329" name="object 352">
              <a:extLst>
                <a:ext uri="{FF2B5EF4-FFF2-40B4-BE49-F238E27FC236}">
                  <a16:creationId xmlns:a16="http://schemas.microsoft.com/office/drawing/2014/main" id="{2C0BF814-FADC-43AF-638F-9CF3287AC39C}"/>
                </a:ext>
              </a:extLst>
            </p:cNvPr>
            <p:cNvSpPr txBox="1"/>
            <p:nvPr/>
          </p:nvSpPr>
          <p:spPr>
            <a:xfrm>
              <a:off x="2507338" y="2420629"/>
              <a:ext cx="113974" cy="120498"/>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48</a:t>
              </a:r>
              <a:endParaRPr sz="933">
                <a:latin typeface="Arial" panose="020B0604020202020204" pitchFamily="34" charset="0"/>
                <a:cs typeface="Arial" panose="020B0604020202020204" pitchFamily="34" charset="0"/>
              </a:endParaRPr>
            </a:p>
          </p:txBody>
        </p:sp>
        <p:sp>
          <p:nvSpPr>
            <p:cNvPr id="2331" name="object 352">
              <a:extLst>
                <a:ext uri="{FF2B5EF4-FFF2-40B4-BE49-F238E27FC236}">
                  <a16:creationId xmlns:a16="http://schemas.microsoft.com/office/drawing/2014/main" id="{8DDF69A3-A781-0A4E-AB5D-8046BFB655E0}"/>
                </a:ext>
              </a:extLst>
            </p:cNvPr>
            <p:cNvSpPr txBox="1"/>
            <p:nvPr/>
          </p:nvSpPr>
          <p:spPr>
            <a:xfrm>
              <a:off x="2661067" y="2420629"/>
              <a:ext cx="113974" cy="120498"/>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52</a:t>
              </a:r>
              <a:endParaRPr sz="933">
                <a:latin typeface="Arial" panose="020B0604020202020204" pitchFamily="34" charset="0"/>
                <a:cs typeface="Arial" panose="020B0604020202020204" pitchFamily="34" charset="0"/>
              </a:endParaRPr>
            </a:p>
          </p:txBody>
        </p:sp>
        <p:sp>
          <p:nvSpPr>
            <p:cNvPr id="2333" name="object 352">
              <a:extLst>
                <a:ext uri="{FF2B5EF4-FFF2-40B4-BE49-F238E27FC236}">
                  <a16:creationId xmlns:a16="http://schemas.microsoft.com/office/drawing/2014/main" id="{D2D057C4-C08E-8401-3DCA-17D62AA39B7C}"/>
                </a:ext>
              </a:extLst>
            </p:cNvPr>
            <p:cNvSpPr txBox="1"/>
            <p:nvPr/>
          </p:nvSpPr>
          <p:spPr>
            <a:xfrm>
              <a:off x="2802680" y="2420629"/>
              <a:ext cx="113974" cy="120498"/>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56</a:t>
              </a:r>
              <a:endParaRPr sz="933">
                <a:latin typeface="Arial" panose="020B0604020202020204" pitchFamily="34" charset="0"/>
                <a:cs typeface="Arial" panose="020B0604020202020204" pitchFamily="34" charset="0"/>
              </a:endParaRPr>
            </a:p>
          </p:txBody>
        </p:sp>
        <p:sp>
          <p:nvSpPr>
            <p:cNvPr id="2335" name="object 352">
              <a:extLst>
                <a:ext uri="{FF2B5EF4-FFF2-40B4-BE49-F238E27FC236}">
                  <a16:creationId xmlns:a16="http://schemas.microsoft.com/office/drawing/2014/main" id="{F930D452-ECDD-015D-5463-79FD4750D533}"/>
                </a:ext>
              </a:extLst>
            </p:cNvPr>
            <p:cNvSpPr txBox="1"/>
            <p:nvPr/>
          </p:nvSpPr>
          <p:spPr>
            <a:xfrm>
              <a:off x="2945279" y="2420629"/>
              <a:ext cx="113974" cy="120498"/>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60</a:t>
              </a:r>
              <a:endParaRPr sz="933">
                <a:latin typeface="Arial" panose="020B0604020202020204" pitchFamily="34" charset="0"/>
                <a:cs typeface="Arial" panose="020B0604020202020204" pitchFamily="34" charset="0"/>
              </a:endParaRPr>
            </a:p>
          </p:txBody>
        </p:sp>
        <p:grpSp>
          <p:nvGrpSpPr>
            <p:cNvPr id="47" name="Group 4">
              <a:extLst>
                <a:ext uri="{FF2B5EF4-FFF2-40B4-BE49-F238E27FC236}">
                  <a16:creationId xmlns:a16="http://schemas.microsoft.com/office/drawing/2014/main" id="{BE72A157-A9DA-6633-933B-2B78D86DE2F2}"/>
                </a:ext>
              </a:extLst>
            </p:cNvPr>
            <p:cNvGrpSpPr>
              <a:grpSpLocks noChangeAspect="1"/>
            </p:cNvGrpSpPr>
            <p:nvPr/>
          </p:nvGrpSpPr>
          <p:grpSpPr bwMode="auto">
            <a:xfrm>
              <a:off x="832506" y="1361047"/>
              <a:ext cx="2120198" cy="657403"/>
              <a:chOff x="254" y="1922"/>
              <a:chExt cx="1595" cy="488"/>
            </a:xfrm>
          </p:grpSpPr>
          <p:grpSp>
            <p:nvGrpSpPr>
              <p:cNvPr id="291" name="Group 205">
                <a:extLst>
                  <a:ext uri="{FF2B5EF4-FFF2-40B4-BE49-F238E27FC236}">
                    <a16:creationId xmlns:a16="http://schemas.microsoft.com/office/drawing/2014/main" id="{441D5657-9C30-C9B3-F449-36A028F7128A}"/>
                  </a:ext>
                </a:extLst>
              </p:cNvPr>
              <p:cNvGrpSpPr>
                <a:grpSpLocks/>
              </p:cNvGrpSpPr>
              <p:nvPr/>
            </p:nvGrpSpPr>
            <p:grpSpPr bwMode="auto">
              <a:xfrm>
                <a:off x="254" y="1922"/>
                <a:ext cx="1589" cy="488"/>
                <a:chOff x="254" y="1922"/>
                <a:chExt cx="1589" cy="488"/>
              </a:xfrm>
            </p:grpSpPr>
            <p:sp>
              <p:nvSpPr>
                <p:cNvPr id="306" name="Freeform 5">
                  <a:extLst>
                    <a:ext uri="{FF2B5EF4-FFF2-40B4-BE49-F238E27FC236}">
                      <a16:creationId xmlns:a16="http://schemas.microsoft.com/office/drawing/2014/main" id="{4AE5F378-2C8B-F31C-6AD4-18EDCABFA36B}"/>
                    </a:ext>
                  </a:extLst>
                </p:cNvPr>
                <p:cNvSpPr>
                  <a:spLocks/>
                </p:cNvSpPr>
                <p:nvPr/>
              </p:nvSpPr>
              <p:spPr bwMode="auto">
                <a:xfrm>
                  <a:off x="259" y="1928"/>
                  <a:ext cx="530" cy="320"/>
                </a:xfrm>
                <a:custGeom>
                  <a:avLst/>
                  <a:gdLst>
                    <a:gd name="T0" fmla="*/ 1 w 530"/>
                    <a:gd name="T1" fmla="*/ 0 h 320"/>
                    <a:gd name="T2" fmla="*/ 62 w 530"/>
                    <a:gd name="T3" fmla="*/ 6 h 320"/>
                    <a:gd name="T4" fmla="*/ 73 w 530"/>
                    <a:gd name="T5" fmla="*/ 10 h 320"/>
                    <a:gd name="T6" fmla="*/ 77 w 530"/>
                    <a:gd name="T7" fmla="*/ 15 h 320"/>
                    <a:gd name="T8" fmla="*/ 81 w 530"/>
                    <a:gd name="T9" fmla="*/ 20 h 320"/>
                    <a:gd name="T10" fmla="*/ 114 w 530"/>
                    <a:gd name="T11" fmla="*/ 20 h 320"/>
                    <a:gd name="T12" fmla="*/ 141 w 530"/>
                    <a:gd name="T13" fmla="*/ 26 h 320"/>
                    <a:gd name="T14" fmla="*/ 146 w 530"/>
                    <a:gd name="T15" fmla="*/ 31 h 320"/>
                    <a:gd name="T16" fmla="*/ 147 w 530"/>
                    <a:gd name="T17" fmla="*/ 35 h 320"/>
                    <a:gd name="T18" fmla="*/ 151 w 530"/>
                    <a:gd name="T19" fmla="*/ 40 h 320"/>
                    <a:gd name="T20" fmla="*/ 153 w 530"/>
                    <a:gd name="T21" fmla="*/ 47 h 320"/>
                    <a:gd name="T22" fmla="*/ 154 w 530"/>
                    <a:gd name="T23" fmla="*/ 57 h 320"/>
                    <a:gd name="T24" fmla="*/ 159 w 530"/>
                    <a:gd name="T25" fmla="*/ 61 h 320"/>
                    <a:gd name="T26" fmla="*/ 160 w 530"/>
                    <a:gd name="T27" fmla="*/ 67 h 320"/>
                    <a:gd name="T28" fmla="*/ 188 w 530"/>
                    <a:gd name="T29" fmla="*/ 78 h 320"/>
                    <a:gd name="T30" fmla="*/ 189 w 530"/>
                    <a:gd name="T31" fmla="*/ 83 h 320"/>
                    <a:gd name="T32" fmla="*/ 202 w 530"/>
                    <a:gd name="T33" fmla="*/ 88 h 320"/>
                    <a:gd name="T34" fmla="*/ 205 w 530"/>
                    <a:gd name="T35" fmla="*/ 93 h 320"/>
                    <a:gd name="T36" fmla="*/ 224 w 530"/>
                    <a:gd name="T37" fmla="*/ 98 h 320"/>
                    <a:gd name="T38" fmla="*/ 225 w 530"/>
                    <a:gd name="T39" fmla="*/ 103 h 320"/>
                    <a:gd name="T40" fmla="*/ 228 w 530"/>
                    <a:gd name="T41" fmla="*/ 109 h 320"/>
                    <a:gd name="T42" fmla="*/ 228 w 530"/>
                    <a:gd name="T43" fmla="*/ 119 h 320"/>
                    <a:gd name="T44" fmla="*/ 229 w 530"/>
                    <a:gd name="T45" fmla="*/ 124 h 320"/>
                    <a:gd name="T46" fmla="*/ 231 w 530"/>
                    <a:gd name="T47" fmla="*/ 129 h 320"/>
                    <a:gd name="T48" fmla="*/ 242 w 530"/>
                    <a:gd name="T49" fmla="*/ 135 h 320"/>
                    <a:gd name="T50" fmla="*/ 249 w 530"/>
                    <a:gd name="T51" fmla="*/ 139 h 320"/>
                    <a:gd name="T52" fmla="*/ 261 w 530"/>
                    <a:gd name="T53" fmla="*/ 145 h 320"/>
                    <a:gd name="T54" fmla="*/ 294 w 530"/>
                    <a:gd name="T55" fmla="*/ 150 h 320"/>
                    <a:gd name="T56" fmla="*/ 295 w 530"/>
                    <a:gd name="T57" fmla="*/ 156 h 320"/>
                    <a:gd name="T58" fmla="*/ 300 w 530"/>
                    <a:gd name="T59" fmla="*/ 156 h 320"/>
                    <a:gd name="T60" fmla="*/ 301 w 530"/>
                    <a:gd name="T61" fmla="*/ 161 h 320"/>
                    <a:gd name="T62" fmla="*/ 302 w 530"/>
                    <a:gd name="T63" fmla="*/ 165 h 320"/>
                    <a:gd name="T64" fmla="*/ 303 w 530"/>
                    <a:gd name="T65" fmla="*/ 171 h 320"/>
                    <a:gd name="T66" fmla="*/ 306 w 530"/>
                    <a:gd name="T67" fmla="*/ 177 h 320"/>
                    <a:gd name="T68" fmla="*/ 309 w 530"/>
                    <a:gd name="T69" fmla="*/ 182 h 320"/>
                    <a:gd name="T70" fmla="*/ 315 w 530"/>
                    <a:gd name="T71" fmla="*/ 187 h 320"/>
                    <a:gd name="T72" fmla="*/ 367 w 530"/>
                    <a:gd name="T73" fmla="*/ 191 h 320"/>
                    <a:gd name="T74" fmla="*/ 373 w 530"/>
                    <a:gd name="T75" fmla="*/ 198 h 320"/>
                    <a:gd name="T76" fmla="*/ 374 w 530"/>
                    <a:gd name="T77" fmla="*/ 208 h 320"/>
                    <a:gd name="T78" fmla="*/ 376 w 530"/>
                    <a:gd name="T79" fmla="*/ 213 h 320"/>
                    <a:gd name="T80" fmla="*/ 376 w 530"/>
                    <a:gd name="T81" fmla="*/ 219 h 320"/>
                    <a:gd name="T82" fmla="*/ 378 w 530"/>
                    <a:gd name="T83" fmla="*/ 224 h 320"/>
                    <a:gd name="T84" fmla="*/ 381 w 530"/>
                    <a:gd name="T85" fmla="*/ 229 h 320"/>
                    <a:gd name="T86" fmla="*/ 403 w 530"/>
                    <a:gd name="T87" fmla="*/ 240 h 320"/>
                    <a:gd name="T88" fmla="*/ 415 w 530"/>
                    <a:gd name="T89" fmla="*/ 240 h 320"/>
                    <a:gd name="T90" fmla="*/ 416 w 530"/>
                    <a:gd name="T91" fmla="*/ 245 h 320"/>
                    <a:gd name="T92" fmla="*/ 427 w 530"/>
                    <a:gd name="T93" fmla="*/ 250 h 320"/>
                    <a:gd name="T94" fmla="*/ 449 w 530"/>
                    <a:gd name="T95" fmla="*/ 255 h 320"/>
                    <a:gd name="T96" fmla="*/ 450 w 530"/>
                    <a:gd name="T97" fmla="*/ 267 h 320"/>
                    <a:gd name="T98" fmla="*/ 452 w 530"/>
                    <a:gd name="T99" fmla="*/ 272 h 320"/>
                    <a:gd name="T100" fmla="*/ 453 w 530"/>
                    <a:gd name="T101" fmla="*/ 276 h 320"/>
                    <a:gd name="T102" fmla="*/ 454 w 530"/>
                    <a:gd name="T103" fmla="*/ 282 h 320"/>
                    <a:gd name="T104" fmla="*/ 454 w 530"/>
                    <a:gd name="T105" fmla="*/ 299 h 320"/>
                    <a:gd name="T106" fmla="*/ 455 w 530"/>
                    <a:gd name="T107" fmla="*/ 304 h 320"/>
                    <a:gd name="T108" fmla="*/ 460 w 530"/>
                    <a:gd name="T109" fmla="*/ 308 h 320"/>
                    <a:gd name="T110" fmla="*/ 510 w 530"/>
                    <a:gd name="T111" fmla="*/ 315 h 320"/>
                    <a:gd name="T112" fmla="*/ 527 w 530"/>
                    <a:gd name="T113"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0" h="320">
                      <a:moveTo>
                        <a:pt x="0" y="0"/>
                      </a:moveTo>
                      <a:lnTo>
                        <a:pt x="1" y="0"/>
                      </a:lnTo>
                      <a:lnTo>
                        <a:pt x="62" y="0"/>
                      </a:lnTo>
                      <a:lnTo>
                        <a:pt x="62" y="6"/>
                      </a:lnTo>
                      <a:lnTo>
                        <a:pt x="73" y="6"/>
                      </a:lnTo>
                      <a:lnTo>
                        <a:pt x="73" y="10"/>
                      </a:lnTo>
                      <a:lnTo>
                        <a:pt x="77" y="10"/>
                      </a:lnTo>
                      <a:lnTo>
                        <a:pt x="77" y="15"/>
                      </a:lnTo>
                      <a:lnTo>
                        <a:pt x="81" y="15"/>
                      </a:lnTo>
                      <a:lnTo>
                        <a:pt x="81" y="20"/>
                      </a:lnTo>
                      <a:lnTo>
                        <a:pt x="84" y="20"/>
                      </a:lnTo>
                      <a:lnTo>
                        <a:pt x="114" y="20"/>
                      </a:lnTo>
                      <a:lnTo>
                        <a:pt x="141" y="20"/>
                      </a:lnTo>
                      <a:lnTo>
                        <a:pt x="141" y="26"/>
                      </a:lnTo>
                      <a:lnTo>
                        <a:pt x="146" y="26"/>
                      </a:lnTo>
                      <a:lnTo>
                        <a:pt x="146" y="31"/>
                      </a:lnTo>
                      <a:lnTo>
                        <a:pt x="147" y="31"/>
                      </a:lnTo>
                      <a:lnTo>
                        <a:pt x="147" y="35"/>
                      </a:lnTo>
                      <a:lnTo>
                        <a:pt x="147" y="40"/>
                      </a:lnTo>
                      <a:lnTo>
                        <a:pt x="151" y="40"/>
                      </a:lnTo>
                      <a:lnTo>
                        <a:pt x="151" y="47"/>
                      </a:lnTo>
                      <a:lnTo>
                        <a:pt x="153" y="47"/>
                      </a:lnTo>
                      <a:lnTo>
                        <a:pt x="153" y="57"/>
                      </a:lnTo>
                      <a:lnTo>
                        <a:pt x="154" y="57"/>
                      </a:lnTo>
                      <a:lnTo>
                        <a:pt x="154" y="61"/>
                      </a:lnTo>
                      <a:lnTo>
                        <a:pt x="159" y="61"/>
                      </a:lnTo>
                      <a:lnTo>
                        <a:pt x="159" y="67"/>
                      </a:lnTo>
                      <a:lnTo>
                        <a:pt x="160" y="67"/>
                      </a:lnTo>
                      <a:lnTo>
                        <a:pt x="160" y="78"/>
                      </a:lnTo>
                      <a:lnTo>
                        <a:pt x="188" y="78"/>
                      </a:lnTo>
                      <a:lnTo>
                        <a:pt x="188" y="83"/>
                      </a:lnTo>
                      <a:lnTo>
                        <a:pt x="189" y="83"/>
                      </a:lnTo>
                      <a:lnTo>
                        <a:pt x="189" y="88"/>
                      </a:lnTo>
                      <a:lnTo>
                        <a:pt x="202" y="88"/>
                      </a:lnTo>
                      <a:lnTo>
                        <a:pt x="202" y="93"/>
                      </a:lnTo>
                      <a:lnTo>
                        <a:pt x="205" y="93"/>
                      </a:lnTo>
                      <a:lnTo>
                        <a:pt x="205" y="98"/>
                      </a:lnTo>
                      <a:lnTo>
                        <a:pt x="224" y="98"/>
                      </a:lnTo>
                      <a:lnTo>
                        <a:pt x="224" y="103"/>
                      </a:lnTo>
                      <a:lnTo>
                        <a:pt x="225" y="103"/>
                      </a:lnTo>
                      <a:lnTo>
                        <a:pt x="225" y="109"/>
                      </a:lnTo>
                      <a:lnTo>
                        <a:pt x="228" y="109"/>
                      </a:lnTo>
                      <a:lnTo>
                        <a:pt x="228" y="114"/>
                      </a:lnTo>
                      <a:lnTo>
                        <a:pt x="228" y="119"/>
                      </a:lnTo>
                      <a:lnTo>
                        <a:pt x="229" y="119"/>
                      </a:lnTo>
                      <a:lnTo>
                        <a:pt x="229" y="124"/>
                      </a:lnTo>
                      <a:lnTo>
                        <a:pt x="231" y="124"/>
                      </a:lnTo>
                      <a:lnTo>
                        <a:pt x="231" y="129"/>
                      </a:lnTo>
                      <a:lnTo>
                        <a:pt x="242" y="129"/>
                      </a:lnTo>
                      <a:lnTo>
                        <a:pt x="242" y="135"/>
                      </a:lnTo>
                      <a:lnTo>
                        <a:pt x="249" y="135"/>
                      </a:lnTo>
                      <a:lnTo>
                        <a:pt x="249" y="139"/>
                      </a:lnTo>
                      <a:lnTo>
                        <a:pt x="261" y="139"/>
                      </a:lnTo>
                      <a:lnTo>
                        <a:pt x="261" y="145"/>
                      </a:lnTo>
                      <a:lnTo>
                        <a:pt x="294" y="145"/>
                      </a:lnTo>
                      <a:lnTo>
                        <a:pt x="294" y="150"/>
                      </a:lnTo>
                      <a:lnTo>
                        <a:pt x="295" y="150"/>
                      </a:lnTo>
                      <a:lnTo>
                        <a:pt x="295" y="156"/>
                      </a:lnTo>
                      <a:lnTo>
                        <a:pt x="296" y="156"/>
                      </a:lnTo>
                      <a:lnTo>
                        <a:pt x="300" y="156"/>
                      </a:lnTo>
                      <a:lnTo>
                        <a:pt x="300" y="161"/>
                      </a:lnTo>
                      <a:lnTo>
                        <a:pt x="301" y="161"/>
                      </a:lnTo>
                      <a:lnTo>
                        <a:pt x="301" y="165"/>
                      </a:lnTo>
                      <a:lnTo>
                        <a:pt x="302" y="165"/>
                      </a:lnTo>
                      <a:lnTo>
                        <a:pt x="302" y="171"/>
                      </a:lnTo>
                      <a:lnTo>
                        <a:pt x="303" y="171"/>
                      </a:lnTo>
                      <a:lnTo>
                        <a:pt x="303" y="177"/>
                      </a:lnTo>
                      <a:lnTo>
                        <a:pt x="306" y="177"/>
                      </a:lnTo>
                      <a:lnTo>
                        <a:pt x="306" y="182"/>
                      </a:lnTo>
                      <a:lnTo>
                        <a:pt x="309" y="182"/>
                      </a:lnTo>
                      <a:lnTo>
                        <a:pt x="309" y="187"/>
                      </a:lnTo>
                      <a:lnTo>
                        <a:pt x="315" y="187"/>
                      </a:lnTo>
                      <a:lnTo>
                        <a:pt x="315" y="191"/>
                      </a:lnTo>
                      <a:lnTo>
                        <a:pt x="367" y="191"/>
                      </a:lnTo>
                      <a:lnTo>
                        <a:pt x="367" y="198"/>
                      </a:lnTo>
                      <a:lnTo>
                        <a:pt x="373" y="198"/>
                      </a:lnTo>
                      <a:lnTo>
                        <a:pt x="373" y="208"/>
                      </a:lnTo>
                      <a:lnTo>
                        <a:pt x="374" y="208"/>
                      </a:lnTo>
                      <a:lnTo>
                        <a:pt x="374" y="213"/>
                      </a:lnTo>
                      <a:lnTo>
                        <a:pt x="376" y="213"/>
                      </a:lnTo>
                      <a:lnTo>
                        <a:pt x="376" y="219"/>
                      </a:lnTo>
                      <a:lnTo>
                        <a:pt x="376" y="219"/>
                      </a:lnTo>
                      <a:lnTo>
                        <a:pt x="376" y="224"/>
                      </a:lnTo>
                      <a:lnTo>
                        <a:pt x="378" y="224"/>
                      </a:lnTo>
                      <a:lnTo>
                        <a:pt x="378" y="229"/>
                      </a:lnTo>
                      <a:lnTo>
                        <a:pt x="381" y="229"/>
                      </a:lnTo>
                      <a:lnTo>
                        <a:pt x="381" y="240"/>
                      </a:lnTo>
                      <a:lnTo>
                        <a:pt x="403" y="240"/>
                      </a:lnTo>
                      <a:lnTo>
                        <a:pt x="409" y="240"/>
                      </a:lnTo>
                      <a:lnTo>
                        <a:pt x="415" y="240"/>
                      </a:lnTo>
                      <a:lnTo>
                        <a:pt x="415" y="245"/>
                      </a:lnTo>
                      <a:lnTo>
                        <a:pt x="416" y="245"/>
                      </a:lnTo>
                      <a:lnTo>
                        <a:pt x="416" y="250"/>
                      </a:lnTo>
                      <a:lnTo>
                        <a:pt x="427" y="250"/>
                      </a:lnTo>
                      <a:lnTo>
                        <a:pt x="427" y="255"/>
                      </a:lnTo>
                      <a:lnTo>
                        <a:pt x="449" y="255"/>
                      </a:lnTo>
                      <a:lnTo>
                        <a:pt x="449" y="267"/>
                      </a:lnTo>
                      <a:lnTo>
                        <a:pt x="450" y="267"/>
                      </a:lnTo>
                      <a:lnTo>
                        <a:pt x="450" y="272"/>
                      </a:lnTo>
                      <a:lnTo>
                        <a:pt x="452" y="272"/>
                      </a:lnTo>
                      <a:lnTo>
                        <a:pt x="452" y="276"/>
                      </a:lnTo>
                      <a:lnTo>
                        <a:pt x="453" y="276"/>
                      </a:lnTo>
                      <a:lnTo>
                        <a:pt x="453" y="282"/>
                      </a:lnTo>
                      <a:lnTo>
                        <a:pt x="454" y="282"/>
                      </a:lnTo>
                      <a:lnTo>
                        <a:pt x="454" y="299"/>
                      </a:lnTo>
                      <a:lnTo>
                        <a:pt x="454" y="299"/>
                      </a:lnTo>
                      <a:lnTo>
                        <a:pt x="454" y="304"/>
                      </a:lnTo>
                      <a:lnTo>
                        <a:pt x="455" y="304"/>
                      </a:lnTo>
                      <a:lnTo>
                        <a:pt x="455" y="308"/>
                      </a:lnTo>
                      <a:lnTo>
                        <a:pt x="460" y="308"/>
                      </a:lnTo>
                      <a:lnTo>
                        <a:pt x="510" y="308"/>
                      </a:lnTo>
                      <a:lnTo>
                        <a:pt x="510" y="315"/>
                      </a:lnTo>
                      <a:lnTo>
                        <a:pt x="527" y="315"/>
                      </a:lnTo>
                      <a:lnTo>
                        <a:pt x="527" y="320"/>
                      </a:lnTo>
                      <a:lnTo>
                        <a:pt x="530" y="320"/>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07" name="Line 6">
                  <a:extLst>
                    <a:ext uri="{FF2B5EF4-FFF2-40B4-BE49-F238E27FC236}">
                      <a16:creationId xmlns:a16="http://schemas.microsoft.com/office/drawing/2014/main" id="{8828104B-B070-8DBF-941E-22FCDD5F187E}"/>
                    </a:ext>
                  </a:extLst>
                </p:cNvPr>
                <p:cNvSpPr>
                  <a:spLocks noChangeShapeType="1"/>
                </p:cNvSpPr>
                <p:nvPr/>
              </p:nvSpPr>
              <p:spPr bwMode="auto">
                <a:xfrm>
                  <a:off x="259" y="1922"/>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08" name="Line 7">
                  <a:extLst>
                    <a:ext uri="{FF2B5EF4-FFF2-40B4-BE49-F238E27FC236}">
                      <a16:creationId xmlns:a16="http://schemas.microsoft.com/office/drawing/2014/main" id="{93C36581-558D-C0DE-2A4A-8132DD3CCF6F}"/>
                    </a:ext>
                  </a:extLst>
                </p:cNvPr>
                <p:cNvSpPr>
                  <a:spLocks noChangeShapeType="1"/>
                </p:cNvSpPr>
                <p:nvPr/>
              </p:nvSpPr>
              <p:spPr bwMode="auto">
                <a:xfrm flipV="1">
                  <a:off x="254" y="1925"/>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09" name="Line 8">
                  <a:extLst>
                    <a:ext uri="{FF2B5EF4-FFF2-40B4-BE49-F238E27FC236}">
                      <a16:creationId xmlns:a16="http://schemas.microsoft.com/office/drawing/2014/main" id="{B7EAAF29-7910-F594-B2CC-6E748C2C87E2}"/>
                    </a:ext>
                  </a:extLst>
                </p:cNvPr>
                <p:cNvSpPr>
                  <a:spLocks noChangeShapeType="1"/>
                </p:cNvSpPr>
                <p:nvPr/>
              </p:nvSpPr>
              <p:spPr bwMode="auto">
                <a:xfrm flipH="1" flipV="1">
                  <a:off x="254" y="1925"/>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10" name="Line 9">
                  <a:extLst>
                    <a:ext uri="{FF2B5EF4-FFF2-40B4-BE49-F238E27FC236}">
                      <a16:creationId xmlns:a16="http://schemas.microsoft.com/office/drawing/2014/main" id="{23D39625-600D-A29A-996C-6E1494D3B44A}"/>
                    </a:ext>
                  </a:extLst>
                </p:cNvPr>
                <p:cNvSpPr>
                  <a:spLocks noChangeShapeType="1"/>
                </p:cNvSpPr>
                <p:nvPr/>
              </p:nvSpPr>
              <p:spPr bwMode="auto">
                <a:xfrm>
                  <a:off x="260" y="1922"/>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11" name="Line 10">
                  <a:extLst>
                    <a:ext uri="{FF2B5EF4-FFF2-40B4-BE49-F238E27FC236}">
                      <a16:creationId xmlns:a16="http://schemas.microsoft.com/office/drawing/2014/main" id="{6EC175C5-BFE6-6810-F416-7F4103BE11CB}"/>
                    </a:ext>
                  </a:extLst>
                </p:cNvPr>
                <p:cNvSpPr>
                  <a:spLocks noChangeShapeType="1"/>
                </p:cNvSpPr>
                <p:nvPr/>
              </p:nvSpPr>
              <p:spPr bwMode="auto">
                <a:xfrm flipV="1">
                  <a:off x="256" y="1925"/>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12" name="Line 11">
                  <a:extLst>
                    <a:ext uri="{FF2B5EF4-FFF2-40B4-BE49-F238E27FC236}">
                      <a16:creationId xmlns:a16="http://schemas.microsoft.com/office/drawing/2014/main" id="{BED2F438-BB16-DC7E-0716-5A3228788BD6}"/>
                    </a:ext>
                  </a:extLst>
                </p:cNvPr>
                <p:cNvSpPr>
                  <a:spLocks noChangeShapeType="1"/>
                </p:cNvSpPr>
                <p:nvPr/>
              </p:nvSpPr>
              <p:spPr bwMode="auto">
                <a:xfrm flipH="1" flipV="1">
                  <a:off x="256" y="1925"/>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13" name="Line 12">
                  <a:extLst>
                    <a:ext uri="{FF2B5EF4-FFF2-40B4-BE49-F238E27FC236}">
                      <a16:creationId xmlns:a16="http://schemas.microsoft.com/office/drawing/2014/main" id="{69C5E38B-6D80-E6BA-B407-747AA22A99FE}"/>
                    </a:ext>
                  </a:extLst>
                </p:cNvPr>
                <p:cNvSpPr>
                  <a:spLocks noChangeShapeType="1"/>
                </p:cNvSpPr>
                <p:nvPr/>
              </p:nvSpPr>
              <p:spPr bwMode="auto">
                <a:xfrm>
                  <a:off x="260" y="1922"/>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14" name="Line 13">
                  <a:extLst>
                    <a:ext uri="{FF2B5EF4-FFF2-40B4-BE49-F238E27FC236}">
                      <a16:creationId xmlns:a16="http://schemas.microsoft.com/office/drawing/2014/main" id="{EC7E8BA0-FA51-FC32-A9DD-C91DA20280C3}"/>
                    </a:ext>
                  </a:extLst>
                </p:cNvPr>
                <p:cNvSpPr>
                  <a:spLocks noChangeShapeType="1"/>
                </p:cNvSpPr>
                <p:nvPr/>
              </p:nvSpPr>
              <p:spPr bwMode="auto">
                <a:xfrm flipV="1">
                  <a:off x="256" y="1925"/>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15" name="Line 14">
                  <a:extLst>
                    <a:ext uri="{FF2B5EF4-FFF2-40B4-BE49-F238E27FC236}">
                      <a16:creationId xmlns:a16="http://schemas.microsoft.com/office/drawing/2014/main" id="{BDE1E949-88B5-5458-95B3-18058E67E5C1}"/>
                    </a:ext>
                  </a:extLst>
                </p:cNvPr>
                <p:cNvSpPr>
                  <a:spLocks noChangeShapeType="1"/>
                </p:cNvSpPr>
                <p:nvPr/>
              </p:nvSpPr>
              <p:spPr bwMode="auto">
                <a:xfrm flipH="1" flipV="1">
                  <a:off x="256" y="1925"/>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16" name="Line 15">
                  <a:extLst>
                    <a:ext uri="{FF2B5EF4-FFF2-40B4-BE49-F238E27FC236}">
                      <a16:creationId xmlns:a16="http://schemas.microsoft.com/office/drawing/2014/main" id="{0D15AE80-50B9-B5E4-F718-2D712CB2598A}"/>
                    </a:ext>
                  </a:extLst>
                </p:cNvPr>
                <p:cNvSpPr>
                  <a:spLocks noChangeShapeType="1"/>
                </p:cNvSpPr>
                <p:nvPr/>
              </p:nvSpPr>
              <p:spPr bwMode="auto">
                <a:xfrm>
                  <a:off x="343" y="1942"/>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17" name="Line 16">
                  <a:extLst>
                    <a:ext uri="{FF2B5EF4-FFF2-40B4-BE49-F238E27FC236}">
                      <a16:creationId xmlns:a16="http://schemas.microsoft.com/office/drawing/2014/main" id="{112C7798-2B5B-8DD4-3F11-FFCC7BB333CA}"/>
                    </a:ext>
                  </a:extLst>
                </p:cNvPr>
                <p:cNvSpPr>
                  <a:spLocks noChangeShapeType="1"/>
                </p:cNvSpPr>
                <p:nvPr/>
              </p:nvSpPr>
              <p:spPr bwMode="auto">
                <a:xfrm flipV="1">
                  <a:off x="337" y="1946"/>
                  <a:ext cx="10" cy="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18" name="Line 17">
                  <a:extLst>
                    <a:ext uri="{FF2B5EF4-FFF2-40B4-BE49-F238E27FC236}">
                      <a16:creationId xmlns:a16="http://schemas.microsoft.com/office/drawing/2014/main" id="{3CF50C71-0749-EC84-805A-34EB8838F891}"/>
                    </a:ext>
                  </a:extLst>
                </p:cNvPr>
                <p:cNvSpPr>
                  <a:spLocks noChangeShapeType="1"/>
                </p:cNvSpPr>
                <p:nvPr/>
              </p:nvSpPr>
              <p:spPr bwMode="auto">
                <a:xfrm flipH="1" flipV="1">
                  <a:off x="337" y="1946"/>
                  <a:ext cx="10" cy="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19" name="Line 18">
                  <a:extLst>
                    <a:ext uri="{FF2B5EF4-FFF2-40B4-BE49-F238E27FC236}">
                      <a16:creationId xmlns:a16="http://schemas.microsoft.com/office/drawing/2014/main" id="{6B62B06A-9427-9F75-E498-F7C9DB660B29}"/>
                    </a:ext>
                  </a:extLst>
                </p:cNvPr>
                <p:cNvSpPr>
                  <a:spLocks noChangeShapeType="1"/>
                </p:cNvSpPr>
                <p:nvPr/>
              </p:nvSpPr>
              <p:spPr bwMode="auto">
                <a:xfrm>
                  <a:off x="373" y="1942"/>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20" name="Line 19">
                  <a:extLst>
                    <a:ext uri="{FF2B5EF4-FFF2-40B4-BE49-F238E27FC236}">
                      <a16:creationId xmlns:a16="http://schemas.microsoft.com/office/drawing/2014/main" id="{828BEB44-1784-2258-7575-DA212FF790E8}"/>
                    </a:ext>
                  </a:extLst>
                </p:cNvPr>
                <p:cNvSpPr>
                  <a:spLocks noChangeShapeType="1"/>
                </p:cNvSpPr>
                <p:nvPr/>
              </p:nvSpPr>
              <p:spPr bwMode="auto">
                <a:xfrm flipV="1">
                  <a:off x="367" y="1946"/>
                  <a:ext cx="11" cy="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21" name="Line 20">
                  <a:extLst>
                    <a:ext uri="{FF2B5EF4-FFF2-40B4-BE49-F238E27FC236}">
                      <a16:creationId xmlns:a16="http://schemas.microsoft.com/office/drawing/2014/main" id="{AFC2D402-2E45-EAE3-040D-4EDB41E56B86}"/>
                    </a:ext>
                  </a:extLst>
                </p:cNvPr>
                <p:cNvSpPr>
                  <a:spLocks noChangeShapeType="1"/>
                </p:cNvSpPr>
                <p:nvPr/>
              </p:nvSpPr>
              <p:spPr bwMode="auto">
                <a:xfrm flipH="1" flipV="1">
                  <a:off x="367" y="1946"/>
                  <a:ext cx="11" cy="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22" name="Line 21">
                  <a:extLst>
                    <a:ext uri="{FF2B5EF4-FFF2-40B4-BE49-F238E27FC236}">
                      <a16:creationId xmlns:a16="http://schemas.microsoft.com/office/drawing/2014/main" id="{BA38A4F0-C997-8D89-A8B7-778716735C68}"/>
                    </a:ext>
                  </a:extLst>
                </p:cNvPr>
                <p:cNvSpPr>
                  <a:spLocks noChangeShapeType="1"/>
                </p:cNvSpPr>
                <p:nvPr/>
              </p:nvSpPr>
              <p:spPr bwMode="auto">
                <a:xfrm>
                  <a:off x="405" y="1953"/>
                  <a:ext cx="0" cy="1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23" name="Line 22">
                  <a:extLst>
                    <a:ext uri="{FF2B5EF4-FFF2-40B4-BE49-F238E27FC236}">
                      <a16:creationId xmlns:a16="http://schemas.microsoft.com/office/drawing/2014/main" id="{F1BE6EF8-FC7A-ED67-C67E-37F49BCEE16E}"/>
                    </a:ext>
                  </a:extLst>
                </p:cNvPr>
                <p:cNvSpPr>
                  <a:spLocks noChangeShapeType="1"/>
                </p:cNvSpPr>
                <p:nvPr/>
              </p:nvSpPr>
              <p:spPr bwMode="auto">
                <a:xfrm flipV="1">
                  <a:off x="400" y="1955"/>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24" name="Line 23">
                  <a:extLst>
                    <a:ext uri="{FF2B5EF4-FFF2-40B4-BE49-F238E27FC236}">
                      <a16:creationId xmlns:a16="http://schemas.microsoft.com/office/drawing/2014/main" id="{A96F80AF-9B7D-8D2A-E39B-DF425267FCAE}"/>
                    </a:ext>
                  </a:extLst>
                </p:cNvPr>
                <p:cNvSpPr>
                  <a:spLocks noChangeShapeType="1"/>
                </p:cNvSpPr>
                <p:nvPr/>
              </p:nvSpPr>
              <p:spPr bwMode="auto">
                <a:xfrm flipH="1" flipV="1">
                  <a:off x="400" y="1955"/>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25" name="Line 24">
                  <a:extLst>
                    <a:ext uri="{FF2B5EF4-FFF2-40B4-BE49-F238E27FC236}">
                      <a16:creationId xmlns:a16="http://schemas.microsoft.com/office/drawing/2014/main" id="{817A2A43-0A41-3E78-26EF-FFE6CCFF5790}"/>
                    </a:ext>
                  </a:extLst>
                </p:cNvPr>
                <p:cNvSpPr>
                  <a:spLocks noChangeShapeType="1"/>
                </p:cNvSpPr>
                <p:nvPr/>
              </p:nvSpPr>
              <p:spPr bwMode="auto">
                <a:xfrm>
                  <a:off x="555" y="2078"/>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26" name="Line 25">
                  <a:extLst>
                    <a:ext uri="{FF2B5EF4-FFF2-40B4-BE49-F238E27FC236}">
                      <a16:creationId xmlns:a16="http://schemas.microsoft.com/office/drawing/2014/main" id="{FFFFD2F8-8A6E-F77F-0FE9-73CA42DB7D44}"/>
                    </a:ext>
                  </a:extLst>
                </p:cNvPr>
                <p:cNvSpPr>
                  <a:spLocks noChangeShapeType="1"/>
                </p:cNvSpPr>
                <p:nvPr/>
              </p:nvSpPr>
              <p:spPr bwMode="auto">
                <a:xfrm flipV="1">
                  <a:off x="550" y="2080"/>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27" name="Line 26">
                  <a:extLst>
                    <a:ext uri="{FF2B5EF4-FFF2-40B4-BE49-F238E27FC236}">
                      <a16:creationId xmlns:a16="http://schemas.microsoft.com/office/drawing/2014/main" id="{7F86C1AE-E221-90E3-892C-E884BAE84350}"/>
                    </a:ext>
                  </a:extLst>
                </p:cNvPr>
                <p:cNvSpPr>
                  <a:spLocks noChangeShapeType="1"/>
                </p:cNvSpPr>
                <p:nvPr/>
              </p:nvSpPr>
              <p:spPr bwMode="auto">
                <a:xfrm flipH="1" flipV="1">
                  <a:off x="550" y="2080"/>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28" name="Line 27">
                  <a:extLst>
                    <a:ext uri="{FF2B5EF4-FFF2-40B4-BE49-F238E27FC236}">
                      <a16:creationId xmlns:a16="http://schemas.microsoft.com/office/drawing/2014/main" id="{33AA34C0-EAF8-BB25-7CB4-3E0157947323}"/>
                    </a:ext>
                  </a:extLst>
                </p:cNvPr>
                <p:cNvSpPr>
                  <a:spLocks noChangeShapeType="1"/>
                </p:cNvSpPr>
                <p:nvPr/>
              </p:nvSpPr>
              <p:spPr bwMode="auto">
                <a:xfrm>
                  <a:off x="662" y="2161"/>
                  <a:ext cx="0" cy="13"/>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29" name="Line 28">
                  <a:extLst>
                    <a:ext uri="{FF2B5EF4-FFF2-40B4-BE49-F238E27FC236}">
                      <a16:creationId xmlns:a16="http://schemas.microsoft.com/office/drawing/2014/main" id="{A9145DC8-7FF3-D241-BEBD-C4A35E993F97}"/>
                    </a:ext>
                  </a:extLst>
                </p:cNvPr>
                <p:cNvSpPr>
                  <a:spLocks noChangeShapeType="1"/>
                </p:cNvSpPr>
                <p:nvPr/>
              </p:nvSpPr>
              <p:spPr bwMode="auto">
                <a:xfrm flipV="1">
                  <a:off x="658" y="2164"/>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30" name="Line 29">
                  <a:extLst>
                    <a:ext uri="{FF2B5EF4-FFF2-40B4-BE49-F238E27FC236}">
                      <a16:creationId xmlns:a16="http://schemas.microsoft.com/office/drawing/2014/main" id="{CD602EA3-AA78-3BBD-9FAD-E5577ABF0CCA}"/>
                    </a:ext>
                  </a:extLst>
                </p:cNvPr>
                <p:cNvSpPr>
                  <a:spLocks noChangeShapeType="1"/>
                </p:cNvSpPr>
                <p:nvPr/>
              </p:nvSpPr>
              <p:spPr bwMode="auto">
                <a:xfrm flipH="1" flipV="1">
                  <a:off x="658" y="2164"/>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31" name="Line 30">
                  <a:extLst>
                    <a:ext uri="{FF2B5EF4-FFF2-40B4-BE49-F238E27FC236}">
                      <a16:creationId xmlns:a16="http://schemas.microsoft.com/office/drawing/2014/main" id="{B0D6DDC5-6D02-BAA1-6A67-7F5F08D7ABE1}"/>
                    </a:ext>
                  </a:extLst>
                </p:cNvPr>
                <p:cNvSpPr>
                  <a:spLocks noChangeShapeType="1"/>
                </p:cNvSpPr>
                <p:nvPr/>
              </p:nvSpPr>
              <p:spPr bwMode="auto">
                <a:xfrm>
                  <a:off x="668" y="2161"/>
                  <a:ext cx="0" cy="13"/>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32" name="Line 31">
                  <a:extLst>
                    <a:ext uri="{FF2B5EF4-FFF2-40B4-BE49-F238E27FC236}">
                      <a16:creationId xmlns:a16="http://schemas.microsoft.com/office/drawing/2014/main" id="{FBC0EAC9-7676-1ED6-C82B-3B1DF1CE1E47}"/>
                    </a:ext>
                  </a:extLst>
                </p:cNvPr>
                <p:cNvSpPr>
                  <a:spLocks noChangeShapeType="1"/>
                </p:cNvSpPr>
                <p:nvPr/>
              </p:nvSpPr>
              <p:spPr bwMode="auto">
                <a:xfrm flipV="1">
                  <a:off x="662" y="2164"/>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33" name="Line 32">
                  <a:extLst>
                    <a:ext uri="{FF2B5EF4-FFF2-40B4-BE49-F238E27FC236}">
                      <a16:creationId xmlns:a16="http://schemas.microsoft.com/office/drawing/2014/main" id="{FE0E789A-5418-3C43-C0A5-39CBD5D1403B}"/>
                    </a:ext>
                  </a:extLst>
                </p:cNvPr>
                <p:cNvSpPr>
                  <a:spLocks noChangeShapeType="1"/>
                </p:cNvSpPr>
                <p:nvPr/>
              </p:nvSpPr>
              <p:spPr bwMode="auto">
                <a:xfrm flipH="1" flipV="1">
                  <a:off x="662" y="2164"/>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34" name="Line 33">
                  <a:extLst>
                    <a:ext uri="{FF2B5EF4-FFF2-40B4-BE49-F238E27FC236}">
                      <a16:creationId xmlns:a16="http://schemas.microsoft.com/office/drawing/2014/main" id="{34724E63-0009-241F-B0B5-A3557773E60F}"/>
                    </a:ext>
                  </a:extLst>
                </p:cNvPr>
                <p:cNvSpPr>
                  <a:spLocks noChangeShapeType="1"/>
                </p:cNvSpPr>
                <p:nvPr/>
              </p:nvSpPr>
              <p:spPr bwMode="auto">
                <a:xfrm>
                  <a:off x="719" y="2230"/>
                  <a:ext cx="0" cy="13"/>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35" name="Line 34">
                  <a:extLst>
                    <a:ext uri="{FF2B5EF4-FFF2-40B4-BE49-F238E27FC236}">
                      <a16:creationId xmlns:a16="http://schemas.microsoft.com/office/drawing/2014/main" id="{F40B51DA-E889-A6BB-7030-49798D6C8D27}"/>
                    </a:ext>
                  </a:extLst>
                </p:cNvPr>
                <p:cNvSpPr>
                  <a:spLocks noChangeShapeType="1"/>
                </p:cNvSpPr>
                <p:nvPr/>
              </p:nvSpPr>
              <p:spPr bwMode="auto">
                <a:xfrm flipV="1">
                  <a:off x="713" y="2234"/>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36" name="Line 35">
                  <a:extLst>
                    <a:ext uri="{FF2B5EF4-FFF2-40B4-BE49-F238E27FC236}">
                      <a16:creationId xmlns:a16="http://schemas.microsoft.com/office/drawing/2014/main" id="{E0852AB8-B36E-A453-3CB7-DDE8A1F31C6D}"/>
                    </a:ext>
                  </a:extLst>
                </p:cNvPr>
                <p:cNvSpPr>
                  <a:spLocks noChangeShapeType="1"/>
                </p:cNvSpPr>
                <p:nvPr/>
              </p:nvSpPr>
              <p:spPr bwMode="auto">
                <a:xfrm flipH="1" flipV="1">
                  <a:off x="713" y="2234"/>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37" name="Line 36">
                  <a:extLst>
                    <a:ext uri="{FF2B5EF4-FFF2-40B4-BE49-F238E27FC236}">
                      <a16:creationId xmlns:a16="http://schemas.microsoft.com/office/drawing/2014/main" id="{B6A1D2A8-4EC8-D097-913B-60628299A979}"/>
                    </a:ext>
                  </a:extLst>
                </p:cNvPr>
                <p:cNvSpPr>
                  <a:spLocks noChangeShapeType="1"/>
                </p:cNvSpPr>
                <p:nvPr/>
              </p:nvSpPr>
              <p:spPr bwMode="auto">
                <a:xfrm>
                  <a:off x="789" y="2242"/>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38" name="Line 37">
                  <a:extLst>
                    <a:ext uri="{FF2B5EF4-FFF2-40B4-BE49-F238E27FC236}">
                      <a16:creationId xmlns:a16="http://schemas.microsoft.com/office/drawing/2014/main" id="{927566FD-7DDA-AC17-800F-D04A099FC935}"/>
                    </a:ext>
                  </a:extLst>
                </p:cNvPr>
                <p:cNvSpPr>
                  <a:spLocks noChangeShapeType="1"/>
                </p:cNvSpPr>
                <p:nvPr/>
              </p:nvSpPr>
              <p:spPr bwMode="auto">
                <a:xfrm flipV="1">
                  <a:off x="784" y="2245"/>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39" name="Line 38">
                  <a:extLst>
                    <a:ext uri="{FF2B5EF4-FFF2-40B4-BE49-F238E27FC236}">
                      <a16:creationId xmlns:a16="http://schemas.microsoft.com/office/drawing/2014/main" id="{0744890F-7F31-E140-20B0-E2F81FD95D8D}"/>
                    </a:ext>
                  </a:extLst>
                </p:cNvPr>
                <p:cNvSpPr>
                  <a:spLocks noChangeShapeType="1"/>
                </p:cNvSpPr>
                <p:nvPr/>
              </p:nvSpPr>
              <p:spPr bwMode="auto">
                <a:xfrm flipH="1" flipV="1">
                  <a:off x="784" y="2245"/>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40" name="Freeform 39">
                  <a:extLst>
                    <a:ext uri="{FF2B5EF4-FFF2-40B4-BE49-F238E27FC236}">
                      <a16:creationId xmlns:a16="http://schemas.microsoft.com/office/drawing/2014/main" id="{813A8B85-3E64-253B-5D6D-C6C3A0FD3297}"/>
                    </a:ext>
                  </a:extLst>
                </p:cNvPr>
                <p:cNvSpPr>
                  <a:spLocks/>
                </p:cNvSpPr>
                <p:nvPr/>
              </p:nvSpPr>
              <p:spPr bwMode="auto">
                <a:xfrm>
                  <a:off x="789" y="2248"/>
                  <a:ext cx="752" cy="124"/>
                </a:xfrm>
                <a:custGeom>
                  <a:avLst/>
                  <a:gdLst>
                    <a:gd name="T0" fmla="*/ 0 w 752"/>
                    <a:gd name="T1" fmla="*/ 0 h 124"/>
                    <a:gd name="T2" fmla="*/ 69 w 752"/>
                    <a:gd name="T3" fmla="*/ 11 h 124"/>
                    <a:gd name="T4" fmla="*/ 89 w 752"/>
                    <a:gd name="T5" fmla="*/ 16 h 124"/>
                    <a:gd name="T6" fmla="*/ 132 w 752"/>
                    <a:gd name="T7" fmla="*/ 23 h 124"/>
                    <a:gd name="T8" fmla="*/ 140 w 752"/>
                    <a:gd name="T9" fmla="*/ 32 h 124"/>
                    <a:gd name="T10" fmla="*/ 144 w 752"/>
                    <a:gd name="T11" fmla="*/ 38 h 124"/>
                    <a:gd name="T12" fmla="*/ 147 w 752"/>
                    <a:gd name="T13" fmla="*/ 44 h 124"/>
                    <a:gd name="T14" fmla="*/ 150 w 752"/>
                    <a:gd name="T15" fmla="*/ 50 h 124"/>
                    <a:gd name="T16" fmla="*/ 174 w 752"/>
                    <a:gd name="T17" fmla="*/ 55 h 124"/>
                    <a:gd name="T18" fmla="*/ 196 w 752"/>
                    <a:gd name="T19" fmla="*/ 60 h 124"/>
                    <a:gd name="T20" fmla="*/ 332 w 752"/>
                    <a:gd name="T21" fmla="*/ 65 h 124"/>
                    <a:gd name="T22" fmla="*/ 343 w 752"/>
                    <a:gd name="T23" fmla="*/ 71 h 124"/>
                    <a:gd name="T24" fmla="*/ 363 w 752"/>
                    <a:gd name="T25" fmla="*/ 77 h 124"/>
                    <a:gd name="T26" fmla="*/ 372 w 752"/>
                    <a:gd name="T27" fmla="*/ 83 h 124"/>
                    <a:gd name="T28" fmla="*/ 384 w 752"/>
                    <a:gd name="T29" fmla="*/ 83 h 124"/>
                    <a:gd name="T30" fmla="*/ 450 w 752"/>
                    <a:gd name="T31" fmla="*/ 83 h 124"/>
                    <a:gd name="T32" fmla="*/ 457 w 752"/>
                    <a:gd name="T33" fmla="*/ 83 h 124"/>
                    <a:gd name="T34" fmla="*/ 475 w 752"/>
                    <a:gd name="T35" fmla="*/ 88 h 124"/>
                    <a:gd name="T36" fmla="*/ 499 w 752"/>
                    <a:gd name="T37" fmla="*/ 94 h 124"/>
                    <a:gd name="T38" fmla="*/ 520 w 752"/>
                    <a:gd name="T39" fmla="*/ 94 h 124"/>
                    <a:gd name="T40" fmla="*/ 521 w 752"/>
                    <a:gd name="T41" fmla="*/ 101 h 124"/>
                    <a:gd name="T42" fmla="*/ 535 w 752"/>
                    <a:gd name="T43" fmla="*/ 107 h 124"/>
                    <a:gd name="T44" fmla="*/ 557 w 752"/>
                    <a:gd name="T45" fmla="*/ 107 h 124"/>
                    <a:gd name="T46" fmla="*/ 584 w 752"/>
                    <a:gd name="T47" fmla="*/ 107 h 124"/>
                    <a:gd name="T48" fmla="*/ 591 w 752"/>
                    <a:gd name="T49" fmla="*/ 114 h 124"/>
                    <a:gd name="T50" fmla="*/ 597 w 752"/>
                    <a:gd name="T51" fmla="*/ 114 h 124"/>
                    <a:gd name="T52" fmla="*/ 601 w 752"/>
                    <a:gd name="T53" fmla="*/ 114 h 124"/>
                    <a:gd name="T54" fmla="*/ 604 w 752"/>
                    <a:gd name="T55" fmla="*/ 114 h 124"/>
                    <a:gd name="T56" fmla="*/ 607 w 752"/>
                    <a:gd name="T57" fmla="*/ 114 h 124"/>
                    <a:gd name="T58" fmla="*/ 660 w 752"/>
                    <a:gd name="T59" fmla="*/ 114 h 124"/>
                    <a:gd name="T60" fmla="*/ 672 w 752"/>
                    <a:gd name="T61" fmla="*/ 124 h 124"/>
                    <a:gd name="T62" fmla="*/ 704 w 752"/>
                    <a:gd name="T63" fmla="*/ 124 h 124"/>
                    <a:gd name="T64" fmla="*/ 731 w 752"/>
                    <a:gd name="T65" fmla="*/ 124 h 124"/>
                    <a:gd name="T66" fmla="*/ 748 w 752"/>
                    <a:gd name="T67" fmla="*/ 124 h 124"/>
                    <a:gd name="T68" fmla="*/ 751 w 752"/>
                    <a:gd name="T69"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2" h="124">
                      <a:moveTo>
                        <a:pt x="0" y="0"/>
                      </a:moveTo>
                      <a:lnTo>
                        <a:pt x="0" y="0"/>
                      </a:lnTo>
                      <a:lnTo>
                        <a:pt x="69" y="0"/>
                      </a:lnTo>
                      <a:lnTo>
                        <a:pt x="69" y="11"/>
                      </a:lnTo>
                      <a:lnTo>
                        <a:pt x="89" y="11"/>
                      </a:lnTo>
                      <a:lnTo>
                        <a:pt x="89" y="16"/>
                      </a:lnTo>
                      <a:lnTo>
                        <a:pt x="132" y="16"/>
                      </a:lnTo>
                      <a:lnTo>
                        <a:pt x="132" y="23"/>
                      </a:lnTo>
                      <a:lnTo>
                        <a:pt x="140" y="23"/>
                      </a:lnTo>
                      <a:lnTo>
                        <a:pt x="140" y="32"/>
                      </a:lnTo>
                      <a:lnTo>
                        <a:pt x="144" y="32"/>
                      </a:lnTo>
                      <a:lnTo>
                        <a:pt x="144" y="38"/>
                      </a:lnTo>
                      <a:lnTo>
                        <a:pt x="147" y="38"/>
                      </a:lnTo>
                      <a:lnTo>
                        <a:pt x="147" y="44"/>
                      </a:lnTo>
                      <a:lnTo>
                        <a:pt x="150" y="44"/>
                      </a:lnTo>
                      <a:lnTo>
                        <a:pt x="150" y="50"/>
                      </a:lnTo>
                      <a:lnTo>
                        <a:pt x="174" y="50"/>
                      </a:lnTo>
                      <a:lnTo>
                        <a:pt x="174" y="55"/>
                      </a:lnTo>
                      <a:lnTo>
                        <a:pt x="196" y="55"/>
                      </a:lnTo>
                      <a:lnTo>
                        <a:pt x="196" y="60"/>
                      </a:lnTo>
                      <a:lnTo>
                        <a:pt x="332" y="60"/>
                      </a:lnTo>
                      <a:lnTo>
                        <a:pt x="332" y="65"/>
                      </a:lnTo>
                      <a:lnTo>
                        <a:pt x="343" y="65"/>
                      </a:lnTo>
                      <a:lnTo>
                        <a:pt x="343" y="71"/>
                      </a:lnTo>
                      <a:lnTo>
                        <a:pt x="363" y="71"/>
                      </a:lnTo>
                      <a:lnTo>
                        <a:pt x="363" y="77"/>
                      </a:lnTo>
                      <a:lnTo>
                        <a:pt x="372" y="77"/>
                      </a:lnTo>
                      <a:lnTo>
                        <a:pt x="372" y="83"/>
                      </a:lnTo>
                      <a:lnTo>
                        <a:pt x="374" y="83"/>
                      </a:lnTo>
                      <a:lnTo>
                        <a:pt x="384" y="83"/>
                      </a:lnTo>
                      <a:lnTo>
                        <a:pt x="426" y="83"/>
                      </a:lnTo>
                      <a:lnTo>
                        <a:pt x="450" y="83"/>
                      </a:lnTo>
                      <a:lnTo>
                        <a:pt x="453" y="83"/>
                      </a:lnTo>
                      <a:lnTo>
                        <a:pt x="457" y="83"/>
                      </a:lnTo>
                      <a:lnTo>
                        <a:pt x="457" y="88"/>
                      </a:lnTo>
                      <a:lnTo>
                        <a:pt x="475" y="88"/>
                      </a:lnTo>
                      <a:lnTo>
                        <a:pt x="475" y="94"/>
                      </a:lnTo>
                      <a:lnTo>
                        <a:pt x="499" y="94"/>
                      </a:lnTo>
                      <a:lnTo>
                        <a:pt x="504" y="94"/>
                      </a:lnTo>
                      <a:lnTo>
                        <a:pt x="520" y="94"/>
                      </a:lnTo>
                      <a:lnTo>
                        <a:pt x="520" y="101"/>
                      </a:lnTo>
                      <a:lnTo>
                        <a:pt x="521" y="101"/>
                      </a:lnTo>
                      <a:lnTo>
                        <a:pt x="535" y="101"/>
                      </a:lnTo>
                      <a:lnTo>
                        <a:pt x="535" y="107"/>
                      </a:lnTo>
                      <a:lnTo>
                        <a:pt x="545" y="107"/>
                      </a:lnTo>
                      <a:lnTo>
                        <a:pt x="557" y="107"/>
                      </a:lnTo>
                      <a:lnTo>
                        <a:pt x="578" y="107"/>
                      </a:lnTo>
                      <a:lnTo>
                        <a:pt x="584" y="107"/>
                      </a:lnTo>
                      <a:lnTo>
                        <a:pt x="584" y="114"/>
                      </a:lnTo>
                      <a:lnTo>
                        <a:pt x="591" y="114"/>
                      </a:lnTo>
                      <a:lnTo>
                        <a:pt x="593" y="114"/>
                      </a:lnTo>
                      <a:lnTo>
                        <a:pt x="597" y="114"/>
                      </a:lnTo>
                      <a:lnTo>
                        <a:pt x="600" y="114"/>
                      </a:lnTo>
                      <a:lnTo>
                        <a:pt x="601" y="114"/>
                      </a:lnTo>
                      <a:lnTo>
                        <a:pt x="602" y="114"/>
                      </a:lnTo>
                      <a:lnTo>
                        <a:pt x="604" y="114"/>
                      </a:lnTo>
                      <a:lnTo>
                        <a:pt x="606" y="114"/>
                      </a:lnTo>
                      <a:lnTo>
                        <a:pt x="607" y="114"/>
                      </a:lnTo>
                      <a:lnTo>
                        <a:pt x="614" y="114"/>
                      </a:lnTo>
                      <a:lnTo>
                        <a:pt x="660" y="114"/>
                      </a:lnTo>
                      <a:lnTo>
                        <a:pt x="672" y="114"/>
                      </a:lnTo>
                      <a:lnTo>
                        <a:pt x="672" y="124"/>
                      </a:lnTo>
                      <a:lnTo>
                        <a:pt x="681" y="124"/>
                      </a:lnTo>
                      <a:lnTo>
                        <a:pt x="704" y="124"/>
                      </a:lnTo>
                      <a:lnTo>
                        <a:pt x="721" y="124"/>
                      </a:lnTo>
                      <a:lnTo>
                        <a:pt x="731" y="124"/>
                      </a:lnTo>
                      <a:lnTo>
                        <a:pt x="747" y="124"/>
                      </a:lnTo>
                      <a:lnTo>
                        <a:pt x="748" y="124"/>
                      </a:lnTo>
                      <a:lnTo>
                        <a:pt x="749" y="124"/>
                      </a:lnTo>
                      <a:lnTo>
                        <a:pt x="751" y="124"/>
                      </a:lnTo>
                      <a:lnTo>
                        <a:pt x="752" y="124"/>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41" name="Freeform 40">
                  <a:extLst>
                    <a:ext uri="{FF2B5EF4-FFF2-40B4-BE49-F238E27FC236}">
                      <a16:creationId xmlns:a16="http://schemas.microsoft.com/office/drawing/2014/main" id="{34192549-41C3-A455-D926-199D8CB65162}"/>
                    </a:ext>
                  </a:extLst>
                </p:cNvPr>
                <p:cNvSpPr>
                  <a:spLocks/>
                </p:cNvSpPr>
                <p:nvPr/>
              </p:nvSpPr>
              <p:spPr bwMode="auto">
                <a:xfrm>
                  <a:off x="1541" y="2372"/>
                  <a:ext cx="302" cy="32"/>
                </a:xfrm>
                <a:custGeom>
                  <a:avLst/>
                  <a:gdLst>
                    <a:gd name="T0" fmla="*/ 0 w 302"/>
                    <a:gd name="T1" fmla="*/ 0 h 32"/>
                    <a:gd name="T2" fmla="*/ 4 w 302"/>
                    <a:gd name="T3" fmla="*/ 0 h 32"/>
                    <a:gd name="T4" fmla="*/ 8 w 302"/>
                    <a:gd name="T5" fmla="*/ 0 h 32"/>
                    <a:gd name="T6" fmla="*/ 34 w 302"/>
                    <a:gd name="T7" fmla="*/ 0 h 32"/>
                    <a:gd name="T8" fmla="*/ 73 w 302"/>
                    <a:gd name="T9" fmla="*/ 0 h 32"/>
                    <a:gd name="T10" fmla="*/ 76 w 302"/>
                    <a:gd name="T11" fmla="*/ 0 h 32"/>
                    <a:gd name="T12" fmla="*/ 131 w 302"/>
                    <a:gd name="T13" fmla="*/ 0 h 32"/>
                    <a:gd name="T14" fmla="*/ 131 w 302"/>
                    <a:gd name="T15" fmla="*/ 32 h 32"/>
                    <a:gd name="T16" fmla="*/ 151 w 302"/>
                    <a:gd name="T17" fmla="*/ 32 h 32"/>
                    <a:gd name="T18" fmla="*/ 153 w 302"/>
                    <a:gd name="T19" fmla="*/ 32 h 32"/>
                    <a:gd name="T20" fmla="*/ 154 w 302"/>
                    <a:gd name="T21" fmla="*/ 32 h 32"/>
                    <a:gd name="T22" fmla="*/ 155 w 302"/>
                    <a:gd name="T23" fmla="*/ 32 h 32"/>
                    <a:gd name="T24" fmla="*/ 160 w 302"/>
                    <a:gd name="T25" fmla="*/ 32 h 32"/>
                    <a:gd name="T26" fmla="*/ 221 w 302"/>
                    <a:gd name="T27" fmla="*/ 32 h 32"/>
                    <a:gd name="T28" fmla="*/ 297 w 302"/>
                    <a:gd name="T29" fmla="*/ 32 h 32"/>
                    <a:gd name="T30" fmla="*/ 302 w 302"/>
                    <a:gd name="T3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2" h="32">
                      <a:moveTo>
                        <a:pt x="0" y="0"/>
                      </a:moveTo>
                      <a:lnTo>
                        <a:pt x="4" y="0"/>
                      </a:lnTo>
                      <a:lnTo>
                        <a:pt x="8" y="0"/>
                      </a:lnTo>
                      <a:lnTo>
                        <a:pt x="34" y="0"/>
                      </a:lnTo>
                      <a:lnTo>
                        <a:pt x="73" y="0"/>
                      </a:lnTo>
                      <a:lnTo>
                        <a:pt x="76" y="0"/>
                      </a:lnTo>
                      <a:lnTo>
                        <a:pt x="131" y="0"/>
                      </a:lnTo>
                      <a:lnTo>
                        <a:pt x="131" y="32"/>
                      </a:lnTo>
                      <a:lnTo>
                        <a:pt x="151" y="32"/>
                      </a:lnTo>
                      <a:lnTo>
                        <a:pt x="153" y="32"/>
                      </a:lnTo>
                      <a:lnTo>
                        <a:pt x="154" y="32"/>
                      </a:lnTo>
                      <a:lnTo>
                        <a:pt x="155" y="32"/>
                      </a:lnTo>
                      <a:lnTo>
                        <a:pt x="160" y="32"/>
                      </a:lnTo>
                      <a:lnTo>
                        <a:pt x="221" y="32"/>
                      </a:lnTo>
                      <a:lnTo>
                        <a:pt x="297" y="32"/>
                      </a:lnTo>
                      <a:lnTo>
                        <a:pt x="302" y="32"/>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42" name="Line 41">
                  <a:extLst>
                    <a:ext uri="{FF2B5EF4-FFF2-40B4-BE49-F238E27FC236}">
                      <a16:creationId xmlns:a16="http://schemas.microsoft.com/office/drawing/2014/main" id="{6EA8508C-619F-6D8D-A283-B1D0C0498FB3}"/>
                    </a:ext>
                  </a:extLst>
                </p:cNvPr>
                <p:cNvSpPr>
                  <a:spLocks noChangeShapeType="1"/>
                </p:cNvSpPr>
                <p:nvPr/>
              </p:nvSpPr>
              <p:spPr bwMode="auto">
                <a:xfrm>
                  <a:off x="1152" y="2319"/>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43" name="Line 42">
                  <a:extLst>
                    <a:ext uri="{FF2B5EF4-FFF2-40B4-BE49-F238E27FC236}">
                      <a16:creationId xmlns:a16="http://schemas.microsoft.com/office/drawing/2014/main" id="{7CF7CAD9-33FB-0F79-2A58-D8390DB1C901}"/>
                    </a:ext>
                  </a:extLst>
                </p:cNvPr>
                <p:cNvSpPr>
                  <a:spLocks noChangeShapeType="1"/>
                </p:cNvSpPr>
                <p:nvPr/>
              </p:nvSpPr>
              <p:spPr bwMode="auto">
                <a:xfrm flipV="1">
                  <a:off x="1147" y="2321"/>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44" name="Line 43">
                  <a:extLst>
                    <a:ext uri="{FF2B5EF4-FFF2-40B4-BE49-F238E27FC236}">
                      <a16:creationId xmlns:a16="http://schemas.microsoft.com/office/drawing/2014/main" id="{095FC250-A3FC-BD0A-032B-9F776E5B4187}"/>
                    </a:ext>
                  </a:extLst>
                </p:cNvPr>
                <p:cNvSpPr>
                  <a:spLocks noChangeShapeType="1"/>
                </p:cNvSpPr>
                <p:nvPr/>
              </p:nvSpPr>
              <p:spPr bwMode="auto">
                <a:xfrm flipH="1" flipV="1">
                  <a:off x="1147" y="2321"/>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45" name="Line 44">
                  <a:extLst>
                    <a:ext uri="{FF2B5EF4-FFF2-40B4-BE49-F238E27FC236}">
                      <a16:creationId xmlns:a16="http://schemas.microsoft.com/office/drawing/2014/main" id="{046DE5FD-1A42-F7FB-67A7-E8E34D521D37}"/>
                    </a:ext>
                  </a:extLst>
                </p:cNvPr>
                <p:cNvSpPr>
                  <a:spLocks noChangeShapeType="1"/>
                </p:cNvSpPr>
                <p:nvPr/>
              </p:nvSpPr>
              <p:spPr bwMode="auto">
                <a:xfrm>
                  <a:off x="1163" y="2325"/>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46" name="Line 45">
                  <a:extLst>
                    <a:ext uri="{FF2B5EF4-FFF2-40B4-BE49-F238E27FC236}">
                      <a16:creationId xmlns:a16="http://schemas.microsoft.com/office/drawing/2014/main" id="{D58D7580-C660-FEEF-E3CD-8674C776CDC3}"/>
                    </a:ext>
                  </a:extLst>
                </p:cNvPr>
                <p:cNvSpPr>
                  <a:spLocks noChangeShapeType="1"/>
                </p:cNvSpPr>
                <p:nvPr/>
              </p:nvSpPr>
              <p:spPr bwMode="auto">
                <a:xfrm flipV="1">
                  <a:off x="1159" y="2327"/>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47" name="Line 46">
                  <a:extLst>
                    <a:ext uri="{FF2B5EF4-FFF2-40B4-BE49-F238E27FC236}">
                      <a16:creationId xmlns:a16="http://schemas.microsoft.com/office/drawing/2014/main" id="{8229A827-F87C-AC2D-B0B7-9586A08132A9}"/>
                    </a:ext>
                  </a:extLst>
                </p:cNvPr>
                <p:cNvSpPr>
                  <a:spLocks noChangeShapeType="1"/>
                </p:cNvSpPr>
                <p:nvPr/>
              </p:nvSpPr>
              <p:spPr bwMode="auto">
                <a:xfrm flipH="1" flipV="1">
                  <a:off x="1159" y="2327"/>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48" name="Line 47">
                  <a:extLst>
                    <a:ext uri="{FF2B5EF4-FFF2-40B4-BE49-F238E27FC236}">
                      <a16:creationId xmlns:a16="http://schemas.microsoft.com/office/drawing/2014/main" id="{E636D4A2-BA79-45DB-95F3-9C6AD971DFC0}"/>
                    </a:ext>
                  </a:extLst>
                </p:cNvPr>
                <p:cNvSpPr>
                  <a:spLocks noChangeShapeType="1"/>
                </p:cNvSpPr>
                <p:nvPr/>
              </p:nvSpPr>
              <p:spPr bwMode="auto">
                <a:xfrm>
                  <a:off x="1173" y="2325"/>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49" name="Line 48">
                  <a:extLst>
                    <a:ext uri="{FF2B5EF4-FFF2-40B4-BE49-F238E27FC236}">
                      <a16:creationId xmlns:a16="http://schemas.microsoft.com/office/drawing/2014/main" id="{8DB7BEE6-4EB8-BA44-6F79-644909C7C108}"/>
                    </a:ext>
                  </a:extLst>
                </p:cNvPr>
                <p:cNvSpPr>
                  <a:spLocks noChangeShapeType="1"/>
                </p:cNvSpPr>
                <p:nvPr/>
              </p:nvSpPr>
              <p:spPr bwMode="auto">
                <a:xfrm flipV="1">
                  <a:off x="1168" y="2327"/>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50" name="Line 49">
                  <a:extLst>
                    <a:ext uri="{FF2B5EF4-FFF2-40B4-BE49-F238E27FC236}">
                      <a16:creationId xmlns:a16="http://schemas.microsoft.com/office/drawing/2014/main" id="{2B87A320-5B1E-CDD2-4D05-EB19AB37EAAA}"/>
                    </a:ext>
                  </a:extLst>
                </p:cNvPr>
                <p:cNvSpPr>
                  <a:spLocks noChangeShapeType="1"/>
                </p:cNvSpPr>
                <p:nvPr/>
              </p:nvSpPr>
              <p:spPr bwMode="auto">
                <a:xfrm flipH="1" flipV="1">
                  <a:off x="1168" y="2327"/>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51" name="Line 50">
                  <a:extLst>
                    <a:ext uri="{FF2B5EF4-FFF2-40B4-BE49-F238E27FC236}">
                      <a16:creationId xmlns:a16="http://schemas.microsoft.com/office/drawing/2014/main" id="{781792A2-ABD9-67F2-AD95-39FB5B2154C9}"/>
                    </a:ext>
                  </a:extLst>
                </p:cNvPr>
                <p:cNvSpPr>
                  <a:spLocks noChangeShapeType="1"/>
                </p:cNvSpPr>
                <p:nvPr/>
              </p:nvSpPr>
              <p:spPr bwMode="auto">
                <a:xfrm>
                  <a:off x="1215" y="2325"/>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52" name="Line 51">
                  <a:extLst>
                    <a:ext uri="{FF2B5EF4-FFF2-40B4-BE49-F238E27FC236}">
                      <a16:creationId xmlns:a16="http://schemas.microsoft.com/office/drawing/2014/main" id="{73738619-0C3F-5E9E-FF65-B440752BDC31}"/>
                    </a:ext>
                  </a:extLst>
                </p:cNvPr>
                <p:cNvSpPr>
                  <a:spLocks noChangeShapeType="1"/>
                </p:cNvSpPr>
                <p:nvPr/>
              </p:nvSpPr>
              <p:spPr bwMode="auto">
                <a:xfrm flipV="1">
                  <a:off x="1209" y="2327"/>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53" name="Line 52">
                  <a:extLst>
                    <a:ext uri="{FF2B5EF4-FFF2-40B4-BE49-F238E27FC236}">
                      <a16:creationId xmlns:a16="http://schemas.microsoft.com/office/drawing/2014/main" id="{1F88E706-36D3-565B-2902-89EA1576904A}"/>
                    </a:ext>
                  </a:extLst>
                </p:cNvPr>
                <p:cNvSpPr>
                  <a:spLocks noChangeShapeType="1"/>
                </p:cNvSpPr>
                <p:nvPr/>
              </p:nvSpPr>
              <p:spPr bwMode="auto">
                <a:xfrm flipH="1" flipV="1">
                  <a:off x="1209" y="2327"/>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54" name="Line 53">
                  <a:extLst>
                    <a:ext uri="{FF2B5EF4-FFF2-40B4-BE49-F238E27FC236}">
                      <a16:creationId xmlns:a16="http://schemas.microsoft.com/office/drawing/2014/main" id="{07F17F28-4F1E-A4EC-66DC-B6EFDFADC798}"/>
                    </a:ext>
                  </a:extLst>
                </p:cNvPr>
                <p:cNvSpPr>
                  <a:spLocks noChangeShapeType="1"/>
                </p:cNvSpPr>
                <p:nvPr/>
              </p:nvSpPr>
              <p:spPr bwMode="auto">
                <a:xfrm>
                  <a:off x="1239" y="2325"/>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55" name="Line 54">
                  <a:extLst>
                    <a:ext uri="{FF2B5EF4-FFF2-40B4-BE49-F238E27FC236}">
                      <a16:creationId xmlns:a16="http://schemas.microsoft.com/office/drawing/2014/main" id="{40FDA158-0548-291F-DA07-6941EFF14F9A}"/>
                    </a:ext>
                  </a:extLst>
                </p:cNvPr>
                <p:cNvSpPr>
                  <a:spLocks noChangeShapeType="1"/>
                </p:cNvSpPr>
                <p:nvPr/>
              </p:nvSpPr>
              <p:spPr bwMode="auto">
                <a:xfrm flipV="1">
                  <a:off x="1234" y="2327"/>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56" name="Line 55">
                  <a:extLst>
                    <a:ext uri="{FF2B5EF4-FFF2-40B4-BE49-F238E27FC236}">
                      <a16:creationId xmlns:a16="http://schemas.microsoft.com/office/drawing/2014/main" id="{9DDD75D4-7865-75DF-FE88-FBEAAFFBFBC1}"/>
                    </a:ext>
                  </a:extLst>
                </p:cNvPr>
                <p:cNvSpPr>
                  <a:spLocks noChangeShapeType="1"/>
                </p:cNvSpPr>
                <p:nvPr/>
              </p:nvSpPr>
              <p:spPr bwMode="auto">
                <a:xfrm flipH="1" flipV="1">
                  <a:off x="1234" y="2327"/>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57" name="Line 56">
                  <a:extLst>
                    <a:ext uri="{FF2B5EF4-FFF2-40B4-BE49-F238E27FC236}">
                      <a16:creationId xmlns:a16="http://schemas.microsoft.com/office/drawing/2014/main" id="{D3DA3D44-10A4-9EA0-6E02-E820D2762754}"/>
                    </a:ext>
                  </a:extLst>
                </p:cNvPr>
                <p:cNvSpPr>
                  <a:spLocks noChangeShapeType="1"/>
                </p:cNvSpPr>
                <p:nvPr/>
              </p:nvSpPr>
              <p:spPr bwMode="auto">
                <a:xfrm>
                  <a:off x="1242" y="2325"/>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58" name="Line 57">
                  <a:extLst>
                    <a:ext uri="{FF2B5EF4-FFF2-40B4-BE49-F238E27FC236}">
                      <a16:creationId xmlns:a16="http://schemas.microsoft.com/office/drawing/2014/main" id="{F2FD4605-D6DC-FE4A-AE59-F2ECA0880A4B}"/>
                    </a:ext>
                  </a:extLst>
                </p:cNvPr>
                <p:cNvSpPr>
                  <a:spLocks noChangeShapeType="1"/>
                </p:cNvSpPr>
                <p:nvPr/>
              </p:nvSpPr>
              <p:spPr bwMode="auto">
                <a:xfrm flipV="1">
                  <a:off x="1237" y="2327"/>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59" name="Line 58">
                  <a:extLst>
                    <a:ext uri="{FF2B5EF4-FFF2-40B4-BE49-F238E27FC236}">
                      <a16:creationId xmlns:a16="http://schemas.microsoft.com/office/drawing/2014/main" id="{E97E66A7-89B7-418C-39FB-D70267D82B71}"/>
                    </a:ext>
                  </a:extLst>
                </p:cNvPr>
                <p:cNvSpPr>
                  <a:spLocks noChangeShapeType="1"/>
                </p:cNvSpPr>
                <p:nvPr/>
              </p:nvSpPr>
              <p:spPr bwMode="auto">
                <a:xfrm flipH="1" flipV="1">
                  <a:off x="1237" y="2327"/>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61" name="Line 59">
                  <a:extLst>
                    <a:ext uri="{FF2B5EF4-FFF2-40B4-BE49-F238E27FC236}">
                      <a16:creationId xmlns:a16="http://schemas.microsoft.com/office/drawing/2014/main" id="{0651E7AC-0EAE-5677-45E9-D0C4EDEED158}"/>
                    </a:ext>
                  </a:extLst>
                </p:cNvPr>
                <p:cNvSpPr>
                  <a:spLocks noChangeShapeType="1"/>
                </p:cNvSpPr>
                <p:nvPr/>
              </p:nvSpPr>
              <p:spPr bwMode="auto">
                <a:xfrm>
                  <a:off x="1288" y="2336"/>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62" name="Line 60">
                  <a:extLst>
                    <a:ext uri="{FF2B5EF4-FFF2-40B4-BE49-F238E27FC236}">
                      <a16:creationId xmlns:a16="http://schemas.microsoft.com/office/drawing/2014/main" id="{104E56B7-0B0D-393E-7CAC-9C6C1BD622B2}"/>
                    </a:ext>
                  </a:extLst>
                </p:cNvPr>
                <p:cNvSpPr>
                  <a:spLocks noChangeShapeType="1"/>
                </p:cNvSpPr>
                <p:nvPr/>
              </p:nvSpPr>
              <p:spPr bwMode="auto">
                <a:xfrm flipV="1">
                  <a:off x="1282" y="233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1501" name="Line 61">
                  <a:extLst>
                    <a:ext uri="{FF2B5EF4-FFF2-40B4-BE49-F238E27FC236}">
                      <a16:creationId xmlns:a16="http://schemas.microsoft.com/office/drawing/2014/main" id="{55A958C5-C3C7-31F5-4693-2CD8BE6146F0}"/>
                    </a:ext>
                  </a:extLst>
                </p:cNvPr>
                <p:cNvSpPr>
                  <a:spLocks noChangeShapeType="1"/>
                </p:cNvSpPr>
                <p:nvPr/>
              </p:nvSpPr>
              <p:spPr bwMode="auto">
                <a:xfrm flipH="1" flipV="1">
                  <a:off x="1282" y="233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1503" name="Line 62">
                  <a:extLst>
                    <a:ext uri="{FF2B5EF4-FFF2-40B4-BE49-F238E27FC236}">
                      <a16:creationId xmlns:a16="http://schemas.microsoft.com/office/drawing/2014/main" id="{0E727395-1315-48ED-F968-F186657821A3}"/>
                    </a:ext>
                  </a:extLst>
                </p:cNvPr>
                <p:cNvSpPr>
                  <a:spLocks noChangeShapeType="1"/>
                </p:cNvSpPr>
                <p:nvPr/>
              </p:nvSpPr>
              <p:spPr bwMode="auto">
                <a:xfrm>
                  <a:off x="1293" y="2336"/>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1504" name="Line 63">
                  <a:extLst>
                    <a:ext uri="{FF2B5EF4-FFF2-40B4-BE49-F238E27FC236}">
                      <a16:creationId xmlns:a16="http://schemas.microsoft.com/office/drawing/2014/main" id="{513E713B-BA4E-976A-BB82-DB572AEC61E7}"/>
                    </a:ext>
                  </a:extLst>
                </p:cNvPr>
                <p:cNvSpPr>
                  <a:spLocks noChangeShapeType="1"/>
                </p:cNvSpPr>
                <p:nvPr/>
              </p:nvSpPr>
              <p:spPr bwMode="auto">
                <a:xfrm flipV="1">
                  <a:off x="1287" y="2339"/>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1511" name="Line 64">
                  <a:extLst>
                    <a:ext uri="{FF2B5EF4-FFF2-40B4-BE49-F238E27FC236}">
                      <a16:creationId xmlns:a16="http://schemas.microsoft.com/office/drawing/2014/main" id="{B15BFF04-10BA-2668-0C98-050A6B56EA11}"/>
                    </a:ext>
                  </a:extLst>
                </p:cNvPr>
                <p:cNvSpPr>
                  <a:spLocks noChangeShapeType="1"/>
                </p:cNvSpPr>
                <p:nvPr/>
              </p:nvSpPr>
              <p:spPr bwMode="auto">
                <a:xfrm flipH="1" flipV="1">
                  <a:off x="1287" y="2339"/>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1512" name="Line 65">
                  <a:extLst>
                    <a:ext uri="{FF2B5EF4-FFF2-40B4-BE49-F238E27FC236}">
                      <a16:creationId xmlns:a16="http://schemas.microsoft.com/office/drawing/2014/main" id="{CC76725C-1977-DD87-7FCB-1D89F0B468C6}"/>
                    </a:ext>
                  </a:extLst>
                </p:cNvPr>
                <p:cNvSpPr>
                  <a:spLocks noChangeShapeType="1"/>
                </p:cNvSpPr>
                <p:nvPr/>
              </p:nvSpPr>
              <p:spPr bwMode="auto">
                <a:xfrm>
                  <a:off x="1310" y="2343"/>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1513" name="Line 66">
                  <a:extLst>
                    <a:ext uri="{FF2B5EF4-FFF2-40B4-BE49-F238E27FC236}">
                      <a16:creationId xmlns:a16="http://schemas.microsoft.com/office/drawing/2014/main" id="{1800F5EF-522C-078D-B6ED-A3ED73C4A019}"/>
                    </a:ext>
                  </a:extLst>
                </p:cNvPr>
                <p:cNvSpPr>
                  <a:spLocks noChangeShapeType="1"/>
                </p:cNvSpPr>
                <p:nvPr/>
              </p:nvSpPr>
              <p:spPr bwMode="auto">
                <a:xfrm flipV="1">
                  <a:off x="1304" y="2346"/>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1528" name="Line 67">
                  <a:extLst>
                    <a:ext uri="{FF2B5EF4-FFF2-40B4-BE49-F238E27FC236}">
                      <a16:creationId xmlns:a16="http://schemas.microsoft.com/office/drawing/2014/main" id="{87967716-2251-2DD4-B133-5CCA3597B21F}"/>
                    </a:ext>
                  </a:extLst>
                </p:cNvPr>
                <p:cNvSpPr>
                  <a:spLocks noChangeShapeType="1"/>
                </p:cNvSpPr>
                <p:nvPr/>
              </p:nvSpPr>
              <p:spPr bwMode="auto">
                <a:xfrm flipH="1" flipV="1">
                  <a:off x="1304" y="2346"/>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12" name="Line 68">
                  <a:extLst>
                    <a:ext uri="{FF2B5EF4-FFF2-40B4-BE49-F238E27FC236}">
                      <a16:creationId xmlns:a16="http://schemas.microsoft.com/office/drawing/2014/main" id="{FD3D54FE-1227-EE00-AB44-CC70BB897384}"/>
                    </a:ext>
                  </a:extLst>
                </p:cNvPr>
                <p:cNvSpPr>
                  <a:spLocks noChangeShapeType="1"/>
                </p:cNvSpPr>
                <p:nvPr/>
              </p:nvSpPr>
              <p:spPr bwMode="auto">
                <a:xfrm>
                  <a:off x="1310" y="2343"/>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13" name="Line 69">
                  <a:extLst>
                    <a:ext uri="{FF2B5EF4-FFF2-40B4-BE49-F238E27FC236}">
                      <a16:creationId xmlns:a16="http://schemas.microsoft.com/office/drawing/2014/main" id="{FA6699D6-D793-C083-1BF3-704CD4C9F803}"/>
                    </a:ext>
                  </a:extLst>
                </p:cNvPr>
                <p:cNvSpPr>
                  <a:spLocks noChangeShapeType="1"/>
                </p:cNvSpPr>
                <p:nvPr/>
              </p:nvSpPr>
              <p:spPr bwMode="auto">
                <a:xfrm flipV="1">
                  <a:off x="1304" y="2346"/>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14" name="Line 70">
                  <a:extLst>
                    <a:ext uri="{FF2B5EF4-FFF2-40B4-BE49-F238E27FC236}">
                      <a16:creationId xmlns:a16="http://schemas.microsoft.com/office/drawing/2014/main" id="{5493CD50-E724-02B4-A62A-50A3D9B326E3}"/>
                    </a:ext>
                  </a:extLst>
                </p:cNvPr>
                <p:cNvSpPr>
                  <a:spLocks noChangeShapeType="1"/>
                </p:cNvSpPr>
                <p:nvPr/>
              </p:nvSpPr>
              <p:spPr bwMode="auto">
                <a:xfrm flipH="1" flipV="1">
                  <a:off x="1304" y="2346"/>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15" name="Line 71">
                  <a:extLst>
                    <a:ext uri="{FF2B5EF4-FFF2-40B4-BE49-F238E27FC236}">
                      <a16:creationId xmlns:a16="http://schemas.microsoft.com/office/drawing/2014/main" id="{1B90C6BD-C972-31B4-5D74-9ED4F4C65825}"/>
                    </a:ext>
                  </a:extLst>
                </p:cNvPr>
                <p:cNvSpPr>
                  <a:spLocks noChangeShapeType="1"/>
                </p:cNvSpPr>
                <p:nvPr/>
              </p:nvSpPr>
              <p:spPr bwMode="auto">
                <a:xfrm>
                  <a:off x="1334" y="2349"/>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16" name="Line 72">
                  <a:extLst>
                    <a:ext uri="{FF2B5EF4-FFF2-40B4-BE49-F238E27FC236}">
                      <a16:creationId xmlns:a16="http://schemas.microsoft.com/office/drawing/2014/main" id="{C8F97075-FE3F-801F-9647-7DA1120C9914}"/>
                    </a:ext>
                  </a:extLst>
                </p:cNvPr>
                <p:cNvSpPr>
                  <a:spLocks noChangeShapeType="1"/>
                </p:cNvSpPr>
                <p:nvPr/>
              </p:nvSpPr>
              <p:spPr bwMode="auto">
                <a:xfrm flipV="1">
                  <a:off x="1328" y="2352"/>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17" name="Line 73">
                  <a:extLst>
                    <a:ext uri="{FF2B5EF4-FFF2-40B4-BE49-F238E27FC236}">
                      <a16:creationId xmlns:a16="http://schemas.microsoft.com/office/drawing/2014/main" id="{9ED1EA9C-1D0F-B60E-DBCD-5BC00F78FA99}"/>
                    </a:ext>
                  </a:extLst>
                </p:cNvPr>
                <p:cNvSpPr>
                  <a:spLocks noChangeShapeType="1"/>
                </p:cNvSpPr>
                <p:nvPr/>
              </p:nvSpPr>
              <p:spPr bwMode="auto">
                <a:xfrm flipH="1" flipV="1">
                  <a:off x="1328" y="2352"/>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18" name="Line 74">
                  <a:extLst>
                    <a:ext uri="{FF2B5EF4-FFF2-40B4-BE49-F238E27FC236}">
                      <a16:creationId xmlns:a16="http://schemas.microsoft.com/office/drawing/2014/main" id="{EF735489-5151-AD31-29CE-417F50FC048F}"/>
                    </a:ext>
                  </a:extLst>
                </p:cNvPr>
                <p:cNvSpPr>
                  <a:spLocks noChangeShapeType="1"/>
                </p:cNvSpPr>
                <p:nvPr/>
              </p:nvSpPr>
              <p:spPr bwMode="auto">
                <a:xfrm>
                  <a:off x="1346" y="2349"/>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19" name="Line 75">
                  <a:extLst>
                    <a:ext uri="{FF2B5EF4-FFF2-40B4-BE49-F238E27FC236}">
                      <a16:creationId xmlns:a16="http://schemas.microsoft.com/office/drawing/2014/main" id="{1B0660F8-9A39-9494-7670-80C42FBB2521}"/>
                    </a:ext>
                  </a:extLst>
                </p:cNvPr>
                <p:cNvSpPr>
                  <a:spLocks noChangeShapeType="1"/>
                </p:cNvSpPr>
                <p:nvPr/>
              </p:nvSpPr>
              <p:spPr bwMode="auto">
                <a:xfrm flipV="1">
                  <a:off x="1340" y="2352"/>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20" name="Line 76">
                  <a:extLst>
                    <a:ext uri="{FF2B5EF4-FFF2-40B4-BE49-F238E27FC236}">
                      <a16:creationId xmlns:a16="http://schemas.microsoft.com/office/drawing/2014/main" id="{260FBA08-82FB-6C3A-7CBD-E127C9835B15}"/>
                    </a:ext>
                  </a:extLst>
                </p:cNvPr>
                <p:cNvSpPr>
                  <a:spLocks noChangeShapeType="1"/>
                </p:cNvSpPr>
                <p:nvPr/>
              </p:nvSpPr>
              <p:spPr bwMode="auto">
                <a:xfrm flipH="1" flipV="1">
                  <a:off x="1340" y="2352"/>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21" name="Line 77">
                  <a:extLst>
                    <a:ext uri="{FF2B5EF4-FFF2-40B4-BE49-F238E27FC236}">
                      <a16:creationId xmlns:a16="http://schemas.microsoft.com/office/drawing/2014/main" id="{BF9093A7-F714-A71A-90F3-47E6C71D076C}"/>
                    </a:ext>
                  </a:extLst>
                </p:cNvPr>
                <p:cNvSpPr>
                  <a:spLocks noChangeShapeType="1"/>
                </p:cNvSpPr>
                <p:nvPr/>
              </p:nvSpPr>
              <p:spPr bwMode="auto">
                <a:xfrm>
                  <a:off x="1367" y="2349"/>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22" name="Line 78">
                  <a:extLst>
                    <a:ext uri="{FF2B5EF4-FFF2-40B4-BE49-F238E27FC236}">
                      <a16:creationId xmlns:a16="http://schemas.microsoft.com/office/drawing/2014/main" id="{96BFAB44-40B1-83AE-B05A-5A29F293874B}"/>
                    </a:ext>
                  </a:extLst>
                </p:cNvPr>
                <p:cNvSpPr>
                  <a:spLocks noChangeShapeType="1"/>
                </p:cNvSpPr>
                <p:nvPr/>
              </p:nvSpPr>
              <p:spPr bwMode="auto">
                <a:xfrm flipV="1">
                  <a:off x="1361" y="2352"/>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23" name="Line 79">
                  <a:extLst>
                    <a:ext uri="{FF2B5EF4-FFF2-40B4-BE49-F238E27FC236}">
                      <a16:creationId xmlns:a16="http://schemas.microsoft.com/office/drawing/2014/main" id="{CD8951DF-ECA0-70D0-5C38-58AF5DD4509D}"/>
                    </a:ext>
                  </a:extLst>
                </p:cNvPr>
                <p:cNvSpPr>
                  <a:spLocks noChangeShapeType="1"/>
                </p:cNvSpPr>
                <p:nvPr/>
              </p:nvSpPr>
              <p:spPr bwMode="auto">
                <a:xfrm flipH="1" flipV="1">
                  <a:off x="1361" y="2352"/>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24" name="Line 80">
                  <a:extLst>
                    <a:ext uri="{FF2B5EF4-FFF2-40B4-BE49-F238E27FC236}">
                      <a16:creationId xmlns:a16="http://schemas.microsoft.com/office/drawing/2014/main" id="{12ED6BED-B346-F28F-5236-EB874692B079}"/>
                    </a:ext>
                  </a:extLst>
                </p:cNvPr>
                <p:cNvSpPr>
                  <a:spLocks noChangeShapeType="1"/>
                </p:cNvSpPr>
                <p:nvPr/>
              </p:nvSpPr>
              <p:spPr bwMode="auto">
                <a:xfrm>
                  <a:off x="1380" y="2356"/>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25" name="Line 81">
                  <a:extLst>
                    <a:ext uri="{FF2B5EF4-FFF2-40B4-BE49-F238E27FC236}">
                      <a16:creationId xmlns:a16="http://schemas.microsoft.com/office/drawing/2014/main" id="{8611EE84-C524-A901-851E-524EB72DB63F}"/>
                    </a:ext>
                  </a:extLst>
                </p:cNvPr>
                <p:cNvSpPr>
                  <a:spLocks noChangeShapeType="1"/>
                </p:cNvSpPr>
                <p:nvPr/>
              </p:nvSpPr>
              <p:spPr bwMode="auto">
                <a:xfrm flipV="1">
                  <a:off x="1374" y="2359"/>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26" name="Line 82">
                  <a:extLst>
                    <a:ext uri="{FF2B5EF4-FFF2-40B4-BE49-F238E27FC236}">
                      <a16:creationId xmlns:a16="http://schemas.microsoft.com/office/drawing/2014/main" id="{EC60234C-29F4-9349-0091-D3D1655CEB76}"/>
                    </a:ext>
                  </a:extLst>
                </p:cNvPr>
                <p:cNvSpPr>
                  <a:spLocks noChangeShapeType="1"/>
                </p:cNvSpPr>
                <p:nvPr/>
              </p:nvSpPr>
              <p:spPr bwMode="auto">
                <a:xfrm flipH="1" flipV="1">
                  <a:off x="1374" y="2359"/>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27" name="Line 83">
                  <a:extLst>
                    <a:ext uri="{FF2B5EF4-FFF2-40B4-BE49-F238E27FC236}">
                      <a16:creationId xmlns:a16="http://schemas.microsoft.com/office/drawing/2014/main" id="{F67FDFA7-E369-2328-B4C3-E7E4BA7FF373}"/>
                    </a:ext>
                  </a:extLst>
                </p:cNvPr>
                <p:cNvSpPr>
                  <a:spLocks noChangeShapeType="1"/>
                </p:cNvSpPr>
                <p:nvPr/>
              </p:nvSpPr>
              <p:spPr bwMode="auto">
                <a:xfrm>
                  <a:off x="1382" y="2356"/>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28" name="Line 84">
                  <a:extLst>
                    <a:ext uri="{FF2B5EF4-FFF2-40B4-BE49-F238E27FC236}">
                      <a16:creationId xmlns:a16="http://schemas.microsoft.com/office/drawing/2014/main" id="{53E7A6BE-7F3C-D37B-3E48-4372A54848DB}"/>
                    </a:ext>
                  </a:extLst>
                </p:cNvPr>
                <p:cNvSpPr>
                  <a:spLocks noChangeShapeType="1"/>
                </p:cNvSpPr>
                <p:nvPr/>
              </p:nvSpPr>
              <p:spPr bwMode="auto">
                <a:xfrm flipV="1">
                  <a:off x="1376" y="235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29" name="Line 85">
                  <a:extLst>
                    <a:ext uri="{FF2B5EF4-FFF2-40B4-BE49-F238E27FC236}">
                      <a16:creationId xmlns:a16="http://schemas.microsoft.com/office/drawing/2014/main" id="{222F5AFC-B29F-6831-177A-8B3CC7ED8F24}"/>
                    </a:ext>
                  </a:extLst>
                </p:cNvPr>
                <p:cNvSpPr>
                  <a:spLocks noChangeShapeType="1"/>
                </p:cNvSpPr>
                <p:nvPr/>
              </p:nvSpPr>
              <p:spPr bwMode="auto">
                <a:xfrm flipH="1" flipV="1">
                  <a:off x="1376" y="235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30" name="Line 86">
                  <a:extLst>
                    <a:ext uri="{FF2B5EF4-FFF2-40B4-BE49-F238E27FC236}">
                      <a16:creationId xmlns:a16="http://schemas.microsoft.com/office/drawing/2014/main" id="{F52905E9-D911-4D36-0ED3-D541B8DF772B}"/>
                    </a:ext>
                  </a:extLst>
                </p:cNvPr>
                <p:cNvSpPr>
                  <a:spLocks noChangeShapeType="1"/>
                </p:cNvSpPr>
                <p:nvPr/>
              </p:nvSpPr>
              <p:spPr bwMode="auto">
                <a:xfrm>
                  <a:off x="1386" y="2356"/>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31" name="Line 87">
                  <a:extLst>
                    <a:ext uri="{FF2B5EF4-FFF2-40B4-BE49-F238E27FC236}">
                      <a16:creationId xmlns:a16="http://schemas.microsoft.com/office/drawing/2014/main" id="{C6FBBF3B-5BF9-5CE0-7415-3AC41ADBE75F}"/>
                    </a:ext>
                  </a:extLst>
                </p:cNvPr>
                <p:cNvSpPr>
                  <a:spLocks noChangeShapeType="1"/>
                </p:cNvSpPr>
                <p:nvPr/>
              </p:nvSpPr>
              <p:spPr bwMode="auto">
                <a:xfrm flipV="1">
                  <a:off x="1381" y="2359"/>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32" name="Line 88">
                  <a:extLst>
                    <a:ext uri="{FF2B5EF4-FFF2-40B4-BE49-F238E27FC236}">
                      <a16:creationId xmlns:a16="http://schemas.microsoft.com/office/drawing/2014/main" id="{590314A4-9E9F-E178-8C1F-F68062F13C7A}"/>
                    </a:ext>
                  </a:extLst>
                </p:cNvPr>
                <p:cNvSpPr>
                  <a:spLocks noChangeShapeType="1"/>
                </p:cNvSpPr>
                <p:nvPr/>
              </p:nvSpPr>
              <p:spPr bwMode="auto">
                <a:xfrm flipH="1" flipV="1">
                  <a:off x="1381" y="2359"/>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33" name="Line 89">
                  <a:extLst>
                    <a:ext uri="{FF2B5EF4-FFF2-40B4-BE49-F238E27FC236}">
                      <a16:creationId xmlns:a16="http://schemas.microsoft.com/office/drawing/2014/main" id="{1CD4EE49-5039-90AF-320E-7C7DABC58163}"/>
                    </a:ext>
                  </a:extLst>
                </p:cNvPr>
                <p:cNvSpPr>
                  <a:spLocks noChangeShapeType="1"/>
                </p:cNvSpPr>
                <p:nvPr/>
              </p:nvSpPr>
              <p:spPr bwMode="auto">
                <a:xfrm>
                  <a:off x="1386" y="2356"/>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34" name="Line 90">
                  <a:extLst>
                    <a:ext uri="{FF2B5EF4-FFF2-40B4-BE49-F238E27FC236}">
                      <a16:creationId xmlns:a16="http://schemas.microsoft.com/office/drawing/2014/main" id="{3B43885B-9E73-BDED-81A7-8D4CE6CB271C}"/>
                    </a:ext>
                  </a:extLst>
                </p:cNvPr>
                <p:cNvSpPr>
                  <a:spLocks noChangeShapeType="1"/>
                </p:cNvSpPr>
                <p:nvPr/>
              </p:nvSpPr>
              <p:spPr bwMode="auto">
                <a:xfrm flipV="1">
                  <a:off x="1381" y="2359"/>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35" name="Line 91">
                  <a:extLst>
                    <a:ext uri="{FF2B5EF4-FFF2-40B4-BE49-F238E27FC236}">
                      <a16:creationId xmlns:a16="http://schemas.microsoft.com/office/drawing/2014/main" id="{4A86AE08-F327-1EF8-BA55-0EC7E5CC9CF6}"/>
                    </a:ext>
                  </a:extLst>
                </p:cNvPr>
                <p:cNvSpPr>
                  <a:spLocks noChangeShapeType="1"/>
                </p:cNvSpPr>
                <p:nvPr/>
              </p:nvSpPr>
              <p:spPr bwMode="auto">
                <a:xfrm flipH="1" flipV="1">
                  <a:off x="1381" y="2359"/>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36" name="Line 92">
                  <a:extLst>
                    <a:ext uri="{FF2B5EF4-FFF2-40B4-BE49-F238E27FC236}">
                      <a16:creationId xmlns:a16="http://schemas.microsoft.com/office/drawing/2014/main" id="{A006BF0B-87CE-7E27-8EF9-41F3C7848774}"/>
                    </a:ext>
                  </a:extLst>
                </p:cNvPr>
                <p:cNvSpPr>
                  <a:spLocks noChangeShapeType="1"/>
                </p:cNvSpPr>
                <p:nvPr/>
              </p:nvSpPr>
              <p:spPr bwMode="auto">
                <a:xfrm>
                  <a:off x="1389" y="2356"/>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37" name="Line 93">
                  <a:extLst>
                    <a:ext uri="{FF2B5EF4-FFF2-40B4-BE49-F238E27FC236}">
                      <a16:creationId xmlns:a16="http://schemas.microsoft.com/office/drawing/2014/main" id="{72933FAC-DCEB-3825-BE4B-B53EB84EBA72}"/>
                    </a:ext>
                  </a:extLst>
                </p:cNvPr>
                <p:cNvSpPr>
                  <a:spLocks noChangeShapeType="1"/>
                </p:cNvSpPr>
                <p:nvPr/>
              </p:nvSpPr>
              <p:spPr bwMode="auto">
                <a:xfrm flipV="1">
                  <a:off x="1383" y="235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38" name="Line 94">
                  <a:extLst>
                    <a:ext uri="{FF2B5EF4-FFF2-40B4-BE49-F238E27FC236}">
                      <a16:creationId xmlns:a16="http://schemas.microsoft.com/office/drawing/2014/main" id="{653E1768-9B44-DE4C-107D-E109933BAF2E}"/>
                    </a:ext>
                  </a:extLst>
                </p:cNvPr>
                <p:cNvSpPr>
                  <a:spLocks noChangeShapeType="1"/>
                </p:cNvSpPr>
                <p:nvPr/>
              </p:nvSpPr>
              <p:spPr bwMode="auto">
                <a:xfrm flipH="1" flipV="1">
                  <a:off x="1383" y="235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39" name="Line 95">
                  <a:extLst>
                    <a:ext uri="{FF2B5EF4-FFF2-40B4-BE49-F238E27FC236}">
                      <a16:creationId xmlns:a16="http://schemas.microsoft.com/office/drawing/2014/main" id="{63C868E1-A9FD-4586-FC55-A5616FAD008E}"/>
                    </a:ext>
                  </a:extLst>
                </p:cNvPr>
                <p:cNvSpPr>
                  <a:spLocks noChangeShapeType="1"/>
                </p:cNvSpPr>
                <p:nvPr/>
              </p:nvSpPr>
              <p:spPr bwMode="auto">
                <a:xfrm>
                  <a:off x="1389" y="2356"/>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40" name="Line 96">
                  <a:extLst>
                    <a:ext uri="{FF2B5EF4-FFF2-40B4-BE49-F238E27FC236}">
                      <a16:creationId xmlns:a16="http://schemas.microsoft.com/office/drawing/2014/main" id="{9482CF73-327E-AA0A-B598-10F3C8EF3747}"/>
                    </a:ext>
                  </a:extLst>
                </p:cNvPr>
                <p:cNvSpPr>
                  <a:spLocks noChangeShapeType="1"/>
                </p:cNvSpPr>
                <p:nvPr/>
              </p:nvSpPr>
              <p:spPr bwMode="auto">
                <a:xfrm flipV="1">
                  <a:off x="1383" y="235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41" name="Line 97">
                  <a:extLst>
                    <a:ext uri="{FF2B5EF4-FFF2-40B4-BE49-F238E27FC236}">
                      <a16:creationId xmlns:a16="http://schemas.microsoft.com/office/drawing/2014/main" id="{667F4095-E2D9-7E23-23B1-BD5229B7D1EA}"/>
                    </a:ext>
                  </a:extLst>
                </p:cNvPr>
                <p:cNvSpPr>
                  <a:spLocks noChangeShapeType="1"/>
                </p:cNvSpPr>
                <p:nvPr/>
              </p:nvSpPr>
              <p:spPr bwMode="auto">
                <a:xfrm flipH="1" flipV="1">
                  <a:off x="1383" y="235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42" name="Line 98">
                  <a:extLst>
                    <a:ext uri="{FF2B5EF4-FFF2-40B4-BE49-F238E27FC236}">
                      <a16:creationId xmlns:a16="http://schemas.microsoft.com/office/drawing/2014/main" id="{93A2BBF8-2AEC-1E19-37C7-42B651C47950}"/>
                    </a:ext>
                  </a:extLst>
                </p:cNvPr>
                <p:cNvSpPr>
                  <a:spLocks noChangeShapeType="1"/>
                </p:cNvSpPr>
                <p:nvPr/>
              </p:nvSpPr>
              <p:spPr bwMode="auto">
                <a:xfrm>
                  <a:off x="1389" y="2356"/>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43" name="Line 99">
                  <a:extLst>
                    <a:ext uri="{FF2B5EF4-FFF2-40B4-BE49-F238E27FC236}">
                      <a16:creationId xmlns:a16="http://schemas.microsoft.com/office/drawing/2014/main" id="{98F13087-4713-2631-2400-E418FDBE3CA9}"/>
                    </a:ext>
                  </a:extLst>
                </p:cNvPr>
                <p:cNvSpPr>
                  <a:spLocks noChangeShapeType="1"/>
                </p:cNvSpPr>
                <p:nvPr/>
              </p:nvSpPr>
              <p:spPr bwMode="auto">
                <a:xfrm flipV="1">
                  <a:off x="1383" y="235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44" name="Line 100">
                  <a:extLst>
                    <a:ext uri="{FF2B5EF4-FFF2-40B4-BE49-F238E27FC236}">
                      <a16:creationId xmlns:a16="http://schemas.microsoft.com/office/drawing/2014/main" id="{C56755A1-362D-5FF3-CC6F-1AB95A04C115}"/>
                    </a:ext>
                  </a:extLst>
                </p:cNvPr>
                <p:cNvSpPr>
                  <a:spLocks noChangeShapeType="1"/>
                </p:cNvSpPr>
                <p:nvPr/>
              </p:nvSpPr>
              <p:spPr bwMode="auto">
                <a:xfrm flipH="1" flipV="1">
                  <a:off x="1383" y="235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45" name="Line 101">
                  <a:extLst>
                    <a:ext uri="{FF2B5EF4-FFF2-40B4-BE49-F238E27FC236}">
                      <a16:creationId xmlns:a16="http://schemas.microsoft.com/office/drawing/2014/main" id="{073D5201-30E9-E39E-24F8-E93057E8490F}"/>
                    </a:ext>
                  </a:extLst>
                </p:cNvPr>
                <p:cNvSpPr>
                  <a:spLocks noChangeShapeType="1"/>
                </p:cNvSpPr>
                <p:nvPr/>
              </p:nvSpPr>
              <p:spPr bwMode="auto">
                <a:xfrm>
                  <a:off x="1390" y="2356"/>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46" name="Line 102">
                  <a:extLst>
                    <a:ext uri="{FF2B5EF4-FFF2-40B4-BE49-F238E27FC236}">
                      <a16:creationId xmlns:a16="http://schemas.microsoft.com/office/drawing/2014/main" id="{CA554F1A-7A86-2C46-9A94-0E4365BEA61C}"/>
                    </a:ext>
                  </a:extLst>
                </p:cNvPr>
                <p:cNvSpPr>
                  <a:spLocks noChangeShapeType="1"/>
                </p:cNvSpPr>
                <p:nvPr/>
              </p:nvSpPr>
              <p:spPr bwMode="auto">
                <a:xfrm flipV="1">
                  <a:off x="1384" y="235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47" name="Line 103">
                  <a:extLst>
                    <a:ext uri="{FF2B5EF4-FFF2-40B4-BE49-F238E27FC236}">
                      <a16:creationId xmlns:a16="http://schemas.microsoft.com/office/drawing/2014/main" id="{1E34E812-8AB9-A195-F6D9-86DCF9935B47}"/>
                    </a:ext>
                  </a:extLst>
                </p:cNvPr>
                <p:cNvSpPr>
                  <a:spLocks noChangeShapeType="1"/>
                </p:cNvSpPr>
                <p:nvPr/>
              </p:nvSpPr>
              <p:spPr bwMode="auto">
                <a:xfrm flipH="1" flipV="1">
                  <a:off x="1384" y="235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48" name="Line 104">
                  <a:extLst>
                    <a:ext uri="{FF2B5EF4-FFF2-40B4-BE49-F238E27FC236}">
                      <a16:creationId xmlns:a16="http://schemas.microsoft.com/office/drawing/2014/main" id="{A5AEF675-C920-D73E-A8F9-FADC5E16CC2C}"/>
                    </a:ext>
                  </a:extLst>
                </p:cNvPr>
                <p:cNvSpPr>
                  <a:spLocks noChangeShapeType="1"/>
                </p:cNvSpPr>
                <p:nvPr/>
              </p:nvSpPr>
              <p:spPr bwMode="auto">
                <a:xfrm>
                  <a:off x="1390" y="2356"/>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49" name="Line 105">
                  <a:extLst>
                    <a:ext uri="{FF2B5EF4-FFF2-40B4-BE49-F238E27FC236}">
                      <a16:creationId xmlns:a16="http://schemas.microsoft.com/office/drawing/2014/main" id="{A8775581-A6AA-3A61-B019-DED2FC746916}"/>
                    </a:ext>
                  </a:extLst>
                </p:cNvPr>
                <p:cNvSpPr>
                  <a:spLocks noChangeShapeType="1"/>
                </p:cNvSpPr>
                <p:nvPr/>
              </p:nvSpPr>
              <p:spPr bwMode="auto">
                <a:xfrm flipV="1">
                  <a:off x="1384" y="235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50" name="Line 106">
                  <a:extLst>
                    <a:ext uri="{FF2B5EF4-FFF2-40B4-BE49-F238E27FC236}">
                      <a16:creationId xmlns:a16="http://schemas.microsoft.com/office/drawing/2014/main" id="{088FDDF7-DBB6-3832-06D6-C85C62307EEB}"/>
                    </a:ext>
                  </a:extLst>
                </p:cNvPr>
                <p:cNvSpPr>
                  <a:spLocks noChangeShapeType="1"/>
                </p:cNvSpPr>
                <p:nvPr/>
              </p:nvSpPr>
              <p:spPr bwMode="auto">
                <a:xfrm flipH="1" flipV="1">
                  <a:off x="1384" y="235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51" name="Line 107">
                  <a:extLst>
                    <a:ext uri="{FF2B5EF4-FFF2-40B4-BE49-F238E27FC236}">
                      <a16:creationId xmlns:a16="http://schemas.microsoft.com/office/drawing/2014/main" id="{C92744C1-758A-42D7-45DD-C095331408EE}"/>
                    </a:ext>
                  </a:extLst>
                </p:cNvPr>
                <p:cNvSpPr>
                  <a:spLocks noChangeShapeType="1"/>
                </p:cNvSpPr>
                <p:nvPr/>
              </p:nvSpPr>
              <p:spPr bwMode="auto">
                <a:xfrm>
                  <a:off x="1391" y="2356"/>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52" name="Line 108">
                  <a:extLst>
                    <a:ext uri="{FF2B5EF4-FFF2-40B4-BE49-F238E27FC236}">
                      <a16:creationId xmlns:a16="http://schemas.microsoft.com/office/drawing/2014/main" id="{9A34D5CE-96E8-3CD8-4FAB-CA40998E23A4}"/>
                    </a:ext>
                  </a:extLst>
                </p:cNvPr>
                <p:cNvSpPr>
                  <a:spLocks noChangeShapeType="1"/>
                </p:cNvSpPr>
                <p:nvPr/>
              </p:nvSpPr>
              <p:spPr bwMode="auto">
                <a:xfrm flipV="1">
                  <a:off x="1386" y="2359"/>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53" name="Line 109">
                  <a:extLst>
                    <a:ext uri="{FF2B5EF4-FFF2-40B4-BE49-F238E27FC236}">
                      <a16:creationId xmlns:a16="http://schemas.microsoft.com/office/drawing/2014/main" id="{1DEF4824-628A-1DFB-A781-1DAE9BFB83CF}"/>
                    </a:ext>
                  </a:extLst>
                </p:cNvPr>
                <p:cNvSpPr>
                  <a:spLocks noChangeShapeType="1"/>
                </p:cNvSpPr>
                <p:nvPr/>
              </p:nvSpPr>
              <p:spPr bwMode="auto">
                <a:xfrm flipH="1" flipV="1">
                  <a:off x="1386" y="2359"/>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54" name="Line 110">
                  <a:extLst>
                    <a:ext uri="{FF2B5EF4-FFF2-40B4-BE49-F238E27FC236}">
                      <a16:creationId xmlns:a16="http://schemas.microsoft.com/office/drawing/2014/main" id="{409D200D-1A99-228D-119D-3A1B9028DC9D}"/>
                    </a:ext>
                  </a:extLst>
                </p:cNvPr>
                <p:cNvSpPr>
                  <a:spLocks noChangeShapeType="1"/>
                </p:cNvSpPr>
                <p:nvPr/>
              </p:nvSpPr>
              <p:spPr bwMode="auto">
                <a:xfrm>
                  <a:off x="1391" y="2356"/>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55" name="Line 111">
                  <a:extLst>
                    <a:ext uri="{FF2B5EF4-FFF2-40B4-BE49-F238E27FC236}">
                      <a16:creationId xmlns:a16="http://schemas.microsoft.com/office/drawing/2014/main" id="{41249202-16EE-3D46-ACEE-2722357F5654}"/>
                    </a:ext>
                  </a:extLst>
                </p:cNvPr>
                <p:cNvSpPr>
                  <a:spLocks noChangeShapeType="1"/>
                </p:cNvSpPr>
                <p:nvPr/>
              </p:nvSpPr>
              <p:spPr bwMode="auto">
                <a:xfrm flipV="1">
                  <a:off x="1386" y="2359"/>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56" name="Line 112">
                  <a:extLst>
                    <a:ext uri="{FF2B5EF4-FFF2-40B4-BE49-F238E27FC236}">
                      <a16:creationId xmlns:a16="http://schemas.microsoft.com/office/drawing/2014/main" id="{725948FC-E560-59C2-27DD-9B14470876B6}"/>
                    </a:ext>
                  </a:extLst>
                </p:cNvPr>
                <p:cNvSpPr>
                  <a:spLocks noChangeShapeType="1"/>
                </p:cNvSpPr>
                <p:nvPr/>
              </p:nvSpPr>
              <p:spPr bwMode="auto">
                <a:xfrm flipH="1" flipV="1">
                  <a:off x="1386" y="2359"/>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57" name="Line 113">
                  <a:extLst>
                    <a:ext uri="{FF2B5EF4-FFF2-40B4-BE49-F238E27FC236}">
                      <a16:creationId xmlns:a16="http://schemas.microsoft.com/office/drawing/2014/main" id="{B485A6E0-5EA9-FB61-0156-251A0DE3DA4C}"/>
                    </a:ext>
                  </a:extLst>
                </p:cNvPr>
                <p:cNvSpPr>
                  <a:spLocks noChangeShapeType="1"/>
                </p:cNvSpPr>
                <p:nvPr/>
              </p:nvSpPr>
              <p:spPr bwMode="auto">
                <a:xfrm>
                  <a:off x="1393" y="2356"/>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58" name="Line 114">
                  <a:extLst>
                    <a:ext uri="{FF2B5EF4-FFF2-40B4-BE49-F238E27FC236}">
                      <a16:creationId xmlns:a16="http://schemas.microsoft.com/office/drawing/2014/main" id="{2BC23F29-EA5F-36DF-607B-4ACDDA7B5C4E}"/>
                    </a:ext>
                  </a:extLst>
                </p:cNvPr>
                <p:cNvSpPr>
                  <a:spLocks noChangeShapeType="1"/>
                </p:cNvSpPr>
                <p:nvPr/>
              </p:nvSpPr>
              <p:spPr bwMode="auto">
                <a:xfrm flipV="1">
                  <a:off x="1387" y="2359"/>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59" name="Line 115">
                  <a:extLst>
                    <a:ext uri="{FF2B5EF4-FFF2-40B4-BE49-F238E27FC236}">
                      <a16:creationId xmlns:a16="http://schemas.microsoft.com/office/drawing/2014/main" id="{5FA1F8C4-2DB5-39A3-07C6-682A4ACB1E7E}"/>
                    </a:ext>
                  </a:extLst>
                </p:cNvPr>
                <p:cNvSpPr>
                  <a:spLocks noChangeShapeType="1"/>
                </p:cNvSpPr>
                <p:nvPr/>
              </p:nvSpPr>
              <p:spPr bwMode="auto">
                <a:xfrm flipH="1" flipV="1">
                  <a:off x="1387" y="2359"/>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60" name="Line 116">
                  <a:extLst>
                    <a:ext uri="{FF2B5EF4-FFF2-40B4-BE49-F238E27FC236}">
                      <a16:creationId xmlns:a16="http://schemas.microsoft.com/office/drawing/2014/main" id="{6995E69D-41D9-35D8-2BBA-167F1C46966C}"/>
                    </a:ext>
                  </a:extLst>
                </p:cNvPr>
                <p:cNvSpPr>
                  <a:spLocks noChangeShapeType="1"/>
                </p:cNvSpPr>
                <p:nvPr/>
              </p:nvSpPr>
              <p:spPr bwMode="auto">
                <a:xfrm>
                  <a:off x="1393" y="2356"/>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61" name="Line 117">
                  <a:extLst>
                    <a:ext uri="{FF2B5EF4-FFF2-40B4-BE49-F238E27FC236}">
                      <a16:creationId xmlns:a16="http://schemas.microsoft.com/office/drawing/2014/main" id="{442C164A-ED54-DAED-C8C6-25506F490447}"/>
                    </a:ext>
                  </a:extLst>
                </p:cNvPr>
                <p:cNvSpPr>
                  <a:spLocks noChangeShapeType="1"/>
                </p:cNvSpPr>
                <p:nvPr/>
              </p:nvSpPr>
              <p:spPr bwMode="auto">
                <a:xfrm flipV="1">
                  <a:off x="1387" y="2359"/>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62" name="Line 118">
                  <a:extLst>
                    <a:ext uri="{FF2B5EF4-FFF2-40B4-BE49-F238E27FC236}">
                      <a16:creationId xmlns:a16="http://schemas.microsoft.com/office/drawing/2014/main" id="{45E1BAED-1CF6-180C-275A-7207B191A9C5}"/>
                    </a:ext>
                  </a:extLst>
                </p:cNvPr>
                <p:cNvSpPr>
                  <a:spLocks noChangeShapeType="1"/>
                </p:cNvSpPr>
                <p:nvPr/>
              </p:nvSpPr>
              <p:spPr bwMode="auto">
                <a:xfrm flipH="1" flipV="1">
                  <a:off x="1387" y="2359"/>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63" name="Line 119">
                  <a:extLst>
                    <a:ext uri="{FF2B5EF4-FFF2-40B4-BE49-F238E27FC236}">
                      <a16:creationId xmlns:a16="http://schemas.microsoft.com/office/drawing/2014/main" id="{C08D9384-A09A-2D04-A81F-48909B06627F}"/>
                    </a:ext>
                  </a:extLst>
                </p:cNvPr>
                <p:cNvSpPr>
                  <a:spLocks noChangeShapeType="1"/>
                </p:cNvSpPr>
                <p:nvPr/>
              </p:nvSpPr>
              <p:spPr bwMode="auto">
                <a:xfrm>
                  <a:off x="1395" y="2356"/>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64" name="Line 120">
                  <a:extLst>
                    <a:ext uri="{FF2B5EF4-FFF2-40B4-BE49-F238E27FC236}">
                      <a16:creationId xmlns:a16="http://schemas.microsoft.com/office/drawing/2014/main" id="{2489ED66-71B2-72FB-E8F7-5A56FBDA92AA}"/>
                    </a:ext>
                  </a:extLst>
                </p:cNvPr>
                <p:cNvSpPr>
                  <a:spLocks noChangeShapeType="1"/>
                </p:cNvSpPr>
                <p:nvPr/>
              </p:nvSpPr>
              <p:spPr bwMode="auto">
                <a:xfrm flipV="1">
                  <a:off x="1390" y="235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65" name="Line 121">
                  <a:extLst>
                    <a:ext uri="{FF2B5EF4-FFF2-40B4-BE49-F238E27FC236}">
                      <a16:creationId xmlns:a16="http://schemas.microsoft.com/office/drawing/2014/main" id="{4F3E22B4-728A-38B9-0530-5E338D3F59B7}"/>
                    </a:ext>
                  </a:extLst>
                </p:cNvPr>
                <p:cNvSpPr>
                  <a:spLocks noChangeShapeType="1"/>
                </p:cNvSpPr>
                <p:nvPr/>
              </p:nvSpPr>
              <p:spPr bwMode="auto">
                <a:xfrm flipH="1" flipV="1">
                  <a:off x="1390" y="235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66" name="Line 122">
                  <a:extLst>
                    <a:ext uri="{FF2B5EF4-FFF2-40B4-BE49-F238E27FC236}">
                      <a16:creationId xmlns:a16="http://schemas.microsoft.com/office/drawing/2014/main" id="{320B4C5E-1D79-96A0-AB42-EC2FC23C7122}"/>
                    </a:ext>
                  </a:extLst>
                </p:cNvPr>
                <p:cNvSpPr>
                  <a:spLocks noChangeShapeType="1"/>
                </p:cNvSpPr>
                <p:nvPr/>
              </p:nvSpPr>
              <p:spPr bwMode="auto">
                <a:xfrm>
                  <a:off x="1396" y="2356"/>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67" name="Line 123">
                  <a:extLst>
                    <a:ext uri="{FF2B5EF4-FFF2-40B4-BE49-F238E27FC236}">
                      <a16:creationId xmlns:a16="http://schemas.microsoft.com/office/drawing/2014/main" id="{4D53056F-1F4C-1E49-6886-EA7E89B49B3F}"/>
                    </a:ext>
                  </a:extLst>
                </p:cNvPr>
                <p:cNvSpPr>
                  <a:spLocks noChangeShapeType="1"/>
                </p:cNvSpPr>
                <p:nvPr/>
              </p:nvSpPr>
              <p:spPr bwMode="auto">
                <a:xfrm flipV="1">
                  <a:off x="1391" y="235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68" name="Line 124">
                  <a:extLst>
                    <a:ext uri="{FF2B5EF4-FFF2-40B4-BE49-F238E27FC236}">
                      <a16:creationId xmlns:a16="http://schemas.microsoft.com/office/drawing/2014/main" id="{4F0EEF68-7BFE-375A-731A-87C8BA5A7819}"/>
                    </a:ext>
                  </a:extLst>
                </p:cNvPr>
                <p:cNvSpPr>
                  <a:spLocks noChangeShapeType="1"/>
                </p:cNvSpPr>
                <p:nvPr/>
              </p:nvSpPr>
              <p:spPr bwMode="auto">
                <a:xfrm flipH="1" flipV="1">
                  <a:off x="1391" y="235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69" name="Line 125">
                  <a:extLst>
                    <a:ext uri="{FF2B5EF4-FFF2-40B4-BE49-F238E27FC236}">
                      <a16:creationId xmlns:a16="http://schemas.microsoft.com/office/drawing/2014/main" id="{AF0A904A-63E0-5AD1-BAA0-DDADB66CA8D2}"/>
                    </a:ext>
                  </a:extLst>
                </p:cNvPr>
                <p:cNvSpPr>
                  <a:spLocks noChangeShapeType="1"/>
                </p:cNvSpPr>
                <p:nvPr/>
              </p:nvSpPr>
              <p:spPr bwMode="auto">
                <a:xfrm>
                  <a:off x="1403" y="2356"/>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70" name="Line 126">
                  <a:extLst>
                    <a:ext uri="{FF2B5EF4-FFF2-40B4-BE49-F238E27FC236}">
                      <a16:creationId xmlns:a16="http://schemas.microsoft.com/office/drawing/2014/main" id="{0738694C-4240-A46D-CB5D-DA2107C01590}"/>
                    </a:ext>
                  </a:extLst>
                </p:cNvPr>
                <p:cNvSpPr>
                  <a:spLocks noChangeShapeType="1"/>
                </p:cNvSpPr>
                <p:nvPr/>
              </p:nvSpPr>
              <p:spPr bwMode="auto">
                <a:xfrm flipV="1">
                  <a:off x="1397" y="235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71" name="Line 127">
                  <a:extLst>
                    <a:ext uri="{FF2B5EF4-FFF2-40B4-BE49-F238E27FC236}">
                      <a16:creationId xmlns:a16="http://schemas.microsoft.com/office/drawing/2014/main" id="{80E81DEA-49A3-6BBF-53C9-8FD6A5AF2559}"/>
                    </a:ext>
                  </a:extLst>
                </p:cNvPr>
                <p:cNvSpPr>
                  <a:spLocks noChangeShapeType="1"/>
                </p:cNvSpPr>
                <p:nvPr/>
              </p:nvSpPr>
              <p:spPr bwMode="auto">
                <a:xfrm flipH="1" flipV="1">
                  <a:off x="1397" y="235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72" name="Line 128">
                  <a:extLst>
                    <a:ext uri="{FF2B5EF4-FFF2-40B4-BE49-F238E27FC236}">
                      <a16:creationId xmlns:a16="http://schemas.microsoft.com/office/drawing/2014/main" id="{74E49086-6795-1650-1E3C-4991891F2112}"/>
                    </a:ext>
                  </a:extLst>
                </p:cNvPr>
                <p:cNvSpPr>
                  <a:spLocks noChangeShapeType="1"/>
                </p:cNvSpPr>
                <p:nvPr/>
              </p:nvSpPr>
              <p:spPr bwMode="auto">
                <a:xfrm>
                  <a:off x="1449" y="2356"/>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73" name="Line 129">
                  <a:extLst>
                    <a:ext uri="{FF2B5EF4-FFF2-40B4-BE49-F238E27FC236}">
                      <a16:creationId xmlns:a16="http://schemas.microsoft.com/office/drawing/2014/main" id="{76D37D72-175D-B838-D8A0-E54780AC8785}"/>
                    </a:ext>
                  </a:extLst>
                </p:cNvPr>
                <p:cNvSpPr>
                  <a:spLocks noChangeShapeType="1"/>
                </p:cNvSpPr>
                <p:nvPr/>
              </p:nvSpPr>
              <p:spPr bwMode="auto">
                <a:xfrm flipV="1">
                  <a:off x="1443" y="235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74" name="Line 130">
                  <a:extLst>
                    <a:ext uri="{FF2B5EF4-FFF2-40B4-BE49-F238E27FC236}">
                      <a16:creationId xmlns:a16="http://schemas.microsoft.com/office/drawing/2014/main" id="{7A694CDA-DCAE-88FF-EAC2-E424B1448D30}"/>
                    </a:ext>
                  </a:extLst>
                </p:cNvPr>
                <p:cNvSpPr>
                  <a:spLocks noChangeShapeType="1"/>
                </p:cNvSpPr>
                <p:nvPr/>
              </p:nvSpPr>
              <p:spPr bwMode="auto">
                <a:xfrm flipH="1" flipV="1">
                  <a:off x="1443" y="235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75" name="Line 131">
                  <a:extLst>
                    <a:ext uri="{FF2B5EF4-FFF2-40B4-BE49-F238E27FC236}">
                      <a16:creationId xmlns:a16="http://schemas.microsoft.com/office/drawing/2014/main" id="{461CB4AF-C038-74DA-869D-1482679D9386}"/>
                    </a:ext>
                  </a:extLst>
                </p:cNvPr>
                <p:cNvSpPr>
                  <a:spLocks noChangeShapeType="1"/>
                </p:cNvSpPr>
                <p:nvPr/>
              </p:nvSpPr>
              <p:spPr bwMode="auto">
                <a:xfrm>
                  <a:off x="1470" y="2366"/>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76" name="Line 132">
                  <a:extLst>
                    <a:ext uri="{FF2B5EF4-FFF2-40B4-BE49-F238E27FC236}">
                      <a16:creationId xmlns:a16="http://schemas.microsoft.com/office/drawing/2014/main" id="{3A4AA917-870C-59C1-9405-ADF0BF6F64EA}"/>
                    </a:ext>
                  </a:extLst>
                </p:cNvPr>
                <p:cNvSpPr>
                  <a:spLocks noChangeShapeType="1"/>
                </p:cNvSpPr>
                <p:nvPr/>
              </p:nvSpPr>
              <p:spPr bwMode="auto">
                <a:xfrm flipV="1">
                  <a:off x="1464" y="236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77" name="Line 133">
                  <a:extLst>
                    <a:ext uri="{FF2B5EF4-FFF2-40B4-BE49-F238E27FC236}">
                      <a16:creationId xmlns:a16="http://schemas.microsoft.com/office/drawing/2014/main" id="{11037830-9B05-DC2C-B070-3DE53251F9C9}"/>
                    </a:ext>
                  </a:extLst>
                </p:cNvPr>
                <p:cNvSpPr>
                  <a:spLocks noChangeShapeType="1"/>
                </p:cNvSpPr>
                <p:nvPr/>
              </p:nvSpPr>
              <p:spPr bwMode="auto">
                <a:xfrm flipH="1" flipV="1">
                  <a:off x="1464" y="236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78" name="Line 134">
                  <a:extLst>
                    <a:ext uri="{FF2B5EF4-FFF2-40B4-BE49-F238E27FC236}">
                      <a16:creationId xmlns:a16="http://schemas.microsoft.com/office/drawing/2014/main" id="{13EEBE07-13DB-27E3-8DDA-0D0E41885E43}"/>
                    </a:ext>
                  </a:extLst>
                </p:cNvPr>
                <p:cNvSpPr>
                  <a:spLocks noChangeShapeType="1"/>
                </p:cNvSpPr>
                <p:nvPr/>
              </p:nvSpPr>
              <p:spPr bwMode="auto">
                <a:xfrm>
                  <a:off x="1470" y="2366"/>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79" name="Line 135">
                  <a:extLst>
                    <a:ext uri="{FF2B5EF4-FFF2-40B4-BE49-F238E27FC236}">
                      <a16:creationId xmlns:a16="http://schemas.microsoft.com/office/drawing/2014/main" id="{1238F213-86C8-E351-8342-0A7C6D0AE94B}"/>
                    </a:ext>
                  </a:extLst>
                </p:cNvPr>
                <p:cNvSpPr>
                  <a:spLocks noChangeShapeType="1"/>
                </p:cNvSpPr>
                <p:nvPr/>
              </p:nvSpPr>
              <p:spPr bwMode="auto">
                <a:xfrm flipV="1">
                  <a:off x="1464" y="236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80" name="Line 136">
                  <a:extLst>
                    <a:ext uri="{FF2B5EF4-FFF2-40B4-BE49-F238E27FC236}">
                      <a16:creationId xmlns:a16="http://schemas.microsoft.com/office/drawing/2014/main" id="{68CE3375-4F1C-D3F7-F9B7-7D922CF2D65F}"/>
                    </a:ext>
                  </a:extLst>
                </p:cNvPr>
                <p:cNvSpPr>
                  <a:spLocks noChangeShapeType="1"/>
                </p:cNvSpPr>
                <p:nvPr/>
              </p:nvSpPr>
              <p:spPr bwMode="auto">
                <a:xfrm flipH="1" flipV="1">
                  <a:off x="1464" y="236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81" name="Line 137">
                  <a:extLst>
                    <a:ext uri="{FF2B5EF4-FFF2-40B4-BE49-F238E27FC236}">
                      <a16:creationId xmlns:a16="http://schemas.microsoft.com/office/drawing/2014/main" id="{E0761A8A-2CCE-70A0-85C9-B744F6E21BA9}"/>
                    </a:ext>
                  </a:extLst>
                </p:cNvPr>
                <p:cNvSpPr>
                  <a:spLocks noChangeShapeType="1"/>
                </p:cNvSpPr>
                <p:nvPr/>
              </p:nvSpPr>
              <p:spPr bwMode="auto">
                <a:xfrm>
                  <a:off x="1470" y="2366"/>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82" name="Line 138">
                  <a:extLst>
                    <a:ext uri="{FF2B5EF4-FFF2-40B4-BE49-F238E27FC236}">
                      <a16:creationId xmlns:a16="http://schemas.microsoft.com/office/drawing/2014/main" id="{CA4C13CC-7936-B031-0611-A7BAD68B7377}"/>
                    </a:ext>
                  </a:extLst>
                </p:cNvPr>
                <p:cNvSpPr>
                  <a:spLocks noChangeShapeType="1"/>
                </p:cNvSpPr>
                <p:nvPr/>
              </p:nvSpPr>
              <p:spPr bwMode="auto">
                <a:xfrm flipV="1">
                  <a:off x="1464" y="236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83" name="Line 139">
                  <a:extLst>
                    <a:ext uri="{FF2B5EF4-FFF2-40B4-BE49-F238E27FC236}">
                      <a16:creationId xmlns:a16="http://schemas.microsoft.com/office/drawing/2014/main" id="{6E61B264-E05C-4193-58B6-2C52D4E27B81}"/>
                    </a:ext>
                  </a:extLst>
                </p:cNvPr>
                <p:cNvSpPr>
                  <a:spLocks noChangeShapeType="1"/>
                </p:cNvSpPr>
                <p:nvPr/>
              </p:nvSpPr>
              <p:spPr bwMode="auto">
                <a:xfrm flipH="1" flipV="1">
                  <a:off x="1464" y="236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84" name="Line 140">
                  <a:extLst>
                    <a:ext uri="{FF2B5EF4-FFF2-40B4-BE49-F238E27FC236}">
                      <a16:creationId xmlns:a16="http://schemas.microsoft.com/office/drawing/2014/main" id="{5ABA0B78-CEC3-3B75-F8CE-AA43D667DCB7}"/>
                    </a:ext>
                  </a:extLst>
                </p:cNvPr>
                <p:cNvSpPr>
                  <a:spLocks noChangeShapeType="1"/>
                </p:cNvSpPr>
                <p:nvPr/>
              </p:nvSpPr>
              <p:spPr bwMode="auto">
                <a:xfrm>
                  <a:off x="1493" y="2366"/>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85" name="Line 141">
                  <a:extLst>
                    <a:ext uri="{FF2B5EF4-FFF2-40B4-BE49-F238E27FC236}">
                      <a16:creationId xmlns:a16="http://schemas.microsoft.com/office/drawing/2014/main" id="{85A9CE2B-0E3D-C7CD-E0C2-13878C7BF606}"/>
                    </a:ext>
                  </a:extLst>
                </p:cNvPr>
                <p:cNvSpPr>
                  <a:spLocks noChangeShapeType="1"/>
                </p:cNvSpPr>
                <p:nvPr/>
              </p:nvSpPr>
              <p:spPr bwMode="auto">
                <a:xfrm flipV="1">
                  <a:off x="1487" y="2369"/>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86" name="Line 142">
                  <a:extLst>
                    <a:ext uri="{FF2B5EF4-FFF2-40B4-BE49-F238E27FC236}">
                      <a16:creationId xmlns:a16="http://schemas.microsoft.com/office/drawing/2014/main" id="{4383522C-C1D9-653F-95F3-7BAD96025B97}"/>
                    </a:ext>
                  </a:extLst>
                </p:cNvPr>
                <p:cNvSpPr>
                  <a:spLocks noChangeShapeType="1"/>
                </p:cNvSpPr>
                <p:nvPr/>
              </p:nvSpPr>
              <p:spPr bwMode="auto">
                <a:xfrm flipH="1" flipV="1">
                  <a:off x="1487" y="2369"/>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87" name="Line 143">
                  <a:extLst>
                    <a:ext uri="{FF2B5EF4-FFF2-40B4-BE49-F238E27FC236}">
                      <a16:creationId xmlns:a16="http://schemas.microsoft.com/office/drawing/2014/main" id="{956BADDF-BB45-5EDE-72A4-D970AD2AF18B}"/>
                    </a:ext>
                  </a:extLst>
                </p:cNvPr>
                <p:cNvSpPr>
                  <a:spLocks noChangeShapeType="1"/>
                </p:cNvSpPr>
                <p:nvPr/>
              </p:nvSpPr>
              <p:spPr bwMode="auto">
                <a:xfrm>
                  <a:off x="1510" y="2366"/>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88" name="Line 144">
                  <a:extLst>
                    <a:ext uri="{FF2B5EF4-FFF2-40B4-BE49-F238E27FC236}">
                      <a16:creationId xmlns:a16="http://schemas.microsoft.com/office/drawing/2014/main" id="{EA0F087D-F229-675C-00E7-58896BA45AD0}"/>
                    </a:ext>
                  </a:extLst>
                </p:cNvPr>
                <p:cNvSpPr>
                  <a:spLocks noChangeShapeType="1"/>
                </p:cNvSpPr>
                <p:nvPr/>
              </p:nvSpPr>
              <p:spPr bwMode="auto">
                <a:xfrm flipV="1">
                  <a:off x="1504" y="2369"/>
                  <a:ext cx="12"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89" name="Line 145">
                  <a:extLst>
                    <a:ext uri="{FF2B5EF4-FFF2-40B4-BE49-F238E27FC236}">
                      <a16:creationId xmlns:a16="http://schemas.microsoft.com/office/drawing/2014/main" id="{5D08679C-220B-41CE-9F48-35688343D389}"/>
                    </a:ext>
                  </a:extLst>
                </p:cNvPr>
                <p:cNvSpPr>
                  <a:spLocks noChangeShapeType="1"/>
                </p:cNvSpPr>
                <p:nvPr/>
              </p:nvSpPr>
              <p:spPr bwMode="auto">
                <a:xfrm flipH="1" flipV="1">
                  <a:off x="1504" y="2369"/>
                  <a:ext cx="12"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90" name="Line 146">
                  <a:extLst>
                    <a:ext uri="{FF2B5EF4-FFF2-40B4-BE49-F238E27FC236}">
                      <a16:creationId xmlns:a16="http://schemas.microsoft.com/office/drawing/2014/main" id="{868660A9-EE27-172E-6A96-487A68D533BF}"/>
                    </a:ext>
                  </a:extLst>
                </p:cNvPr>
                <p:cNvSpPr>
                  <a:spLocks noChangeShapeType="1"/>
                </p:cNvSpPr>
                <p:nvPr/>
              </p:nvSpPr>
              <p:spPr bwMode="auto">
                <a:xfrm>
                  <a:off x="1520" y="2366"/>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91" name="Line 147">
                  <a:extLst>
                    <a:ext uri="{FF2B5EF4-FFF2-40B4-BE49-F238E27FC236}">
                      <a16:creationId xmlns:a16="http://schemas.microsoft.com/office/drawing/2014/main" id="{E9D6A96F-C59F-A57B-C95F-39657D593F84}"/>
                    </a:ext>
                  </a:extLst>
                </p:cNvPr>
                <p:cNvSpPr>
                  <a:spLocks noChangeShapeType="1"/>
                </p:cNvSpPr>
                <p:nvPr/>
              </p:nvSpPr>
              <p:spPr bwMode="auto">
                <a:xfrm flipV="1">
                  <a:off x="1515" y="2369"/>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92" name="Line 148">
                  <a:extLst>
                    <a:ext uri="{FF2B5EF4-FFF2-40B4-BE49-F238E27FC236}">
                      <a16:creationId xmlns:a16="http://schemas.microsoft.com/office/drawing/2014/main" id="{E1171BD8-F2CC-F6A8-74DD-EE74A4DE1F86}"/>
                    </a:ext>
                  </a:extLst>
                </p:cNvPr>
                <p:cNvSpPr>
                  <a:spLocks noChangeShapeType="1"/>
                </p:cNvSpPr>
                <p:nvPr/>
              </p:nvSpPr>
              <p:spPr bwMode="auto">
                <a:xfrm flipH="1" flipV="1">
                  <a:off x="1515" y="2369"/>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93" name="Line 149">
                  <a:extLst>
                    <a:ext uri="{FF2B5EF4-FFF2-40B4-BE49-F238E27FC236}">
                      <a16:creationId xmlns:a16="http://schemas.microsoft.com/office/drawing/2014/main" id="{56071B8A-DAAD-F0BF-1E98-9E0AFC75356D}"/>
                    </a:ext>
                  </a:extLst>
                </p:cNvPr>
                <p:cNvSpPr>
                  <a:spLocks noChangeShapeType="1"/>
                </p:cNvSpPr>
                <p:nvPr/>
              </p:nvSpPr>
              <p:spPr bwMode="auto">
                <a:xfrm>
                  <a:off x="1536" y="2366"/>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94" name="Line 150">
                  <a:extLst>
                    <a:ext uri="{FF2B5EF4-FFF2-40B4-BE49-F238E27FC236}">
                      <a16:creationId xmlns:a16="http://schemas.microsoft.com/office/drawing/2014/main" id="{3DC81C37-8E4D-DA61-BB01-F9FAA92025F4}"/>
                    </a:ext>
                  </a:extLst>
                </p:cNvPr>
                <p:cNvSpPr>
                  <a:spLocks noChangeShapeType="1"/>
                </p:cNvSpPr>
                <p:nvPr/>
              </p:nvSpPr>
              <p:spPr bwMode="auto">
                <a:xfrm flipV="1">
                  <a:off x="1530" y="236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95" name="Line 151">
                  <a:extLst>
                    <a:ext uri="{FF2B5EF4-FFF2-40B4-BE49-F238E27FC236}">
                      <a16:creationId xmlns:a16="http://schemas.microsoft.com/office/drawing/2014/main" id="{3AD5C941-690A-4155-CE7A-54A097023F6E}"/>
                    </a:ext>
                  </a:extLst>
                </p:cNvPr>
                <p:cNvSpPr>
                  <a:spLocks noChangeShapeType="1"/>
                </p:cNvSpPr>
                <p:nvPr/>
              </p:nvSpPr>
              <p:spPr bwMode="auto">
                <a:xfrm flipH="1" flipV="1">
                  <a:off x="1530" y="236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96" name="Line 152">
                  <a:extLst>
                    <a:ext uri="{FF2B5EF4-FFF2-40B4-BE49-F238E27FC236}">
                      <a16:creationId xmlns:a16="http://schemas.microsoft.com/office/drawing/2014/main" id="{3B4D97FE-36BB-C6F0-1D9C-13C70CE4ACC0}"/>
                    </a:ext>
                  </a:extLst>
                </p:cNvPr>
                <p:cNvSpPr>
                  <a:spLocks noChangeShapeType="1"/>
                </p:cNvSpPr>
                <p:nvPr/>
              </p:nvSpPr>
              <p:spPr bwMode="auto">
                <a:xfrm>
                  <a:off x="1537" y="2366"/>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97" name="Line 153">
                  <a:extLst>
                    <a:ext uri="{FF2B5EF4-FFF2-40B4-BE49-F238E27FC236}">
                      <a16:creationId xmlns:a16="http://schemas.microsoft.com/office/drawing/2014/main" id="{E847A4D3-A6D0-6A5E-0A22-C339BC633865}"/>
                    </a:ext>
                  </a:extLst>
                </p:cNvPr>
                <p:cNvSpPr>
                  <a:spLocks noChangeShapeType="1"/>
                </p:cNvSpPr>
                <p:nvPr/>
              </p:nvSpPr>
              <p:spPr bwMode="auto">
                <a:xfrm flipV="1">
                  <a:off x="1531" y="236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98" name="Line 154">
                  <a:extLst>
                    <a:ext uri="{FF2B5EF4-FFF2-40B4-BE49-F238E27FC236}">
                      <a16:creationId xmlns:a16="http://schemas.microsoft.com/office/drawing/2014/main" id="{4D725CD5-F6B4-C26A-C960-9FBDADC3BEFB}"/>
                    </a:ext>
                  </a:extLst>
                </p:cNvPr>
                <p:cNvSpPr>
                  <a:spLocks noChangeShapeType="1"/>
                </p:cNvSpPr>
                <p:nvPr/>
              </p:nvSpPr>
              <p:spPr bwMode="auto">
                <a:xfrm flipH="1" flipV="1">
                  <a:off x="1531" y="236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199" name="Line 155">
                  <a:extLst>
                    <a:ext uri="{FF2B5EF4-FFF2-40B4-BE49-F238E27FC236}">
                      <a16:creationId xmlns:a16="http://schemas.microsoft.com/office/drawing/2014/main" id="{07F3D457-8796-DAB8-645E-27AA88A363A7}"/>
                    </a:ext>
                  </a:extLst>
                </p:cNvPr>
                <p:cNvSpPr>
                  <a:spLocks noChangeShapeType="1"/>
                </p:cNvSpPr>
                <p:nvPr/>
              </p:nvSpPr>
              <p:spPr bwMode="auto">
                <a:xfrm>
                  <a:off x="1537" y="2366"/>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00" name="Line 156">
                  <a:extLst>
                    <a:ext uri="{FF2B5EF4-FFF2-40B4-BE49-F238E27FC236}">
                      <a16:creationId xmlns:a16="http://schemas.microsoft.com/office/drawing/2014/main" id="{6A8617C4-0940-193B-8FA7-DFC36A22E55B}"/>
                    </a:ext>
                  </a:extLst>
                </p:cNvPr>
                <p:cNvSpPr>
                  <a:spLocks noChangeShapeType="1"/>
                </p:cNvSpPr>
                <p:nvPr/>
              </p:nvSpPr>
              <p:spPr bwMode="auto">
                <a:xfrm flipV="1">
                  <a:off x="1531" y="236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01" name="Line 157">
                  <a:extLst>
                    <a:ext uri="{FF2B5EF4-FFF2-40B4-BE49-F238E27FC236}">
                      <a16:creationId xmlns:a16="http://schemas.microsoft.com/office/drawing/2014/main" id="{D5912B6D-7F2B-FD51-F2BF-4EDDF9DFA9FF}"/>
                    </a:ext>
                  </a:extLst>
                </p:cNvPr>
                <p:cNvSpPr>
                  <a:spLocks noChangeShapeType="1"/>
                </p:cNvSpPr>
                <p:nvPr/>
              </p:nvSpPr>
              <p:spPr bwMode="auto">
                <a:xfrm flipH="1" flipV="1">
                  <a:off x="1531" y="236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02" name="Line 158">
                  <a:extLst>
                    <a:ext uri="{FF2B5EF4-FFF2-40B4-BE49-F238E27FC236}">
                      <a16:creationId xmlns:a16="http://schemas.microsoft.com/office/drawing/2014/main" id="{A99E92C8-FE88-24D9-EFBE-FD6B07AFCD41}"/>
                    </a:ext>
                  </a:extLst>
                </p:cNvPr>
                <p:cNvSpPr>
                  <a:spLocks noChangeShapeType="1"/>
                </p:cNvSpPr>
                <p:nvPr/>
              </p:nvSpPr>
              <p:spPr bwMode="auto">
                <a:xfrm>
                  <a:off x="1537" y="2366"/>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03" name="Line 159">
                  <a:extLst>
                    <a:ext uri="{FF2B5EF4-FFF2-40B4-BE49-F238E27FC236}">
                      <a16:creationId xmlns:a16="http://schemas.microsoft.com/office/drawing/2014/main" id="{0A19CEFC-EA79-4E0F-0D6D-7AB012B4BAFE}"/>
                    </a:ext>
                  </a:extLst>
                </p:cNvPr>
                <p:cNvSpPr>
                  <a:spLocks noChangeShapeType="1"/>
                </p:cNvSpPr>
                <p:nvPr/>
              </p:nvSpPr>
              <p:spPr bwMode="auto">
                <a:xfrm flipV="1">
                  <a:off x="1531" y="236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04" name="Line 160">
                  <a:extLst>
                    <a:ext uri="{FF2B5EF4-FFF2-40B4-BE49-F238E27FC236}">
                      <a16:creationId xmlns:a16="http://schemas.microsoft.com/office/drawing/2014/main" id="{9B82B6A9-C214-9DF5-CDC7-5C632867CA35}"/>
                    </a:ext>
                  </a:extLst>
                </p:cNvPr>
                <p:cNvSpPr>
                  <a:spLocks noChangeShapeType="1"/>
                </p:cNvSpPr>
                <p:nvPr/>
              </p:nvSpPr>
              <p:spPr bwMode="auto">
                <a:xfrm flipH="1" flipV="1">
                  <a:off x="1531" y="236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05" name="Line 161">
                  <a:extLst>
                    <a:ext uri="{FF2B5EF4-FFF2-40B4-BE49-F238E27FC236}">
                      <a16:creationId xmlns:a16="http://schemas.microsoft.com/office/drawing/2014/main" id="{82A147BA-E657-5726-65B4-34CF99177C92}"/>
                    </a:ext>
                  </a:extLst>
                </p:cNvPr>
                <p:cNvSpPr>
                  <a:spLocks noChangeShapeType="1"/>
                </p:cNvSpPr>
                <p:nvPr/>
              </p:nvSpPr>
              <p:spPr bwMode="auto">
                <a:xfrm>
                  <a:off x="1538" y="2366"/>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06" name="Line 162">
                  <a:extLst>
                    <a:ext uri="{FF2B5EF4-FFF2-40B4-BE49-F238E27FC236}">
                      <a16:creationId xmlns:a16="http://schemas.microsoft.com/office/drawing/2014/main" id="{D27B95DA-02A3-B3DD-D1EA-3F18ED6FDEC5}"/>
                    </a:ext>
                  </a:extLst>
                </p:cNvPr>
                <p:cNvSpPr>
                  <a:spLocks noChangeShapeType="1"/>
                </p:cNvSpPr>
                <p:nvPr/>
              </p:nvSpPr>
              <p:spPr bwMode="auto">
                <a:xfrm flipV="1">
                  <a:off x="1533" y="2369"/>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07" name="Line 163">
                  <a:extLst>
                    <a:ext uri="{FF2B5EF4-FFF2-40B4-BE49-F238E27FC236}">
                      <a16:creationId xmlns:a16="http://schemas.microsoft.com/office/drawing/2014/main" id="{08746785-C531-E2C1-34E7-380306019CCF}"/>
                    </a:ext>
                  </a:extLst>
                </p:cNvPr>
                <p:cNvSpPr>
                  <a:spLocks noChangeShapeType="1"/>
                </p:cNvSpPr>
                <p:nvPr/>
              </p:nvSpPr>
              <p:spPr bwMode="auto">
                <a:xfrm flipH="1" flipV="1">
                  <a:off x="1533" y="2369"/>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08" name="Line 164">
                  <a:extLst>
                    <a:ext uri="{FF2B5EF4-FFF2-40B4-BE49-F238E27FC236}">
                      <a16:creationId xmlns:a16="http://schemas.microsoft.com/office/drawing/2014/main" id="{DA443876-EE5E-90F4-C32F-BFBD2DAB1DC6}"/>
                    </a:ext>
                  </a:extLst>
                </p:cNvPr>
                <p:cNvSpPr>
                  <a:spLocks noChangeShapeType="1"/>
                </p:cNvSpPr>
                <p:nvPr/>
              </p:nvSpPr>
              <p:spPr bwMode="auto">
                <a:xfrm>
                  <a:off x="1540" y="2366"/>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09" name="Line 165">
                  <a:extLst>
                    <a:ext uri="{FF2B5EF4-FFF2-40B4-BE49-F238E27FC236}">
                      <a16:creationId xmlns:a16="http://schemas.microsoft.com/office/drawing/2014/main" id="{679D9073-40D2-78C4-685C-C45693EA8C0A}"/>
                    </a:ext>
                  </a:extLst>
                </p:cNvPr>
                <p:cNvSpPr>
                  <a:spLocks noChangeShapeType="1"/>
                </p:cNvSpPr>
                <p:nvPr/>
              </p:nvSpPr>
              <p:spPr bwMode="auto">
                <a:xfrm flipV="1">
                  <a:off x="1535" y="2369"/>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10" name="Line 166">
                  <a:extLst>
                    <a:ext uri="{FF2B5EF4-FFF2-40B4-BE49-F238E27FC236}">
                      <a16:creationId xmlns:a16="http://schemas.microsoft.com/office/drawing/2014/main" id="{0C95B2C0-B9AD-FA57-9AEC-A4A81BDAF081}"/>
                    </a:ext>
                  </a:extLst>
                </p:cNvPr>
                <p:cNvSpPr>
                  <a:spLocks noChangeShapeType="1"/>
                </p:cNvSpPr>
                <p:nvPr/>
              </p:nvSpPr>
              <p:spPr bwMode="auto">
                <a:xfrm flipH="1" flipV="1">
                  <a:off x="1535" y="2369"/>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11" name="Line 167">
                  <a:extLst>
                    <a:ext uri="{FF2B5EF4-FFF2-40B4-BE49-F238E27FC236}">
                      <a16:creationId xmlns:a16="http://schemas.microsoft.com/office/drawing/2014/main" id="{378601BB-2B4A-217E-CB1D-1588C07B644D}"/>
                    </a:ext>
                  </a:extLst>
                </p:cNvPr>
                <p:cNvSpPr>
                  <a:spLocks noChangeShapeType="1"/>
                </p:cNvSpPr>
                <p:nvPr/>
              </p:nvSpPr>
              <p:spPr bwMode="auto">
                <a:xfrm>
                  <a:off x="1540" y="2366"/>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12" name="Line 168">
                  <a:extLst>
                    <a:ext uri="{FF2B5EF4-FFF2-40B4-BE49-F238E27FC236}">
                      <a16:creationId xmlns:a16="http://schemas.microsoft.com/office/drawing/2014/main" id="{D3DA147F-BA68-5EE6-E6DB-C1437F8F1792}"/>
                    </a:ext>
                  </a:extLst>
                </p:cNvPr>
                <p:cNvSpPr>
                  <a:spLocks noChangeShapeType="1"/>
                </p:cNvSpPr>
                <p:nvPr/>
              </p:nvSpPr>
              <p:spPr bwMode="auto">
                <a:xfrm flipV="1">
                  <a:off x="1535" y="2369"/>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13" name="Line 169">
                  <a:extLst>
                    <a:ext uri="{FF2B5EF4-FFF2-40B4-BE49-F238E27FC236}">
                      <a16:creationId xmlns:a16="http://schemas.microsoft.com/office/drawing/2014/main" id="{6A748326-7199-50CC-E45C-3C74254884C2}"/>
                    </a:ext>
                  </a:extLst>
                </p:cNvPr>
                <p:cNvSpPr>
                  <a:spLocks noChangeShapeType="1"/>
                </p:cNvSpPr>
                <p:nvPr/>
              </p:nvSpPr>
              <p:spPr bwMode="auto">
                <a:xfrm flipH="1" flipV="1">
                  <a:off x="1535" y="2369"/>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14" name="Line 170">
                  <a:extLst>
                    <a:ext uri="{FF2B5EF4-FFF2-40B4-BE49-F238E27FC236}">
                      <a16:creationId xmlns:a16="http://schemas.microsoft.com/office/drawing/2014/main" id="{1B5858A8-FAE2-5042-B854-0D9F58DFC27E}"/>
                    </a:ext>
                  </a:extLst>
                </p:cNvPr>
                <p:cNvSpPr>
                  <a:spLocks noChangeShapeType="1"/>
                </p:cNvSpPr>
                <p:nvPr/>
              </p:nvSpPr>
              <p:spPr bwMode="auto">
                <a:xfrm>
                  <a:off x="1541" y="2366"/>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15" name="Line 171">
                  <a:extLst>
                    <a:ext uri="{FF2B5EF4-FFF2-40B4-BE49-F238E27FC236}">
                      <a16:creationId xmlns:a16="http://schemas.microsoft.com/office/drawing/2014/main" id="{33809B07-1A04-BF48-E10C-6174912E9203}"/>
                    </a:ext>
                  </a:extLst>
                </p:cNvPr>
                <p:cNvSpPr>
                  <a:spLocks noChangeShapeType="1"/>
                </p:cNvSpPr>
                <p:nvPr/>
              </p:nvSpPr>
              <p:spPr bwMode="auto">
                <a:xfrm flipV="1">
                  <a:off x="1536" y="236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16" name="Line 172">
                  <a:extLst>
                    <a:ext uri="{FF2B5EF4-FFF2-40B4-BE49-F238E27FC236}">
                      <a16:creationId xmlns:a16="http://schemas.microsoft.com/office/drawing/2014/main" id="{92E79DDE-7451-A7DA-22D1-22B0D33BFC9F}"/>
                    </a:ext>
                  </a:extLst>
                </p:cNvPr>
                <p:cNvSpPr>
                  <a:spLocks noChangeShapeType="1"/>
                </p:cNvSpPr>
                <p:nvPr/>
              </p:nvSpPr>
              <p:spPr bwMode="auto">
                <a:xfrm flipH="1" flipV="1">
                  <a:off x="1536" y="236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17" name="Line 173">
                  <a:extLst>
                    <a:ext uri="{FF2B5EF4-FFF2-40B4-BE49-F238E27FC236}">
                      <a16:creationId xmlns:a16="http://schemas.microsoft.com/office/drawing/2014/main" id="{09C1FC55-969F-2515-9573-AE34326B4C9C}"/>
                    </a:ext>
                  </a:extLst>
                </p:cNvPr>
                <p:cNvSpPr>
                  <a:spLocks noChangeShapeType="1"/>
                </p:cNvSpPr>
                <p:nvPr/>
              </p:nvSpPr>
              <p:spPr bwMode="auto">
                <a:xfrm>
                  <a:off x="1545" y="2366"/>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18" name="Line 174">
                  <a:extLst>
                    <a:ext uri="{FF2B5EF4-FFF2-40B4-BE49-F238E27FC236}">
                      <a16:creationId xmlns:a16="http://schemas.microsoft.com/office/drawing/2014/main" id="{9CD531DE-2416-37C5-8CD3-9DA5BB688032}"/>
                    </a:ext>
                  </a:extLst>
                </p:cNvPr>
                <p:cNvSpPr>
                  <a:spLocks noChangeShapeType="1"/>
                </p:cNvSpPr>
                <p:nvPr/>
              </p:nvSpPr>
              <p:spPr bwMode="auto">
                <a:xfrm flipV="1">
                  <a:off x="1540" y="2369"/>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19" name="Line 175">
                  <a:extLst>
                    <a:ext uri="{FF2B5EF4-FFF2-40B4-BE49-F238E27FC236}">
                      <a16:creationId xmlns:a16="http://schemas.microsoft.com/office/drawing/2014/main" id="{F1B9B5CD-24E6-5C1C-6764-3DD8F9F24BA7}"/>
                    </a:ext>
                  </a:extLst>
                </p:cNvPr>
                <p:cNvSpPr>
                  <a:spLocks noChangeShapeType="1"/>
                </p:cNvSpPr>
                <p:nvPr/>
              </p:nvSpPr>
              <p:spPr bwMode="auto">
                <a:xfrm flipH="1" flipV="1">
                  <a:off x="1540" y="2369"/>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20" name="Line 176">
                  <a:extLst>
                    <a:ext uri="{FF2B5EF4-FFF2-40B4-BE49-F238E27FC236}">
                      <a16:creationId xmlns:a16="http://schemas.microsoft.com/office/drawing/2014/main" id="{167A1315-3DC3-B814-70A5-C1D87E419FC4}"/>
                    </a:ext>
                  </a:extLst>
                </p:cNvPr>
                <p:cNvSpPr>
                  <a:spLocks noChangeShapeType="1"/>
                </p:cNvSpPr>
                <p:nvPr/>
              </p:nvSpPr>
              <p:spPr bwMode="auto">
                <a:xfrm>
                  <a:off x="1545" y="2366"/>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21" name="Line 177">
                  <a:extLst>
                    <a:ext uri="{FF2B5EF4-FFF2-40B4-BE49-F238E27FC236}">
                      <a16:creationId xmlns:a16="http://schemas.microsoft.com/office/drawing/2014/main" id="{6E335F87-9407-82F2-8255-48883EB9549B}"/>
                    </a:ext>
                  </a:extLst>
                </p:cNvPr>
                <p:cNvSpPr>
                  <a:spLocks noChangeShapeType="1"/>
                </p:cNvSpPr>
                <p:nvPr/>
              </p:nvSpPr>
              <p:spPr bwMode="auto">
                <a:xfrm flipV="1">
                  <a:off x="1540" y="2369"/>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22" name="Line 178">
                  <a:extLst>
                    <a:ext uri="{FF2B5EF4-FFF2-40B4-BE49-F238E27FC236}">
                      <a16:creationId xmlns:a16="http://schemas.microsoft.com/office/drawing/2014/main" id="{0ED3298E-61C4-D2FD-6272-56B55C07447F}"/>
                    </a:ext>
                  </a:extLst>
                </p:cNvPr>
                <p:cNvSpPr>
                  <a:spLocks noChangeShapeType="1"/>
                </p:cNvSpPr>
                <p:nvPr/>
              </p:nvSpPr>
              <p:spPr bwMode="auto">
                <a:xfrm flipH="1" flipV="1">
                  <a:off x="1540" y="2369"/>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23" name="Line 179">
                  <a:extLst>
                    <a:ext uri="{FF2B5EF4-FFF2-40B4-BE49-F238E27FC236}">
                      <a16:creationId xmlns:a16="http://schemas.microsoft.com/office/drawing/2014/main" id="{2BEB8400-0EBD-C832-3D92-10FDA4DD851A}"/>
                    </a:ext>
                  </a:extLst>
                </p:cNvPr>
                <p:cNvSpPr>
                  <a:spLocks noChangeShapeType="1"/>
                </p:cNvSpPr>
                <p:nvPr/>
              </p:nvSpPr>
              <p:spPr bwMode="auto">
                <a:xfrm>
                  <a:off x="1549" y="2366"/>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24" name="Line 180">
                  <a:extLst>
                    <a:ext uri="{FF2B5EF4-FFF2-40B4-BE49-F238E27FC236}">
                      <a16:creationId xmlns:a16="http://schemas.microsoft.com/office/drawing/2014/main" id="{3469F12E-7ECA-D774-7923-4920D4339B5E}"/>
                    </a:ext>
                  </a:extLst>
                </p:cNvPr>
                <p:cNvSpPr>
                  <a:spLocks noChangeShapeType="1"/>
                </p:cNvSpPr>
                <p:nvPr/>
              </p:nvSpPr>
              <p:spPr bwMode="auto">
                <a:xfrm flipV="1">
                  <a:off x="1543" y="236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25" name="Line 181">
                  <a:extLst>
                    <a:ext uri="{FF2B5EF4-FFF2-40B4-BE49-F238E27FC236}">
                      <a16:creationId xmlns:a16="http://schemas.microsoft.com/office/drawing/2014/main" id="{08CFA85D-03D7-C2A5-7260-8ACF31096125}"/>
                    </a:ext>
                  </a:extLst>
                </p:cNvPr>
                <p:cNvSpPr>
                  <a:spLocks noChangeShapeType="1"/>
                </p:cNvSpPr>
                <p:nvPr/>
              </p:nvSpPr>
              <p:spPr bwMode="auto">
                <a:xfrm flipH="1" flipV="1">
                  <a:off x="1543" y="236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26" name="Line 182">
                  <a:extLst>
                    <a:ext uri="{FF2B5EF4-FFF2-40B4-BE49-F238E27FC236}">
                      <a16:creationId xmlns:a16="http://schemas.microsoft.com/office/drawing/2014/main" id="{C59FABD9-8559-EB43-A24E-76FDD3559C50}"/>
                    </a:ext>
                  </a:extLst>
                </p:cNvPr>
                <p:cNvSpPr>
                  <a:spLocks noChangeShapeType="1"/>
                </p:cNvSpPr>
                <p:nvPr/>
              </p:nvSpPr>
              <p:spPr bwMode="auto">
                <a:xfrm>
                  <a:off x="1575" y="2366"/>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27" name="Line 183">
                  <a:extLst>
                    <a:ext uri="{FF2B5EF4-FFF2-40B4-BE49-F238E27FC236}">
                      <a16:creationId xmlns:a16="http://schemas.microsoft.com/office/drawing/2014/main" id="{08DFD1D6-0F37-1104-B669-835494DCD08E}"/>
                    </a:ext>
                  </a:extLst>
                </p:cNvPr>
                <p:cNvSpPr>
                  <a:spLocks noChangeShapeType="1"/>
                </p:cNvSpPr>
                <p:nvPr/>
              </p:nvSpPr>
              <p:spPr bwMode="auto">
                <a:xfrm flipV="1">
                  <a:off x="1570" y="236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28" name="Line 184">
                  <a:extLst>
                    <a:ext uri="{FF2B5EF4-FFF2-40B4-BE49-F238E27FC236}">
                      <a16:creationId xmlns:a16="http://schemas.microsoft.com/office/drawing/2014/main" id="{2542C8E5-983C-077D-234A-97E94B7AD983}"/>
                    </a:ext>
                  </a:extLst>
                </p:cNvPr>
                <p:cNvSpPr>
                  <a:spLocks noChangeShapeType="1"/>
                </p:cNvSpPr>
                <p:nvPr/>
              </p:nvSpPr>
              <p:spPr bwMode="auto">
                <a:xfrm flipH="1" flipV="1">
                  <a:off x="1570" y="236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29" name="Line 185">
                  <a:extLst>
                    <a:ext uri="{FF2B5EF4-FFF2-40B4-BE49-F238E27FC236}">
                      <a16:creationId xmlns:a16="http://schemas.microsoft.com/office/drawing/2014/main" id="{4A36D826-5F9E-4C84-EA3E-D78E226DD978}"/>
                    </a:ext>
                  </a:extLst>
                </p:cNvPr>
                <p:cNvSpPr>
                  <a:spLocks noChangeShapeType="1"/>
                </p:cNvSpPr>
                <p:nvPr/>
              </p:nvSpPr>
              <p:spPr bwMode="auto">
                <a:xfrm>
                  <a:off x="1614" y="2366"/>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30" name="Line 186">
                  <a:extLst>
                    <a:ext uri="{FF2B5EF4-FFF2-40B4-BE49-F238E27FC236}">
                      <a16:creationId xmlns:a16="http://schemas.microsoft.com/office/drawing/2014/main" id="{33174584-943A-07C8-BF50-A7E2AFE2B51A}"/>
                    </a:ext>
                  </a:extLst>
                </p:cNvPr>
                <p:cNvSpPr>
                  <a:spLocks noChangeShapeType="1"/>
                </p:cNvSpPr>
                <p:nvPr/>
              </p:nvSpPr>
              <p:spPr bwMode="auto">
                <a:xfrm flipV="1">
                  <a:off x="1608" y="2369"/>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31" name="Line 187">
                  <a:extLst>
                    <a:ext uri="{FF2B5EF4-FFF2-40B4-BE49-F238E27FC236}">
                      <a16:creationId xmlns:a16="http://schemas.microsoft.com/office/drawing/2014/main" id="{5AC1FF2F-D033-D629-C874-8EB6E8F8FA77}"/>
                    </a:ext>
                  </a:extLst>
                </p:cNvPr>
                <p:cNvSpPr>
                  <a:spLocks noChangeShapeType="1"/>
                </p:cNvSpPr>
                <p:nvPr/>
              </p:nvSpPr>
              <p:spPr bwMode="auto">
                <a:xfrm flipH="1" flipV="1">
                  <a:off x="1608" y="2369"/>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32" name="Line 188">
                  <a:extLst>
                    <a:ext uri="{FF2B5EF4-FFF2-40B4-BE49-F238E27FC236}">
                      <a16:creationId xmlns:a16="http://schemas.microsoft.com/office/drawing/2014/main" id="{17311D85-7228-AC84-8D99-83D0F2E89C75}"/>
                    </a:ext>
                  </a:extLst>
                </p:cNvPr>
                <p:cNvSpPr>
                  <a:spLocks noChangeShapeType="1"/>
                </p:cNvSpPr>
                <p:nvPr/>
              </p:nvSpPr>
              <p:spPr bwMode="auto">
                <a:xfrm>
                  <a:off x="1617" y="2366"/>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33" name="Line 189">
                  <a:extLst>
                    <a:ext uri="{FF2B5EF4-FFF2-40B4-BE49-F238E27FC236}">
                      <a16:creationId xmlns:a16="http://schemas.microsoft.com/office/drawing/2014/main" id="{23FC3772-BC9E-537C-D03A-51DE0DE4FE47}"/>
                    </a:ext>
                  </a:extLst>
                </p:cNvPr>
                <p:cNvSpPr>
                  <a:spLocks noChangeShapeType="1"/>
                </p:cNvSpPr>
                <p:nvPr/>
              </p:nvSpPr>
              <p:spPr bwMode="auto">
                <a:xfrm flipV="1">
                  <a:off x="1612" y="236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34" name="Line 190">
                  <a:extLst>
                    <a:ext uri="{FF2B5EF4-FFF2-40B4-BE49-F238E27FC236}">
                      <a16:creationId xmlns:a16="http://schemas.microsoft.com/office/drawing/2014/main" id="{10737162-9CF9-2E3A-3DD5-C7BC9EEA600C}"/>
                    </a:ext>
                  </a:extLst>
                </p:cNvPr>
                <p:cNvSpPr>
                  <a:spLocks noChangeShapeType="1"/>
                </p:cNvSpPr>
                <p:nvPr/>
              </p:nvSpPr>
              <p:spPr bwMode="auto">
                <a:xfrm flipH="1" flipV="1">
                  <a:off x="1612" y="2369"/>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35" name="Line 191">
                  <a:extLst>
                    <a:ext uri="{FF2B5EF4-FFF2-40B4-BE49-F238E27FC236}">
                      <a16:creationId xmlns:a16="http://schemas.microsoft.com/office/drawing/2014/main" id="{D0F62169-4EF3-C707-2371-C68D6F7FE66A}"/>
                    </a:ext>
                  </a:extLst>
                </p:cNvPr>
                <p:cNvSpPr>
                  <a:spLocks noChangeShapeType="1"/>
                </p:cNvSpPr>
                <p:nvPr/>
              </p:nvSpPr>
              <p:spPr bwMode="auto">
                <a:xfrm>
                  <a:off x="1692" y="2398"/>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36" name="Line 192">
                  <a:extLst>
                    <a:ext uri="{FF2B5EF4-FFF2-40B4-BE49-F238E27FC236}">
                      <a16:creationId xmlns:a16="http://schemas.microsoft.com/office/drawing/2014/main" id="{B0ED9A9D-6555-CAC0-6920-A2BAAC42891A}"/>
                    </a:ext>
                  </a:extLst>
                </p:cNvPr>
                <p:cNvSpPr>
                  <a:spLocks noChangeShapeType="1"/>
                </p:cNvSpPr>
                <p:nvPr/>
              </p:nvSpPr>
              <p:spPr bwMode="auto">
                <a:xfrm flipV="1">
                  <a:off x="1687" y="2402"/>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37" name="Line 193">
                  <a:extLst>
                    <a:ext uri="{FF2B5EF4-FFF2-40B4-BE49-F238E27FC236}">
                      <a16:creationId xmlns:a16="http://schemas.microsoft.com/office/drawing/2014/main" id="{52B26EDD-9881-5CAE-C923-3BB22B31DEB9}"/>
                    </a:ext>
                  </a:extLst>
                </p:cNvPr>
                <p:cNvSpPr>
                  <a:spLocks noChangeShapeType="1"/>
                </p:cNvSpPr>
                <p:nvPr/>
              </p:nvSpPr>
              <p:spPr bwMode="auto">
                <a:xfrm flipH="1" flipV="1">
                  <a:off x="1687" y="2402"/>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38" name="Line 194">
                  <a:extLst>
                    <a:ext uri="{FF2B5EF4-FFF2-40B4-BE49-F238E27FC236}">
                      <a16:creationId xmlns:a16="http://schemas.microsoft.com/office/drawing/2014/main" id="{E24EB1C3-62EA-F00A-A687-56A1F55000DA}"/>
                    </a:ext>
                  </a:extLst>
                </p:cNvPr>
                <p:cNvSpPr>
                  <a:spLocks noChangeShapeType="1"/>
                </p:cNvSpPr>
                <p:nvPr/>
              </p:nvSpPr>
              <p:spPr bwMode="auto">
                <a:xfrm>
                  <a:off x="1694" y="2398"/>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39" name="Line 195">
                  <a:extLst>
                    <a:ext uri="{FF2B5EF4-FFF2-40B4-BE49-F238E27FC236}">
                      <a16:creationId xmlns:a16="http://schemas.microsoft.com/office/drawing/2014/main" id="{65496FBB-C4DC-A811-EA84-AC30D2A08B63}"/>
                    </a:ext>
                  </a:extLst>
                </p:cNvPr>
                <p:cNvSpPr>
                  <a:spLocks noChangeShapeType="1"/>
                </p:cNvSpPr>
                <p:nvPr/>
              </p:nvSpPr>
              <p:spPr bwMode="auto">
                <a:xfrm flipV="1">
                  <a:off x="1688" y="2402"/>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40" name="Line 196">
                  <a:extLst>
                    <a:ext uri="{FF2B5EF4-FFF2-40B4-BE49-F238E27FC236}">
                      <a16:creationId xmlns:a16="http://schemas.microsoft.com/office/drawing/2014/main" id="{F8F316F6-0D72-D912-6E3A-0BC120769946}"/>
                    </a:ext>
                  </a:extLst>
                </p:cNvPr>
                <p:cNvSpPr>
                  <a:spLocks noChangeShapeType="1"/>
                </p:cNvSpPr>
                <p:nvPr/>
              </p:nvSpPr>
              <p:spPr bwMode="auto">
                <a:xfrm flipH="1" flipV="1">
                  <a:off x="1688" y="2402"/>
                  <a:ext cx="10"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41" name="Line 197">
                  <a:extLst>
                    <a:ext uri="{FF2B5EF4-FFF2-40B4-BE49-F238E27FC236}">
                      <a16:creationId xmlns:a16="http://schemas.microsoft.com/office/drawing/2014/main" id="{1A6FDBEF-A9CB-6155-9580-575919CAE9E1}"/>
                    </a:ext>
                  </a:extLst>
                </p:cNvPr>
                <p:cNvSpPr>
                  <a:spLocks noChangeShapeType="1"/>
                </p:cNvSpPr>
                <p:nvPr/>
              </p:nvSpPr>
              <p:spPr bwMode="auto">
                <a:xfrm>
                  <a:off x="1695" y="2398"/>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42" name="Line 198">
                  <a:extLst>
                    <a:ext uri="{FF2B5EF4-FFF2-40B4-BE49-F238E27FC236}">
                      <a16:creationId xmlns:a16="http://schemas.microsoft.com/office/drawing/2014/main" id="{D71F30AE-128C-C532-B8F0-3CC6750772D9}"/>
                    </a:ext>
                  </a:extLst>
                </p:cNvPr>
                <p:cNvSpPr>
                  <a:spLocks noChangeShapeType="1"/>
                </p:cNvSpPr>
                <p:nvPr/>
              </p:nvSpPr>
              <p:spPr bwMode="auto">
                <a:xfrm flipV="1">
                  <a:off x="1690" y="2402"/>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43" name="Line 199">
                  <a:extLst>
                    <a:ext uri="{FF2B5EF4-FFF2-40B4-BE49-F238E27FC236}">
                      <a16:creationId xmlns:a16="http://schemas.microsoft.com/office/drawing/2014/main" id="{F78BFD80-859B-345D-2446-656D5D353E32}"/>
                    </a:ext>
                  </a:extLst>
                </p:cNvPr>
                <p:cNvSpPr>
                  <a:spLocks noChangeShapeType="1"/>
                </p:cNvSpPr>
                <p:nvPr/>
              </p:nvSpPr>
              <p:spPr bwMode="auto">
                <a:xfrm flipH="1" flipV="1">
                  <a:off x="1690" y="2402"/>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44" name="Line 200">
                  <a:extLst>
                    <a:ext uri="{FF2B5EF4-FFF2-40B4-BE49-F238E27FC236}">
                      <a16:creationId xmlns:a16="http://schemas.microsoft.com/office/drawing/2014/main" id="{507C3A82-5A6B-8440-9F7A-44BEF60479B8}"/>
                    </a:ext>
                  </a:extLst>
                </p:cNvPr>
                <p:cNvSpPr>
                  <a:spLocks noChangeShapeType="1"/>
                </p:cNvSpPr>
                <p:nvPr/>
              </p:nvSpPr>
              <p:spPr bwMode="auto">
                <a:xfrm>
                  <a:off x="1695" y="2398"/>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45" name="Line 201">
                  <a:extLst>
                    <a:ext uri="{FF2B5EF4-FFF2-40B4-BE49-F238E27FC236}">
                      <a16:creationId xmlns:a16="http://schemas.microsoft.com/office/drawing/2014/main" id="{2F94BC0F-230D-1FA2-9227-1A66BDA1C298}"/>
                    </a:ext>
                  </a:extLst>
                </p:cNvPr>
                <p:cNvSpPr>
                  <a:spLocks noChangeShapeType="1"/>
                </p:cNvSpPr>
                <p:nvPr/>
              </p:nvSpPr>
              <p:spPr bwMode="auto">
                <a:xfrm flipV="1">
                  <a:off x="1690" y="2402"/>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46" name="Line 202">
                  <a:extLst>
                    <a:ext uri="{FF2B5EF4-FFF2-40B4-BE49-F238E27FC236}">
                      <a16:creationId xmlns:a16="http://schemas.microsoft.com/office/drawing/2014/main" id="{F2E2480F-6111-8B47-C067-FDBFF4A2CA84}"/>
                    </a:ext>
                  </a:extLst>
                </p:cNvPr>
                <p:cNvSpPr>
                  <a:spLocks noChangeShapeType="1"/>
                </p:cNvSpPr>
                <p:nvPr/>
              </p:nvSpPr>
              <p:spPr bwMode="auto">
                <a:xfrm flipH="1" flipV="1">
                  <a:off x="1690" y="2402"/>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47" name="Line 203">
                  <a:extLst>
                    <a:ext uri="{FF2B5EF4-FFF2-40B4-BE49-F238E27FC236}">
                      <a16:creationId xmlns:a16="http://schemas.microsoft.com/office/drawing/2014/main" id="{725C3807-6094-F4FE-D086-D3B798AE205C}"/>
                    </a:ext>
                  </a:extLst>
                </p:cNvPr>
                <p:cNvSpPr>
                  <a:spLocks noChangeShapeType="1"/>
                </p:cNvSpPr>
                <p:nvPr/>
              </p:nvSpPr>
              <p:spPr bwMode="auto">
                <a:xfrm>
                  <a:off x="1696" y="2398"/>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248" name="Line 204">
                  <a:extLst>
                    <a:ext uri="{FF2B5EF4-FFF2-40B4-BE49-F238E27FC236}">
                      <a16:creationId xmlns:a16="http://schemas.microsoft.com/office/drawing/2014/main" id="{61EDF47B-3225-8253-E990-479DA787DBB5}"/>
                    </a:ext>
                  </a:extLst>
                </p:cNvPr>
                <p:cNvSpPr>
                  <a:spLocks noChangeShapeType="1"/>
                </p:cNvSpPr>
                <p:nvPr/>
              </p:nvSpPr>
              <p:spPr bwMode="auto">
                <a:xfrm flipV="1">
                  <a:off x="1691" y="2402"/>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grpSp>
          <p:sp>
            <p:nvSpPr>
              <p:cNvPr id="292" name="Line 206">
                <a:extLst>
                  <a:ext uri="{FF2B5EF4-FFF2-40B4-BE49-F238E27FC236}">
                    <a16:creationId xmlns:a16="http://schemas.microsoft.com/office/drawing/2014/main" id="{293D4D50-4265-6A1C-1051-DFA6CDC3E82A}"/>
                  </a:ext>
                </a:extLst>
              </p:cNvPr>
              <p:cNvSpPr>
                <a:spLocks noChangeShapeType="1"/>
              </p:cNvSpPr>
              <p:nvPr/>
            </p:nvSpPr>
            <p:spPr bwMode="auto">
              <a:xfrm flipH="1" flipV="1">
                <a:off x="1691" y="2402"/>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93" name="Line 207">
                <a:extLst>
                  <a:ext uri="{FF2B5EF4-FFF2-40B4-BE49-F238E27FC236}">
                    <a16:creationId xmlns:a16="http://schemas.microsoft.com/office/drawing/2014/main" id="{3B3AE382-5E01-76C9-325C-AB4FD397BD48}"/>
                  </a:ext>
                </a:extLst>
              </p:cNvPr>
              <p:cNvSpPr>
                <a:spLocks noChangeShapeType="1"/>
              </p:cNvSpPr>
              <p:nvPr/>
            </p:nvSpPr>
            <p:spPr bwMode="auto">
              <a:xfrm>
                <a:off x="1701" y="2398"/>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94" name="Line 208">
                <a:extLst>
                  <a:ext uri="{FF2B5EF4-FFF2-40B4-BE49-F238E27FC236}">
                    <a16:creationId xmlns:a16="http://schemas.microsoft.com/office/drawing/2014/main" id="{33E5145B-3164-A389-C2C0-6C711937BFE9}"/>
                  </a:ext>
                </a:extLst>
              </p:cNvPr>
              <p:cNvSpPr>
                <a:spLocks noChangeShapeType="1"/>
              </p:cNvSpPr>
              <p:nvPr/>
            </p:nvSpPr>
            <p:spPr bwMode="auto">
              <a:xfrm flipV="1">
                <a:off x="1695" y="2402"/>
                <a:ext cx="12"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95" name="Line 209">
                <a:extLst>
                  <a:ext uri="{FF2B5EF4-FFF2-40B4-BE49-F238E27FC236}">
                    <a16:creationId xmlns:a16="http://schemas.microsoft.com/office/drawing/2014/main" id="{EFAAD5F6-7749-5706-EC8C-C29B9DB5DABE}"/>
                  </a:ext>
                </a:extLst>
              </p:cNvPr>
              <p:cNvSpPr>
                <a:spLocks noChangeShapeType="1"/>
              </p:cNvSpPr>
              <p:nvPr/>
            </p:nvSpPr>
            <p:spPr bwMode="auto">
              <a:xfrm flipH="1" flipV="1">
                <a:off x="1695" y="2402"/>
                <a:ext cx="12"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96" name="Line 210">
                <a:extLst>
                  <a:ext uri="{FF2B5EF4-FFF2-40B4-BE49-F238E27FC236}">
                    <a16:creationId xmlns:a16="http://schemas.microsoft.com/office/drawing/2014/main" id="{95A0FE26-1777-EABB-44A7-31497DE70C03}"/>
                  </a:ext>
                </a:extLst>
              </p:cNvPr>
              <p:cNvSpPr>
                <a:spLocks noChangeShapeType="1"/>
              </p:cNvSpPr>
              <p:nvPr/>
            </p:nvSpPr>
            <p:spPr bwMode="auto">
              <a:xfrm>
                <a:off x="1762" y="2398"/>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97" name="Line 211">
                <a:extLst>
                  <a:ext uri="{FF2B5EF4-FFF2-40B4-BE49-F238E27FC236}">
                    <a16:creationId xmlns:a16="http://schemas.microsoft.com/office/drawing/2014/main" id="{668C3217-5D19-B731-2121-E463128243BB}"/>
                  </a:ext>
                </a:extLst>
              </p:cNvPr>
              <p:cNvSpPr>
                <a:spLocks noChangeShapeType="1"/>
              </p:cNvSpPr>
              <p:nvPr/>
            </p:nvSpPr>
            <p:spPr bwMode="auto">
              <a:xfrm flipV="1">
                <a:off x="1756" y="2402"/>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99" name="Line 212">
                <a:extLst>
                  <a:ext uri="{FF2B5EF4-FFF2-40B4-BE49-F238E27FC236}">
                    <a16:creationId xmlns:a16="http://schemas.microsoft.com/office/drawing/2014/main" id="{3C92EBA8-40DE-A3D2-5278-71601ED1026B}"/>
                  </a:ext>
                </a:extLst>
              </p:cNvPr>
              <p:cNvSpPr>
                <a:spLocks noChangeShapeType="1"/>
              </p:cNvSpPr>
              <p:nvPr/>
            </p:nvSpPr>
            <p:spPr bwMode="auto">
              <a:xfrm flipH="1" flipV="1">
                <a:off x="1756" y="2402"/>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00" name="Line 213">
                <a:extLst>
                  <a:ext uri="{FF2B5EF4-FFF2-40B4-BE49-F238E27FC236}">
                    <a16:creationId xmlns:a16="http://schemas.microsoft.com/office/drawing/2014/main" id="{8028BE3B-C8C0-F922-821C-8E1C52E46318}"/>
                  </a:ext>
                </a:extLst>
              </p:cNvPr>
              <p:cNvSpPr>
                <a:spLocks noChangeShapeType="1"/>
              </p:cNvSpPr>
              <p:nvPr/>
            </p:nvSpPr>
            <p:spPr bwMode="auto">
              <a:xfrm>
                <a:off x="1838" y="2398"/>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01" name="Line 214">
                <a:extLst>
                  <a:ext uri="{FF2B5EF4-FFF2-40B4-BE49-F238E27FC236}">
                    <a16:creationId xmlns:a16="http://schemas.microsoft.com/office/drawing/2014/main" id="{8E48EF9D-4F5A-2F8B-1C64-00DC1B7D7F56}"/>
                  </a:ext>
                </a:extLst>
              </p:cNvPr>
              <p:cNvSpPr>
                <a:spLocks noChangeShapeType="1"/>
              </p:cNvSpPr>
              <p:nvPr/>
            </p:nvSpPr>
            <p:spPr bwMode="auto">
              <a:xfrm flipV="1">
                <a:off x="1832" y="2402"/>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02" name="Line 215">
                <a:extLst>
                  <a:ext uri="{FF2B5EF4-FFF2-40B4-BE49-F238E27FC236}">
                    <a16:creationId xmlns:a16="http://schemas.microsoft.com/office/drawing/2014/main" id="{F6765F7F-60EB-6205-EE28-4CC8F5968532}"/>
                  </a:ext>
                </a:extLst>
              </p:cNvPr>
              <p:cNvSpPr>
                <a:spLocks noChangeShapeType="1"/>
              </p:cNvSpPr>
              <p:nvPr/>
            </p:nvSpPr>
            <p:spPr bwMode="auto">
              <a:xfrm flipH="1" flipV="1">
                <a:off x="1832" y="2402"/>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03" name="Line 216">
                <a:extLst>
                  <a:ext uri="{FF2B5EF4-FFF2-40B4-BE49-F238E27FC236}">
                    <a16:creationId xmlns:a16="http://schemas.microsoft.com/office/drawing/2014/main" id="{D8E58EB9-D967-3742-E0D0-4530560B0BBE}"/>
                  </a:ext>
                </a:extLst>
              </p:cNvPr>
              <p:cNvSpPr>
                <a:spLocks noChangeShapeType="1"/>
              </p:cNvSpPr>
              <p:nvPr/>
            </p:nvSpPr>
            <p:spPr bwMode="auto">
              <a:xfrm>
                <a:off x="1843" y="2398"/>
                <a:ext cx="0" cy="1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04" name="Line 217">
                <a:extLst>
                  <a:ext uri="{FF2B5EF4-FFF2-40B4-BE49-F238E27FC236}">
                    <a16:creationId xmlns:a16="http://schemas.microsoft.com/office/drawing/2014/main" id="{06DF0459-1BE8-4BCE-C23E-56B647AFA8D3}"/>
                  </a:ext>
                </a:extLst>
              </p:cNvPr>
              <p:cNvSpPr>
                <a:spLocks noChangeShapeType="1"/>
              </p:cNvSpPr>
              <p:nvPr/>
            </p:nvSpPr>
            <p:spPr bwMode="auto">
              <a:xfrm flipV="1">
                <a:off x="1838" y="2402"/>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305" name="Line 218">
                <a:extLst>
                  <a:ext uri="{FF2B5EF4-FFF2-40B4-BE49-F238E27FC236}">
                    <a16:creationId xmlns:a16="http://schemas.microsoft.com/office/drawing/2014/main" id="{72D5745D-CB8C-4325-2426-F32ECC51D3E2}"/>
                  </a:ext>
                </a:extLst>
              </p:cNvPr>
              <p:cNvSpPr>
                <a:spLocks noChangeShapeType="1"/>
              </p:cNvSpPr>
              <p:nvPr/>
            </p:nvSpPr>
            <p:spPr bwMode="auto">
              <a:xfrm flipH="1" flipV="1">
                <a:off x="1838" y="2402"/>
                <a:ext cx="11" cy="6"/>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grpSp>
        <p:grpSp>
          <p:nvGrpSpPr>
            <p:cNvPr id="48" name="Group 221">
              <a:extLst>
                <a:ext uri="{FF2B5EF4-FFF2-40B4-BE49-F238E27FC236}">
                  <a16:creationId xmlns:a16="http://schemas.microsoft.com/office/drawing/2014/main" id="{132238C6-290B-8154-6EA7-3FF067D318C0}"/>
                </a:ext>
              </a:extLst>
            </p:cNvPr>
            <p:cNvGrpSpPr>
              <a:grpSpLocks noChangeAspect="1"/>
            </p:cNvGrpSpPr>
            <p:nvPr/>
          </p:nvGrpSpPr>
          <p:grpSpPr bwMode="auto">
            <a:xfrm>
              <a:off x="833368" y="1367791"/>
              <a:ext cx="2006976" cy="858385"/>
              <a:chOff x="257" y="1928"/>
              <a:chExt cx="1507" cy="636"/>
            </a:xfrm>
          </p:grpSpPr>
          <p:sp>
            <p:nvSpPr>
              <p:cNvPr id="273" name="Freeform 222">
                <a:extLst>
                  <a:ext uri="{FF2B5EF4-FFF2-40B4-BE49-F238E27FC236}">
                    <a16:creationId xmlns:a16="http://schemas.microsoft.com/office/drawing/2014/main" id="{34F861E0-403D-2F34-0DDE-5F570955B36D}"/>
                  </a:ext>
                </a:extLst>
              </p:cNvPr>
              <p:cNvSpPr>
                <a:spLocks/>
              </p:cNvSpPr>
              <p:nvPr/>
            </p:nvSpPr>
            <p:spPr bwMode="auto">
              <a:xfrm>
                <a:off x="262" y="1932"/>
                <a:ext cx="1496" cy="627"/>
              </a:xfrm>
              <a:custGeom>
                <a:avLst/>
                <a:gdLst>
                  <a:gd name="T0" fmla="*/ 1 w 1496"/>
                  <a:gd name="T1" fmla="*/ 0 h 627"/>
                  <a:gd name="T2" fmla="*/ 32 w 1496"/>
                  <a:gd name="T3" fmla="*/ 12 h 627"/>
                  <a:gd name="T4" fmla="*/ 53 w 1496"/>
                  <a:gd name="T5" fmla="*/ 12 h 627"/>
                  <a:gd name="T6" fmla="*/ 74 w 1496"/>
                  <a:gd name="T7" fmla="*/ 23 h 627"/>
                  <a:gd name="T8" fmla="*/ 76 w 1496"/>
                  <a:gd name="T9" fmla="*/ 45 h 627"/>
                  <a:gd name="T10" fmla="*/ 77 w 1496"/>
                  <a:gd name="T11" fmla="*/ 67 h 627"/>
                  <a:gd name="T12" fmla="*/ 83 w 1496"/>
                  <a:gd name="T13" fmla="*/ 79 h 627"/>
                  <a:gd name="T14" fmla="*/ 86 w 1496"/>
                  <a:gd name="T15" fmla="*/ 89 h 627"/>
                  <a:gd name="T16" fmla="*/ 108 w 1496"/>
                  <a:gd name="T17" fmla="*/ 101 h 627"/>
                  <a:gd name="T18" fmla="*/ 131 w 1496"/>
                  <a:gd name="T19" fmla="*/ 112 h 627"/>
                  <a:gd name="T20" fmla="*/ 151 w 1496"/>
                  <a:gd name="T21" fmla="*/ 122 h 627"/>
                  <a:gd name="T22" fmla="*/ 152 w 1496"/>
                  <a:gd name="T23" fmla="*/ 134 h 627"/>
                  <a:gd name="T24" fmla="*/ 152 w 1496"/>
                  <a:gd name="T25" fmla="*/ 145 h 627"/>
                  <a:gd name="T26" fmla="*/ 153 w 1496"/>
                  <a:gd name="T27" fmla="*/ 179 h 627"/>
                  <a:gd name="T28" fmla="*/ 170 w 1496"/>
                  <a:gd name="T29" fmla="*/ 190 h 627"/>
                  <a:gd name="T30" fmla="*/ 174 w 1496"/>
                  <a:gd name="T31" fmla="*/ 201 h 627"/>
                  <a:gd name="T32" fmla="*/ 197 w 1496"/>
                  <a:gd name="T33" fmla="*/ 212 h 627"/>
                  <a:gd name="T34" fmla="*/ 208 w 1496"/>
                  <a:gd name="T35" fmla="*/ 224 h 627"/>
                  <a:gd name="T36" fmla="*/ 212 w 1496"/>
                  <a:gd name="T37" fmla="*/ 235 h 627"/>
                  <a:gd name="T38" fmla="*/ 214 w 1496"/>
                  <a:gd name="T39" fmla="*/ 247 h 627"/>
                  <a:gd name="T40" fmla="*/ 215 w 1496"/>
                  <a:gd name="T41" fmla="*/ 259 h 627"/>
                  <a:gd name="T42" fmla="*/ 217 w 1496"/>
                  <a:gd name="T43" fmla="*/ 269 h 627"/>
                  <a:gd name="T44" fmla="*/ 220 w 1496"/>
                  <a:gd name="T45" fmla="*/ 281 h 627"/>
                  <a:gd name="T46" fmla="*/ 229 w 1496"/>
                  <a:gd name="T47" fmla="*/ 293 h 627"/>
                  <a:gd name="T48" fmla="*/ 254 w 1496"/>
                  <a:gd name="T49" fmla="*/ 303 h 627"/>
                  <a:gd name="T50" fmla="*/ 263 w 1496"/>
                  <a:gd name="T51" fmla="*/ 315 h 627"/>
                  <a:gd name="T52" fmla="*/ 265 w 1496"/>
                  <a:gd name="T53" fmla="*/ 327 h 627"/>
                  <a:gd name="T54" fmla="*/ 283 w 1496"/>
                  <a:gd name="T55" fmla="*/ 338 h 627"/>
                  <a:gd name="T56" fmla="*/ 294 w 1496"/>
                  <a:gd name="T57" fmla="*/ 349 h 627"/>
                  <a:gd name="T58" fmla="*/ 304 w 1496"/>
                  <a:gd name="T59" fmla="*/ 361 h 627"/>
                  <a:gd name="T60" fmla="*/ 307 w 1496"/>
                  <a:gd name="T61" fmla="*/ 372 h 627"/>
                  <a:gd name="T62" fmla="*/ 311 w 1496"/>
                  <a:gd name="T63" fmla="*/ 383 h 627"/>
                  <a:gd name="T64" fmla="*/ 347 w 1496"/>
                  <a:gd name="T65" fmla="*/ 395 h 627"/>
                  <a:gd name="T66" fmla="*/ 357 w 1496"/>
                  <a:gd name="T67" fmla="*/ 406 h 627"/>
                  <a:gd name="T68" fmla="*/ 371 w 1496"/>
                  <a:gd name="T69" fmla="*/ 417 h 627"/>
                  <a:gd name="T70" fmla="*/ 373 w 1496"/>
                  <a:gd name="T71" fmla="*/ 430 h 627"/>
                  <a:gd name="T72" fmla="*/ 376 w 1496"/>
                  <a:gd name="T73" fmla="*/ 440 h 627"/>
                  <a:gd name="T74" fmla="*/ 389 w 1496"/>
                  <a:gd name="T75" fmla="*/ 451 h 627"/>
                  <a:gd name="T76" fmla="*/ 447 w 1496"/>
                  <a:gd name="T77" fmla="*/ 464 h 627"/>
                  <a:gd name="T78" fmla="*/ 452 w 1496"/>
                  <a:gd name="T79" fmla="*/ 475 h 627"/>
                  <a:gd name="T80" fmla="*/ 453 w 1496"/>
                  <a:gd name="T81" fmla="*/ 485 h 627"/>
                  <a:gd name="T82" fmla="*/ 454 w 1496"/>
                  <a:gd name="T83" fmla="*/ 498 h 627"/>
                  <a:gd name="T84" fmla="*/ 502 w 1496"/>
                  <a:gd name="T85" fmla="*/ 509 h 627"/>
                  <a:gd name="T86" fmla="*/ 521 w 1496"/>
                  <a:gd name="T87" fmla="*/ 519 h 627"/>
                  <a:gd name="T88" fmla="*/ 528 w 1496"/>
                  <a:gd name="T89" fmla="*/ 543 h 627"/>
                  <a:gd name="T90" fmla="*/ 585 w 1496"/>
                  <a:gd name="T91" fmla="*/ 554 h 627"/>
                  <a:gd name="T92" fmla="*/ 677 w 1496"/>
                  <a:gd name="T93" fmla="*/ 577 h 627"/>
                  <a:gd name="T94" fmla="*/ 716 w 1496"/>
                  <a:gd name="T95" fmla="*/ 588 h 627"/>
                  <a:gd name="T96" fmla="*/ 829 w 1496"/>
                  <a:gd name="T97" fmla="*/ 588 h 627"/>
                  <a:gd name="T98" fmla="*/ 1102 w 1496"/>
                  <a:gd name="T99" fmla="*/ 601 h 627"/>
                  <a:gd name="T100" fmla="*/ 1126 w 1496"/>
                  <a:gd name="T101" fmla="*/ 614 h 627"/>
                  <a:gd name="T102" fmla="*/ 1127 w 1496"/>
                  <a:gd name="T103" fmla="*/ 627 h 627"/>
                  <a:gd name="T104" fmla="*/ 1139 w 1496"/>
                  <a:gd name="T105" fmla="*/ 627 h 627"/>
                  <a:gd name="T106" fmla="*/ 1222 w 1496"/>
                  <a:gd name="T107" fmla="*/ 627 h 627"/>
                  <a:gd name="T108" fmla="*/ 1286 w 1496"/>
                  <a:gd name="T109" fmla="*/ 627 h 627"/>
                  <a:gd name="T110" fmla="*/ 1351 w 1496"/>
                  <a:gd name="T111" fmla="*/ 62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96" h="627">
                    <a:moveTo>
                      <a:pt x="0" y="0"/>
                    </a:moveTo>
                    <a:lnTo>
                      <a:pt x="1" y="0"/>
                    </a:lnTo>
                    <a:lnTo>
                      <a:pt x="32" y="0"/>
                    </a:lnTo>
                    <a:lnTo>
                      <a:pt x="32" y="12"/>
                    </a:lnTo>
                    <a:lnTo>
                      <a:pt x="53" y="12"/>
                    </a:lnTo>
                    <a:lnTo>
                      <a:pt x="53" y="12"/>
                    </a:lnTo>
                    <a:lnTo>
                      <a:pt x="53" y="23"/>
                    </a:lnTo>
                    <a:lnTo>
                      <a:pt x="74" y="23"/>
                    </a:lnTo>
                    <a:lnTo>
                      <a:pt x="74" y="45"/>
                    </a:lnTo>
                    <a:lnTo>
                      <a:pt x="76" y="45"/>
                    </a:lnTo>
                    <a:lnTo>
                      <a:pt x="76" y="67"/>
                    </a:lnTo>
                    <a:lnTo>
                      <a:pt x="77" y="67"/>
                    </a:lnTo>
                    <a:lnTo>
                      <a:pt x="77" y="79"/>
                    </a:lnTo>
                    <a:lnTo>
                      <a:pt x="83" y="79"/>
                    </a:lnTo>
                    <a:lnTo>
                      <a:pt x="83" y="89"/>
                    </a:lnTo>
                    <a:lnTo>
                      <a:pt x="86" y="89"/>
                    </a:lnTo>
                    <a:lnTo>
                      <a:pt x="86" y="101"/>
                    </a:lnTo>
                    <a:lnTo>
                      <a:pt x="108" y="101"/>
                    </a:lnTo>
                    <a:lnTo>
                      <a:pt x="108" y="112"/>
                    </a:lnTo>
                    <a:lnTo>
                      <a:pt x="131" y="112"/>
                    </a:lnTo>
                    <a:lnTo>
                      <a:pt x="131" y="122"/>
                    </a:lnTo>
                    <a:lnTo>
                      <a:pt x="151" y="122"/>
                    </a:lnTo>
                    <a:lnTo>
                      <a:pt x="151" y="134"/>
                    </a:lnTo>
                    <a:lnTo>
                      <a:pt x="152" y="134"/>
                    </a:lnTo>
                    <a:lnTo>
                      <a:pt x="152" y="145"/>
                    </a:lnTo>
                    <a:lnTo>
                      <a:pt x="152" y="145"/>
                    </a:lnTo>
                    <a:lnTo>
                      <a:pt x="152" y="179"/>
                    </a:lnTo>
                    <a:lnTo>
                      <a:pt x="153" y="179"/>
                    </a:lnTo>
                    <a:lnTo>
                      <a:pt x="153" y="190"/>
                    </a:lnTo>
                    <a:lnTo>
                      <a:pt x="170" y="190"/>
                    </a:lnTo>
                    <a:lnTo>
                      <a:pt x="170" y="201"/>
                    </a:lnTo>
                    <a:lnTo>
                      <a:pt x="174" y="201"/>
                    </a:lnTo>
                    <a:lnTo>
                      <a:pt x="197" y="201"/>
                    </a:lnTo>
                    <a:lnTo>
                      <a:pt x="197" y="212"/>
                    </a:lnTo>
                    <a:lnTo>
                      <a:pt x="208" y="212"/>
                    </a:lnTo>
                    <a:lnTo>
                      <a:pt x="208" y="224"/>
                    </a:lnTo>
                    <a:lnTo>
                      <a:pt x="212" y="224"/>
                    </a:lnTo>
                    <a:lnTo>
                      <a:pt x="212" y="235"/>
                    </a:lnTo>
                    <a:lnTo>
                      <a:pt x="214" y="235"/>
                    </a:lnTo>
                    <a:lnTo>
                      <a:pt x="214" y="247"/>
                    </a:lnTo>
                    <a:lnTo>
                      <a:pt x="215" y="247"/>
                    </a:lnTo>
                    <a:lnTo>
                      <a:pt x="215" y="259"/>
                    </a:lnTo>
                    <a:lnTo>
                      <a:pt x="217" y="259"/>
                    </a:lnTo>
                    <a:lnTo>
                      <a:pt x="217" y="269"/>
                    </a:lnTo>
                    <a:lnTo>
                      <a:pt x="220" y="269"/>
                    </a:lnTo>
                    <a:lnTo>
                      <a:pt x="220" y="281"/>
                    </a:lnTo>
                    <a:lnTo>
                      <a:pt x="229" y="281"/>
                    </a:lnTo>
                    <a:lnTo>
                      <a:pt x="229" y="293"/>
                    </a:lnTo>
                    <a:lnTo>
                      <a:pt x="254" y="293"/>
                    </a:lnTo>
                    <a:lnTo>
                      <a:pt x="254" y="303"/>
                    </a:lnTo>
                    <a:lnTo>
                      <a:pt x="263" y="303"/>
                    </a:lnTo>
                    <a:lnTo>
                      <a:pt x="263" y="315"/>
                    </a:lnTo>
                    <a:lnTo>
                      <a:pt x="265" y="315"/>
                    </a:lnTo>
                    <a:lnTo>
                      <a:pt x="265" y="327"/>
                    </a:lnTo>
                    <a:lnTo>
                      <a:pt x="283" y="327"/>
                    </a:lnTo>
                    <a:lnTo>
                      <a:pt x="283" y="338"/>
                    </a:lnTo>
                    <a:lnTo>
                      <a:pt x="294" y="338"/>
                    </a:lnTo>
                    <a:lnTo>
                      <a:pt x="294" y="349"/>
                    </a:lnTo>
                    <a:lnTo>
                      <a:pt x="304" y="349"/>
                    </a:lnTo>
                    <a:lnTo>
                      <a:pt x="304" y="361"/>
                    </a:lnTo>
                    <a:lnTo>
                      <a:pt x="307" y="361"/>
                    </a:lnTo>
                    <a:lnTo>
                      <a:pt x="307" y="372"/>
                    </a:lnTo>
                    <a:lnTo>
                      <a:pt x="311" y="372"/>
                    </a:lnTo>
                    <a:lnTo>
                      <a:pt x="311" y="383"/>
                    </a:lnTo>
                    <a:lnTo>
                      <a:pt x="347" y="383"/>
                    </a:lnTo>
                    <a:lnTo>
                      <a:pt x="347" y="395"/>
                    </a:lnTo>
                    <a:lnTo>
                      <a:pt x="357" y="395"/>
                    </a:lnTo>
                    <a:lnTo>
                      <a:pt x="357" y="406"/>
                    </a:lnTo>
                    <a:lnTo>
                      <a:pt x="371" y="406"/>
                    </a:lnTo>
                    <a:lnTo>
                      <a:pt x="371" y="417"/>
                    </a:lnTo>
                    <a:lnTo>
                      <a:pt x="373" y="417"/>
                    </a:lnTo>
                    <a:lnTo>
                      <a:pt x="373" y="430"/>
                    </a:lnTo>
                    <a:lnTo>
                      <a:pt x="376" y="430"/>
                    </a:lnTo>
                    <a:lnTo>
                      <a:pt x="376" y="440"/>
                    </a:lnTo>
                    <a:lnTo>
                      <a:pt x="389" y="440"/>
                    </a:lnTo>
                    <a:lnTo>
                      <a:pt x="389" y="451"/>
                    </a:lnTo>
                    <a:lnTo>
                      <a:pt x="447" y="451"/>
                    </a:lnTo>
                    <a:lnTo>
                      <a:pt x="447" y="464"/>
                    </a:lnTo>
                    <a:lnTo>
                      <a:pt x="452" y="464"/>
                    </a:lnTo>
                    <a:lnTo>
                      <a:pt x="452" y="475"/>
                    </a:lnTo>
                    <a:lnTo>
                      <a:pt x="453" y="475"/>
                    </a:lnTo>
                    <a:lnTo>
                      <a:pt x="453" y="485"/>
                    </a:lnTo>
                    <a:lnTo>
                      <a:pt x="454" y="485"/>
                    </a:lnTo>
                    <a:lnTo>
                      <a:pt x="454" y="498"/>
                    </a:lnTo>
                    <a:lnTo>
                      <a:pt x="502" y="498"/>
                    </a:lnTo>
                    <a:lnTo>
                      <a:pt x="502" y="509"/>
                    </a:lnTo>
                    <a:lnTo>
                      <a:pt x="521" y="509"/>
                    </a:lnTo>
                    <a:lnTo>
                      <a:pt x="521" y="519"/>
                    </a:lnTo>
                    <a:lnTo>
                      <a:pt x="528" y="519"/>
                    </a:lnTo>
                    <a:lnTo>
                      <a:pt x="528" y="543"/>
                    </a:lnTo>
                    <a:lnTo>
                      <a:pt x="585" y="543"/>
                    </a:lnTo>
                    <a:lnTo>
                      <a:pt x="585" y="554"/>
                    </a:lnTo>
                    <a:lnTo>
                      <a:pt x="677" y="554"/>
                    </a:lnTo>
                    <a:lnTo>
                      <a:pt x="677" y="577"/>
                    </a:lnTo>
                    <a:lnTo>
                      <a:pt x="716" y="577"/>
                    </a:lnTo>
                    <a:lnTo>
                      <a:pt x="716" y="588"/>
                    </a:lnTo>
                    <a:lnTo>
                      <a:pt x="752" y="588"/>
                    </a:lnTo>
                    <a:lnTo>
                      <a:pt x="829" y="588"/>
                    </a:lnTo>
                    <a:lnTo>
                      <a:pt x="829" y="601"/>
                    </a:lnTo>
                    <a:lnTo>
                      <a:pt x="1102" y="601"/>
                    </a:lnTo>
                    <a:lnTo>
                      <a:pt x="1126" y="601"/>
                    </a:lnTo>
                    <a:lnTo>
                      <a:pt x="1126" y="614"/>
                    </a:lnTo>
                    <a:lnTo>
                      <a:pt x="1127" y="614"/>
                    </a:lnTo>
                    <a:lnTo>
                      <a:pt x="1127" y="627"/>
                    </a:lnTo>
                    <a:lnTo>
                      <a:pt x="1132" y="627"/>
                    </a:lnTo>
                    <a:lnTo>
                      <a:pt x="1139" y="627"/>
                    </a:lnTo>
                    <a:lnTo>
                      <a:pt x="1157" y="627"/>
                    </a:lnTo>
                    <a:lnTo>
                      <a:pt x="1222" y="627"/>
                    </a:lnTo>
                    <a:lnTo>
                      <a:pt x="1275" y="627"/>
                    </a:lnTo>
                    <a:lnTo>
                      <a:pt x="1286" y="627"/>
                    </a:lnTo>
                    <a:lnTo>
                      <a:pt x="1309" y="627"/>
                    </a:lnTo>
                    <a:lnTo>
                      <a:pt x="1351" y="627"/>
                    </a:lnTo>
                    <a:lnTo>
                      <a:pt x="1496" y="627"/>
                    </a:lnTo>
                  </a:path>
                </a:pathLst>
              </a:custGeom>
              <a:noFill/>
              <a:ln w="12700" cap="flat">
                <a:solidFill>
                  <a:srgbClr val="6D6E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74" name="Oval 223">
                <a:extLst>
                  <a:ext uri="{FF2B5EF4-FFF2-40B4-BE49-F238E27FC236}">
                    <a16:creationId xmlns:a16="http://schemas.microsoft.com/office/drawing/2014/main" id="{8696DE1B-9DAB-31EF-E41C-D005CB0D68C1}"/>
                  </a:ext>
                </a:extLst>
              </p:cNvPr>
              <p:cNvSpPr>
                <a:spLocks noChangeArrowheads="1"/>
              </p:cNvSpPr>
              <p:nvPr/>
            </p:nvSpPr>
            <p:spPr bwMode="auto">
              <a:xfrm>
                <a:off x="257" y="1928"/>
                <a:ext cx="11" cy="9"/>
              </a:xfrm>
              <a:prstGeom prst="ellipse">
                <a:avLst/>
              </a:prstGeom>
              <a:noFill/>
              <a:ln w="12700" cap="flat">
                <a:solidFill>
                  <a:srgbClr val="6D6E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75" name="Oval 224">
                <a:extLst>
                  <a:ext uri="{FF2B5EF4-FFF2-40B4-BE49-F238E27FC236}">
                    <a16:creationId xmlns:a16="http://schemas.microsoft.com/office/drawing/2014/main" id="{75F3806E-ABCE-35DF-7673-189905DC671B}"/>
                  </a:ext>
                </a:extLst>
              </p:cNvPr>
              <p:cNvSpPr>
                <a:spLocks noChangeArrowheads="1"/>
              </p:cNvSpPr>
              <p:nvPr/>
            </p:nvSpPr>
            <p:spPr bwMode="auto">
              <a:xfrm>
                <a:off x="259" y="1928"/>
                <a:ext cx="10" cy="9"/>
              </a:xfrm>
              <a:prstGeom prst="ellipse">
                <a:avLst/>
              </a:prstGeom>
              <a:noFill/>
              <a:ln w="12700" cap="flat">
                <a:solidFill>
                  <a:srgbClr val="6D6E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76" name="Oval 225">
                <a:extLst>
                  <a:ext uri="{FF2B5EF4-FFF2-40B4-BE49-F238E27FC236}">
                    <a16:creationId xmlns:a16="http://schemas.microsoft.com/office/drawing/2014/main" id="{B63CCED5-7026-F992-FC13-BC2FEBD23E4B}"/>
                  </a:ext>
                </a:extLst>
              </p:cNvPr>
              <p:cNvSpPr>
                <a:spLocks noChangeArrowheads="1"/>
              </p:cNvSpPr>
              <p:nvPr/>
            </p:nvSpPr>
            <p:spPr bwMode="auto">
              <a:xfrm>
                <a:off x="309" y="1938"/>
                <a:ext cx="10" cy="11"/>
              </a:xfrm>
              <a:prstGeom prst="ellipse">
                <a:avLst/>
              </a:prstGeom>
              <a:noFill/>
              <a:ln w="12700" cap="flat">
                <a:solidFill>
                  <a:srgbClr val="6D6E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77" name="Oval 226">
                <a:extLst>
                  <a:ext uri="{FF2B5EF4-FFF2-40B4-BE49-F238E27FC236}">
                    <a16:creationId xmlns:a16="http://schemas.microsoft.com/office/drawing/2014/main" id="{8CCC9A7E-D003-2C16-AB09-9CE8712000A1}"/>
                  </a:ext>
                </a:extLst>
              </p:cNvPr>
              <p:cNvSpPr>
                <a:spLocks noChangeArrowheads="1"/>
              </p:cNvSpPr>
              <p:nvPr/>
            </p:nvSpPr>
            <p:spPr bwMode="auto">
              <a:xfrm>
                <a:off x="432" y="2128"/>
                <a:ext cx="10" cy="10"/>
              </a:xfrm>
              <a:prstGeom prst="ellipse">
                <a:avLst/>
              </a:prstGeom>
              <a:noFill/>
              <a:ln w="12700" cap="flat">
                <a:solidFill>
                  <a:srgbClr val="6D6E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78" name="Oval 227">
                <a:extLst>
                  <a:ext uri="{FF2B5EF4-FFF2-40B4-BE49-F238E27FC236}">
                    <a16:creationId xmlns:a16="http://schemas.microsoft.com/office/drawing/2014/main" id="{7E3AA3DC-E82A-EB0B-0D41-A417B1581CF5}"/>
                  </a:ext>
                </a:extLst>
              </p:cNvPr>
              <p:cNvSpPr>
                <a:spLocks noChangeArrowheads="1"/>
              </p:cNvSpPr>
              <p:nvPr/>
            </p:nvSpPr>
            <p:spPr bwMode="auto">
              <a:xfrm>
                <a:off x="1009" y="2516"/>
                <a:ext cx="10" cy="10"/>
              </a:xfrm>
              <a:prstGeom prst="ellipse">
                <a:avLst/>
              </a:prstGeom>
              <a:noFill/>
              <a:ln w="12700" cap="flat">
                <a:solidFill>
                  <a:srgbClr val="6D6E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79" name="Freeform 228">
                <a:extLst>
                  <a:ext uri="{FF2B5EF4-FFF2-40B4-BE49-F238E27FC236}">
                    <a16:creationId xmlns:a16="http://schemas.microsoft.com/office/drawing/2014/main" id="{C81B5591-81E0-5016-7BB2-D94EAD24A395}"/>
                  </a:ext>
                </a:extLst>
              </p:cNvPr>
              <p:cNvSpPr>
                <a:spLocks/>
              </p:cNvSpPr>
              <p:nvPr/>
            </p:nvSpPr>
            <p:spPr bwMode="auto">
              <a:xfrm>
                <a:off x="1358" y="2527"/>
                <a:ext cx="11" cy="11"/>
              </a:xfrm>
              <a:custGeom>
                <a:avLst/>
                <a:gdLst>
                  <a:gd name="T0" fmla="*/ 10 w 10"/>
                  <a:gd name="T1" fmla="*/ 5 h 9"/>
                  <a:gd name="T2" fmla="*/ 5 w 10"/>
                  <a:gd name="T3" fmla="*/ 9 h 9"/>
                  <a:gd name="T4" fmla="*/ 0 w 10"/>
                  <a:gd name="T5" fmla="*/ 5 h 9"/>
                  <a:gd name="T6" fmla="*/ 5 w 10"/>
                  <a:gd name="T7" fmla="*/ 0 h 9"/>
                  <a:gd name="T8" fmla="*/ 10 w 10"/>
                  <a:gd name="T9" fmla="*/ 5 h 9"/>
                </a:gdLst>
                <a:ahLst/>
                <a:cxnLst>
                  <a:cxn ang="0">
                    <a:pos x="T0" y="T1"/>
                  </a:cxn>
                  <a:cxn ang="0">
                    <a:pos x="T2" y="T3"/>
                  </a:cxn>
                  <a:cxn ang="0">
                    <a:pos x="T4" y="T5"/>
                  </a:cxn>
                  <a:cxn ang="0">
                    <a:pos x="T6" y="T7"/>
                  </a:cxn>
                  <a:cxn ang="0">
                    <a:pos x="T8" y="T9"/>
                  </a:cxn>
                </a:cxnLst>
                <a:rect l="0" t="0" r="r" b="b"/>
                <a:pathLst>
                  <a:path w="10" h="9">
                    <a:moveTo>
                      <a:pt x="10" y="5"/>
                    </a:moveTo>
                    <a:cubicBezTo>
                      <a:pt x="10" y="7"/>
                      <a:pt x="7" y="9"/>
                      <a:pt x="5" y="9"/>
                    </a:cubicBezTo>
                    <a:cubicBezTo>
                      <a:pt x="2" y="9"/>
                      <a:pt x="0" y="7"/>
                      <a:pt x="0" y="5"/>
                    </a:cubicBezTo>
                    <a:cubicBezTo>
                      <a:pt x="0" y="2"/>
                      <a:pt x="3" y="0"/>
                      <a:pt x="5" y="0"/>
                    </a:cubicBezTo>
                    <a:cubicBezTo>
                      <a:pt x="8" y="0"/>
                      <a:pt x="10" y="2"/>
                      <a:pt x="10" y="5"/>
                    </a:cubicBezTo>
                    <a:close/>
                  </a:path>
                </a:pathLst>
              </a:custGeom>
              <a:noFill/>
              <a:ln w="12700" cap="flat">
                <a:solidFill>
                  <a:srgbClr val="6D6E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80" name="Oval 229">
                <a:extLst>
                  <a:ext uri="{FF2B5EF4-FFF2-40B4-BE49-F238E27FC236}">
                    <a16:creationId xmlns:a16="http://schemas.microsoft.com/office/drawing/2014/main" id="{318A3F95-7CDE-5E6C-3170-1D734B6CA572}"/>
                  </a:ext>
                </a:extLst>
              </p:cNvPr>
              <p:cNvSpPr>
                <a:spLocks noChangeArrowheads="1"/>
              </p:cNvSpPr>
              <p:nvPr/>
            </p:nvSpPr>
            <p:spPr bwMode="auto">
              <a:xfrm>
                <a:off x="1383" y="2553"/>
                <a:ext cx="11" cy="11"/>
              </a:xfrm>
              <a:prstGeom prst="ellipse">
                <a:avLst/>
              </a:prstGeom>
              <a:noFill/>
              <a:ln w="12700" cap="flat">
                <a:solidFill>
                  <a:srgbClr val="6D6E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81" name="Oval 230">
                <a:extLst>
                  <a:ext uri="{FF2B5EF4-FFF2-40B4-BE49-F238E27FC236}">
                    <a16:creationId xmlns:a16="http://schemas.microsoft.com/office/drawing/2014/main" id="{413726F1-9772-2A90-794C-1425E9FF3378}"/>
                  </a:ext>
                </a:extLst>
              </p:cNvPr>
              <p:cNvSpPr>
                <a:spLocks noChangeArrowheads="1"/>
              </p:cNvSpPr>
              <p:nvPr/>
            </p:nvSpPr>
            <p:spPr bwMode="auto">
              <a:xfrm>
                <a:off x="1389" y="2553"/>
                <a:ext cx="11" cy="11"/>
              </a:xfrm>
              <a:prstGeom prst="ellipse">
                <a:avLst/>
              </a:prstGeom>
              <a:noFill/>
              <a:ln w="12700" cap="flat">
                <a:solidFill>
                  <a:srgbClr val="6D6E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82" name="Oval 231">
                <a:extLst>
                  <a:ext uri="{FF2B5EF4-FFF2-40B4-BE49-F238E27FC236}">
                    <a16:creationId xmlns:a16="http://schemas.microsoft.com/office/drawing/2014/main" id="{C837A771-14FE-B170-CA25-621D8503A187}"/>
                  </a:ext>
                </a:extLst>
              </p:cNvPr>
              <p:cNvSpPr>
                <a:spLocks noChangeArrowheads="1"/>
              </p:cNvSpPr>
              <p:nvPr/>
            </p:nvSpPr>
            <p:spPr bwMode="auto">
              <a:xfrm>
                <a:off x="1395" y="2553"/>
                <a:ext cx="11" cy="11"/>
              </a:xfrm>
              <a:prstGeom prst="ellipse">
                <a:avLst/>
              </a:prstGeom>
              <a:noFill/>
              <a:ln w="12700" cap="flat">
                <a:solidFill>
                  <a:srgbClr val="6D6E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83" name="Oval 232">
                <a:extLst>
                  <a:ext uri="{FF2B5EF4-FFF2-40B4-BE49-F238E27FC236}">
                    <a16:creationId xmlns:a16="http://schemas.microsoft.com/office/drawing/2014/main" id="{9D280EE6-CEF2-1599-AC75-D83A8AA0DB18}"/>
                  </a:ext>
                </a:extLst>
              </p:cNvPr>
              <p:cNvSpPr>
                <a:spLocks noChangeArrowheads="1"/>
              </p:cNvSpPr>
              <p:nvPr/>
            </p:nvSpPr>
            <p:spPr bwMode="auto">
              <a:xfrm>
                <a:off x="1414" y="2553"/>
                <a:ext cx="10" cy="11"/>
              </a:xfrm>
              <a:prstGeom prst="ellipse">
                <a:avLst/>
              </a:prstGeom>
              <a:noFill/>
              <a:ln w="12700" cap="flat">
                <a:solidFill>
                  <a:srgbClr val="6D6E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84" name="Oval 233">
                <a:extLst>
                  <a:ext uri="{FF2B5EF4-FFF2-40B4-BE49-F238E27FC236}">
                    <a16:creationId xmlns:a16="http://schemas.microsoft.com/office/drawing/2014/main" id="{51429370-CDEA-8CE6-14CB-33A5E724BC0E}"/>
                  </a:ext>
                </a:extLst>
              </p:cNvPr>
              <p:cNvSpPr>
                <a:spLocks noChangeArrowheads="1"/>
              </p:cNvSpPr>
              <p:nvPr/>
            </p:nvSpPr>
            <p:spPr bwMode="auto">
              <a:xfrm>
                <a:off x="1479" y="2553"/>
                <a:ext cx="11" cy="11"/>
              </a:xfrm>
              <a:prstGeom prst="ellipse">
                <a:avLst/>
              </a:prstGeom>
              <a:noFill/>
              <a:ln w="12700" cap="flat">
                <a:solidFill>
                  <a:srgbClr val="6D6E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85" name="Oval 234">
                <a:extLst>
                  <a:ext uri="{FF2B5EF4-FFF2-40B4-BE49-F238E27FC236}">
                    <a16:creationId xmlns:a16="http://schemas.microsoft.com/office/drawing/2014/main" id="{5C373F47-14A3-BBDC-1C80-F60DAB97DF66}"/>
                  </a:ext>
                </a:extLst>
              </p:cNvPr>
              <p:cNvSpPr>
                <a:spLocks noChangeArrowheads="1"/>
              </p:cNvSpPr>
              <p:nvPr/>
            </p:nvSpPr>
            <p:spPr bwMode="auto">
              <a:xfrm>
                <a:off x="1532" y="2553"/>
                <a:ext cx="11" cy="11"/>
              </a:xfrm>
              <a:prstGeom prst="ellipse">
                <a:avLst/>
              </a:prstGeom>
              <a:noFill/>
              <a:ln w="12700" cap="flat">
                <a:solidFill>
                  <a:srgbClr val="6D6E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86" name="Oval 235">
                <a:extLst>
                  <a:ext uri="{FF2B5EF4-FFF2-40B4-BE49-F238E27FC236}">
                    <a16:creationId xmlns:a16="http://schemas.microsoft.com/office/drawing/2014/main" id="{5ABFDD90-1344-0355-E3A9-9E59C439AF76}"/>
                  </a:ext>
                </a:extLst>
              </p:cNvPr>
              <p:cNvSpPr>
                <a:spLocks noChangeArrowheads="1"/>
              </p:cNvSpPr>
              <p:nvPr/>
            </p:nvSpPr>
            <p:spPr bwMode="auto">
              <a:xfrm>
                <a:off x="1544" y="2553"/>
                <a:ext cx="10" cy="11"/>
              </a:xfrm>
              <a:prstGeom prst="ellipse">
                <a:avLst/>
              </a:prstGeom>
              <a:noFill/>
              <a:ln w="12700" cap="flat">
                <a:solidFill>
                  <a:srgbClr val="6D6E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87" name="Oval 236">
                <a:extLst>
                  <a:ext uri="{FF2B5EF4-FFF2-40B4-BE49-F238E27FC236}">
                    <a16:creationId xmlns:a16="http://schemas.microsoft.com/office/drawing/2014/main" id="{60F78DB6-213A-19EE-CA35-510F7F56D234}"/>
                  </a:ext>
                </a:extLst>
              </p:cNvPr>
              <p:cNvSpPr>
                <a:spLocks noChangeArrowheads="1"/>
              </p:cNvSpPr>
              <p:nvPr/>
            </p:nvSpPr>
            <p:spPr bwMode="auto">
              <a:xfrm>
                <a:off x="1566" y="2553"/>
                <a:ext cx="11" cy="11"/>
              </a:xfrm>
              <a:prstGeom prst="ellipse">
                <a:avLst/>
              </a:prstGeom>
              <a:noFill/>
              <a:ln w="12700" cap="flat">
                <a:solidFill>
                  <a:srgbClr val="6D6E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88" name="Oval 237">
                <a:extLst>
                  <a:ext uri="{FF2B5EF4-FFF2-40B4-BE49-F238E27FC236}">
                    <a16:creationId xmlns:a16="http://schemas.microsoft.com/office/drawing/2014/main" id="{D5AFA20B-8283-5F9B-7143-7E44AF4015D6}"/>
                  </a:ext>
                </a:extLst>
              </p:cNvPr>
              <p:cNvSpPr>
                <a:spLocks noChangeArrowheads="1"/>
              </p:cNvSpPr>
              <p:nvPr/>
            </p:nvSpPr>
            <p:spPr bwMode="auto">
              <a:xfrm>
                <a:off x="1607" y="2553"/>
                <a:ext cx="11" cy="11"/>
              </a:xfrm>
              <a:prstGeom prst="ellipse">
                <a:avLst/>
              </a:prstGeom>
              <a:noFill/>
              <a:ln w="12700" cap="flat">
                <a:solidFill>
                  <a:srgbClr val="6D6E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89" name="Oval 238">
                <a:extLst>
                  <a:ext uri="{FF2B5EF4-FFF2-40B4-BE49-F238E27FC236}">
                    <a16:creationId xmlns:a16="http://schemas.microsoft.com/office/drawing/2014/main" id="{938D8868-AA1E-0379-DAAA-A84A2211A64E}"/>
                  </a:ext>
                </a:extLst>
              </p:cNvPr>
              <p:cNvSpPr>
                <a:spLocks noChangeArrowheads="1"/>
              </p:cNvSpPr>
              <p:nvPr/>
            </p:nvSpPr>
            <p:spPr bwMode="auto">
              <a:xfrm>
                <a:off x="1753" y="2553"/>
                <a:ext cx="11" cy="11"/>
              </a:xfrm>
              <a:prstGeom prst="ellipse">
                <a:avLst/>
              </a:prstGeom>
              <a:noFill/>
              <a:ln w="12700" cap="flat">
                <a:solidFill>
                  <a:srgbClr val="6D6E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sp>
            <p:nvSpPr>
              <p:cNvPr id="290" name="Oval 239">
                <a:extLst>
                  <a:ext uri="{FF2B5EF4-FFF2-40B4-BE49-F238E27FC236}">
                    <a16:creationId xmlns:a16="http://schemas.microsoft.com/office/drawing/2014/main" id="{D77A06D8-B6CA-5A9F-9D0E-2E40E9F0BCA6}"/>
                  </a:ext>
                </a:extLst>
              </p:cNvPr>
              <p:cNvSpPr>
                <a:spLocks noChangeArrowheads="1"/>
              </p:cNvSpPr>
              <p:nvPr/>
            </p:nvSpPr>
            <p:spPr bwMode="auto">
              <a:xfrm>
                <a:off x="259" y="1928"/>
                <a:ext cx="10" cy="9"/>
              </a:xfrm>
              <a:prstGeom prst="ellipse">
                <a:avLst/>
              </a:prstGeom>
              <a:noFill/>
              <a:ln w="12700" cap="flat">
                <a:solidFill>
                  <a:srgbClr val="6D6E7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933">
                  <a:latin typeface="Arial" panose="020B0604020202020204" pitchFamily="34" charset="0"/>
                  <a:cs typeface="Arial" panose="020B0604020202020204" pitchFamily="34" charset="0"/>
                </a:endParaRPr>
              </a:p>
            </p:txBody>
          </p:sp>
        </p:grpSp>
        <p:cxnSp>
          <p:nvCxnSpPr>
            <p:cNvPr id="49" name="Straight Connector 48">
              <a:extLst>
                <a:ext uri="{FF2B5EF4-FFF2-40B4-BE49-F238E27FC236}">
                  <a16:creationId xmlns:a16="http://schemas.microsoft.com/office/drawing/2014/main" id="{C201084A-EDA3-A078-0FE0-5A7F193C3513}"/>
                </a:ext>
              </a:extLst>
            </p:cNvPr>
            <p:cNvCxnSpPr>
              <a:cxnSpLocks/>
            </p:cNvCxnSpPr>
            <p:nvPr/>
          </p:nvCxnSpPr>
          <p:spPr>
            <a:xfrm flipV="1">
              <a:off x="837883" y="1885919"/>
              <a:ext cx="220590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38" name="Rectangle 93">
              <a:extLst>
                <a:ext uri="{FF2B5EF4-FFF2-40B4-BE49-F238E27FC236}">
                  <a16:creationId xmlns:a16="http://schemas.microsoft.com/office/drawing/2014/main" id="{866B422E-EC8B-4D6E-521F-0E8AC36C3E47}"/>
                </a:ext>
              </a:extLst>
            </p:cNvPr>
            <p:cNvSpPr>
              <a:spLocks noChangeArrowheads="1"/>
            </p:cNvSpPr>
            <p:nvPr/>
          </p:nvSpPr>
          <p:spPr bwMode="auto">
            <a:xfrm>
              <a:off x="2321950" y="1732236"/>
              <a:ext cx="741790" cy="10767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10" eaLnBrk="0" hangingPunct="0">
                <a:defRPr/>
              </a:pPr>
              <a:r>
                <a:rPr lang="en-GB" altLang="en-US" sz="933" b="1">
                  <a:solidFill>
                    <a:srgbClr val="2A4769"/>
                  </a:solidFill>
                  <a:cs typeface="Arial" panose="020B0604020202020204" pitchFamily="34" charset="0"/>
                </a:rPr>
                <a:t>Niraparib (n=152)</a:t>
              </a:r>
            </a:p>
          </p:txBody>
        </p:sp>
        <p:sp>
          <p:nvSpPr>
            <p:cNvPr id="2339" name="Rectangle 94">
              <a:extLst>
                <a:ext uri="{FF2B5EF4-FFF2-40B4-BE49-F238E27FC236}">
                  <a16:creationId xmlns:a16="http://schemas.microsoft.com/office/drawing/2014/main" id="{7388CBE3-B675-4BF4-0906-FD52470580AB}"/>
                </a:ext>
              </a:extLst>
            </p:cNvPr>
            <p:cNvSpPr>
              <a:spLocks noChangeArrowheads="1"/>
            </p:cNvSpPr>
            <p:nvPr/>
          </p:nvSpPr>
          <p:spPr bwMode="auto">
            <a:xfrm>
              <a:off x="2376468" y="2252217"/>
              <a:ext cx="642003"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p>
              <a:pPr defTabSz="914310" eaLnBrk="0" hangingPunct="0">
                <a:defRPr/>
              </a:pPr>
              <a:r>
                <a:rPr lang="en-GB" altLang="en-US" sz="933" b="1">
                  <a:solidFill>
                    <a:srgbClr val="818181"/>
                  </a:solidFill>
                  <a:latin typeface="Arial" panose="020B0604020202020204" pitchFamily="34" charset="0"/>
                  <a:cs typeface="Arial" panose="020B0604020202020204" pitchFamily="34" charset="0"/>
                </a:rPr>
                <a:t>Placebo (n=71)</a:t>
              </a:r>
            </a:p>
          </p:txBody>
        </p:sp>
        <p:grpSp>
          <p:nvGrpSpPr>
            <p:cNvPr id="10" name="Group 9">
              <a:extLst>
                <a:ext uri="{FF2B5EF4-FFF2-40B4-BE49-F238E27FC236}">
                  <a16:creationId xmlns:a16="http://schemas.microsoft.com/office/drawing/2014/main" id="{97A6DF3C-C15D-98AE-8EE1-8ED1AC410A14}"/>
                </a:ext>
              </a:extLst>
            </p:cNvPr>
            <p:cNvGrpSpPr/>
            <p:nvPr/>
          </p:nvGrpSpPr>
          <p:grpSpPr>
            <a:xfrm>
              <a:off x="3391470" y="3120424"/>
              <a:ext cx="2768726" cy="1387779"/>
              <a:chOff x="3462677" y="3044203"/>
              <a:chExt cx="2618498" cy="1449554"/>
            </a:xfrm>
          </p:grpSpPr>
          <p:sp>
            <p:nvSpPr>
              <p:cNvPr id="2029" name="Freeform 191">
                <a:extLst>
                  <a:ext uri="{FF2B5EF4-FFF2-40B4-BE49-F238E27FC236}">
                    <a16:creationId xmlns:a16="http://schemas.microsoft.com/office/drawing/2014/main" id="{56334097-A338-185F-0537-048027D941F8}"/>
                  </a:ext>
                </a:extLst>
              </p:cNvPr>
              <p:cNvSpPr>
                <a:spLocks/>
              </p:cNvSpPr>
              <p:nvPr/>
            </p:nvSpPr>
            <p:spPr bwMode="auto">
              <a:xfrm>
                <a:off x="3732179" y="3139073"/>
                <a:ext cx="1977146" cy="780546"/>
              </a:xfrm>
              <a:custGeom>
                <a:avLst/>
                <a:gdLst>
                  <a:gd name="T0" fmla="*/ 196 w 3893"/>
                  <a:gd name="T1" fmla="*/ 6 h 1594"/>
                  <a:gd name="T2" fmla="*/ 234 w 3893"/>
                  <a:gd name="T3" fmla="*/ 22 h 1594"/>
                  <a:gd name="T4" fmla="*/ 276 w 3893"/>
                  <a:gd name="T5" fmla="*/ 54 h 1594"/>
                  <a:gd name="T6" fmla="*/ 316 w 3893"/>
                  <a:gd name="T7" fmla="*/ 78 h 1594"/>
                  <a:gd name="T8" fmla="*/ 401 w 3893"/>
                  <a:gd name="T9" fmla="*/ 94 h 1594"/>
                  <a:gd name="T10" fmla="*/ 429 w 3893"/>
                  <a:gd name="T11" fmla="*/ 112 h 1594"/>
                  <a:gd name="T12" fmla="*/ 447 w 3893"/>
                  <a:gd name="T13" fmla="*/ 126 h 1594"/>
                  <a:gd name="T14" fmla="*/ 487 w 3893"/>
                  <a:gd name="T15" fmla="*/ 138 h 1594"/>
                  <a:gd name="T16" fmla="*/ 567 w 3893"/>
                  <a:gd name="T17" fmla="*/ 162 h 1594"/>
                  <a:gd name="T18" fmla="*/ 601 w 3893"/>
                  <a:gd name="T19" fmla="*/ 219 h 1594"/>
                  <a:gd name="T20" fmla="*/ 637 w 3893"/>
                  <a:gd name="T21" fmla="*/ 235 h 1594"/>
                  <a:gd name="T22" fmla="*/ 709 w 3893"/>
                  <a:gd name="T23" fmla="*/ 261 h 1594"/>
                  <a:gd name="T24" fmla="*/ 753 w 3893"/>
                  <a:gd name="T25" fmla="*/ 289 h 1594"/>
                  <a:gd name="T26" fmla="*/ 765 w 3893"/>
                  <a:gd name="T27" fmla="*/ 309 h 1594"/>
                  <a:gd name="T28" fmla="*/ 835 w 3893"/>
                  <a:gd name="T29" fmla="*/ 333 h 1594"/>
                  <a:gd name="T30" fmla="*/ 845 w 3893"/>
                  <a:gd name="T31" fmla="*/ 351 h 1594"/>
                  <a:gd name="T32" fmla="*/ 857 w 3893"/>
                  <a:gd name="T33" fmla="*/ 437 h 1594"/>
                  <a:gd name="T34" fmla="*/ 867 w 3893"/>
                  <a:gd name="T35" fmla="*/ 459 h 1594"/>
                  <a:gd name="T36" fmla="*/ 879 w 3893"/>
                  <a:gd name="T37" fmla="*/ 467 h 1594"/>
                  <a:gd name="T38" fmla="*/ 931 w 3893"/>
                  <a:gd name="T39" fmla="*/ 485 h 1594"/>
                  <a:gd name="T40" fmla="*/ 977 w 3893"/>
                  <a:gd name="T41" fmla="*/ 503 h 1594"/>
                  <a:gd name="T42" fmla="*/ 1033 w 3893"/>
                  <a:gd name="T43" fmla="*/ 521 h 1594"/>
                  <a:gd name="T44" fmla="*/ 1039 w 3893"/>
                  <a:gd name="T45" fmla="*/ 555 h 1594"/>
                  <a:gd name="T46" fmla="*/ 1073 w 3893"/>
                  <a:gd name="T47" fmla="*/ 575 h 1594"/>
                  <a:gd name="T48" fmla="*/ 1089 w 3893"/>
                  <a:gd name="T49" fmla="*/ 593 h 1594"/>
                  <a:gd name="T50" fmla="*/ 1111 w 3893"/>
                  <a:gd name="T51" fmla="*/ 603 h 1594"/>
                  <a:gd name="T52" fmla="*/ 1117 w 3893"/>
                  <a:gd name="T53" fmla="*/ 629 h 1594"/>
                  <a:gd name="T54" fmla="*/ 1129 w 3893"/>
                  <a:gd name="T55" fmla="*/ 692 h 1594"/>
                  <a:gd name="T56" fmla="*/ 1163 w 3893"/>
                  <a:gd name="T57" fmla="*/ 706 h 1594"/>
                  <a:gd name="T58" fmla="*/ 1179 w 3893"/>
                  <a:gd name="T59" fmla="*/ 728 h 1594"/>
                  <a:gd name="T60" fmla="*/ 1300 w 3893"/>
                  <a:gd name="T61" fmla="*/ 746 h 1594"/>
                  <a:gd name="T62" fmla="*/ 1392 w 3893"/>
                  <a:gd name="T63" fmla="*/ 772 h 1594"/>
                  <a:gd name="T64" fmla="*/ 1402 w 3893"/>
                  <a:gd name="T65" fmla="*/ 788 h 1594"/>
                  <a:gd name="T66" fmla="*/ 1430 w 3893"/>
                  <a:gd name="T67" fmla="*/ 808 h 1594"/>
                  <a:gd name="T68" fmla="*/ 1466 w 3893"/>
                  <a:gd name="T69" fmla="*/ 824 h 1594"/>
                  <a:gd name="T70" fmla="*/ 1506 w 3893"/>
                  <a:gd name="T71" fmla="*/ 842 h 1594"/>
                  <a:gd name="T72" fmla="*/ 1522 w 3893"/>
                  <a:gd name="T73" fmla="*/ 870 h 1594"/>
                  <a:gd name="T74" fmla="*/ 1582 w 3893"/>
                  <a:gd name="T75" fmla="*/ 888 h 1594"/>
                  <a:gd name="T76" fmla="*/ 1610 w 3893"/>
                  <a:gd name="T77" fmla="*/ 904 h 1594"/>
                  <a:gd name="T78" fmla="*/ 1698 w 3893"/>
                  <a:gd name="T79" fmla="*/ 934 h 1594"/>
                  <a:gd name="T80" fmla="*/ 1852 w 3893"/>
                  <a:gd name="T81" fmla="*/ 960 h 1594"/>
                  <a:gd name="T82" fmla="*/ 1868 w 3893"/>
                  <a:gd name="T83" fmla="*/ 984 h 1594"/>
                  <a:gd name="T84" fmla="*/ 1942 w 3893"/>
                  <a:gd name="T85" fmla="*/ 1000 h 1594"/>
                  <a:gd name="T86" fmla="*/ 1976 w 3893"/>
                  <a:gd name="T87" fmla="*/ 1026 h 1594"/>
                  <a:gd name="T88" fmla="*/ 2004 w 3893"/>
                  <a:gd name="T89" fmla="*/ 1038 h 1594"/>
                  <a:gd name="T90" fmla="*/ 2119 w 3893"/>
                  <a:gd name="T91" fmla="*/ 1054 h 1594"/>
                  <a:gd name="T92" fmla="*/ 2129 w 3893"/>
                  <a:gd name="T93" fmla="*/ 1064 h 1594"/>
                  <a:gd name="T94" fmla="*/ 2279 w 3893"/>
                  <a:gd name="T95" fmla="*/ 1082 h 1594"/>
                  <a:gd name="T96" fmla="*/ 2323 w 3893"/>
                  <a:gd name="T97" fmla="*/ 1094 h 1594"/>
                  <a:gd name="T98" fmla="*/ 2381 w 3893"/>
                  <a:gd name="T99" fmla="*/ 1104 h 1594"/>
                  <a:gd name="T100" fmla="*/ 2521 w 3893"/>
                  <a:gd name="T101" fmla="*/ 1122 h 1594"/>
                  <a:gd name="T102" fmla="*/ 2619 w 3893"/>
                  <a:gd name="T103" fmla="*/ 1139 h 1594"/>
                  <a:gd name="T104" fmla="*/ 2835 w 3893"/>
                  <a:gd name="T105" fmla="*/ 1165 h 1594"/>
                  <a:gd name="T106" fmla="*/ 2906 w 3893"/>
                  <a:gd name="T107" fmla="*/ 1191 h 1594"/>
                  <a:gd name="T108" fmla="*/ 3076 w 3893"/>
                  <a:gd name="T109" fmla="*/ 1205 h 1594"/>
                  <a:gd name="T110" fmla="*/ 3342 w 3893"/>
                  <a:gd name="T111" fmla="*/ 1251 h 1594"/>
                  <a:gd name="T112" fmla="*/ 3825 w 3893"/>
                  <a:gd name="T113" fmla="*/ 1594 h 1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93" h="1594">
                    <a:moveTo>
                      <a:pt x="0" y="0"/>
                    </a:moveTo>
                    <a:lnTo>
                      <a:pt x="178" y="0"/>
                    </a:lnTo>
                    <a:lnTo>
                      <a:pt x="178" y="6"/>
                    </a:lnTo>
                    <a:lnTo>
                      <a:pt x="196" y="6"/>
                    </a:lnTo>
                    <a:lnTo>
                      <a:pt x="196" y="16"/>
                    </a:lnTo>
                    <a:lnTo>
                      <a:pt x="230" y="16"/>
                    </a:lnTo>
                    <a:lnTo>
                      <a:pt x="230" y="22"/>
                    </a:lnTo>
                    <a:lnTo>
                      <a:pt x="234" y="22"/>
                    </a:lnTo>
                    <a:lnTo>
                      <a:pt x="234" y="48"/>
                    </a:lnTo>
                    <a:lnTo>
                      <a:pt x="240" y="48"/>
                    </a:lnTo>
                    <a:lnTo>
                      <a:pt x="240" y="54"/>
                    </a:lnTo>
                    <a:lnTo>
                      <a:pt x="276" y="54"/>
                    </a:lnTo>
                    <a:lnTo>
                      <a:pt x="276" y="60"/>
                    </a:lnTo>
                    <a:lnTo>
                      <a:pt x="286" y="60"/>
                    </a:lnTo>
                    <a:lnTo>
                      <a:pt x="286" y="78"/>
                    </a:lnTo>
                    <a:lnTo>
                      <a:pt x="316" y="78"/>
                    </a:lnTo>
                    <a:lnTo>
                      <a:pt x="316" y="88"/>
                    </a:lnTo>
                    <a:lnTo>
                      <a:pt x="366" y="88"/>
                    </a:lnTo>
                    <a:lnTo>
                      <a:pt x="366" y="94"/>
                    </a:lnTo>
                    <a:lnTo>
                      <a:pt x="401" y="94"/>
                    </a:lnTo>
                    <a:lnTo>
                      <a:pt x="401" y="104"/>
                    </a:lnTo>
                    <a:lnTo>
                      <a:pt x="417" y="104"/>
                    </a:lnTo>
                    <a:lnTo>
                      <a:pt x="417" y="112"/>
                    </a:lnTo>
                    <a:lnTo>
                      <a:pt x="429" y="112"/>
                    </a:lnTo>
                    <a:lnTo>
                      <a:pt x="429" y="120"/>
                    </a:lnTo>
                    <a:lnTo>
                      <a:pt x="441" y="120"/>
                    </a:lnTo>
                    <a:lnTo>
                      <a:pt x="441" y="126"/>
                    </a:lnTo>
                    <a:lnTo>
                      <a:pt x="447" y="126"/>
                    </a:lnTo>
                    <a:lnTo>
                      <a:pt x="447" y="132"/>
                    </a:lnTo>
                    <a:lnTo>
                      <a:pt x="469" y="132"/>
                    </a:lnTo>
                    <a:lnTo>
                      <a:pt x="469" y="138"/>
                    </a:lnTo>
                    <a:lnTo>
                      <a:pt x="487" y="138"/>
                    </a:lnTo>
                    <a:lnTo>
                      <a:pt x="487" y="146"/>
                    </a:lnTo>
                    <a:lnTo>
                      <a:pt x="563" y="146"/>
                    </a:lnTo>
                    <a:lnTo>
                      <a:pt x="563" y="162"/>
                    </a:lnTo>
                    <a:lnTo>
                      <a:pt x="567" y="162"/>
                    </a:lnTo>
                    <a:lnTo>
                      <a:pt x="567" y="182"/>
                    </a:lnTo>
                    <a:lnTo>
                      <a:pt x="577" y="182"/>
                    </a:lnTo>
                    <a:lnTo>
                      <a:pt x="577" y="219"/>
                    </a:lnTo>
                    <a:lnTo>
                      <a:pt x="601" y="219"/>
                    </a:lnTo>
                    <a:lnTo>
                      <a:pt x="601" y="225"/>
                    </a:lnTo>
                    <a:lnTo>
                      <a:pt x="605" y="225"/>
                    </a:lnTo>
                    <a:lnTo>
                      <a:pt x="605" y="235"/>
                    </a:lnTo>
                    <a:lnTo>
                      <a:pt x="637" y="235"/>
                    </a:lnTo>
                    <a:lnTo>
                      <a:pt x="637" y="251"/>
                    </a:lnTo>
                    <a:lnTo>
                      <a:pt x="691" y="251"/>
                    </a:lnTo>
                    <a:lnTo>
                      <a:pt x="691" y="261"/>
                    </a:lnTo>
                    <a:lnTo>
                      <a:pt x="709" y="261"/>
                    </a:lnTo>
                    <a:lnTo>
                      <a:pt x="709" y="271"/>
                    </a:lnTo>
                    <a:lnTo>
                      <a:pt x="747" y="271"/>
                    </a:lnTo>
                    <a:lnTo>
                      <a:pt x="747" y="289"/>
                    </a:lnTo>
                    <a:lnTo>
                      <a:pt x="753" y="289"/>
                    </a:lnTo>
                    <a:lnTo>
                      <a:pt x="753" y="297"/>
                    </a:lnTo>
                    <a:lnTo>
                      <a:pt x="759" y="297"/>
                    </a:lnTo>
                    <a:lnTo>
                      <a:pt x="759" y="309"/>
                    </a:lnTo>
                    <a:lnTo>
                      <a:pt x="765" y="309"/>
                    </a:lnTo>
                    <a:lnTo>
                      <a:pt x="765" y="313"/>
                    </a:lnTo>
                    <a:lnTo>
                      <a:pt x="775" y="313"/>
                    </a:lnTo>
                    <a:lnTo>
                      <a:pt x="775" y="333"/>
                    </a:lnTo>
                    <a:lnTo>
                      <a:pt x="835" y="333"/>
                    </a:lnTo>
                    <a:lnTo>
                      <a:pt x="835" y="341"/>
                    </a:lnTo>
                    <a:lnTo>
                      <a:pt x="839" y="341"/>
                    </a:lnTo>
                    <a:lnTo>
                      <a:pt x="839" y="351"/>
                    </a:lnTo>
                    <a:lnTo>
                      <a:pt x="845" y="351"/>
                    </a:lnTo>
                    <a:lnTo>
                      <a:pt x="845" y="411"/>
                    </a:lnTo>
                    <a:lnTo>
                      <a:pt x="851" y="411"/>
                    </a:lnTo>
                    <a:lnTo>
                      <a:pt x="851" y="437"/>
                    </a:lnTo>
                    <a:lnTo>
                      <a:pt x="857" y="437"/>
                    </a:lnTo>
                    <a:lnTo>
                      <a:pt x="857" y="451"/>
                    </a:lnTo>
                    <a:lnTo>
                      <a:pt x="861" y="451"/>
                    </a:lnTo>
                    <a:lnTo>
                      <a:pt x="861" y="459"/>
                    </a:lnTo>
                    <a:lnTo>
                      <a:pt x="867" y="459"/>
                    </a:lnTo>
                    <a:lnTo>
                      <a:pt x="867" y="463"/>
                    </a:lnTo>
                    <a:lnTo>
                      <a:pt x="873" y="463"/>
                    </a:lnTo>
                    <a:lnTo>
                      <a:pt x="873" y="467"/>
                    </a:lnTo>
                    <a:lnTo>
                      <a:pt x="879" y="467"/>
                    </a:lnTo>
                    <a:lnTo>
                      <a:pt x="879" y="477"/>
                    </a:lnTo>
                    <a:lnTo>
                      <a:pt x="883" y="477"/>
                    </a:lnTo>
                    <a:lnTo>
                      <a:pt x="883" y="485"/>
                    </a:lnTo>
                    <a:lnTo>
                      <a:pt x="931" y="485"/>
                    </a:lnTo>
                    <a:lnTo>
                      <a:pt x="931" y="493"/>
                    </a:lnTo>
                    <a:lnTo>
                      <a:pt x="951" y="493"/>
                    </a:lnTo>
                    <a:lnTo>
                      <a:pt x="951" y="503"/>
                    </a:lnTo>
                    <a:lnTo>
                      <a:pt x="977" y="503"/>
                    </a:lnTo>
                    <a:lnTo>
                      <a:pt x="977" y="511"/>
                    </a:lnTo>
                    <a:lnTo>
                      <a:pt x="999" y="511"/>
                    </a:lnTo>
                    <a:lnTo>
                      <a:pt x="999" y="521"/>
                    </a:lnTo>
                    <a:lnTo>
                      <a:pt x="1033" y="521"/>
                    </a:lnTo>
                    <a:lnTo>
                      <a:pt x="1033" y="537"/>
                    </a:lnTo>
                    <a:lnTo>
                      <a:pt x="1033" y="543"/>
                    </a:lnTo>
                    <a:lnTo>
                      <a:pt x="1039" y="543"/>
                    </a:lnTo>
                    <a:lnTo>
                      <a:pt x="1039" y="555"/>
                    </a:lnTo>
                    <a:lnTo>
                      <a:pt x="1049" y="555"/>
                    </a:lnTo>
                    <a:lnTo>
                      <a:pt x="1049" y="563"/>
                    </a:lnTo>
                    <a:lnTo>
                      <a:pt x="1073" y="563"/>
                    </a:lnTo>
                    <a:lnTo>
                      <a:pt x="1073" y="575"/>
                    </a:lnTo>
                    <a:lnTo>
                      <a:pt x="1077" y="575"/>
                    </a:lnTo>
                    <a:lnTo>
                      <a:pt x="1077" y="581"/>
                    </a:lnTo>
                    <a:lnTo>
                      <a:pt x="1089" y="581"/>
                    </a:lnTo>
                    <a:lnTo>
                      <a:pt x="1089" y="593"/>
                    </a:lnTo>
                    <a:lnTo>
                      <a:pt x="1107" y="593"/>
                    </a:lnTo>
                    <a:lnTo>
                      <a:pt x="1107" y="597"/>
                    </a:lnTo>
                    <a:lnTo>
                      <a:pt x="1111" y="597"/>
                    </a:lnTo>
                    <a:lnTo>
                      <a:pt x="1111" y="603"/>
                    </a:lnTo>
                    <a:lnTo>
                      <a:pt x="1115" y="603"/>
                    </a:lnTo>
                    <a:lnTo>
                      <a:pt x="1115" y="617"/>
                    </a:lnTo>
                    <a:lnTo>
                      <a:pt x="1117" y="617"/>
                    </a:lnTo>
                    <a:lnTo>
                      <a:pt x="1117" y="629"/>
                    </a:lnTo>
                    <a:lnTo>
                      <a:pt x="1123" y="629"/>
                    </a:lnTo>
                    <a:lnTo>
                      <a:pt x="1123" y="690"/>
                    </a:lnTo>
                    <a:lnTo>
                      <a:pt x="1129" y="690"/>
                    </a:lnTo>
                    <a:lnTo>
                      <a:pt x="1129" y="692"/>
                    </a:lnTo>
                    <a:lnTo>
                      <a:pt x="1139" y="692"/>
                    </a:lnTo>
                    <a:lnTo>
                      <a:pt x="1139" y="698"/>
                    </a:lnTo>
                    <a:lnTo>
                      <a:pt x="1163" y="698"/>
                    </a:lnTo>
                    <a:lnTo>
                      <a:pt x="1163" y="706"/>
                    </a:lnTo>
                    <a:lnTo>
                      <a:pt x="1169" y="706"/>
                    </a:lnTo>
                    <a:lnTo>
                      <a:pt x="1169" y="710"/>
                    </a:lnTo>
                    <a:lnTo>
                      <a:pt x="1179" y="710"/>
                    </a:lnTo>
                    <a:lnTo>
                      <a:pt x="1179" y="728"/>
                    </a:lnTo>
                    <a:lnTo>
                      <a:pt x="1284" y="728"/>
                    </a:lnTo>
                    <a:lnTo>
                      <a:pt x="1284" y="738"/>
                    </a:lnTo>
                    <a:lnTo>
                      <a:pt x="1300" y="738"/>
                    </a:lnTo>
                    <a:lnTo>
                      <a:pt x="1300" y="746"/>
                    </a:lnTo>
                    <a:lnTo>
                      <a:pt x="1322" y="746"/>
                    </a:lnTo>
                    <a:lnTo>
                      <a:pt x="1322" y="754"/>
                    </a:lnTo>
                    <a:lnTo>
                      <a:pt x="1392" y="754"/>
                    </a:lnTo>
                    <a:lnTo>
                      <a:pt x="1392" y="772"/>
                    </a:lnTo>
                    <a:lnTo>
                      <a:pt x="1396" y="772"/>
                    </a:lnTo>
                    <a:lnTo>
                      <a:pt x="1396" y="780"/>
                    </a:lnTo>
                    <a:lnTo>
                      <a:pt x="1402" y="780"/>
                    </a:lnTo>
                    <a:lnTo>
                      <a:pt x="1402" y="788"/>
                    </a:lnTo>
                    <a:lnTo>
                      <a:pt x="1418" y="788"/>
                    </a:lnTo>
                    <a:lnTo>
                      <a:pt x="1418" y="802"/>
                    </a:lnTo>
                    <a:lnTo>
                      <a:pt x="1430" y="802"/>
                    </a:lnTo>
                    <a:lnTo>
                      <a:pt x="1430" y="808"/>
                    </a:lnTo>
                    <a:lnTo>
                      <a:pt x="1460" y="808"/>
                    </a:lnTo>
                    <a:lnTo>
                      <a:pt x="1460" y="816"/>
                    </a:lnTo>
                    <a:lnTo>
                      <a:pt x="1466" y="816"/>
                    </a:lnTo>
                    <a:lnTo>
                      <a:pt x="1466" y="824"/>
                    </a:lnTo>
                    <a:lnTo>
                      <a:pt x="1490" y="824"/>
                    </a:lnTo>
                    <a:lnTo>
                      <a:pt x="1490" y="834"/>
                    </a:lnTo>
                    <a:lnTo>
                      <a:pt x="1506" y="834"/>
                    </a:lnTo>
                    <a:lnTo>
                      <a:pt x="1506" y="842"/>
                    </a:lnTo>
                    <a:lnTo>
                      <a:pt x="1516" y="842"/>
                    </a:lnTo>
                    <a:lnTo>
                      <a:pt x="1516" y="862"/>
                    </a:lnTo>
                    <a:lnTo>
                      <a:pt x="1522" y="862"/>
                    </a:lnTo>
                    <a:lnTo>
                      <a:pt x="1522" y="870"/>
                    </a:lnTo>
                    <a:lnTo>
                      <a:pt x="1528" y="870"/>
                    </a:lnTo>
                    <a:lnTo>
                      <a:pt x="1528" y="880"/>
                    </a:lnTo>
                    <a:lnTo>
                      <a:pt x="1582" y="880"/>
                    </a:lnTo>
                    <a:lnTo>
                      <a:pt x="1582" y="888"/>
                    </a:lnTo>
                    <a:lnTo>
                      <a:pt x="1592" y="888"/>
                    </a:lnTo>
                    <a:lnTo>
                      <a:pt x="1592" y="898"/>
                    </a:lnTo>
                    <a:lnTo>
                      <a:pt x="1610" y="898"/>
                    </a:lnTo>
                    <a:lnTo>
                      <a:pt x="1610" y="904"/>
                    </a:lnTo>
                    <a:lnTo>
                      <a:pt x="1686" y="904"/>
                    </a:lnTo>
                    <a:lnTo>
                      <a:pt x="1686" y="918"/>
                    </a:lnTo>
                    <a:lnTo>
                      <a:pt x="1698" y="918"/>
                    </a:lnTo>
                    <a:lnTo>
                      <a:pt x="1698" y="934"/>
                    </a:lnTo>
                    <a:lnTo>
                      <a:pt x="1834" y="934"/>
                    </a:lnTo>
                    <a:lnTo>
                      <a:pt x="1834" y="944"/>
                    </a:lnTo>
                    <a:lnTo>
                      <a:pt x="1852" y="944"/>
                    </a:lnTo>
                    <a:lnTo>
                      <a:pt x="1852" y="960"/>
                    </a:lnTo>
                    <a:lnTo>
                      <a:pt x="1862" y="960"/>
                    </a:lnTo>
                    <a:lnTo>
                      <a:pt x="1862" y="970"/>
                    </a:lnTo>
                    <a:lnTo>
                      <a:pt x="1868" y="970"/>
                    </a:lnTo>
                    <a:lnTo>
                      <a:pt x="1868" y="984"/>
                    </a:lnTo>
                    <a:lnTo>
                      <a:pt x="1886" y="984"/>
                    </a:lnTo>
                    <a:lnTo>
                      <a:pt x="1886" y="990"/>
                    </a:lnTo>
                    <a:lnTo>
                      <a:pt x="1942" y="990"/>
                    </a:lnTo>
                    <a:lnTo>
                      <a:pt x="1942" y="1000"/>
                    </a:lnTo>
                    <a:lnTo>
                      <a:pt x="1970" y="1000"/>
                    </a:lnTo>
                    <a:lnTo>
                      <a:pt x="1970" y="1008"/>
                    </a:lnTo>
                    <a:lnTo>
                      <a:pt x="1976" y="1008"/>
                    </a:lnTo>
                    <a:lnTo>
                      <a:pt x="1976" y="1026"/>
                    </a:lnTo>
                    <a:lnTo>
                      <a:pt x="1998" y="1026"/>
                    </a:lnTo>
                    <a:lnTo>
                      <a:pt x="1998" y="1034"/>
                    </a:lnTo>
                    <a:lnTo>
                      <a:pt x="2004" y="1034"/>
                    </a:lnTo>
                    <a:lnTo>
                      <a:pt x="2004" y="1038"/>
                    </a:lnTo>
                    <a:lnTo>
                      <a:pt x="2075" y="1038"/>
                    </a:lnTo>
                    <a:lnTo>
                      <a:pt x="2075" y="1042"/>
                    </a:lnTo>
                    <a:lnTo>
                      <a:pt x="2119" y="1042"/>
                    </a:lnTo>
                    <a:lnTo>
                      <a:pt x="2119" y="1054"/>
                    </a:lnTo>
                    <a:lnTo>
                      <a:pt x="2125" y="1054"/>
                    </a:lnTo>
                    <a:lnTo>
                      <a:pt x="2125" y="1056"/>
                    </a:lnTo>
                    <a:lnTo>
                      <a:pt x="2129" y="1056"/>
                    </a:lnTo>
                    <a:lnTo>
                      <a:pt x="2129" y="1064"/>
                    </a:lnTo>
                    <a:lnTo>
                      <a:pt x="2169" y="1064"/>
                    </a:lnTo>
                    <a:lnTo>
                      <a:pt x="2169" y="1074"/>
                    </a:lnTo>
                    <a:lnTo>
                      <a:pt x="2279" y="1074"/>
                    </a:lnTo>
                    <a:lnTo>
                      <a:pt x="2279" y="1082"/>
                    </a:lnTo>
                    <a:lnTo>
                      <a:pt x="2283" y="1082"/>
                    </a:lnTo>
                    <a:lnTo>
                      <a:pt x="2283" y="1092"/>
                    </a:lnTo>
                    <a:lnTo>
                      <a:pt x="2323" y="1092"/>
                    </a:lnTo>
                    <a:lnTo>
                      <a:pt x="2323" y="1094"/>
                    </a:lnTo>
                    <a:lnTo>
                      <a:pt x="2329" y="1094"/>
                    </a:lnTo>
                    <a:lnTo>
                      <a:pt x="2329" y="1100"/>
                    </a:lnTo>
                    <a:lnTo>
                      <a:pt x="2381" y="1100"/>
                    </a:lnTo>
                    <a:lnTo>
                      <a:pt x="2381" y="1104"/>
                    </a:lnTo>
                    <a:lnTo>
                      <a:pt x="2385" y="1104"/>
                    </a:lnTo>
                    <a:lnTo>
                      <a:pt x="2385" y="1110"/>
                    </a:lnTo>
                    <a:lnTo>
                      <a:pt x="2521" y="1110"/>
                    </a:lnTo>
                    <a:lnTo>
                      <a:pt x="2521" y="1122"/>
                    </a:lnTo>
                    <a:lnTo>
                      <a:pt x="2527" y="1122"/>
                    </a:lnTo>
                    <a:lnTo>
                      <a:pt x="2527" y="1131"/>
                    </a:lnTo>
                    <a:lnTo>
                      <a:pt x="2619" y="1131"/>
                    </a:lnTo>
                    <a:lnTo>
                      <a:pt x="2619" y="1139"/>
                    </a:lnTo>
                    <a:lnTo>
                      <a:pt x="2767" y="1139"/>
                    </a:lnTo>
                    <a:lnTo>
                      <a:pt x="2767" y="1153"/>
                    </a:lnTo>
                    <a:lnTo>
                      <a:pt x="2835" y="1153"/>
                    </a:lnTo>
                    <a:lnTo>
                      <a:pt x="2835" y="1165"/>
                    </a:lnTo>
                    <a:lnTo>
                      <a:pt x="2869" y="1165"/>
                    </a:lnTo>
                    <a:lnTo>
                      <a:pt x="2869" y="1177"/>
                    </a:lnTo>
                    <a:lnTo>
                      <a:pt x="2906" y="1177"/>
                    </a:lnTo>
                    <a:lnTo>
                      <a:pt x="2906" y="1191"/>
                    </a:lnTo>
                    <a:lnTo>
                      <a:pt x="3072" y="1191"/>
                    </a:lnTo>
                    <a:lnTo>
                      <a:pt x="3072" y="1195"/>
                    </a:lnTo>
                    <a:lnTo>
                      <a:pt x="3076" y="1195"/>
                    </a:lnTo>
                    <a:lnTo>
                      <a:pt x="3076" y="1205"/>
                    </a:lnTo>
                    <a:lnTo>
                      <a:pt x="3092" y="1205"/>
                    </a:lnTo>
                    <a:lnTo>
                      <a:pt x="3092" y="1221"/>
                    </a:lnTo>
                    <a:lnTo>
                      <a:pt x="3342" y="1221"/>
                    </a:lnTo>
                    <a:lnTo>
                      <a:pt x="3342" y="1251"/>
                    </a:lnTo>
                    <a:lnTo>
                      <a:pt x="3376" y="1251"/>
                    </a:lnTo>
                    <a:lnTo>
                      <a:pt x="3376" y="1285"/>
                    </a:lnTo>
                    <a:lnTo>
                      <a:pt x="3825" y="1285"/>
                    </a:lnTo>
                    <a:lnTo>
                      <a:pt x="3825" y="1594"/>
                    </a:lnTo>
                    <a:lnTo>
                      <a:pt x="3893" y="1594"/>
                    </a:lnTo>
                  </a:path>
                </a:pathLst>
              </a:custGeom>
              <a:noFill/>
              <a:ln w="12700" cap="flat">
                <a:solidFill>
                  <a:srgbClr val="7030A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63" name="TextBox 1762">
                <a:extLst>
                  <a:ext uri="{FF2B5EF4-FFF2-40B4-BE49-F238E27FC236}">
                    <a16:creationId xmlns:a16="http://schemas.microsoft.com/office/drawing/2014/main" id="{A775ECBE-610E-9BBE-A7EE-413A996FFBA0}"/>
                  </a:ext>
                </a:extLst>
              </p:cNvPr>
              <p:cNvSpPr txBox="1"/>
              <p:nvPr/>
            </p:nvSpPr>
            <p:spPr>
              <a:xfrm>
                <a:off x="3554302" y="4381290"/>
                <a:ext cx="2526873" cy="112467"/>
              </a:xfrm>
              <a:prstGeom prst="rect">
                <a:avLst/>
              </a:prstGeom>
              <a:noFill/>
            </p:spPr>
            <p:txBody>
              <a:bodyPr wrap="square" lIns="0" tIns="0" rIns="0" bIns="0" rtlCol="0">
                <a:spAutoFit/>
              </a:bodyPr>
              <a:lstStyle/>
              <a:p>
                <a:pPr algn="ctr"/>
                <a:r>
                  <a:rPr lang="en-US" sz="933">
                    <a:latin typeface="Arial" panose="020B0604020202020204" pitchFamily="34" charset="0"/>
                    <a:cs typeface="Arial" panose="020B0604020202020204" pitchFamily="34" charset="0"/>
                  </a:rPr>
                  <a:t>Time from randomization (months)</a:t>
                </a:r>
                <a:endParaRPr lang="en-GB" sz="933">
                  <a:latin typeface="Arial" panose="020B0604020202020204" pitchFamily="34" charset="0"/>
                  <a:cs typeface="Arial" panose="020B0604020202020204" pitchFamily="34" charset="0"/>
                </a:endParaRPr>
              </a:p>
            </p:txBody>
          </p:sp>
          <p:grpSp>
            <p:nvGrpSpPr>
              <p:cNvPr id="1889" name="Group 1888">
                <a:extLst>
                  <a:ext uri="{FF2B5EF4-FFF2-40B4-BE49-F238E27FC236}">
                    <a16:creationId xmlns:a16="http://schemas.microsoft.com/office/drawing/2014/main" id="{C676356D-89E1-CA97-68E9-2571ACE5CC40}"/>
                  </a:ext>
                </a:extLst>
              </p:cNvPr>
              <p:cNvGrpSpPr/>
              <p:nvPr/>
            </p:nvGrpSpPr>
            <p:grpSpPr>
              <a:xfrm>
                <a:off x="3462677" y="3044203"/>
                <a:ext cx="2430345" cy="1366122"/>
                <a:chOff x="2346734" y="1248173"/>
                <a:chExt cx="4086110" cy="3144622"/>
              </a:xfrm>
            </p:grpSpPr>
            <p:sp>
              <p:nvSpPr>
                <p:cNvPr id="2038" name="Freeform 8">
                  <a:extLst>
                    <a:ext uri="{FF2B5EF4-FFF2-40B4-BE49-F238E27FC236}">
                      <a16:creationId xmlns:a16="http://schemas.microsoft.com/office/drawing/2014/main" id="{D464A8DF-EC3C-1CAB-52AD-D5A8CFF51D6C}"/>
                    </a:ext>
                  </a:extLst>
                </p:cNvPr>
                <p:cNvSpPr/>
                <p:nvPr/>
              </p:nvSpPr>
              <p:spPr>
                <a:xfrm>
                  <a:off x="2800343" y="1465336"/>
                  <a:ext cx="3481838" cy="2478014"/>
                </a:xfrm>
                <a:custGeom>
                  <a:avLst/>
                  <a:gdLst>
                    <a:gd name="connsiteX0" fmla="*/ 0 w 3604037"/>
                    <a:gd name="connsiteY0" fmla="*/ 0 h 2548077"/>
                    <a:gd name="connsiteX1" fmla="*/ 0 w 3604037"/>
                    <a:gd name="connsiteY1" fmla="*/ 2483036 h 2548077"/>
                    <a:gd name="connsiteX2" fmla="*/ 168341 w 3604037"/>
                    <a:gd name="connsiteY2" fmla="*/ 2483036 h 2548077"/>
                    <a:gd name="connsiteX3" fmla="*/ 3604037 w 3604037"/>
                    <a:gd name="connsiteY3" fmla="*/ 2483036 h 2548077"/>
                    <a:gd name="connsiteX4" fmla="*/ 3604037 w 3604037"/>
                    <a:gd name="connsiteY4" fmla="*/ 2548077 h 2548077"/>
                    <a:gd name="connsiteX0" fmla="*/ 0 w 3604037"/>
                    <a:gd name="connsiteY0" fmla="*/ 0 h 2483036"/>
                    <a:gd name="connsiteX1" fmla="*/ 0 w 3604037"/>
                    <a:gd name="connsiteY1" fmla="*/ 2483036 h 2483036"/>
                    <a:gd name="connsiteX2" fmla="*/ 168341 w 3604037"/>
                    <a:gd name="connsiteY2" fmla="*/ 2483036 h 2483036"/>
                    <a:gd name="connsiteX3" fmla="*/ 3604037 w 3604037"/>
                    <a:gd name="connsiteY3" fmla="*/ 2483036 h 2483036"/>
                    <a:gd name="connsiteX0" fmla="*/ 0 w 3604037"/>
                    <a:gd name="connsiteY0" fmla="*/ 0 h 2483036"/>
                    <a:gd name="connsiteX1" fmla="*/ 0 w 3604037"/>
                    <a:gd name="connsiteY1" fmla="*/ 2483036 h 2483036"/>
                    <a:gd name="connsiteX2" fmla="*/ 3604037 w 3604037"/>
                    <a:gd name="connsiteY2" fmla="*/ 2483036 h 2483036"/>
                  </a:gdLst>
                  <a:ahLst/>
                  <a:cxnLst>
                    <a:cxn ang="0">
                      <a:pos x="connsiteX0" y="connsiteY0"/>
                    </a:cxn>
                    <a:cxn ang="0">
                      <a:pos x="connsiteX1" y="connsiteY1"/>
                    </a:cxn>
                    <a:cxn ang="0">
                      <a:pos x="connsiteX2" y="connsiteY2"/>
                    </a:cxn>
                  </a:cxnLst>
                  <a:rect l="l" t="t" r="r" b="b"/>
                  <a:pathLst>
                    <a:path w="3604037" h="2483036">
                      <a:moveTo>
                        <a:pt x="0" y="0"/>
                      </a:moveTo>
                      <a:lnTo>
                        <a:pt x="0" y="2483036"/>
                      </a:lnTo>
                      <a:lnTo>
                        <a:pt x="3604037" y="2483036"/>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
                    <a:latin typeface="Arial" panose="020B0604020202020204" pitchFamily="34" charset="0"/>
                    <a:cs typeface="Arial" panose="020B0604020202020204" pitchFamily="34" charset="0"/>
                  </a:endParaRPr>
                </a:p>
              </p:txBody>
            </p:sp>
            <p:cxnSp>
              <p:nvCxnSpPr>
                <p:cNvPr id="2039" name="Straight Connector 2038">
                  <a:extLst>
                    <a:ext uri="{FF2B5EF4-FFF2-40B4-BE49-F238E27FC236}">
                      <a16:creationId xmlns:a16="http://schemas.microsoft.com/office/drawing/2014/main" id="{D33CA0D8-2EF6-E1D1-B4C8-127E40BC5FAE}"/>
                    </a:ext>
                  </a:extLst>
                </p:cNvPr>
                <p:cNvCxnSpPr/>
                <p:nvPr/>
              </p:nvCxnSpPr>
              <p:spPr>
                <a:xfrm>
                  <a:off x="5933684" y="3940175"/>
                  <a:ext cx="0" cy="635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0" name="Straight Connector 2039">
                  <a:extLst>
                    <a:ext uri="{FF2B5EF4-FFF2-40B4-BE49-F238E27FC236}">
                      <a16:creationId xmlns:a16="http://schemas.microsoft.com/office/drawing/2014/main" id="{4D505628-5F05-110A-D8E8-E1A1431BD504}"/>
                    </a:ext>
                  </a:extLst>
                </p:cNvPr>
                <p:cNvCxnSpPr/>
                <p:nvPr/>
              </p:nvCxnSpPr>
              <p:spPr>
                <a:xfrm>
                  <a:off x="6280136" y="3940175"/>
                  <a:ext cx="0" cy="635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1" name="Straight Connector 2040">
                  <a:extLst>
                    <a:ext uri="{FF2B5EF4-FFF2-40B4-BE49-F238E27FC236}">
                      <a16:creationId xmlns:a16="http://schemas.microsoft.com/office/drawing/2014/main" id="{DD6EF804-5E95-8C84-FB1B-B61BE89B8343}"/>
                    </a:ext>
                  </a:extLst>
                </p:cNvPr>
                <p:cNvCxnSpPr/>
                <p:nvPr/>
              </p:nvCxnSpPr>
              <p:spPr>
                <a:xfrm>
                  <a:off x="5409392" y="3940175"/>
                  <a:ext cx="0" cy="635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2" name="Straight Connector 2041">
                  <a:extLst>
                    <a:ext uri="{FF2B5EF4-FFF2-40B4-BE49-F238E27FC236}">
                      <a16:creationId xmlns:a16="http://schemas.microsoft.com/office/drawing/2014/main" id="{9D9720BF-2052-DFD4-B89A-B3B3311106ED}"/>
                    </a:ext>
                  </a:extLst>
                </p:cNvPr>
                <p:cNvCxnSpPr/>
                <p:nvPr/>
              </p:nvCxnSpPr>
              <p:spPr>
                <a:xfrm>
                  <a:off x="4889573" y="3940175"/>
                  <a:ext cx="0" cy="635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3" name="Straight Connector 2042">
                  <a:extLst>
                    <a:ext uri="{FF2B5EF4-FFF2-40B4-BE49-F238E27FC236}">
                      <a16:creationId xmlns:a16="http://schemas.microsoft.com/office/drawing/2014/main" id="{EDA7B4C6-5611-4D67-01C1-37FF4EE1216A}"/>
                    </a:ext>
                  </a:extLst>
                </p:cNvPr>
                <p:cNvCxnSpPr/>
                <p:nvPr/>
              </p:nvCxnSpPr>
              <p:spPr>
                <a:xfrm>
                  <a:off x="4370281" y="3940175"/>
                  <a:ext cx="0" cy="635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4" name="Straight Connector 2043">
                  <a:extLst>
                    <a:ext uri="{FF2B5EF4-FFF2-40B4-BE49-F238E27FC236}">
                      <a16:creationId xmlns:a16="http://schemas.microsoft.com/office/drawing/2014/main" id="{614966A3-6415-3BB6-718D-5998853EEEFF}"/>
                    </a:ext>
                  </a:extLst>
                </p:cNvPr>
                <p:cNvCxnSpPr/>
                <p:nvPr/>
              </p:nvCxnSpPr>
              <p:spPr>
                <a:xfrm>
                  <a:off x="3843025" y="3940175"/>
                  <a:ext cx="0" cy="635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5" name="Straight Connector 2044">
                  <a:extLst>
                    <a:ext uri="{FF2B5EF4-FFF2-40B4-BE49-F238E27FC236}">
                      <a16:creationId xmlns:a16="http://schemas.microsoft.com/office/drawing/2014/main" id="{7CF8547D-B769-1112-3F1E-C871BE06B57A}"/>
                    </a:ext>
                  </a:extLst>
                </p:cNvPr>
                <p:cNvCxnSpPr/>
                <p:nvPr/>
              </p:nvCxnSpPr>
              <p:spPr>
                <a:xfrm>
                  <a:off x="3324145" y="3940175"/>
                  <a:ext cx="0" cy="635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6" name="Straight Connector 2045">
                  <a:extLst>
                    <a:ext uri="{FF2B5EF4-FFF2-40B4-BE49-F238E27FC236}">
                      <a16:creationId xmlns:a16="http://schemas.microsoft.com/office/drawing/2014/main" id="{B45BD234-EA56-1C93-90CB-48F5E0273978}"/>
                    </a:ext>
                  </a:extLst>
                </p:cNvPr>
                <p:cNvCxnSpPr/>
                <p:nvPr/>
              </p:nvCxnSpPr>
              <p:spPr>
                <a:xfrm>
                  <a:off x="2800343" y="3940175"/>
                  <a:ext cx="0" cy="635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7" name="Straight Connector 2046">
                  <a:extLst>
                    <a:ext uri="{FF2B5EF4-FFF2-40B4-BE49-F238E27FC236}">
                      <a16:creationId xmlns:a16="http://schemas.microsoft.com/office/drawing/2014/main" id="{256AD25A-A80D-D8D4-4EF0-0C0DDB996C31}"/>
                    </a:ext>
                  </a:extLst>
                </p:cNvPr>
                <p:cNvCxnSpPr>
                  <a:cxnSpLocks/>
                </p:cNvCxnSpPr>
                <p:nvPr/>
              </p:nvCxnSpPr>
              <p:spPr>
                <a:xfrm flipH="1">
                  <a:off x="2746369" y="3943350"/>
                  <a:ext cx="603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8" name="Group 2047">
                  <a:extLst>
                    <a:ext uri="{FF2B5EF4-FFF2-40B4-BE49-F238E27FC236}">
                      <a16:creationId xmlns:a16="http://schemas.microsoft.com/office/drawing/2014/main" id="{EFD5DDD9-33EA-703F-4324-DFEE263823DB}"/>
                    </a:ext>
                  </a:extLst>
                </p:cNvPr>
                <p:cNvGrpSpPr/>
                <p:nvPr/>
              </p:nvGrpSpPr>
              <p:grpSpPr>
                <a:xfrm>
                  <a:off x="2742120" y="1466850"/>
                  <a:ext cx="60325" cy="2228848"/>
                  <a:chOff x="2746375" y="1466850"/>
                  <a:chExt cx="60325" cy="3737304"/>
                </a:xfrm>
              </p:grpSpPr>
              <p:cxnSp>
                <p:nvCxnSpPr>
                  <p:cNvPr id="2070" name="Straight Connector 2069">
                    <a:extLst>
                      <a:ext uri="{FF2B5EF4-FFF2-40B4-BE49-F238E27FC236}">
                        <a16:creationId xmlns:a16="http://schemas.microsoft.com/office/drawing/2014/main" id="{AEACF051-8EE0-B075-B4B1-2A9ABE55335D}"/>
                      </a:ext>
                    </a:extLst>
                  </p:cNvPr>
                  <p:cNvCxnSpPr>
                    <a:cxnSpLocks/>
                  </p:cNvCxnSpPr>
                  <p:nvPr/>
                </p:nvCxnSpPr>
                <p:spPr>
                  <a:xfrm flipH="1">
                    <a:off x="2746375" y="5204154"/>
                    <a:ext cx="603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1" name="Straight Connector 2070">
                    <a:extLst>
                      <a:ext uri="{FF2B5EF4-FFF2-40B4-BE49-F238E27FC236}">
                        <a16:creationId xmlns:a16="http://schemas.microsoft.com/office/drawing/2014/main" id="{3B8D0165-13B6-231A-2D9B-6D30565EEF39}"/>
                      </a:ext>
                    </a:extLst>
                  </p:cNvPr>
                  <p:cNvCxnSpPr>
                    <a:cxnSpLocks/>
                  </p:cNvCxnSpPr>
                  <p:nvPr/>
                </p:nvCxnSpPr>
                <p:spPr>
                  <a:xfrm flipH="1">
                    <a:off x="2746375" y="4788898"/>
                    <a:ext cx="603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2" name="Straight Connector 2071">
                    <a:extLst>
                      <a:ext uri="{FF2B5EF4-FFF2-40B4-BE49-F238E27FC236}">
                        <a16:creationId xmlns:a16="http://schemas.microsoft.com/office/drawing/2014/main" id="{EB537D96-88B3-72F1-F436-8BFE45AE9381}"/>
                      </a:ext>
                    </a:extLst>
                  </p:cNvPr>
                  <p:cNvCxnSpPr>
                    <a:cxnSpLocks/>
                  </p:cNvCxnSpPr>
                  <p:nvPr/>
                </p:nvCxnSpPr>
                <p:spPr>
                  <a:xfrm flipH="1">
                    <a:off x="2746375" y="4373642"/>
                    <a:ext cx="603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3" name="Straight Connector 2072">
                    <a:extLst>
                      <a:ext uri="{FF2B5EF4-FFF2-40B4-BE49-F238E27FC236}">
                        <a16:creationId xmlns:a16="http://schemas.microsoft.com/office/drawing/2014/main" id="{66ADFB6E-C04D-57C8-F97C-33EF9F12A658}"/>
                      </a:ext>
                    </a:extLst>
                  </p:cNvPr>
                  <p:cNvCxnSpPr>
                    <a:cxnSpLocks/>
                  </p:cNvCxnSpPr>
                  <p:nvPr/>
                </p:nvCxnSpPr>
                <p:spPr>
                  <a:xfrm flipH="1">
                    <a:off x="2746375" y="3958386"/>
                    <a:ext cx="603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4" name="Straight Connector 2073">
                    <a:extLst>
                      <a:ext uri="{FF2B5EF4-FFF2-40B4-BE49-F238E27FC236}">
                        <a16:creationId xmlns:a16="http://schemas.microsoft.com/office/drawing/2014/main" id="{62F6F3CB-4D92-A7FA-F288-D0494C6414CC}"/>
                      </a:ext>
                    </a:extLst>
                  </p:cNvPr>
                  <p:cNvCxnSpPr>
                    <a:cxnSpLocks/>
                  </p:cNvCxnSpPr>
                  <p:nvPr/>
                </p:nvCxnSpPr>
                <p:spPr>
                  <a:xfrm flipH="1">
                    <a:off x="2746375" y="3543130"/>
                    <a:ext cx="603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5" name="Straight Connector 2074">
                    <a:extLst>
                      <a:ext uri="{FF2B5EF4-FFF2-40B4-BE49-F238E27FC236}">
                        <a16:creationId xmlns:a16="http://schemas.microsoft.com/office/drawing/2014/main" id="{D21C4E69-FE9F-4591-39EB-65CE2C524980}"/>
                      </a:ext>
                    </a:extLst>
                  </p:cNvPr>
                  <p:cNvCxnSpPr>
                    <a:cxnSpLocks/>
                  </p:cNvCxnSpPr>
                  <p:nvPr/>
                </p:nvCxnSpPr>
                <p:spPr>
                  <a:xfrm flipH="1">
                    <a:off x="2746375" y="3127874"/>
                    <a:ext cx="603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6" name="Straight Connector 2075">
                    <a:extLst>
                      <a:ext uri="{FF2B5EF4-FFF2-40B4-BE49-F238E27FC236}">
                        <a16:creationId xmlns:a16="http://schemas.microsoft.com/office/drawing/2014/main" id="{994F8D13-4AF5-72A9-5785-BC02BE8FD2B7}"/>
                      </a:ext>
                    </a:extLst>
                  </p:cNvPr>
                  <p:cNvCxnSpPr>
                    <a:cxnSpLocks/>
                  </p:cNvCxnSpPr>
                  <p:nvPr/>
                </p:nvCxnSpPr>
                <p:spPr>
                  <a:xfrm flipH="1">
                    <a:off x="2746375" y="2712618"/>
                    <a:ext cx="603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7" name="Straight Connector 2076">
                    <a:extLst>
                      <a:ext uri="{FF2B5EF4-FFF2-40B4-BE49-F238E27FC236}">
                        <a16:creationId xmlns:a16="http://schemas.microsoft.com/office/drawing/2014/main" id="{3BF5710A-DF94-7CD9-C993-9550D55A334A}"/>
                      </a:ext>
                    </a:extLst>
                  </p:cNvPr>
                  <p:cNvCxnSpPr>
                    <a:cxnSpLocks/>
                  </p:cNvCxnSpPr>
                  <p:nvPr/>
                </p:nvCxnSpPr>
                <p:spPr>
                  <a:xfrm flipH="1">
                    <a:off x="2746375" y="2297362"/>
                    <a:ext cx="603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8" name="Straight Connector 2077">
                    <a:extLst>
                      <a:ext uri="{FF2B5EF4-FFF2-40B4-BE49-F238E27FC236}">
                        <a16:creationId xmlns:a16="http://schemas.microsoft.com/office/drawing/2014/main" id="{7955E571-7B4D-E5FD-C465-D426F93EFAA9}"/>
                      </a:ext>
                    </a:extLst>
                  </p:cNvPr>
                  <p:cNvCxnSpPr>
                    <a:cxnSpLocks/>
                  </p:cNvCxnSpPr>
                  <p:nvPr/>
                </p:nvCxnSpPr>
                <p:spPr>
                  <a:xfrm flipH="1">
                    <a:off x="2746375" y="1882106"/>
                    <a:ext cx="603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9" name="Straight Connector 2078">
                    <a:extLst>
                      <a:ext uri="{FF2B5EF4-FFF2-40B4-BE49-F238E27FC236}">
                        <a16:creationId xmlns:a16="http://schemas.microsoft.com/office/drawing/2014/main" id="{FEB6B7FD-5C2A-501C-992D-BE1D26556EFE}"/>
                      </a:ext>
                    </a:extLst>
                  </p:cNvPr>
                  <p:cNvCxnSpPr>
                    <a:cxnSpLocks/>
                  </p:cNvCxnSpPr>
                  <p:nvPr/>
                </p:nvCxnSpPr>
                <p:spPr>
                  <a:xfrm flipH="1">
                    <a:off x="2746375" y="1466850"/>
                    <a:ext cx="603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49" name="TextBox 2048">
                  <a:extLst>
                    <a:ext uri="{FF2B5EF4-FFF2-40B4-BE49-F238E27FC236}">
                      <a16:creationId xmlns:a16="http://schemas.microsoft.com/office/drawing/2014/main" id="{0F1A5147-DD9D-4C60-7248-FA7941BDE8BE}"/>
                    </a:ext>
                  </a:extLst>
                </p:cNvPr>
                <p:cNvSpPr txBox="1"/>
                <p:nvPr/>
              </p:nvSpPr>
              <p:spPr>
                <a:xfrm>
                  <a:off x="2670903" y="3967413"/>
                  <a:ext cx="263082" cy="425382"/>
                </a:xfrm>
                <a:prstGeom prst="rect">
                  <a:avLst/>
                </a:prstGeom>
                <a:noFill/>
              </p:spPr>
              <p:txBody>
                <a:bodyPr wrap="square" lIns="0" rIns="0" rtlCol="0">
                  <a:spAutoFit/>
                </a:bodyPr>
                <a:lstStyle/>
                <a:p>
                  <a:pPr algn="ctr" defTabSz="1075220"/>
                  <a:r>
                    <a:rPr lang="en-US" sz="933">
                      <a:latin typeface="Arial" panose="020B0604020202020204" pitchFamily="34" charset="0"/>
                      <a:cs typeface="Arial" panose="020B0604020202020204" pitchFamily="34" charset="0"/>
                    </a:rPr>
                    <a:t>0</a:t>
                  </a:r>
                  <a:endParaRPr lang="en-GB" sz="933">
                    <a:latin typeface="Arial" panose="020B0604020202020204" pitchFamily="34" charset="0"/>
                    <a:cs typeface="Arial" panose="020B0604020202020204" pitchFamily="34" charset="0"/>
                  </a:endParaRPr>
                </a:p>
              </p:txBody>
            </p:sp>
            <p:sp>
              <p:nvSpPr>
                <p:cNvPr id="2050" name="TextBox 2049">
                  <a:extLst>
                    <a:ext uri="{FF2B5EF4-FFF2-40B4-BE49-F238E27FC236}">
                      <a16:creationId xmlns:a16="http://schemas.microsoft.com/office/drawing/2014/main" id="{C359968C-D5E3-0C95-4D8D-75FAB4BB274B}"/>
                    </a:ext>
                  </a:extLst>
                </p:cNvPr>
                <p:cNvSpPr txBox="1"/>
                <p:nvPr/>
              </p:nvSpPr>
              <p:spPr>
                <a:xfrm>
                  <a:off x="3168907" y="3967413"/>
                  <a:ext cx="305418" cy="425382"/>
                </a:xfrm>
                <a:prstGeom prst="rect">
                  <a:avLst/>
                </a:prstGeom>
                <a:noFill/>
              </p:spPr>
              <p:txBody>
                <a:bodyPr wrap="square" lIns="0" rIns="0" rtlCol="0">
                  <a:spAutoFit/>
                </a:bodyPr>
                <a:lstStyle/>
                <a:p>
                  <a:pPr algn="ctr" defTabSz="1075220"/>
                  <a:r>
                    <a:rPr lang="en-US" sz="933">
                      <a:latin typeface="Arial" panose="020B0604020202020204" pitchFamily="34" charset="0"/>
                      <a:cs typeface="Arial" panose="020B0604020202020204" pitchFamily="34" charset="0"/>
                    </a:rPr>
                    <a:t>12</a:t>
                  </a:r>
                  <a:endParaRPr lang="en-GB" sz="933">
                    <a:latin typeface="Arial" panose="020B0604020202020204" pitchFamily="34" charset="0"/>
                    <a:cs typeface="Arial" panose="020B0604020202020204" pitchFamily="34" charset="0"/>
                  </a:endParaRPr>
                </a:p>
              </p:txBody>
            </p:sp>
            <p:sp>
              <p:nvSpPr>
                <p:cNvPr id="2051" name="TextBox 2050">
                  <a:extLst>
                    <a:ext uri="{FF2B5EF4-FFF2-40B4-BE49-F238E27FC236}">
                      <a16:creationId xmlns:a16="http://schemas.microsoft.com/office/drawing/2014/main" id="{6CA2A234-71CD-C0D3-C447-CF25329F1041}"/>
                    </a:ext>
                  </a:extLst>
                </p:cNvPr>
                <p:cNvSpPr txBox="1"/>
                <p:nvPr/>
              </p:nvSpPr>
              <p:spPr>
                <a:xfrm>
                  <a:off x="3685691" y="3967413"/>
                  <a:ext cx="305418" cy="425382"/>
                </a:xfrm>
                <a:prstGeom prst="rect">
                  <a:avLst/>
                </a:prstGeom>
                <a:noFill/>
              </p:spPr>
              <p:txBody>
                <a:bodyPr wrap="square" lIns="0" rIns="0" rtlCol="0">
                  <a:spAutoFit/>
                </a:bodyPr>
                <a:lstStyle/>
                <a:p>
                  <a:pPr algn="ctr" defTabSz="1075220"/>
                  <a:r>
                    <a:rPr lang="en-US" sz="933">
                      <a:latin typeface="Arial" panose="020B0604020202020204" pitchFamily="34" charset="0"/>
                      <a:cs typeface="Arial" panose="020B0604020202020204" pitchFamily="34" charset="0"/>
                    </a:rPr>
                    <a:t>24</a:t>
                  </a:r>
                  <a:endParaRPr lang="en-GB" sz="933">
                    <a:latin typeface="Arial" panose="020B0604020202020204" pitchFamily="34" charset="0"/>
                    <a:cs typeface="Arial" panose="020B0604020202020204" pitchFamily="34" charset="0"/>
                  </a:endParaRPr>
                </a:p>
              </p:txBody>
            </p:sp>
            <p:sp>
              <p:nvSpPr>
                <p:cNvPr id="2052" name="TextBox 2051">
                  <a:extLst>
                    <a:ext uri="{FF2B5EF4-FFF2-40B4-BE49-F238E27FC236}">
                      <a16:creationId xmlns:a16="http://schemas.microsoft.com/office/drawing/2014/main" id="{8F96D84D-32A2-7AD6-907A-26C48520B5A2}"/>
                    </a:ext>
                  </a:extLst>
                </p:cNvPr>
                <p:cNvSpPr txBox="1"/>
                <p:nvPr/>
              </p:nvSpPr>
              <p:spPr>
                <a:xfrm>
                  <a:off x="4212945" y="3967413"/>
                  <a:ext cx="305418" cy="425382"/>
                </a:xfrm>
                <a:prstGeom prst="rect">
                  <a:avLst/>
                </a:prstGeom>
                <a:noFill/>
              </p:spPr>
              <p:txBody>
                <a:bodyPr wrap="square" lIns="0" rIns="0" rtlCol="0">
                  <a:spAutoFit/>
                </a:bodyPr>
                <a:lstStyle/>
                <a:p>
                  <a:pPr algn="ctr" defTabSz="1075220"/>
                  <a:r>
                    <a:rPr lang="en-US" sz="933">
                      <a:latin typeface="Arial" panose="020B0604020202020204" pitchFamily="34" charset="0"/>
                      <a:cs typeface="Arial" panose="020B0604020202020204" pitchFamily="34" charset="0"/>
                    </a:rPr>
                    <a:t>36</a:t>
                  </a:r>
                  <a:endParaRPr lang="en-GB" sz="933">
                    <a:latin typeface="Arial" panose="020B0604020202020204" pitchFamily="34" charset="0"/>
                    <a:cs typeface="Arial" panose="020B0604020202020204" pitchFamily="34" charset="0"/>
                  </a:endParaRPr>
                </a:p>
              </p:txBody>
            </p:sp>
            <p:sp>
              <p:nvSpPr>
                <p:cNvPr id="2053" name="TextBox 2052">
                  <a:extLst>
                    <a:ext uri="{FF2B5EF4-FFF2-40B4-BE49-F238E27FC236}">
                      <a16:creationId xmlns:a16="http://schemas.microsoft.com/office/drawing/2014/main" id="{772EB7F1-7232-CE39-FD77-1928EC2AD9D2}"/>
                    </a:ext>
                  </a:extLst>
                </p:cNvPr>
                <p:cNvSpPr txBox="1"/>
                <p:nvPr/>
              </p:nvSpPr>
              <p:spPr>
                <a:xfrm>
                  <a:off x="4735412" y="3967413"/>
                  <a:ext cx="305418" cy="425382"/>
                </a:xfrm>
                <a:prstGeom prst="rect">
                  <a:avLst/>
                </a:prstGeom>
                <a:noFill/>
              </p:spPr>
              <p:txBody>
                <a:bodyPr wrap="square" lIns="0" rIns="0" rtlCol="0">
                  <a:spAutoFit/>
                </a:bodyPr>
                <a:lstStyle/>
                <a:p>
                  <a:pPr algn="ctr" defTabSz="1075220"/>
                  <a:r>
                    <a:rPr lang="en-US" sz="933">
                      <a:latin typeface="Arial" panose="020B0604020202020204" pitchFamily="34" charset="0"/>
                      <a:cs typeface="Arial" panose="020B0604020202020204" pitchFamily="34" charset="0"/>
                    </a:rPr>
                    <a:t>48</a:t>
                  </a:r>
                  <a:endParaRPr lang="en-GB" sz="933">
                    <a:latin typeface="Arial" panose="020B0604020202020204" pitchFamily="34" charset="0"/>
                    <a:cs typeface="Arial" panose="020B0604020202020204" pitchFamily="34" charset="0"/>
                  </a:endParaRPr>
                </a:p>
              </p:txBody>
            </p:sp>
            <p:sp>
              <p:nvSpPr>
                <p:cNvPr id="2054" name="TextBox 2053">
                  <a:extLst>
                    <a:ext uri="{FF2B5EF4-FFF2-40B4-BE49-F238E27FC236}">
                      <a16:creationId xmlns:a16="http://schemas.microsoft.com/office/drawing/2014/main" id="{08FB50E8-09A1-B90B-E08E-CB4B39CA27A1}"/>
                    </a:ext>
                  </a:extLst>
                </p:cNvPr>
                <p:cNvSpPr txBox="1"/>
                <p:nvPr/>
              </p:nvSpPr>
              <p:spPr>
                <a:xfrm>
                  <a:off x="5255649" y="3967413"/>
                  <a:ext cx="305418" cy="425382"/>
                </a:xfrm>
                <a:prstGeom prst="rect">
                  <a:avLst/>
                </a:prstGeom>
                <a:noFill/>
              </p:spPr>
              <p:txBody>
                <a:bodyPr wrap="square" lIns="0" rIns="0" rtlCol="0">
                  <a:spAutoFit/>
                </a:bodyPr>
                <a:lstStyle/>
                <a:p>
                  <a:pPr algn="ctr" defTabSz="1075220"/>
                  <a:r>
                    <a:rPr lang="en-US" sz="933">
                      <a:latin typeface="Arial" panose="020B0604020202020204" pitchFamily="34" charset="0"/>
                      <a:cs typeface="Arial" panose="020B0604020202020204" pitchFamily="34" charset="0"/>
                    </a:rPr>
                    <a:t>60</a:t>
                  </a:r>
                  <a:endParaRPr lang="en-GB" sz="933">
                    <a:latin typeface="Arial" panose="020B0604020202020204" pitchFamily="34" charset="0"/>
                    <a:cs typeface="Arial" panose="020B0604020202020204" pitchFamily="34" charset="0"/>
                  </a:endParaRPr>
                </a:p>
              </p:txBody>
            </p:sp>
            <p:sp>
              <p:nvSpPr>
                <p:cNvPr id="2055" name="TextBox 2054">
                  <a:extLst>
                    <a:ext uri="{FF2B5EF4-FFF2-40B4-BE49-F238E27FC236}">
                      <a16:creationId xmlns:a16="http://schemas.microsoft.com/office/drawing/2014/main" id="{4E68B906-1949-62BC-11A2-F2ADF612C2DB}"/>
                    </a:ext>
                  </a:extLst>
                </p:cNvPr>
                <p:cNvSpPr txBox="1"/>
                <p:nvPr/>
              </p:nvSpPr>
              <p:spPr>
                <a:xfrm>
                  <a:off x="5779939" y="3967413"/>
                  <a:ext cx="305418" cy="425382"/>
                </a:xfrm>
                <a:prstGeom prst="rect">
                  <a:avLst/>
                </a:prstGeom>
                <a:noFill/>
              </p:spPr>
              <p:txBody>
                <a:bodyPr wrap="square" lIns="0" rIns="0" rtlCol="0">
                  <a:spAutoFit/>
                </a:bodyPr>
                <a:lstStyle/>
                <a:p>
                  <a:pPr algn="ctr" defTabSz="1075220"/>
                  <a:r>
                    <a:rPr lang="en-US" sz="933">
                      <a:latin typeface="Arial" panose="020B0604020202020204" pitchFamily="34" charset="0"/>
                      <a:cs typeface="Arial" panose="020B0604020202020204" pitchFamily="34" charset="0"/>
                    </a:rPr>
                    <a:t>72</a:t>
                  </a:r>
                  <a:endParaRPr lang="en-GB" sz="933">
                    <a:latin typeface="Arial" panose="020B0604020202020204" pitchFamily="34" charset="0"/>
                    <a:cs typeface="Arial" panose="020B0604020202020204" pitchFamily="34" charset="0"/>
                  </a:endParaRPr>
                </a:p>
              </p:txBody>
            </p:sp>
            <p:sp>
              <p:nvSpPr>
                <p:cNvPr id="2056" name="TextBox 2055">
                  <a:extLst>
                    <a:ext uri="{FF2B5EF4-FFF2-40B4-BE49-F238E27FC236}">
                      <a16:creationId xmlns:a16="http://schemas.microsoft.com/office/drawing/2014/main" id="{DED8B7E1-499B-84B1-4D37-7CCB1C689B59}"/>
                    </a:ext>
                  </a:extLst>
                </p:cNvPr>
                <p:cNvSpPr txBox="1"/>
                <p:nvPr/>
              </p:nvSpPr>
              <p:spPr>
                <a:xfrm>
                  <a:off x="6127426" y="3967413"/>
                  <a:ext cx="305418" cy="425382"/>
                </a:xfrm>
                <a:prstGeom prst="rect">
                  <a:avLst/>
                </a:prstGeom>
                <a:noFill/>
              </p:spPr>
              <p:txBody>
                <a:bodyPr wrap="square" lIns="0" rIns="0" rtlCol="0">
                  <a:spAutoFit/>
                </a:bodyPr>
                <a:lstStyle/>
                <a:p>
                  <a:pPr algn="ctr" defTabSz="1075220"/>
                  <a:r>
                    <a:rPr lang="en-US" sz="933">
                      <a:latin typeface="Arial" panose="020B0604020202020204" pitchFamily="34" charset="0"/>
                      <a:cs typeface="Arial" panose="020B0604020202020204" pitchFamily="34" charset="0"/>
                    </a:rPr>
                    <a:t>80</a:t>
                  </a:r>
                  <a:endParaRPr lang="en-GB" sz="933">
                    <a:latin typeface="Arial" panose="020B0604020202020204" pitchFamily="34" charset="0"/>
                    <a:cs typeface="Arial" panose="020B0604020202020204" pitchFamily="34" charset="0"/>
                  </a:endParaRPr>
                </a:p>
              </p:txBody>
            </p:sp>
            <p:grpSp>
              <p:nvGrpSpPr>
                <p:cNvPr id="2058" name="Group 2057">
                  <a:extLst>
                    <a:ext uri="{FF2B5EF4-FFF2-40B4-BE49-F238E27FC236}">
                      <a16:creationId xmlns:a16="http://schemas.microsoft.com/office/drawing/2014/main" id="{11C4FA39-0039-74BD-D08A-E3930FF41D3A}"/>
                    </a:ext>
                  </a:extLst>
                </p:cNvPr>
                <p:cNvGrpSpPr/>
                <p:nvPr/>
              </p:nvGrpSpPr>
              <p:grpSpPr>
                <a:xfrm>
                  <a:off x="2346734" y="1248173"/>
                  <a:ext cx="370338" cy="2910338"/>
                  <a:chOff x="2198127" y="1248173"/>
                  <a:chExt cx="518947" cy="2910330"/>
                </a:xfrm>
              </p:grpSpPr>
              <p:sp>
                <p:nvSpPr>
                  <p:cNvPr id="2059" name="TextBox 2058">
                    <a:extLst>
                      <a:ext uri="{FF2B5EF4-FFF2-40B4-BE49-F238E27FC236}">
                        <a16:creationId xmlns:a16="http://schemas.microsoft.com/office/drawing/2014/main" id="{45C7CCB9-F0A6-83AB-140D-361CED50D78E}"/>
                      </a:ext>
                    </a:extLst>
                  </p:cNvPr>
                  <p:cNvSpPr txBox="1"/>
                  <p:nvPr/>
                </p:nvSpPr>
                <p:spPr>
                  <a:xfrm>
                    <a:off x="2453991" y="3733122"/>
                    <a:ext cx="263083" cy="425381"/>
                  </a:xfrm>
                  <a:prstGeom prst="rect">
                    <a:avLst/>
                  </a:prstGeom>
                  <a:noFill/>
                </p:spPr>
                <p:txBody>
                  <a:bodyPr wrap="square" lIns="0" rIns="0" rtlCol="0" anchor="ctr">
                    <a:spAutoFit/>
                  </a:bodyPr>
                  <a:lstStyle/>
                  <a:p>
                    <a:pPr algn="r" defTabSz="1075220"/>
                    <a:r>
                      <a:rPr lang="en-US" sz="933">
                        <a:latin typeface="Arial" panose="020B0604020202020204" pitchFamily="34" charset="0"/>
                        <a:cs typeface="Arial" panose="020B0604020202020204" pitchFamily="34" charset="0"/>
                      </a:rPr>
                      <a:t>0</a:t>
                    </a:r>
                    <a:endParaRPr lang="en-GB" sz="933">
                      <a:latin typeface="Arial" panose="020B0604020202020204" pitchFamily="34" charset="0"/>
                      <a:cs typeface="Arial" panose="020B0604020202020204" pitchFamily="34" charset="0"/>
                    </a:endParaRPr>
                  </a:p>
                </p:txBody>
              </p:sp>
              <p:sp>
                <p:nvSpPr>
                  <p:cNvPr id="2060" name="TextBox 2059">
                    <a:extLst>
                      <a:ext uri="{FF2B5EF4-FFF2-40B4-BE49-F238E27FC236}">
                        <a16:creationId xmlns:a16="http://schemas.microsoft.com/office/drawing/2014/main" id="{FBE499D5-845C-CEB1-1E0F-CA1F2AE3B5BC}"/>
                      </a:ext>
                    </a:extLst>
                  </p:cNvPr>
                  <p:cNvSpPr txBox="1"/>
                  <p:nvPr/>
                </p:nvSpPr>
                <p:spPr>
                  <a:xfrm>
                    <a:off x="2453991" y="3483740"/>
                    <a:ext cx="263083" cy="425381"/>
                  </a:xfrm>
                  <a:prstGeom prst="rect">
                    <a:avLst/>
                  </a:prstGeom>
                  <a:noFill/>
                </p:spPr>
                <p:txBody>
                  <a:bodyPr wrap="square" lIns="0" rIns="0" rtlCol="0" anchor="ctr">
                    <a:spAutoFit/>
                  </a:bodyPr>
                  <a:lstStyle/>
                  <a:p>
                    <a:pPr algn="r" defTabSz="1075220"/>
                    <a:r>
                      <a:rPr lang="en-US" sz="933">
                        <a:latin typeface="Arial" panose="020B0604020202020204" pitchFamily="34" charset="0"/>
                        <a:cs typeface="Arial" panose="020B0604020202020204" pitchFamily="34" charset="0"/>
                      </a:rPr>
                      <a:t>10</a:t>
                    </a:r>
                    <a:endParaRPr lang="en-GB" sz="933">
                      <a:latin typeface="Arial" panose="020B0604020202020204" pitchFamily="34" charset="0"/>
                      <a:cs typeface="Arial" panose="020B0604020202020204" pitchFamily="34" charset="0"/>
                    </a:endParaRPr>
                  </a:p>
                </p:txBody>
              </p:sp>
              <p:sp>
                <p:nvSpPr>
                  <p:cNvPr id="2061" name="TextBox 2060">
                    <a:extLst>
                      <a:ext uri="{FF2B5EF4-FFF2-40B4-BE49-F238E27FC236}">
                        <a16:creationId xmlns:a16="http://schemas.microsoft.com/office/drawing/2014/main" id="{59C7ED10-90AB-C783-B38E-B1372878BF6D}"/>
                      </a:ext>
                    </a:extLst>
                  </p:cNvPr>
                  <p:cNvSpPr txBox="1"/>
                  <p:nvPr/>
                </p:nvSpPr>
                <p:spPr>
                  <a:xfrm>
                    <a:off x="2453991" y="3234361"/>
                    <a:ext cx="263083" cy="425381"/>
                  </a:xfrm>
                  <a:prstGeom prst="rect">
                    <a:avLst/>
                  </a:prstGeom>
                  <a:noFill/>
                </p:spPr>
                <p:txBody>
                  <a:bodyPr wrap="square" lIns="0" rIns="0" rtlCol="0" anchor="ctr">
                    <a:spAutoFit/>
                  </a:bodyPr>
                  <a:lstStyle/>
                  <a:p>
                    <a:pPr algn="r" defTabSz="1075220"/>
                    <a:r>
                      <a:rPr lang="en-US" sz="933">
                        <a:latin typeface="Arial" panose="020B0604020202020204" pitchFamily="34" charset="0"/>
                        <a:cs typeface="Arial" panose="020B0604020202020204" pitchFamily="34" charset="0"/>
                      </a:rPr>
                      <a:t>20</a:t>
                    </a:r>
                    <a:endParaRPr lang="en-GB" sz="933">
                      <a:latin typeface="Arial" panose="020B0604020202020204" pitchFamily="34" charset="0"/>
                      <a:cs typeface="Arial" panose="020B0604020202020204" pitchFamily="34" charset="0"/>
                    </a:endParaRPr>
                  </a:p>
                </p:txBody>
              </p:sp>
              <p:sp>
                <p:nvSpPr>
                  <p:cNvPr id="2062" name="TextBox 2061">
                    <a:extLst>
                      <a:ext uri="{FF2B5EF4-FFF2-40B4-BE49-F238E27FC236}">
                        <a16:creationId xmlns:a16="http://schemas.microsoft.com/office/drawing/2014/main" id="{2AD8A299-62AD-D3A7-8016-3F2FE5878C99}"/>
                      </a:ext>
                    </a:extLst>
                  </p:cNvPr>
                  <p:cNvSpPr txBox="1"/>
                  <p:nvPr/>
                </p:nvSpPr>
                <p:spPr>
                  <a:xfrm>
                    <a:off x="2453991" y="2989133"/>
                    <a:ext cx="263083" cy="425381"/>
                  </a:xfrm>
                  <a:prstGeom prst="rect">
                    <a:avLst/>
                  </a:prstGeom>
                  <a:noFill/>
                </p:spPr>
                <p:txBody>
                  <a:bodyPr wrap="square" lIns="0" rIns="0" rtlCol="0" anchor="ctr">
                    <a:spAutoFit/>
                  </a:bodyPr>
                  <a:lstStyle/>
                  <a:p>
                    <a:pPr algn="r" defTabSz="1075220"/>
                    <a:r>
                      <a:rPr lang="en-US" sz="933">
                        <a:latin typeface="Arial" panose="020B0604020202020204" pitchFamily="34" charset="0"/>
                        <a:cs typeface="Arial" panose="020B0604020202020204" pitchFamily="34" charset="0"/>
                      </a:rPr>
                      <a:t>30</a:t>
                    </a:r>
                    <a:endParaRPr lang="en-GB" sz="933">
                      <a:latin typeface="Arial" panose="020B0604020202020204" pitchFamily="34" charset="0"/>
                      <a:cs typeface="Arial" panose="020B0604020202020204" pitchFamily="34" charset="0"/>
                    </a:endParaRPr>
                  </a:p>
                </p:txBody>
              </p:sp>
              <p:sp>
                <p:nvSpPr>
                  <p:cNvPr id="2063" name="TextBox 2062">
                    <a:extLst>
                      <a:ext uri="{FF2B5EF4-FFF2-40B4-BE49-F238E27FC236}">
                        <a16:creationId xmlns:a16="http://schemas.microsoft.com/office/drawing/2014/main" id="{C23F798F-7739-A4B9-FBAC-FE32022F2366}"/>
                      </a:ext>
                    </a:extLst>
                  </p:cNvPr>
                  <p:cNvSpPr txBox="1"/>
                  <p:nvPr/>
                </p:nvSpPr>
                <p:spPr>
                  <a:xfrm>
                    <a:off x="2453989" y="2739750"/>
                    <a:ext cx="263083" cy="425381"/>
                  </a:xfrm>
                  <a:prstGeom prst="rect">
                    <a:avLst/>
                  </a:prstGeom>
                  <a:noFill/>
                </p:spPr>
                <p:txBody>
                  <a:bodyPr wrap="square" lIns="0" rIns="0" rtlCol="0" anchor="ctr">
                    <a:spAutoFit/>
                  </a:bodyPr>
                  <a:lstStyle/>
                  <a:p>
                    <a:pPr algn="r" defTabSz="1075220"/>
                    <a:r>
                      <a:rPr lang="en-US" sz="933">
                        <a:latin typeface="Arial" panose="020B0604020202020204" pitchFamily="34" charset="0"/>
                        <a:cs typeface="Arial" panose="020B0604020202020204" pitchFamily="34" charset="0"/>
                      </a:rPr>
                      <a:t>40</a:t>
                    </a:r>
                    <a:endParaRPr lang="en-GB" sz="933">
                      <a:latin typeface="Arial" panose="020B0604020202020204" pitchFamily="34" charset="0"/>
                      <a:cs typeface="Arial" panose="020B0604020202020204" pitchFamily="34" charset="0"/>
                    </a:endParaRPr>
                  </a:p>
                </p:txBody>
              </p:sp>
              <p:sp>
                <p:nvSpPr>
                  <p:cNvPr id="2064" name="TextBox 2063">
                    <a:extLst>
                      <a:ext uri="{FF2B5EF4-FFF2-40B4-BE49-F238E27FC236}">
                        <a16:creationId xmlns:a16="http://schemas.microsoft.com/office/drawing/2014/main" id="{5E12AFAD-5986-6377-502C-5A4ABA1C5532}"/>
                      </a:ext>
                    </a:extLst>
                  </p:cNvPr>
                  <p:cNvSpPr txBox="1"/>
                  <p:nvPr/>
                </p:nvSpPr>
                <p:spPr>
                  <a:xfrm>
                    <a:off x="2453991" y="2490367"/>
                    <a:ext cx="263083" cy="425381"/>
                  </a:xfrm>
                  <a:prstGeom prst="rect">
                    <a:avLst/>
                  </a:prstGeom>
                  <a:noFill/>
                </p:spPr>
                <p:txBody>
                  <a:bodyPr wrap="square" lIns="0" rIns="0" rtlCol="0" anchor="ctr">
                    <a:spAutoFit/>
                  </a:bodyPr>
                  <a:lstStyle/>
                  <a:p>
                    <a:pPr algn="r" defTabSz="1075220"/>
                    <a:r>
                      <a:rPr lang="en-US" sz="933">
                        <a:latin typeface="Arial" panose="020B0604020202020204" pitchFamily="34" charset="0"/>
                        <a:cs typeface="Arial" panose="020B0604020202020204" pitchFamily="34" charset="0"/>
                      </a:rPr>
                      <a:t>50</a:t>
                    </a:r>
                    <a:endParaRPr lang="en-GB" sz="933">
                      <a:latin typeface="Arial" panose="020B0604020202020204" pitchFamily="34" charset="0"/>
                      <a:cs typeface="Arial" panose="020B0604020202020204" pitchFamily="34" charset="0"/>
                    </a:endParaRPr>
                  </a:p>
                </p:txBody>
              </p:sp>
              <p:sp>
                <p:nvSpPr>
                  <p:cNvPr id="2065" name="TextBox 2064">
                    <a:extLst>
                      <a:ext uri="{FF2B5EF4-FFF2-40B4-BE49-F238E27FC236}">
                        <a16:creationId xmlns:a16="http://schemas.microsoft.com/office/drawing/2014/main" id="{75E918E6-BD03-74E0-6840-1AF24B5AA249}"/>
                      </a:ext>
                    </a:extLst>
                  </p:cNvPr>
                  <p:cNvSpPr txBox="1"/>
                  <p:nvPr/>
                </p:nvSpPr>
                <p:spPr>
                  <a:xfrm>
                    <a:off x="2453991" y="2245145"/>
                    <a:ext cx="263083" cy="425381"/>
                  </a:xfrm>
                  <a:prstGeom prst="rect">
                    <a:avLst/>
                  </a:prstGeom>
                  <a:noFill/>
                </p:spPr>
                <p:txBody>
                  <a:bodyPr wrap="square" lIns="0" rIns="0" rtlCol="0" anchor="ctr">
                    <a:spAutoFit/>
                  </a:bodyPr>
                  <a:lstStyle/>
                  <a:p>
                    <a:pPr algn="r" defTabSz="1075220"/>
                    <a:r>
                      <a:rPr lang="en-US" sz="933">
                        <a:latin typeface="Arial" panose="020B0604020202020204" pitchFamily="34" charset="0"/>
                        <a:cs typeface="Arial" panose="020B0604020202020204" pitchFamily="34" charset="0"/>
                      </a:rPr>
                      <a:t>60</a:t>
                    </a:r>
                    <a:endParaRPr lang="en-GB" sz="933">
                      <a:latin typeface="Arial" panose="020B0604020202020204" pitchFamily="34" charset="0"/>
                      <a:cs typeface="Arial" panose="020B0604020202020204" pitchFamily="34" charset="0"/>
                    </a:endParaRPr>
                  </a:p>
                </p:txBody>
              </p:sp>
              <p:sp>
                <p:nvSpPr>
                  <p:cNvPr id="2066" name="TextBox 2065">
                    <a:extLst>
                      <a:ext uri="{FF2B5EF4-FFF2-40B4-BE49-F238E27FC236}">
                        <a16:creationId xmlns:a16="http://schemas.microsoft.com/office/drawing/2014/main" id="{758CE0D6-7248-5D28-806C-AB275B7781AD}"/>
                      </a:ext>
                    </a:extLst>
                  </p:cNvPr>
                  <p:cNvSpPr txBox="1"/>
                  <p:nvPr/>
                </p:nvSpPr>
                <p:spPr>
                  <a:xfrm>
                    <a:off x="2453991" y="1991611"/>
                    <a:ext cx="263083" cy="425381"/>
                  </a:xfrm>
                  <a:prstGeom prst="rect">
                    <a:avLst/>
                  </a:prstGeom>
                  <a:noFill/>
                </p:spPr>
                <p:txBody>
                  <a:bodyPr wrap="square" lIns="0" rIns="0" rtlCol="0" anchor="ctr">
                    <a:spAutoFit/>
                  </a:bodyPr>
                  <a:lstStyle/>
                  <a:p>
                    <a:pPr algn="r" defTabSz="1075220"/>
                    <a:r>
                      <a:rPr lang="en-US" sz="933">
                        <a:latin typeface="Arial" panose="020B0604020202020204" pitchFamily="34" charset="0"/>
                        <a:cs typeface="Arial" panose="020B0604020202020204" pitchFamily="34" charset="0"/>
                      </a:rPr>
                      <a:t>70</a:t>
                    </a:r>
                    <a:endParaRPr lang="en-GB" sz="933">
                      <a:latin typeface="Arial" panose="020B0604020202020204" pitchFamily="34" charset="0"/>
                      <a:cs typeface="Arial" panose="020B0604020202020204" pitchFamily="34" charset="0"/>
                    </a:endParaRPr>
                  </a:p>
                </p:txBody>
              </p:sp>
              <p:sp>
                <p:nvSpPr>
                  <p:cNvPr id="2067" name="TextBox 2066">
                    <a:extLst>
                      <a:ext uri="{FF2B5EF4-FFF2-40B4-BE49-F238E27FC236}">
                        <a16:creationId xmlns:a16="http://schemas.microsoft.com/office/drawing/2014/main" id="{405147DA-DFC9-8912-A745-2E97959E2EF6}"/>
                      </a:ext>
                    </a:extLst>
                  </p:cNvPr>
                  <p:cNvSpPr txBox="1"/>
                  <p:nvPr/>
                </p:nvSpPr>
                <p:spPr>
                  <a:xfrm>
                    <a:off x="2453991" y="1750538"/>
                    <a:ext cx="263083" cy="425381"/>
                  </a:xfrm>
                  <a:prstGeom prst="rect">
                    <a:avLst/>
                  </a:prstGeom>
                  <a:noFill/>
                </p:spPr>
                <p:txBody>
                  <a:bodyPr wrap="square" lIns="0" rIns="0" rtlCol="0" anchor="ctr">
                    <a:spAutoFit/>
                  </a:bodyPr>
                  <a:lstStyle/>
                  <a:p>
                    <a:pPr algn="r" defTabSz="1075220"/>
                    <a:r>
                      <a:rPr lang="en-US" sz="933">
                        <a:latin typeface="Arial" panose="020B0604020202020204" pitchFamily="34" charset="0"/>
                        <a:cs typeface="Arial" panose="020B0604020202020204" pitchFamily="34" charset="0"/>
                      </a:rPr>
                      <a:t>80</a:t>
                    </a:r>
                    <a:endParaRPr lang="en-GB" sz="933">
                      <a:latin typeface="Arial" panose="020B0604020202020204" pitchFamily="34" charset="0"/>
                      <a:cs typeface="Arial" panose="020B0604020202020204" pitchFamily="34" charset="0"/>
                    </a:endParaRPr>
                  </a:p>
                </p:txBody>
              </p:sp>
              <p:sp>
                <p:nvSpPr>
                  <p:cNvPr id="2068" name="TextBox 2067">
                    <a:extLst>
                      <a:ext uri="{FF2B5EF4-FFF2-40B4-BE49-F238E27FC236}">
                        <a16:creationId xmlns:a16="http://schemas.microsoft.com/office/drawing/2014/main" id="{ACFA26E7-301B-4776-CBD1-4B3EBEB01834}"/>
                      </a:ext>
                    </a:extLst>
                  </p:cNvPr>
                  <p:cNvSpPr txBox="1"/>
                  <p:nvPr/>
                </p:nvSpPr>
                <p:spPr>
                  <a:xfrm>
                    <a:off x="2453991" y="1497002"/>
                    <a:ext cx="263083" cy="425381"/>
                  </a:xfrm>
                  <a:prstGeom prst="rect">
                    <a:avLst/>
                  </a:prstGeom>
                  <a:noFill/>
                </p:spPr>
                <p:txBody>
                  <a:bodyPr wrap="square" lIns="0" rIns="0" rtlCol="0" anchor="ctr">
                    <a:spAutoFit/>
                  </a:bodyPr>
                  <a:lstStyle/>
                  <a:p>
                    <a:pPr algn="r" defTabSz="1075220"/>
                    <a:r>
                      <a:rPr lang="en-US" sz="933">
                        <a:latin typeface="Arial" panose="020B0604020202020204" pitchFamily="34" charset="0"/>
                        <a:cs typeface="Arial" panose="020B0604020202020204" pitchFamily="34" charset="0"/>
                      </a:rPr>
                      <a:t>90</a:t>
                    </a:r>
                    <a:endParaRPr lang="en-GB" sz="933">
                      <a:latin typeface="Arial" panose="020B0604020202020204" pitchFamily="34" charset="0"/>
                      <a:cs typeface="Arial" panose="020B0604020202020204" pitchFamily="34" charset="0"/>
                    </a:endParaRPr>
                  </a:p>
                </p:txBody>
              </p:sp>
              <p:sp>
                <p:nvSpPr>
                  <p:cNvPr id="2069" name="TextBox 2068">
                    <a:extLst>
                      <a:ext uri="{FF2B5EF4-FFF2-40B4-BE49-F238E27FC236}">
                        <a16:creationId xmlns:a16="http://schemas.microsoft.com/office/drawing/2014/main" id="{3E44D8A0-1CF5-2367-A478-AC728DA3551B}"/>
                      </a:ext>
                    </a:extLst>
                  </p:cNvPr>
                  <p:cNvSpPr txBox="1"/>
                  <p:nvPr/>
                </p:nvSpPr>
                <p:spPr>
                  <a:xfrm>
                    <a:off x="2198127" y="1248173"/>
                    <a:ext cx="518947" cy="425381"/>
                  </a:xfrm>
                  <a:prstGeom prst="rect">
                    <a:avLst/>
                  </a:prstGeom>
                  <a:noFill/>
                </p:spPr>
                <p:txBody>
                  <a:bodyPr wrap="square" lIns="0" rIns="0" rtlCol="0" anchor="ctr">
                    <a:spAutoFit/>
                  </a:bodyPr>
                  <a:lstStyle/>
                  <a:p>
                    <a:pPr algn="r" defTabSz="1075220"/>
                    <a:r>
                      <a:rPr lang="en-US" sz="933">
                        <a:latin typeface="Arial" panose="020B0604020202020204" pitchFamily="34" charset="0"/>
                        <a:cs typeface="Arial" panose="020B0604020202020204" pitchFamily="34" charset="0"/>
                      </a:rPr>
                      <a:t>100</a:t>
                    </a:r>
                    <a:endParaRPr lang="en-GB" sz="933">
                      <a:latin typeface="Arial" panose="020B0604020202020204" pitchFamily="34" charset="0"/>
                      <a:cs typeface="Arial" panose="020B0604020202020204" pitchFamily="34" charset="0"/>
                    </a:endParaRPr>
                  </a:p>
                </p:txBody>
              </p:sp>
            </p:grpSp>
          </p:grpSp>
          <p:sp>
            <p:nvSpPr>
              <p:cNvPr id="1890" name="Freeform 6">
                <a:extLst>
                  <a:ext uri="{FF2B5EF4-FFF2-40B4-BE49-F238E27FC236}">
                    <a16:creationId xmlns:a16="http://schemas.microsoft.com/office/drawing/2014/main" id="{D30617B8-08B2-DA35-98B9-760ABD155F5C}"/>
                  </a:ext>
                </a:extLst>
              </p:cNvPr>
              <p:cNvSpPr>
                <a:spLocks/>
              </p:cNvSpPr>
              <p:nvPr/>
            </p:nvSpPr>
            <p:spPr bwMode="auto">
              <a:xfrm>
                <a:off x="3732179" y="3139073"/>
                <a:ext cx="1835450" cy="873584"/>
              </a:xfrm>
              <a:custGeom>
                <a:avLst/>
                <a:gdLst>
                  <a:gd name="T0" fmla="*/ 44 w 3614"/>
                  <a:gd name="T1" fmla="*/ 14 h 1784"/>
                  <a:gd name="T2" fmla="*/ 178 w 3614"/>
                  <a:gd name="T3" fmla="*/ 30 h 1784"/>
                  <a:gd name="T4" fmla="*/ 192 w 3614"/>
                  <a:gd name="T5" fmla="*/ 84 h 1784"/>
                  <a:gd name="T6" fmla="*/ 244 w 3614"/>
                  <a:gd name="T7" fmla="*/ 118 h 1784"/>
                  <a:gd name="T8" fmla="*/ 260 w 3614"/>
                  <a:gd name="T9" fmla="*/ 150 h 1784"/>
                  <a:gd name="T10" fmla="*/ 280 w 3614"/>
                  <a:gd name="T11" fmla="*/ 170 h 1784"/>
                  <a:gd name="T12" fmla="*/ 286 w 3614"/>
                  <a:gd name="T13" fmla="*/ 205 h 1784"/>
                  <a:gd name="T14" fmla="*/ 344 w 3614"/>
                  <a:gd name="T15" fmla="*/ 217 h 1784"/>
                  <a:gd name="T16" fmla="*/ 350 w 3614"/>
                  <a:gd name="T17" fmla="*/ 255 h 1784"/>
                  <a:gd name="T18" fmla="*/ 386 w 3614"/>
                  <a:gd name="T19" fmla="*/ 289 h 1784"/>
                  <a:gd name="T20" fmla="*/ 413 w 3614"/>
                  <a:gd name="T21" fmla="*/ 305 h 1784"/>
                  <a:gd name="T22" fmla="*/ 419 w 3614"/>
                  <a:gd name="T23" fmla="*/ 373 h 1784"/>
                  <a:gd name="T24" fmla="*/ 429 w 3614"/>
                  <a:gd name="T25" fmla="*/ 387 h 1784"/>
                  <a:gd name="T26" fmla="*/ 435 w 3614"/>
                  <a:gd name="T27" fmla="*/ 425 h 1784"/>
                  <a:gd name="T28" fmla="*/ 467 w 3614"/>
                  <a:gd name="T29" fmla="*/ 459 h 1784"/>
                  <a:gd name="T30" fmla="*/ 483 w 3614"/>
                  <a:gd name="T31" fmla="*/ 489 h 1784"/>
                  <a:gd name="T32" fmla="*/ 535 w 3614"/>
                  <a:gd name="T33" fmla="*/ 511 h 1784"/>
                  <a:gd name="T34" fmla="*/ 557 w 3614"/>
                  <a:gd name="T35" fmla="*/ 543 h 1784"/>
                  <a:gd name="T36" fmla="*/ 601 w 3614"/>
                  <a:gd name="T37" fmla="*/ 643 h 1784"/>
                  <a:gd name="T38" fmla="*/ 629 w 3614"/>
                  <a:gd name="T39" fmla="*/ 678 h 1784"/>
                  <a:gd name="T40" fmla="*/ 661 w 3614"/>
                  <a:gd name="T41" fmla="*/ 696 h 1784"/>
                  <a:gd name="T42" fmla="*/ 663 w 3614"/>
                  <a:gd name="T43" fmla="*/ 746 h 1784"/>
                  <a:gd name="T44" fmla="*/ 699 w 3614"/>
                  <a:gd name="T45" fmla="*/ 764 h 1784"/>
                  <a:gd name="T46" fmla="*/ 731 w 3614"/>
                  <a:gd name="T47" fmla="*/ 814 h 1784"/>
                  <a:gd name="T48" fmla="*/ 743 w 3614"/>
                  <a:gd name="T49" fmla="*/ 832 h 1784"/>
                  <a:gd name="T50" fmla="*/ 749 w 3614"/>
                  <a:gd name="T51" fmla="*/ 866 h 1784"/>
                  <a:gd name="T52" fmla="*/ 787 w 3614"/>
                  <a:gd name="T53" fmla="*/ 884 h 1784"/>
                  <a:gd name="T54" fmla="*/ 803 w 3614"/>
                  <a:gd name="T55" fmla="*/ 914 h 1784"/>
                  <a:gd name="T56" fmla="*/ 833 w 3614"/>
                  <a:gd name="T57" fmla="*/ 932 h 1784"/>
                  <a:gd name="T58" fmla="*/ 845 w 3614"/>
                  <a:gd name="T59" fmla="*/ 1050 h 1784"/>
                  <a:gd name="T60" fmla="*/ 865 w 3614"/>
                  <a:gd name="T61" fmla="*/ 1068 h 1784"/>
                  <a:gd name="T62" fmla="*/ 897 w 3614"/>
                  <a:gd name="T63" fmla="*/ 1090 h 1784"/>
                  <a:gd name="T64" fmla="*/ 909 w 3614"/>
                  <a:gd name="T65" fmla="*/ 1104 h 1784"/>
                  <a:gd name="T66" fmla="*/ 913 w 3614"/>
                  <a:gd name="T67" fmla="*/ 1139 h 1784"/>
                  <a:gd name="T68" fmla="*/ 953 w 3614"/>
                  <a:gd name="T69" fmla="*/ 1157 h 1784"/>
                  <a:gd name="T70" fmla="*/ 959 w 3614"/>
                  <a:gd name="T71" fmla="*/ 1191 h 1784"/>
                  <a:gd name="T72" fmla="*/ 981 w 3614"/>
                  <a:gd name="T73" fmla="*/ 1197 h 1784"/>
                  <a:gd name="T74" fmla="*/ 987 w 3614"/>
                  <a:gd name="T75" fmla="*/ 1223 h 1784"/>
                  <a:gd name="T76" fmla="*/ 997 w 3614"/>
                  <a:gd name="T77" fmla="*/ 1243 h 1784"/>
                  <a:gd name="T78" fmla="*/ 1011 w 3614"/>
                  <a:gd name="T79" fmla="*/ 1277 h 1784"/>
                  <a:gd name="T80" fmla="*/ 1053 w 3614"/>
                  <a:gd name="T81" fmla="*/ 1295 h 1784"/>
                  <a:gd name="T82" fmla="*/ 1107 w 3614"/>
                  <a:gd name="T83" fmla="*/ 1327 h 1784"/>
                  <a:gd name="T84" fmla="*/ 1121 w 3614"/>
                  <a:gd name="T85" fmla="*/ 1345 h 1784"/>
                  <a:gd name="T86" fmla="*/ 1123 w 3614"/>
                  <a:gd name="T87" fmla="*/ 1379 h 1784"/>
                  <a:gd name="T88" fmla="*/ 1135 w 3614"/>
                  <a:gd name="T89" fmla="*/ 1407 h 1784"/>
                  <a:gd name="T90" fmla="*/ 1139 w 3614"/>
                  <a:gd name="T91" fmla="*/ 1451 h 1784"/>
                  <a:gd name="T92" fmla="*/ 1191 w 3614"/>
                  <a:gd name="T93" fmla="*/ 1465 h 1784"/>
                  <a:gd name="T94" fmla="*/ 1197 w 3614"/>
                  <a:gd name="T95" fmla="*/ 1499 h 1784"/>
                  <a:gd name="T96" fmla="*/ 1232 w 3614"/>
                  <a:gd name="T97" fmla="*/ 1517 h 1784"/>
                  <a:gd name="T98" fmla="*/ 1268 w 3614"/>
                  <a:gd name="T99" fmla="*/ 1569 h 1784"/>
                  <a:gd name="T100" fmla="*/ 1414 w 3614"/>
                  <a:gd name="T101" fmla="*/ 1585 h 1784"/>
                  <a:gd name="T102" fmla="*/ 1534 w 3614"/>
                  <a:gd name="T103" fmla="*/ 1622 h 1784"/>
                  <a:gd name="T104" fmla="*/ 1624 w 3614"/>
                  <a:gd name="T105" fmla="*/ 1640 h 1784"/>
                  <a:gd name="T106" fmla="*/ 1672 w 3614"/>
                  <a:gd name="T107" fmla="*/ 1676 h 1784"/>
                  <a:gd name="T108" fmla="*/ 1914 w 3614"/>
                  <a:gd name="T109" fmla="*/ 1692 h 1784"/>
                  <a:gd name="T110" fmla="*/ 1958 w 3614"/>
                  <a:gd name="T111" fmla="*/ 1728 h 1784"/>
                  <a:gd name="T112" fmla="*/ 1972 w 3614"/>
                  <a:gd name="T113" fmla="*/ 1748 h 1784"/>
                  <a:gd name="T114" fmla="*/ 2409 w 3614"/>
                  <a:gd name="T115" fmla="*/ 1784 h 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14" h="1784">
                    <a:moveTo>
                      <a:pt x="0" y="0"/>
                    </a:moveTo>
                    <a:lnTo>
                      <a:pt x="44" y="0"/>
                    </a:lnTo>
                    <a:lnTo>
                      <a:pt x="44" y="14"/>
                    </a:lnTo>
                    <a:lnTo>
                      <a:pt x="170" y="14"/>
                    </a:lnTo>
                    <a:lnTo>
                      <a:pt x="170" y="30"/>
                    </a:lnTo>
                    <a:lnTo>
                      <a:pt x="178" y="30"/>
                    </a:lnTo>
                    <a:lnTo>
                      <a:pt x="178" y="64"/>
                    </a:lnTo>
                    <a:lnTo>
                      <a:pt x="192" y="64"/>
                    </a:lnTo>
                    <a:lnTo>
                      <a:pt x="192" y="84"/>
                    </a:lnTo>
                    <a:lnTo>
                      <a:pt x="202" y="84"/>
                    </a:lnTo>
                    <a:lnTo>
                      <a:pt x="202" y="118"/>
                    </a:lnTo>
                    <a:lnTo>
                      <a:pt x="244" y="118"/>
                    </a:lnTo>
                    <a:lnTo>
                      <a:pt x="244" y="136"/>
                    </a:lnTo>
                    <a:lnTo>
                      <a:pt x="260" y="136"/>
                    </a:lnTo>
                    <a:lnTo>
                      <a:pt x="260" y="150"/>
                    </a:lnTo>
                    <a:lnTo>
                      <a:pt x="268" y="150"/>
                    </a:lnTo>
                    <a:lnTo>
                      <a:pt x="268" y="170"/>
                    </a:lnTo>
                    <a:lnTo>
                      <a:pt x="280" y="170"/>
                    </a:lnTo>
                    <a:lnTo>
                      <a:pt x="280" y="184"/>
                    </a:lnTo>
                    <a:lnTo>
                      <a:pt x="286" y="184"/>
                    </a:lnTo>
                    <a:lnTo>
                      <a:pt x="286" y="205"/>
                    </a:lnTo>
                    <a:lnTo>
                      <a:pt x="312" y="205"/>
                    </a:lnTo>
                    <a:lnTo>
                      <a:pt x="312" y="217"/>
                    </a:lnTo>
                    <a:lnTo>
                      <a:pt x="344" y="217"/>
                    </a:lnTo>
                    <a:lnTo>
                      <a:pt x="344" y="239"/>
                    </a:lnTo>
                    <a:lnTo>
                      <a:pt x="350" y="239"/>
                    </a:lnTo>
                    <a:lnTo>
                      <a:pt x="350" y="255"/>
                    </a:lnTo>
                    <a:lnTo>
                      <a:pt x="350" y="273"/>
                    </a:lnTo>
                    <a:lnTo>
                      <a:pt x="386" y="273"/>
                    </a:lnTo>
                    <a:lnTo>
                      <a:pt x="386" y="289"/>
                    </a:lnTo>
                    <a:lnTo>
                      <a:pt x="397" y="289"/>
                    </a:lnTo>
                    <a:lnTo>
                      <a:pt x="397" y="305"/>
                    </a:lnTo>
                    <a:lnTo>
                      <a:pt x="413" y="305"/>
                    </a:lnTo>
                    <a:lnTo>
                      <a:pt x="413" y="339"/>
                    </a:lnTo>
                    <a:lnTo>
                      <a:pt x="419" y="339"/>
                    </a:lnTo>
                    <a:lnTo>
                      <a:pt x="419" y="373"/>
                    </a:lnTo>
                    <a:lnTo>
                      <a:pt x="425" y="373"/>
                    </a:lnTo>
                    <a:lnTo>
                      <a:pt x="425" y="387"/>
                    </a:lnTo>
                    <a:lnTo>
                      <a:pt x="429" y="387"/>
                    </a:lnTo>
                    <a:lnTo>
                      <a:pt x="429" y="407"/>
                    </a:lnTo>
                    <a:lnTo>
                      <a:pt x="435" y="407"/>
                    </a:lnTo>
                    <a:lnTo>
                      <a:pt x="435" y="425"/>
                    </a:lnTo>
                    <a:lnTo>
                      <a:pt x="445" y="425"/>
                    </a:lnTo>
                    <a:lnTo>
                      <a:pt x="445" y="459"/>
                    </a:lnTo>
                    <a:lnTo>
                      <a:pt x="467" y="459"/>
                    </a:lnTo>
                    <a:lnTo>
                      <a:pt x="467" y="473"/>
                    </a:lnTo>
                    <a:lnTo>
                      <a:pt x="483" y="473"/>
                    </a:lnTo>
                    <a:lnTo>
                      <a:pt x="483" y="489"/>
                    </a:lnTo>
                    <a:lnTo>
                      <a:pt x="511" y="489"/>
                    </a:lnTo>
                    <a:lnTo>
                      <a:pt x="511" y="511"/>
                    </a:lnTo>
                    <a:lnTo>
                      <a:pt x="535" y="511"/>
                    </a:lnTo>
                    <a:lnTo>
                      <a:pt x="535" y="523"/>
                    </a:lnTo>
                    <a:lnTo>
                      <a:pt x="557" y="523"/>
                    </a:lnTo>
                    <a:lnTo>
                      <a:pt x="557" y="543"/>
                    </a:lnTo>
                    <a:lnTo>
                      <a:pt x="563" y="543"/>
                    </a:lnTo>
                    <a:lnTo>
                      <a:pt x="563" y="643"/>
                    </a:lnTo>
                    <a:lnTo>
                      <a:pt x="601" y="643"/>
                    </a:lnTo>
                    <a:lnTo>
                      <a:pt x="601" y="662"/>
                    </a:lnTo>
                    <a:lnTo>
                      <a:pt x="629" y="662"/>
                    </a:lnTo>
                    <a:lnTo>
                      <a:pt x="629" y="678"/>
                    </a:lnTo>
                    <a:lnTo>
                      <a:pt x="643" y="678"/>
                    </a:lnTo>
                    <a:lnTo>
                      <a:pt x="643" y="696"/>
                    </a:lnTo>
                    <a:lnTo>
                      <a:pt x="661" y="696"/>
                    </a:lnTo>
                    <a:lnTo>
                      <a:pt x="661" y="732"/>
                    </a:lnTo>
                    <a:lnTo>
                      <a:pt x="663" y="732"/>
                    </a:lnTo>
                    <a:lnTo>
                      <a:pt x="663" y="746"/>
                    </a:lnTo>
                    <a:lnTo>
                      <a:pt x="683" y="746"/>
                    </a:lnTo>
                    <a:lnTo>
                      <a:pt x="683" y="764"/>
                    </a:lnTo>
                    <a:lnTo>
                      <a:pt x="699" y="764"/>
                    </a:lnTo>
                    <a:lnTo>
                      <a:pt x="699" y="780"/>
                    </a:lnTo>
                    <a:lnTo>
                      <a:pt x="731" y="780"/>
                    </a:lnTo>
                    <a:lnTo>
                      <a:pt x="731" y="814"/>
                    </a:lnTo>
                    <a:lnTo>
                      <a:pt x="735" y="814"/>
                    </a:lnTo>
                    <a:lnTo>
                      <a:pt x="735" y="832"/>
                    </a:lnTo>
                    <a:lnTo>
                      <a:pt x="743" y="832"/>
                    </a:lnTo>
                    <a:lnTo>
                      <a:pt x="743" y="848"/>
                    </a:lnTo>
                    <a:lnTo>
                      <a:pt x="749" y="848"/>
                    </a:lnTo>
                    <a:lnTo>
                      <a:pt x="749" y="866"/>
                    </a:lnTo>
                    <a:lnTo>
                      <a:pt x="771" y="866"/>
                    </a:lnTo>
                    <a:lnTo>
                      <a:pt x="771" y="884"/>
                    </a:lnTo>
                    <a:lnTo>
                      <a:pt x="787" y="884"/>
                    </a:lnTo>
                    <a:lnTo>
                      <a:pt x="787" y="898"/>
                    </a:lnTo>
                    <a:lnTo>
                      <a:pt x="803" y="898"/>
                    </a:lnTo>
                    <a:lnTo>
                      <a:pt x="803" y="914"/>
                    </a:lnTo>
                    <a:lnTo>
                      <a:pt x="811" y="914"/>
                    </a:lnTo>
                    <a:lnTo>
                      <a:pt x="811" y="932"/>
                    </a:lnTo>
                    <a:lnTo>
                      <a:pt x="833" y="932"/>
                    </a:lnTo>
                    <a:lnTo>
                      <a:pt x="833" y="952"/>
                    </a:lnTo>
                    <a:lnTo>
                      <a:pt x="845" y="952"/>
                    </a:lnTo>
                    <a:lnTo>
                      <a:pt x="845" y="1050"/>
                    </a:lnTo>
                    <a:lnTo>
                      <a:pt x="851" y="1050"/>
                    </a:lnTo>
                    <a:lnTo>
                      <a:pt x="851" y="1068"/>
                    </a:lnTo>
                    <a:lnTo>
                      <a:pt x="865" y="1068"/>
                    </a:lnTo>
                    <a:lnTo>
                      <a:pt x="865" y="1086"/>
                    </a:lnTo>
                    <a:lnTo>
                      <a:pt x="897" y="1086"/>
                    </a:lnTo>
                    <a:lnTo>
                      <a:pt x="897" y="1090"/>
                    </a:lnTo>
                    <a:lnTo>
                      <a:pt x="901" y="1090"/>
                    </a:lnTo>
                    <a:lnTo>
                      <a:pt x="901" y="1104"/>
                    </a:lnTo>
                    <a:lnTo>
                      <a:pt x="909" y="1104"/>
                    </a:lnTo>
                    <a:lnTo>
                      <a:pt x="909" y="1120"/>
                    </a:lnTo>
                    <a:lnTo>
                      <a:pt x="913" y="1120"/>
                    </a:lnTo>
                    <a:lnTo>
                      <a:pt x="913" y="1139"/>
                    </a:lnTo>
                    <a:lnTo>
                      <a:pt x="947" y="1139"/>
                    </a:lnTo>
                    <a:lnTo>
                      <a:pt x="947" y="1157"/>
                    </a:lnTo>
                    <a:lnTo>
                      <a:pt x="953" y="1157"/>
                    </a:lnTo>
                    <a:lnTo>
                      <a:pt x="953" y="1173"/>
                    </a:lnTo>
                    <a:lnTo>
                      <a:pt x="959" y="1173"/>
                    </a:lnTo>
                    <a:lnTo>
                      <a:pt x="959" y="1191"/>
                    </a:lnTo>
                    <a:lnTo>
                      <a:pt x="975" y="1191"/>
                    </a:lnTo>
                    <a:lnTo>
                      <a:pt x="975" y="1197"/>
                    </a:lnTo>
                    <a:lnTo>
                      <a:pt x="981" y="1197"/>
                    </a:lnTo>
                    <a:lnTo>
                      <a:pt x="981" y="1207"/>
                    </a:lnTo>
                    <a:lnTo>
                      <a:pt x="987" y="1207"/>
                    </a:lnTo>
                    <a:lnTo>
                      <a:pt x="987" y="1223"/>
                    </a:lnTo>
                    <a:lnTo>
                      <a:pt x="995" y="1223"/>
                    </a:lnTo>
                    <a:lnTo>
                      <a:pt x="995" y="1243"/>
                    </a:lnTo>
                    <a:lnTo>
                      <a:pt x="997" y="1243"/>
                    </a:lnTo>
                    <a:lnTo>
                      <a:pt x="997" y="1259"/>
                    </a:lnTo>
                    <a:lnTo>
                      <a:pt x="1011" y="1259"/>
                    </a:lnTo>
                    <a:lnTo>
                      <a:pt x="1011" y="1277"/>
                    </a:lnTo>
                    <a:lnTo>
                      <a:pt x="1033" y="1277"/>
                    </a:lnTo>
                    <a:lnTo>
                      <a:pt x="1033" y="1295"/>
                    </a:lnTo>
                    <a:lnTo>
                      <a:pt x="1053" y="1295"/>
                    </a:lnTo>
                    <a:lnTo>
                      <a:pt x="1053" y="1313"/>
                    </a:lnTo>
                    <a:lnTo>
                      <a:pt x="1107" y="1313"/>
                    </a:lnTo>
                    <a:lnTo>
                      <a:pt x="1107" y="1327"/>
                    </a:lnTo>
                    <a:lnTo>
                      <a:pt x="1115" y="1327"/>
                    </a:lnTo>
                    <a:lnTo>
                      <a:pt x="1115" y="1345"/>
                    </a:lnTo>
                    <a:lnTo>
                      <a:pt x="1121" y="1345"/>
                    </a:lnTo>
                    <a:lnTo>
                      <a:pt x="1121" y="1363"/>
                    </a:lnTo>
                    <a:lnTo>
                      <a:pt x="1123" y="1363"/>
                    </a:lnTo>
                    <a:lnTo>
                      <a:pt x="1123" y="1379"/>
                    </a:lnTo>
                    <a:lnTo>
                      <a:pt x="1129" y="1379"/>
                    </a:lnTo>
                    <a:lnTo>
                      <a:pt x="1129" y="1407"/>
                    </a:lnTo>
                    <a:lnTo>
                      <a:pt x="1135" y="1407"/>
                    </a:lnTo>
                    <a:lnTo>
                      <a:pt x="1135" y="1435"/>
                    </a:lnTo>
                    <a:lnTo>
                      <a:pt x="1139" y="1435"/>
                    </a:lnTo>
                    <a:lnTo>
                      <a:pt x="1139" y="1451"/>
                    </a:lnTo>
                    <a:lnTo>
                      <a:pt x="1147" y="1451"/>
                    </a:lnTo>
                    <a:lnTo>
                      <a:pt x="1147" y="1465"/>
                    </a:lnTo>
                    <a:lnTo>
                      <a:pt x="1191" y="1465"/>
                    </a:lnTo>
                    <a:lnTo>
                      <a:pt x="1191" y="1485"/>
                    </a:lnTo>
                    <a:lnTo>
                      <a:pt x="1197" y="1485"/>
                    </a:lnTo>
                    <a:lnTo>
                      <a:pt x="1197" y="1499"/>
                    </a:lnTo>
                    <a:lnTo>
                      <a:pt x="1226" y="1499"/>
                    </a:lnTo>
                    <a:lnTo>
                      <a:pt x="1226" y="1517"/>
                    </a:lnTo>
                    <a:lnTo>
                      <a:pt x="1232" y="1517"/>
                    </a:lnTo>
                    <a:lnTo>
                      <a:pt x="1232" y="1535"/>
                    </a:lnTo>
                    <a:lnTo>
                      <a:pt x="1268" y="1535"/>
                    </a:lnTo>
                    <a:lnTo>
                      <a:pt x="1268" y="1569"/>
                    </a:lnTo>
                    <a:lnTo>
                      <a:pt x="1408" y="1569"/>
                    </a:lnTo>
                    <a:lnTo>
                      <a:pt x="1408" y="1585"/>
                    </a:lnTo>
                    <a:lnTo>
                      <a:pt x="1414" y="1585"/>
                    </a:lnTo>
                    <a:lnTo>
                      <a:pt x="1414" y="1604"/>
                    </a:lnTo>
                    <a:lnTo>
                      <a:pt x="1534" y="1604"/>
                    </a:lnTo>
                    <a:lnTo>
                      <a:pt x="1534" y="1622"/>
                    </a:lnTo>
                    <a:lnTo>
                      <a:pt x="1606" y="1622"/>
                    </a:lnTo>
                    <a:lnTo>
                      <a:pt x="1606" y="1640"/>
                    </a:lnTo>
                    <a:lnTo>
                      <a:pt x="1624" y="1640"/>
                    </a:lnTo>
                    <a:lnTo>
                      <a:pt x="1624" y="1658"/>
                    </a:lnTo>
                    <a:lnTo>
                      <a:pt x="1672" y="1658"/>
                    </a:lnTo>
                    <a:lnTo>
                      <a:pt x="1672" y="1676"/>
                    </a:lnTo>
                    <a:lnTo>
                      <a:pt x="1802" y="1676"/>
                    </a:lnTo>
                    <a:lnTo>
                      <a:pt x="1802" y="1692"/>
                    </a:lnTo>
                    <a:lnTo>
                      <a:pt x="1914" y="1692"/>
                    </a:lnTo>
                    <a:lnTo>
                      <a:pt x="1914" y="1710"/>
                    </a:lnTo>
                    <a:lnTo>
                      <a:pt x="1958" y="1710"/>
                    </a:lnTo>
                    <a:lnTo>
                      <a:pt x="1958" y="1728"/>
                    </a:lnTo>
                    <a:lnTo>
                      <a:pt x="1964" y="1728"/>
                    </a:lnTo>
                    <a:lnTo>
                      <a:pt x="1964" y="1748"/>
                    </a:lnTo>
                    <a:lnTo>
                      <a:pt x="1972" y="1748"/>
                    </a:lnTo>
                    <a:lnTo>
                      <a:pt x="1972" y="1766"/>
                    </a:lnTo>
                    <a:lnTo>
                      <a:pt x="2409" y="1766"/>
                    </a:lnTo>
                    <a:lnTo>
                      <a:pt x="2409" y="1784"/>
                    </a:lnTo>
                    <a:lnTo>
                      <a:pt x="3614" y="1784"/>
                    </a:lnTo>
                  </a:path>
                </a:pathLst>
              </a:custGeom>
              <a:noFill/>
              <a:ln w="1270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891" name="Line 7">
                <a:extLst>
                  <a:ext uri="{FF2B5EF4-FFF2-40B4-BE49-F238E27FC236}">
                    <a16:creationId xmlns:a16="http://schemas.microsoft.com/office/drawing/2014/main" id="{5B85C75F-145B-FA5D-CF29-228CBEF71CA3}"/>
                  </a:ext>
                </a:extLst>
              </p:cNvPr>
              <p:cNvSpPr>
                <a:spLocks noChangeShapeType="1"/>
              </p:cNvSpPr>
              <p:nvPr/>
            </p:nvSpPr>
            <p:spPr bwMode="auto">
              <a:xfrm>
                <a:off x="5561534" y="4012658"/>
                <a:ext cx="12189"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892" name="Line 8">
                <a:extLst>
                  <a:ext uri="{FF2B5EF4-FFF2-40B4-BE49-F238E27FC236}">
                    <a16:creationId xmlns:a16="http://schemas.microsoft.com/office/drawing/2014/main" id="{CC53FEB3-7B2C-25A6-EFED-399E7D9CC7F3}"/>
                  </a:ext>
                </a:extLst>
              </p:cNvPr>
              <p:cNvSpPr>
                <a:spLocks noChangeShapeType="1"/>
              </p:cNvSpPr>
              <p:nvPr/>
            </p:nvSpPr>
            <p:spPr bwMode="auto">
              <a:xfrm>
                <a:off x="5567628" y="4000430"/>
                <a:ext cx="0" cy="27432"/>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00" name="Line 16">
                <a:extLst>
                  <a:ext uri="{FF2B5EF4-FFF2-40B4-BE49-F238E27FC236}">
                    <a16:creationId xmlns:a16="http://schemas.microsoft.com/office/drawing/2014/main" id="{B328829B-F0EE-CF0A-B9D6-ED53C6B47030}"/>
                  </a:ext>
                </a:extLst>
              </p:cNvPr>
              <p:cNvSpPr>
                <a:spLocks noChangeShapeType="1"/>
              </p:cNvSpPr>
              <p:nvPr/>
            </p:nvSpPr>
            <p:spPr bwMode="auto">
              <a:xfrm>
                <a:off x="5495511" y="4000430"/>
                <a:ext cx="0" cy="27432"/>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01" name="Line 17">
                <a:extLst>
                  <a:ext uri="{FF2B5EF4-FFF2-40B4-BE49-F238E27FC236}">
                    <a16:creationId xmlns:a16="http://schemas.microsoft.com/office/drawing/2014/main" id="{6F6C68A4-F707-43CB-A099-2A261DF18825}"/>
                  </a:ext>
                </a:extLst>
              </p:cNvPr>
              <p:cNvSpPr>
                <a:spLocks noChangeShapeType="1"/>
              </p:cNvSpPr>
              <p:nvPr/>
            </p:nvSpPr>
            <p:spPr bwMode="auto">
              <a:xfrm>
                <a:off x="5524967" y="4012658"/>
                <a:ext cx="12189"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02" name="Line 18">
                <a:extLst>
                  <a:ext uri="{FF2B5EF4-FFF2-40B4-BE49-F238E27FC236}">
                    <a16:creationId xmlns:a16="http://schemas.microsoft.com/office/drawing/2014/main" id="{BA40D07D-EBF6-A1D5-82DD-9567233D97D1}"/>
                  </a:ext>
                </a:extLst>
              </p:cNvPr>
              <p:cNvSpPr>
                <a:spLocks noChangeShapeType="1"/>
              </p:cNvSpPr>
              <p:nvPr/>
            </p:nvSpPr>
            <p:spPr bwMode="auto">
              <a:xfrm>
                <a:off x="5531062" y="4000430"/>
                <a:ext cx="0" cy="27432"/>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grpSp>
            <p:nvGrpSpPr>
              <p:cNvPr id="2087" name="Group 2086">
                <a:extLst>
                  <a:ext uri="{FF2B5EF4-FFF2-40B4-BE49-F238E27FC236}">
                    <a16:creationId xmlns:a16="http://schemas.microsoft.com/office/drawing/2014/main" id="{6ED1D375-B250-E2CF-0F70-806266E4E062}"/>
                  </a:ext>
                </a:extLst>
              </p:cNvPr>
              <p:cNvGrpSpPr/>
              <p:nvPr/>
            </p:nvGrpSpPr>
            <p:grpSpPr>
              <a:xfrm>
                <a:off x="4805312" y="3985245"/>
                <a:ext cx="657695" cy="42164"/>
                <a:chOff x="4805312" y="4002501"/>
                <a:chExt cx="657695" cy="15053"/>
              </a:xfrm>
            </p:grpSpPr>
            <p:sp>
              <p:nvSpPr>
                <p:cNvPr id="1893" name="Line 9">
                  <a:extLst>
                    <a:ext uri="{FF2B5EF4-FFF2-40B4-BE49-F238E27FC236}">
                      <a16:creationId xmlns:a16="http://schemas.microsoft.com/office/drawing/2014/main" id="{A339E173-C835-98EE-E84E-EC7C79C63399}"/>
                    </a:ext>
                  </a:extLst>
                </p:cNvPr>
                <p:cNvSpPr>
                  <a:spLocks noChangeShapeType="1"/>
                </p:cNvSpPr>
                <p:nvPr/>
              </p:nvSpPr>
              <p:spPr bwMode="auto">
                <a:xfrm>
                  <a:off x="5433550" y="4012658"/>
                  <a:ext cx="11173"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894" name="Line 10">
                  <a:extLst>
                    <a:ext uri="{FF2B5EF4-FFF2-40B4-BE49-F238E27FC236}">
                      <a16:creationId xmlns:a16="http://schemas.microsoft.com/office/drawing/2014/main" id="{16359B9F-F3EC-C008-6FFC-B475F8157620}"/>
                    </a:ext>
                  </a:extLst>
                </p:cNvPr>
                <p:cNvSpPr>
                  <a:spLocks noChangeShapeType="1"/>
                </p:cNvSpPr>
                <p:nvPr/>
              </p:nvSpPr>
              <p:spPr bwMode="auto">
                <a:xfrm>
                  <a:off x="5438629" y="4006781"/>
                  <a:ext cx="0" cy="10773"/>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895" name="Line 11">
                  <a:extLst>
                    <a:ext uri="{FF2B5EF4-FFF2-40B4-BE49-F238E27FC236}">
                      <a16:creationId xmlns:a16="http://schemas.microsoft.com/office/drawing/2014/main" id="{5EEEEA61-094A-F863-3A65-BB0F466D0B54}"/>
                    </a:ext>
                  </a:extLst>
                </p:cNvPr>
                <p:cNvSpPr>
                  <a:spLocks noChangeShapeType="1"/>
                </p:cNvSpPr>
                <p:nvPr/>
              </p:nvSpPr>
              <p:spPr bwMode="auto">
                <a:xfrm>
                  <a:off x="5446755" y="4012658"/>
                  <a:ext cx="12189"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896" name="Line 12">
                  <a:extLst>
                    <a:ext uri="{FF2B5EF4-FFF2-40B4-BE49-F238E27FC236}">
                      <a16:creationId xmlns:a16="http://schemas.microsoft.com/office/drawing/2014/main" id="{1B7EBA05-332A-2E49-B091-B96204D54F40}"/>
                    </a:ext>
                  </a:extLst>
                </p:cNvPr>
                <p:cNvSpPr>
                  <a:spLocks noChangeShapeType="1"/>
                </p:cNvSpPr>
                <p:nvPr/>
              </p:nvSpPr>
              <p:spPr bwMode="auto">
                <a:xfrm>
                  <a:off x="5452849" y="4006781"/>
                  <a:ext cx="0" cy="10773"/>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897" name="Line 13">
                  <a:extLst>
                    <a:ext uri="{FF2B5EF4-FFF2-40B4-BE49-F238E27FC236}">
                      <a16:creationId xmlns:a16="http://schemas.microsoft.com/office/drawing/2014/main" id="{6610A6AD-4A84-A3F1-DB32-38DFF2174EB6}"/>
                    </a:ext>
                  </a:extLst>
                </p:cNvPr>
                <p:cNvSpPr>
                  <a:spLocks noChangeShapeType="1"/>
                </p:cNvSpPr>
                <p:nvPr/>
              </p:nvSpPr>
              <p:spPr bwMode="auto">
                <a:xfrm>
                  <a:off x="5451834" y="4012658"/>
                  <a:ext cx="11173"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898" name="Line 14">
                  <a:extLst>
                    <a:ext uri="{FF2B5EF4-FFF2-40B4-BE49-F238E27FC236}">
                      <a16:creationId xmlns:a16="http://schemas.microsoft.com/office/drawing/2014/main" id="{FC38A084-B30C-ABB4-68EC-EA7E29A800E7}"/>
                    </a:ext>
                  </a:extLst>
                </p:cNvPr>
                <p:cNvSpPr>
                  <a:spLocks noChangeShapeType="1"/>
                </p:cNvSpPr>
                <p:nvPr/>
              </p:nvSpPr>
              <p:spPr bwMode="auto">
                <a:xfrm>
                  <a:off x="5457928" y="4006781"/>
                  <a:ext cx="0" cy="10773"/>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03" name="Line 19">
                  <a:extLst>
                    <a:ext uri="{FF2B5EF4-FFF2-40B4-BE49-F238E27FC236}">
                      <a16:creationId xmlns:a16="http://schemas.microsoft.com/office/drawing/2014/main" id="{02D2E92F-F7BC-6D84-B604-221B1ED04212}"/>
                    </a:ext>
                  </a:extLst>
                </p:cNvPr>
                <p:cNvSpPr>
                  <a:spLocks noChangeShapeType="1"/>
                </p:cNvSpPr>
                <p:nvPr/>
              </p:nvSpPr>
              <p:spPr bwMode="auto">
                <a:xfrm>
                  <a:off x="5218212" y="4012658"/>
                  <a:ext cx="12189"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04" name="Line 20">
                  <a:extLst>
                    <a:ext uri="{FF2B5EF4-FFF2-40B4-BE49-F238E27FC236}">
                      <a16:creationId xmlns:a16="http://schemas.microsoft.com/office/drawing/2014/main" id="{B30695D5-CF65-2214-EF92-62CEA71C6832}"/>
                    </a:ext>
                  </a:extLst>
                </p:cNvPr>
                <p:cNvSpPr>
                  <a:spLocks noChangeShapeType="1"/>
                </p:cNvSpPr>
                <p:nvPr/>
              </p:nvSpPr>
              <p:spPr bwMode="auto">
                <a:xfrm>
                  <a:off x="5224307" y="4006781"/>
                  <a:ext cx="0" cy="10773"/>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05" name="Line 21">
                  <a:extLst>
                    <a:ext uri="{FF2B5EF4-FFF2-40B4-BE49-F238E27FC236}">
                      <a16:creationId xmlns:a16="http://schemas.microsoft.com/office/drawing/2014/main" id="{62FD35D3-5003-A62E-45A7-EA92CF5B6B64}"/>
                    </a:ext>
                  </a:extLst>
                </p:cNvPr>
                <p:cNvSpPr>
                  <a:spLocks noChangeShapeType="1"/>
                </p:cNvSpPr>
                <p:nvPr/>
              </p:nvSpPr>
              <p:spPr bwMode="auto">
                <a:xfrm>
                  <a:off x="5356354" y="4012658"/>
                  <a:ext cx="12189"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06" name="Line 22">
                  <a:extLst>
                    <a:ext uri="{FF2B5EF4-FFF2-40B4-BE49-F238E27FC236}">
                      <a16:creationId xmlns:a16="http://schemas.microsoft.com/office/drawing/2014/main" id="{273D93D0-3FD3-8819-6526-17D1051C8704}"/>
                    </a:ext>
                  </a:extLst>
                </p:cNvPr>
                <p:cNvSpPr>
                  <a:spLocks noChangeShapeType="1"/>
                </p:cNvSpPr>
                <p:nvPr/>
              </p:nvSpPr>
              <p:spPr bwMode="auto">
                <a:xfrm>
                  <a:off x="5362448" y="4006781"/>
                  <a:ext cx="0" cy="10773"/>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07" name="Line 23">
                  <a:extLst>
                    <a:ext uri="{FF2B5EF4-FFF2-40B4-BE49-F238E27FC236}">
                      <a16:creationId xmlns:a16="http://schemas.microsoft.com/office/drawing/2014/main" id="{1978B743-5CC7-B7B9-BADD-41481DCDDA46}"/>
                    </a:ext>
                  </a:extLst>
                </p:cNvPr>
                <p:cNvSpPr>
                  <a:spLocks noChangeShapeType="1"/>
                </p:cNvSpPr>
                <p:nvPr/>
              </p:nvSpPr>
              <p:spPr bwMode="auto">
                <a:xfrm>
                  <a:off x="5241575" y="4012658"/>
                  <a:ext cx="12189"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08" name="Line 24">
                  <a:extLst>
                    <a:ext uri="{FF2B5EF4-FFF2-40B4-BE49-F238E27FC236}">
                      <a16:creationId xmlns:a16="http://schemas.microsoft.com/office/drawing/2014/main" id="{12B79E0E-E4FC-4E4E-C11C-3BF53C77F3DA}"/>
                    </a:ext>
                  </a:extLst>
                </p:cNvPr>
                <p:cNvSpPr>
                  <a:spLocks noChangeShapeType="1"/>
                </p:cNvSpPr>
                <p:nvPr/>
              </p:nvSpPr>
              <p:spPr bwMode="auto">
                <a:xfrm>
                  <a:off x="5247669" y="4006781"/>
                  <a:ext cx="0" cy="10773"/>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09" name="Line 25">
                  <a:extLst>
                    <a:ext uri="{FF2B5EF4-FFF2-40B4-BE49-F238E27FC236}">
                      <a16:creationId xmlns:a16="http://schemas.microsoft.com/office/drawing/2014/main" id="{77862347-1646-6503-DD7F-E12FA8AE2D04}"/>
                    </a:ext>
                  </a:extLst>
                </p:cNvPr>
                <p:cNvSpPr>
                  <a:spLocks noChangeShapeType="1"/>
                </p:cNvSpPr>
                <p:nvPr/>
              </p:nvSpPr>
              <p:spPr bwMode="auto">
                <a:xfrm>
                  <a:off x="5296425" y="4012658"/>
                  <a:ext cx="11173"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10" name="Line 26">
                  <a:extLst>
                    <a:ext uri="{FF2B5EF4-FFF2-40B4-BE49-F238E27FC236}">
                      <a16:creationId xmlns:a16="http://schemas.microsoft.com/office/drawing/2014/main" id="{B4812422-2D41-A1D0-7407-5B15781BBDD8}"/>
                    </a:ext>
                  </a:extLst>
                </p:cNvPr>
                <p:cNvSpPr>
                  <a:spLocks noChangeShapeType="1"/>
                </p:cNvSpPr>
                <p:nvPr/>
              </p:nvSpPr>
              <p:spPr bwMode="auto">
                <a:xfrm>
                  <a:off x="5301504" y="4006781"/>
                  <a:ext cx="0" cy="10773"/>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11" name="Line 27">
                  <a:extLst>
                    <a:ext uri="{FF2B5EF4-FFF2-40B4-BE49-F238E27FC236}">
                      <a16:creationId xmlns:a16="http://schemas.microsoft.com/office/drawing/2014/main" id="{DC703B42-84E8-B48E-7349-C2D7D1B5CD48}"/>
                    </a:ext>
                  </a:extLst>
                </p:cNvPr>
                <p:cNvSpPr>
                  <a:spLocks noChangeShapeType="1"/>
                </p:cNvSpPr>
                <p:nvPr/>
              </p:nvSpPr>
              <p:spPr bwMode="auto">
                <a:xfrm>
                  <a:off x="5307598" y="4012658"/>
                  <a:ext cx="11173"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12" name="Line 28">
                  <a:extLst>
                    <a:ext uri="{FF2B5EF4-FFF2-40B4-BE49-F238E27FC236}">
                      <a16:creationId xmlns:a16="http://schemas.microsoft.com/office/drawing/2014/main" id="{FAEDB95E-6C10-6840-3B75-D277CE5B81C2}"/>
                    </a:ext>
                  </a:extLst>
                </p:cNvPr>
                <p:cNvSpPr>
                  <a:spLocks noChangeShapeType="1"/>
                </p:cNvSpPr>
                <p:nvPr/>
              </p:nvSpPr>
              <p:spPr bwMode="auto">
                <a:xfrm>
                  <a:off x="5312677" y="4006781"/>
                  <a:ext cx="0" cy="10773"/>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13" name="Line 29">
                  <a:extLst>
                    <a:ext uri="{FF2B5EF4-FFF2-40B4-BE49-F238E27FC236}">
                      <a16:creationId xmlns:a16="http://schemas.microsoft.com/office/drawing/2014/main" id="{192AD5B4-20D7-5369-6773-84664F83159C}"/>
                    </a:ext>
                  </a:extLst>
                </p:cNvPr>
                <p:cNvSpPr>
                  <a:spLocks noChangeShapeType="1"/>
                </p:cNvSpPr>
                <p:nvPr/>
              </p:nvSpPr>
              <p:spPr bwMode="auto">
                <a:xfrm>
                  <a:off x="5311661" y="4012658"/>
                  <a:ext cx="12189"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14" name="Line 30">
                  <a:extLst>
                    <a:ext uri="{FF2B5EF4-FFF2-40B4-BE49-F238E27FC236}">
                      <a16:creationId xmlns:a16="http://schemas.microsoft.com/office/drawing/2014/main" id="{4F801488-A65B-3C64-F7AF-B3086E17543A}"/>
                    </a:ext>
                  </a:extLst>
                </p:cNvPr>
                <p:cNvSpPr>
                  <a:spLocks noChangeShapeType="1"/>
                </p:cNvSpPr>
                <p:nvPr/>
              </p:nvSpPr>
              <p:spPr bwMode="auto">
                <a:xfrm>
                  <a:off x="5317756" y="4006781"/>
                  <a:ext cx="0" cy="10773"/>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15" name="Line 31">
                  <a:extLst>
                    <a:ext uri="{FF2B5EF4-FFF2-40B4-BE49-F238E27FC236}">
                      <a16:creationId xmlns:a16="http://schemas.microsoft.com/office/drawing/2014/main" id="{E91DB856-27E7-88DB-B0CA-81DA676E8E26}"/>
                    </a:ext>
                  </a:extLst>
                </p:cNvPr>
                <p:cNvSpPr>
                  <a:spLocks noChangeShapeType="1"/>
                </p:cNvSpPr>
                <p:nvPr/>
              </p:nvSpPr>
              <p:spPr bwMode="auto">
                <a:xfrm>
                  <a:off x="5154728" y="4012658"/>
                  <a:ext cx="11173"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16" name="Line 32">
                  <a:extLst>
                    <a:ext uri="{FF2B5EF4-FFF2-40B4-BE49-F238E27FC236}">
                      <a16:creationId xmlns:a16="http://schemas.microsoft.com/office/drawing/2014/main" id="{294C62B9-E08F-96F4-88A5-FE7F71E9EC97}"/>
                    </a:ext>
                  </a:extLst>
                </p:cNvPr>
                <p:cNvSpPr>
                  <a:spLocks noChangeShapeType="1"/>
                </p:cNvSpPr>
                <p:nvPr/>
              </p:nvSpPr>
              <p:spPr bwMode="auto">
                <a:xfrm>
                  <a:off x="5159807" y="4006781"/>
                  <a:ext cx="0" cy="10773"/>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17" name="Line 33">
                  <a:extLst>
                    <a:ext uri="{FF2B5EF4-FFF2-40B4-BE49-F238E27FC236}">
                      <a16:creationId xmlns:a16="http://schemas.microsoft.com/office/drawing/2014/main" id="{7FF510E7-2AF6-A64A-6BA2-CC9A7DDABC71}"/>
                    </a:ext>
                  </a:extLst>
                </p:cNvPr>
                <p:cNvSpPr>
                  <a:spLocks noChangeShapeType="1"/>
                </p:cNvSpPr>
                <p:nvPr/>
              </p:nvSpPr>
              <p:spPr bwMode="auto">
                <a:xfrm>
                  <a:off x="5149650" y="4012658"/>
                  <a:ext cx="11173"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18" name="Line 34">
                  <a:extLst>
                    <a:ext uri="{FF2B5EF4-FFF2-40B4-BE49-F238E27FC236}">
                      <a16:creationId xmlns:a16="http://schemas.microsoft.com/office/drawing/2014/main" id="{4CE414D2-F420-1B5D-8851-99D2801A833C}"/>
                    </a:ext>
                  </a:extLst>
                </p:cNvPr>
                <p:cNvSpPr>
                  <a:spLocks noChangeShapeType="1"/>
                </p:cNvSpPr>
                <p:nvPr/>
              </p:nvSpPr>
              <p:spPr bwMode="auto">
                <a:xfrm>
                  <a:off x="5155744" y="4006781"/>
                  <a:ext cx="0" cy="10773"/>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19" name="Line 35">
                  <a:extLst>
                    <a:ext uri="{FF2B5EF4-FFF2-40B4-BE49-F238E27FC236}">
                      <a16:creationId xmlns:a16="http://schemas.microsoft.com/office/drawing/2014/main" id="{743ABCDF-ACCF-08E7-BA44-038EBB7966FD}"/>
                    </a:ext>
                  </a:extLst>
                </p:cNvPr>
                <p:cNvSpPr>
                  <a:spLocks noChangeShapeType="1"/>
                </p:cNvSpPr>
                <p:nvPr/>
              </p:nvSpPr>
              <p:spPr bwMode="auto">
                <a:xfrm>
                  <a:off x="5047059" y="4012658"/>
                  <a:ext cx="12189"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20" name="Line 36">
                  <a:extLst>
                    <a:ext uri="{FF2B5EF4-FFF2-40B4-BE49-F238E27FC236}">
                      <a16:creationId xmlns:a16="http://schemas.microsoft.com/office/drawing/2014/main" id="{BC066E95-3AFD-222B-EA01-8A1D21F491FC}"/>
                    </a:ext>
                  </a:extLst>
                </p:cNvPr>
                <p:cNvSpPr>
                  <a:spLocks noChangeShapeType="1"/>
                </p:cNvSpPr>
                <p:nvPr/>
              </p:nvSpPr>
              <p:spPr bwMode="auto">
                <a:xfrm>
                  <a:off x="5053154" y="4006781"/>
                  <a:ext cx="0" cy="10773"/>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21" name="Line 37">
                  <a:extLst>
                    <a:ext uri="{FF2B5EF4-FFF2-40B4-BE49-F238E27FC236}">
                      <a16:creationId xmlns:a16="http://schemas.microsoft.com/office/drawing/2014/main" id="{6472F4F0-9796-ED7D-6514-4D51185DE046}"/>
                    </a:ext>
                  </a:extLst>
                </p:cNvPr>
                <p:cNvSpPr>
                  <a:spLocks noChangeShapeType="1"/>
                </p:cNvSpPr>
                <p:nvPr/>
              </p:nvSpPr>
              <p:spPr bwMode="auto">
                <a:xfrm>
                  <a:off x="5045028" y="4012658"/>
                  <a:ext cx="11173"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22" name="Line 38">
                  <a:extLst>
                    <a:ext uri="{FF2B5EF4-FFF2-40B4-BE49-F238E27FC236}">
                      <a16:creationId xmlns:a16="http://schemas.microsoft.com/office/drawing/2014/main" id="{D4F552B5-5992-33AB-A85E-A7F3798BDA7B}"/>
                    </a:ext>
                  </a:extLst>
                </p:cNvPr>
                <p:cNvSpPr>
                  <a:spLocks noChangeShapeType="1"/>
                </p:cNvSpPr>
                <p:nvPr/>
              </p:nvSpPr>
              <p:spPr bwMode="auto">
                <a:xfrm>
                  <a:off x="5051122" y="4006781"/>
                  <a:ext cx="0" cy="10773"/>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23" name="Line 39">
                  <a:extLst>
                    <a:ext uri="{FF2B5EF4-FFF2-40B4-BE49-F238E27FC236}">
                      <a16:creationId xmlns:a16="http://schemas.microsoft.com/office/drawing/2014/main" id="{DA191B14-539D-BFC0-C37A-559712E0C182}"/>
                    </a:ext>
                  </a:extLst>
                </p:cNvPr>
                <p:cNvSpPr>
                  <a:spLocks noChangeShapeType="1"/>
                </p:cNvSpPr>
                <p:nvPr/>
              </p:nvSpPr>
              <p:spPr bwMode="auto">
                <a:xfrm>
                  <a:off x="5001351" y="4012658"/>
                  <a:ext cx="11173"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24" name="Line 40">
                  <a:extLst>
                    <a:ext uri="{FF2B5EF4-FFF2-40B4-BE49-F238E27FC236}">
                      <a16:creationId xmlns:a16="http://schemas.microsoft.com/office/drawing/2014/main" id="{78E599C9-192D-40FF-B0F8-00A0F46C30E9}"/>
                    </a:ext>
                  </a:extLst>
                </p:cNvPr>
                <p:cNvSpPr>
                  <a:spLocks noChangeShapeType="1"/>
                </p:cNvSpPr>
                <p:nvPr/>
              </p:nvSpPr>
              <p:spPr bwMode="auto">
                <a:xfrm>
                  <a:off x="5007446" y="4006781"/>
                  <a:ext cx="0" cy="10773"/>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26" name="Line 41">
                  <a:extLst>
                    <a:ext uri="{FF2B5EF4-FFF2-40B4-BE49-F238E27FC236}">
                      <a16:creationId xmlns:a16="http://schemas.microsoft.com/office/drawing/2014/main" id="{B9009A2A-B25E-628C-A669-86CA44D2D351}"/>
                    </a:ext>
                  </a:extLst>
                </p:cNvPr>
                <p:cNvSpPr>
                  <a:spLocks noChangeShapeType="1"/>
                </p:cNvSpPr>
                <p:nvPr/>
              </p:nvSpPr>
              <p:spPr bwMode="auto">
                <a:xfrm>
                  <a:off x="4945485" y="4003843"/>
                  <a:ext cx="12189"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27" name="Line 42">
                  <a:extLst>
                    <a:ext uri="{FF2B5EF4-FFF2-40B4-BE49-F238E27FC236}">
                      <a16:creationId xmlns:a16="http://schemas.microsoft.com/office/drawing/2014/main" id="{46BA56C9-5484-304C-65A2-E8AB514FDACE}"/>
                    </a:ext>
                  </a:extLst>
                </p:cNvPr>
                <p:cNvSpPr>
                  <a:spLocks noChangeShapeType="1"/>
                </p:cNvSpPr>
                <p:nvPr/>
              </p:nvSpPr>
              <p:spPr bwMode="auto">
                <a:xfrm>
                  <a:off x="4951580" y="4004768"/>
                  <a:ext cx="0" cy="10773"/>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29" name="Line 43">
                  <a:extLst>
                    <a:ext uri="{FF2B5EF4-FFF2-40B4-BE49-F238E27FC236}">
                      <a16:creationId xmlns:a16="http://schemas.microsoft.com/office/drawing/2014/main" id="{9FDDA8AA-F548-F8E1-1F71-978410ECE2FD}"/>
                    </a:ext>
                  </a:extLst>
                </p:cNvPr>
                <p:cNvSpPr>
                  <a:spLocks noChangeShapeType="1"/>
                </p:cNvSpPr>
                <p:nvPr/>
              </p:nvSpPr>
              <p:spPr bwMode="auto">
                <a:xfrm>
                  <a:off x="4906887" y="4003843"/>
                  <a:ext cx="11173"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30" name="Line 44">
                  <a:extLst>
                    <a:ext uri="{FF2B5EF4-FFF2-40B4-BE49-F238E27FC236}">
                      <a16:creationId xmlns:a16="http://schemas.microsoft.com/office/drawing/2014/main" id="{4021BE6B-6263-C891-F074-00C0F0B01F9B}"/>
                    </a:ext>
                  </a:extLst>
                </p:cNvPr>
                <p:cNvSpPr>
                  <a:spLocks noChangeShapeType="1"/>
                </p:cNvSpPr>
                <p:nvPr/>
              </p:nvSpPr>
              <p:spPr bwMode="auto">
                <a:xfrm>
                  <a:off x="4911965" y="4004768"/>
                  <a:ext cx="0" cy="10773"/>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32" name="Line 45">
                  <a:extLst>
                    <a:ext uri="{FF2B5EF4-FFF2-40B4-BE49-F238E27FC236}">
                      <a16:creationId xmlns:a16="http://schemas.microsoft.com/office/drawing/2014/main" id="{A72D7504-2EBF-C824-537A-995646ECDBE3}"/>
                    </a:ext>
                  </a:extLst>
                </p:cNvPr>
                <p:cNvSpPr>
                  <a:spLocks noChangeShapeType="1"/>
                </p:cNvSpPr>
                <p:nvPr/>
              </p:nvSpPr>
              <p:spPr bwMode="auto">
                <a:xfrm>
                  <a:off x="4805312" y="4003843"/>
                  <a:ext cx="12189"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33" name="Line 46">
                  <a:extLst>
                    <a:ext uri="{FF2B5EF4-FFF2-40B4-BE49-F238E27FC236}">
                      <a16:creationId xmlns:a16="http://schemas.microsoft.com/office/drawing/2014/main" id="{7083C501-A87C-0E3A-F24D-7C365086F384}"/>
                    </a:ext>
                  </a:extLst>
                </p:cNvPr>
                <p:cNvSpPr>
                  <a:spLocks noChangeShapeType="1"/>
                </p:cNvSpPr>
                <p:nvPr/>
              </p:nvSpPr>
              <p:spPr bwMode="auto">
                <a:xfrm>
                  <a:off x="4811407" y="4002501"/>
                  <a:ext cx="0" cy="10773"/>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grpSp>
          <p:sp>
            <p:nvSpPr>
              <p:cNvPr id="1935" name="Line 47">
                <a:extLst>
                  <a:ext uri="{FF2B5EF4-FFF2-40B4-BE49-F238E27FC236}">
                    <a16:creationId xmlns:a16="http://schemas.microsoft.com/office/drawing/2014/main" id="{729CBBE6-358A-3654-273C-ACD03864D6F6}"/>
                  </a:ext>
                </a:extLst>
              </p:cNvPr>
              <p:cNvSpPr>
                <a:spLocks noChangeShapeType="1"/>
              </p:cNvSpPr>
              <p:nvPr/>
            </p:nvSpPr>
            <p:spPr bwMode="auto">
              <a:xfrm>
                <a:off x="4486877" y="3924516"/>
                <a:ext cx="12189"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36" name="Line 48">
                <a:extLst>
                  <a:ext uri="{FF2B5EF4-FFF2-40B4-BE49-F238E27FC236}">
                    <a16:creationId xmlns:a16="http://schemas.microsoft.com/office/drawing/2014/main" id="{37608270-C2B7-6ACB-58CC-5DB71D654982}"/>
                  </a:ext>
                </a:extLst>
              </p:cNvPr>
              <p:cNvSpPr>
                <a:spLocks noChangeShapeType="1"/>
              </p:cNvSpPr>
              <p:nvPr/>
            </p:nvSpPr>
            <p:spPr bwMode="auto">
              <a:xfrm>
                <a:off x="4492971" y="3918640"/>
                <a:ext cx="0" cy="11752"/>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38" name="Line 49">
                <a:extLst>
                  <a:ext uri="{FF2B5EF4-FFF2-40B4-BE49-F238E27FC236}">
                    <a16:creationId xmlns:a16="http://schemas.microsoft.com/office/drawing/2014/main" id="{B44D8A07-6840-60B0-D1B2-091B2A4D3645}"/>
                  </a:ext>
                </a:extLst>
              </p:cNvPr>
              <p:cNvSpPr>
                <a:spLocks noChangeShapeType="1"/>
              </p:cNvSpPr>
              <p:nvPr/>
            </p:nvSpPr>
            <p:spPr bwMode="auto">
              <a:xfrm>
                <a:off x="4155236" y="3645400"/>
                <a:ext cx="11173"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39" name="Line 50">
                <a:extLst>
                  <a:ext uri="{FF2B5EF4-FFF2-40B4-BE49-F238E27FC236}">
                    <a16:creationId xmlns:a16="http://schemas.microsoft.com/office/drawing/2014/main" id="{CC5AC66C-0E9F-5848-8C31-0FA99F8EBB28}"/>
                  </a:ext>
                </a:extLst>
              </p:cNvPr>
              <p:cNvSpPr>
                <a:spLocks noChangeShapeType="1"/>
              </p:cNvSpPr>
              <p:nvPr/>
            </p:nvSpPr>
            <p:spPr bwMode="auto">
              <a:xfrm>
                <a:off x="4161330" y="3640503"/>
                <a:ext cx="0" cy="10773"/>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71" name="Line 51">
                <a:extLst>
                  <a:ext uri="{FF2B5EF4-FFF2-40B4-BE49-F238E27FC236}">
                    <a16:creationId xmlns:a16="http://schemas.microsoft.com/office/drawing/2014/main" id="{9829AA3F-B619-E2E5-78C5-3B6962A008E3}"/>
                  </a:ext>
                </a:extLst>
              </p:cNvPr>
              <p:cNvSpPr>
                <a:spLocks noChangeShapeType="1"/>
              </p:cNvSpPr>
              <p:nvPr/>
            </p:nvSpPr>
            <p:spPr bwMode="auto">
              <a:xfrm>
                <a:off x="5704246" y="3919619"/>
                <a:ext cx="11173"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72" name="Line 52">
                <a:extLst>
                  <a:ext uri="{FF2B5EF4-FFF2-40B4-BE49-F238E27FC236}">
                    <a16:creationId xmlns:a16="http://schemas.microsoft.com/office/drawing/2014/main" id="{747A1729-51D9-4F95-81A3-F81317F40DA2}"/>
                  </a:ext>
                </a:extLst>
              </p:cNvPr>
              <p:cNvSpPr>
                <a:spLocks noChangeShapeType="1"/>
              </p:cNvSpPr>
              <p:nvPr/>
            </p:nvSpPr>
            <p:spPr bwMode="auto">
              <a:xfrm>
                <a:off x="5709325" y="3913253"/>
                <a:ext cx="0" cy="11262"/>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73" name="Line 53">
                <a:extLst>
                  <a:ext uri="{FF2B5EF4-FFF2-40B4-BE49-F238E27FC236}">
                    <a16:creationId xmlns:a16="http://schemas.microsoft.com/office/drawing/2014/main" id="{228CC9EC-62B7-B09E-A70D-D222FF140902}"/>
                  </a:ext>
                </a:extLst>
              </p:cNvPr>
              <p:cNvSpPr>
                <a:spLocks noChangeShapeType="1"/>
              </p:cNvSpPr>
              <p:nvPr/>
            </p:nvSpPr>
            <p:spPr bwMode="auto">
              <a:xfrm>
                <a:off x="5682916" y="3919619"/>
                <a:ext cx="12189"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74" name="Line 54">
                <a:extLst>
                  <a:ext uri="{FF2B5EF4-FFF2-40B4-BE49-F238E27FC236}">
                    <a16:creationId xmlns:a16="http://schemas.microsoft.com/office/drawing/2014/main" id="{DB888516-8711-D9BE-8F25-6A83DA2C5A56}"/>
                  </a:ext>
                </a:extLst>
              </p:cNvPr>
              <p:cNvSpPr>
                <a:spLocks noChangeShapeType="1"/>
              </p:cNvSpPr>
              <p:nvPr/>
            </p:nvSpPr>
            <p:spPr bwMode="auto">
              <a:xfrm>
                <a:off x="5689010" y="3906284"/>
                <a:ext cx="0" cy="27432"/>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grpSp>
            <p:nvGrpSpPr>
              <p:cNvPr id="2080" name="Group 2079">
                <a:extLst>
                  <a:ext uri="{FF2B5EF4-FFF2-40B4-BE49-F238E27FC236}">
                    <a16:creationId xmlns:a16="http://schemas.microsoft.com/office/drawing/2014/main" id="{7F497959-0F80-B755-C37A-0D1C5313B19C}"/>
                  </a:ext>
                </a:extLst>
              </p:cNvPr>
              <p:cNvGrpSpPr/>
              <p:nvPr/>
            </p:nvGrpSpPr>
            <p:grpSpPr>
              <a:xfrm>
                <a:off x="5451834" y="3752631"/>
                <a:ext cx="215570" cy="27432"/>
                <a:chOff x="5451834" y="3763412"/>
                <a:chExt cx="208735" cy="10773"/>
              </a:xfrm>
            </p:grpSpPr>
            <p:sp>
              <p:nvSpPr>
                <p:cNvPr id="1975" name="Line 55">
                  <a:extLst>
                    <a:ext uri="{FF2B5EF4-FFF2-40B4-BE49-F238E27FC236}">
                      <a16:creationId xmlns:a16="http://schemas.microsoft.com/office/drawing/2014/main" id="{B5900439-0F15-E76F-EB3A-88357F49EB7C}"/>
                    </a:ext>
                  </a:extLst>
                </p:cNvPr>
                <p:cNvSpPr>
                  <a:spLocks noChangeShapeType="1"/>
                </p:cNvSpPr>
                <p:nvPr/>
              </p:nvSpPr>
              <p:spPr bwMode="auto">
                <a:xfrm>
                  <a:off x="5649396" y="3768308"/>
                  <a:ext cx="11173"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76" name="Line 56">
                  <a:extLst>
                    <a:ext uri="{FF2B5EF4-FFF2-40B4-BE49-F238E27FC236}">
                      <a16:creationId xmlns:a16="http://schemas.microsoft.com/office/drawing/2014/main" id="{8918C0D0-BA7F-646A-9EBB-5AAC45BB5E9F}"/>
                    </a:ext>
                  </a:extLst>
                </p:cNvPr>
                <p:cNvSpPr>
                  <a:spLocks noChangeShapeType="1"/>
                </p:cNvSpPr>
                <p:nvPr/>
              </p:nvSpPr>
              <p:spPr bwMode="auto">
                <a:xfrm>
                  <a:off x="5654475" y="3763412"/>
                  <a:ext cx="0" cy="10773"/>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77" name="Line 57">
                  <a:extLst>
                    <a:ext uri="{FF2B5EF4-FFF2-40B4-BE49-F238E27FC236}">
                      <a16:creationId xmlns:a16="http://schemas.microsoft.com/office/drawing/2014/main" id="{41061936-EE8E-CA34-6BD8-2E1894913BE6}"/>
                    </a:ext>
                  </a:extLst>
                </p:cNvPr>
                <p:cNvSpPr>
                  <a:spLocks noChangeShapeType="1"/>
                </p:cNvSpPr>
                <p:nvPr/>
              </p:nvSpPr>
              <p:spPr bwMode="auto">
                <a:xfrm>
                  <a:off x="5602164" y="3768308"/>
                  <a:ext cx="11173"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78" name="Line 58">
                  <a:extLst>
                    <a:ext uri="{FF2B5EF4-FFF2-40B4-BE49-F238E27FC236}">
                      <a16:creationId xmlns:a16="http://schemas.microsoft.com/office/drawing/2014/main" id="{C71B4619-EB99-184F-0D23-B23A6AF0D004}"/>
                    </a:ext>
                  </a:extLst>
                </p:cNvPr>
                <p:cNvSpPr>
                  <a:spLocks noChangeShapeType="1"/>
                </p:cNvSpPr>
                <p:nvPr/>
              </p:nvSpPr>
              <p:spPr bwMode="auto">
                <a:xfrm>
                  <a:off x="5608258" y="3763412"/>
                  <a:ext cx="0" cy="10773"/>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79" name="Line 59">
                  <a:extLst>
                    <a:ext uri="{FF2B5EF4-FFF2-40B4-BE49-F238E27FC236}">
                      <a16:creationId xmlns:a16="http://schemas.microsoft.com/office/drawing/2014/main" id="{5F6F750E-BFE5-4F29-5772-72AF15116E48}"/>
                    </a:ext>
                  </a:extLst>
                </p:cNvPr>
                <p:cNvSpPr>
                  <a:spLocks noChangeShapeType="1"/>
                </p:cNvSpPr>
                <p:nvPr/>
              </p:nvSpPr>
              <p:spPr bwMode="auto">
                <a:xfrm>
                  <a:off x="5579817" y="3768308"/>
                  <a:ext cx="11173"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80" name="Line 60">
                  <a:extLst>
                    <a:ext uri="{FF2B5EF4-FFF2-40B4-BE49-F238E27FC236}">
                      <a16:creationId xmlns:a16="http://schemas.microsoft.com/office/drawing/2014/main" id="{F215E5A3-E7EE-4243-A877-C897B70F2DF6}"/>
                    </a:ext>
                  </a:extLst>
                </p:cNvPr>
                <p:cNvSpPr>
                  <a:spLocks noChangeShapeType="1"/>
                </p:cNvSpPr>
                <p:nvPr/>
              </p:nvSpPr>
              <p:spPr bwMode="auto">
                <a:xfrm>
                  <a:off x="5584896" y="3763412"/>
                  <a:ext cx="0" cy="10773"/>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81" name="Line 61">
                  <a:extLst>
                    <a:ext uri="{FF2B5EF4-FFF2-40B4-BE49-F238E27FC236}">
                      <a16:creationId xmlns:a16="http://schemas.microsoft.com/office/drawing/2014/main" id="{9EA9F736-5B51-DF4B-AF0D-C6C10FCE646D}"/>
                    </a:ext>
                  </a:extLst>
                </p:cNvPr>
                <p:cNvSpPr>
                  <a:spLocks noChangeShapeType="1"/>
                </p:cNvSpPr>
                <p:nvPr/>
              </p:nvSpPr>
              <p:spPr bwMode="auto">
                <a:xfrm>
                  <a:off x="5570676" y="3768308"/>
                  <a:ext cx="11173"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82" name="Line 62">
                  <a:extLst>
                    <a:ext uri="{FF2B5EF4-FFF2-40B4-BE49-F238E27FC236}">
                      <a16:creationId xmlns:a16="http://schemas.microsoft.com/office/drawing/2014/main" id="{156EA04B-EA09-D154-4D0A-35AFBD794011}"/>
                    </a:ext>
                  </a:extLst>
                </p:cNvPr>
                <p:cNvSpPr>
                  <a:spLocks noChangeShapeType="1"/>
                </p:cNvSpPr>
                <p:nvPr/>
              </p:nvSpPr>
              <p:spPr bwMode="auto">
                <a:xfrm>
                  <a:off x="5576771" y="3763412"/>
                  <a:ext cx="0" cy="10773"/>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83" name="Line 63">
                  <a:extLst>
                    <a:ext uri="{FF2B5EF4-FFF2-40B4-BE49-F238E27FC236}">
                      <a16:creationId xmlns:a16="http://schemas.microsoft.com/office/drawing/2014/main" id="{7170B221-6896-1549-3DDC-6A6E5A0F1708}"/>
                    </a:ext>
                  </a:extLst>
                </p:cNvPr>
                <p:cNvSpPr>
                  <a:spLocks noChangeShapeType="1"/>
                </p:cNvSpPr>
                <p:nvPr/>
              </p:nvSpPr>
              <p:spPr bwMode="auto">
                <a:xfrm>
                  <a:off x="5536141" y="3768308"/>
                  <a:ext cx="11173"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279" name="Line 64">
                  <a:extLst>
                    <a:ext uri="{FF2B5EF4-FFF2-40B4-BE49-F238E27FC236}">
                      <a16:creationId xmlns:a16="http://schemas.microsoft.com/office/drawing/2014/main" id="{D327A6AD-CF7A-29FE-477D-7AD679D25B35}"/>
                    </a:ext>
                  </a:extLst>
                </p:cNvPr>
                <p:cNvSpPr>
                  <a:spLocks noChangeShapeType="1"/>
                </p:cNvSpPr>
                <p:nvPr/>
              </p:nvSpPr>
              <p:spPr bwMode="auto">
                <a:xfrm>
                  <a:off x="5542235" y="3763412"/>
                  <a:ext cx="0" cy="10773"/>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474" name="Line 65">
                  <a:extLst>
                    <a:ext uri="{FF2B5EF4-FFF2-40B4-BE49-F238E27FC236}">
                      <a16:creationId xmlns:a16="http://schemas.microsoft.com/office/drawing/2014/main" id="{163EC4E8-3B9F-0D9A-6959-9FFCFFD7BD11}"/>
                    </a:ext>
                  </a:extLst>
                </p:cNvPr>
                <p:cNvSpPr>
                  <a:spLocks noChangeShapeType="1"/>
                </p:cNvSpPr>
                <p:nvPr/>
              </p:nvSpPr>
              <p:spPr bwMode="auto">
                <a:xfrm>
                  <a:off x="5486369" y="3768308"/>
                  <a:ext cx="12189"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475" name="Line 66">
                  <a:extLst>
                    <a:ext uri="{FF2B5EF4-FFF2-40B4-BE49-F238E27FC236}">
                      <a16:creationId xmlns:a16="http://schemas.microsoft.com/office/drawing/2014/main" id="{94E6FD56-56D7-7C08-C83A-9465A37565B4}"/>
                    </a:ext>
                  </a:extLst>
                </p:cNvPr>
                <p:cNvSpPr>
                  <a:spLocks noChangeShapeType="1"/>
                </p:cNvSpPr>
                <p:nvPr/>
              </p:nvSpPr>
              <p:spPr bwMode="auto">
                <a:xfrm>
                  <a:off x="5492464" y="3763412"/>
                  <a:ext cx="0" cy="10773"/>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476" name="Line 67">
                  <a:extLst>
                    <a:ext uri="{FF2B5EF4-FFF2-40B4-BE49-F238E27FC236}">
                      <a16:creationId xmlns:a16="http://schemas.microsoft.com/office/drawing/2014/main" id="{FD32C736-816F-585C-5F86-AD4681A457F8}"/>
                    </a:ext>
                  </a:extLst>
                </p:cNvPr>
                <p:cNvSpPr>
                  <a:spLocks noChangeShapeType="1"/>
                </p:cNvSpPr>
                <p:nvPr/>
              </p:nvSpPr>
              <p:spPr bwMode="auto">
                <a:xfrm>
                  <a:off x="5471133" y="3768308"/>
                  <a:ext cx="11173"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500" name="Line 68">
                  <a:extLst>
                    <a:ext uri="{FF2B5EF4-FFF2-40B4-BE49-F238E27FC236}">
                      <a16:creationId xmlns:a16="http://schemas.microsoft.com/office/drawing/2014/main" id="{43978394-1E95-4689-1B5C-77D13B600325}"/>
                    </a:ext>
                  </a:extLst>
                </p:cNvPr>
                <p:cNvSpPr>
                  <a:spLocks noChangeShapeType="1"/>
                </p:cNvSpPr>
                <p:nvPr/>
              </p:nvSpPr>
              <p:spPr bwMode="auto">
                <a:xfrm>
                  <a:off x="5477227" y="3763412"/>
                  <a:ext cx="0" cy="10773"/>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502" name="Line 70">
                  <a:extLst>
                    <a:ext uri="{FF2B5EF4-FFF2-40B4-BE49-F238E27FC236}">
                      <a16:creationId xmlns:a16="http://schemas.microsoft.com/office/drawing/2014/main" id="{7E71A576-40EC-6FF6-702A-9318317C7900}"/>
                    </a:ext>
                  </a:extLst>
                </p:cNvPr>
                <p:cNvSpPr>
                  <a:spLocks noChangeShapeType="1"/>
                </p:cNvSpPr>
                <p:nvPr/>
              </p:nvSpPr>
              <p:spPr bwMode="auto">
                <a:xfrm>
                  <a:off x="5451834" y="3763412"/>
                  <a:ext cx="0" cy="10773"/>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505" name="Line 73">
                  <a:extLst>
                    <a:ext uri="{FF2B5EF4-FFF2-40B4-BE49-F238E27FC236}">
                      <a16:creationId xmlns:a16="http://schemas.microsoft.com/office/drawing/2014/main" id="{B72D2559-AB37-B63C-D100-6DC497A57B60}"/>
                    </a:ext>
                  </a:extLst>
                </p:cNvPr>
                <p:cNvSpPr>
                  <a:spLocks noChangeShapeType="1"/>
                </p:cNvSpPr>
                <p:nvPr/>
              </p:nvSpPr>
              <p:spPr bwMode="auto">
                <a:xfrm>
                  <a:off x="5452849" y="3768308"/>
                  <a:ext cx="12189"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506" name="Line 74">
                  <a:extLst>
                    <a:ext uri="{FF2B5EF4-FFF2-40B4-BE49-F238E27FC236}">
                      <a16:creationId xmlns:a16="http://schemas.microsoft.com/office/drawing/2014/main" id="{57506E59-39EA-70A2-9EE4-2972575578EA}"/>
                    </a:ext>
                  </a:extLst>
                </p:cNvPr>
                <p:cNvSpPr>
                  <a:spLocks noChangeShapeType="1"/>
                </p:cNvSpPr>
                <p:nvPr/>
              </p:nvSpPr>
              <p:spPr bwMode="auto">
                <a:xfrm>
                  <a:off x="5458944" y="3763412"/>
                  <a:ext cx="0" cy="10773"/>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507" name="Line 75">
                  <a:extLst>
                    <a:ext uri="{FF2B5EF4-FFF2-40B4-BE49-F238E27FC236}">
                      <a16:creationId xmlns:a16="http://schemas.microsoft.com/office/drawing/2014/main" id="{08D61EAB-19C1-CD6B-28E4-BD6135B653C7}"/>
                    </a:ext>
                  </a:extLst>
                </p:cNvPr>
                <p:cNvSpPr>
                  <a:spLocks noChangeShapeType="1"/>
                </p:cNvSpPr>
                <p:nvPr/>
              </p:nvSpPr>
              <p:spPr bwMode="auto">
                <a:xfrm>
                  <a:off x="5457928" y="3768308"/>
                  <a:ext cx="12189"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508" name="Line 76">
                  <a:extLst>
                    <a:ext uri="{FF2B5EF4-FFF2-40B4-BE49-F238E27FC236}">
                      <a16:creationId xmlns:a16="http://schemas.microsoft.com/office/drawing/2014/main" id="{A1718870-AB20-99BF-9AD1-D9D47BD583BC}"/>
                    </a:ext>
                  </a:extLst>
                </p:cNvPr>
                <p:cNvSpPr>
                  <a:spLocks noChangeShapeType="1"/>
                </p:cNvSpPr>
                <p:nvPr/>
              </p:nvSpPr>
              <p:spPr bwMode="auto">
                <a:xfrm>
                  <a:off x="5464023" y="3763412"/>
                  <a:ext cx="0" cy="10773"/>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509" name="Line 77">
                  <a:extLst>
                    <a:ext uri="{FF2B5EF4-FFF2-40B4-BE49-F238E27FC236}">
                      <a16:creationId xmlns:a16="http://schemas.microsoft.com/office/drawing/2014/main" id="{A57F5580-A02A-B916-3AC5-EF897DCB8F60}"/>
                    </a:ext>
                  </a:extLst>
                </p:cNvPr>
                <p:cNvSpPr>
                  <a:spLocks noChangeShapeType="1"/>
                </p:cNvSpPr>
                <p:nvPr/>
              </p:nvSpPr>
              <p:spPr bwMode="auto">
                <a:xfrm>
                  <a:off x="5491448" y="3768308"/>
                  <a:ext cx="12189"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510" name="Line 78">
                  <a:extLst>
                    <a:ext uri="{FF2B5EF4-FFF2-40B4-BE49-F238E27FC236}">
                      <a16:creationId xmlns:a16="http://schemas.microsoft.com/office/drawing/2014/main" id="{004AB780-DA9D-9FE6-E441-82A2D34D71A4}"/>
                    </a:ext>
                  </a:extLst>
                </p:cNvPr>
                <p:cNvSpPr>
                  <a:spLocks noChangeShapeType="1"/>
                </p:cNvSpPr>
                <p:nvPr/>
              </p:nvSpPr>
              <p:spPr bwMode="auto">
                <a:xfrm>
                  <a:off x="5497542" y="3763412"/>
                  <a:ext cx="0" cy="10773"/>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grpSp>
          <p:sp>
            <p:nvSpPr>
              <p:cNvPr id="1995" name="Line 157">
                <a:extLst>
                  <a:ext uri="{FF2B5EF4-FFF2-40B4-BE49-F238E27FC236}">
                    <a16:creationId xmlns:a16="http://schemas.microsoft.com/office/drawing/2014/main" id="{4FAF5480-A646-A135-781D-02A28FDFF385}"/>
                  </a:ext>
                </a:extLst>
              </p:cNvPr>
              <p:cNvSpPr>
                <a:spLocks noChangeShapeType="1"/>
              </p:cNvSpPr>
              <p:nvPr/>
            </p:nvSpPr>
            <p:spPr bwMode="auto">
              <a:xfrm>
                <a:off x="5059248" y="3696816"/>
                <a:ext cx="12189"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97" name="Line 159">
                <a:extLst>
                  <a:ext uri="{FF2B5EF4-FFF2-40B4-BE49-F238E27FC236}">
                    <a16:creationId xmlns:a16="http://schemas.microsoft.com/office/drawing/2014/main" id="{38C9373A-E19C-D68B-BF74-65DB6B1A9C21}"/>
                  </a:ext>
                </a:extLst>
              </p:cNvPr>
              <p:cNvSpPr>
                <a:spLocks noChangeShapeType="1"/>
              </p:cNvSpPr>
              <p:nvPr/>
            </p:nvSpPr>
            <p:spPr bwMode="auto">
              <a:xfrm>
                <a:off x="5052138" y="3692898"/>
                <a:ext cx="11173"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98" name="Line 160">
                <a:extLst>
                  <a:ext uri="{FF2B5EF4-FFF2-40B4-BE49-F238E27FC236}">
                    <a16:creationId xmlns:a16="http://schemas.microsoft.com/office/drawing/2014/main" id="{9E0AA328-2ECA-467A-BD1D-92F202C8AED1}"/>
                  </a:ext>
                </a:extLst>
              </p:cNvPr>
              <p:cNvSpPr>
                <a:spLocks noChangeShapeType="1"/>
              </p:cNvSpPr>
              <p:nvPr/>
            </p:nvSpPr>
            <p:spPr bwMode="auto">
              <a:xfrm>
                <a:off x="5057217" y="3686532"/>
                <a:ext cx="0" cy="11262"/>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99" name="Line 161">
                <a:extLst>
                  <a:ext uri="{FF2B5EF4-FFF2-40B4-BE49-F238E27FC236}">
                    <a16:creationId xmlns:a16="http://schemas.microsoft.com/office/drawing/2014/main" id="{0D2B4B42-CC14-3636-AD5B-70C5190D93D3}"/>
                  </a:ext>
                </a:extLst>
              </p:cNvPr>
              <p:cNvSpPr>
                <a:spLocks noChangeShapeType="1"/>
              </p:cNvSpPr>
              <p:nvPr/>
            </p:nvSpPr>
            <p:spPr bwMode="auto">
              <a:xfrm>
                <a:off x="5042996" y="3692898"/>
                <a:ext cx="11173"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2000" name="Line 162">
                <a:extLst>
                  <a:ext uri="{FF2B5EF4-FFF2-40B4-BE49-F238E27FC236}">
                    <a16:creationId xmlns:a16="http://schemas.microsoft.com/office/drawing/2014/main" id="{AD729C95-F00F-C984-A8E4-9791C88C4100}"/>
                  </a:ext>
                </a:extLst>
              </p:cNvPr>
              <p:cNvSpPr>
                <a:spLocks noChangeShapeType="1"/>
              </p:cNvSpPr>
              <p:nvPr/>
            </p:nvSpPr>
            <p:spPr bwMode="auto">
              <a:xfrm>
                <a:off x="5049091" y="3686532"/>
                <a:ext cx="0" cy="11262"/>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2001" name="Line 163">
                <a:extLst>
                  <a:ext uri="{FF2B5EF4-FFF2-40B4-BE49-F238E27FC236}">
                    <a16:creationId xmlns:a16="http://schemas.microsoft.com/office/drawing/2014/main" id="{BE3A9903-F7B7-3222-6634-613A2B38C6F3}"/>
                  </a:ext>
                </a:extLst>
              </p:cNvPr>
              <p:cNvSpPr>
                <a:spLocks noChangeShapeType="1"/>
              </p:cNvSpPr>
              <p:nvPr/>
            </p:nvSpPr>
            <p:spPr bwMode="auto">
              <a:xfrm>
                <a:off x="5033855" y="3692898"/>
                <a:ext cx="12189"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2002" name="Line 164">
                <a:extLst>
                  <a:ext uri="{FF2B5EF4-FFF2-40B4-BE49-F238E27FC236}">
                    <a16:creationId xmlns:a16="http://schemas.microsoft.com/office/drawing/2014/main" id="{194E0D74-FDB0-A8C3-7502-0EDE0FA773B3}"/>
                  </a:ext>
                </a:extLst>
              </p:cNvPr>
              <p:cNvSpPr>
                <a:spLocks noChangeShapeType="1"/>
              </p:cNvSpPr>
              <p:nvPr/>
            </p:nvSpPr>
            <p:spPr bwMode="auto">
              <a:xfrm>
                <a:off x="5039949" y="3686532"/>
                <a:ext cx="0" cy="11262"/>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2003" name="Line 165">
                <a:extLst>
                  <a:ext uri="{FF2B5EF4-FFF2-40B4-BE49-F238E27FC236}">
                    <a16:creationId xmlns:a16="http://schemas.microsoft.com/office/drawing/2014/main" id="{57145B50-D801-6530-029C-23EF9F56A064}"/>
                  </a:ext>
                </a:extLst>
              </p:cNvPr>
              <p:cNvSpPr>
                <a:spLocks noChangeShapeType="1"/>
              </p:cNvSpPr>
              <p:nvPr/>
            </p:nvSpPr>
            <p:spPr bwMode="auto">
              <a:xfrm>
                <a:off x="5028776" y="3692898"/>
                <a:ext cx="12189"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2004" name="Line 166">
                <a:extLst>
                  <a:ext uri="{FF2B5EF4-FFF2-40B4-BE49-F238E27FC236}">
                    <a16:creationId xmlns:a16="http://schemas.microsoft.com/office/drawing/2014/main" id="{4E47A131-331D-FAE9-028A-3CE1F37C51AE}"/>
                  </a:ext>
                </a:extLst>
              </p:cNvPr>
              <p:cNvSpPr>
                <a:spLocks noChangeShapeType="1"/>
              </p:cNvSpPr>
              <p:nvPr/>
            </p:nvSpPr>
            <p:spPr bwMode="auto">
              <a:xfrm>
                <a:off x="5034870" y="3686532"/>
                <a:ext cx="0" cy="11262"/>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514" name="Line 82">
                <a:extLst>
                  <a:ext uri="{FF2B5EF4-FFF2-40B4-BE49-F238E27FC236}">
                    <a16:creationId xmlns:a16="http://schemas.microsoft.com/office/drawing/2014/main" id="{3D690443-9B54-1AED-AAA3-0E0F3B34CA8B}"/>
                  </a:ext>
                </a:extLst>
              </p:cNvPr>
              <p:cNvSpPr>
                <a:spLocks noChangeAspect="1" noChangeShapeType="1"/>
              </p:cNvSpPr>
              <p:nvPr/>
            </p:nvSpPr>
            <p:spPr bwMode="auto">
              <a:xfrm>
                <a:off x="5440687" y="3742519"/>
                <a:ext cx="0" cy="29491"/>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515" name="Line 83">
                <a:extLst>
                  <a:ext uri="{FF2B5EF4-FFF2-40B4-BE49-F238E27FC236}">
                    <a16:creationId xmlns:a16="http://schemas.microsoft.com/office/drawing/2014/main" id="{41AFDF5A-C9B1-5DAC-9988-2D1164BD4E47}"/>
                  </a:ext>
                </a:extLst>
              </p:cNvPr>
              <p:cNvSpPr>
                <a:spLocks noChangeAspect="1" noChangeShapeType="1"/>
              </p:cNvSpPr>
              <p:nvPr/>
            </p:nvSpPr>
            <p:spPr bwMode="auto">
              <a:xfrm>
                <a:off x="5403105" y="3737932"/>
                <a:ext cx="11173"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516" name="Line 84">
                <a:extLst>
                  <a:ext uri="{FF2B5EF4-FFF2-40B4-BE49-F238E27FC236}">
                    <a16:creationId xmlns:a16="http://schemas.microsoft.com/office/drawing/2014/main" id="{48379C49-3BE3-92E8-A754-94CEFA82F7EC}"/>
                  </a:ext>
                </a:extLst>
              </p:cNvPr>
              <p:cNvSpPr>
                <a:spLocks noChangeAspect="1" noChangeShapeType="1"/>
              </p:cNvSpPr>
              <p:nvPr/>
            </p:nvSpPr>
            <p:spPr bwMode="auto">
              <a:xfrm>
                <a:off x="5409199" y="3721847"/>
                <a:ext cx="0" cy="32171"/>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517" name="Line 85">
                <a:extLst>
                  <a:ext uri="{FF2B5EF4-FFF2-40B4-BE49-F238E27FC236}">
                    <a16:creationId xmlns:a16="http://schemas.microsoft.com/office/drawing/2014/main" id="{7443E6EB-A233-AE21-FEB9-9EA4190A1CD8}"/>
                  </a:ext>
                </a:extLst>
              </p:cNvPr>
              <p:cNvSpPr>
                <a:spLocks noChangeAspect="1" noChangeShapeType="1"/>
              </p:cNvSpPr>
              <p:nvPr/>
            </p:nvSpPr>
            <p:spPr bwMode="auto">
              <a:xfrm>
                <a:off x="5400057" y="3737932"/>
                <a:ext cx="12189"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518" name="Line 86">
                <a:extLst>
                  <a:ext uri="{FF2B5EF4-FFF2-40B4-BE49-F238E27FC236}">
                    <a16:creationId xmlns:a16="http://schemas.microsoft.com/office/drawing/2014/main" id="{FFFDD8F2-F8DA-FD0D-A77D-0B039832A393}"/>
                  </a:ext>
                </a:extLst>
              </p:cNvPr>
              <p:cNvSpPr>
                <a:spLocks noChangeAspect="1" noChangeShapeType="1"/>
              </p:cNvSpPr>
              <p:nvPr/>
            </p:nvSpPr>
            <p:spPr bwMode="auto">
              <a:xfrm>
                <a:off x="5406152" y="3721847"/>
                <a:ext cx="0" cy="32171"/>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519" name="Line 87">
                <a:extLst>
                  <a:ext uri="{FF2B5EF4-FFF2-40B4-BE49-F238E27FC236}">
                    <a16:creationId xmlns:a16="http://schemas.microsoft.com/office/drawing/2014/main" id="{596466FC-4A8E-7E0A-E085-A0799CC3F387}"/>
                  </a:ext>
                </a:extLst>
              </p:cNvPr>
              <p:cNvSpPr>
                <a:spLocks noChangeAspect="1" noChangeShapeType="1"/>
              </p:cNvSpPr>
              <p:nvPr/>
            </p:nvSpPr>
            <p:spPr bwMode="auto">
              <a:xfrm>
                <a:off x="5376696" y="3737932"/>
                <a:ext cx="12189"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520" name="Line 88">
                <a:extLst>
                  <a:ext uri="{FF2B5EF4-FFF2-40B4-BE49-F238E27FC236}">
                    <a16:creationId xmlns:a16="http://schemas.microsoft.com/office/drawing/2014/main" id="{3D2A9F44-94C0-A9AF-3C58-CA1390546B3B}"/>
                  </a:ext>
                </a:extLst>
              </p:cNvPr>
              <p:cNvSpPr>
                <a:spLocks noChangeAspect="1" noChangeShapeType="1"/>
              </p:cNvSpPr>
              <p:nvPr/>
            </p:nvSpPr>
            <p:spPr bwMode="auto">
              <a:xfrm>
                <a:off x="5382790" y="3721847"/>
                <a:ext cx="0" cy="32171"/>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521" name="Line 89">
                <a:extLst>
                  <a:ext uri="{FF2B5EF4-FFF2-40B4-BE49-F238E27FC236}">
                    <a16:creationId xmlns:a16="http://schemas.microsoft.com/office/drawing/2014/main" id="{47E3045F-4011-09EB-A3BD-AA9B0E69ADD5}"/>
                  </a:ext>
                </a:extLst>
              </p:cNvPr>
              <p:cNvSpPr>
                <a:spLocks noChangeAspect="1" noChangeShapeType="1"/>
              </p:cNvSpPr>
              <p:nvPr/>
            </p:nvSpPr>
            <p:spPr bwMode="auto">
              <a:xfrm>
                <a:off x="5372633" y="3737932"/>
                <a:ext cx="12189"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522" name="Line 90">
                <a:extLst>
                  <a:ext uri="{FF2B5EF4-FFF2-40B4-BE49-F238E27FC236}">
                    <a16:creationId xmlns:a16="http://schemas.microsoft.com/office/drawing/2014/main" id="{D9F9F759-8418-5FD4-A857-9FC06C9012C7}"/>
                  </a:ext>
                </a:extLst>
              </p:cNvPr>
              <p:cNvSpPr>
                <a:spLocks noChangeAspect="1" noChangeShapeType="1"/>
              </p:cNvSpPr>
              <p:nvPr/>
            </p:nvSpPr>
            <p:spPr bwMode="auto">
              <a:xfrm>
                <a:off x="5378727" y="3721847"/>
                <a:ext cx="0" cy="32171"/>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523" name="Line 91">
                <a:extLst>
                  <a:ext uri="{FF2B5EF4-FFF2-40B4-BE49-F238E27FC236}">
                    <a16:creationId xmlns:a16="http://schemas.microsoft.com/office/drawing/2014/main" id="{0E6985B5-68CA-5828-DA0D-9F594557D91D}"/>
                  </a:ext>
                </a:extLst>
              </p:cNvPr>
              <p:cNvSpPr>
                <a:spLocks noChangeAspect="1" noChangeShapeType="1"/>
              </p:cNvSpPr>
              <p:nvPr/>
            </p:nvSpPr>
            <p:spPr bwMode="auto">
              <a:xfrm>
                <a:off x="5369585" y="3737932"/>
                <a:ext cx="11173"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524" name="Line 92">
                <a:extLst>
                  <a:ext uri="{FF2B5EF4-FFF2-40B4-BE49-F238E27FC236}">
                    <a16:creationId xmlns:a16="http://schemas.microsoft.com/office/drawing/2014/main" id="{FDE3F17E-4B58-7431-495F-2235C57C5BBA}"/>
                  </a:ext>
                </a:extLst>
              </p:cNvPr>
              <p:cNvSpPr>
                <a:spLocks noChangeAspect="1" noChangeShapeType="1"/>
              </p:cNvSpPr>
              <p:nvPr/>
            </p:nvSpPr>
            <p:spPr bwMode="auto">
              <a:xfrm>
                <a:off x="5375680" y="3721847"/>
                <a:ext cx="0" cy="32171"/>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525" name="Line 93">
                <a:extLst>
                  <a:ext uri="{FF2B5EF4-FFF2-40B4-BE49-F238E27FC236}">
                    <a16:creationId xmlns:a16="http://schemas.microsoft.com/office/drawing/2014/main" id="{EAF7B65B-E381-72A5-E278-1B34F024328B}"/>
                  </a:ext>
                </a:extLst>
              </p:cNvPr>
              <p:cNvSpPr>
                <a:spLocks noChangeAspect="1" noChangeShapeType="1"/>
              </p:cNvSpPr>
              <p:nvPr/>
            </p:nvSpPr>
            <p:spPr bwMode="auto">
              <a:xfrm>
                <a:off x="5359428" y="3737932"/>
                <a:ext cx="12189"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526" name="Line 94">
                <a:extLst>
                  <a:ext uri="{FF2B5EF4-FFF2-40B4-BE49-F238E27FC236}">
                    <a16:creationId xmlns:a16="http://schemas.microsoft.com/office/drawing/2014/main" id="{62F5F747-FC7B-4E33-C445-AE5E3024B4BB}"/>
                  </a:ext>
                </a:extLst>
              </p:cNvPr>
              <p:cNvSpPr>
                <a:spLocks noChangeAspect="1" noChangeShapeType="1"/>
              </p:cNvSpPr>
              <p:nvPr/>
            </p:nvSpPr>
            <p:spPr bwMode="auto">
              <a:xfrm>
                <a:off x="5365522" y="3721847"/>
                <a:ext cx="0" cy="32171"/>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527" name="Line 95">
                <a:extLst>
                  <a:ext uri="{FF2B5EF4-FFF2-40B4-BE49-F238E27FC236}">
                    <a16:creationId xmlns:a16="http://schemas.microsoft.com/office/drawing/2014/main" id="{61DBB051-940A-A833-E469-F23953E08EB7}"/>
                  </a:ext>
                </a:extLst>
              </p:cNvPr>
              <p:cNvSpPr>
                <a:spLocks noChangeAspect="1" noChangeShapeType="1"/>
              </p:cNvSpPr>
              <p:nvPr/>
            </p:nvSpPr>
            <p:spPr bwMode="auto">
              <a:xfrm>
                <a:off x="5350286" y="3737932"/>
                <a:ext cx="11173"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529" name="Line 97">
                <a:extLst>
                  <a:ext uri="{FF2B5EF4-FFF2-40B4-BE49-F238E27FC236}">
                    <a16:creationId xmlns:a16="http://schemas.microsoft.com/office/drawing/2014/main" id="{497AE731-D088-0587-1E16-EEE1E3F16BFB}"/>
                  </a:ext>
                </a:extLst>
              </p:cNvPr>
              <p:cNvSpPr>
                <a:spLocks noChangeAspect="1" noChangeShapeType="1"/>
              </p:cNvSpPr>
              <p:nvPr/>
            </p:nvSpPr>
            <p:spPr bwMode="auto">
              <a:xfrm>
                <a:off x="5330987" y="3737932"/>
                <a:ext cx="12189"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530" name="Line 98">
                <a:extLst>
                  <a:ext uri="{FF2B5EF4-FFF2-40B4-BE49-F238E27FC236}">
                    <a16:creationId xmlns:a16="http://schemas.microsoft.com/office/drawing/2014/main" id="{FF61E9F1-2F5E-A4CE-4174-F4D2B313F06D}"/>
                  </a:ext>
                </a:extLst>
              </p:cNvPr>
              <p:cNvSpPr>
                <a:spLocks noChangeAspect="1" noChangeShapeType="1"/>
              </p:cNvSpPr>
              <p:nvPr/>
            </p:nvSpPr>
            <p:spPr bwMode="auto">
              <a:xfrm>
                <a:off x="5337082" y="3721847"/>
                <a:ext cx="0" cy="32171"/>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531" name="Line 99">
                <a:extLst>
                  <a:ext uri="{FF2B5EF4-FFF2-40B4-BE49-F238E27FC236}">
                    <a16:creationId xmlns:a16="http://schemas.microsoft.com/office/drawing/2014/main" id="{FC0F98E9-4408-4BE6-9551-47B021DFF243}"/>
                  </a:ext>
                </a:extLst>
              </p:cNvPr>
              <p:cNvSpPr>
                <a:spLocks noChangeAspect="1" noChangeShapeType="1"/>
              </p:cNvSpPr>
              <p:nvPr/>
            </p:nvSpPr>
            <p:spPr bwMode="auto">
              <a:xfrm>
                <a:off x="5323877" y="3737932"/>
                <a:ext cx="11173"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532" name="Line 100">
                <a:extLst>
                  <a:ext uri="{FF2B5EF4-FFF2-40B4-BE49-F238E27FC236}">
                    <a16:creationId xmlns:a16="http://schemas.microsoft.com/office/drawing/2014/main" id="{FC0D8AC2-B45B-9373-0238-2C5AFDC6C17E}"/>
                  </a:ext>
                </a:extLst>
              </p:cNvPr>
              <p:cNvSpPr>
                <a:spLocks noChangeAspect="1" noChangeShapeType="1"/>
              </p:cNvSpPr>
              <p:nvPr/>
            </p:nvSpPr>
            <p:spPr bwMode="auto">
              <a:xfrm>
                <a:off x="5329971" y="3721847"/>
                <a:ext cx="0" cy="32171"/>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537" name="Line 101">
                <a:extLst>
                  <a:ext uri="{FF2B5EF4-FFF2-40B4-BE49-F238E27FC236}">
                    <a16:creationId xmlns:a16="http://schemas.microsoft.com/office/drawing/2014/main" id="{1E2E6457-53FC-287D-D5BA-8DE2CE69B404}"/>
                  </a:ext>
                </a:extLst>
              </p:cNvPr>
              <p:cNvSpPr>
                <a:spLocks noChangeAspect="1" noChangeShapeType="1"/>
              </p:cNvSpPr>
              <p:nvPr/>
            </p:nvSpPr>
            <p:spPr bwMode="auto">
              <a:xfrm>
                <a:off x="5318798" y="3737932"/>
                <a:ext cx="12189"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545" name="Line 102">
                <a:extLst>
                  <a:ext uri="{FF2B5EF4-FFF2-40B4-BE49-F238E27FC236}">
                    <a16:creationId xmlns:a16="http://schemas.microsoft.com/office/drawing/2014/main" id="{9D0BA144-82D5-6CE4-DD71-95A8295B8C09}"/>
                  </a:ext>
                </a:extLst>
              </p:cNvPr>
              <p:cNvSpPr>
                <a:spLocks noChangeAspect="1" noChangeShapeType="1"/>
              </p:cNvSpPr>
              <p:nvPr/>
            </p:nvSpPr>
            <p:spPr bwMode="auto">
              <a:xfrm>
                <a:off x="5324893" y="3721847"/>
                <a:ext cx="0" cy="32171"/>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42" name="Line 103">
                <a:extLst>
                  <a:ext uri="{FF2B5EF4-FFF2-40B4-BE49-F238E27FC236}">
                    <a16:creationId xmlns:a16="http://schemas.microsoft.com/office/drawing/2014/main" id="{23380F2E-70CB-62BC-254C-9236C099463A}"/>
                  </a:ext>
                </a:extLst>
              </p:cNvPr>
              <p:cNvSpPr>
                <a:spLocks noChangeAspect="1" noChangeShapeType="1"/>
              </p:cNvSpPr>
              <p:nvPr/>
            </p:nvSpPr>
            <p:spPr bwMode="auto">
              <a:xfrm>
                <a:off x="5307625" y="3737932"/>
                <a:ext cx="11173"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43" name="Line 104">
                <a:extLst>
                  <a:ext uri="{FF2B5EF4-FFF2-40B4-BE49-F238E27FC236}">
                    <a16:creationId xmlns:a16="http://schemas.microsoft.com/office/drawing/2014/main" id="{E6A2E2E4-072E-D710-15F0-B7702FD2C664}"/>
                  </a:ext>
                </a:extLst>
              </p:cNvPr>
              <p:cNvSpPr>
                <a:spLocks noChangeAspect="1" noChangeShapeType="1"/>
              </p:cNvSpPr>
              <p:nvPr/>
            </p:nvSpPr>
            <p:spPr bwMode="auto">
              <a:xfrm>
                <a:off x="5313719" y="3721847"/>
                <a:ext cx="0" cy="32171"/>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44" name="Line 105">
                <a:extLst>
                  <a:ext uri="{FF2B5EF4-FFF2-40B4-BE49-F238E27FC236}">
                    <a16:creationId xmlns:a16="http://schemas.microsoft.com/office/drawing/2014/main" id="{5EDE9269-DA55-A3E6-403D-39F55CD6FD20}"/>
                  </a:ext>
                </a:extLst>
              </p:cNvPr>
              <p:cNvSpPr>
                <a:spLocks noChangeAspect="1" noChangeShapeType="1"/>
              </p:cNvSpPr>
              <p:nvPr/>
            </p:nvSpPr>
            <p:spPr bwMode="auto">
              <a:xfrm>
                <a:off x="5299499" y="3737932"/>
                <a:ext cx="11173"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45" name="Line 106">
                <a:extLst>
                  <a:ext uri="{FF2B5EF4-FFF2-40B4-BE49-F238E27FC236}">
                    <a16:creationId xmlns:a16="http://schemas.microsoft.com/office/drawing/2014/main" id="{9C0A3265-6AE1-987C-9025-D6E21B6C673E}"/>
                  </a:ext>
                </a:extLst>
              </p:cNvPr>
              <p:cNvSpPr>
                <a:spLocks noChangeAspect="1" noChangeShapeType="1"/>
              </p:cNvSpPr>
              <p:nvPr/>
            </p:nvSpPr>
            <p:spPr bwMode="auto">
              <a:xfrm>
                <a:off x="5305593" y="3721847"/>
                <a:ext cx="0" cy="32171"/>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46" name="Line 107">
                <a:extLst>
                  <a:ext uri="{FF2B5EF4-FFF2-40B4-BE49-F238E27FC236}">
                    <a16:creationId xmlns:a16="http://schemas.microsoft.com/office/drawing/2014/main" id="{ED0D3A7A-75BA-4215-94FA-4FBE824AA805}"/>
                  </a:ext>
                </a:extLst>
              </p:cNvPr>
              <p:cNvSpPr>
                <a:spLocks noChangeAspect="1" noChangeShapeType="1"/>
              </p:cNvSpPr>
              <p:nvPr/>
            </p:nvSpPr>
            <p:spPr bwMode="auto">
              <a:xfrm>
                <a:off x="5303562" y="3737932"/>
                <a:ext cx="11173"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48" name="Line 108">
                <a:extLst>
                  <a:ext uri="{FF2B5EF4-FFF2-40B4-BE49-F238E27FC236}">
                    <a16:creationId xmlns:a16="http://schemas.microsoft.com/office/drawing/2014/main" id="{EBDAEA1D-6E9F-B26B-6729-C118D7B6A78D}"/>
                  </a:ext>
                </a:extLst>
              </p:cNvPr>
              <p:cNvSpPr>
                <a:spLocks noChangeAspect="1" noChangeShapeType="1"/>
              </p:cNvSpPr>
              <p:nvPr/>
            </p:nvSpPr>
            <p:spPr bwMode="auto">
              <a:xfrm>
                <a:off x="5309656" y="3721847"/>
                <a:ext cx="0" cy="32171"/>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50" name="Line 109">
                <a:extLst>
                  <a:ext uri="{FF2B5EF4-FFF2-40B4-BE49-F238E27FC236}">
                    <a16:creationId xmlns:a16="http://schemas.microsoft.com/office/drawing/2014/main" id="{22E5E2B9-0F7A-A45D-2A64-81C96BE83829}"/>
                  </a:ext>
                </a:extLst>
              </p:cNvPr>
              <p:cNvSpPr>
                <a:spLocks noChangeAspect="1" noChangeShapeType="1"/>
              </p:cNvSpPr>
              <p:nvPr/>
            </p:nvSpPr>
            <p:spPr bwMode="auto">
              <a:xfrm>
                <a:off x="5293404" y="3732854"/>
                <a:ext cx="12189"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51" name="Line 110">
                <a:extLst>
                  <a:ext uri="{FF2B5EF4-FFF2-40B4-BE49-F238E27FC236}">
                    <a16:creationId xmlns:a16="http://schemas.microsoft.com/office/drawing/2014/main" id="{05A7993D-BC4A-424F-9F1A-0258F11694B1}"/>
                  </a:ext>
                </a:extLst>
              </p:cNvPr>
              <p:cNvSpPr>
                <a:spLocks noChangeAspect="1" noChangeShapeType="1"/>
              </p:cNvSpPr>
              <p:nvPr/>
            </p:nvSpPr>
            <p:spPr bwMode="auto">
              <a:xfrm>
                <a:off x="5299499" y="3719448"/>
                <a:ext cx="0" cy="29491"/>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52" name="Line 111">
                <a:extLst>
                  <a:ext uri="{FF2B5EF4-FFF2-40B4-BE49-F238E27FC236}">
                    <a16:creationId xmlns:a16="http://schemas.microsoft.com/office/drawing/2014/main" id="{C8EFAEDD-9E06-3D1A-E959-27E23EE6F39D}"/>
                  </a:ext>
                </a:extLst>
              </p:cNvPr>
              <p:cNvSpPr>
                <a:spLocks noChangeAspect="1" noChangeShapeType="1"/>
              </p:cNvSpPr>
              <p:nvPr/>
            </p:nvSpPr>
            <p:spPr bwMode="auto">
              <a:xfrm>
                <a:off x="5282231" y="3732643"/>
                <a:ext cx="12189"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53" name="Line 112">
                <a:extLst>
                  <a:ext uri="{FF2B5EF4-FFF2-40B4-BE49-F238E27FC236}">
                    <a16:creationId xmlns:a16="http://schemas.microsoft.com/office/drawing/2014/main" id="{52B9E46D-636E-01C1-546C-9A3772321DBF}"/>
                  </a:ext>
                </a:extLst>
              </p:cNvPr>
              <p:cNvSpPr>
                <a:spLocks noChangeAspect="1" noChangeShapeType="1"/>
              </p:cNvSpPr>
              <p:nvPr/>
            </p:nvSpPr>
            <p:spPr bwMode="auto">
              <a:xfrm>
                <a:off x="5288326" y="3716558"/>
                <a:ext cx="0" cy="32171"/>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54" name="Line 113">
                <a:extLst>
                  <a:ext uri="{FF2B5EF4-FFF2-40B4-BE49-F238E27FC236}">
                    <a16:creationId xmlns:a16="http://schemas.microsoft.com/office/drawing/2014/main" id="{67B3B595-A586-9873-F1AA-FF032DCF801F}"/>
                  </a:ext>
                </a:extLst>
              </p:cNvPr>
              <p:cNvSpPr>
                <a:spLocks noChangeAspect="1" noChangeShapeType="1"/>
              </p:cNvSpPr>
              <p:nvPr/>
            </p:nvSpPr>
            <p:spPr bwMode="auto">
              <a:xfrm>
                <a:off x="5279184" y="3732643"/>
                <a:ext cx="11173"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56" name="Line 114">
                <a:extLst>
                  <a:ext uri="{FF2B5EF4-FFF2-40B4-BE49-F238E27FC236}">
                    <a16:creationId xmlns:a16="http://schemas.microsoft.com/office/drawing/2014/main" id="{238D0230-DD21-46FE-CCEA-D325F5F5E1C0}"/>
                  </a:ext>
                </a:extLst>
              </p:cNvPr>
              <p:cNvSpPr>
                <a:spLocks noChangeAspect="1" noChangeShapeType="1"/>
              </p:cNvSpPr>
              <p:nvPr/>
            </p:nvSpPr>
            <p:spPr bwMode="auto">
              <a:xfrm>
                <a:off x="5285278" y="3716558"/>
                <a:ext cx="0" cy="32171"/>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58" name="Line 115">
                <a:extLst>
                  <a:ext uri="{FF2B5EF4-FFF2-40B4-BE49-F238E27FC236}">
                    <a16:creationId xmlns:a16="http://schemas.microsoft.com/office/drawing/2014/main" id="{54516099-F460-ECA5-A113-26DB045CB627}"/>
                  </a:ext>
                </a:extLst>
              </p:cNvPr>
              <p:cNvSpPr>
                <a:spLocks noChangeAspect="1" noChangeShapeType="1"/>
              </p:cNvSpPr>
              <p:nvPr/>
            </p:nvSpPr>
            <p:spPr bwMode="auto">
              <a:xfrm>
                <a:off x="5273090" y="3732643"/>
                <a:ext cx="12189"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59" name="Line 116">
                <a:extLst>
                  <a:ext uri="{FF2B5EF4-FFF2-40B4-BE49-F238E27FC236}">
                    <a16:creationId xmlns:a16="http://schemas.microsoft.com/office/drawing/2014/main" id="{EA0BFBCD-0AA2-B889-FF70-3665872B6123}"/>
                  </a:ext>
                </a:extLst>
              </p:cNvPr>
              <p:cNvSpPr>
                <a:spLocks noChangeAspect="1" noChangeShapeType="1"/>
              </p:cNvSpPr>
              <p:nvPr/>
            </p:nvSpPr>
            <p:spPr bwMode="auto">
              <a:xfrm>
                <a:off x="5279184" y="3716558"/>
                <a:ext cx="0" cy="32171"/>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60" name="Line 117">
                <a:extLst>
                  <a:ext uri="{FF2B5EF4-FFF2-40B4-BE49-F238E27FC236}">
                    <a16:creationId xmlns:a16="http://schemas.microsoft.com/office/drawing/2014/main" id="{0165423B-CCB1-F5F3-D5A8-2E930C84F094}"/>
                  </a:ext>
                </a:extLst>
              </p:cNvPr>
              <p:cNvSpPr>
                <a:spLocks noChangeAspect="1" noChangeShapeType="1"/>
              </p:cNvSpPr>
              <p:nvPr/>
            </p:nvSpPr>
            <p:spPr bwMode="auto">
              <a:xfrm>
                <a:off x="5252775" y="3732643"/>
                <a:ext cx="12189"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62" name="Line 118">
                <a:extLst>
                  <a:ext uri="{FF2B5EF4-FFF2-40B4-BE49-F238E27FC236}">
                    <a16:creationId xmlns:a16="http://schemas.microsoft.com/office/drawing/2014/main" id="{867E24E5-F8FD-9E24-078F-8839A5AD7413}"/>
                  </a:ext>
                </a:extLst>
              </p:cNvPr>
              <p:cNvSpPr>
                <a:spLocks noChangeAspect="1" noChangeShapeType="1"/>
              </p:cNvSpPr>
              <p:nvPr/>
            </p:nvSpPr>
            <p:spPr bwMode="auto">
              <a:xfrm>
                <a:off x="5258869" y="3716558"/>
                <a:ext cx="0" cy="32171"/>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64" name="Line 119">
                <a:extLst>
                  <a:ext uri="{FF2B5EF4-FFF2-40B4-BE49-F238E27FC236}">
                    <a16:creationId xmlns:a16="http://schemas.microsoft.com/office/drawing/2014/main" id="{5D37A966-1CD4-5934-ECCB-4FD59A8BCE66}"/>
                  </a:ext>
                </a:extLst>
              </p:cNvPr>
              <p:cNvSpPr>
                <a:spLocks noChangeAspect="1" noChangeShapeType="1"/>
              </p:cNvSpPr>
              <p:nvPr/>
            </p:nvSpPr>
            <p:spPr bwMode="auto">
              <a:xfrm>
                <a:off x="5241601" y="3732643"/>
                <a:ext cx="12189"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66" name="Line 120">
                <a:extLst>
                  <a:ext uri="{FF2B5EF4-FFF2-40B4-BE49-F238E27FC236}">
                    <a16:creationId xmlns:a16="http://schemas.microsoft.com/office/drawing/2014/main" id="{3C01C34A-A479-5FBC-6879-9A6AB62E8E9F}"/>
                  </a:ext>
                </a:extLst>
              </p:cNvPr>
              <p:cNvSpPr>
                <a:spLocks noChangeAspect="1" noChangeShapeType="1"/>
              </p:cNvSpPr>
              <p:nvPr/>
            </p:nvSpPr>
            <p:spPr bwMode="auto">
              <a:xfrm>
                <a:off x="5247696" y="3716558"/>
                <a:ext cx="0" cy="32171"/>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68" name="Line 121">
                <a:extLst>
                  <a:ext uri="{FF2B5EF4-FFF2-40B4-BE49-F238E27FC236}">
                    <a16:creationId xmlns:a16="http://schemas.microsoft.com/office/drawing/2014/main" id="{7A6C39D1-3DB9-110B-6340-A51CF28F05A3}"/>
                  </a:ext>
                </a:extLst>
              </p:cNvPr>
              <p:cNvSpPr>
                <a:spLocks noChangeAspect="1" noChangeShapeType="1"/>
              </p:cNvSpPr>
              <p:nvPr/>
            </p:nvSpPr>
            <p:spPr bwMode="auto">
              <a:xfrm>
                <a:off x="5226366" y="3732643"/>
                <a:ext cx="12189"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70" name="Line 122">
                <a:extLst>
                  <a:ext uri="{FF2B5EF4-FFF2-40B4-BE49-F238E27FC236}">
                    <a16:creationId xmlns:a16="http://schemas.microsoft.com/office/drawing/2014/main" id="{CEDB5665-83AB-C402-0093-63B26D42CF5D}"/>
                  </a:ext>
                </a:extLst>
              </p:cNvPr>
              <p:cNvSpPr>
                <a:spLocks noChangeAspect="1" noChangeShapeType="1"/>
              </p:cNvSpPr>
              <p:nvPr/>
            </p:nvSpPr>
            <p:spPr bwMode="auto">
              <a:xfrm>
                <a:off x="5232460" y="3716558"/>
                <a:ext cx="0" cy="32171"/>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72" name="Line 123">
                <a:extLst>
                  <a:ext uri="{FF2B5EF4-FFF2-40B4-BE49-F238E27FC236}">
                    <a16:creationId xmlns:a16="http://schemas.microsoft.com/office/drawing/2014/main" id="{2F2355DD-ACA0-C336-71FD-E24B9372D67B}"/>
                  </a:ext>
                </a:extLst>
              </p:cNvPr>
              <p:cNvSpPr>
                <a:spLocks noChangeAspect="1" noChangeShapeType="1"/>
              </p:cNvSpPr>
              <p:nvPr/>
            </p:nvSpPr>
            <p:spPr bwMode="auto">
              <a:xfrm>
                <a:off x="5221286" y="3732643"/>
                <a:ext cx="12189"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73" name="Line 124">
                <a:extLst>
                  <a:ext uri="{FF2B5EF4-FFF2-40B4-BE49-F238E27FC236}">
                    <a16:creationId xmlns:a16="http://schemas.microsoft.com/office/drawing/2014/main" id="{00739659-619B-FDCA-35CE-A7E6EB66561F}"/>
                  </a:ext>
                </a:extLst>
              </p:cNvPr>
              <p:cNvSpPr>
                <a:spLocks noChangeAspect="1" noChangeShapeType="1"/>
              </p:cNvSpPr>
              <p:nvPr/>
            </p:nvSpPr>
            <p:spPr bwMode="auto">
              <a:xfrm>
                <a:off x="5227381" y="3708970"/>
                <a:ext cx="0" cy="32171"/>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74" name="Line 125">
                <a:extLst>
                  <a:ext uri="{FF2B5EF4-FFF2-40B4-BE49-F238E27FC236}">
                    <a16:creationId xmlns:a16="http://schemas.microsoft.com/office/drawing/2014/main" id="{A4B1E551-5084-CBB0-0970-073BA7AEF438}"/>
                  </a:ext>
                </a:extLst>
              </p:cNvPr>
              <p:cNvSpPr>
                <a:spLocks noChangeAspect="1" noChangeShapeType="1"/>
              </p:cNvSpPr>
              <p:nvPr/>
            </p:nvSpPr>
            <p:spPr bwMode="auto">
              <a:xfrm>
                <a:off x="5263948" y="3732643"/>
                <a:ext cx="11173"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75" name="Line 126">
                <a:extLst>
                  <a:ext uri="{FF2B5EF4-FFF2-40B4-BE49-F238E27FC236}">
                    <a16:creationId xmlns:a16="http://schemas.microsoft.com/office/drawing/2014/main" id="{EA1B349C-5E22-15BC-E285-BAE3B518860A}"/>
                  </a:ext>
                </a:extLst>
              </p:cNvPr>
              <p:cNvSpPr>
                <a:spLocks noChangeAspect="1" noChangeShapeType="1"/>
              </p:cNvSpPr>
              <p:nvPr/>
            </p:nvSpPr>
            <p:spPr bwMode="auto">
              <a:xfrm>
                <a:off x="5269027" y="3716558"/>
                <a:ext cx="0" cy="32171"/>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76" name="Line 127">
                <a:extLst>
                  <a:ext uri="{FF2B5EF4-FFF2-40B4-BE49-F238E27FC236}">
                    <a16:creationId xmlns:a16="http://schemas.microsoft.com/office/drawing/2014/main" id="{EEEC5DC9-C233-F052-59CB-75463EFD9101}"/>
                  </a:ext>
                </a:extLst>
              </p:cNvPr>
              <p:cNvSpPr>
                <a:spLocks noChangeAspect="1" noChangeShapeType="1"/>
              </p:cNvSpPr>
              <p:nvPr/>
            </p:nvSpPr>
            <p:spPr bwMode="auto">
              <a:xfrm>
                <a:off x="5207066" y="3725055"/>
                <a:ext cx="12189"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77" name="Line 128">
                <a:extLst>
                  <a:ext uri="{FF2B5EF4-FFF2-40B4-BE49-F238E27FC236}">
                    <a16:creationId xmlns:a16="http://schemas.microsoft.com/office/drawing/2014/main" id="{7E4B7785-7268-A517-5E06-5E9094638B64}"/>
                  </a:ext>
                </a:extLst>
              </p:cNvPr>
              <p:cNvSpPr>
                <a:spLocks noChangeAspect="1" noChangeShapeType="1"/>
              </p:cNvSpPr>
              <p:nvPr/>
            </p:nvSpPr>
            <p:spPr bwMode="auto">
              <a:xfrm>
                <a:off x="5213161" y="3708970"/>
                <a:ext cx="0" cy="32171"/>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78" name="Line 129">
                <a:extLst>
                  <a:ext uri="{FF2B5EF4-FFF2-40B4-BE49-F238E27FC236}">
                    <a16:creationId xmlns:a16="http://schemas.microsoft.com/office/drawing/2014/main" id="{3AD6AB3D-39A6-CA72-B3CD-A6BA72ADA422}"/>
                  </a:ext>
                </a:extLst>
              </p:cNvPr>
              <p:cNvSpPr>
                <a:spLocks noChangeAspect="1" noChangeShapeType="1"/>
              </p:cNvSpPr>
              <p:nvPr/>
            </p:nvSpPr>
            <p:spPr bwMode="auto">
              <a:xfrm>
                <a:off x="5258869" y="3732643"/>
                <a:ext cx="11173"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79" name="Line 130">
                <a:extLst>
                  <a:ext uri="{FF2B5EF4-FFF2-40B4-BE49-F238E27FC236}">
                    <a16:creationId xmlns:a16="http://schemas.microsoft.com/office/drawing/2014/main" id="{D8C73F63-135D-D4D3-A4EC-64D96A52109A}"/>
                  </a:ext>
                </a:extLst>
              </p:cNvPr>
              <p:cNvSpPr>
                <a:spLocks noChangeAspect="1" noChangeShapeType="1"/>
              </p:cNvSpPr>
              <p:nvPr/>
            </p:nvSpPr>
            <p:spPr bwMode="auto">
              <a:xfrm>
                <a:off x="5263948" y="3716558"/>
                <a:ext cx="0" cy="32171"/>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80" name="Line 131">
                <a:extLst>
                  <a:ext uri="{FF2B5EF4-FFF2-40B4-BE49-F238E27FC236}">
                    <a16:creationId xmlns:a16="http://schemas.microsoft.com/office/drawing/2014/main" id="{83EB4B10-C357-517E-74D6-86F5E3FCC0FA}"/>
                  </a:ext>
                </a:extLst>
              </p:cNvPr>
              <p:cNvSpPr>
                <a:spLocks noChangeAspect="1" noChangeShapeType="1"/>
              </p:cNvSpPr>
              <p:nvPr/>
            </p:nvSpPr>
            <p:spPr bwMode="auto">
              <a:xfrm>
                <a:off x="5212145" y="3725055"/>
                <a:ext cx="12189"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81" name="Line 132">
                <a:extLst>
                  <a:ext uri="{FF2B5EF4-FFF2-40B4-BE49-F238E27FC236}">
                    <a16:creationId xmlns:a16="http://schemas.microsoft.com/office/drawing/2014/main" id="{AB9E76B4-0BC8-280F-3BC3-D4BEB6F819BF}"/>
                  </a:ext>
                </a:extLst>
              </p:cNvPr>
              <p:cNvSpPr>
                <a:spLocks noChangeAspect="1" noChangeShapeType="1"/>
              </p:cNvSpPr>
              <p:nvPr/>
            </p:nvSpPr>
            <p:spPr bwMode="auto">
              <a:xfrm>
                <a:off x="5218240" y="3708970"/>
                <a:ext cx="0" cy="32171"/>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83" name="Line 133">
                <a:extLst>
                  <a:ext uri="{FF2B5EF4-FFF2-40B4-BE49-F238E27FC236}">
                    <a16:creationId xmlns:a16="http://schemas.microsoft.com/office/drawing/2014/main" id="{D9A44EAD-CC68-1877-B150-FF9116A4B004}"/>
                  </a:ext>
                </a:extLst>
              </p:cNvPr>
              <p:cNvSpPr>
                <a:spLocks noChangeAspect="1" noChangeShapeType="1"/>
              </p:cNvSpPr>
              <p:nvPr/>
            </p:nvSpPr>
            <p:spPr bwMode="auto">
              <a:xfrm>
                <a:off x="5218240" y="3725055"/>
                <a:ext cx="12189"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84" name="Line 134">
                <a:extLst>
                  <a:ext uri="{FF2B5EF4-FFF2-40B4-BE49-F238E27FC236}">
                    <a16:creationId xmlns:a16="http://schemas.microsoft.com/office/drawing/2014/main" id="{59AEFDD7-0351-F23B-5136-A612EF355F8A}"/>
                  </a:ext>
                </a:extLst>
              </p:cNvPr>
              <p:cNvSpPr>
                <a:spLocks noChangeAspect="1" noChangeShapeType="1"/>
              </p:cNvSpPr>
              <p:nvPr/>
            </p:nvSpPr>
            <p:spPr bwMode="auto">
              <a:xfrm>
                <a:off x="5224334" y="3708970"/>
                <a:ext cx="0" cy="32171"/>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86" name="Line 135">
                <a:extLst>
                  <a:ext uri="{FF2B5EF4-FFF2-40B4-BE49-F238E27FC236}">
                    <a16:creationId xmlns:a16="http://schemas.microsoft.com/office/drawing/2014/main" id="{74FAAE6A-0E50-E088-AC2C-281CF50E0591}"/>
                  </a:ext>
                </a:extLst>
              </p:cNvPr>
              <p:cNvSpPr>
                <a:spLocks noChangeAspect="1" noChangeShapeType="1"/>
              </p:cNvSpPr>
              <p:nvPr/>
            </p:nvSpPr>
            <p:spPr bwMode="auto">
              <a:xfrm>
                <a:off x="5195385" y="3706287"/>
                <a:ext cx="11681"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87" name="Line 136">
                <a:extLst>
                  <a:ext uri="{FF2B5EF4-FFF2-40B4-BE49-F238E27FC236}">
                    <a16:creationId xmlns:a16="http://schemas.microsoft.com/office/drawing/2014/main" id="{A35F29C0-7F04-EAB7-4CBF-CE4427AAE682}"/>
                  </a:ext>
                </a:extLst>
              </p:cNvPr>
              <p:cNvSpPr>
                <a:spLocks noChangeAspect="1" noChangeShapeType="1"/>
              </p:cNvSpPr>
              <p:nvPr/>
            </p:nvSpPr>
            <p:spPr bwMode="auto">
              <a:xfrm>
                <a:off x="5201480" y="3699726"/>
                <a:ext cx="0" cy="32171"/>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89" name="Line 137">
                <a:extLst>
                  <a:ext uri="{FF2B5EF4-FFF2-40B4-BE49-F238E27FC236}">
                    <a16:creationId xmlns:a16="http://schemas.microsoft.com/office/drawing/2014/main" id="{547427EB-6771-0647-2FA4-35DD83C2AD62}"/>
                  </a:ext>
                </a:extLst>
              </p:cNvPr>
              <p:cNvSpPr>
                <a:spLocks noChangeAspect="1" noChangeShapeType="1"/>
              </p:cNvSpPr>
              <p:nvPr/>
            </p:nvSpPr>
            <p:spPr bwMode="auto">
              <a:xfrm>
                <a:off x="5187259" y="3715812"/>
                <a:ext cx="12189"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90" name="Line 138">
                <a:extLst>
                  <a:ext uri="{FF2B5EF4-FFF2-40B4-BE49-F238E27FC236}">
                    <a16:creationId xmlns:a16="http://schemas.microsoft.com/office/drawing/2014/main" id="{3E35E5E2-4F7B-40DE-6150-B70CCD449FBB}"/>
                  </a:ext>
                </a:extLst>
              </p:cNvPr>
              <p:cNvSpPr>
                <a:spLocks noChangeAspect="1" noChangeShapeType="1"/>
              </p:cNvSpPr>
              <p:nvPr/>
            </p:nvSpPr>
            <p:spPr bwMode="auto">
              <a:xfrm>
                <a:off x="5193354" y="3699726"/>
                <a:ext cx="0" cy="32171"/>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92" name="Line 139">
                <a:extLst>
                  <a:ext uri="{FF2B5EF4-FFF2-40B4-BE49-F238E27FC236}">
                    <a16:creationId xmlns:a16="http://schemas.microsoft.com/office/drawing/2014/main" id="{83458BB0-9ED6-6C9D-6617-2269CA98392F}"/>
                  </a:ext>
                </a:extLst>
              </p:cNvPr>
              <p:cNvSpPr>
                <a:spLocks noChangeAspect="1" noChangeShapeType="1"/>
              </p:cNvSpPr>
              <p:nvPr/>
            </p:nvSpPr>
            <p:spPr bwMode="auto">
              <a:xfrm>
                <a:off x="5180149" y="3697046"/>
                <a:ext cx="12189"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93" name="Line 140">
                <a:extLst>
                  <a:ext uri="{FF2B5EF4-FFF2-40B4-BE49-F238E27FC236}">
                    <a16:creationId xmlns:a16="http://schemas.microsoft.com/office/drawing/2014/main" id="{CEFAA571-FC6B-9588-4590-CB1DD785CC05}"/>
                  </a:ext>
                </a:extLst>
              </p:cNvPr>
              <p:cNvSpPr>
                <a:spLocks noChangeAspect="1" noChangeShapeType="1"/>
              </p:cNvSpPr>
              <p:nvPr/>
            </p:nvSpPr>
            <p:spPr bwMode="auto">
              <a:xfrm>
                <a:off x="5186243" y="3702610"/>
                <a:ext cx="0" cy="29491"/>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95" name="Line 141">
                <a:extLst>
                  <a:ext uri="{FF2B5EF4-FFF2-40B4-BE49-F238E27FC236}">
                    <a16:creationId xmlns:a16="http://schemas.microsoft.com/office/drawing/2014/main" id="{F72E8F4A-E9F6-CCAF-8C78-CC4845AEE354}"/>
                  </a:ext>
                </a:extLst>
              </p:cNvPr>
              <p:cNvSpPr>
                <a:spLocks noChangeAspect="1" noChangeShapeType="1"/>
              </p:cNvSpPr>
              <p:nvPr/>
            </p:nvSpPr>
            <p:spPr bwMode="auto">
              <a:xfrm>
                <a:off x="5162881" y="3712055"/>
                <a:ext cx="12189"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796" name="Line 142">
                <a:extLst>
                  <a:ext uri="{FF2B5EF4-FFF2-40B4-BE49-F238E27FC236}">
                    <a16:creationId xmlns:a16="http://schemas.microsoft.com/office/drawing/2014/main" id="{8C9FAE3E-13C9-B4B1-4441-BBCC9A8372A2}"/>
                  </a:ext>
                </a:extLst>
              </p:cNvPr>
              <p:cNvSpPr>
                <a:spLocks noChangeAspect="1" noChangeShapeType="1"/>
              </p:cNvSpPr>
              <p:nvPr/>
            </p:nvSpPr>
            <p:spPr bwMode="auto">
              <a:xfrm>
                <a:off x="5168976" y="3695970"/>
                <a:ext cx="0" cy="29491"/>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826" name="Line 143">
                <a:extLst>
                  <a:ext uri="{FF2B5EF4-FFF2-40B4-BE49-F238E27FC236}">
                    <a16:creationId xmlns:a16="http://schemas.microsoft.com/office/drawing/2014/main" id="{93228F11-49F2-53C6-4A43-26F73FDB868E}"/>
                  </a:ext>
                </a:extLst>
              </p:cNvPr>
              <p:cNvSpPr>
                <a:spLocks noChangeAspect="1" noChangeShapeType="1"/>
              </p:cNvSpPr>
              <p:nvPr/>
            </p:nvSpPr>
            <p:spPr bwMode="auto">
              <a:xfrm>
                <a:off x="5155771" y="3712055"/>
                <a:ext cx="12189"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827" name="Line 144">
                <a:extLst>
                  <a:ext uri="{FF2B5EF4-FFF2-40B4-BE49-F238E27FC236}">
                    <a16:creationId xmlns:a16="http://schemas.microsoft.com/office/drawing/2014/main" id="{D2EE110E-78F1-6C7F-B113-A421BD868288}"/>
                  </a:ext>
                </a:extLst>
              </p:cNvPr>
              <p:cNvSpPr>
                <a:spLocks noChangeAspect="1" noChangeShapeType="1"/>
              </p:cNvSpPr>
              <p:nvPr/>
            </p:nvSpPr>
            <p:spPr bwMode="auto">
              <a:xfrm>
                <a:off x="5161865" y="3695970"/>
                <a:ext cx="0" cy="29491"/>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828" name="Line 145">
                <a:extLst>
                  <a:ext uri="{FF2B5EF4-FFF2-40B4-BE49-F238E27FC236}">
                    <a16:creationId xmlns:a16="http://schemas.microsoft.com/office/drawing/2014/main" id="{A2B1C928-4B83-7A0C-72B8-FAA24FF4A0B3}"/>
                  </a:ext>
                </a:extLst>
              </p:cNvPr>
              <p:cNvSpPr>
                <a:spLocks noChangeAspect="1" noChangeShapeType="1"/>
              </p:cNvSpPr>
              <p:nvPr/>
            </p:nvSpPr>
            <p:spPr bwMode="auto">
              <a:xfrm>
                <a:off x="5144598" y="3712055"/>
                <a:ext cx="12189"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84" name="Line 146">
                <a:extLst>
                  <a:ext uri="{FF2B5EF4-FFF2-40B4-BE49-F238E27FC236}">
                    <a16:creationId xmlns:a16="http://schemas.microsoft.com/office/drawing/2014/main" id="{F54AF387-6E58-8AEC-C0CF-50724FB90E90}"/>
                  </a:ext>
                </a:extLst>
              </p:cNvPr>
              <p:cNvSpPr>
                <a:spLocks noChangeAspect="1" noChangeShapeType="1"/>
              </p:cNvSpPr>
              <p:nvPr/>
            </p:nvSpPr>
            <p:spPr bwMode="auto">
              <a:xfrm>
                <a:off x="5150692" y="3695970"/>
                <a:ext cx="0" cy="29491"/>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85" name="Line 147">
                <a:extLst>
                  <a:ext uri="{FF2B5EF4-FFF2-40B4-BE49-F238E27FC236}">
                    <a16:creationId xmlns:a16="http://schemas.microsoft.com/office/drawing/2014/main" id="{FD1FD031-CC26-B75E-5988-7B23994527B8}"/>
                  </a:ext>
                </a:extLst>
              </p:cNvPr>
              <p:cNvSpPr>
                <a:spLocks noChangeAspect="1" noChangeShapeType="1"/>
              </p:cNvSpPr>
              <p:nvPr/>
            </p:nvSpPr>
            <p:spPr bwMode="auto">
              <a:xfrm>
                <a:off x="5141551" y="3712055"/>
                <a:ext cx="11173"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86" name="Line 148">
                <a:extLst>
                  <a:ext uri="{FF2B5EF4-FFF2-40B4-BE49-F238E27FC236}">
                    <a16:creationId xmlns:a16="http://schemas.microsoft.com/office/drawing/2014/main" id="{D019A32E-271C-44DF-3DBC-9AE23A7D6920}"/>
                  </a:ext>
                </a:extLst>
              </p:cNvPr>
              <p:cNvSpPr>
                <a:spLocks noChangeAspect="1" noChangeShapeType="1"/>
              </p:cNvSpPr>
              <p:nvPr/>
            </p:nvSpPr>
            <p:spPr bwMode="auto">
              <a:xfrm>
                <a:off x="5146629" y="3695970"/>
                <a:ext cx="0" cy="29491"/>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87" name="Line 149">
                <a:extLst>
                  <a:ext uri="{FF2B5EF4-FFF2-40B4-BE49-F238E27FC236}">
                    <a16:creationId xmlns:a16="http://schemas.microsoft.com/office/drawing/2014/main" id="{12B85F23-A17E-F397-7BBD-233D9C35C00E}"/>
                  </a:ext>
                </a:extLst>
              </p:cNvPr>
              <p:cNvSpPr>
                <a:spLocks noChangeAspect="1" noChangeShapeType="1"/>
              </p:cNvSpPr>
              <p:nvPr/>
            </p:nvSpPr>
            <p:spPr bwMode="auto">
              <a:xfrm>
                <a:off x="5122251" y="3693290"/>
                <a:ext cx="12189"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88" name="Line 150">
                <a:extLst>
                  <a:ext uri="{FF2B5EF4-FFF2-40B4-BE49-F238E27FC236}">
                    <a16:creationId xmlns:a16="http://schemas.microsoft.com/office/drawing/2014/main" id="{4A4362DF-5C3C-73BD-DFF0-16EDDB921CD9}"/>
                  </a:ext>
                </a:extLst>
              </p:cNvPr>
              <p:cNvSpPr>
                <a:spLocks noChangeAspect="1" noChangeShapeType="1"/>
              </p:cNvSpPr>
              <p:nvPr/>
            </p:nvSpPr>
            <p:spPr bwMode="auto">
              <a:xfrm>
                <a:off x="5128346" y="3683554"/>
                <a:ext cx="0" cy="29491"/>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89" name="Line 151">
                <a:extLst>
                  <a:ext uri="{FF2B5EF4-FFF2-40B4-BE49-F238E27FC236}">
                    <a16:creationId xmlns:a16="http://schemas.microsoft.com/office/drawing/2014/main" id="{A371959B-A7A4-366B-006E-D4574BABFDDB}"/>
                  </a:ext>
                </a:extLst>
              </p:cNvPr>
              <p:cNvSpPr>
                <a:spLocks noChangeAspect="1" noChangeShapeType="1"/>
              </p:cNvSpPr>
              <p:nvPr/>
            </p:nvSpPr>
            <p:spPr bwMode="auto">
              <a:xfrm>
                <a:off x="5081622" y="3700878"/>
                <a:ext cx="12189"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90" name="Line 152">
                <a:extLst>
                  <a:ext uri="{FF2B5EF4-FFF2-40B4-BE49-F238E27FC236}">
                    <a16:creationId xmlns:a16="http://schemas.microsoft.com/office/drawing/2014/main" id="{CAF1A163-A87E-BCB5-D7DE-00645359D469}"/>
                  </a:ext>
                </a:extLst>
              </p:cNvPr>
              <p:cNvSpPr>
                <a:spLocks noChangeAspect="1" noChangeShapeType="1"/>
              </p:cNvSpPr>
              <p:nvPr/>
            </p:nvSpPr>
            <p:spPr bwMode="auto">
              <a:xfrm>
                <a:off x="5087716" y="3684792"/>
                <a:ext cx="0" cy="29491"/>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91" name="Line 153">
                <a:extLst>
                  <a:ext uri="{FF2B5EF4-FFF2-40B4-BE49-F238E27FC236}">
                    <a16:creationId xmlns:a16="http://schemas.microsoft.com/office/drawing/2014/main" id="{9EC3966F-9E02-8948-ABB1-EA78F940154C}"/>
                  </a:ext>
                </a:extLst>
              </p:cNvPr>
              <p:cNvSpPr>
                <a:spLocks noChangeAspect="1" noChangeShapeType="1"/>
              </p:cNvSpPr>
              <p:nvPr/>
            </p:nvSpPr>
            <p:spPr bwMode="auto">
              <a:xfrm>
                <a:off x="5074511" y="3700878"/>
                <a:ext cx="11173"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92" name="Line 154">
                <a:extLst>
                  <a:ext uri="{FF2B5EF4-FFF2-40B4-BE49-F238E27FC236}">
                    <a16:creationId xmlns:a16="http://schemas.microsoft.com/office/drawing/2014/main" id="{73600A8C-5FE5-59D3-6EB0-FF43E0E8CF8D}"/>
                  </a:ext>
                </a:extLst>
              </p:cNvPr>
              <p:cNvSpPr>
                <a:spLocks noChangeAspect="1" noChangeShapeType="1"/>
              </p:cNvSpPr>
              <p:nvPr/>
            </p:nvSpPr>
            <p:spPr bwMode="auto">
              <a:xfrm>
                <a:off x="5080606" y="3684792"/>
                <a:ext cx="0" cy="29491"/>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93" name="Line 155">
                <a:extLst>
                  <a:ext uri="{FF2B5EF4-FFF2-40B4-BE49-F238E27FC236}">
                    <a16:creationId xmlns:a16="http://schemas.microsoft.com/office/drawing/2014/main" id="{40606EEC-93AB-65B4-9E71-75961B252CDB}"/>
                  </a:ext>
                </a:extLst>
              </p:cNvPr>
              <p:cNvSpPr>
                <a:spLocks noChangeAspect="1" noChangeShapeType="1"/>
              </p:cNvSpPr>
              <p:nvPr/>
            </p:nvSpPr>
            <p:spPr bwMode="auto">
              <a:xfrm>
                <a:off x="5086700" y="3700878"/>
                <a:ext cx="12189"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94" name="Line 156">
                <a:extLst>
                  <a:ext uri="{FF2B5EF4-FFF2-40B4-BE49-F238E27FC236}">
                    <a16:creationId xmlns:a16="http://schemas.microsoft.com/office/drawing/2014/main" id="{C5F20AC4-47BC-21F7-2C5C-F95647858484}"/>
                  </a:ext>
                </a:extLst>
              </p:cNvPr>
              <p:cNvSpPr>
                <a:spLocks noChangeAspect="1" noChangeShapeType="1"/>
              </p:cNvSpPr>
              <p:nvPr/>
            </p:nvSpPr>
            <p:spPr bwMode="auto">
              <a:xfrm>
                <a:off x="5092795" y="3684792"/>
                <a:ext cx="0" cy="29491"/>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1996" name="Line 158">
                <a:extLst>
                  <a:ext uri="{FF2B5EF4-FFF2-40B4-BE49-F238E27FC236}">
                    <a16:creationId xmlns:a16="http://schemas.microsoft.com/office/drawing/2014/main" id="{8B43C687-0A88-F7C5-1769-EAF49985877B}"/>
                  </a:ext>
                </a:extLst>
              </p:cNvPr>
              <p:cNvSpPr>
                <a:spLocks noChangeAspect="1" noChangeShapeType="1"/>
              </p:cNvSpPr>
              <p:nvPr/>
            </p:nvSpPr>
            <p:spPr bwMode="auto">
              <a:xfrm>
                <a:off x="5068417" y="3684792"/>
                <a:ext cx="0" cy="29491"/>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2007" name="Line 169">
                <a:extLst>
                  <a:ext uri="{FF2B5EF4-FFF2-40B4-BE49-F238E27FC236}">
                    <a16:creationId xmlns:a16="http://schemas.microsoft.com/office/drawing/2014/main" id="{28A9C86A-646C-17A7-53B3-64F5AC9C082A}"/>
                  </a:ext>
                </a:extLst>
              </p:cNvPr>
              <p:cNvSpPr>
                <a:spLocks noChangeAspect="1" noChangeShapeType="1"/>
              </p:cNvSpPr>
              <p:nvPr/>
            </p:nvSpPr>
            <p:spPr bwMode="auto">
              <a:xfrm>
                <a:off x="5158818" y="3712055"/>
                <a:ext cx="12189"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2008" name="Line 170">
                <a:extLst>
                  <a:ext uri="{FF2B5EF4-FFF2-40B4-BE49-F238E27FC236}">
                    <a16:creationId xmlns:a16="http://schemas.microsoft.com/office/drawing/2014/main" id="{B573BA65-5763-F96D-A278-60D0BC96C830}"/>
                  </a:ext>
                </a:extLst>
              </p:cNvPr>
              <p:cNvSpPr>
                <a:spLocks noChangeAspect="1" noChangeShapeType="1"/>
              </p:cNvSpPr>
              <p:nvPr/>
            </p:nvSpPr>
            <p:spPr bwMode="auto">
              <a:xfrm>
                <a:off x="5164913" y="3695970"/>
                <a:ext cx="0" cy="29491"/>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2006" name="Line 168">
                <a:extLst>
                  <a:ext uri="{FF2B5EF4-FFF2-40B4-BE49-F238E27FC236}">
                    <a16:creationId xmlns:a16="http://schemas.microsoft.com/office/drawing/2014/main" id="{902A20C4-F1BB-B2F6-F657-DA987DB222B3}"/>
                  </a:ext>
                </a:extLst>
              </p:cNvPr>
              <p:cNvSpPr>
                <a:spLocks noChangeShapeType="1"/>
              </p:cNvSpPr>
              <p:nvPr/>
            </p:nvSpPr>
            <p:spPr bwMode="auto">
              <a:xfrm>
                <a:off x="4875399" y="3649307"/>
                <a:ext cx="0" cy="33905"/>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2010" name="Line 172">
                <a:extLst>
                  <a:ext uri="{FF2B5EF4-FFF2-40B4-BE49-F238E27FC236}">
                    <a16:creationId xmlns:a16="http://schemas.microsoft.com/office/drawing/2014/main" id="{9CEDF9DD-405C-2724-C5AA-E746E39C58BB}"/>
                  </a:ext>
                </a:extLst>
              </p:cNvPr>
              <p:cNvSpPr>
                <a:spLocks noChangeShapeType="1"/>
              </p:cNvSpPr>
              <p:nvPr/>
            </p:nvSpPr>
            <p:spPr bwMode="auto">
              <a:xfrm>
                <a:off x="4689010" y="3599767"/>
                <a:ext cx="0" cy="33905"/>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2012" name="Line 174">
                <a:extLst>
                  <a:ext uri="{FF2B5EF4-FFF2-40B4-BE49-F238E27FC236}">
                    <a16:creationId xmlns:a16="http://schemas.microsoft.com/office/drawing/2014/main" id="{5595EDE6-A306-9C73-28BB-0F16E6AD0418}"/>
                  </a:ext>
                </a:extLst>
              </p:cNvPr>
              <p:cNvSpPr>
                <a:spLocks noChangeShapeType="1"/>
              </p:cNvSpPr>
              <p:nvPr/>
            </p:nvSpPr>
            <p:spPr bwMode="auto">
              <a:xfrm>
                <a:off x="4652443" y="3580796"/>
                <a:ext cx="0" cy="33905"/>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2013" name="Line 175">
                <a:extLst>
                  <a:ext uri="{FF2B5EF4-FFF2-40B4-BE49-F238E27FC236}">
                    <a16:creationId xmlns:a16="http://schemas.microsoft.com/office/drawing/2014/main" id="{4B99F8A1-BB98-3AAB-9EC9-6C6CD56206F2}"/>
                  </a:ext>
                </a:extLst>
              </p:cNvPr>
              <p:cNvSpPr>
                <a:spLocks noChangeShapeType="1"/>
              </p:cNvSpPr>
              <p:nvPr/>
            </p:nvSpPr>
            <p:spPr bwMode="auto">
              <a:xfrm>
                <a:off x="4585404" y="3601214"/>
                <a:ext cx="11173"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2014" name="Line 176">
                <a:extLst>
                  <a:ext uri="{FF2B5EF4-FFF2-40B4-BE49-F238E27FC236}">
                    <a16:creationId xmlns:a16="http://schemas.microsoft.com/office/drawing/2014/main" id="{A77CD2BE-8AD7-8F46-39A5-52FB060884F7}"/>
                  </a:ext>
                </a:extLst>
              </p:cNvPr>
              <p:cNvSpPr>
                <a:spLocks noChangeShapeType="1"/>
              </p:cNvSpPr>
              <p:nvPr/>
            </p:nvSpPr>
            <p:spPr bwMode="auto">
              <a:xfrm>
                <a:off x="4590483" y="3573196"/>
                <a:ext cx="0" cy="33905"/>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2015" name="Line 177">
                <a:extLst>
                  <a:ext uri="{FF2B5EF4-FFF2-40B4-BE49-F238E27FC236}">
                    <a16:creationId xmlns:a16="http://schemas.microsoft.com/office/drawing/2014/main" id="{FC4C3F3D-82D9-4953-260A-8AB3214FEC16}"/>
                  </a:ext>
                </a:extLst>
              </p:cNvPr>
              <p:cNvSpPr>
                <a:spLocks noChangeShapeType="1"/>
              </p:cNvSpPr>
              <p:nvPr/>
            </p:nvSpPr>
            <p:spPr bwMode="auto">
              <a:xfrm>
                <a:off x="4516333" y="3569989"/>
                <a:ext cx="11173"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2016" name="Line 178">
                <a:extLst>
                  <a:ext uri="{FF2B5EF4-FFF2-40B4-BE49-F238E27FC236}">
                    <a16:creationId xmlns:a16="http://schemas.microsoft.com/office/drawing/2014/main" id="{E83FE2CD-2C2D-4E52-3253-4464F47E15B9}"/>
                  </a:ext>
                </a:extLst>
              </p:cNvPr>
              <p:cNvSpPr>
                <a:spLocks noChangeShapeType="1"/>
              </p:cNvSpPr>
              <p:nvPr/>
            </p:nvSpPr>
            <p:spPr bwMode="auto">
              <a:xfrm>
                <a:off x="4522428" y="3564113"/>
                <a:ext cx="0" cy="10773"/>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grpSp>
            <p:nvGrpSpPr>
              <p:cNvPr id="2083" name="Group 2082">
                <a:extLst>
                  <a:ext uri="{FF2B5EF4-FFF2-40B4-BE49-F238E27FC236}">
                    <a16:creationId xmlns:a16="http://schemas.microsoft.com/office/drawing/2014/main" id="{6BDA9644-3422-70E1-341B-D7A252E8F3F2}"/>
                  </a:ext>
                </a:extLst>
              </p:cNvPr>
              <p:cNvGrpSpPr/>
              <p:nvPr/>
            </p:nvGrpSpPr>
            <p:grpSpPr>
              <a:xfrm>
                <a:off x="4433042" y="3500558"/>
                <a:ext cx="11173" cy="27432"/>
                <a:chOff x="4433042" y="3506331"/>
                <a:chExt cx="11173" cy="10773"/>
              </a:xfrm>
            </p:grpSpPr>
            <p:sp>
              <p:nvSpPr>
                <p:cNvPr id="2017" name="Line 179">
                  <a:extLst>
                    <a:ext uri="{FF2B5EF4-FFF2-40B4-BE49-F238E27FC236}">
                      <a16:creationId xmlns:a16="http://schemas.microsoft.com/office/drawing/2014/main" id="{4BA96E94-8FB8-5E09-15BD-A04E7AB42F85}"/>
                    </a:ext>
                  </a:extLst>
                </p:cNvPr>
                <p:cNvSpPr>
                  <a:spLocks noChangeShapeType="1"/>
                </p:cNvSpPr>
                <p:nvPr/>
              </p:nvSpPr>
              <p:spPr bwMode="auto">
                <a:xfrm>
                  <a:off x="4433042" y="3512207"/>
                  <a:ext cx="11173"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2018" name="Line 180">
                  <a:extLst>
                    <a:ext uri="{FF2B5EF4-FFF2-40B4-BE49-F238E27FC236}">
                      <a16:creationId xmlns:a16="http://schemas.microsoft.com/office/drawing/2014/main" id="{2B3E69B7-6863-2930-1269-C04DD0E46093}"/>
                    </a:ext>
                  </a:extLst>
                </p:cNvPr>
                <p:cNvSpPr>
                  <a:spLocks noChangeShapeType="1"/>
                </p:cNvSpPr>
                <p:nvPr/>
              </p:nvSpPr>
              <p:spPr bwMode="auto">
                <a:xfrm>
                  <a:off x="4439137" y="3506331"/>
                  <a:ext cx="0" cy="10773"/>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grpSp>
          <p:grpSp>
            <p:nvGrpSpPr>
              <p:cNvPr id="2084" name="Group 2083">
                <a:extLst>
                  <a:ext uri="{FF2B5EF4-FFF2-40B4-BE49-F238E27FC236}">
                    <a16:creationId xmlns:a16="http://schemas.microsoft.com/office/drawing/2014/main" id="{5C448D42-65AA-6AA8-72AB-1D6FCFC74465}"/>
                  </a:ext>
                </a:extLst>
              </p:cNvPr>
              <p:cNvGrpSpPr/>
              <p:nvPr/>
            </p:nvGrpSpPr>
            <p:grpSpPr>
              <a:xfrm>
                <a:off x="4211102" y="3372174"/>
                <a:ext cx="25394" cy="27432"/>
                <a:chOff x="4211102" y="3378525"/>
                <a:chExt cx="25394" cy="16649"/>
              </a:xfrm>
            </p:grpSpPr>
            <p:sp>
              <p:nvSpPr>
                <p:cNvPr id="2019" name="Line 181">
                  <a:extLst>
                    <a:ext uri="{FF2B5EF4-FFF2-40B4-BE49-F238E27FC236}">
                      <a16:creationId xmlns:a16="http://schemas.microsoft.com/office/drawing/2014/main" id="{7B8A5C85-D3D0-6B80-C855-3481382AD65C}"/>
                    </a:ext>
                  </a:extLst>
                </p:cNvPr>
                <p:cNvSpPr>
                  <a:spLocks noChangeShapeType="1"/>
                </p:cNvSpPr>
                <p:nvPr/>
              </p:nvSpPr>
              <p:spPr bwMode="auto">
                <a:xfrm>
                  <a:off x="4211102" y="3384401"/>
                  <a:ext cx="12189"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2020" name="Line 182">
                  <a:extLst>
                    <a:ext uri="{FF2B5EF4-FFF2-40B4-BE49-F238E27FC236}">
                      <a16:creationId xmlns:a16="http://schemas.microsoft.com/office/drawing/2014/main" id="{A3CFE16D-75BF-B103-4CAD-0E0581A8908E}"/>
                    </a:ext>
                  </a:extLst>
                </p:cNvPr>
                <p:cNvSpPr>
                  <a:spLocks noChangeShapeType="1"/>
                </p:cNvSpPr>
                <p:nvPr/>
              </p:nvSpPr>
              <p:spPr bwMode="auto">
                <a:xfrm>
                  <a:off x="4217196" y="3378525"/>
                  <a:ext cx="0" cy="11752"/>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2021" name="Line 183">
                  <a:extLst>
                    <a:ext uri="{FF2B5EF4-FFF2-40B4-BE49-F238E27FC236}">
                      <a16:creationId xmlns:a16="http://schemas.microsoft.com/office/drawing/2014/main" id="{18409F7E-A3D0-5B40-DA04-8A694235F047}"/>
                    </a:ext>
                  </a:extLst>
                </p:cNvPr>
                <p:cNvSpPr>
                  <a:spLocks noChangeShapeType="1"/>
                </p:cNvSpPr>
                <p:nvPr/>
              </p:nvSpPr>
              <p:spPr bwMode="auto">
                <a:xfrm>
                  <a:off x="4224307" y="3389298"/>
                  <a:ext cx="12189"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2022" name="Line 184">
                  <a:extLst>
                    <a:ext uri="{FF2B5EF4-FFF2-40B4-BE49-F238E27FC236}">
                      <a16:creationId xmlns:a16="http://schemas.microsoft.com/office/drawing/2014/main" id="{BF297ED2-3E26-D065-AD83-990CC40ECA35}"/>
                    </a:ext>
                  </a:extLst>
                </p:cNvPr>
                <p:cNvSpPr>
                  <a:spLocks noChangeShapeType="1"/>
                </p:cNvSpPr>
                <p:nvPr/>
              </p:nvSpPr>
              <p:spPr bwMode="auto">
                <a:xfrm>
                  <a:off x="4230401" y="3383422"/>
                  <a:ext cx="0" cy="11752"/>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grpSp>
          <p:sp>
            <p:nvSpPr>
              <p:cNvPr id="2023" name="Line 185">
                <a:extLst>
                  <a:ext uri="{FF2B5EF4-FFF2-40B4-BE49-F238E27FC236}">
                    <a16:creationId xmlns:a16="http://schemas.microsoft.com/office/drawing/2014/main" id="{A5ABF37E-05AE-5256-56BE-E420886FA169}"/>
                  </a:ext>
                </a:extLst>
              </p:cNvPr>
              <p:cNvSpPr>
                <a:spLocks noChangeShapeType="1"/>
              </p:cNvSpPr>
              <p:nvPr/>
            </p:nvSpPr>
            <p:spPr bwMode="auto">
              <a:xfrm>
                <a:off x="4152189" y="3309970"/>
                <a:ext cx="12189"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2024" name="Line 186">
                <a:extLst>
                  <a:ext uri="{FF2B5EF4-FFF2-40B4-BE49-F238E27FC236}">
                    <a16:creationId xmlns:a16="http://schemas.microsoft.com/office/drawing/2014/main" id="{F067C88E-6F25-A0AB-2C26-08821177C976}"/>
                  </a:ext>
                </a:extLst>
              </p:cNvPr>
              <p:cNvSpPr>
                <a:spLocks noChangeShapeType="1"/>
              </p:cNvSpPr>
              <p:nvPr/>
            </p:nvSpPr>
            <p:spPr bwMode="auto">
              <a:xfrm>
                <a:off x="4158283" y="3304094"/>
                <a:ext cx="0" cy="11752"/>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2025" name="Line 187">
                <a:extLst>
                  <a:ext uri="{FF2B5EF4-FFF2-40B4-BE49-F238E27FC236}">
                    <a16:creationId xmlns:a16="http://schemas.microsoft.com/office/drawing/2014/main" id="{B8D90908-368C-13D7-F235-E0FB06F24F74}"/>
                  </a:ext>
                </a:extLst>
              </p:cNvPr>
              <p:cNvSpPr>
                <a:spLocks noChangeShapeType="1"/>
              </p:cNvSpPr>
              <p:nvPr/>
            </p:nvSpPr>
            <p:spPr bwMode="auto">
              <a:xfrm>
                <a:off x="4016079" y="3228194"/>
                <a:ext cx="12189"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2026" name="Line 188">
                <a:extLst>
                  <a:ext uri="{FF2B5EF4-FFF2-40B4-BE49-F238E27FC236}">
                    <a16:creationId xmlns:a16="http://schemas.microsoft.com/office/drawing/2014/main" id="{B48EE0B3-22BE-B271-AD8A-64290F089429}"/>
                  </a:ext>
                </a:extLst>
              </p:cNvPr>
              <p:cNvSpPr>
                <a:spLocks noChangeShapeType="1"/>
              </p:cNvSpPr>
              <p:nvPr/>
            </p:nvSpPr>
            <p:spPr bwMode="auto">
              <a:xfrm>
                <a:off x="4022173" y="3223298"/>
                <a:ext cx="0" cy="10773"/>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2027" name="Line 189">
                <a:extLst>
                  <a:ext uri="{FF2B5EF4-FFF2-40B4-BE49-F238E27FC236}">
                    <a16:creationId xmlns:a16="http://schemas.microsoft.com/office/drawing/2014/main" id="{803F4A04-0CFF-C430-00AF-D9288C06BF92}"/>
                  </a:ext>
                </a:extLst>
              </p:cNvPr>
              <p:cNvSpPr>
                <a:spLocks noChangeShapeType="1"/>
              </p:cNvSpPr>
              <p:nvPr/>
            </p:nvSpPr>
            <p:spPr bwMode="auto">
              <a:xfrm>
                <a:off x="3874383" y="3177268"/>
                <a:ext cx="11173"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2028" name="Line 190">
                <a:extLst>
                  <a:ext uri="{FF2B5EF4-FFF2-40B4-BE49-F238E27FC236}">
                    <a16:creationId xmlns:a16="http://schemas.microsoft.com/office/drawing/2014/main" id="{663A9978-9639-3366-8A5A-505977955DF6}"/>
                  </a:ext>
                </a:extLst>
              </p:cNvPr>
              <p:cNvSpPr>
                <a:spLocks noChangeShapeType="1"/>
              </p:cNvSpPr>
              <p:nvPr/>
            </p:nvSpPr>
            <p:spPr bwMode="auto">
              <a:xfrm>
                <a:off x="3880477" y="3171392"/>
                <a:ext cx="0" cy="10773"/>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2030" name="Line 192">
                <a:extLst>
                  <a:ext uri="{FF2B5EF4-FFF2-40B4-BE49-F238E27FC236}">
                    <a16:creationId xmlns:a16="http://schemas.microsoft.com/office/drawing/2014/main" id="{13EF269B-FA82-74B2-E55B-3375E029B161}"/>
                  </a:ext>
                </a:extLst>
              </p:cNvPr>
              <p:cNvSpPr>
                <a:spLocks noChangeShapeType="1"/>
              </p:cNvSpPr>
              <p:nvPr/>
            </p:nvSpPr>
            <p:spPr bwMode="auto">
              <a:xfrm>
                <a:off x="3726084" y="3139073"/>
                <a:ext cx="12189"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2031" name="Line 193">
                <a:extLst>
                  <a:ext uri="{FF2B5EF4-FFF2-40B4-BE49-F238E27FC236}">
                    <a16:creationId xmlns:a16="http://schemas.microsoft.com/office/drawing/2014/main" id="{CEE8D110-D83B-CD62-83AC-7FD8F796CCBF}"/>
                  </a:ext>
                </a:extLst>
              </p:cNvPr>
              <p:cNvSpPr>
                <a:spLocks noChangeShapeType="1"/>
              </p:cNvSpPr>
              <p:nvPr/>
            </p:nvSpPr>
            <p:spPr bwMode="auto">
              <a:xfrm>
                <a:off x="3732179" y="3133197"/>
                <a:ext cx="0" cy="11752"/>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933">
                  <a:latin typeface="Arial" panose="020B0604020202020204" pitchFamily="34" charset="0"/>
                  <a:cs typeface="Arial" panose="020B0604020202020204" pitchFamily="34" charset="0"/>
                </a:endParaRPr>
              </a:p>
            </p:txBody>
          </p:sp>
          <p:sp>
            <p:nvSpPr>
              <p:cNvPr id="2091" name="Rectangle 93">
                <a:extLst>
                  <a:ext uri="{FF2B5EF4-FFF2-40B4-BE49-F238E27FC236}">
                    <a16:creationId xmlns:a16="http://schemas.microsoft.com/office/drawing/2014/main" id="{1CFED98A-47FA-632E-D321-6842428C3A76}"/>
                  </a:ext>
                </a:extLst>
              </p:cNvPr>
              <p:cNvSpPr>
                <a:spLocks noChangeArrowheads="1"/>
              </p:cNvSpPr>
              <p:nvPr/>
            </p:nvSpPr>
            <p:spPr bwMode="auto">
              <a:xfrm>
                <a:off x="5043770" y="3355382"/>
                <a:ext cx="1005125" cy="2249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b="1">
                    <a:solidFill>
                      <a:srgbClr val="7030A0"/>
                    </a:solidFill>
                    <a:cs typeface="Arial" panose="020B0604020202020204" pitchFamily="34" charset="0"/>
                  </a:rPr>
                  <a:t>Olaparib + bevacizumab </a:t>
                </a:r>
                <a:br>
                  <a:rPr lang="en-GB" altLang="en-US" sz="933" b="1">
                    <a:solidFill>
                      <a:srgbClr val="7030A0"/>
                    </a:solidFill>
                    <a:cs typeface="Arial" panose="020B0604020202020204" pitchFamily="34" charset="0"/>
                  </a:rPr>
                </a:br>
                <a:r>
                  <a:rPr lang="en-GB" altLang="en-US" sz="933" b="1">
                    <a:solidFill>
                      <a:srgbClr val="7030A0"/>
                    </a:solidFill>
                    <a:cs typeface="Arial" panose="020B0604020202020204" pitchFamily="34" charset="0"/>
                  </a:rPr>
                  <a:t>(n=255)</a:t>
                </a:r>
              </a:p>
            </p:txBody>
          </p:sp>
          <p:sp>
            <p:nvSpPr>
              <p:cNvPr id="2092" name="Rectangle 94">
                <a:extLst>
                  <a:ext uri="{FF2B5EF4-FFF2-40B4-BE49-F238E27FC236}">
                    <a16:creationId xmlns:a16="http://schemas.microsoft.com/office/drawing/2014/main" id="{AC2CBC05-5C22-8FC0-3C70-FDB65E5CFD91}"/>
                  </a:ext>
                </a:extLst>
              </p:cNvPr>
              <p:cNvSpPr>
                <a:spLocks noChangeArrowheads="1"/>
              </p:cNvSpPr>
              <p:nvPr/>
            </p:nvSpPr>
            <p:spPr bwMode="auto">
              <a:xfrm>
                <a:off x="4641791" y="4065474"/>
                <a:ext cx="1289379" cy="11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p>
                <a:pPr defTabSz="1219080" eaLnBrk="0" fontAlgn="base" hangingPunct="0">
                  <a:spcBef>
                    <a:spcPct val="0"/>
                  </a:spcBef>
                  <a:spcAft>
                    <a:spcPct val="0"/>
                  </a:spcAft>
                  <a:defRPr/>
                </a:pPr>
                <a:r>
                  <a:rPr lang="en-GB" altLang="en-US" sz="933" b="1">
                    <a:solidFill>
                      <a:srgbClr val="818181"/>
                    </a:solidFill>
                    <a:latin typeface="Arial" panose="020B0604020202020204" pitchFamily="34" charset="0"/>
                    <a:cs typeface="Arial" panose="020B0604020202020204" pitchFamily="34" charset="0"/>
                  </a:rPr>
                  <a:t>Placebo + bevacizumab (n=132)</a:t>
                </a:r>
              </a:p>
            </p:txBody>
          </p:sp>
          <p:sp>
            <p:nvSpPr>
              <p:cNvPr id="2858" name="Freeform 2857">
                <a:extLst>
                  <a:ext uri="{FF2B5EF4-FFF2-40B4-BE49-F238E27FC236}">
                    <a16:creationId xmlns:a16="http://schemas.microsoft.com/office/drawing/2014/main" id="{C4FA48AC-FF51-DBCD-3DF9-7E465047F3DF}"/>
                  </a:ext>
                </a:extLst>
              </p:cNvPr>
              <p:cNvSpPr/>
              <p:nvPr/>
            </p:nvSpPr>
            <p:spPr>
              <a:xfrm>
                <a:off x="3738540" y="3677137"/>
                <a:ext cx="2132161" cy="7047"/>
              </a:xfrm>
              <a:custGeom>
                <a:avLst/>
                <a:gdLst>
                  <a:gd name="connsiteX0" fmla="*/ 0 w 2132161"/>
                  <a:gd name="connsiteY0" fmla="*/ 0 h 7047"/>
                  <a:gd name="connsiteX1" fmla="*/ 2132161 w 2132161"/>
                  <a:gd name="connsiteY1" fmla="*/ 0 h 7047"/>
                </a:gdLst>
                <a:ahLst/>
                <a:cxnLst>
                  <a:cxn ang="0">
                    <a:pos x="connsiteX0" y="connsiteY0"/>
                  </a:cxn>
                  <a:cxn ang="0">
                    <a:pos x="connsiteX1" y="connsiteY1"/>
                  </a:cxn>
                </a:cxnLst>
                <a:rect l="l" t="t" r="r" b="b"/>
                <a:pathLst>
                  <a:path w="2132161" h="7047">
                    <a:moveTo>
                      <a:pt x="0" y="0"/>
                    </a:moveTo>
                    <a:lnTo>
                      <a:pt x="2132161" y="0"/>
                    </a:lnTo>
                  </a:path>
                </a:pathLst>
              </a:custGeom>
              <a:ln w="12700" cap="flat">
                <a:solidFill>
                  <a:srgbClr val="002557"/>
                </a:solidFill>
                <a:custDash>
                  <a:ds d="0" sp="0"/>
                  <a:ds d="312750" sp="234750"/>
                </a:custDash>
                <a:miter/>
              </a:ln>
            </p:spPr>
            <p:txBody>
              <a:bodyPr rtlCol="0" anchor="ctr"/>
              <a:lstStyle/>
              <a:p>
                <a:endParaRPr lang="en-US" sz="2400">
                  <a:latin typeface="Arial" panose="020B0604020202020204" pitchFamily="34" charset="0"/>
                  <a:cs typeface="Arial" panose="020B0604020202020204" pitchFamily="34" charset="0"/>
                </a:endParaRPr>
              </a:p>
            </p:txBody>
          </p:sp>
        </p:grpSp>
        <p:sp>
          <p:nvSpPr>
            <p:cNvPr id="6" name="Rectangle 92">
              <a:extLst>
                <a:ext uri="{FF2B5EF4-FFF2-40B4-BE49-F238E27FC236}">
                  <a16:creationId xmlns:a16="http://schemas.microsoft.com/office/drawing/2014/main" id="{EACE27FC-BF38-D026-B32A-398F66C8C108}"/>
                </a:ext>
              </a:extLst>
            </p:cNvPr>
            <p:cNvSpPr>
              <a:spLocks noChangeArrowheads="1"/>
            </p:cNvSpPr>
            <p:nvPr/>
          </p:nvSpPr>
          <p:spPr bwMode="auto">
            <a:xfrm>
              <a:off x="4608288" y="3126321"/>
              <a:ext cx="1348927" cy="24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3" eaLnBrk="0" fontAlgn="base" hangingPunct="0">
                <a:spcBef>
                  <a:spcPct val="0"/>
                </a:spcBef>
                <a:spcAft>
                  <a:spcPct val="0"/>
                </a:spcAft>
                <a:defRPr/>
              </a:pPr>
              <a:r>
                <a:rPr lang="en-GB" altLang="en-US" sz="1067" b="1" kern="0">
                  <a:solidFill>
                    <a:srgbClr val="7030A0"/>
                  </a:solidFill>
                  <a:cs typeface="Arial" panose="020B0604020202020204" pitchFamily="34" charset="0"/>
                </a:rPr>
                <a:t>46.1</a:t>
              </a:r>
              <a:r>
                <a:rPr lang="en-GB" altLang="en-US" sz="1067" kern="0">
                  <a:solidFill>
                    <a:prstClr val="black"/>
                  </a:solidFill>
                  <a:cs typeface="Arial" panose="020B0604020202020204" pitchFamily="34" charset="0"/>
                </a:rPr>
                <a:t> vs </a:t>
              </a:r>
              <a:r>
                <a:rPr lang="en-GB" altLang="en-US" sz="1067" b="1" kern="0">
                  <a:solidFill>
                    <a:srgbClr val="6D6E71"/>
                  </a:solidFill>
                  <a:cs typeface="Arial" panose="020B0604020202020204" pitchFamily="34" charset="0"/>
                </a:rPr>
                <a:t>19.2 </a:t>
              </a:r>
              <a:r>
                <a:rPr lang="en-GB" altLang="en-US" sz="1067" kern="0">
                  <a:cs typeface="Arial" panose="020B0604020202020204" pitchFamily="34" charset="0"/>
                </a:rPr>
                <a:t>mo</a:t>
              </a:r>
            </a:p>
            <a:p>
              <a:pPr algn="ctr" defTabSz="914333" eaLnBrk="0" fontAlgn="base" hangingPunct="0">
                <a:spcBef>
                  <a:spcPct val="0"/>
                </a:spcBef>
                <a:spcAft>
                  <a:spcPct val="0"/>
                </a:spcAft>
                <a:defRPr/>
              </a:pPr>
              <a:r>
                <a:rPr lang="en-GB" altLang="en-US" sz="1067" kern="0">
                  <a:solidFill>
                    <a:prstClr val="black"/>
                  </a:solidFill>
                  <a:cs typeface="Arial" panose="020B0604020202020204" pitchFamily="34" charset="0"/>
                </a:rPr>
                <a:t>HR: </a:t>
              </a:r>
              <a:r>
                <a:rPr lang="en-GB" altLang="en-US" sz="1067" b="1" kern="0">
                  <a:solidFill>
                    <a:prstClr val="black"/>
                  </a:solidFill>
                  <a:cs typeface="Arial" panose="020B0604020202020204" pitchFamily="34" charset="0"/>
                </a:rPr>
                <a:t>0.41</a:t>
              </a:r>
              <a:r>
                <a:rPr lang="en-GB" altLang="en-US" sz="1067" kern="0">
                  <a:solidFill>
                    <a:prstClr val="black"/>
                  </a:solidFill>
                  <a:cs typeface="Arial" panose="020B0604020202020204" pitchFamily="34" charset="0"/>
                </a:rPr>
                <a:t> (95% CI, 0.32–0.54)</a:t>
              </a:r>
            </a:p>
          </p:txBody>
        </p:sp>
        <p:sp>
          <p:nvSpPr>
            <p:cNvPr id="53" name="Freeform 1868">
              <a:extLst>
                <a:ext uri="{FF2B5EF4-FFF2-40B4-BE49-F238E27FC236}">
                  <a16:creationId xmlns:a16="http://schemas.microsoft.com/office/drawing/2014/main" id="{A82A21AC-6D2E-AFB4-93C1-B9D9159F0922}"/>
                </a:ext>
              </a:extLst>
            </p:cNvPr>
            <p:cNvSpPr/>
            <p:nvPr/>
          </p:nvSpPr>
          <p:spPr>
            <a:xfrm>
              <a:off x="876235" y="4228834"/>
              <a:ext cx="7622" cy="20717"/>
            </a:xfrm>
            <a:custGeom>
              <a:avLst/>
              <a:gdLst>
                <a:gd name="connsiteX0" fmla="*/ 0 w 7411"/>
                <a:gd name="connsiteY0" fmla="*/ 0 h 21141"/>
                <a:gd name="connsiteX1" fmla="*/ 0 w 7411"/>
                <a:gd name="connsiteY1" fmla="*/ 0 h 21141"/>
                <a:gd name="connsiteX2" fmla="*/ 0 w 7411"/>
                <a:gd name="connsiteY2" fmla="*/ 21142 h 21141"/>
              </a:gdLst>
              <a:ahLst/>
              <a:cxnLst>
                <a:cxn ang="0">
                  <a:pos x="connsiteX0" y="connsiteY0"/>
                </a:cxn>
                <a:cxn ang="0">
                  <a:pos x="connsiteX1" y="connsiteY1"/>
                </a:cxn>
                <a:cxn ang="0">
                  <a:pos x="connsiteX2" y="connsiteY2"/>
                </a:cxn>
              </a:cxnLst>
              <a:rect l="l" t="t" r="r" b="b"/>
              <a:pathLst>
                <a:path w="7411" h="21141">
                  <a:moveTo>
                    <a:pt x="0" y="0"/>
                  </a:moveTo>
                  <a:lnTo>
                    <a:pt x="0" y="0"/>
                  </a:lnTo>
                  <a:lnTo>
                    <a:pt x="0" y="21142"/>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30136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C294FB-3C9C-47DB-86A0-3D449B4FD16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37745" y="121921"/>
            <a:ext cx="11716509" cy="6330637"/>
          </a:xfrm>
          <a:prstGeom prst="rect">
            <a:avLst/>
          </a:prstGeom>
        </p:spPr>
      </p:pic>
      <p:sp>
        <p:nvSpPr>
          <p:cNvPr id="7" name="TextBox 6">
            <a:extLst>
              <a:ext uri="{FF2B5EF4-FFF2-40B4-BE49-F238E27FC236}">
                <a16:creationId xmlns:a16="http://schemas.microsoft.com/office/drawing/2014/main" id="{857D6D5E-4C55-4FC4-A25F-C496C951B860}"/>
              </a:ext>
            </a:extLst>
          </p:cNvPr>
          <p:cNvSpPr txBox="1"/>
          <p:nvPr/>
        </p:nvSpPr>
        <p:spPr>
          <a:xfrm>
            <a:off x="237745" y="6452558"/>
            <a:ext cx="6232066" cy="369332"/>
          </a:xfrm>
          <a:prstGeom prst="rect">
            <a:avLst/>
          </a:prstGeom>
          <a:noFill/>
        </p:spPr>
        <p:txBody>
          <a:bodyPr wrap="square" rtlCol="0">
            <a:spAutoFit/>
          </a:bodyPr>
          <a:lstStyle/>
          <a:p>
            <a:r>
              <a:rPr lang="en-US" dirty="0" err="1"/>
              <a:t>Pujade-Lauraine</a:t>
            </a:r>
            <a:r>
              <a:rPr lang="en-US" dirty="0"/>
              <a:t> et al. ESMO 2021 LBA33</a:t>
            </a:r>
          </a:p>
        </p:txBody>
      </p:sp>
      <p:sp>
        <p:nvSpPr>
          <p:cNvPr id="4" name="Title 1">
            <a:extLst>
              <a:ext uri="{FF2B5EF4-FFF2-40B4-BE49-F238E27FC236}">
                <a16:creationId xmlns:a16="http://schemas.microsoft.com/office/drawing/2014/main" id="{EC86F713-DED4-4E1B-83EC-6AC6128803CE}"/>
              </a:ext>
            </a:extLst>
          </p:cNvPr>
          <p:cNvSpPr>
            <a:spLocks noGrp="1"/>
          </p:cNvSpPr>
          <p:nvPr>
            <p:ph type="title"/>
          </p:nvPr>
        </p:nvSpPr>
        <p:spPr>
          <a:xfrm>
            <a:off x="550863" y="148441"/>
            <a:ext cx="11090276" cy="977695"/>
          </a:xfrm>
          <a:solidFill>
            <a:schemeClr val="bg1"/>
          </a:solidFill>
        </p:spPr>
        <p:txBody>
          <a:bodyPr>
            <a:normAutofit fontScale="90000"/>
          </a:bodyPr>
          <a:lstStyle/>
          <a:p>
            <a:r>
              <a:rPr lang="en-US" dirty="0"/>
              <a:t>Prior </a:t>
            </a:r>
            <a:r>
              <a:rPr lang="en-US" dirty="0" err="1"/>
              <a:t>PARPi</a:t>
            </a:r>
            <a:r>
              <a:rPr lang="en-US" dirty="0"/>
              <a:t>: Can you repeat </a:t>
            </a:r>
            <a:r>
              <a:rPr lang="en-US" dirty="0" err="1"/>
              <a:t>PARPi</a:t>
            </a:r>
            <a:r>
              <a:rPr lang="en-US" dirty="0"/>
              <a:t>? </a:t>
            </a:r>
            <a:br>
              <a:rPr lang="en-US" dirty="0"/>
            </a:br>
            <a:r>
              <a:rPr lang="en-US" dirty="0"/>
              <a:t>OREO</a:t>
            </a:r>
            <a:endParaRPr lang="en-US" strike="sngStrike" dirty="0"/>
          </a:p>
        </p:txBody>
      </p:sp>
    </p:spTree>
    <p:extLst>
      <p:ext uri="{BB962C8B-B14F-4D97-AF65-F5344CB8AC3E}">
        <p14:creationId xmlns:p14="http://schemas.microsoft.com/office/powerpoint/2010/main" val="2483113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4C18F8-0FB9-4CA5-9C3B-D5BBAFB7828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9658" y="477509"/>
            <a:ext cx="10512683" cy="5902981"/>
          </a:xfrm>
          <a:prstGeom prst="rect">
            <a:avLst/>
          </a:prstGeom>
        </p:spPr>
      </p:pic>
      <p:sp>
        <p:nvSpPr>
          <p:cNvPr id="4" name="TextBox 3">
            <a:extLst>
              <a:ext uri="{FF2B5EF4-FFF2-40B4-BE49-F238E27FC236}">
                <a16:creationId xmlns:a16="http://schemas.microsoft.com/office/drawing/2014/main" id="{B244EC92-706F-4EB1-BB1F-F55186EF2CFD}"/>
              </a:ext>
            </a:extLst>
          </p:cNvPr>
          <p:cNvSpPr txBox="1"/>
          <p:nvPr/>
        </p:nvSpPr>
        <p:spPr>
          <a:xfrm>
            <a:off x="237745" y="6452558"/>
            <a:ext cx="6232066" cy="369332"/>
          </a:xfrm>
          <a:prstGeom prst="rect">
            <a:avLst/>
          </a:prstGeom>
          <a:noFill/>
        </p:spPr>
        <p:txBody>
          <a:bodyPr wrap="square" rtlCol="0">
            <a:spAutoFit/>
          </a:bodyPr>
          <a:lstStyle/>
          <a:p>
            <a:r>
              <a:rPr lang="en-US" dirty="0" err="1"/>
              <a:t>Pujade-Lauraine</a:t>
            </a:r>
            <a:r>
              <a:rPr lang="en-US" dirty="0"/>
              <a:t> et al. ESMO 2021 LBA33</a:t>
            </a:r>
          </a:p>
        </p:txBody>
      </p:sp>
    </p:spTree>
    <p:extLst>
      <p:ext uri="{BB962C8B-B14F-4D97-AF65-F5344CB8AC3E}">
        <p14:creationId xmlns:p14="http://schemas.microsoft.com/office/powerpoint/2010/main" val="909616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750E32-CDAD-462A-BDEF-65EAA95FD45B}"/>
              </a:ext>
            </a:extLst>
          </p:cNvPr>
          <p:cNvPicPr>
            <a:picLocks noChangeAspect="1"/>
          </p:cNvPicPr>
          <p:nvPr/>
        </p:nvPicPr>
        <p:blipFill>
          <a:blip r:embed="rId2"/>
          <a:stretch>
            <a:fillRect/>
          </a:stretch>
        </p:blipFill>
        <p:spPr>
          <a:xfrm>
            <a:off x="6096000" y="72221"/>
            <a:ext cx="6261894" cy="3486561"/>
          </a:xfrm>
          <a:prstGeom prst="rect">
            <a:avLst/>
          </a:prstGeom>
        </p:spPr>
      </p:pic>
      <p:pic>
        <p:nvPicPr>
          <p:cNvPr id="4" name="Picture 3">
            <a:extLst>
              <a:ext uri="{FF2B5EF4-FFF2-40B4-BE49-F238E27FC236}">
                <a16:creationId xmlns:a16="http://schemas.microsoft.com/office/drawing/2014/main" id="{0ECD1C38-6A30-4AD4-B873-CA0A6EAD1C58}"/>
              </a:ext>
            </a:extLst>
          </p:cNvPr>
          <p:cNvPicPr>
            <a:picLocks noChangeAspect="1"/>
          </p:cNvPicPr>
          <p:nvPr/>
        </p:nvPicPr>
        <p:blipFill>
          <a:blip r:embed="rId3"/>
          <a:stretch>
            <a:fillRect/>
          </a:stretch>
        </p:blipFill>
        <p:spPr>
          <a:xfrm>
            <a:off x="14767" y="60824"/>
            <a:ext cx="6455044" cy="3595816"/>
          </a:xfrm>
          <a:prstGeom prst="rect">
            <a:avLst/>
          </a:prstGeom>
        </p:spPr>
      </p:pic>
      <p:sp>
        <p:nvSpPr>
          <p:cNvPr id="5" name="TextBox 4">
            <a:extLst>
              <a:ext uri="{FF2B5EF4-FFF2-40B4-BE49-F238E27FC236}">
                <a16:creationId xmlns:a16="http://schemas.microsoft.com/office/drawing/2014/main" id="{67D085E5-1085-46E0-9989-6EDDEE3BC188}"/>
              </a:ext>
            </a:extLst>
          </p:cNvPr>
          <p:cNvSpPr txBox="1"/>
          <p:nvPr/>
        </p:nvSpPr>
        <p:spPr>
          <a:xfrm>
            <a:off x="237745" y="6452558"/>
            <a:ext cx="6232066" cy="369332"/>
          </a:xfrm>
          <a:prstGeom prst="rect">
            <a:avLst/>
          </a:prstGeom>
          <a:noFill/>
        </p:spPr>
        <p:txBody>
          <a:bodyPr wrap="square" rtlCol="0">
            <a:spAutoFit/>
          </a:bodyPr>
          <a:lstStyle/>
          <a:p>
            <a:r>
              <a:rPr lang="en-US" dirty="0" err="1"/>
              <a:t>Pujade-Lauraine</a:t>
            </a:r>
            <a:r>
              <a:rPr lang="en-US" dirty="0"/>
              <a:t> et al. ESMO 2021 LBA33; </a:t>
            </a:r>
            <a:r>
              <a:rPr lang="en-US" dirty="0" err="1"/>
              <a:t>Selle</a:t>
            </a:r>
            <a:r>
              <a:rPr lang="en-US" dirty="0"/>
              <a:t> et al. ASCO 2022</a:t>
            </a:r>
          </a:p>
        </p:txBody>
      </p:sp>
      <p:pic>
        <p:nvPicPr>
          <p:cNvPr id="2" name="Picture 1">
            <a:extLst>
              <a:ext uri="{FF2B5EF4-FFF2-40B4-BE49-F238E27FC236}">
                <a16:creationId xmlns:a16="http://schemas.microsoft.com/office/drawing/2014/main" id="{7BCFBAC9-6C66-48C2-B691-587DF8E2E652}"/>
              </a:ext>
            </a:extLst>
          </p:cNvPr>
          <p:cNvPicPr>
            <a:picLocks noChangeAspect="1"/>
          </p:cNvPicPr>
          <p:nvPr/>
        </p:nvPicPr>
        <p:blipFill>
          <a:blip r:embed="rId4"/>
          <a:stretch>
            <a:fillRect/>
          </a:stretch>
        </p:blipFill>
        <p:spPr>
          <a:xfrm>
            <a:off x="1805477" y="3535056"/>
            <a:ext cx="8199831" cy="2819644"/>
          </a:xfrm>
          <a:prstGeom prst="rect">
            <a:avLst/>
          </a:prstGeom>
        </p:spPr>
      </p:pic>
      <p:sp>
        <p:nvSpPr>
          <p:cNvPr id="3" name="TextBox 2">
            <a:extLst>
              <a:ext uri="{FF2B5EF4-FFF2-40B4-BE49-F238E27FC236}">
                <a16:creationId xmlns:a16="http://schemas.microsoft.com/office/drawing/2014/main" id="{687ECF83-B97A-8C5B-873C-713951C0159F}"/>
              </a:ext>
            </a:extLst>
          </p:cNvPr>
          <p:cNvSpPr txBox="1"/>
          <p:nvPr/>
        </p:nvSpPr>
        <p:spPr>
          <a:xfrm>
            <a:off x="7219506" y="5730949"/>
            <a:ext cx="233916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1.45 (1.00-1.84) .0052</a:t>
            </a:r>
          </a:p>
        </p:txBody>
      </p:sp>
    </p:spTree>
    <p:extLst>
      <p:ext uri="{BB962C8B-B14F-4D97-AF65-F5344CB8AC3E}">
        <p14:creationId xmlns:p14="http://schemas.microsoft.com/office/powerpoint/2010/main" val="1749883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C391E-1F70-4799-9313-CACCC4B39A94}"/>
              </a:ext>
            </a:extLst>
          </p:cNvPr>
          <p:cNvSpPr>
            <a:spLocks noGrp="1"/>
          </p:cNvSpPr>
          <p:nvPr>
            <p:ph type="title"/>
          </p:nvPr>
        </p:nvSpPr>
        <p:spPr>
          <a:xfrm>
            <a:off x="70514" y="58351"/>
            <a:ext cx="10515600" cy="1074738"/>
          </a:xfrm>
        </p:spPr>
        <p:txBody>
          <a:bodyPr>
            <a:normAutofit fontScale="90000"/>
          </a:bodyPr>
          <a:lstStyle/>
          <a:p>
            <a:r>
              <a:rPr lang="en-GB" sz="2400" b="1" dirty="0"/>
              <a:t>PARPI Conclusions: </a:t>
            </a:r>
            <a:br>
              <a:rPr lang="en-GB" sz="2400" b="1" dirty="0"/>
            </a:br>
            <a:r>
              <a:rPr lang="en-GB" sz="2400" b="1" dirty="0"/>
              <a:t>We should remain circumspect about recent OS data from trials investigating </a:t>
            </a:r>
            <a:r>
              <a:rPr lang="en-GB" sz="2400" b="1" dirty="0" err="1"/>
              <a:t>PARPi</a:t>
            </a:r>
            <a:r>
              <a:rPr lang="en-GB" sz="2400" b="1" dirty="0"/>
              <a:t> as maintenance or treatment in relapsed OC</a:t>
            </a:r>
          </a:p>
        </p:txBody>
      </p:sp>
      <p:sp>
        <p:nvSpPr>
          <p:cNvPr id="4" name="TextBox 3">
            <a:extLst>
              <a:ext uri="{FF2B5EF4-FFF2-40B4-BE49-F238E27FC236}">
                <a16:creationId xmlns:a16="http://schemas.microsoft.com/office/drawing/2014/main" id="{526D06F6-73A1-BAA6-1259-E6A59D9436FC}"/>
              </a:ext>
            </a:extLst>
          </p:cNvPr>
          <p:cNvSpPr txBox="1"/>
          <p:nvPr/>
        </p:nvSpPr>
        <p:spPr>
          <a:xfrm>
            <a:off x="851894" y="5041027"/>
            <a:ext cx="10507742" cy="1438835"/>
          </a:xfrm>
          <a:prstGeom prst="rect">
            <a:avLst/>
          </a:prstGeom>
          <a:solidFill>
            <a:schemeClr val="accent4">
              <a:alpha val="20000"/>
            </a:schemeClr>
          </a:solidFill>
        </p:spPr>
        <p:txBody>
          <a:bodyPr wrap="square" rtlCol="0" anchor="ctr">
            <a:noAutofit/>
          </a:bodyPr>
          <a:lstStyle/>
          <a:p>
            <a:pPr marL="285750" marR="0" lvl="0" indent="-285750" algn="l" defTabSz="914400" rtl="0" eaLnBrk="1" fontAlgn="auto" latinLnBrk="0" hangingPunct="1">
              <a:lnSpc>
                <a:spcPct val="100000"/>
              </a:lnSpc>
              <a:spcBef>
                <a:spcPts val="0"/>
              </a:spcBef>
              <a:spcAft>
                <a:spcPts val="0"/>
              </a:spcAft>
              <a:buClr>
                <a:srgbClr val="3C1053"/>
              </a:buClr>
              <a:buSzTx/>
              <a:buFont typeface="Arial" panose="020B0604020202020204" pitchFamily="34" charset="0"/>
              <a:buChar char="•"/>
              <a:tabLst/>
              <a:defRPr/>
            </a:pPr>
            <a:r>
              <a:rPr kumimoji="0" lang="en-GB" sz="1800" b="0" i="0" u="none" strike="noStrike" kern="1200" cap="none" spc="0" normalizeH="0" baseline="0" noProof="0" dirty="0" err="1">
                <a:ln>
                  <a:noFill/>
                </a:ln>
                <a:solidFill>
                  <a:srgbClr val="3F4444">
                    <a:lumMod val="75000"/>
                  </a:srgbClr>
                </a:solidFill>
                <a:effectLst/>
                <a:uLnTx/>
                <a:uFillTx/>
                <a:ea typeface="+mn-ea"/>
                <a:cs typeface="+mn-cs"/>
              </a:rPr>
              <a:t>PARPi</a:t>
            </a:r>
            <a:r>
              <a:rPr kumimoji="0" lang="en-GB" sz="1800" b="0" i="0" u="none" strike="noStrike" kern="1200" cap="none" spc="0" normalizeH="0" baseline="0" noProof="0" dirty="0">
                <a:ln>
                  <a:noFill/>
                </a:ln>
                <a:solidFill>
                  <a:srgbClr val="3F4444">
                    <a:lumMod val="75000"/>
                  </a:srgbClr>
                </a:solidFill>
                <a:effectLst/>
                <a:uLnTx/>
                <a:uFillTx/>
                <a:ea typeface="+mn-ea"/>
                <a:cs typeface="+mn-cs"/>
              </a:rPr>
              <a:t> as late-line treatment for patients with relapsed OC</a:t>
            </a:r>
          </a:p>
          <a:p>
            <a:pPr marL="742950" marR="0" lvl="1" indent="-285750" algn="l" defTabSz="914400" rtl="0" eaLnBrk="1" fontAlgn="auto" latinLnBrk="0" hangingPunct="1">
              <a:lnSpc>
                <a:spcPct val="100000"/>
              </a:lnSpc>
              <a:spcBef>
                <a:spcPts val="0"/>
              </a:spcBef>
              <a:spcAft>
                <a:spcPts val="0"/>
              </a:spcAft>
              <a:buClr>
                <a:srgbClr val="3C1053"/>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3F4444">
                    <a:lumMod val="75000"/>
                  </a:srgbClr>
                </a:solidFill>
                <a:effectLst/>
                <a:uLnTx/>
                <a:uFillTx/>
                <a:ea typeface="+mn-ea"/>
                <a:cs typeface="+mn-cs"/>
              </a:rPr>
              <a:t>Recent data have led to the withdrawal of late-line treatment indications for rucaparib, </a:t>
            </a:r>
            <a:r>
              <a:rPr kumimoji="0" lang="en-GB" sz="1800" b="0" i="0" u="none" strike="noStrike" kern="1200" cap="none" spc="0" normalizeH="0" baseline="0" noProof="0" dirty="0" err="1">
                <a:ln>
                  <a:noFill/>
                </a:ln>
                <a:solidFill>
                  <a:srgbClr val="3F4444">
                    <a:lumMod val="75000"/>
                  </a:srgbClr>
                </a:solidFill>
                <a:effectLst/>
                <a:uLnTx/>
                <a:uFillTx/>
                <a:ea typeface="+mn-ea"/>
                <a:cs typeface="+mn-cs"/>
              </a:rPr>
              <a:t>olaparib</a:t>
            </a:r>
            <a:r>
              <a:rPr kumimoji="0" lang="en-GB" sz="1800" b="0" i="0" u="none" strike="noStrike" kern="1200" cap="none" spc="0" normalizeH="0" baseline="0" noProof="0" dirty="0">
                <a:ln>
                  <a:noFill/>
                </a:ln>
                <a:solidFill>
                  <a:srgbClr val="3F4444">
                    <a:lumMod val="75000"/>
                  </a:srgbClr>
                </a:solidFill>
                <a:effectLst/>
                <a:uLnTx/>
                <a:uFillTx/>
                <a:ea typeface="+mn-ea"/>
                <a:cs typeface="+mn-cs"/>
              </a:rPr>
              <a:t> and niraparib (ARIEL4, SOLO-3 and QUADRA)</a:t>
            </a:r>
          </a:p>
          <a:p>
            <a:pPr marL="742950" marR="0" lvl="1" indent="-285750" algn="l" defTabSz="914400" rtl="0" eaLnBrk="1" fontAlgn="auto" latinLnBrk="0" hangingPunct="1">
              <a:lnSpc>
                <a:spcPct val="100000"/>
              </a:lnSpc>
              <a:spcBef>
                <a:spcPts val="0"/>
              </a:spcBef>
              <a:spcAft>
                <a:spcPts val="0"/>
              </a:spcAft>
              <a:buClr>
                <a:srgbClr val="3C1053"/>
              </a:buClr>
              <a:buSzTx/>
              <a:buFont typeface="Arial" panose="020B0604020202020204" pitchFamily="34" charset="0"/>
              <a:buChar char="•"/>
              <a:tabLst/>
              <a:defRPr/>
            </a:pPr>
            <a:r>
              <a:rPr lang="en-GB" dirty="0">
                <a:solidFill>
                  <a:srgbClr val="3F4444">
                    <a:lumMod val="75000"/>
                  </a:srgbClr>
                </a:solidFill>
              </a:rPr>
              <a:t>Combination data has been done in </a:t>
            </a:r>
            <a:r>
              <a:rPr lang="en-GB" dirty="0" err="1">
                <a:solidFill>
                  <a:srgbClr val="3F4444">
                    <a:lumMod val="75000"/>
                  </a:srgbClr>
                </a:solidFill>
              </a:rPr>
              <a:t>BRCAwt</a:t>
            </a:r>
            <a:r>
              <a:rPr lang="en-GB" dirty="0">
                <a:solidFill>
                  <a:srgbClr val="3F4444">
                    <a:lumMod val="75000"/>
                  </a:srgbClr>
                </a:solidFill>
              </a:rPr>
              <a:t> and without comparison to chemotherapy so more information is needed</a:t>
            </a:r>
            <a:endParaRPr kumimoji="0" lang="en-GB" sz="1800" b="0" i="0" u="none" strike="noStrike" kern="1200" cap="none" spc="0" normalizeH="0" baseline="0" noProof="0" dirty="0">
              <a:ln>
                <a:noFill/>
              </a:ln>
              <a:solidFill>
                <a:srgbClr val="3F4444">
                  <a:lumMod val="75000"/>
                </a:srgbClr>
              </a:solidFill>
              <a:effectLst/>
              <a:uLnTx/>
              <a:uFillTx/>
              <a:ea typeface="+mn-ea"/>
              <a:cs typeface="+mn-cs"/>
            </a:endParaRPr>
          </a:p>
        </p:txBody>
      </p:sp>
      <p:sp>
        <p:nvSpPr>
          <p:cNvPr id="3" name="TextBox 2">
            <a:extLst>
              <a:ext uri="{FF2B5EF4-FFF2-40B4-BE49-F238E27FC236}">
                <a16:creationId xmlns:a16="http://schemas.microsoft.com/office/drawing/2014/main" id="{EA22A5FA-8D96-28E2-53B5-BFD31C9D3E87}"/>
              </a:ext>
            </a:extLst>
          </p:cNvPr>
          <p:cNvSpPr txBox="1"/>
          <p:nvPr/>
        </p:nvSpPr>
        <p:spPr>
          <a:xfrm>
            <a:off x="847964" y="3189909"/>
            <a:ext cx="10515601" cy="1655353"/>
          </a:xfrm>
          <a:prstGeom prst="rect">
            <a:avLst/>
          </a:prstGeom>
          <a:solidFill>
            <a:schemeClr val="accent2">
              <a:lumMod val="40000"/>
              <a:lumOff val="60000"/>
            </a:schemeClr>
          </a:solidFill>
        </p:spPr>
        <p:txBody>
          <a:bodyPr wrap="square" rtlCol="0" anchor="ctr">
            <a:noAutofit/>
          </a:bodyPr>
          <a:lstStyle/>
          <a:p>
            <a:pPr marL="285750" lvl="0" indent="-285750">
              <a:buClr>
                <a:srgbClr val="003865"/>
              </a:buClr>
              <a:buFont typeface="Arial" panose="020B0604020202020204" pitchFamily="34" charset="0"/>
              <a:buChar char="•"/>
              <a:defRPr/>
            </a:pPr>
            <a:r>
              <a:rPr lang="en-GB" dirty="0">
                <a:solidFill>
                  <a:srgbClr val="3F4444">
                    <a:lumMod val="75000"/>
                  </a:srgbClr>
                </a:solidFill>
              </a:rPr>
              <a:t>For some patients, maintenance after relapse may be the first opportunity to receive a </a:t>
            </a:r>
            <a:r>
              <a:rPr lang="en-GB" dirty="0" err="1">
                <a:solidFill>
                  <a:srgbClr val="3F4444">
                    <a:lumMod val="75000"/>
                  </a:srgbClr>
                </a:solidFill>
              </a:rPr>
              <a:t>PARPi</a:t>
            </a:r>
            <a:endParaRPr lang="en-GB" dirty="0">
              <a:solidFill>
                <a:srgbClr val="3F4444">
                  <a:lumMod val="75000"/>
                </a:srgbClr>
              </a:solidFill>
            </a:endParaRPr>
          </a:p>
          <a:p>
            <a:pPr marL="742950" lvl="1" indent="-285750">
              <a:buClr>
                <a:srgbClr val="003865"/>
              </a:buClr>
              <a:buFont typeface="Arial" panose="020B0604020202020204" pitchFamily="34" charset="0"/>
              <a:buChar char="•"/>
              <a:defRPr/>
            </a:pPr>
            <a:r>
              <a:rPr lang="en-GB" dirty="0">
                <a:solidFill>
                  <a:srgbClr val="3F4444">
                    <a:lumMod val="75000"/>
                  </a:srgbClr>
                </a:solidFill>
              </a:rPr>
              <a:t>There was a survival difference between </a:t>
            </a:r>
            <a:r>
              <a:rPr lang="en-GB" dirty="0" err="1">
                <a:solidFill>
                  <a:srgbClr val="3F4444">
                    <a:lumMod val="75000"/>
                  </a:srgbClr>
                </a:solidFill>
              </a:rPr>
              <a:t>PARPi</a:t>
            </a:r>
            <a:r>
              <a:rPr lang="en-GB" dirty="0">
                <a:solidFill>
                  <a:srgbClr val="3F4444">
                    <a:lumMod val="75000"/>
                  </a:srgbClr>
                </a:solidFill>
              </a:rPr>
              <a:t> maintenance and placebo in SOLO-2, although not statistically significant</a:t>
            </a:r>
          </a:p>
          <a:p>
            <a:pPr marL="285750" marR="0" lvl="0" indent="-285750" algn="l" defTabSz="914400" rtl="0" eaLnBrk="1" fontAlgn="auto" latinLnBrk="0" hangingPunct="1">
              <a:lnSpc>
                <a:spcPct val="100000"/>
              </a:lnSpc>
              <a:spcBef>
                <a:spcPts val="0"/>
              </a:spcBef>
              <a:spcAft>
                <a:spcPts val="0"/>
              </a:spcAft>
              <a:buClr>
                <a:srgbClr val="F0AB00"/>
              </a:buClr>
              <a:buSzTx/>
              <a:buFont typeface="Arial" panose="020B0604020202020204" pitchFamily="34" charset="0"/>
              <a:buChar char="•"/>
              <a:tabLst/>
              <a:defRPr/>
            </a:pPr>
            <a:r>
              <a:rPr kumimoji="0" lang="en-GB" sz="1800" b="0" i="0" u="none" strike="noStrike" kern="1200" cap="none" spc="0" normalizeH="0" baseline="0" noProof="0" dirty="0" err="1">
                <a:ln>
                  <a:noFill/>
                </a:ln>
                <a:solidFill>
                  <a:srgbClr val="3F4444">
                    <a:lumMod val="75000"/>
                  </a:srgbClr>
                </a:solidFill>
                <a:effectLst/>
                <a:uLnTx/>
                <a:uFillTx/>
                <a:ea typeface="+mn-ea"/>
                <a:cs typeface="+mn-cs"/>
              </a:rPr>
              <a:t>PARPi</a:t>
            </a:r>
            <a:r>
              <a:rPr kumimoji="0" lang="en-GB" sz="1800" b="0" i="0" u="none" strike="noStrike" kern="1200" cap="none" spc="0" normalizeH="0" baseline="0" noProof="0" dirty="0">
                <a:ln>
                  <a:noFill/>
                </a:ln>
                <a:solidFill>
                  <a:srgbClr val="3F4444">
                    <a:lumMod val="75000"/>
                  </a:srgbClr>
                </a:solidFill>
                <a:effectLst/>
                <a:uLnTx/>
                <a:uFillTx/>
                <a:ea typeface="+mn-ea"/>
                <a:cs typeface="+mn-cs"/>
              </a:rPr>
              <a:t> maintenance for </a:t>
            </a:r>
            <a:r>
              <a:rPr kumimoji="0" lang="en-GB" sz="1800" b="0" i="0" u="none" strike="noStrike" kern="1200" cap="none" spc="0" normalizeH="0" baseline="0" noProof="0" dirty="0" err="1">
                <a:ln>
                  <a:noFill/>
                </a:ln>
                <a:solidFill>
                  <a:srgbClr val="3F4444">
                    <a:lumMod val="75000"/>
                  </a:srgbClr>
                </a:solidFill>
                <a:effectLst/>
                <a:uLnTx/>
                <a:uFillTx/>
                <a:ea typeface="+mn-ea"/>
                <a:cs typeface="+mn-cs"/>
              </a:rPr>
              <a:t>BRCAwt</a:t>
            </a:r>
            <a:r>
              <a:rPr kumimoji="0" lang="en-GB" sz="1800" b="0" i="0" u="none" strike="noStrike" kern="1200" cap="none" spc="0" normalizeH="0" baseline="0" noProof="0" dirty="0">
                <a:ln>
                  <a:noFill/>
                </a:ln>
                <a:solidFill>
                  <a:srgbClr val="3F4444">
                    <a:lumMod val="75000"/>
                  </a:srgbClr>
                </a:solidFill>
                <a:effectLst/>
                <a:uLnTx/>
                <a:uFillTx/>
                <a:ea typeface="+mn-ea"/>
                <a:cs typeface="+mn-cs"/>
              </a:rPr>
              <a:t> patients with relapsed OC</a:t>
            </a:r>
          </a:p>
          <a:p>
            <a:pPr marL="742950" marR="0" lvl="1" indent="-285750" algn="l" defTabSz="914400" rtl="0" eaLnBrk="1" fontAlgn="auto" latinLnBrk="0" hangingPunct="1">
              <a:lnSpc>
                <a:spcPct val="100000"/>
              </a:lnSpc>
              <a:spcBef>
                <a:spcPts val="0"/>
              </a:spcBef>
              <a:spcAft>
                <a:spcPts val="0"/>
              </a:spcAft>
              <a:buClr>
                <a:srgbClr val="F0AB00"/>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3F4444">
                    <a:lumMod val="75000"/>
                  </a:srgbClr>
                </a:solidFill>
                <a:effectLst/>
                <a:uLnTx/>
                <a:uFillTx/>
                <a:ea typeface="+mn-ea"/>
                <a:cs typeface="+mn-cs"/>
              </a:rPr>
              <a:t>We need to consider carefully how to interpret the OS data from NOVA and ARIEL3</a:t>
            </a:r>
          </a:p>
          <a:p>
            <a:pPr marL="742950" marR="0" lvl="1" indent="-285750" algn="l" defTabSz="914400" rtl="0" eaLnBrk="1" fontAlgn="auto" latinLnBrk="0" hangingPunct="1">
              <a:lnSpc>
                <a:spcPct val="100000"/>
              </a:lnSpc>
              <a:spcBef>
                <a:spcPts val="0"/>
              </a:spcBef>
              <a:spcAft>
                <a:spcPts val="0"/>
              </a:spcAft>
              <a:buClr>
                <a:srgbClr val="F0AB00"/>
              </a:buClr>
              <a:buSzTx/>
              <a:buFont typeface="Arial" panose="020B0604020202020204" pitchFamily="34" charset="0"/>
              <a:buChar char="•"/>
              <a:tabLst/>
              <a:defRPr/>
            </a:pPr>
            <a:r>
              <a:rPr lang="en-GB" dirty="0">
                <a:solidFill>
                  <a:srgbClr val="3F4444">
                    <a:lumMod val="75000"/>
                  </a:srgbClr>
                </a:solidFill>
              </a:rPr>
              <a:t>PARPI after PARPI is an option but OREO doesn’t answer use of PARPI after front line </a:t>
            </a:r>
            <a:r>
              <a:rPr lang="en-GB" dirty="0" err="1">
                <a:solidFill>
                  <a:srgbClr val="3F4444">
                    <a:lumMod val="75000"/>
                  </a:srgbClr>
                </a:solidFill>
              </a:rPr>
              <a:t>PARPi</a:t>
            </a:r>
            <a:endParaRPr kumimoji="0" lang="en-GB" sz="1800" b="0" i="0" u="none" strike="noStrike" kern="1200" cap="none" spc="0" normalizeH="0" baseline="0" noProof="0" dirty="0">
              <a:ln>
                <a:noFill/>
              </a:ln>
              <a:solidFill>
                <a:srgbClr val="3F4444">
                  <a:lumMod val="75000"/>
                </a:srgbClr>
              </a:solidFill>
              <a:effectLst/>
              <a:uLnTx/>
              <a:uFillTx/>
              <a:ea typeface="+mn-ea"/>
              <a:cs typeface="+mn-cs"/>
            </a:endParaRPr>
          </a:p>
        </p:txBody>
      </p:sp>
      <p:sp>
        <p:nvSpPr>
          <p:cNvPr id="7" name="TextBox 6">
            <a:extLst>
              <a:ext uri="{FF2B5EF4-FFF2-40B4-BE49-F238E27FC236}">
                <a16:creationId xmlns:a16="http://schemas.microsoft.com/office/drawing/2014/main" id="{4B46519A-EC57-4A49-96B6-730CAC93DF87}"/>
              </a:ext>
            </a:extLst>
          </p:cNvPr>
          <p:cNvSpPr txBox="1"/>
          <p:nvPr/>
        </p:nvSpPr>
        <p:spPr>
          <a:xfrm>
            <a:off x="842129" y="1636558"/>
            <a:ext cx="10507742" cy="1438835"/>
          </a:xfrm>
          <a:prstGeom prst="rect">
            <a:avLst/>
          </a:prstGeom>
          <a:solidFill>
            <a:schemeClr val="accent4">
              <a:alpha val="20000"/>
            </a:schemeClr>
          </a:solidFill>
        </p:spPr>
        <p:txBody>
          <a:bodyPr wrap="square" rtlCol="0" anchor="ctr">
            <a:noAutofit/>
          </a:bodyPr>
          <a:lstStyle/>
          <a:p>
            <a:pPr marL="285750" indent="-285750">
              <a:buClr>
                <a:schemeClr val="accent4"/>
              </a:buClr>
              <a:buFont typeface="Arial" panose="020B0604020202020204" pitchFamily="34" charset="0"/>
              <a:buChar char="•"/>
            </a:pPr>
            <a:r>
              <a:rPr lang="en-GB" dirty="0">
                <a:solidFill>
                  <a:schemeClr val="tx1">
                    <a:lumMod val="75000"/>
                  </a:schemeClr>
                </a:solidFill>
              </a:rPr>
              <a:t>Recent OS data from SOLO-1 and PAOLA-1 indicate that 1L </a:t>
            </a:r>
            <a:r>
              <a:rPr lang="en-GB" dirty="0" err="1">
                <a:solidFill>
                  <a:schemeClr val="tx1">
                    <a:lumMod val="75000"/>
                  </a:schemeClr>
                </a:solidFill>
              </a:rPr>
              <a:t>olaparib</a:t>
            </a:r>
            <a:r>
              <a:rPr lang="en-GB" dirty="0">
                <a:solidFill>
                  <a:schemeClr val="tx1">
                    <a:lumMod val="75000"/>
                  </a:schemeClr>
                </a:solidFill>
              </a:rPr>
              <a:t> maintenance may enhance the potential for cure in some patients</a:t>
            </a:r>
          </a:p>
          <a:p>
            <a:pPr marL="742950" lvl="1" indent="-285750">
              <a:buClr>
                <a:schemeClr val="accent4"/>
              </a:buClr>
              <a:buFont typeface="Arial" panose="020B0604020202020204" pitchFamily="34" charset="0"/>
              <a:buChar char="•"/>
            </a:pPr>
            <a:r>
              <a:rPr lang="en-GB" dirty="0">
                <a:solidFill>
                  <a:schemeClr val="tx1">
                    <a:lumMod val="75000"/>
                  </a:schemeClr>
                </a:solidFill>
              </a:rPr>
              <a:t>HRD testing is essential to predict the likely magnitude of benefit from 1L </a:t>
            </a:r>
            <a:r>
              <a:rPr lang="en-GB" dirty="0" err="1">
                <a:solidFill>
                  <a:schemeClr val="tx1">
                    <a:lumMod val="75000"/>
                  </a:schemeClr>
                </a:solidFill>
              </a:rPr>
              <a:t>PARPi</a:t>
            </a:r>
            <a:r>
              <a:rPr lang="en-GB" dirty="0">
                <a:solidFill>
                  <a:schemeClr val="tx1">
                    <a:lumMod val="75000"/>
                  </a:schemeClr>
                </a:solidFill>
              </a:rPr>
              <a:t> maintenance in individual patients</a:t>
            </a:r>
          </a:p>
        </p:txBody>
      </p:sp>
      <p:pic>
        <p:nvPicPr>
          <p:cNvPr id="8" name="Picture 7">
            <a:extLst>
              <a:ext uri="{FF2B5EF4-FFF2-40B4-BE49-F238E27FC236}">
                <a16:creationId xmlns:a16="http://schemas.microsoft.com/office/drawing/2014/main" id="{6F595B56-7F04-4D54-9EF7-78013E375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8972" y="6527141"/>
            <a:ext cx="1941041" cy="330859"/>
          </a:xfrm>
          <a:prstGeom prst="rect">
            <a:avLst/>
          </a:prstGeom>
        </p:spPr>
      </p:pic>
    </p:spTree>
    <p:extLst>
      <p:ext uri="{BB962C8B-B14F-4D97-AF65-F5344CB8AC3E}">
        <p14:creationId xmlns:p14="http://schemas.microsoft.com/office/powerpoint/2010/main" val="2974170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44A630-F054-F64C-9804-284616D4E8C5}"/>
              </a:ext>
            </a:extLst>
          </p:cNvPr>
          <p:cNvSpPr>
            <a:spLocks noGrp="1"/>
          </p:cNvSpPr>
          <p:nvPr>
            <p:ph type="title"/>
          </p:nvPr>
        </p:nvSpPr>
        <p:spPr/>
        <p:txBody>
          <a:bodyPr>
            <a:noAutofit/>
          </a:bodyPr>
          <a:lstStyle/>
          <a:p>
            <a:r>
              <a:rPr lang="en-US" dirty="0">
                <a:latin typeface="+mn-lt"/>
              </a:rPr>
              <a:t>Mirvetuximab Soravtansine (MIRV)</a:t>
            </a:r>
          </a:p>
        </p:txBody>
      </p:sp>
      <p:sp>
        <p:nvSpPr>
          <p:cNvPr id="14" name="Content Placeholder 2"/>
          <p:cNvSpPr txBox="1">
            <a:spLocks/>
          </p:cNvSpPr>
          <p:nvPr/>
        </p:nvSpPr>
        <p:spPr>
          <a:xfrm>
            <a:off x="5737991" y="1619846"/>
            <a:ext cx="6190013" cy="4581279"/>
          </a:xfrm>
          <a:prstGeom prst="rect">
            <a:avLst/>
          </a:prstGeom>
        </p:spPr>
        <p:txBody>
          <a:bodyPr/>
          <a:lstStyle>
            <a:lvl1pPr marL="171450" indent="-171450" algn="l" defTabSz="685800" rtl="0" eaLnBrk="1" latinLnBrk="0" hangingPunct="1">
              <a:lnSpc>
                <a:spcPct val="90000"/>
              </a:lnSpc>
              <a:spcBef>
                <a:spcPts val="750"/>
              </a:spcBef>
              <a:buClr>
                <a:schemeClr val="bg2"/>
              </a:buClr>
              <a:buFont typeface="Arial" panose="020B0604020202020204" pitchFamily="34" charset="0"/>
              <a:buChar char="•"/>
              <a:defRPr sz="1400" kern="1200">
                <a:solidFill>
                  <a:schemeClr val="tx1"/>
                </a:solidFill>
                <a:latin typeface="+mn-lt"/>
                <a:ea typeface="+mn-ea"/>
                <a:cs typeface="+mn-cs"/>
              </a:defRPr>
            </a:lvl1pPr>
            <a:lvl2pPr marL="342900" indent="-171450" algn="l" defTabSz="685800" rtl="0" eaLnBrk="1" latinLnBrk="0" hangingPunct="1">
              <a:lnSpc>
                <a:spcPct val="90000"/>
              </a:lnSpc>
              <a:spcBef>
                <a:spcPts val="375"/>
              </a:spcBef>
              <a:buFont typeface=".AppleSystemUIFont"/>
              <a:buChar char="–"/>
              <a:tabLst/>
              <a:defRPr sz="1200" kern="1200">
                <a:solidFill>
                  <a:schemeClr val="tx1"/>
                </a:solidFill>
                <a:latin typeface="+mn-lt"/>
                <a:ea typeface="+mn-ea"/>
                <a:cs typeface="+mn-cs"/>
              </a:defRPr>
            </a:lvl2pPr>
            <a:lvl3pPr marL="514350" indent="-171450" algn="l" defTabSz="685800" rtl="0" eaLnBrk="1" latinLnBrk="0" hangingPunct="1">
              <a:lnSpc>
                <a:spcPct val="90000"/>
              </a:lnSpc>
              <a:spcBef>
                <a:spcPts val="375"/>
              </a:spcBef>
              <a:buFont typeface="Arial" panose="020B0604020202020204" pitchFamily="34" charset="0"/>
              <a:buChar char="•"/>
              <a:tabLst/>
              <a:defRPr sz="1200" kern="1200">
                <a:solidFill>
                  <a:schemeClr val="tx1"/>
                </a:solidFill>
                <a:latin typeface="+mn-lt"/>
                <a:ea typeface="+mn-ea"/>
                <a:cs typeface="+mn-cs"/>
              </a:defRPr>
            </a:lvl3pPr>
            <a:lvl4pPr marL="685800" indent="-171450" algn="l" defTabSz="685800" rtl="0" eaLnBrk="1" latinLnBrk="0" hangingPunct="1">
              <a:lnSpc>
                <a:spcPct val="90000"/>
              </a:lnSpc>
              <a:spcBef>
                <a:spcPts val="375"/>
              </a:spcBef>
              <a:buFont typeface=".AppleSystemUIFont"/>
              <a:buChar char="–"/>
              <a:tabLst/>
              <a:defRPr sz="1100" kern="1200">
                <a:solidFill>
                  <a:schemeClr val="tx1"/>
                </a:solidFill>
                <a:latin typeface="+mn-lt"/>
                <a:ea typeface="+mn-ea"/>
                <a:cs typeface="+mn-cs"/>
              </a:defRPr>
            </a:lvl4pPr>
            <a:lvl5pPr marL="858838" indent="-173038" algn="l" defTabSz="685800" rtl="0" eaLnBrk="1" latinLnBrk="0" hangingPunct="1">
              <a:lnSpc>
                <a:spcPct val="90000"/>
              </a:lnSpc>
              <a:spcBef>
                <a:spcPts val="375"/>
              </a:spcBef>
              <a:buFont typeface="Arial" panose="020B0604020202020204" pitchFamily="34" charset="0"/>
              <a:buChar char="•"/>
              <a:tabLst/>
              <a:defRPr sz="1000" kern="1200">
                <a:solidFill>
                  <a:schemeClr val="tx1"/>
                </a:solidFill>
                <a:latin typeface="+mn-lt"/>
                <a:ea typeface="+mn-ea"/>
                <a:cs typeface="+mn-cs"/>
              </a:defRPr>
            </a:lvl5pPr>
            <a:lvl6pPr marL="1030288" indent="-171450" algn="l" defTabSz="685800" rtl="0" eaLnBrk="1" latinLnBrk="0" hangingPunct="1">
              <a:lnSpc>
                <a:spcPct val="90000"/>
              </a:lnSpc>
              <a:spcBef>
                <a:spcPts val="375"/>
              </a:spcBef>
              <a:buFont typeface=".AppleSystemUIFont"/>
              <a:buChar char="–"/>
              <a:tabLst/>
              <a:defRPr sz="1000" kern="1200">
                <a:solidFill>
                  <a:schemeClr val="tx1"/>
                </a:solidFill>
                <a:latin typeface="+mn-lt"/>
                <a:ea typeface="+mn-ea"/>
                <a:cs typeface="+mn-cs"/>
              </a:defRPr>
            </a:lvl6pPr>
            <a:lvl7pPr marL="1201738" indent="-171450" algn="l" defTabSz="685800" rtl="0" eaLnBrk="1" latinLnBrk="0" hangingPunct="1">
              <a:lnSpc>
                <a:spcPct val="90000"/>
              </a:lnSpc>
              <a:spcBef>
                <a:spcPts val="375"/>
              </a:spcBef>
              <a:buFont typeface="Arial" panose="020B0604020202020204" pitchFamily="34" charset="0"/>
              <a:buChar char="•"/>
              <a:tabLst/>
              <a:defRPr sz="900" kern="1200">
                <a:solidFill>
                  <a:schemeClr val="tx1"/>
                </a:solidFill>
                <a:latin typeface="+mn-lt"/>
                <a:ea typeface="+mn-ea"/>
                <a:cs typeface="+mn-cs"/>
              </a:defRPr>
            </a:lvl7pPr>
            <a:lvl8pPr marL="1373188" indent="-171450" algn="l" defTabSz="685800" rtl="0" eaLnBrk="1" latinLnBrk="0" hangingPunct="1">
              <a:lnSpc>
                <a:spcPct val="90000"/>
              </a:lnSpc>
              <a:spcBef>
                <a:spcPts val="375"/>
              </a:spcBef>
              <a:buFont typeface=".AppleSystemUIFont"/>
              <a:buChar char="–"/>
              <a:tabLst/>
              <a:defRPr sz="900" kern="1200">
                <a:solidFill>
                  <a:schemeClr val="tx1"/>
                </a:solidFill>
                <a:latin typeface="+mn-lt"/>
                <a:ea typeface="+mn-ea"/>
                <a:cs typeface="+mn-cs"/>
              </a:defRPr>
            </a:lvl8pPr>
            <a:lvl9pPr marL="1546225" indent="-173038" algn="l" defTabSz="685800" rtl="0" eaLnBrk="1" latinLnBrk="0" hangingPunct="1">
              <a:lnSpc>
                <a:spcPct val="90000"/>
              </a:lnSpc>
              <a:spcBef>
                <a:spcPts val="375"/>
              </a:spcBef>
              <a:buFont typeface="Arial" panose="020B0604020202020204" pitchFamily="34" charset="0"/>
              <a:buChar char="•"/>
              <a:tabLst/>
              <a:defRPr sz="800" kern="1200">
                <a:solidFill>
                  <a:schemeClr val="tx1"/>
                </a:solidFill>
                <a:latin typeface="+mn-lt"/>
                <a:ea typeface="+mn-ea"/>
                <a:cs typeface="+mn-cs"/>
              </a:defRPr>
            </a:lvl9pPr>
          </a:lstStyle>
          <a:p>
            <a:pPr marL="457189" indent="-457189" defTabSz="914377">
              <a:spcBef>
                <a:spcPts val="2400"/>
              </a:spcBef>
              <a:buClr>
                <a:srgbClr val="FF585D"/>
              </a:buClr>
              <a:buFont typeface="+mj-lt"/>
              <a:buAutoNum type="arabicPeriod"/>
              <a:defRPr/>
            </a:pPr>
            <a:r>
              <a:rPr lang="en-US" sz="2133" dirty="0">
                <a:solidFill>
                  <a:srgbClr val="000000"/>
                </a:solidFill>
                <a:latin typeface="Trebuchet MS" panose="020B0603020202020204"/>
              </a:rPr>
              <a:t>The antibody portion of MIRV </a:t>
            </a:r>
            <a:br>
              <a:rPr lang="en-US" sz="2133" dirty="0">
                <a:solidFill>
                  <a:srgbClr val="000000"/>
                </a:solidFill>
                <a:latin typeface="Trebuchet MS" panose="020B0603020202020204"/>
              </a:rPr>
            </a:br>
            <a:r>
              <a:rPr lang="en-US" sz="2133" dirty="0">
                <a:solidFill>
                  <a:srgbClr val="000000"/>
                </a:solidFill>
                <a:latin typeface="Trebuchet MS" panose="020B0603020202020204"/>
              </a:rPr>
              <a:t>binds to FR</a:t>
            </a:r>
            <a:r>
              <a:rPr lang="en-US" sz="2133" dirty="0">
                <a:solidFill>
                  <a:srgbClr val="000000"/>
                </a:solidFill>
                <a:latin typeface="Trebuchet MS" panose="020B0603020202020204"/>
                <a:sym typeface="Symbol"/>
              </a:rPr>
              <a:t></a:t>
            </a:r>
            <a:r>
              <a:rPr lang="en-US" sz="2133" dirty="0">
                <a:solidFill>
                  <a:srgbClr val="000000"/>
                </a:solidFill>
                <a:latin typeface="Trebuchet MS" panose="020B0603020202020204"/>
              </a:rPr>
              <a:t> found on the surface </a:t>
            </a:r>
            <a:br>
              <a:rPr lang="en-US" sz="2133" dirty="0">
                <a:solidFill>
                  <a:srgbClr val="000000"/>
                </a:solidFill>
                <a:latin typeface="Trebuchet MS" panose="020B0603020202020204"/>
              </a:rPr>
            </a:br>
            <a:r>
              <a:rPr lang="en-US" sz="2133" dirty="0">
                <a:solidFill>
                  <a:srgbClr val="000000"/>
                </a:solidFill>
                <a:latin typeface="Trebuchet MS" panose="020B0603020202020204"/>
              </a:rPr>
              <a:t>of epithelial ovarian cancer cells</a:t>
            </a:r>
          </a:p>
          <a:p>
            <a:pPr marL="457189" indent="-457189" defTabSz="914377">
              <a:spcBef>
                <a:spcPts val="2400"/>
              </a:spcBef>
              <a:buClr>
                <a:srgbClr val="FF585D"/>
              </a:buClr>
              <a:buFont typeface="+mj-lt"/>
              <a:buAutoNum type="arabicPeriod"/>
              <a:defRPr/>
            </a:pPr>
            <a:r>
              <a:rPr lang="en-US" sz="2133" dirty="0">
                <a:solidFill>
                  <a:srgbClr val="000000"/>
                </a:solidFill>
                <a:latin typeface="Trebuchet MS" panose="020B0603020202020204"/>
              </a:rPr>
              <a:t>MIRV is internalized via endocytosis</a:t>
            </a:r>
          </a:p>
          <a:p>
            <a:pPr marL="457189" indent="-457189" defTabSz="914377">
              <a:spcBef>
                <a:spcPts val="2400"/>
              </a:spcBef>
              <a:buClr>
                <a:srgbClr val="FF585D"/>
              </a:buClr>
              <a:buFont typeface="+mj-lt"/>
              <a:buAutoNum type="arabicPeriod"/>
              <a:defRPr/>
            </a:pPr>
            <a:r>
              <a:rPr lang="en-US" sz="2133" dirty="0">
                <a:solidFill>
                  <a:srgbClr val="000000"/>
                </a:solidFill>
                <a:latin typeface="Trebuchet MS" panose="020B0603020202020204"/>
              </a:rPr>
              <a:t>MIRV is degraded within the lysosome </a:t>
            </a:r>
            <a:br>
              <a:rPr lang="en-US" sz="2133" dirty="0">
                <a:solidFill>
                  <a:srgbClr val="000000"/>
                </a:solidFill>
                <a:latin typeface="Trebuchet MS" panose="020B0603020202020204"/>
              </a:rPr>
            </a:br>
            <a:r>
              <a:rPr lang="en-US" sz="2133" dirty="0">
                <a:solidFill>
                  <a:srgbClr val="000000"/>
                </a:solidFill>
                <a:latin typeface="Trebuchet MS" panose="020B0603020202020204"/>
              </a:rPr>
              <a:t>to release its cytotoxic payload (DM4)</a:t>
            </a:r>
          </a:p>
          <a:p>
            <a:pPr marL="457189" indent="-457189" defTabSz="914377">
              <a:spcBef>
                <a:spcPts val="2400"/>
              </a:spcBef>
              <a:buClr>
                <a:srgbClr val="FF585D"/>
              </a:buClr>
              <a:buFont typeface="+mj-lt"/>
              <a:buAutoNum type="arabicPeriod"/>
              <a:defRPr/>
            </a:pPr>
            <a:r>
              <a:rPr lang="en-US" sz="2133" dirty="0">
                <a:solidFill>
                  <a:srgbClr val="000000"/>
                </a:solidFill>
                <a:latin typeface="Trebuchet MS" panose="020B0603020202020204"/>
              </a:rPr>
              <a:t>DM4 disrupts tubulin </a:t>
            </a:r>
            <a:br>
              <a:rPr lang="en-US" sz="2133" dirty="0">
                <a:solidFill>
                  <a:srgbClr val="000000"/>
                </a:solidFill>
                <a:latin typeface="Trebuchet MS" panose="020B0603020202020204"/>
              </a:rPr>
            </a:br>
            <a:r>
              <a:rPr lang="en-US" sz="2133" dirty="0">
                <a:solidFill>
                  <a:srgbClr val="000000"/>
                </a:solidFill>
                <a:latin typeface="Trebuchet MS" panose="020B0603020202020204"/>
              </a:rPr>
              <a:t>resulting in mitotic arrest </a:t>
            </a:r>
            <a:r>
              <a:rPr lang="en-US" sz="2133" dirty="0">
                <a:solidFill>
                  <a:srgbClr val="000000"/>
                </a:solidFill>
                <a:latin typeface="Trebuchet MS" panose="020B0603020202020204"/>
                <a:sym typeface="Wingdings" panose="05000000000000000000" pitchFamily="2" charset="2"/>
              </a:rPr>
              <a:t>and </a:t>
            </a:r>
            <a:r>
              <a:rPr lang="en-US" sz="2133" dirty="0">
                <a:solidFill>
                  <a:srgbClr val="000000"/>
                </a:solidFill>
                <a:latin typeface="Trebuchet MS" panose="020B0603020202020204"/>
              </a:rPr>
              <a:t>apoptosis</a:t>
            </a:r>
          </a:p>
          <a:p>
            <a:pPr marL="457189" indent="-457189" defTabSz="914377">
              <a:spcBef>
                <a:spcPts val="2400"/>
              </a:spcBef>
              <a:buClr>
                <a:srgbClr val="FF585D"/>
              </a:buClr>
              <a:buFont typeface="+mj-lt"/>
              <a:buAutoNum type="arabicPeriod"/>
              <a:defRPr/>
            </a:pPr>
            <a:r>
              <a:rPr lang="en-US" sz="2133" dirty="0">
                <a:solidFill>
                  <a:srgbClr val="000000"/>
                </a:solidFill>
                <a:latin typeface="Trebuchet MS" panose="020B0603020202020204"/>
              </a:rPr>
              <a:t>DM4 also diffuses through </a:t>
            </a:r>
            <a:br>
              <a:rPr lang="en-US" sz="2133" dirty="0">
                <a:solidFill>
                  <a:srgbClr val="000000"/>
                </a:solidFill>
                <a:latin typeface="Trebuchet MS" panose="020B0603020202020204"/>
              </a:rPr>
            </a:br>
            <a:r>
              <a:rPr lang="en-US" sz="2133" dirty="0">
                <a:solidFill>
                  <a:srgbClr val="000000"/>
                </a:solidFill>
                <a:latin typeface="Trebuchet MS" panose="020B0603020202020204"/>
              </a:rPr>
              <a:t>the lipophilic cell membrane allowing bystander killing on adjacent tumor cells</a:t>
            </a:r>
          </a:p>
          <a:p>
            <a:pPr marL="228594" indent="-228594" defTabSz="914377">
              <a:spcBef>
                <a:spcPts val="1000"/>
              </a:spcBef>
              <a:buClr>
                <a:srgbClr val="FF585D"/>
              </a:buClr>
              <a:defRPr/>
            </a:pPr>
            <a:endParaRPr lang="en-US" sz="1867" dirty="0">
              <a:solidFill>
                <a:srgbClr val="000000"/>
              </a:solidFill>
              <a:latin typeface="Trebuchet MS" panose="020B0603020202020204"/>
            </a:endParaRPr>
          </a:p>
          <a:p>
            <a:pPr marL="228594" indent="-228594" defTabSz="914377">
              <a:spcBef>
                <a:spcPts val="1000"/>
              </a:spcBef>
              <a:buClr>
                <a:srgbClr val="FF585D"/>
              </a:buClr>
              <a:defRPr/>
            </a:pPr>
            <a:endParaRPr lang="en-US" sz="1867" dirty="0">
              <a:solidFill>
                <a:srgbClr val="000000"/>
              </a:solidFill>
              <a:latin typeface="Trebuchet MS" panose="020B0603020202020204"/>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294" y="1687833"/>
            <a:ext cx="4965036" cy="451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lowchart: Connector 1">
            <a:extLst>
              <a:ext uri="{FF2B5EF4-FFF2-40B4-BE49-F238E27FC236}">
                <a16:creationId xmlns:a16="http://schemas.microsoft.com/office/drawing/2014/main" id="{5D2D68FF-F1D9-421A-AE20-783FBD494F85}"/>
              </a:ext>
            </a:extLst>
          </p:cNvPr>
          <p:cNvSpPr/>
          <p:nvPr/>
        </p:nvSpPr>
        <p:spPr>
          <a:xfrm>
            <a:off x="690880" y="2100181"/>
            <a:ext cx="383176" cy="371565"/>
          </a:xfrm>
          <a:prstGeom prst="flowChartConnector">
            <a:avLst/>
          </a:prstGeom>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dirty="0">
                <a:solidFill>
                  <a:srgbClr val="FFFFFF"/>
                </a:solidFill>
                <a:latin typeface="Trebuchet MS" panose="020B0603020202020204"/>
              </a:rPr>
              <a:t>1</a:t>
            </a:r>
          </a:p>
        </p:txBody>
      </p:sp>
      <p:sp>
        <p:nvSpPr>
          <p:cNvPr id="6" name="Flowchart: Connector 5">
            <a:extLst>
              <a:ext uri="{FF2B5EF4-FFF2-40B4-BE49-F238E27FC236}">
                <a16:creationId xmlns:a16="http://schemas.microsoft.com/office/drawing/2014/main" id="{87368D5D-B389-4E5F-8EA2-749FEF2C7C9A}"/>
              </a:ext>
            </a:extLst>
          </p:cNvPr>
          <p:cNvSpPr/>
          <p:nvPr/>
        </p:nvSpPr>
        <p:spPr>
          <a:xfrm>
            <a:off x="899896" y="3071225"/>
            <a:ext cx="383176" cy="371565"/>
          </a:xfrm>
          <a:prstGeom prst="flowChartConnector">
            <a:avLst/>
          </a:prstGeom>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dirty="0">
                <a:solidFill>
                  <a:srgbClr val="FFFFFF"/>
                </a:solidFill>
                <a:latin typeface="Trebuchet MS" panose="020B0603020202020204"/>
              </a:rPr>
              <a:t>2</a:t>
            </a:r>
          </a:p>
        </p:txBody>
      </p:sp>
      <p:sp>
        <p:nvSpPr>
          <p:cNvPr id="7" name="Flowchart: Connector 6">
            <a:extLst>
              <a:ext uri="{FF2B5EF4-FFF2-40B4-BE49-F238E27FC236}">
                <a16:creationId xmlns:a16="http://schemas.microsoft.com/office/drawing/2014/main" id="{455348DD-603C-4EAB-90B5-CCAC90B36212}"/>
              </a:ext>
            </a:extLst>
          </p:cNvPr>
          <p:cNvSpPr/>
          <p:nvPr/>
        </p:nvSpPr>
        <p:spPr>
          <a:xfrm>
            <a:off x="1120509" y="3802747"/>
            <a:ext cx="383176" cy="371565"/>
          </a:xfrm>
          <a:prstGeom prst="flowChartConnector">
            <a:avLst/>
          </a:prstGeom>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dirty="0">
                <a:solidFill>
                  <a:srgbClr val="FFFFFF"/>
                </a:solidFill>
                <a:latin typeface="Trebuchet MS" panose="020B0603020202020204"/>
              </a:rPr>
              <a:t>3</a:t>
            </a:r>
          </a:p>
        </p:txBody>
      </p:sp>
      <p:sp>
        <p:nvSpPr>
          <p:cNvPr id="8" name="Flowchart: Connector 7">
            <a:extLst>
              <a:ext uri="{FF2B5EF4-FFF2-40B4-BE49-F238E27FC236}">
                <a16:creationId xmlns:a16="http://schemas.microsoft.com/office/drawing/2014/main" id="{8842B5D0-075B-44DE-ADA4-DDEEAD3828E8}"/>
              </a:ext>
            </a:extLst>
          </p:cNvPr>
          <p:cNvSpPr/>
          <p:nvPr/>
        </p:nvSpPr>
        <p:spPr>
          <a:xfrm>
            <a:off x="2792553" y="3291844"/>
            <a:ext cx="383176" cy="371565"/>
          </a:xfrm>
          <a:prstGeom prst="flowChartConnector">
            <a:avLst/>
          </a:prstGeom>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dirty="0">
                <a:solidFill>
                  <a:srgbClr val="FFFFFF"/>
                </a:solidFill>
                <a:latin typeface="Trebuchet MS" panose="020B0603020202020204"/>
              </a:rPr>
              <a:t>4</a:t>
            </a:r>
          </a:p>
        </p:txBody>
      </p:sp>
      <p:sp>
        <p:nvSpPr>
          <p:cNvPr id="9" name="Flowchart: Connector 8">
            <a:extLst>
              <a:ext uri="{FF2B5EF4-FFF2-40B4-BE49-F238E27FC236}">
                <a16:creationId xmlns:a16="http://schemas.microsoft.com/office/drawing/2014/main" id="{4B275B71-E31E-473E-95E4-E6F6768566AD}"/>
              </a:ext>
            </a:extLst>
          </p:cNvPr>
          <p:cNvSpPr/>
          <p:nvPr/>
        </p:nvSpPr>
        <p:spPr>
          <a:xfrm>
            <a:off x="3767916" y="3942096"/>
            <a:ext cx="383176" cy="371565"/>
          </a:xfrm>
          <a:prstGeom prst="flowChartConnector">
            <a:avLst/>
          </a:prstGeom>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dirty="0">
                <a:solidFill>
                  <a:srgbClr val="FFFFFF"/>
                </a:solidFill>
                <a:latin typeface="Trebuchet MS" panose="020B0603020202020204"/>
              </a:rPr>
              <a:t>5</a:t>
            </a:r>
          </a:p>
        </p:txBody>
      </p:sp>
    </p:spTree>
    <p:extLst>
      <p:ext uri="{BB962C8B-B14F-4D97-AF65-F5344CB8AC3E}">
        <p14:creationId xmlns:p14="http://schemas.microsoft.com/office/powerpoint/2010/main" val="3163078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EE69-651E-49D8-A4B5-EDFC90D5D7D0}"/>
              </a:ext>
            </a:extLst>
          </p:cNvPr>
          <p:cNvSpPr>
            <a:spLocks noGrp="1"/>
          </p:cNvSpPr>
          <p:nvPr>
            <p:ph type="title"/>
          </p:nvPr>
        </p:nvSpPr>
        <p:spPr>
          <a:xfrm>
            <a:off x="0" y="118530"/>
            <a:ext cx="12192000" cy="1143000"/>
          </a:xfrm>
        </p:spPr>
        <p:txBody>
          <a:bodyPr>
            <a:noAutofit/>
          </a:bodyPr>
          <a:lstStyle/>
          <a:p>
            <a:r>
              <a:rPr lang="en-US" sz="3600" dirty="0"/>
              <a:t>SORAYA: Single Arm Phase 3 of </a:t>
            </a:r>
            <a:r>
              <a:rPr lang="en-US" sz="3600" dirty="0" err="1"/>
              <a:t>Mirvetuximab</a:t>
            </a:r>
            <a:r>
              <a:rPr lang="en-US" sz="3600" dirty="0"/>
              <a:t> in PROC, 1-3 priors (prior bevacizumab mandatory)</a:t>
            </a:r>
          </a:p>
        </p:txBody>
      </p:sp>
      <p:pic>
        <p:nvPicPr>
          <p:cNvPr id="6" name="Picture 5">
            <a:extLst>
              <a:ext uri="{FF2B5EF4-FFF2-40B4-BE49-F238E27FC236}">
                <a16:creationId xmlns:a16="http://schemas.microsoft.com/office/drawing/2014/main" id="{E5172163-13B1-41F3-A49A-A29368008CA5}"/>
              </a:ext>
            </a:extLst>
          </p:cNvPr>
          <p:cNvPicPr>
            <a:picLocks noChangeAspect="1"/>
          </p:cNvPicPr>
          <p:nvPr/>
        </p:nvPicPr>
        <p:blipFill>
          <a:blip r:embed="rId2"/>
          <a:stretch>
            <a:fillRect/>
          </a:stretch>
        </p:blipFill>
        <p:spPr>
          <a:xfrm>
            <a:off x="1157113" y="1261531"/>
            <a:ext cx="9877777" cy="4629957"/>
          </a:xfrm>
          <a:prstGeom prst="rect">
            <a:avLst/>
          </a:prstGeom>
        </p:spPr>
      </p:pic>
      <p:sp>
        <p:nvSpPr>
          <p:cNvPr id="7" name="Text Placeholder 15">
            <a:extLst>
              <a:ext uri="{FF2B5EF4-FFF2-40B4-BE49-F238E27FC236}">
                <a16:creationId xmlns:a16="http://schemas.microsoft.com/office/drawing/2014/main" id="{FB772DD7-7E3D-4E85-B039-D14BAC5FAD0B}"/>
              </a:ext>
            </a:extLst>
          </p:cNvPr>
          <p:cNvSpPr txBox="1">
            <a:spLocks/>
          </p:cNvSpPr>
          <p:nvPr/>
        </p:nvSpPr>
        <p:spPr>
          <a:xfrm>
            <a:off x="386037" y="5904655"/>
            <a:ext cx="11297964" cy="681918"/>
          </a:xfrm>
          <a:prstGeom prst="rect">
            <a:avLst/>
          </a:prstGeom>
        </p:spPr>
        <p:txBody>
          <a:bodyPr vert="horz" wrap="square" lIns="0" tIns="0" rIns="0" bIns="0" rtlCol="0" anchor="b">
            <a:spAutoFit/>
          </a:bodyPr>
          <a:lstStyle>
            <a:lvl1pPr marL="228600" marR="0" indent="-228600" algn="l" defTabSz="914400" rtl="0" eaLnBrk="1" fontAlgn="auto" latinLnBrk="0" hangingPunct="1">
              <a:lnSpc>
                <a:spcPct val="100000"/>
              </a:lnSpc>
              <a:spcBef>
                <a:spcPts val="1200"/>
              </a:spcBef>
              <a:spcAft>
                <a:spcPts val="600"/>
              </a:spcAft>
              <a:buClr>
                <a:schemeClr val="bg2"/>
              </a:buClr>
              <a:buSzTx/>
              <a:buFont typeface="Arial" panose="020B0604020202020204" pitchFamily="34" charset="0"/>
              <a:buChar char="•"/>
              <a:tabLst/>
              <a:defRPr lang="en-US" sz="900" kern="1200" noProof="0" dirty="0" smtClean="0">
                <a:solidFill>
                  <a:schemeClr val="tx1"/>
                </a:solidFill>
                <a:latin typeface="+mn-lt"/>
                <a:ea typeface="+mn-ea"/>
                <a:cs typeface="+mn-cs"/>
              </a:defRPr>
            </a:lvl1pPr>
            <a:lvl2pPr marL="457200" marR="0" indent="-228600" algn="l" defTabSz="914400" rtl="0" eaLnBrk="1" fontAlgn="auto" latinLnBrk="0" hangingPunct="1">
              <a:lnSpc>
                <a:spcPct val="100000"/>
              </a:lnSpc>
              <a:spcBef>
                <a:spcPts val="0"/>
              </a:spcBef>
              <a:spcAft>
                <a:spcPts val="600"/>
              </a:spcAft>
              <a:buClr>
                <a:schemeClr val="bg2"/>
              </a:buClr>
              <a:buSzTx/>
              <a:buFont typeface="Arial" panose="020B0604020202020204" pitchFamily="34" charset="0"/>
              <a:buChar char="–"/>
              <a:tabLst/>
              <a:defRPr lang="en-US" sz="1800" kern="1200" dirty="0" smtClean="0">
                <a:solidFill>
                  <a:schemeClr val="tx1"/>
                </a:solidFill>
                <a:latin typeface="+mn-lt"/>
                <a:ea typeface="+mn-ea"/>
                <a:cs typeface="+mn-cs"/>
              </a:defRPr>
            </a:lvl2pPr>
            <a:lvl3pPr marL="685800" marR="0" indent="-228600" algn="l" defTabSz="914400" rtl="0" eaLnBrk="1" fontAlgn="auto" latinLnBrk="0" hangingPunct="1">
              <a:lnSpc>
                <a:spcPct val="100000"/>
              </a:lnSpc>
              <a:spcBef>
                <a:spcPts val="0"/>
              </a:spcBef>
              <a:spcAft>
                <a:spcPts val="600"/>
              </a:spcAft>
              <a:buClr>
                <a:schemeClr val="bg2"/>
              </a:buClr>
              <a:buSzTx/>
              <a:buFont typeface="Arial" panose="020B0604020202020204" pitchFamily="34" charset="0"/>
              <a:buChar char="•"/>
              <a:tabLst/>
              <a:defRPr lang="en-US" sz="1800" kern="1200" dirty="0" smtClean="0">
                <a:solidFill>
                  <a:schemeClr val="tx1"/>
                </a:solidFill>
                <a:latin typeface="+mn-lt"/>
                <a:ea typeface="+mn-ea"/>
                <a:cs typeface="+mn-cs"/>
              </a:defRPr>
            </a:lvl3pPr>
            <a:lvl4pPr marL="914400" marR="0" indent="-228600" algn="l" defTabSz="914400" rtl="0" eaLnBrk="1" fontAlgn="auto" latinLnBrk="0" hangingPunct="1">
              <a:lnSpc>
                <a:spcPct val="100000"/>
              </a:lnSpc>
              <a:spcBef>
                <a:spcPts val="0"/>
              </a:spcBef>
              <a:spcAft>
                <a:spcPts val="600"/>
              </a:spcAft>
              <a:buClr>
                <a:schemeClr val="bg2"/>
              </a:buClr>
              <a:buSzTx/>
              <a:buFont typeface="Arial" panose="020B0604020202020204" pitchFamily="34" charset="0"/>
              <a:buChar char="–"/>
              <a:tabLst/>
              <a:defRPr lang="en-US" sz="1400" kern="1200" dirty="0" smtClean="0">
                <a:solidFill>
                  <a:schemeClr val="tx1"/>
                </a:solidFill>
                <a:latin typeface="+mn-lt"/>
                <a:ea typeface="+mn-ea"/>
                <a:cs typeface="+mn-cs"/>
              </a:defRPr>
            </a:lvl4pPr>
            <a:lvl5pPr marL="1087438" marR="0" indent="-173038" algn="l" defTabSz="914400" rtl="0" eaLnBrk="1" fontAlgn="auto" latinLnBrk="0" hangingPunct="1">
              <a:lnSpc>
                <a:spcPct val="100000"/>
              </a:lnSpc>
              <a:spcBef>
                <a:spcPts val="0"/>
              </a:spcBef>
              <a:spcAft>
                <a:spcPts val="600"/>
              </a:spcAft>
              <a:buClr>
                <a:schemeClr val="bg2"/>
              </a:buClr>
              <a:buSzTx/>
              <a:buFont typeface="Arial" panose="020B0604020202020204" pitchFamily="34" charset="0"/>
              <a:buChar char="»"/>
              <a:tabLst/>
              <a:defRPr lang="en-US" sz="14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5000"/>
              </a:lnSpc>
              <a:spcBef>
                <a:spcPts val="0"/>
              </a:spcBef>
              <a:spcAft>
                <a:spcPts val="0"/>
              </a:spcAft>
              <a:buClr>
                <a:srgbClr val="C04E01"/>
              </a:buClr>
              <a:buNone/>
            </a:pPr>
            <a:r>
              <a:rPr lang="en-US" sz="933">
                <a:solidFill>
                  <a:prstClr val="black"/>
                </a:solidFill>
                <a:latin typeface="Calibri"/>
              </a:rPr>
              <a:t>Data cutoff: November 16, 2021.</a:t>
            </a:r>
          </a:p>
          <a:p>
            <a:pPr marL="0" indent="0">
              <a:lnSpc>
                <a:spcPct val="95000"/>
              </a:lnSpc>
              <a:spcBef>
                <a:spcPts val="0"/>
              </a:spcBef>
              <a:spcAft>
                <a:spcPts val="0"/>
              </a:spcAft>
              <a:buClr>
                <a:srgbClr val="C04E01"/>
              </a:buClr>
              <a:buNone/>
            </a:pPr>
            <a:r>
              <a:rPr lang="en-US" sz="933">
                <a:solidFill>
                  <a:prstClr val="black"/>
                </a:solidFill>
                <a:latin typeface="Calibri"/>
              </a:rPr>
              <a:t>The denominator for the percentage is the number of patients in the investigator-assessed population in each analysis. Patients without at least 1 postbaseline RECIST assessment were treated as not evaluable.</a:t>
            </a:r>
          </a:p>
          <a:p>
            <a:pPr marL="0" indent="0">
              <a:lnSpc>
                <a:spcPct val="95000"/>
              </a:lnSpc>
              <a:spcBef>
                <a:spcPts val="0"/>
              </a:spcBef>
              <a:spcAft>
                <a:spcPts val="0"/>
              </a:spcAft>
              <a:buClr>
                <a:srgbClr val="C04E01"/>
              </a:buClr>
              <a:buNone/>
            </a:pPr>
            <a:r>
              <a:rPr lang="en-US" sz="933">
                <a:solidFill>
                  <a:prstClr val="black"/>
                </a:solidFill>
                <a:latin typeface="Calibri"/>
              </a:rPr>
              <a:t>*95% exact CI is estimated by Clopper-Pearson method (Clopper-Pearson exact CI). †Prior </a:t>
            </a:r>
            <a:r>
              <a:rPr lang="en-US" sz="933" err="1">
                <a:solidFill>
                  <a:prstClr val="black"/>
                </a:solidFill>
                <a:latin typeface="Calibri"/>
              </a:rPr>
              <a:t>PARPi</a:t>
            </a:r>
            <a:r>
              <a:rPr lang="en-US" sz="933">
                <a:solidFill>
                  <a:prstClr val="black"/>
                </a:solidFill>
                <a:latin typeface="Calibri"/>
              </a:rPr>
              <a:t> exposure was uncertain for 4 patients in the</a:t>
            </a:r>
          </a:p>
          <a:p>
            <a:pPr marL="0" indent="0">
              <a:lnSpc>
                <a:spcPct val="95000"/>
              </a:lnSpc>
              <a:spcBef>
                <a:spcPts val="0"/>
              </a:spcBef>
              <a:spcAft>
                <a:spcPts val="0"/>
              </a:spcAft>
              <a:buClr>
                <a:srgbClr val="C04E01"/>
              </a:buClr>
              <a:buNone/>
            </a:pPr>
            <a:r>
              <a:rPr lang="en-US" sz="933">
                <a:solidFill>
                  <a:prstClr val="black"/>
                </a:solidFill>
                <a:latin typeface="Calibri"/>
              </a:rPr>
              <a:t>investigator-assessed population.</a:t>
            </a:r>
          </a:p>
          <a:p>
            <a:pPr marL="0" indent="0">
              <a:lnSpc>
                <a:spcPct val="95000"/>
              </a:lnSpc>
              <a:spcBef>
                <a:spcPts val="0"/>
              </a:spcBef>
              <a:spcAft>
                <a:spcPts val="0"/>
              </a:spcAft>
              <a:buClr>
                <a:srgbClr val="C04E01"/>
              </a:buClr>
              <a:buNone/>
            </a:pPr>
            <a:r>
              <a:rPr lang="en-US" sz="933">
                <a:solidFill>
                  <a:prstClr val="black"/>
                </a:solidFill>
                <a:latin typeface="Calibri"/>
              </a:rPr>
              <a:t>CI, confidence interval; ORR, confirmed objective response rate; </a:t>
            </a:r>
            <a:r>
              <a:rPr lang="en-US" sz="933" err="1">
                <a:solidFill>
                  <a:prstClr val="black"/>
                </a:solidFill>
                <a:latin typeface="Calibri"/>
              </a:rPr>
              <a:t>PARPi</a:t>
            </a:r>
            <a:r>
              <a:rPr lang="en-US" sz="933">
                <a:solidFill>
                  <a:prstClr val="black"/>
                </a:solidFill>
                <a:latin typeface="Calibri"/>
              </a:rPr>
              <a:t>, poly ADP-ribose polymerase inhibitor; RECIST, Response Evaluation Criteria in Solid Tumors.</a:t>
            </a:r>
          </a:p>
        </p:txBody>
      </p:sp>
    </p:spTree>
    <p:extLst>
      <p:ext uri="{BB962C8B-B14F-4D97-AF65-F5344CB8AC3E}">
        <p14:creationId xmlns:p14="http://schemas.microsoft.com/office/powerpoint/2010/main" val="1632910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79CEB-7FD8-40D7-9ADA-A3469EB1D7B5}"/>
              </a:ext>
            </a:extLst>
          </p:cNvPr>
          <p:cNvSpPr>
            <a:spLocks noGrp="1"/>
          </p:cNvSpPr>
          <p:nvPr>
            <p:ph type="title"/>
          </p:nvPr>
        </p:nvSpPr>
        <p:spPr>
          <a:xfrm>
            <a:off x="221713" y="70599"/>
            <a:ext cx="10515600" cy="1325563"/>
          </a:xfrm>
        </p:spPr>
        <p:txBody>
          <a:bodyPr/>
          <a:lstStyle/>
          <a:p>
            <a:r>
              <a:rPr lang="da-DK" dirty="0"/>
              <a:t>SORAYA </a:t>
            </a:r>
            <a:r>
              <a:rPr lang="en-US" dirty="0"/>
              <a:t>Duration of Response</a:t>
            </a:r>
          </a:p>
        </p:txBody>
      </p:sp>
      <p:sp>
        <p:nvSpPr>
          <p:cNvPr id="10" name="TextBox 9">
            <a:extLst>
              <a:ext uri="{FF2B5EF4-FFF2-40B4-BE49-F238E27FC236}">
                <a16:creationId xmlns:a16="http://schemas.microsoft.com/office/drawing/2014/main" id="{3C2CB002-92B1-4BE1-A97F-3E25E9E572BA}"/>
              </a:ext>
            </a:extLst>
          </p:cNvPr>
          <p:cNvSpPr txBox="1"/>
          <p:nvPr/>
        </p:nvSpPr>
        <p:spPr>
          <a:xfrm>
            <a:off x="191248" y="1384350"/>
            <a:ext cx="11791495" cy="415498"/>
          </a:xfrm>
          <a:prstGeom prst="rect">
            <a:avLst/>
          </a:prstGeom>
          <a:noFill/>
        </p:spPr>
        <p:txBody>
          <a:bodyPr wrap="square" lIns="0" tIns="0" rIns="0" rtlCol="0">
            <a:spAutoFit/>
          </a:bodyPr>
          <a:lstStyle/>
          <a:p>
            <a:r>
              <a:rPr lang="en-US" sz="2400" err="1">
                <a:solidFill>
                  <a:prstClr val="black"/>
                </a:solidFill>
                <a:latin typeface="Calibri"/>
              </a:rPr>
              <a:t>mDOR</a:t>
            </a:r>
            <a:r>
              <a:rPr lang="en-US" sz="2400">
                <a:solidFill>
                  <a:prstClr val="black"/>
                </a:solidFill>
                <a:latin typeface="Calibri"/>
              </a:rPr>
              <a:t>: 6.9 months (95% CI: 5.6, 8.1)</a:t>
            </a:r>
          </a:p>
        </p:txBody>
      </p:sp>
      <p:grpSp>
        <p:nvGrpSpPr>
          <p:cNvPr id="5" name="Group 4">
            <a:extLst>
              <a:ext uri="{FF2B5EF4-FFF2-40B4-BE49-F238E27FC236}">
                <a16:creationId xmlns:a16="http://schemas.microsoft.com/office/drawing/2014/main" id="{056DB5DE-D792-4056-AB61-4DD96DC9016D}"/>
              </a:ext>
            </a:extLst>
          </p:cNvPr>
          <p:cNvGrpSpPr/>
          <p:nvPr/>
        </p:nvGrpSpPr>
        <p:grpSpPr>
          <a:xfrm>
            <a:off x="6190432" y="1919565"/>
            <a:ext cx="5997189" cy="3842807"/>
            <a:chOff x="4640826" y="1391120"/>
            <a:chExt cx="4497892" cy="2882106"/>
          </a:xfrm>
        </p:grpSpPr>
        <p:pic>
          <p:nvPicPr>
            <p:cNvPr id="11" name="Picture 10">
              <a:extLst>
                <a:ext uri="{FF2B5EF4-FFF2-40B4-BE49-F238E27FC236}">
                  <a16:creationId xmlns:a16="http://schemas.microsoft.com/office/drawing/2014/main" id="{8B180765-DC69-4EB4-9E22-DA53F9A4DBF3}"/>
                </a:ext>
              </a:extLst>
            </p:cNvPr>
            <p:cNvPicPr>
              <a:picLocks noChangeAspect="1"/>
            </p:cNvPicPr>
            <p:nvPr/>
          </p:nvPicPr>
          <p:blipFill>
            <a:blip r:embed="rId2"/>
            <a:srcRect/>
            <a:stretch>
              <a:fillRect/>
            </a:stretch>
          </p:blipFill>
          <p:spPr>
            <a:xfrm>
              <a:off x="4640826" y="1391120"/>
              <a:ext cx="4497892" cy="2782529"/>
            </a:xfrm>
            <a:custGeom>
              <a:avLst/>
              <a:gdLst>
                <a:gd name="connsiteX0" fmla="*/ 2543745 w 4497892"/>
                <a:gd name="connsiteY0" fmla="*/ 785176 h 2782529"/>
                <a:gd name="connsiteX1" fmla="*/ 2543745 w 4497892"/>
                <a:gd name="connsiteY1" fmla="*/ 1348511 h 2782529"/>
                <a:gd name="connsiteX2" fmla="*/ 3972040 w 4497892"/>
                <a:gd name="connsiteY2" fmla="*/ 1348511 h 2782529"/>
                <a:gd name="connsiteX3" fmla="*/ 3972040 w 4497892"/>
                <a:gd name="connsiteY3" fmla="*/ 785176 h 2782529"/>
                <a:gd name="connsiteX4" fmla="*/ 0 w 4497892"/>
                <a:gd name="connsiteY4" fmla="*/ 0 h 2782529"/>
                <a:gd name="connsiteX5" fmla="*/ 4497892 w 4497892"/>
                <a:gd name="connsiteY5" fmla="*/ 0 h 2782529"/>
                <a:gd name="connsiteX6" fmla="*/ 4497892 w 4497892"/>
                <a:gd name="connsiteY6" fmla="*/ 2782529 h 2782529"/>
                <a:gd name="connsiteX7" fmla="*/ 0 w 4497892"/>
                <a:gd name="connsiteY7" fmla="*/ 2782529 h 278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7892" h="2782529">
                  <a:moveTo>
                    <a:pt x="2543745" y="785176"/>
                  </a:moveTo>
                  <a:lnTo>
                    <a:pt x="2543745" y="1348511"/>
                  </a:lnTo>
                  <a:lnTo>
                    <a:pt x="3972040" y="1348511"/>
                  </a:lnTo>
                  <a:lnTo>
                    <a:pt x="3972040" y="785176"/>
                  </a:lnTo>
                  <a:close/>
                  <a:moveTo>
                    <a:pt x="0" y="0"/>
                  </a:moveTo>
                  <a:lnTo>
                    <a:pt x="4497892" y="0"/>
                  </a:lnTo>
                  <a:lnTo>
                    <a:pt x="4497892" y="2782529"/>
                  </a:lnTo>
                  <a:lnTo>
                    <a:pt x="0" y="2782529"/>
                  </a:lnTo>
                  <a:close/>
                </a:path>
              </a:pathLst>
            </a:custGeom>
          </p:spPr>
        </p:pic>
        <p:pic>
          <p:nvPicPr>
            <p:cNvPr id="13" name="Picture 12">
              <a:extLst>
                <a:ext uri="{FF2B5EF4-FFF2-40B4-BE49-F238E27FC236}">
                  <a16:creationId xmlns:a16="http://schemas.microsoft.com/office/drawing/2014/main" id="{5D545933-8D9B-42B6-A742-360C59898B32}"/>
                </a:ext>
              </a:extLst>
            </p:cNvPr>
            <p:cNvPicPr>
              <a:picLocks noChangeAspect="1"/>
            </p:cNvPicPr>
            <p:nvPr/>
          </p:nvPicPr>
          <p:blipFill>
            <a:blip r:embed="rId3"/>
            <a:stretch>
              <a:fillRect/>
            </a:stretch>
          </p:blipFill>
          <p:spPr>
            <a:xfrm>
              <a:off x="7586476" y="3134725"/>
              <a:ext cx="1454781" cy="704852"/>
            </a:xfrm>
            <a:prstGeom prst="rect">
              <a:avLst/>
            </a:prstGeom>
          </p:spPr>
        </p:pic>
        <p:sp>
          <p:nvSpPr>
            <p:cNvPr id="14" name="TextBox 13">
              <a:extLst>
                <a:ext uri="{FF2B5EF4-FFF2-40B4-BE49-F238E27FC236}">
                  <a16:creationId xmlns:a16="http://schemas.microsoft.com/office/drawing/2014/main" id="{8E770EE5-828E-4CC6-91F5-BB9CD7696A8C}"/>
                </a:ext>
              </a:extLst>
            </p:cNvPr>
            <p:cNvSpPr txBox="1"/>
            <p:nvPr/>
          </p:nvSpPr>
          <p:spPr>
            <a:xfrm>
              <a:off x="5799840" y="4084761"/>
              <a:ext cx="2179865" cy="188465"/>
            </a:xfrm>
            <a:prstGeom prst="rect">
              <a:avLst/>
            </a:prstGeom>
            <a:solidFill>
              <a:schemeClr val="bg1"/>
            </a:solidFill>
          </p:spPr>
          <p:txBody>
            <a:bodyPr wrap="square" lIns="0" tIns="0" rIns="0" rtlCol="0" anchor="ctr">
              <a:spAutoFit/>
            </a:bodyPr>
            <a:lstStyle/>
            <a:p>
              <a:r>
                <a:rPr lang="en-US" sz="1333">
                  <a:solidFill>
                    <a:prstClr val="black"/>
                  </a:solidFill>
                  <a:latin typeface="Calibri"/>
                </a:rPr>
                <a:t>Time on Therapy (months)</a:t>
              </a:r>
            </a:p>
          </p:txBody>
        </p:sp>
        <p:grpSp>
          <p:nvGrpSpPr>
            <p:cNvPr id="29" name="Group 28">
              <a:extLst>
                <a:ext uri="{FF2B5EF4-FFF2-40B4-BE49-F238E27FC236}">
                  <a16:creationId xmlns:a16="http://schemas.microsoft.com/office/drawing/2014/main" id="{7A21F40F-6073-4804-92C6-11307350AAD7}"/>
                </a:ext>
              </a:extLst>
            </p:cNvPr>
            <p:cNvGrpSpPr/>
            <p:nvPr/>
          </p:nvGrpSpPr>
          <p:grpSpPr>
            <a:xfrm>
              <a:off x="4672576" y="3911913"/>
              <a:ext cx="4411516" cy="142299"/>
              <a:chOff x="4672576" y="3947425"/>
              <a:chExt cx="4411516" cy="142299"/>
            </a:xfrm>
          </p:grpSpPr>
          <p:sp>
            <p:nvSpPr>
              <p:cNvPr id="15" name="TextBox 14">
                <a:extLst>
                  <a:ext uri="{FF2B5EF4-FFF2-40B4-BE49-F238E27FC236}">
                    <a16:creationId xmlns:a16="http://schemas.microsoft.com/office/drawing/2014/main" id="{CB83E92F-19A7-4641-8459-329AD038729A}"/>
                  </a:ext>
                </a:extLst>
              </p:cNvPr>
              <p:cNvSpPr txBox="1"/>
              <p:nvPr/>
            </p:nvSpPr>
            <p:spPr>
              <a:xfrm>
                <a:off x="4672576" y="3947425"/>
                <a:ext cx="74049" cy="142299"/>
              </a:xfrm>
              <a:prstGeom prst="rect">
                <a:avLst/>
              </a:prstGeom>
              <a:solidFill>
                <a:schemeClr val="bg1"/>
              </a:solidFill>
            </p:spPr>
            <p:txBody>
              <a:bodyPr wrap="square" lIns="0" tIns="0" rIns="0" rtlCol="0">
                <a:spAutoFit/>
              </a:bodyPr>
              <a:lstStyle/>
              <a:p>
                <a:r>
                  <a:rPr lang="en-US" sz="933">
                    <a:solidFill>
                      <a:prstClr val="black"/>
                    </a:solidFill>
                    <a:latin typeface="Calibri"/>
                  </a:rPr>
                  <a:t>0                                       </a:t>
                </a:r>
              </a:p>
            </p:txBody>
          </p:sp>
          <p:sp>
            <p:nvSpPr>
              <p:cNvPr id="16" name="TextBox 15">
                <a:extLst>
                  <a:ext uri="{FF2B5EF4-FFF2-40B4-BE49-F238E27FC236}">
                    <a16:creationId xmlns:a16="http://schemas.microsoft.com/office/drawing/2014/main" id="{5A75F5DE-CF01-49C0-A91B-001F3D97D1C4}"/>
                  </a:ext>
                </a:extLst>
              </p:cNvPr>
              <p:cNvSpPr txBox="1"/>
              <p:nvPr/>
            </p:nvSpPr>
            <p:spPr>
              <a:xfrm>
                <a:off x="5390126" y="3947425"/>
                <a:ext cx="74049" cy="142299"/>
              </a:xfrm>
              <a:prstGeom prst="rect">
                <a:avLst/>
              </a:prstGeom>
              <a:solidFill>
                <a:schemeClr val="bg1"/>
              </a:solidFill>
            </p:spPr>
            <p:txBody>
              <a:bodyPr wrap="square" lIns="0" tIns="0" rIns="0" rtlCol="0">
                <a:spAutoFit/>
              </a:bodyPr>
              <a:lstStyle/>
              <a:p>
                <a:r>
                  <a:rPr lang="en-US" sz="933">
                    <a:solidFill>
                      <a:prstClr val="black"/>
                    </a:solidFill>
                    <a:latin typeface="Calibri"/>
                  </a:rPr>
                  <a:t>3                                       </a:t>
                </a:r>
              </a:p>
            </p:txBody>
          </p:sp>
          <p:sp>
            <p:nvSpPr>
              <p:cNvPr id="17" name="TextBox 16">
                <a:extLst>
                  <a:ext uri="{FF2B5EF4-FFF2-40B4-BE49-F238E27FC236}">
                    <a16:creationId xmlns:a16="http://schemas.microsoft.com/office/drawing/2014/main" id="{4367FC03-0C19-40B2-BB09-9F7E317A0DC1}"/>
                  </a:ext>
                </a:extLst>
              </p:cNvPr>
              <p:cNvSpPr txBox="1"/>
              <p:nvPr/>
            </p:nvSpPr>
            <p:spPr>
              <a:xfrm>
                <a:off x="6107676" y="3947425"/>
                <a:ext cx="74049" cy="142299"/>
              </a:xfrm>
              <a:prstGeom prst="rect">
                <a:avLst/>
              </a:prstGeom>
              <a:solidFill>
                <a:schemeClr val="bg1"/>
              </a:solidFill>
            </p:spPr>
            <p:txBody>
              <a:bodyPr wrap="square" lIns="0" tIns="0" rIns="0" rtlCol="0">
                <a:spAutoFit/>
              </a:bodyPr>
              <a:lstStyle/>
              <a:p>
                <a:r>
                  <a:rPr lang="en-US" sz="933">
                    <a:solidFill>
                      <a:prstClr val="black"/>
                    </a:solidFill>
                    <a:latin typeface="Calibri"/>
                  </a:rPr>
                  <a:t>6                                       </a:t>
                </a:r>
              </a:p>
            </p:txBody>
          </p:sp>
          <p:sp>
            <p:nvSpPr>
              <p:cNvPr id="18" name="TextBox 17">
                <a:extLst>
                  <a:ext uri="{FF2B5EF4-FFF2-40B4-BE49-F238E27FC236}">
                    <a16:creationId xmlns:a16="http://schemas.microsoft.com/office/drawing/2014/main" id="{B86DC4A9-643C-4FC0-93FA-A898428DD7C3}"/>
                  </a:ext>
                </a:extLst>
              </p:cNvPr>
              <p:cNvSpPr txBox="1"/>
              <p:nvPr/>
            </p:nvSpPr>
            <p:spPr>
              <a:xfrm>
                <a:off x="6825248" y="3947425"/>
                <a:ext cx="74049" cy="142299"/>
              </a:xfrm>
              <a:prstGeom prst="rect">
                <a:avLst/>
              </a:prstGeom>
              <a:solidFill>
                <a:schemeClr val="bg1"/>
              </a:solidFill>
            </p:spPr>
            <p:txBody>
              <a:bodyPr wrap="square" lIns="0" tIns="0" rIns="0" rtlCol="0">
                <a:spAutoFit/>
              </a:bodyPr>
              <a:lstStyle/>
              <a:p>
                <a:r>
                  <a:rPr lang="en-US" sz="933">
                    <a:solidFill>
                      <a:prstClr val="black"/>
                    </a:solidFill>
                    <a:latin typeface="Calibri"/>
                  </a:rPr>
                  <a:t>9                                       </a:t>
                </a:r>
              </a:p>
            </p:txBody>
          </p:sp>
          <p:sp>
            <p:nvSpPr>
              <p:cNvPr id="19" name="TextBox 18">
                <a:extLst>
                  <a:ext uri="{FF2B5EF4-FFF2-40B4-BE49-F238E27FC236}">
                    <a16:creationId xmlns:a16="http://schemas.microsoft.com/office/drawing/2014/main" id="{2C65CD79-B2F4-408A-996D-86ADF54922AB}"/>
                  </a:ext>
                </a:extLst>
              </p:cNvPr>
              <p:cNvSpPr txBox="1"/>
              <p:nvPr/>
            </p:nvSpPr>
            <p:spPr>
              <a:xfrm>
                <a:off x="7512834" y="3947425"/>
                <a:ext cx="131175" cy="142299"/>
              </a:xfrm>
              <a:prstGeom prst="rect">
                <a:avLst/>
              </a:prstGeom>
              <a:solidFill>
                <a:schemeClr val="bg1"/>
              </a:solidFill>
            </p:spPr>
            <p:txBody>
              <a:bodyPr wrap="square" lIns="0" tIns="0" rIns="0" rtlCol="0">
                <a:spAutoFit/>
              </a:bodyPr>
              <a:lstStyle/>
              <a:p>
                <a:r>
                  <a:rPr lang="en-US" sz="933">
                    <a:solidFill>
                      <a:prstClr val="black"/>
                    </a:solidFill>
                    <a:latin typeface="Calibri"/>
                  </a:rPr>
                  <a:t>12                                       </a:t>
                </a:r>
              </a:p>
            </p:txBody>
          </p:sp>
          <p:sp>
            <p:nvSpPr>
              <p:cNvPr id="20" name="TextBox 19">
                <a:extLst>
                  <a:ext uri="{FF2B5EF4-FFF2-40B4-BE49-F238E27FC236}">
                    <a16:creationId xmlns:a16="http://schemas.microsoft.com/office/drawing/2014/main" id="{5AE0DE0E-5E8B-429D-86AA-1D6C7FF8FCE2}"/>
                  </a:ext>
                </a:extLst>
              </p:cNvPr>
              <p:cNvSpPr txBox="1"/>
              <p:nvPr/>
            </p:nvSpPr>
            <p:spPr>
              <a:xfrm>
                <a:off x="8231775" y="3947425"/>
                <a:ext cx="131175" cy="142299"/>
              </a:xfrm>
              <a:prstGeom prst="rect">
                <a:avLst/>
              </a:prstGeom>
              <a:solidFill>
                <a:schemeClr val="bg1"/>
              </a:solidFill>
            </p:spPr>
            <p:txBody>
              <a:bodyPr wrap="square" lIns="0" tIns="0" rIns="0" rtlCol="0">
                <a:spAutoFit/>
              </a:bodyPr>
              <a:lstStyle/>
              <a:p>
                <a:r>
                  <a:rPr lang="en-US" sz="933">
                    <a:solidFill>
                      <a:prstClr val="black"/>
                    </a:solidFill>
                    <a:latin typeface="Calibri"/>
                  </a:rPr>
                  <a:t>15                                       </a:t>
                </a:r>
              </a:p>
            </p:txBody>
          </p:sp>
          <p:sp>
            <p:nvSpPr>
              <p:cNvPr id="21" name="TextBox 20">
                <a:extLst>
                  <a:ext uri="{FF2B5EF4-FFF2-40B4-BE49-F238E27FC236}">
                    <a16:creationId xmlns:a16="http://schemas.microsoft.com/office/drawing/2014/main" id="{9DAE25F8-AD7A-41BB-B507-1F888179A9C2}"/>
                  </a:ext>
                </a:extLst>
              </p:cNvPr>
              <p:cNvSpPr txBox="1"/>
              <p:nvPr/>
            </p:nvSpPr>
            <p:spPr>
              <a:xfrm>
                <a:off x="8952917" y="3947425"/>
                <a:ext cx="131175" cy="142299"/>
              </a:xfrm>
              <a:prstGeom prst="rect">
                <a:avLst/>
              </a:prstGeom>
              <a:solidFill>
                <a:schemeClr val="bg1"/>
              </a:solidFill>
            </p:spPr>
            <p:txBody>
              <a:bodyPr wrap="square" lIns="0" tIns="0" rIns="0" rtlCol="0">
                <a:spAutoFit/>
              </a:bodyPr>
              <a:lstStyle/>
              <a:p>
                <a:r>
                  <a:rPr lang="en-US" sz="933">
                    <a:solidFill>
                      <a:prstClr val="black"/>
                    </a:solidFill>
                    <a:latin typeface="Calibri"/>
                  </a:rPr>
                  <a:t>18                                       </a:t>
                </a:r>
              </a:p>
            </p:txBody>
          </p:sp>
        </p:grpSp>
      </p:grpSp>
      <p:grpSp>
        <p:nvGrpSpPr>
          <p:cNvPr id="4" name="Group 3">
            <a:extLst>
              <a:ext uri="{FF2B5EF4-FFF2-40B4-BE49-F238E27FC236}">
                <a16:creationId xmlns:a16="http://schemas.microsoft.com/office/drawing/2014/main" id="{A36DEF66-D10F-4FA8-B0AD-E6ED98391251}"/>
              </a:ext>
            </a:extLst>
          </p:cNvPr>
          <p:cNvGrpSpPr/>
          <p:nvPr/>
        </p:nvGrpSpPr>
        <p:grpSpPr>
          <a:xfrm>
            <a:off x="1" y="1715736"/>
            <a:ext cx="6122181" cy="4876800"/>
            <a:chOff x="0" y="1238249"/>
            <a:chExt cx="4591635" cy="3657600"/>
          </a:xfrm>
        </p:grpSpPr>
        <p:pic>
          <p:nvPicPr>
            <p:cNvPr id="8" name="Picture 7">
              <a:extLst>
                <a:ext uri="{FF2B5EF4-FFF2-40B4-BE49-F238E27FC236}">
                  <a16:creationId xmlns:a16="http://schemas.microsoft.com/office/drawing/2014/main" id="{5B4690C6-2A05-4362-8E8E-AAF9F758AC1D}"/>
                </a:ext>
              </a:extLst>
            </p:cNvPr>
            <p:cNvPicPr>
              <a:picLocks/>
            </p:cNvPicPr>
            <p:nvPr/>
          </p:nvPicPr>
          <p:blipFill rotWithShape="1">
            <a:blip r:embed="rId4"/>
            <a:srcRect l="2535" t="3216" r="3609" b="8013"/>
            <a:stretch/>
          </p:blipFill>
          <p:spPr>
            <a:xfrm>
              <a:off x="0" y="1238249"/>
              <a:ext cx="4591635" cy="3657600"/>
            </a:xfrm>
            <a:custGeom>
              <a:avLst/>
              <a:gdLst>
                <a:gd name="connsiteX0" fmla="*/ 2730180 w 4591635"/>
                <a:gd name="connsiteY0" fmla="*/ 551360 h 3648255"/>
                <a:gd name="connsiteX1" fmla="*/ 2730180 w 4591635"/>
                <a:gd name="connsiteY1" fmla="*/ 1343296 h 3648255"/>
                <a:gd name="connsiteX2" fmla="*/ 4003809 w 4591635"/>
                <a:gd name="connsiteY2" fmla="*/ 1343296 h 3648255"/>
                <a:gd name="connsiteX3" fmla="*/ 4003809 w 4591635"/>
                <a:gd name="connsiteY3" fmla="*/ 551360 h 3648255"/>
                <a:gd name="connsiteX4" fmla="*/ 0 w 4591635"/>
                <a:gd name="connsiteY4" fmla="*/ 0 h 3648255"/>
                <a:gd name="connsiteX5" fmla="*/ 4591635 w 4591635"/>
                <a:gd name="connsiteY5" fmla="*/ 0 h 3648255"/>
                <a:gd name="connsiteX6" fmla="*/ 4591635 w 4591635"/>
                <a:gd name="connsiteY6" fmla="*/ 3648255 h 3648255"/>
                <a:gd name="connsiteX7" fmla="*/ 0 w 4591635"/>
                <a:gd name="connsiteY7" fmla="*/ 3648255 h 364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635" h="3648255">
                  <a:moveTo>
                    <a:pt x="2730180" y="551360"/>
                  </a:moveTo>
                  <a:lnTo>
                    <a:pt x="2730180" y="1343296"/>
                  </a:lnTo>
                  <a:lnTo>
                    <a:pt x="4003809" y="1343296"/>
                  </a:lnTo>
                  <a:lnTo>
                    <a:pt x="4003809" y="551360"/>
                  </a:lnTo>
                  <a:close/>
                  <a:moveTo>
                    <a:pt x="0" y="0"/>
                  </a:moveTo>
                  <a:lnTo>
                    <a:pt x="4591635" y="0"/>
                  </a:lnTo>
                  <a:lnTo>
                    <a:pt x="4591635" y="3648255"/>
                  </a:lnTo>
                  <a:lnTo>
                    <a:pt x="0" y="3648255"/>
                  </a:lnTo>
                  <a:close/>
                </a:path>
              </a:pathLst>
            </a:custGeom>
          </p:spPr>
        </p:pic>
        <p:sp>
          <p:nvSpPr>
            <p:cNvPr id="6" name="TextBox 5">
              <a:extLst>
                <a:ext uri="{FF2B5EF4-FFF2-40B4-BE49-F238E27FC236}">
                  <a16:creationId xmlns:a16="http://schemas.microsoft.com/office/drawing/2014/main" id="{8CCC6B87-46CC-47FB-8459-D44E4CC90FB3}"/>
                </a:ext>
              </a:extLst>
            </p:cNvPr>
            <p:cNvSpPr txBox="1"/>
            <p:nvPr/>
          </p:nvSpPr>
          <p:spPr>
            <a:xfrm>
              <a:off x="3725912" y="1486971"/>
              <a:ext cx="767443" cy="196208"/>
            </a:xfrm>
            <a:prstGeom prst="rect">
              <a:avLst/>
            </a:prstGeom>
            <a:solidFill>
              <a:schemeClr val="bg1"/>
            </a:solidFill>
          </p:spPr>
          <p:txBody>
            <a:bodyPr wrap="square" lIns="0" tIns="0" rIns="0" rtlCol="0">
              <a:spAutoFit/>
            </a:bodyPr>
            <a:lstStyle/>
            <a:p>
              <a:r>
                <a:rPr lang="en-US" sz="1400">
                  <a:solidFill>
                    <a:prstClr val="black"/>
                  </a:solidFill>
                  <a:latin typeface="Calibri"/>
                </a:rPr>
                <a:t>+ Censored</a:t>
              </a:r>
            </a:p>
          </p:txBody>
        </p:sp>
        <p:sp>
          <p:nvSpPr>
            <p:cNvPr id="22" name="TextBox 21">
              <a:extLst>
                <a:ext uri="{FF2B5EF4-FFF2-40B4-BE49-F238E27FC236}">
                  <a16:creationId xmlns:a16="http://schemas.microsoft.com/office/drawing/2014/main" id="{D55E3C3B-C07D-43B8-9650-AECB706860F8}"/>
                </a:ext>
              </a:extLst>
            </p:cNvPr>
            <p:cNvSpPr txBox="1"/>
            <p:nvPr/>
          </p:nvSpPr>
          <p:spPr>
            <a:xfrm>
              <a:off x="1377159" y="4188911"/>
              <a:ext cx="2179865" cy="188465"/>
            </a:xfrm>
            <a:prstGeom prst="rect">
              <a:avLst/>
            </a:prstGeom>
            <a:solidFill>
              <a:schemeClr val="bg1"/>
            </a:solidFill>
          </p:spPr>
          <p:txBody>
            <a:bodyPr wrap="square" lIns="0" tIns="0" rIns="0" rtlCol="0">
              <a:spAutoFit/>
            </a:bodyPr>
            <a:lstStyle/>
            <a:p>
              <a:r>
                <a:rPr lang="en-US" sz="1333">
                  <a:solidFill>
                    <a:prstClr val="black"/>
                  </a:solidFill>
                  <a:latin typeface="Calibri"/>
                </a:rPr>
                <a:t>Time (months)</a:t>
              </a:r>
            </a:p>
          </p:txBody>
        </p:sp>
        <p:grpSp>
          <p:nvGrpSpPr>
            <p:cNvPr id="28" name="Group 27">
              <a:extLst>
                <a:ext uri="{FF2B5EF4-FFF2-40B4-BE49-F238E27FC236}">
                  <a16:creationId xmlns:a16="http://schemas.microsoft.com/office/drawing/2014/main" id="{444ED50D-7B55-4BCA-ADCD-99B7DE77C977}"/>
                </a:ext>
              </a:extLst>
            </p:cNvPr>
            <p:cNvGrpSpPr/>
            <p:nvPr/>
          </p:nvGrpSpPr>
          <p:grpSpPr>
            <a:xfrm>
              <a:off x="386335" y="3947425"/>
              <a:ext cx="3425685" cy="142299"/>
              <a:chOff x="386335" y="3943191"/>
              <a:chExt cx="3425685" cy="142299"/>
            </a:xfrm>
          </p:grpSpPr>
          <p:sp>
            <p:nvSpPr>
              <p:cNvPr id="23" name="TextBox 22">
                <a:extLst>
                  <a:ext uri="{FF2B5EF4-FFF2-40B4-BE49-F238E27FC236}">
                    <a16:creationId xmlns:a16="http://schemas.microsoft.com/office/drawing/2014/main" id="{8F071F1A-6EFD-45CC-9086-661AC7ABBB81}"/>
                  </a:ext>
                </a:extLst>
              </p:cNvPr>
              <p:cNvSpPr txBox="1"/>
              <p:nvPr/>
            </p:nvSpPr>
            <p:spPr>
              <a:xfrm>
                <a:off x="3617058" y="3943191"/>
                <a:ext cx="194962" cy="142299"/>
              </a:xfrm>
              <a:prstGeom prst="rect">
                <a:avLst/>
              </a:prstGeom>
              <a:solidFill>
                <a:schemeClr val="bg1"/>
              </a:solidFill>
            </p:spPr>
            <p:txBody>
              <a:bodyPr wrap="square" lIns="0" tIns="0" rIns="0" rtlCol="0">
                <a:spAutoFit/>
              </a:bodyPr>
              <a:lstStyle/>
              <a:p>
                <a:r>
                  <a:rPr lang="en-US" sz="933">
                    <a:solidFill>
                      <a:prstClr val="black"/>
                    </a:solidFill>
                    <a:latin typeface="Calibri"/>
                  </a:rPr>
                  <a:t>12</a:t>
                </a:r>
              </a:p>
            </p:txBody>
          </p:sp>
          <p:sp>
            <p:nvSpPr>
              <p:cNvPr id="24" name="TextBox 23">
                <a:extLst>
                  <a:ext uri="{FF2B5EF4-FFF2-40B4-BE49-F238E27FC236}">
                    <a16:creationId xmlns:a16="http://schemas.microsoft.com/office/drawing/2014/main" id="{3DF13C45-E79C-4E82-BA27-A66CE6E4424A}"/>
                  </a:ext>
                </a:extLst>
              </p:cNvPr>
              <p:cNvSpPr txBox="1"/>
              <p:nvPr/>
            </p:nvSpPr>
            <p:spPr>
              <a:xfrm>
                <a:off x="2813883" y="3943191"/>
                <a:ext cx="194962" cy="142299"/>
              </a:xfrm>
              <a:prstGeom prst="rect">
                <a:avLst/>
              </a:prstGeom>
              <a:solidFill>
                <a:schemeClr val="bg1"/>
              </a:solidFill>
            </p:spPr>
            <p:txBody>
              <a:bodyPr wrap="square" lIns="0" tIns="0" rIns="0" rtlCol="0">
                <a:spAutoFit/>
              </a:bodyPr>
              <a:lstStyle/>
              <a:p>
                <a:r>
                  <a:rPr lang="en-US" sz="933">
                    <a:solidFill>
                      <a:prstClr val="black"/>
                    </a:solidFill>
                    <a:latin typeface="Calibri"/>
                  </a:rPr>
                  <a:t>9</a:t>
                </a:r>
              </a:p>
            </p:txBody>
          </p:sp>
          <p:sp>
            <p:nvSpPr>
              <p:cNvPr id="25" name="TextBox 24">
                <a:extLst>
                  <a:ext uri="{FF2B5EF4-FFF2-40B4-BE49-F238E27FC236}">
                    <a16:creationId xmlns:a16="http://schemas.microsoft.com/office/drawing/2014/main" id="{AD1E5140-5B64-47B4-9917-B86CB263D160}"/>
                  </a:ext>
                </a:extLst>
              </p:cNvPr>
              <p:cNvSpPr txBox="1"/>
              <p:nvPr/>
            </p:nvSpPr>
            <p:spPr>
              <a:xfrm>
                <a:off x="2006216" y="3943191"/>
                <a:ext cx="194962" cy="142299"/>
              </a:xfrm>
              <a:prstGeom prst="rect">
                <a:avLst/>
              </a:prstGeom>
              <a:solidFill>
                <a:schemeClr val="bg1"/>
              </a:solidFill>
            </p:spPr>
            <p:txBody>
              <a:bodyPr wrap="square" lIns="0" tIns="0" rIns="0" rtlCol="0">
                <a:spAutoFit/>
              </a:bodyPr>
              <a:lstStyle/>
              <a:p>
                <a:r>
                  <a:rPr lang="en-US" sz="933">
                    <a:solidFill>
                      <a:prstClr val="black"/>
                    </a:solidFill>
                    <a:latin typeface="Calibri"/>
                  </a:rPr>
                  <a:t>6</a:t>
                </a:r>
              </a:p>
            </p:txBody>
          </p:sp>
          <p:sp>
            <p:nvSpPr>
              <p:cNvPr id="26" name="TextBox 25">
                <a:extLst>
                  <a:ext uri="{FF2B5EF4-FFF2-40B4-BE49-F238E27FC236}">
                    <a16:creationId xmlns:a16="http://schemas.microsoft.com/office/drawing/2014/main" id="{630E0E72-1CE8-43CA-BFB6-4BFDB0307106}"/>
                  </a:ext>
                </a:extLst>
              </p:cNvPr>
              <p:cNvSpPr txBox="1"/>
              <p:nvPr/>
            </p:nvSpPr>
            <p:spPr>
              <a:xfrm>
                <a:off x="1197717" y="3943191"/>
                <a:ext cx="194962" cy="142299"/>
              </a:xfrm>
              <a:prstGeom prst="rect">
                <a:avLst/>
              </a:prstGeom>
              <a:solidFill>
                <a:schemeClr val="bg1"/>
              </a:solidFill>
            </p:spPr>
            <p:txBody>
              <a:bodyPr wrap="square" lIns="0" tIns="0" rIns="0" rtlCol="0">
                <a:spAutoFit/>
              </a:bodyPr>
              <a:lstStyle/>
              <a:p>
                <a:r>
                  <a:rPr lang="en-US" sz="933">
                    <a:solidFill>
                      <a:prstClr val="black"/>
                    </a:solidFill>
                    <a:latin typeface="Calibri"/>
                  </a:rPr>
                  <a:t>3</a:t>
                </a:r>
              </a:p>
            </p:txBody>
          </p:sp>
          <p:sp>
            <p:nvSpPr>
              <p:cNvPr id="27" name="TextBox 26">
                <a:extLst>
                  <a:ext uri="{FF2B5EF4-FFF2-40B4-BE49-F238E27FC236}">
                    <a16:creationId xmlns:a16="http://schemas.microsoft.com/office/drawing/2014/main" id="{F8693ADA-5200-4B53-A2E4-76193FE53233}"/>
                  </a:ext>
                </a:extLst>
              </p:cNvPr>
              <p:cNvSpPr txBox="1"/>
              <p:nvPr/>
            </p:nvSpPr>
            <p:spPr>
              <a:xfrm>
                <a:off x="386335" y="3943191"/>
                <a:ext cx="194962" cy="142299"/>
              </a:xfrm>
              <a:prstGeom prst="rect">
                <a:avLst/>
              </a:prstGeom>
              <a:solidFill>
                <a:schemeClr val="bg1"/>
              </a:solidFill>
            </p:spPr>
            <p:txBody>
              <a:bodyPr wrap="square" lIns="0" tIns="0" rIns="0" rtlCol="0">
                <a:spAutoFit/>
              </a:bodyPr>
              <a:lstStyle/>
              <a:p>
                <a:r>
                  <a:rPr lang="en-US" sz="933">
                    <a:solidFill>
                      <a:prstClr val="black"/>
                    </a:solidFill>
                    <a:latin typeface="Calibri"/>
                  </a:rPr>
                  <a:t>0</a:t>
                </a:r>
              </a:p>
            </p:txBody>
          </p:sp>
        </p:grpSp>
        <p:sp>
          <p:nvSpPr>
            <p:cNvPr id="30" name="TextBox 29">
              <a:extLst>
                <a:ext uri="{FF2B5EF4-FFF2-40B4-BE49-F238E27FC236}">
                  <a16:creationId xmlns:a16="http://schemas.microsoft.com/office/drawing/2014/main" id="{9746BBD5-A260-44D1-8311-09E0BC0D9B68}"/>
                </a:ext>
              </a:extLst>
            </p:cNvPr>
            <p:cNvSpPr txBox="1"/>
            <p:nvPr/>
          </p:nvSpPr>
          <p:spPr>
            <a:xfrm>
              <a:off x="3628431" y="4590891"/>
              <a:ext cx="194962" cy="142299"/>
            </a:xfrm>
            <a:prstGeom prst="rect">
              <a:avLst/>
            </a:prstGeom>
            <a:solidFill>
              <a:schemeClr val="bg1"/>
            </a:solidFill>
          </p:spPr>
          <p:txBody>
            <a:bodyPr wrap="square" lIns="0" tIns="0" rIns="0" rtlCol="0">
              <a:spAutoFit/>
            </a:bodyPr>
            <a:lstStyle/>
            <a:p>
              <a:r>
                <a:rPr lang="en-US" sz="933">
                  <a:solidFill>
                    <a:prstClr val="black"/>
                  </a:solidFill>
                  <a:latin typeface="Calibri"/>
                </a:rPr>
                <a:t>1</a:t>
              </a:r>
            </a:p>
          </p:txBody>
        </p:sp>
        <p:sp>
          <p:nvSpPr>
            <p:cNvPr id="31" name="TextBox 30">
              <a:extLst>
                <a:ext uri="{FF2B5EF4-FFF2-40B4-BE49-F238E27FC236}">
                  <a16:creationId xmlns:a16="http://schemas.microsoft.com/office/drawing/2014/main" id="{E70F172B-C8B5-4ED7-8E3D-294906DD5001}"/>
                </a:ext>
              </a:extLst>
            </p:cNvPr>
            <p:cNvSpPr txBox="1"/>
            <p:nvPr/>
          </p:nvSpPr>
          <p:spPr>
            <a:xfrm>
              <a:off x="2813883" y="4590891"/>
              <a:ext cx="194962" cy="142299"/>
            </a:xfrm>
            <a:prstGeom prst="rect">
              <a:avLst/>
            </a:prstGeom>
            <a:solidFill>
              <a:schemeClr val="bg1"/>
            </a:solidFill>
          </p:spPr>
          <p:txBody>
            <a:bodyPr wrap="square" lIns="0" tIns="0" rIns="0" rtlCol="0">
              <a:spAutoFit/>
            </a:bodyPr>
            <a:lstStyle/>
            <a:p>
              <a:r>
                <a:rPr lang="en-US" sz="933">
                  <a:solidFill>
                    <a:prstClr val="black"/>
                  </a:solidFill>
                  <a:latin typeface="Calibri"/>
                </a:rPr>
                <a:t>5</a:t>
              </a:r>
            </a:p>
          </p:txBody>
        </p:sp>
        <p:sp>
          <p:nvSpPr>
            <p:cNvPr id="32" name="TextBox 31">
              <a:extLst>
                <a:ext uri="{FF2B5EF4-FFF2-40B4-BE49-F238E27FC236}">
                  <a16:creationId xmlns:a16="http://schemas.microsoft.com/office/drawing/2014/main" id="{9ACECA4D-AE23-427F-82A4-F11B56D2F090}"/>
                </a:ext>
              </a:extLst>
            </p:cNvPr>
            <p:cNvSpPr txBox="1"/>
            <p:nvPr/>
          </p:nvSpPr>
          <p:spPr>
            <a:xfrm>
              <a:off x="2006216" y="4590891"/>
              <a:ext cx="194962" cy="142299"/>
            </a:xfrm>
            <a:prstGeom prst="rect">
              <a:avLst/>
            </a:prstGeom>
            <a:solidFill>
              <a:schemeClr val="bg1"/>
            </a:solidFill>
          </p:spPr>
          <p:txBody>
            <a:bodyPr wrap="square" lIns="0" tIns="0" rIns="0" rtlCol="0">
              <a:spAutoFit/>
            </a:bodyPr>
            <a:lstStyle/>
            <a:p>
              <a:r>
                <a:rPr lang="en-US" sz="933">
                  <a:solidFill>
                    <a:prstClr val="black"/>
                  </a:solidFill>
                  <a:latin typeface="Calibri"/>
                </a:rPr>
                <a:t>14</a:t>
              </a:r>
            </a:p>
          </p:txBody>
        </p:sp>
        <p:sp>
          <p:nvSpPr>
            <p:cNvPr id="33" name="TextBox 32">
              <a:extLst>
                <a:ext uri="{FF2B5EF4-FFF2-40B4-BE49-F238E27FC236}">
                  <a16:creationId xmlns:a16="http://schemas.microsoft.com/office/drawing/2014/main" id="{DFABE47F-08D5-42C7-888E-F8E972B8382A}"/>
                </a:ext>
              </a:extLst>
            </p:cNvPr>
            <p:cNvSpPr txBox="1"/>
            <p:nvPr/>
          </p:nvSpPr>
          <p:spPr>
            <a:xfrm>
              <a:off x="1198549" y="4590891"/>
              <a:ext cx="194962" cy="142299"/>
            </a:xfrm>
            <a:prstGeom prst="rect">
              <a:avLst/>
            </a:prstGeom>
            <a:solidFill>
              <a:schemeClr val="bg1"/>
            </a:solidFill>
          </p:spPr>
          <p:txBody>
            <a:bodyPr wrap="square" lIns="0" tIns="0" rIns="0" rtlCol="0">
              <a:spAutoFit/>
            </a:bodyPr>
            <a:lstStyle/>
            <a:p>
              <a:r>
                <a:rPr lang="en-US" sz="933">
                  <a:solidFill>
                    <a:prstClr val="black"/>
                  </a:solidFill>
                  <a:latin typeface="Calibri"/>
                </a:rPr>
                <a:t>29</a:t>
              </a:r>
            </a:p>
          </p:txBody>
        </p:sp>
        <p:sp>
          <p:nvSpPr>
            <p:cNvPr id="34" name="TextBox 33">
              <a:extLst>
                <a:ext uri="{FF2B5EF4-FFF2-40B4-BE49-F238E27FC236}">
                  <a16:creationId xmlns:a16="http://schemas.microsoft.com/office/drawing/2014/main" id="{EB88FCDC-84BB-4E12-91B7-24440B0E2975}"/>
                </a:ext>
              </a:extLst>
            </p:cNvPr>
            <p:cNvSpPr txBox="1"/>
            <p:nvPr/>
          </p:nvSpPr>
          <p:spPr>
            <a:xfrm>
              <a:off x="384001" y="4590891"/>
              <a:ext cx="194962" cy="142299"/>
            </a:xfrm>
            <a:prstGeom prst="rect">
              <a:avLst/>
            </a:prstGeom>
            <a:solidFill>
              <a:schemeClr val="bg1"/>
            </a:solidFill>
          </p:spPr>
          <p:txBody>
            <a:bodyPr wrap="square" lIns="0" tIns="0" rIns="0" rtlCol="0">
              <a:spAutoFit/>
            </a:bodyPr>
            <a:lstStyle/>
            <a:p>
              <a:r>
                <a:rPr lang="en-US" sz="933">
                  <a:solidFill>
                    <a:prstClr val="black"/>
                  </a:solidFill>
                  <a:latin typeface="Calibri"/>
                </a:rPr>
                <a:t>34</a:t>
              </a:r>
            </a:p>
          </p:txBody>
        </p:sp>
        <p:sp>
          <p:nvSpPr>
            <p:cNvPr id="35" name="TextBox 34">
              <a:extLst>
                <a:ext uri="{FF2B5EF4-FFF2-40B4-BE49-F238E27FC236}">
                  <a16:creationId xmlns:a16="http://schemas.microsoft.com/office/drawing/2014/main" id="{471C4961-9DEE-4016-AD51-197442D0C170}"/>
                </a:ext>
              </a:extLst>
            </p:cNvPr>
            <p:cNvSpPr txBox="1"/>
            <p:nvPr/>
          </p:nvSpPr>
          <p:spPr>
            <a:xfrm>
              <a:off x="0" y="4590891"/>
              <a:ext cx="423426" cy="142299"/>
            </a:xfrm>
            <a:prstGeom prst="rect">
              <a:avLst/>
            </a:prstGeom>
            <a:solidFill>
              <a:schemeClr val="bg1"/>
            </a:solidFill>
          </p:spPr>
          <p:txBody>
            <a:bodyPr wrap="square" lIns="0" tIns="0" rIns="0" rtlCol="0">
              <a:spAutoFit/>
            </a:bodyPr>
            <a:lstStyle/>
            <a:p>
              <a:r>
                <a:rPr lang="en-US" sz="933" spc="-53">
                  <a:solidFill>
                    <a:prstClr val="black"/>
                  </a:solidFill>
                  <a:latin typeface="Calibri"/>
                </a:rPr>
                <a:t>No. at risk:</a:t>
              </a:r>
            </a:p>
          </p:txBody>
        </p:sp>
        <p:sp>
          <p:nvSpPr>
            <p:cNvPr id="36" name="TextBox 35">
              <a:extLst>
                <a:ext uri="{FF2B5EF4-FFF2-40B4-BE49-F238E27FC236}">
                  <a16:creationId xmlns:a16="http://schemas.microsoft.com/office/drawing/2014/main" id="{B46F43DD-0874-4305-A55E-ABCEF95F2E81}"/>
                </a:ext>
              </a:extLst>
            </p:cNvPr>
            <p:cNvSpPr txBox="1"/>
            <p:nvPr/>
          </p:nvSpPr>
          <p:spPr>
            <a:xfrm rot="16200000">
              <a:off x="-937547" y="2613946"/>
              <a:ext cx="2179865" cy="188465"/>
            </a:xfrm>
            <a:prstGeom prst="rect">
              <a:avLst/>
            </a:prstGeom>
            <a:solidFill>
              <a:schemeClr val="bg1"/>
            </a:solidFill>
          </p:spPr>
          <p:txBody>
            <a:bodyPr wrap="square" lIns="0" tIns="0" rIns="0" rtlCol="0">
              <a:spAutoFit/>
            </a:bodyPr>
            <a:lstStyle/>
            <a:p>
              <a:r>
                <a:rPr lang="en-US" sz="1333">
                  <a:solidFill>
                    <a:prstClr val="black"/>
                  </a:solidFill>
                  <a:latin typeface="Calibri"/>
                </a:rPr>
                <a:t>Probability</a:t>
              </a:r>
            </a:p>
          </p:txBody>
        </p:sp>
        <p:sp>
          <p:nvSpPr>
            <p:cNvPr id="38" name="TextBox 37">
              <a:extLst>
                <a:ext uri="{FF2B5EF4-FFF2-40B4-BE49-F238E27FC236}">
                  <a16:creationId xmlns:a16="http://schemas.microsoft.com/office/drawing/2014/main" id="{BEE107E5-739F-4793-8734-C10C49826A57}"/>
                </a:ext>
              </a:extLst>
            </p:cNvPr>
            <p:cNvSpPr txBox="1"/>
            <p:nvPr/>
          </p:nvSpPr>
          <p:spPr>
            <a:xfrm>
              <a:off x="204072" y="1479125"/>
              <a:ext cx="194962" cy="2455576"/>
            </a:xfrm>
            <a:prstGeom prst="rect">
              <a:avLst/>
            </a:prstGeom>
            <a:solidFill>
              <a:schemeClr val="bg1"/>
            </a:solidFill>
          </p:spPr>
          <p:txBody>
            <a:bodyPr wrap="square" lIns="0" tIns="0" rIns="0" rtlCol="0">
              <a:spAutoFit/>
            </a:bodyPr>
            <a:lstStyle/>
            <a:p>
              <a:pPr>
                <a:lnSpc>
                  <a:spcPts val="2400"/>
                </a:lnSpc>
              </a:pPr>
              <a:r>
                <a:rPr lang="en-US" sz="933">
                  <a:solidFill>
                    <a:prstClr val="black"/>
                  </a:solidFill>
                  <a:latin typeface="Calibri"/>
                </a:rPr>
                <a:t>1.0</a:t>
              </a:r>
            </a:p>
            <a:p>
              <a:pPr>
                <a:lnSpc>
                  <a:spcPts val="2400"/>
                </a:lnSpc>
              </a:pPr>
              <a:r>
                <a:rPr lang="en-US" sz="933">
                  <a:solidFill>
                    <a:prstClr val="black"/>
                  </a:solidFill>
                  <a:latin typeface="Calibri"/>
                </a:rPr>
                <a:t>0.9</a:t>
              </a:r>
            </a:p>
            <a:p>
              <a:pPr>
                <a:lnSpc>
                  <a:spcPts val="2267"/>
                </a:lnSpc>
              </a:pPr>
              <a:r>
                <a:rPr lang="en-US" sz="933">
                  <a:solidFill>
                    <a:prstClr val="black"/>
                  </a:solidFill>
                  <a:latin typeface="Calibri"/>
                </a:rPr>
                <a:t>0.8</a:t>
              </a:r>
            </a:p>
            <a:p>
              <a:pPr>
                <a:lnSpc>
                  <a:spcPts val="2267"/>
                </a:lnSpc>
              </a:pPr>
              <a:r>
                <a:rPr lang="en-US" sz="933">
                  <a:solidFill>
                    <a:prstClr val="black"/>
                  </a:solidFill>
                  <a:latin typeface="Calibri"/>
                </a:rPr>
                <a:t>0.7</a:t>
              </a:r>
            </a:p>
            <a:p>
              <a:pPr>
                <a:lnSpc>
                  <a:spcPts val="2267"/>
                </a:lnSpc>
              </a:pPr>
              <a:r>
                <a:rPr lang="en-US" sz="933">
                  <a:solidFill>
                    <a:prstClr val="black"/>
                  </a:solidFill>
                  <a:latin typeface="Calibri"/>
                </a:rPr>
                <a:t>0.6</a:t>
              </a:r>
            </a:p>
            <a:p>
              <a:pPr>
                <a:lnSpc>
                  <a:spcPts val="2267"/>
                </a:lnSpc>
              </a:pPr>
              <a:r>
                <a:rPr lang="en-US" sz="933">
                  <a:solidFill>
                    <a:prstClr val="black"/>
                  </a:solidFill>
                  <a:latin typeface="Calibri"/>
                </a:rPr>
                <a:t>0.5</a:t>
              </a:r>
            </a:p>
            <a:p>
              <a:pPr>
                <a:lnSpc>
                  <a:spcPts val="2267"/>
                </a:lnSpc>
              </a:pPr>
              <a:r>
                <a:rPr lang="en-US" sz="933">
                  <a:solidFill>
                    <a:prstClr val="black"/>
                  </a:solidFill>
                  <a:latin typeface="Calibri"/>
                </a:rPr>
                <a:t>0.4</a:t>
              </a:r>
            </a:p>
            <a:p>
              <a:pPr>
                <a:lnSpc>
                  <a:spcPts val="2267"/>
                </a:lnSpc>
              </a:pPr>
              <a:r>
                <a:rPr lang="en-US" sz="933">
                  <a:solidFill>
                    <a:prstClr val="black"/>
                  </a:solidFill>
                  <a:latin typeface="Calibri"/>
                </a:rPr>
                <a:t>0.3</a:t>
              </a:r>
            </a:p>
            <a:p>
              <a:pPr>
                <a:lnSpc>
                  <a:spcPts val="2267"/>
                </a:lnSpc>
              </a:pPr>
              <a:r>
                <a:rPr lang="en-US" sz="933">
                  <a:solidFill>
                    <a:prstClr val="black"/>
                  </a:solidFill>
                  <a:latin typeface="Calibri"/>
                </a:rPr>
                <a:t>0.2</a:t>
              </a:r>
            </a:p>
            <a:p>
              <a:pPr>
                <a:lnSpc>
                  <a:spcPts val="2267"/>
                </a:lnSpc>
              </a:pPr>
              <a:r>
                <a:rPr lang="en-US" sz="933">
                  <a:solidFill>
                    <a:prstClr val="black"/>
                  </a:solidFill>
                  <a:latin typeface="Calibri"/>
                </a:rPr>
                <a:t>0.1</a:t>
              </a:r>
            </a:p>
            <a:p>
              <a:pPr>
                <a:lnSpc>
                  <a:spcPts val="2267"/>
                </a:lnSpc>
              </a:pPr>
              <a:r>
                <a:rPr lang="en-US" sz="933">
                  <a:solidFill>
                    <a:prstClr val="black"/>
                  </a:solidFill>
                  <a:latin typeface="Calibri"/>
                </a:rPr>
                <a:t>0.0</a:t>
              </a:r>
            </a:p>
          </p:txBody>
        </p:sp>
      </p:grpSp>
    </p:spTree>
    <p:extLst>
      <p:ext uri="{BB962C8B-B14F-4D97-AF65-F5344CB8AC3E}">
        <p14:creationId xmlns:p14="http://schemas.microsoft.com/office/powerpoint/2010/main" val="839378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CF2F0-3627-43E5-95C7-B22C032AF945}"/>
              </a:ext>
            </a:extLst>
          </p:cNvPr>
          <p:cNvSpPr>
            <a:spLocks noGrp="1"/>
          </p:cNvSpPr>
          <p:nvPr>
            <p:ph type="title"/>
          </p:nvPr>
        </p:nvSpPr>
        <p:spPr>
          <a:xfrm>
            <a:off x="619125" y="384581"/>
            <a:ext cx="10515600" cy="1325563"/>
          </a:xfrm>
        </p:spPr>
        <p:txBody>
          <a:bodyPr anchor="t">
            <a:normAutofit/>
          </a:bodyPr>
          <a:lstStyle/>
          <a:p>
            <a:r>
              <a:rPr lang="en-US" sz="2400" dirty="0">
                <a:latin typeface="Arial" panose="020B0604020202020204" pitchFamily="34" charset="0"/>
                <a:cs typeface="Arial" panose="020B0604020202020204" pitchFamily="34" charset="0"/>
              </a:rPr>
              <a:t>Treatment-Related Adverse Events (TRAE’s)</a:t>
            </a:r>
          </a:p>
        </p:txBody>
      </p:sp>
      <p:sp>
        <p:nvSpPr>
          <p:cNvPr id="3" name="Content Placeholder 2">
            <a:extLst>
              <a:ext uri="{FF2B5EF4-FFF2-40B4-BE49-F238E27FC236}">
                <a16:creationId xmlns:a16="http://schemas.microsoft.com/office/drawing/2014/main" id="{2A439099-9494-4DB4-8D72-F1FC52F49949}"/>
              </a:ext>
            </a:extLst>
          </p:cNvPr>
          <p:cNvSpPr>
            <a:spLocks noGrp="1"/>
          </p:cNvSpPr>
          <p:nvPr>
            <p:ph idx="1"/>
          </p:nvPr>
        </p:nvSpPr>
        <p:spPr>
          <a:xfrm>
            <a:off x="5259806" y="788889"/>
            <a:ext cx="6533732" cy="1931776"/>
          </a:xfrm>
        </p:spPr>
        <p:txBody>
          <a:bodyPr>
            <a:noAutofit/>
          </a:bodyPr>
          <a:lstStyle/>
          <a:p>
            <a:pPr>
              <a:spcAft>
                <a:spcPts val="600"/>
              </a:spcAft>
            </a:pPr>
            <a:r>
              <a:rPr lang="en-US" sz="1600" dirty="0">
                <a:latin typeface="Arial" panose="020B0604020202020204" pitchFamily="34" charset="0"/>
                <a:cs typeface="Arial" panose="020B0604020202020204" pitchFamily="34" charset="0"/>
              </a:rPr>
              <a:t>Adverse events were primarily low-grade, reversible ocular and gastrointestinal events</a:t>
            </a:r>
          </a:p>
          <a:p>
            <a:pPr>
              <a:spcAft>
                <a:spcPts val="600"/>
              </a:spcAft>
            </a:pPr>
            <a:r>
              <a:rPr lang="en-US" sz="1600" dirty="0">
                <a:latin typeface="Arial" panose="020B0604020202020204" pitchFamily="34" charset="0"/>
                <a:cs typeface="Arial" panose="020B0604020202020204" pitchFamily="34" charset="0"/>
              </a:rPr>
              <a:t>Serious (grade ≥3) TRAEs occurred in 9% of patients</a:t>
            </a:r>
          </a:p>
          <a:p>
            <a:pPr>
              <a:spcAft>
                <a:spcPts val="600"/>
              </a:spcAft>
            </a:pPr>
            <a:r>
              <a:rPr lang="en-US" sz="1600" dirty="0">
                <a:latin typeface="Arial" panose="020B0604020202020204" pitchFamily="34" charset="0"/>
                <a:cs typeface="Arial" panose="020B0604020202020204" pitchFamily="34" charset="0"/>
              </a:rPr>
              <a:t>TRAEs led to dose delays in 33% of patients and dose reductions in 20% of patients</a:t>
            </a:r>
          </a:p>
          <a:p>
            <a:pPr>
              <a:spcAft>
                <a:spcPts val="200"/>
              </a:spcAft>
            </a:pPr>
            <a:r>
              <a:rPr lang="en-US" sz="1600" dirty="0">
                <a:latin typeface="Arial" panose="020B0604020202020204" pitchFamily="34" charset="0"/>
                <a:cs typeface="Arial" panose="020B0604020202020204" pitchFamily="34" charset="0"/>
              </a:rPr>
              <a:t>9% discontinued treatment due to TRAEs;  one patient discontinued due to an ocular TRAE</a:t>
            </a:r>
            <a:endParaRPr lang="en-US" sz="1600" baseline="30000" dirty="0">
              <a:solidFill>
                <a:srgbClr val="FF0000"/>
              </a:solidFill>
              <a:latin typeface="Arial" panose="020B0604020202020204" pitchFamily="34" charset="0"/>
              <a:cs typeface="Arial" panose="020B0604020202020204" pitchFamily="34" charset="0"/>
            </a:endParaRPr>
          </a:p>
        </p:txBody>
      </p:sp>
      <p:graphicFrame>
        <p:nvGraphicFramePr>
          <p:cNvPr id="4" name="Table 16">
            <a:extLst>
              <a:ext uri="{FF2B5EF4-FFF2-40B4-BE49-F238E27FC236}">
                <a16:creationId xmlns:a16="http://schemas.microsoft.com/office/drawing/2014/main" id="{4619AFD9-FB9B-4C1E-9F2D-56175DB310CC}"/>
              </a:ext>
            </a:extLst>
          </p:cNvPr>
          <p:cNvGraphicFramePr>
            <a:graphicFrameLocks noGrp="1"/>
          </p:cNvGraphicFramePr>
          <p:nvPr/>
        </p:nvGraphicFramePr>
        <p:xfrm>
          <a:off x="325019" y="1384953"/>
          <a:ext cx="4640681" cy="3905798"/>
        </p:xfrm>
        <a:graphic>
          <a:graphicData uri="http://schemas.openxmlformats.org/drawingml/2006/table">
            <a:tbl>
              <a:tblPr firstRow="1" bandRow="1">
                <a:tableStyleId>{5C22544A-7EE6-4342-B048-85BDC9FD1C3A}</a:tableStyleId>
              </a:tblPr>
              <a:tblGrid>
                <a:gridCol w="1918799">
                  <a:extLst>
                    <a:ext uri="{9D8B030D-6E8A-4147-A177-3AD203B41FA5}">
                      <a16:colId xmlns:a16="http://schemas.microsoft.com/office/drawing/2014/main" val="4161569077"/>
                    </a:ext>
                  </a:extLst>
                </a:gridCol>
                <a:gridCol w="907294">
                  <a:extLst>
                    <a:ext uri="{9D8B030D-6E8A-4147-A177-3AD203B41FA5}">
                      <a16:colId xmlns:a16="http://schemas.microsoft.com/office/drawing/2014/main" val="1862023596"/>
                    </a:ext>
                  </a:extLst>
                </a:gridCol>
                <a:gridCol w="907294">
                  <a:extLst>
                    <a:ext uri="{9D8B030D-6E8A-4147-A177-3AD203B41FA5}">
                      <a16:colId xmlns:a16="http://schemas.microsoft.com/office/drawing/2014/main" val="34895371"/>
                    </a:ext>
                  </a:extLst>
                </a:gridCol>
                <a:gridCol w="907294">
                  <a:extLst>
                    <a:ext uri="{9D8B030D-6E8A-4147-A177-3AD203B41FA5}">
                      <a16:colId xmlns:a16="http://schemas.microsoft.com/office/drawing/2014/main" val="2264280101"/>
                    </a:ext>
                  </a:extLst>
                </a:gridCol>
              </a:tblGrid>
              <a:tr h="300446">
                <a:tc>
                  <a:txBody>
                    <a:bodyPr/>
                    <a:lstStyle>
                      <a:lvl1pPr marL="0" algn="l" defTabSz="914400" rtl="0" eaLnBrk="1" latinLnBrk="0" hangingPunct="1">
                        <a:defRPr sz="1800" b="1" kern="1200">
                          <a:solidFill>
                            <a:schemeClr val="tx1"/>
                          </a:solidFill>
                          <a:latin typeface="Trebuchet MS" panose="020B0603020202020204"/>
                        </a:defRPr>
                      </a:lvl1pPr>
                      <a:lvl2pPr marL="457200" algn="l" defTabSz="914400" rtl="0" eaLnBrk="1" latinLnBrk="0" hangingPunct="1">
                        <a:defRPr sz="1800" b="1" kern="1200">
                          <a:solidFill>
                            <a:schemeClr val="tx1"/>
                          </a:solidFill>
                          <a:latin typeface="Trebuchet MS" panose="020B0603020202020204"/>
                        </a:defRPr>
                      </a:lvl2pPr>
                      <a:lvl3pPr marL="914400" algn="l" defTabSz="914400" rtl="0" eaLnBrk="1" latinLnBrk="0" hangingPunct="1">
                        <a:defRPr sz="1800" b="1" kern="1200">
                          <a:solidFill>
                            <a:schemeClr val="tx1"/>
                          </a:solidFill>
                          <a:latin typeface="Trebuchet MS" panose="020B0603020202020204"/>
                        </a:defRPr>
                      </a:lvl3pPr>
                      <a:lvl4pPr marL="1371600" algn="l" defTabSz="914400" rtl="0" eaLnBrk="1" latinLnBrk="0" hangingPunct="1">
                        <a:defRPr sz="1800" b="1" kern="1200">
                          <a:solidFill>
                            <a:schemeClr val="tx1"/>
                          </a:solidFill>
                          <a:latin typeface="Trebuchet MS" panose="020B0603020202020204"/>
                        </a:defRPr>
                      </a:lvl4pPr>
                      <a:lvl5pPr marL="1828800" algn="l" defTabSz="914400" rtl="0" eaLnBrk="1" latinLnBrk="0" hangingPunct="1">
                        <a:defRPr sz="1800" b="1" kern="1200">
                          <a:solidFill>
                            <a:schemeClr val="tx1"/>
                          </a:solidFill>
                          <a:latin typeface="Trebuchet MS" panose="020B0603020202020204"/>
                        </a:defRPr>
                      </a:lvl5pPr>
                      <a:lvl6pPr marL="2286000" algn="l" defTabSz="914400" rtl="0" eaLnBrk="1" latinLnBrk="0" hangingPunct="1">
                        <a:defRPr sz="1800" b="1" kern="1200">
                          <a:solidFill>
                            <a:schemeClr val="tx1"/>
                          </a:solidFill>
                          <a:latin typeface="Trebuchet MS" panose="020B0603020202020204"/>
                        </a:defRPr>
                      </a:lvl6pPr>
                      <a:lvl7pPr marL="2743200" algn="l" defTabSz="914400" rtl="0" eaLnBrk="1" latinLnBrk="0" hangingPunct="1">
                        <a:defRPr sz="1800" b="1" kern="1200">
                          <a:solidFill>
                            <a:schemeClr val="tx1"/>
                          </a:solidFill>
                          <a:latin typeface="Trebuchet MS" panose="020B0603020202020204"/>
                        </a:defRPr>
                      </a:lvl7pPr>
                      <a:lvl8pPr marL="3200400" algn="l" defTabSz="914400" rtl="0" eaLnBrk="1" latinLnBrk="0" hangingPunct="1">
                        <a:defRPr sz="1800" b="1" kern="1200">
                          <a:solidFill>
                            <a:schemeClr val="tx1"/>
                          </a:solidFill>
                          <a:latin typeface="Trebuchet MS" panose="020B0603020202020204"/>
                        </a:defRPr>
                      </a:lvl8pPr>
                      <a:lvl9pPr marL="3657600" algn="l" defTabSz="914400" rtl="0" eaLnBrk="1" latinLnBrk="0" hangingPunct="1">
                        <a:defRPr sz="1800" b="1" kern="1200">
                          <a:solidFill>
                            <a:schemeClr val="tx1"/>
                          </a:solidFill>
                          <a:latin typeface="Trebuchet MS" panose="020B0603020202020204"/>
                        </a:defRPr>
                      </a:lvl9pPr>
                    </a:lstStyle>
                    <a:p>
                      <a:pPr marL="0" marR="0" algn="l">
                        <a:lnSpc>
                          <a:spcPct val="90000"/>
                        </a:lnSpc>
                        <a:spcBef>
                          <a:spcPts val="0"/>
                        </a:spcBef>
                        <a:spcAft>
                          <a:spcPts val="0"/>
                        </a:spcAft>
                      </a:pPr>
                      <a:r>
                        <a:rPr lang="en-US" sz="1200" b="0" i="0" kern="1200" dirty="0">
                          <a:solidFill>
                            <a:schemeClr val="bg1"/>
                          </a:solidFill>
                          <a:effectLst/>
                          <a:latin typeface="Arial" panose="020B0604020202020204" pitchFamily="34" charset="0"/>
                          <a:ea typeface="Tahoma" panose="020B0604030504040204" pitchFamily="34" charset="0"/>
                          <a:cs typeface="Arial" panose="020B0604020202020204" pitchFamily="34" charset="0"/>
                        </a:rPr>
                        <a:t>TRAEs, n (%)</a:t>
                      </a:r>
                      <a:endParaRPr lang="en-US" sz="1200" b="0" i="0" dirty="0">
                        <a:solidFill>
                          <a:schemeClr val="bg1"/>
                        </a:solidFill>
                        <a:effectLst/>
                        <a:latin typeface="Arial" panose="020B0604020202020204" pitchFamily="34" charset="0"/>
                        <a:ea typeface="Tahoma" panose="020B0604030504040204" pitchFamily="34" charset="0"/>
                        <a:cs typeface="Arial" panose="020B0604020202020204" pitchFamily="34" charset="0"/>
                      </a:endParaRPr>
                    </a:p>
                  </a:txBody>
                  <a:tcPr marR="85544" marT="9144" marB="9144"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solidFill>
                  </a:tcPr>
                </a:tc>
                <a:tc>
                  <a:txBody>
                    <a:bodyPr/>
                    <a:lstStyle>
                      <a:lvl1pPr marL="0" algn="l" defTabSz="914400" rtl="0" eaLnBrk="1" latinLnBrk="0" hangingPunct="1">
                        <a:defRPr sz="1800" b="1" kern="1200">
                          <a:solidFill>
                            <a:schemeClr val="tx1"/>
                          </a:solidFill>
                          <a:latin typeface="Trebuchet MS" panose="020B0603020202020204"/>
                        </a:defRPr>
                      </a:lvl1pPr>
                      <a:lvl2pPr marL="457200" algn="l" defTabSz="914400" rtl="0" eaLnBrk="1" latinLnBrk="0" hangingPunct="1">
                        <a:defRPr sz="1800" b="1" kern="1200">
                          <a:solidFill>
                            <a:schemeClr val="tx1"/>
                          </a:solidFill>
                          <a:latin typeface="Trebuchet MS" panose="020B0603020202020204"/>
                        </a:defRPr>
                      </a:lvl2pPr>
                      <a:lvl3pPr marL="914400" algn="l" defTabSz="914400" rtl="0" eaLnBrk="1" latinLnBrk="0" hangingPunct="1">
                        <a:defRPr sz="1800" b="1" kern="1200">
                          <a:solidFill>
                            <a:schemeClr val="tx1"/>
                          </a:solidFill>
                          <a:latin typeface="Trebuchet MS" panose="020B0603020202020204"/>
                        </a:defRPr>
                      </a:lvl3pPr>
                      <a:lvl4pPr marL="1371600" algn="l" defTabSz="914400" rtl="0" eaLnBrk="1" latinLnBrk="0" hangingPunct="1">
                        <a:defRPr sz="1800" b="1" kern="1200">
                          <a:solidFill>
                            <a:schemeClr val="tx1"/>
                          </a:solidFill>
                          <a:latin typeface="Trebuchet MS" panose="020B0603020202020204"/>
                        </a:defRPr>
                      </a:lvl4pPr>
                      <a:lvl5pPr marL="1828800" algn="l" defTabSz="914400" rtl="0" eaLnBrk="1" latinLnBrk="0" hangingPunct="1">
                        <a:defRPr sz="1800" b="1" kern="1200">
                          <a:solidFill>
                            <a:schemeClr val="tx1"/>
                          </a:solidFill>
                          <a:latin typeface="Trebuchet MS" panose="020B0603020202020204"/>
                        </a:defRPr>
                      </a:lvl5pPr>
                      <a:lvl6pPr marL="2286000" algn="l" defTabSz="914400" rtl="0" eaLnBrk="1" latinLnBrk="0" hangingPunct="1">
                        <a:defRPr sz="1800" b="1" kern="1200">
                          <a:solidFill>
                            <a:schemeClr val="tx1"/>
                          </a:solidFill>
                          <a:latin typeface="Trebuchet MS" panose="020B0603020202020204"/>
                        </a:defRPr>
                      </a:lvl6pPr>
                      <a:lvl7pPr marL="2743200" algn="l" defTabSz="914400" rtl="0" eaLnBrk="1" latinLnBrk="0" hangingPunct="1">
                        <a:defRPr sz="1800" b="1" kern="1200">
                          <a:solidFill>
                            <a:schemeClr val="tx1"/>
                          </a:solidFill>
                          <a:latin typeface="Trebuchet MS" panose="020B0603020202020204"/>
                        </a:defRPr>
                      </a:lvl7pPr>
                      <a:lvl8pPr marL="3200400" algn="l" defTabSz="914400" rtl="0" eaLnBrk="1" latinLnBrk="0" hangingPunct="1">
                        <a:defRPr sz="1800" b="1" kern="1200">
                          <a:solidFill>
                            <a:schemeClr val="tx1"/>
                          </a:solidFill>
                          <a:latin typeface="Trebuchet MS" panose="020B0603020202020204"/>
                        </a:defRPr>
                      </a:lvl8pPr>
                      <a:lvl9pPr marL="3657600" algn="l" defTabSz="914400" rtl="0" eaLnBrk="1" latinLnBrk="0" hangingPunct="1">
                        <a:defRPr sz="1800" b="1" kern="1200">
                          <a:solidFill>
                            <a:schemeClr val="tx1"/>
                          </a:solidFill>
                          <a:latin typeface="Trebuchet MS" panose="020B0603020202020204"/>
                        </a:defRPr>
                      </a:lvl9pPr>
                    </a:lstStyle>
                    <a:p>
                      <a:pPr marL="0" marR="0" algn="ctr">
                        <a:lnSpc>
                          <a:spcPct val="90000"/>
                        </a:lnSpc>
                        <a:spcBef>
                          <a:spcPts val="0"/>
                        </a:spcBef>
                        <a:spcAft>
                          <a:spcPts val="0"/>
                        </a:spcAft>
                      </a:pPr>
                      <a:r>
                        <a:rPr lang="en-US" sz="1200" b="0" i="0" kern="1200" dirty="0">
                          <a:solidFill>
                            <a:schemeClr val="bg1"/>
                          </a:solidFill>
                          <a:effectLst/>
                          <a:latin typeface="Arial" panose="020B0604020202020204" pitchFamily="34" charset="0"/>
                          <a:ea typeface="Tahoma" panose="020B0604030504040204" pitchFamily="34" charset="0"/>
                          <a:cs typeface="Arial" panose="020B0604020202020204" pitchFamily="34" charset="0"/>
                        </a:rPr>
                        <a:t>All grades</a:t>
                      </a:r>
                      <a:endParaRPr lang="en-US" sz="1200" b="0" i="0" dirty="0">
                        <a:solidFill>
                          <a:schemeClr val="bg1"/>
                        </a:solidFill>
                        <a:effectLst/>
                        <a:latin typeface="Arial" panose="020B0604020202020204" pitchFamily="34" charset="0"/>
                        <a:ea typeface="Tahoma" panose="020B0604030504040204" pitchFamily="34" charset="0"/>
                        <a:cs typeface="Arial" panose="020B0604020202020204" pitchFamily="34" charset="0"/>
                      </a:endParaRPr>
                    </a:p>
                  </a:txBody>
                  <a:tcPr marR="85544" marT="9144" marB="9144" anchor="ct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solidFill>
                  </a:tcPr>
                </a:tc>
                <a:tc>
                  <a:txBody>
                    <a:bodyPr/>
                    <a:lstStyle>
                      <a:lvl1pPr marL="0" algn="l" defTabSz="914400" rtl="0" eaLnBrk="1" latinLnBrk="0" hangingPunct="1">
                        <a:defRPr sz="1800" b="1" kern="1200">
                          <a:solidFill>
                            <a:schemeClr val="tx1"/>
                          </a:solidFill>
                          <a:latin typeface="Trebuchet MS" panose="020B0603020202020204"/>
                        </a:defRPr>
                      </a:lvl1pPr>
                      <a:lvl2pPr marL="457200" algn="l" defTabSz="914400" rtl="0" eaLnBrk="1" latinLnBrk="0" hangingPunct="1">
                        <a:defRPr sz="1800" b="1" kern="1200">
                          <a:solidFill>
                            <a:schemeClr val="tx1"/>
                          </a:solidFill>
                          <a:latin typeface="Trebuchet MS" panose="020B0603020202020204"/>
                        </a:defRPr>
                      </a:lvl2pPr>
                      <a:lvl3pPr marL="914400" algn="l" defTabSz="914400" rtl="0" eaLnBrk="1" latinLnBrk="0" hangingPunct="1">
                        <a:defRPr sz="1800" b="1" kern="1200">
                          <a:solidFill>
                            <a:schemeClr val="tx1"/>
                          </a:solidFill>
                          <a:latin typeface="Trebuchet MS" panose="020B0603020202020204"/>
                        </a:defRPr>
                      </a:lvl3pPr>
                      <a:lvl4pPr marL="1371600" algn="l" defTabSz="914400" rtl="0" eaLnBrk="1" latinLnBrk="0" hangingPunct="1">
                        <a:defRPr sz="1800" b="1" kern="1200">
                          <a:solidFill>
                            <a:schemeClr val="tx1"/>
                          </a:solidFill>
                          <a:latin typeface="Trebuchet MS" panose="020B0603020202020204"/>
                        </a:defRPr>
                      </a:lvl4pPr>
                      <a:lvl5pPr marL="1828800" algn="l" defTabSz="914400" rtl="0" eaLnBrk="1" latinLnBrk="0" hangingPunct="1">
                        <a:defRPr sz="1800" b="1" kern="1200">
                          <a:solidFill>
                            <a:schemeClr val="tx1"/>
                          </a:solidFill>
                          <a:latin typeface="Trebuchet MS" panose="020B0603020202020204"/>
                        </a:defRPr>
                      </a:lvl5pPr>
                      <a:lvl6pPr marL="2286000" algn="l" defTabSz="914400" rtl="0" eaLnBrk="1" latinLnBrk="0" hangingPunct="1">
                        <a:defRPr sz="1800" b="1" kern="1200">
                          <a:solidFill>
                            <a:schemeClr val="tx1"/>
                          </a:solidFill>
                          <a:latin typeface="Trebuchet MS" panose="020B0603020202020204"/>
                        </a:defRPr>
                      </a:lvl6pPr>
                      <a:lvl7pPr marL="2743200" algn="l" defTabSz="914400" rtl="0" eaLnBrk="1" latinLnBrk="0" hangingPunct="1">
                        <a:defRPr sz="1800" b="1" kern="1200">
                          <a:solidFill>
                            <a:schemeClr val="tx1"/>
                          </a:solidFill>
                          <a:latin typeface="Trebuchet MS" panose="020B0603020202020204"/>
                        </a:defRPr>
                      </a:lvl7pPr>
                      <a:lvl8pPr marL="3200400" algn="l" defTabSz="914400" rtl="0" eaLnBrk="1" latinLnBrk="0" hangingPunct="1">
                        <a:defRPr sz="1800" b="1" kern="1200">
                          <a:solidFill>
                            <a:schemeClr val="tx1"/>
                          </a:solidFill>
                          <a:latin typeface="Trebuchet MS" panose="020B0603020202020204"/>
                        </a:defRPr>
                      </a:lvl8pPr>
                      <a:lvl9pPr marL="3657600" algn="l" defTabSz="914400" rtl="0" eaLnBrk="1" latinLnBrk="0" hangingPunct="1">
                        <a:defRPr sz="1800" b="1" kern="1200">
                          <a:solidFill>
                            <a:schemeClr val="tx1"/>
                          </a:solidFill>
                          <a:latin typeface="Trebuchet MS" panose="020B0603020202020204"/>
                        </a:defRPr>
                      </a:lvl9pPr>
                    </a:lstStyle>
                    <a:p>
                      <a:pPr marL="0" marR="0" algn="ctr">
                        <a:lnSpc>
                          <a:spcPct val="90000"/>
                        </a:lnSpc>
                        <a:spcBef>
                          <a:spcPts val="0"/>
                        </a:spcBef>
                        <a:spcAft>
                          <a:spcPts val="0"/>
                        </a:spcAft>
                      </a:pPr>
                      <a:r>
                        <a:rPr lang="en-US" sz="1200" b="0" i="0" kern="1200" dirty="0">
                          <a:solidFill>
                            <a:schemeClr val="bg1"/>
                          </a:solidFill>
                          <a:effectLst/>
                          <a:latin typeface="Arial" panose="020B0604020202020204" pitchFamily="34" charset="0"/>
                          <a:ea typeface="Tahoma" panose="020B0604030504040204" pitchFamily="34" charset="0"/>
                          <a:cs typeface="Arial" panose="020B0604020202020204" pitchFamily="34" charset="0"/>
                        </a:rPr>
                        <a:t>Grade 3</a:t>
                      </a:r>
                      <a:endParaRPr lang="en-US" sz="1200" b="0" i="0" dirty="0">
                        <a:solidFill>
                          <a:schemeClr val="bg1"/>
                        </a:solidFill>
                        <a:effectLst/>
                        <a:latin typeface="Arial" panose="020B0604020202020204" pitchFamily="34" charset="0"/>
                        <a:ea typeface="Tahoma" panose="020B0604030504040204" pitchFamily="34" charset="0"/>
                        <a:cs typeface="Arial" panose="020B0604020202020204" pitchFamily="34" charset="0"/>
                      </a:endParaRPr>
                    </a:p>
                  </a:txBody>
                  <a:tcPr marR="85544" marT="9144" marB="9144" anchor="ct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solidFill>
                  </a:tcPr>
                </a:tc>
                <a:tc>
                  <a:txBody>
                    <a:bodyPr/>
                    <a:lstStyle>
                      <a:lvl1pPr marL="0" algn="l" defTabSz="914400" rtl="0" eaLnBrk="1" latinLnBrk="0" hangingPunct="1">
                        <a:defRPr sz="1800" b="1" kern="1200">
                          <a:solidFill>
                            <a:schemeClr val="tx1"/>
                          </a:solidFill>
                          <a:latin typeface="Trebuchet MS" panose="020B0603020202020204"/>
                        </a:defRPr>
                      </a:lvl1pPr>
                      <a:lvl2pPr marL="457200" algn="l" defTabSz="914400" rtl="0" eaLnBrk="1" latinLnBrk="0" hangingPunct="1">
                        <a:defRPr sz="1800" b="1" kern="1200">
                          <a:solidFill>
                            <a:schemeClr val="tx1"/>
                          </a:solidFill>
                          <a:latin typeface="Trebuchet MS" panose="020B0603020202020204"/>
                        </a:defRPr>
                      </a:lvl2pPr>
                      <a:lvl3pPr marL="914400" algn="l" defTabSz="914400" rtl="0" eaLnBrk="1" latinLnBrk="0" hangingPunct="1">
                        <a:defRPr sz="1800" b="1" kern="1200">
                          <a:solidFill>
                            <a:schemeClr val="tx1"/>
                          </a:solidFill>
                          <a:latin typeface="Trebuchet MS" panose="020B0603020202020204"/>
                        </a:defRPr>
                      </a:lvl3pPr>
                      <a:lvl4pPr marL="1371600" algn="l" defTabSz="914400" rtl="0" eaLnBrk="1" latinLnBrk="0" hangingPunct="1">
                        <a:defRPr sz="1800" b="1" kern="1200">
                          <a:solidFill>
                            <a:schemeClr val="tx1"/>
                          </a:solidFill>
                          <a:latin typeface="Trebuchet MS" panose="020B0603020202020204"/>
                        </a:defRPr>
                      </a:lvl4pPr>
                      <a:lvl5pPr marL="1828800" algn="l" defTabSz="914400" rtl="0" eaLnBrk="1" latinLnBrk="0" hangingPunct="1">
                        <a:defRPr sz="1800" b="1" kern="1200">
                          <a:solidFill>
                            <a:schemeClr val="tx1"/>
                          </a:solidFill>
                          <a:latin typeface="Trebuchet MS" panose="020B0603020202020204"/>
                        </a:defRPr>
                      </a:lvl5pPr>
                      <a:lvl6pPr marL="2286000" algn="l" defTabSz="914400" rtl="0" eaLnBrk="1" latinLnBrk="0" hangingPunct="1">
                        <a:defRPr sz="1800" b="1" kern="1200">
                          <a:solidFill>
                            <a:schemeClr val="tx1"/>
                          </a:solidFill>
                          <a:latin typeface="Trebuchet MS" panose="020B0603020202020204"/>
                        </a:defRPr>
                      </a:lvl6pPr>
                      <a:lvl7pPr marL="2743200" algn="l" defTabSz="914400" rtl="0" eaLnBrk="1" latinLnBrk="0" hangingPunct="1">
                        <a:defRPr sz="1800" b="1" kern="1200">
                          <a:solidFill>
                            <a:schemeClr val="tx1"/>
                          </a:solidFill>
                          <a:latin typeface="Trebuchet MS" panose="020B0603020202020204"/>
                        </a:defRPr>
                      </a:lvl7pPr>
                      <a:lvl8pPr marL="3200400" algn="l" defTabSz="914400" rtl="0" eaLnBrk="1" latinLnBrk="0" hangingPunct="1">
                        <a:defRPr sz="1800" b="1" kern="1200">
                          <a:solidFill>
                            <a:schemeClr val="tx1"/>
                          </a:solidFill>
                          <a:latin typeface="Trebuchet MS" panose="020B0603020202020204"/>
                        </a:defRPr>
                      </a:lvl8pPr>
                      <a:lvl9pPr marL="3657600" algn="l" defTabSz="914400" rtl="0" eaLnBrk="1" latinLnBrk="0" hangingPunct="1">
                        <a:defRPr sz="1800" b="1" kern="1200">
                          <a:solidFill>
                            <a:schemeClr val="tx1"/>
                          </a:solidFill>
                          <a:latin typeface="Trebuchet MS" panose="020B0603020202020204"/>
                        </a:defRPr>
                      </a:lvl9pPr>
                    </a:lstStyle>
                    <a:p>
                      <a:pPr marL="0" marR="0" algn="ctr">
                        <a:lnSpc>
                          <a:spcPct val="90000"/>
                        </a:lnSpc>
                        <a:spcBef>
                          <a:spcPts val="0"/>
                        </a:spcBef>
                        <a:spcAft>
                          <a:spcPts val="0"/>
                        </a:spcAft>
                      </a:pPr>
                      <a:r>
                        <a:rPr lang="en-US" sz="1200" b="0" i="0" dirty="0">
                          <a:solidFill>
                            <a:schemeClr val="bg1"/>
                          </a:solidFill>
                          <a:effectLst/>
                          <a:latin typeface="Arial" panose="020B0604020202020204" pitchFamily="34" charset="0"/>
                          <a:ea typeface="Tahoma" panose="020B0604030504040204" pitchFamily="34" charset="0"/>
                          <a:cs typeface="Arial" panose="020B0604020202020204" pitchFamily="34" charset="0"/>
                        </a:rPr>
                        <a:t>Grade 4</a:t>
                      </a:r>
                    </a:p>
                  </a:txBody>
                  <a:tcPr marR="85544" marT="9144" marB="9144"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475621926"/>
                  </a:ext>
                </a:extLst>
              </a:tr>
              <a:tr h="300446">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algn="l">
                        <a:lnSpc>
                          <a:spcPct val="100000"/>
                        </a:lnSpc>
                        <a:spcBef>
                          <a:spcPts val="0"/>
                        </a:spcBef>
                        <a:spcAft>
                          <a:spcPts val="0"/>
                        </a:spcAft>
                      </a:pPr>
                      <a:r>
                        <a:rPr lang="en-US" sz="1200" b="0" i="0" kern="1200" dirty="0">
                          <a:solidFill>
                            <a:schemeClr val="tx1"/>
                          </a:solidFill>
                          <a:effectLst/>
                          <a:latin typeface="Arial" panose="020B0604020202020204" pitchFamily="34" charset="0"/>
                          <a:ea typeface="Tahoma" panose="020B0604030504040204" pitchFamily="34" charset="0"/>
                          <a:cs typeface="Arial" panose="020B0604020202020204" pitchFamily="34" charset="0"/>
                        </a:rPr>
                        <a:t>Blurred vision</a:t>
                      </a:r>
                      <a:endPar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R="85544" marT="9144" marB="9144" anchor="ctr">
                    <a:lnL w="1270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100965" marR="0" indent="-104775" algn="ctr">
                        <a:lnSpc>
                          <a:spcPct val="100000"/>
                        </a:lnSpc>
                        <a:spcBef>
                          <a:spcPts val="0"/>
                        </a:spcBef>
                        <a:spcAft>
                          <a:spcPts val="0"/>
                        </a:spcAft>
                      </a:pPr>
                      <a:r>
                        <a:rPr lang="en-US" sz="1200" b="0" i="0" kern="1200" dirty="0">
                          <a:solidFill>
                            <a:schemeClr val="tx1"/>
                          </a:solidFill>
                          <a:effectLst/>
                          <a:latin typeface="Arial" panose="020B0604020202020204" pitchFamily="34" charset="0"/>
                          <a:ea typeface="Tahoma" panose="020B0604030504040204" pitchFamily="34" charset="0"/>
                          <a:cs typeface="Arial" panose="020B0604020202020204" pitchFamily="34" charset="0"/>
                        </a:rPr>
                        <a:t>43 (41)</a:t>
                      </a:r>
                      <a:endPar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R="85544" marT="9144" marB="9144"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algn="ctr">
                        <a:lnSpc>
                          <a:spcPct val="100000"/>
                        </a:lnSpc>
                        <a:spcBef>
                          <a:spcPts val="0"/>
                        </a:spcBef>
                        <a:spcAft>
                          <a:spcPts val="0"/>
                        </a:spcAft>
                      </a:pPr>
                      <a:r>
                        <a:rPr lang="en-US" sz="1200" b="0" i="0" kern="1200" dirty="0">
                          <a:solidFill>
                            <a:schemeClr val="tx1"/>
                          </a:solidFill>
                          <a:effectLst/>
                          <a:latin typeface="Arial" panose="020B0604020202020204" pitchFamily="34" charset="0"/>
                          <a:ea typeface="Tahoma" panose="020B0604030504040204" pitchFamily="34" charset="0"/>
                          <a:cs typeface="Arial" panose="020B0604020202020204" pitchFamily="34" charset="0"/>
                        </a:rPr>
                        <a:t>6 (6)</a:t>
                      </a:r>
                      <a:endPar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R="85544" marT="9144" marB="9144"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algn="ctr">
                        <a:lnSpc>
                          <a:spcPct val="100000"/>
                        </a:lnSpc>
                        <a:spcBef>
                          <a:spcPts val="0"/>
                        </a:spcBef>
                        <a:spcAft>
                          <a:spcPts val="0"/>
                        </a:spcAft>
                      </a:pPr>
                      <a:r>
                        <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rPr>
                        <a:t>0</a:t>
                      </a:r>
                    </a:p>
                  </a:txBody>
                  <a:tcPr marR="85544" marT="9144" marB="9144" anchor="ctr">
                    <a:lnL w="12700" cmpd="sng">
                      <a:noFill/>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1127114"/>
                  </a:ext>
                </a:extLst>
              </a:tr>
              <a:tr h="300446">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algn="l">
                        <a:lnSpc>
                          <a:spcPct val="100000"/>
                        </a:lnSpc>
                        <a:spcBef>
                          <a:spcPts val="0"/>
                        </a:spcBef>
                        <a:spcAft>
                          <a:spcPts val="0"/>
                        </a:spcAft>
                      </a:pPr>
                      <a:r>
                        <a:rPr lang="en-US" sz="1200" b="0" i="0" kern="1200" dirty="0" err="1">
                          <a:solidFill>
                            <a:schemeClr val="tx1"/>
                          </a:solidFill>
                          <a:effectLst/>
                          <a:latin typeface="Arial" panose="020B0604020202020204" pitchFamily="34" charset="0"/>
                          <a:ea typeface="Tahoma" panose="020B0604030504040204" pitchFamily="34" charset="0"/>
                          <a:cs typeface="Arial" panose="020B0604020202020204" pitchFamily="34" charset="0"/>
                        </a:rPr>
                        <a:t>Keratopathy</a:t>
                      </a:r>
                      <a:r>
                        <a:rPr lang="en-US" sz="1200" b="0" i="0" kern="1200" baseline="30000" dirty="0" err="1">
                          <a:solidFill>
                            <a:schemeClr val="tx1"/>
                          </a:solidFill>
                          <a:effectLst/>
                          <a:latin typeface="Arial" panose="020B0604020202020204" pitchFamily="34" charset="0"/>
                          <a:ea typeface="Tahoma" panose="020B0604030504040204" pitchFamily="34" charset="0"/>
                          <a:cs typeface="Arial" panose="020B0604020202020204" pitchFamily="34" charset="0"/>
                        </a:rPr>
                        <a:t>a</a:t>
                      </a:r>
                      <a:endParaRPr lang="en-US" sz="1200" b="0" i="0" baseline="300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R="85544" marT="9144" marB="9144" anchor="ctr">
                    <a:lnL w="1270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100965" marR="0" indent="-104775" algn="ctr">
                        <a:lnSpc>
                          <a:spcPct val="100000"/>
                        </a:lnSpc>
                        <a:spcBef>
                          <a:spcPts val="0"/>
                        </a:spcBef>
                        <a:spcAft>
                          <a:spcPts val="0"/>
                        </a:spcAft>
                      </a:pPr>
                      <a:r>
                        <a:rPr lang="en-US" sz="1200" b="0" i="0" kern="1200" dirty="0">
                          <a:solidFill>
                            <a:schemeClr val="tx1"/>
                          </a:solidFill>
                          <a:effectLst/>
                          <a:latin typeface="Arial" panose="020B0604020202020204" pitchFamily="34" charset="0"/>
                          <a:ea typeface="Tahoma" panose="020B0604030504040204" pitchFamily="34" charset="0"/>
                          <a:cs typeface="Arial" panose="020B0604020202020204" pitchFamily="34" charset="0"/>
                        </a:rPr>
                        <a:t>31</a:t>
                      </a:r>
                      <a:r>
                        <a:rPr lang="x-none" sz="1200" b="0" i="0" kern="1200">
                          <a:solidFill>
                            <a:schemeClr val="tx1"/>
                          </a:solidFill>
                          <a:effectLst/>
                          <a:latin typeface="Arial" panose="020B0604020202020204" pitchFamily="34" charset="0"/>
                          <a:ea typeface="Tahoma" panose="020B0604030504040204" pitchFamily="34" charset="0"/>
                          <a:cs typeface="Arial" panose="020B0604020202020204" pitchFamily="34" charset="0"/>
                        </a:rPr>
                        <a:t> </a:t>
                      </a:r>
                      <a:r>
                        <a:rPr lang="en-US" sz="1200" b="0" i="0" kern="1200" dirty="0">
                          <a:solidFill>
                            <a:schemeClr val="tx1"/>
                          </a:solidFill>
                          <a:effectLst/>
                          <a:latin typeface="Arial" panose="020B0604020202020204" pitchFamily="34" charset="0"/>
                          <a:ea typeface="Tahoma" panose="020B0604030504040204" pitchFamily="34" charset="0"/>
                          <a:cs typeface="Arial" panose="020B0604020202020204" pitchFamily="34" charset="0"/>
                        </a:rPr>
                        <a:t>(29)</a:t>
                      </a:r>
                      <a:endPar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R="85544" marT="9144" marB="9144"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algn="ctr">
                        <a:lnSpc>
                          <a:spcPct val="100000"/>
                        </a:lnSpc>
                        <a:spcBef>
                          <a:spcPts val="0"/>
                        </a:spcBef>
                        <a:spcAft>
                          <a:spcPts val="0"/>
                        </a:spcAft>
                      </a:pPr>
                      <a:r>
                        <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rPr>
                        <a:t>8 (8)</a:t>
                      </a:r>
                    </a:p>
                  </a:txBody>
                  <a:tcPr marR="85544" marT="9144" marB="9144"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algn="ctr">
                        <a:lnSpc>
                          <a:spcPct val="100000"/>
                        </a:lnSpc>
                        <a:spcBef>
                          <a:spcPts val="0"/>
                        </a:spcBef>
                        <a:spcAft>
                          <a:spcPts val="0"/>
                        </a:spcAft>
                      </a:pPr>
                      <a:r>
                        <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rPr>
                        <a:t>1 (1)</a:t>
                      </a:r>
                    </a:p>
                  </a:txBody>
                  <a:tcPr marR="85544" marT="9144" marB="9144" anchor="ctr">
                    <a:lnL w="12700" cmpd="sng">
                      <a:noFill/>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036269"/>
                  </a:ext>
                </a:extLst>
              </a:tr>
              <a:tr h="300446">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algn="l">
                        <a:lnSpc>
                          <a:spcPct val="100000"/>
                        </a:lnSpc>
                        <a:spcBef>
                          <a:spcPts val="0"/>
                        </a:spcBef>
                        <a:spcAft>
                          <a:spcPts val="0"/>
                        </a:spcAft>
                      </a:pPr>
                      <a:r>
                        <a:rPr lang="en-US" sz="1200" b="0" i="0" kern="1200" dirty="0">
                          <a:solidFill>
                            <a:schemeClr val="tx1"/>
                          </a:solidFill>
                          <a:effectLst/>
                          <a:latin typeface="Arial" panose="020B0604020202020204" pitchFamily="34" charset="0"/>
                          <a:ea typeface="Tahoma" panose="020B0604030504040204" pitchFamily="34" charset="0"/>
                          <a:cs typeface="Arial" panose="020B0604020202020204" pitchFamily="34" charset="0"/>
                        </a:rPr>
                        <a:t>Nausea</a:t>
                      </a:r>
                      <a:endPar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R="85544" marT="9144" marB="9144" anchor="ctr">
                    <a:lnL w="1270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100965" marR="0" indent="-104775" algn="ctr">
                        <a:lnSpc>
                          <a:spcPct val="100000"/>
                        </a:lnSpc>
                        <a:spcBef>
                          <a:spcPts val="0"/>
                        </a:spcBef>
                        <a:spcAft>
                          <a:spcPts val="0"/>
                        </a:spcAft>
                      </a:pPr>
                      <a:r>
                        <a:rPr lang="en-US" sz="1200" b="0" i="0" kern="1200" dirty="0">
                          <a:solidFill>
                            <a:schemeClr val="tx1"/>
                          </a:solidFill>
                          <a:effectLst/>
                          <a:latin typeface="Arial" panose="020B0604020202020204" pitchFamily="34" charset="0"/>
                          <a:ea typeface="Tahoma" panose="020B0604030504040204" pitchFamily="34" charset="0"/>
                          <a:cs typeface="Arial" panose="020B0604020202020204" pitchFamily="34" charset="0"/>
                        </a:rPr>
                        <a:t>31 (29)</a:t>
                      </a:r>
                      <a:endPar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R="85544" marT="9144" marB="9144"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algn="ctr">
                        <a:lnSpc>
                          <a:spcPct val="100000"/>
                        </a:lnSpc>
                        <a:spcBef>
                          <a:spcPts val="0"/>
                        </a:spcBef>
                        <a:spcAft>
                          <a:spcPts val="0"/>
                        </a:spcAft>
                      </a:pPr>
                      <a:r>
                        <a:rPr lang="en-US" sz="1200" b="0" i="0" kern="1200" dirty="0">
                          <a:solidFill>
                            <a:schemeClr val="tx1"/>
                          </a:solidFill>
                          <a:effectLst/>
                          <a:latin typeface="Arial" panose="020B0604020202020204" pitchFamily="34" charset="0"/>
                          <a:ea typeface="Tahoma" panose="020B0604030504040204" pitchFamily="34" charset="0"/>
                          <a:cs typeface="Arial" panose="020B0604020202020204" pitchFamily="34" charset="0"/>
                        </a:rPr>
                        <a:t>0</a:t>
                      </a:r>
                      <a:endPar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R="85544" marT="9144" marB="9144"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algn="ctr">
                        <a:lnSpc>
                          <a:spcPct val="100000"/>
                        </a:lnSpc>
                        <a:spcBef>
                          <a:spcPts val="0"/>
                        </a:spcBef>
                        <a:spcAft>
                          <a:spcPts val="0"/>
                        </a:spcAft>
                      </a:pPr>
                      <a:r>
                        <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rPr>
                        <a:t>0</a:t>
                      </a:r>
                    </a:p>
                  </a:txBody>
                  <a:tcPr marR="85544" marT="9144" marB="9144" anchor="ctr">
                    <a:lnL w="12700" cmpd="sng">
                      <a:noFill/>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4227840"/>
                  </a:ext>
                </a:extLst>
              </a:tr>
              <a:tr h="300446">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algn="l">
                        <a:lnSpc>
                          <a:spcPct val="100000"/>
                        </a:lnSpc>
                        <a:spcBef>
                          <a:spcPts val="0"/>
                        </a:spcBef>
                        <a:spcAft>
                          <a:spcPts val="0"/>
                        </a:spcAft>
                      </a:pPr>
                      <a:r>
                        <a:rPr lang="en-US" sz="1200" b="0" i="0" kern="1200" dirty="0">
                          <a:solidFill>
                            <a:schemeClr val="tx1"/>
                          </a:solidFill>
                          <a:effectLst/>
                          <a:latin typeface="Arial" panose="020B0604020202020204" pitchFamily="34" charset="0"/>
                          <a:ea typeface="Tahoma" panose="020B0604030504040204" pitchFamily="34" charset="0"/>
                          <a:cs typeface="Arial" panose="020B0604020202020204" pitchFamily="34" charset="0"/>
                        </a:rPr>
                        <a:t>Dry eye</a:t>
                      </a:r>
                      <a:endParaRPr lang="en-US" sz="1200" b="0" i="0" baseline="300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R="85544" marT="9144" marB="9144" anchor="ctr">
                    <a:lnL w="1270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100965" marR="0" indent="-104775" algn="ctr">
                        <a:lnSpc>
                          <a:spcPct val="100000"/>
                        </a:lnSpc>
                        <a:spcBef>
                          <a:spcPts val="0"/>
                        </a:spcBef>
                        <a:spcAft>
                          <a:spcPts val="0"/>
                        </a:spcAft>
                      </a:pPr>
                      <a:r>
                        <a:rPr lang="en-US" sz="1200" b="0" i="0" kern="1200" dirty="0">
                          <a:solidFill>
                            <a:schemeClr val="tx1"/>
                          </a:solidFill>
                          <a:effectLst/>
                          <a:latin typeface="Arial" panose="020B0604020202020204" pitchFamily="34" charset="0"/>
                          <a:ea typeface="Tahoma" panose="020B0604030504040204" pitchFamily="34" charset="0"/>
                          <a:cs typeface="Arial" panose="020B0604020202020204" pitchFamily="34" charset="0"/>
                        </a:rPr>
                        <a:t>26 (25)</a:t>
                      </a:r>
                      <a:endPar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R="85544" marT="9144" marB="9144"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algn="ctr">
                        <a:lnSpc>
                          <a:spcPct val="100000"/>
                        </a:lnSpc>
                        <a:spcBef>
                          <a:spcPts val="0"/>
                        </a:spcBef>
                        <a:spcAft>
                          <a:spcPts val="0"/>
                        </a:spcAft>
                      </a:pPr>
                      <a:r>
                        <a:rPr lang="en-US" sz="1200" b="0" i="0" kern="1200" dirty="0">
                          <a:solidFill>
                            <a:schemeClr val="tx1"/>
                          </a:solidFill>
                          <a:effectLst/>
                          <a:latin typeface="Arial" panose="020B0604020202020204" pitchFamily="34" charset="0"/>
                          <a:ea typeface="Tahoma" panose="020B0604030504040204" pitchFamily="34" charset="0"/>
                          <a:cs typeface="Arial" panose="020B0604020202020204" pitchFamily="34" charset="0"/>
                        </a:rPr>
                        <a:t>2 (2)</a:t>
                      </a:r>
                      <a:endPar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R="85544" marT="9144" marB="9144"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rPr>
                        <a:t>0</a:t>
                      </a:r>
                    </a:p>
                  </a:txBody>
                  <a:tcPr marR="85544" marT="9144" marB="9144" anchor="ctr">
                    <a:lnL w="12700" cmpd="sng">
                      <a:noFill/>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2072574"/>
                  </a:ext>
                </a:extLst>
              </a:tr>
              <a:tr h="300446">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algn="l">
                        <a:lnSpc>
                          <a:spcPct val="100000"/>
                        </a:lnSpc>
                        <a:spcBef>
                          <a:spcPts val="0"/>
                        </a:spcBef>
                        <a:spcAft>
                          <a:spcPts val="0"/>
                        </a:spcAft>
                      </a:pPr>
                      <a:r>
                        <a:rPr lang="en-US" sz="1200" b="0" i="0" kern="1200" dirty="0">
                          <a:solidFill>
                            <a:schemeClr val="tx1"/>
                          </a:solidFill>
                          <a:effectLst/>
                          <a:latin typeface="Arial" panose="020B0604020202020204" pitchFamily="34" charset="0"/>
                          <a:ea typeface="Tahoma" panose="020B0604030504040204" pitchFamily="34" charset="0"/>
                          <a:cs typeface="Arial" panose="020B0604020202020204" pitchFamily="34" charset="0"/>
                        </a:rPr>
                        <a:t>Fatigue</a:t>
                      </a:r>
                      <a:endPar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R="85544" marT="9144" marB="9144" anchor="ctr">
                    <a:lnL w="1270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100965" marR="0" indent="-104775" algn="ctr">
                        <a:lnSpc>
                          <a:spcPct val="100000"/>
                        </a:lnSpc>
                        <a:spcBef>
                          <a:spcPts val="0"/>
                        </a:spcBef>
                        <a:spcAft>
                          <a:spcPts val="0"/>
                        </a:spcAft>
                      </a:pPr>
                      <a:r>
                        <a:rPr lang="en-US" sz="1200" b="0" i="0" kern="1200" dirty="0">
                          <a:solidFill>
                            <a:schemeClr val="tx1"/>
                          </a:solidFill>
                          <a:effectLst/>
                          <a:latin typeface="Arial" panose="020B0604020202020204" pitchFamily="34" charset="0"/>
                          <a:ea typeface="Tahoma" panose="020B0604030504040204" pitchFamily="34" charset="0"/>
                          <a:cs typeface="Arial" panose="020B0604020202020204" pitchFamily="34" charset="0"/>
                        </a:rPr>
                        <a:t>25 (24)</a:t>
                      </a:r>
                      <a:endPar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R="85544" marT="9144" marB="9144"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algn="ctr">
                        <a:lnSpc>
                          <a:spcPct val="100000"/>
                        </a:lnSpc>
                        <a:spcBef>
                          <a:spcPts val="0"/>
                        </a:spcBef>
                        <a:spcAft>
                          <a:spcPts val="0"/>
                        </a:spcAft>
                      </a:pPr>
                      <a:r>
                        <a:rPr lang="en-US" sz="1200" b="0" i="0" kern="1200" dirty="0">
                          <a:solidFill>
                            <a:schemeClr val="tx1"/>
                          </a:solidFill>
                          <a:effectLst/>
                          <a:latin typeface="Arial" panose="020B0604020202020204" pitchFamily="34" charset="0"/>
                          <a:ea typeface="Tahoma" panose="020B0604030504040204" pitchFamily="34" charset="0"/>
                          <a:cs typeface="Arial" panose="020B0604020202020204" pitchFamily="34" charset="0"/>
                        </a:rPr>
                        <a:t>1 (1)</a:t>
                      </a:r>
                      <a:endPar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R="85544" marT="9144" marB="9144"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algn="ctr">
                        <a:lnSpc>
                          <a:spcPct val="100000"/>
                        </a:lnSpc>
                        <a:spcBef>
                          <a:spcPts val="0"/>
                        </a:spcBef>
                        <a:spcAft>
                          <a:spcPts val="0"/>
                        </a:spcAft>
                      </a:pPr>
                      <a:r>
                        <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rPr>
                        <a:t>0</a:t>
                      </a:r>
                    </a:p>
                  </a:txBody>
                  <a:tcPr marR="85544" marT="9144" marB="9144" anchor="ctr">
                    <a:lnL w="12700" cmpd="sng">
                      <a:noFill/>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0973349"/>
                  </a:ext>
                </a:extLst>
              </a:tr>
              <a:tr h="300446">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algn="l">
                        <a:lnSpc>
                          <a:spcPct val="100000"/>
                        </a:lnSpc>
                        <a:spcBef>
                          <a:spcPts val="0"/>
                        </a:spcBef>
                        <a:spcAft>
                          <a:spcPts val="0"/>
                        </a:spcAft>
                      </a:pPr>
                      <a:r>
                        <a:rPr lang="en-US" sz="1200" b="0" i="0" kern="1200" dirty="0">
                          <a:solidFill>
                            <a:schemeClr val="tx1"/>
                          </a:solidFill>
                          <a:effectLst/>
                          <a:latin typeface="Arial" panose="020B0604020202020204" pitchFamily="34" charset="0"/>
                          <a:ea typeface="Tahoma" panose="020B0604030504040204" pitchFamily="34" charset="0"/>
                          <a:cs typeface="Arial" panose="020B0604020202020204" pitchFamily="34" charset="0"/>
                        </a:rPr>
                        <a:t>Diarrhea</a:t>
                      </a:r>
                      <a:endPar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R="85544" marT="9144" marB="9144" anchor="ctr">
                    <a:lnL w="1270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100965" marR="0" indent="-104775" algn="ctr">
                        <a:lnSpc>
                          <a:spcPct val="100000"/>
                        </a:lnSpc>
                        <a:spcBef>
                          <a:spcPts val="0"/>
                        </a:spcBef>
                        <a:spcAft>
                          <a:spcPts val="0"/>
                        </a:spcAft>
                      </a:pPr>
                      <a:r>
                        <a:rPr lang="en-US" sz="1200" b="0" i="0" kern="1200" dirty="0">
                          <a:solidFill>
                            <a:schemeClr val="tx1"/>
                          </a:solidFill>
                          <a:effectLst/>
                          <a:latin typeface="Arial" panose="020B0604020202020204" pitchFamily="34" charset="0"/>
                          <a:ea typeface="Tahoma" panose="020B0604030504040204" pitchFamily="34" charset="0"/>
                          <a:cs typeface="Arial" panose="020B0604020202020204" pitchFamily="34" charset="0"/>
                        </a:rPr>
                        <a:t>23 (22)</a:t>
                      </a:r>
                      <a:endPar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R="85544" marT="9144" marB="9144"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algn="ctr">
                        <a:lnSpc>
                          <a:spcPct val="100000"/>
                        </a:lnSpc>
                        <a:spcBef>
                          <a:spcPts val="0"/>
                        </a:spcBef>
                        <a:spcAft>
                          <a:spcPts val="0"/>
                        </a:spcAft>
                      </a:pPr>
                      <a:r>
                        <a:rPr lang="en-US" sz="1200" b="0" i="0" kern="1200" dirty="0">
                          <a:solidFill>
                            <a:schemeClr val="tx1"/>
                          </a:solidFill>
                          <a:effectLst/>
                          <a:latin typeface="Arial" panose="020B0604020202020204" pitchFamily="34" charset="0"/>
                          <a:ea typeface="Tahoma" panose="020B0604030504040204" pitchFamily="34" charset="0"/>
                          <a:cs typeface="Arial" panose="020B0604020202020204" pitchFamily="34" charset="0"/>
                        </a:rPr>
                        <a:t>2 (2)</a:t>
                      </a:r>
                      <a:endPar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R="85544" marT="9144" marB="9144"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algn="ctr">
                        <a:lnSpc>
                          <a:spcPct val="100000"/>
                        </a:lnSpc>
                        <a:spcBef>
                          <a:spcPts val="0"/>
                        </a:spcBef>
                        <a:spcAft>
                          <a:spcPts val="0"/>
                        </a:spcAft>
                      </a:pPr>
                      <a:r>
                        <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rPr>
                        <a:t>0</a:t>
                      </a:r>
                    </a:p>
                  </a:txBody>
                  <a:tcPr marR="85544" marT="9144" marB="9144" anchor="ctr">
                    <a:lnL w="12700" cmpd="sng">
                      <a:noFill/>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7618332"/>
                  </a:ext>
                </a:extLst>
              </a:tr>
              <a:tr h="300446">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algn="l">
                        <a:lnSpc>
                          <a:spcPct val="100000"/>
                        </a:lnSpc>
                        <a:spcBef>
                          <a:spcPts val="0"/>
                        </a:spcBef>
                        <a:spcAft>
                          <a:spcPts val="0"/>
                        </a:spcAft>
                      </a:pPr>
                      <a:r>
                        <a:rPr lang="en-US" sz="1200" b="0" i="0" kern="1200" dirty="0">
                          <a:solidFill>
                            <a:schemeClr val="tx1"/>
                          </a:solidFill>
                          <a:effectLst/>
                          <a:latin typeface="Arial" panose="020B0604020202020204" pitchFamily="34" charset="0"/>
                          <a:ea typeface="Tahoma" panose="020B0604030504040204" pitchFamily="34" charset="0"/>
                          <a:cs typeface="Arial" panose="020B0604020202020204" pitchFamily="34" charset="0"/>
                        </a:rPr>
                        <a:t>Asthenia</a:t>
                      </a:r>
                      <a:endPar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R="85544" marT="9144" marB="9144" anchor="ctr">
                    <a:lnL w="1270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100965" marR="0" indent="-104775" algn="ctr">
                        <a:lnSpc>
                          <a:spcPct val="100000"/>
                        </a:lnSpc>
                        <a:spcBef>
                          <a:spcPts val="0"/>
                        </a:spcBef>
                        <a:spcAft>
                          <a:spcPts val="0"/>
                        </a:spcAft>
                      </a:pPr>
                      <a:r>
                        <a:rPr lang="en-US" sz="1200" b="0" i="0" kern="1200" dirty="0">
                          <a:solidFill>
                            <a:schemeClr val="tx1"/>
                          </a:solidFill>
                          <a:effectLst/>
                          <a:latin typeface="Arial" panose="020B0604020202020204" pitchFamily="34" charset="0"/>
                          <a:ea typeface="Tahoma" panose="020B0604030504040204" pitchFamily="34" charset="0"/>
                          <a:cs typeface="Arial" panose="020B0604020202020204" pitchFamily="34" charset="0"/>
                        </a:rPr>
                        <a:t>16 (15)</a:t>
                      </a:r>
                      <a:endPar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R="85544" marT="9144" marB="9144"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algn="ctr">
                        <a:lnSpc>
                          <a:spcPct val="100000"/>
                        </a:lnSpc>
                        <a:spcBef>
                          <a:spcPts val="0"/>
                        </a:spcBef>
                        <a:spcAft>
                          <a:spcPts val="0"/>
                        </a:spcAft>
                      </a:pPr>
                      <a:r>
                        <a:rPr lang="en-US" sz="1200" b="0" i="0" kern="1200" dirty="0">
                          <a:solidFill>
                            <a:schemeClr val="tx1"/>
                          </a:solidFill>
                          <a:effectLst/>
                          <a:latin typeface="Arial" panose="020B0604020202020204" pitchFamily="34" charset="0"/>
                          <a:ea typeface="Tahoma" panose="020B0604030504040204" pitchFamily="34" charset="0"/>
                          <a:cs typeface="Arial" panose="020B0604020202020204" pitchFamily="34" charset="0"/>
                        </a:rPr>
                        <a:t>1 (1)</a:t>
                      </a:r>
                      <a:endPar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R="85544" marT="9144" marB="9144"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algn="ctr">
                        <a:lnSpc>
                          <a:spcPct val="100000"/>
                        </a:lnSpc>
                        <a:spcBef>
                          <a:spcPts val="0"/>
                        </a:spcBef>
                        <a:spcAft>
                          <a:spcPts val="0"/>
                        </a:spcAft>
                      </a:pPr>
                      <a:r>
                        <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rPr>
                        <a:t>0</a:t>
                      </a:r>
                    </a:p>
                  </a:txBody>
                  <a:tcPr marR="85544" marT="9144" marB="9144" anchor="ctr">
                    <a:lnL w="12700" cmpd="sng">
                      <a:noFill/>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9832437"/>
                  </a:ext>
                </a:extLst>
              </a:tr>
              <a:tr h="300446">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algn="l">
                        <a:lnSpc>
                          <a:spcPct val="100000"/>
                        </a:lnSpc>
                        <a:spcBef>
                          <a:spcPts val="0"/>
                        </a:spcBef>
                        <a:spcAft>
                          <a:spcPts val="0"/>
                        </a:spcAft>
                      </a:pPr>
                      <a:r>
                        <a:rPr lang="en-US" sz="1200" b="0" i="0" kern="1200" dirty="0">
                          <a:solidFill>
                            <a:schemeClr val="tx1"/>
                          </a:solidFill>
                          <a:effectLst/>
                          <a:latin typeface="Arial" panose="020B0604020202020204" pitchFamily="34" charset="0"/>
                          <a:ea typeface="Tahoma" panose="020B0604030504040204" pitchFamily="34" charset="0"/>
                          <a:cs typeface="Arial" panose="020B0604020202020204" pitchFamily="34" charset="0"/>
                        </a:rPr>
                        <a:t>Photophobia</a:t>
                      </a:r>
                      <a:endPar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R="85544" marT="9144" marB="9144" anchor="ctr">
                    <a:lnL w="1270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100965" marR="0" indent="-104775" algn="ctr">
                        <a:lnSpc>
                          <a:spcPct val="100000"/>
                        </a:lnSpc>
                        <a:spcBef>
                          <a:spcPts val="0"/>
                        </a:spcBef>
                        <a:spcAft>
                          <a:spcPts val="0"/>
                        </a:spcAft>
                      </a:pPr>
                      <a:r>
                        <a:rPr lang="en-US" sz="1200" b="0" i="0" kern="1200" dirty="0">
                          <a:solidFill>
                            <a:schemeClr val="tx1"/>
                          </a:solidFill>
                          <a:effectLst/>
                          <a:latin typeface="Arial" panose="020B0604020202020204" pitchFamily="34" charset="0"/>
                          <a:ea typeface="Tahoma" panose="020B0604030504040204" pitchFamily="34" charset="0"/>
                          <a:cs typeface="Arial" panose="020B0604020202020204" pitchFamily="34" charset="0"/>
                        </a:rPr>
                        <a:t>14 (13)</a:t>
                      </a:r>
                      <a:endPar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R="85544" marT="9144" marB="9144"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algn="ctr">
                        <a:lnSpc>
                          <a:spcPct val="100000"/>
                        </a:lnSpc>
                        <a:spcBef>
                          <a:spcPts val="0"/>
                        </a:spcBef>
                        <a:spcAft>
                          <a:spcPts val="0"/>
                        </a:spcAft>
                      </a:pPr>
                      <a:r>
                        <a:rPr lang="en-US" sz="1200" b="0" i="0" kern="1200" dirty="0">
                          <a:solidFill>
                            <a:schemeClr val="tx1"/>
                          </a:solidFill>
                          <a:effectLst/>
                          <a:latin typeface="Arial" panose="020B0604020202020204" pitchFamily="34" charset="0"/>
                          <a:ea typeface="Tahoma" panose="020B0604030504040204" pitchFamily="34" charset="0"/>
                          <a:cs typeface="Arial" panose="020B0604020202020204" pitchFamily="34" charset="0"/>
                        </a:rPr>
                        <a:t>0</a:t>
                      </a:r>
                      <a:endPar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R="85544" marT="9144" marB="9144"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algn="ctr">
                        <a:lnSpc>
                          <a:spcPct val="100000"/>
                        </a:lnSpc>
                        <a:spcBef>
                          <a:spcPts val="0"/>
                        </a:spcBef>
                        <a:spcAft>
                          <a:spcPts val="0"/>
                        </a:spcAft>
                      </a:pPr>
                      <a:r>
                        <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rPr>
                        <a:t>0</a:t>
                      </a:r>
                    </a:p>
                  </a:txBody>
                  <a:tcPr marR="85544" marT="9144" marB="9144" anchor="ctr">
                    <a:lnL w="12700" cmpd="sng">
                      <a:noFill/>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7621713"/>
                  </a:ext>
                </a:extLst>
              </a:tr>
              <a:tr h="300446">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algn="l">
                        <a:lnSpc>
                          <a:spcPct val="100000"/>
                        </a:lnSpc>
                        <a:spcBef>
                          <a:spcPts val="0"/>
                        </a:spcBef>
                        <a:spcAft>
                          <a:spcPts val="0"/>
                        </a:spcAft>
                      </a:pPr>
                      <a:r>
                        <a:rPr lang="en-US" sz="1200" b="0" i="0" kern="1200" dirty="0">
                          <a:solidFill>
                            <a:schemeClr val="tx1"/>
                          </a:solidFill>
                          <a:effectLst/>
                          <a:latin typeface="Arial" panose="020B0604020202020204" pitchFamily="34" charset="0"/>
                          <a:ea typeface="Tahoma" panose="020B0604030504040204" pitchFamily="34" charset="0"/>
                          <a:cs typeface="Arial" panose="020B0604020202020204" pitchFamily="34" charset="0"/>
                        </a:rPr>
                        <a:t>Peripheral neuropathy</a:t>
                      </a:r>
                      <a:endParaRPr lang="en-US" sz="1200" b="0" i="0" baseline="300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R="85544" marT="9144" marB="9144" anchor="ctr">
                    <a:lnL w="1270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100965" marR="0" indent="-104775" algn="ctr">
                        <a:lnSpc>
                          <a:spcPct val="100000"/>
                        </a:lnSpc>
                        <a:spcBef>
                          <a:spcPts val="0"/>
                        </a:spcBef>
                        <a:spcAft>
                          <a:spcPts val="0"/>
                        </a:spcAft>
                      </a:pPr>
                      <a:r>
                        <a:rPr lang="en-US" sz="1200" b="0" i="0" kern="1200" dirty="0">
                          <a:solidFill>
                            <a:schemeClr val="tx1"/>
                          </a:solidFill>
                          <a:effectLst/>
                          <a:latin typeface="Arial" panose="020B0604020202020204" pitchFamily="34" charset="0"/>
                          <a:ea typeface="Tahoma" panose="020B0604030504040204" pitchFamily="34" charset="0"/>
                          <a:cs typeface="Arial" panose="020B0604020202020204" pitchFamily="34" charset="0"/>
                        </a:rPr>
                        <a:t>14 (13)</a:t>
                      </a:r>
                      <a:endPar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R="85544" marT="9144" marB="9144"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algn="ctr">
                        <a:lnSpc>
                          <a:spcPct val="100000"/>
                        </a:lnSpc>
                        <a:spcBef>
                          <a:spcPts val="0"/>
                        </a:spcBef>
                        <a:spcAft>
                          <a:spcPts val="0"/>
                        </a:spcAft>
                      </a:pPr>
                      <a:r>
                        <a:rPr lang="en-US" sz="1200" b="0" i="0" kern="1200" dirty="0">
                          <a:solidFill>
                            <a:schemeClr val="tx1"/>
                          </a:solidFill>
                          <a:effectLst/>
                          <a:latin typeface="Arial" panose="020B0604020202020204" pitchFamily="34" charset="0"/>
                          <a:ea typeface="Tahoma" panose="020B0604030504040204" pitchFamily="34" charset="0"/>
                          <a:cs typeface="Arial" panose="020B0604020202020204" pitchFamily="34" charset="0"/>
                        </a:rPr>
                        <a:t>0</a:t>
                      </a:r>
                      <a:endPar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R="85544" marT="9144" marB="9144"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Tahoma" panose="020B0604030504040204" pitchFamily="34" charset="0"/>
                          <a:cs typeface="Arial" panose="020B0604020202020204" pitchFamily="34" charset="0"/>
                        </a:rPr>
                        <a:t>0</a:t>
                      </a:r>
                      <a:endPar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R="85544" marT="9144" marB="9144" anchor="ctr">
                    <a:lnL w="12700" cmpd="sng">
                      <a:noFill/>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5778693"/>
                  </a:ext>
                </a:extLst>
              </a:tr>
              <a:tr h="300446">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algn="l">
                        <a:lnSpc>
                          <a:spcPct val="100000"/>
                        </a:lnSpc>
                        <a:spcBef>
                          <a:spcPts val="0"/>
                        </a:spcBef>
                        <a:spcAft>
                          <a:spcPts val="0"/>
                        </a:spcAft>
                      </a:pPr>
                      <a:r>
                        <a:rPr lang="en-US" sz="1200" b="0" i="0" kern="1200" dirty="0">
                          <a:solidFill>
                            <a:schemeClr val="tx1"/>
                          </a:solidFill>
                          <a:effectLst/>
                          <a:latin typeface="Arial" panose="020B0604020202020204" pitchFamily="34" charset="0"/>
                          <a:ea typeface="Tahoma" panose="020B0604030504040204" pitchFamily="34" charset="0"/>
                          <a:cs typeface="Arial" panose="020B0604020202020204" pitchFamily="34" charset="0"/>
                        </a:rPr>
                        <a:t>Decreased appetite</a:t>
                      </a:r>
                      <a:endPar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R="85544" marT="9144" marB="9144" anchor="ctr">
                    <a:lnL w="1270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100965" marR="0" indent="-104775" algn="ctr">
                        <a:lnSpc>
                          <a:spcPct val="100000"/>
                        </a:lnSpc>
                        <a:spcBef>
                          <a:spcPts val="0"/>
                        </a:spcBef>
                        <a:spcAft>
                          <a:spcPts val="0"/>
                        </a:spcAft>
                      </a:pPr>
                      <a:r>
                        <a:rPr lang="en-US" sz="1200" b="0" i="0" kern="1200" dirty="0">
                          <a:solidFill>
                            <a:schemeClr val="tx1"/>
                          </a:solidFill>
                          <a:effectLst/>
                          <a:latin typeface="Arial" panose="020B0604020202020204" pitchFamily="34" charset="0"/>
                          <a:ea typeface="Tahoma" panose="020B0604030504040204" pitchFamily="34" charset="0"/>
                          <a:cs typeface="Arial" panose="020B0604020202020204" pitchFamily="34" charset="0"/>
                        </a:rPr>
                        <a:t>14 (13)</a:t>
                      </a:r>
                      <a:endPar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R="85544" marT="9144" marB="9144"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algn="ctr">
                        <a:lnSpc>
                          <a:spcPct val="100000"/>
                        </a:lnSpc>
                        <a:spcBef>
                          <a:spcPts val="0"/>
                        </a:spcBef>
                        <a:spcAft>
                          <a:spcPts val="0"/>
                        </a:spcAft>
                      </a:pPr>
                      <a:r>
                        <a:rPr lang="en-US" sz="1200" b="0" i="0" kern="1200" dirty="0">
                          <a:solidFill>
                            <a:schemeClr val="tx1"/>
                          </a:solidFill>
                          <a:effectLst/>
                          <a:latin typeface="Arial" panose="020B0604020202020204" pitchFamily="34" charset="0"/>
                          <a:ea typeface="Tahoma" panose="020B0604030504040204" pitchFamily="34" charset="0"/>
                          <a:cs typeface="Arial" panose="020B0604020202020204" pitchFamily="34" charset="0"/>
                        </a:rPr>
                        <a:t>1 (1)</a:t>
                      </a:r>
                      <a:endPar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R="85544" marT="9144" marB="9144"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algn="ctr">
                        <a:lnSpc>
                          <a:spcPct val="100000"/>
                        </a:lnSpc>
                        <a:spcBef>
                          <a:spcPts val="0"/>
                        </a:spcBef>
                        <a:spcAft>
                          <a:spcPts val="0"/>
                        </a:spcAft>
                      </a:pPr>
                      <a:r>
                        <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rPr>
                        <a:t>0</a:t>
                      </a:r>
                    </a:p>
                  </a:txBody>
                  <a:tcPr marR="85544" marT="9144" marB="9144" anchor="ctr">
                    <a:lnL w="12700" cmpd="sng">
                      <a:noFill/>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793678"/>
                  </a:ext>
                </a:extLst>
              </a:tr>
              <a:tr h="300446">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algn="l">
                        <a:lnSpc>
                          <a:spcPct val="100000"/>
                        </a:lnSpc>
                        <a:spcBef>
                          <a:spcPts val="0"/>
                        </a:spcBef>
                        <a:spcAft>
                          <a:spcPts val="0"/>
                        </a:spcAft>
                      </a:pPr>
                      <a:r>
                        <a:rPr lang="en-US" sz="1200" b="0" i="0" kern="1200" dirty="0">
                          <a:solidFill>
                            <a:schemeClr val="tx1"/>
                          </a:solidFill>
                          <a:effectLst/>
                          <a:latin typeface="Arial" panose="020B0604020202020204" pitchFamily="34" charset="0"/>
                          <a:ea typeface="Tahoma" panose="020B0604030504040204" pitchFamily="34" charset="0"/>
                          <a:cs typeface="Arial" panose="020B0604020202020204" pitchFamily="34" charset="0"/>
                        </a:rPr>
                        <a:t>Neutropenia</a:t>
                      </a:r>
                      <a:endPar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R="85544" marT="9144" marB="9144" anchor="ctr">
                    <a:lnL w="1270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100965" marR="0" indent="-104775" algn="ctr">
                        <a:lnSpc>
                          <a:spcPct val="100000"/>
                        </a:lnSpc>
                        <a:spcBef>
                          <a:spcPts val="0"/>
                        </a:spcBef>
                        <a:spcAft>
                          <a:spcPts val="0"/>
                        </a:spcAft>
                      </a:pPr>
                      <a:r>
                        <a:rPr lang="en-US" sz="1200" b="0" i="0" kern="1200" dirty="0">
                          <a:solidFill>
                            <a:schemeClr val="tx1"/>
                          </a:solidFill>
                          <a:effectLst/>
                          <a:latin typeface="Arial" panose="020B0604020202020204" pitchFamily="34" charset="0"/>
                          <a:ea typeface="Tahoma" panose="020B0604030504040204" pitchFamily="34" charset="0"/>
                          <a:cs typeface="Arial" panose="020B0604020202020204" pitchFamily="34" charset="0"/>
                        </a:rPr>
                        <a:t>14 (13)</a:t>
                      </a:r>
                      <a:endPar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R="85544" marT="9144" marB="9144"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algn="ctr">
                        <a:lnSpc>
                          <a:spcPct val="100000"/>
                        </a:lnSpc>
                        <a:spcBef>
                          <a:spcPts val="0"/>
                        </a:spcBef>
                        <a:spcAft>
                          <a:spcPts val="0"/>
                        </a:spcAft>
                      </a:pPr>
                      <a:r>
                        <a:rPr lang="en-US" sz="1200" b="0" i="0" kern="1200" dirty="0">
                          <a:solidFill>
                            <a:schemeClr val="tx1"/>
                          </a:solidFill>
                          <a:effectLst/>
                          <a:latin typeface="Arial" panose="020B0604020202020204" pitchFamily="34" charset="0"/>
                          <a:ea typeface="Tahoma" panose="020B0604030504040204" pitchFamily="34" charset="0"/>
                          <a:cs typeface="Arial" panose="020B0604020202020204" pitchFamily="34" charset="0"/>
                        </a:rPr>
                        <a:t>2 (2)</a:t>
                      </a:r>
                      <a:endPar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R="85544" marT="9144" marB="9144"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algn="ctr">
                        <a:lnSpc>
                          <a:spcPct val="100000"/>
                        </a:lnSpc>
                        <a:spcBef>
                          <a:spcPts val="0"/>
                        </a:spcBef>
                        <a:spcAft>
                          <a:spcPts val="0"/>
                        </a:spcAft>
                      </a:pPr>
                      <a:r>
                        <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rPr>
                        <a:t>0</a:t>
                      </a:r>
                    </a:p>
                  </a:txBody>
                  <a:tcPr marR="85544" marT="9144" marB="9144" anchor="ctr">
                    <a:lnL w="12700" cmpd="sng">
                      <a:noFill/>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3365755"/>
                  </a:ext>
                </a:extLst>
              </a:tr>
              <a:tr h="300446">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algn="l">
                        <a:lnSpc>
                          <a:spcPct val="100000"/>
                        </a:lnSpc>
                        <a:spcBef>
                          <a:spcPts val="0"/>
                        </a:spcBef>
                        <a:spcAft>
                          <a:spcPts val="0"/>
                        </a:spcAft>
                      </a:pPr>
                      <a:r>
                        <a:rPr lang="en-US" sz="1200" b="0" i="0" kern="1200" dirty="0">
                          <a:solidFill>
                            <a:schemeClr val="tx1"/>
                          </a:solidFill>
                          <a:effectLst/>
                          <a:latin typeface="Arial" panose="020B0604020202020204" pitchFamily="34" charset="0"/>
                          <a:ea typeface="Tahoma" panose="020B0604030504040204" pitchFamily="34" charset="0"/>
                          <a:cs typeface="Arial" panose="020B0604020202020204" pitchFamily="34" charset="0"/>
                        </a:rPr>
                        <a:t>Vomiting</a:t>
                      </a:r>
                      <a:endPar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R="85544" marT="9144" marB="9144" anchor="ctr">
                    <a:lnL w="1270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100965" marR="0" indent="-104775" algn="ctr">
                        <a:lnSpc>
                          <a:spcPct val="100000"/>
                        </a:lnSpc>
                        <a:spcBef>
                          <a:spcPts val="0"/>
                        </a:spcBef>
                        <a:spcAft>
                          <a:spcPts val="0"/>
                        </a:spcAft>
                      </a:pPr>
                      <a:r>
                        <a:rPr lang="en-US" sz="1200" b="0" i="0" kern="1200" dirty="0">
                          <a:solidFill>
                            <a:schemeClr val="tx1"/>
                          </a:solidFill>
                          <a:effectLst/>
                          <a:latin typeface="Arial" panose="020B0604020202020204" pitchFamily="34" charset="0"/>
                          <a:ea typeface="Tahoma" panose="020B0604030504040204" pitchFamily="34" charset="0"/>
                          <a:cs typeface="Arial" panose="020B0604020202020204" pitchFamily="34" charset="0"/>
                        </a:rPr>
                        <a:t>12 (11)</a:t>
                      </a:r>
                      <a:endPar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R="85544" marT="9144" marB="9144"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algn="ctr">
                        <a:lnSpc>
                          <a:spcPct val="100000"/>
                        </a:lnSpc>
                        <a:spcBef>
                          <a:spcPts val="0"/>
                        </a:spcBef>
                        <a:spcAft>
                          <a:spcPts val="0"/>
                        </a:spcAft>
                      </a:pPr>
                      <a:r>
                        <a:rPr lang="en-US" sz="1200" b="0" i="0" kern="1200" dirty="0">
                          <a:solidFill>
                            <a:schemeClr val="tx1"/>
                          </a:solidFill>
                          <a:effectLst/>
                          <a:latin typeface="Arial" panose="020B0604020202020204" pitchFamily="34" charset="0"/>
                          <a:ea typeface="Tahoma" panose="020B0604030504040204" pitchFamily="34" charset="0"/>
                          <a:cs typeface="Arial" panose="020B0604020202020204" pitchFamily="34" charset="0"/>
                        </a:rPr>
                        <a:t>0</a:t>
                      </a:r>
                      <a:endPar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R="85544" marT="9144" marB="9144"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algn="ctr">
                        <a:lnSpc>
                          <a:spcPct val="100000"/>
                        </a:lnSpc>
                        <a:spcBef>
                          <a:spcPts val="0"/>
                        </a:spcBef>
                        <a:spcAft>
                          <a:spcPts val="0"/>
                        </a:spcAft>
                      </a:pPr>
                      <a:r>
                        <a:rPr lang="en-US" sz="1200" b="0" i="0" dirty="0">
                          <a:solidFill>
                            <a:schemeClr val="tx1"/>
                          </a:solidFill>
                          <a:effectLst/>
                          <a:latin typeface="Arial" panose="020B0604020202020204" pitchFamily="34" charset="0"/>
                          <a:ea typeface="Tahoma" panose="020B0604030504040204" pitchFamily="34" charset="0"/>
                          <a:cs typeface="Arial" panose="020B0604020202020204" pitchFamily="34" charset="0"/>
                        </a:rPr>
                        <a:t>0</a:t>
                      </a:r>
                    </a:p>
                  </a:txBody>
                  <a:tcPr marR="85544" marT="9144" marB="9144" anchor="ctr">
                    <a:lnL w="12700" cmpd="sng">
                      <a:noFill/>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8695223"/>
                  </a:ext>
                </a:extLst>
              </a:tr>
            </a:tbl>
          </a:graphicData>
        </a:graphic>
      </p:graphicFrame>
      <p:sp>
        <p:nvSpPr>
          <p:cNvPr id="5" name="TextBox 4">
            <a:extLst>
              <a:ext uri="{FF2B5EF4-FFF2-40B4-BE49-F238E27FC236}">
                <a16:creationId xmlns:a16="http://schemas.microsoft.com/office/drawing/2014/main" id="{E5DCC72B-3DCA-43A4-8024-1E9C9C1D8ECF}"/>
              </a:ext>
            </a:extLst>
          </p:cNvPr>
          <p:cNvSpPr txBox="1"/>
          <p:nvPr/>
        </p:nvSpPr>
        <p:spPr>
          <a:xfrm>
            <a:off x="205740" y="936936"/>
            <a:ext cx="4527685"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Treatment-Related Adverse Events (≥10%) (N=106)</a:t>
            </a:r>
          </a:p>
        </p:txBody>
      </p:sp>
      <p:sp>
        <p:nvSpPr>
          <p:cNvPr id="6" name="TextBox 5">
            <a:extLst>
              <a:ext uri="{FF2B5EF4-FFF2-40B4-BE49-F238E27FC236}">
                <a16:creationId xmlns:a16="http://schemas.microsoft.com/office/drawing/2014/main" id="{088F5686-7842-F307-6003-21AA4ACD6320}"/>
              </a:ext>
            </a:extLst>
          </p:cNvPr>
          <p:cNvSpPr txBox="1"/>
          <p:nvPr/>
        </p:nvSpPr>
        <p:spPr>
          <a:xfrm>
            <a:off x="2464904" y="5510504"/>
            <a:ext cx="9727096" cy="1015663"/>
          </a:xfrm>
          <a:prstGeom prst="rect">
            <a:avLst/>
          </a:prstGeom>
          <a:noFill/>
        </p:spPr>
        <p:txBody>
          <a:bodyPr wrap="square" rtlCol="0">
            <a:spAutoFit/>
          </a:bodyPr>
          <a:lstStyle/>
          <a:p>
            <a:r>
              <a:rPr lang="en-US" sz="1400" baseline="30000" dirty="0" err="1">
                <a:latin typeface="Arial" panose="020B0604020202020204" pitchFamily="34" charset="0"/>
                <a:cs typeface="Arial" panose="020B0604020202020204" pitchFamily="34" charset="0"/>
              </a:rPr>
              <a:t>a</a:t>
            </a:r>
            <a:r>
              <a:rPr lang="en-US" sz="1400" dirty="0" err="1">
                <a:latin typeface="Arial" panose="020B0604020202020204" pitchFamily="34" charset="0"/>
                <a:cs typeface="Arial" panose="020B0604020202020204" pitchFamily="34" charset="0"/>
              </a:rPr>
              <a:t>The</a:t>
            </a:r>
            <a:r>
              <a:rPr lang="en-US" sz="1400" dirty="0">
                <a:latin typeface="Arial" panose="020B0604020202020204" pitchFamily="34" charset="0"/>
                <a:cs typeface="Arial" panose="020B0604020202020204" pitchFamily="34" charset="0"/>
              </a:rPr>
              <a:t> grouped preferred term </a:t>
            </a:r>
            <a:r>
              <a:rPr lang="en-US" sz="1400" baseline="300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Keratopathy” includes the following preferred terms: corneal cyst, corneal disorder, corneal epithelial microcysts, keratitis, keratopathy, limbal stem cell deficiency, corneal opacity, corneal erosion, corneal pigmentation, corneal deposits, keratitis interstitial, and punctate </a:t>
            </a:r>
            <a:r>
              <a:rPr lang="en-US" sz="1400" dirty="0" err="1">
                <a:latin typeface="Arial" panose="020B0604020202020204" pitchFamily="34" charset="0"/>
                <a:cs typeface="Arial" panose="020B0604020202020204" pitchFamily="34" charset="0"/>
              </a:rPr>
              <a:t>keratitis.Data</a:t>
            </a:r>
            <a:r>
              <a:rPr lang="en-US" sz="1400" dirty="0">
                <a:latin typeface="Arial" panose="020B0604020202020204" pitchFamily="34" charset="0"/>
                <a:cs typeface="Arial" panose="020B0604020202020204" pitchFamily="34" charset="0"/>
              </a:rPr>
              <a:t> cutoff: April 29, 2022.</a:t>
            </a:r>
          </a:p>
          <a:p>
            <a:endParaRPr lang="en-US"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723B2AA-7E90-22FB-B2FE-524E578E1A92}"/>
              </a:ext>
            </a:extLst>
          </p:cNvPr>
          <p:cNvPicPr>
            <a:picLocks noChangeAspect="1"/>
          </p:cNvPicPr>
          <p:nvPr/>
        </p:nvPicPr>
        <p:blipFill>
          <a:blip r:embed="rId3"/>
          <a:stretch>
            <a:fillRect/>
          </a:stretch>
        </p:blipFill>
        <p:spPr>
          <a:xfrm>
            <a:off x="6493439" y="2946400"/>
            <a:ext cx="4335857" cy="2531551"/>
          </a:xfrm>
          <a:prstGeom prst="rect">
            <a:avLst/>
          </a:prstGeom>
        </p:spPr>
      </p:pic>
      <p:sp>
        <p:nvSpPr>
          <p:cNvPr id="10" name="TextBox 9">
            <a:extLst>
              <a:ext uri="{FF2B5EF4-FFF2-40B4-BE49-F238E27FC236}">
                <a16:creationId xmlns:a16="http://schemas.microsoft.com/office/drawing/2014/main" id="{3E442640-8342-CDAA-52F3-6C3278273306}"/>
              </a:ext>
            </a:extLst>
          </p:cNvPr>
          <p:cNvSpPr txBox="1"/>
          <p:nvPr/>
        </p:nvSpPr>
        <p:spPr>
          <a:xfrm>
            <a:off x="8100921" y="6487317"/>
            <a:ext cx="3801618" cy="307777"/>
          </a:xfrm>
          <a:prstGeom prst="rect">
            <a:avLst/>
          </a:prstGeom>
          <a:noFill/>
        </p:spPr>
        <p:txBody>
          <a:bodyPr wrap="none" rtlCol="0">
            <a:spAutoFit/>
          </a:bodyPr>
          <a:lstStyle/>
          <a:p>
            <a:r>
              <a:rPr lang="en-US" sz="1400" dirty="0" err="1"/>
              <a:t>Matulonis</a:t>
            </a:r>
            <a:r>
              <a:rPr lang="en-US" sz="1400" dirty="0"/>
              <a:t> et al, SGO 2022, ASCO 2022, IGCS 2022</a:t>
            </a:r>
          </a:p>
        </p:txBody>
      </p:sp>
    </p:spTree>
    <p:extLst>
      <p:ext uri="{BB962C8B-B14F-4D97-AF65-F5344CB8AC3E}">
        <p14:creationId xmlns:p14="http://schemas.microsoft.com/office/powerpoint/2010/main" val="222194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13556279-4287-A9DD-8DC1-52CB74AFDEFE}"/>
              </a:ext>
            </a:extLst>
          </p:cNvPr>
          <p:cNvGraphicFramePr>
            <a:graphicFrameLocks noGrp="1"/>
          </p:cNvGraphicFramePr>
          <p:nvPr>
            <p:ph sz="half" idx="1"/>
          </p:nvPr>
        </p:nvGraphicFramePr>
        <p:xfrm>
          <a:off x="3171824" y="2111961"/>
          <a:ext cx="6142998" cy="426502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DC7E4EB4-95E0-0F4C-1752-3B67A777C43F}"/>
              </a:ext>
            </a:extLst>
          </p:cNvPr>
          <p:cNvSpPr>
            <a:spLocks noGrp="1"/>
          </p:cNvSpPr>
          <p:nvPr>
            <p:ph type="title"/>
          </p:nvPr>
        </p:nvSpPr>
        <p:spPr>
          <a:xfrm>
            <a:off x="566423" y="242528"/>
            <a:ext cx="11353800" cy="1325563"/>
          </a:xfrm>
        </p:spPr>
        <p:txBody>
          <a:bodyPr>
            <a:normAutofit fontScale="90000"/>
          </a:bodyPr>
          <a:lstStyle/>
          <a:p>
            <a:r>
              <a:rPr lang="en-US" sz="3200" dirty="0"/>
              <a:t>FORWARD II: </a:t>
            </a:r>
            <a:r>
              <a:rPr lang="en-US" sz="3200" dirty="0" err="1"/>
              <a:t>Mirvetuximab</a:t>
            </a:r>
            <a:r>
              <a:rPr lang="en-US" sz="3200" dirty="0"/>
              <a:t> + Bevacizumab</a:t>
            </a:r>
            <a:br>
              <a:rPr lang="en-US" sz="3200" dirty="0"/>
            </a:br>
            <a:r>
              <a:rPr lang="en-US" sz="3200" dirty="0" err="1"/>
              <a:t>ORR</a:t>
            </a:r>
            <a:r>
              <a:rPr lang="en-US" sz="3200" baseline="30000" dirty="0" err="1"/>
              <a:t>a</a:t>
            </a:r>
            <a:r>
              <a:rPr lang="en-US" sz="3200" dirty="0"/>
              <a:t> in the Overall Population and by FR</a:t>
            </a:r>
            <a:r>
              <a:rPr lang="en-US" sz="3200" dirty="0">
                <a:sym typeface="Symbol" panose="05050102010706020507" pitchFamily="18" charset="2"/>
              </a:rPr>
              <a:t></a:t>
            </a:r>
            <a:r>
              <a:rPr lang="en-US" sz="3200" dirty="0"/>
              <a:t> Expression Level Subgroups</a:t>
            </a:r>
          </a:p>
        </p:txBody>
      </p:sp>
      <p:sp>
        <p:nvSpPr>
          <p:cNvPr id="7" name="Text Placeholder 6">
            <a:extLst>
              <a:ext uri="{FF2B5EF4-FFF2-40B4-BE49-F238E27FC236}">
                <a16:creationId xmlns:a16="http://schemas.microsoft.com/office/drawing/2014/main" id="{663BF3F4-7B3A-5CB8-B696-A05D30641A39}"/>
              </a:ext>
            </a:extLst>
          </p:cNvPr>
          <p:cNvSpPr>
            <a:spLocks noGrp="1"/>
          </p:cNvSpPr>
          <p:nvPr>
            <p:ph type="body" sz="quarter" idx="10"/>
          </p:nvPr>
        </p:nvSpPr>
        <p:spPr/>
        <p:txBody>
          <a:bodyPr/>
          <a:lstStyle/>
          <a:p>
            <a:pPr defTabSz="914377">
              <a:lnSpc>
                <a:spcPct val="100000"/>
              </a:lnSpc>
              <a:defRPr/>
            </a:pPr>
            <a:r>
              <a:rPr lang="en-US" dirty="0">
                <a:solidFill>
                  <a:schemeClr val="tx1">
                    <a:lumMod val="50000"/>
                  </a:schemeClr>
                </a:solidFill>
                <a:ea typeface="MS Mincho"/>
                <a:cs typeface="Arial"/>
              </a:rPr>
              <a:t>CR, complete response; FR</a:t>
            </a:r>
            <a:r>
              <a:rPr lang="en-US" dirty="0">
                <a:solidFill>
                  <a:schemeClr val="tx1">
                    <a:lumMod val="50000"/>
                  </a:schemeClr>
                </a:solidFill>
                <a:ea typeface="MS Mincho"/>
                <a:cs typeface="Arial"/>
                <a:sym typeface="Symbol" panose="05050102010706020507" pitchFamily="18" charset="2"/>
              </a:rPr>
              <a:t></a:t>
            </a:r>
            <a:r>
              <a:rPr lang="en-US" dirty="0">
                <a:solidFill>
                  <a:schemeClr val="tx1">
                    <a:lumMod val="50000"/>
                  </a:schemeClr>
                </a:solidFill>
                <a:ea typeface="MS Mincho"/>
                <a:cs typeface="Arial"/>
              </a:rPr>
              <a:t>, folate receptor alpha; ORR, </a:t>
            </a:r>
            <a:r>
              <a:rPr lang="en-US" dirty="0">
                <a:solidFill>
                  <a:schemeClr val="tx1">
                    <a:lumMod val="50000"/>
                  </a:schemeClr>
                </a:solidFill>
                <a:cs typeface="Arial"/>
              </a:rPr>
              <a:t>objective response rate</a:t>
            </a:r>
            <a:r>
              <a:rPr lang="en-US" dirty="0">
                <a:solidFill>
                  <a:schemeClr val="tx1">
                    <a:lumMod val="50000"/>
                  </a:schemeClr>
                </a:solidFill>
                <a:ea typeface="MS Mincho"/>
                <a:cs typeface="Arial"/>
              </a:rPr>
              <a:t>; PR, partial response.</a:t>
            </a:r>
          </a:p>
          <a:p>
            <a:pPr defTabSz="914377">
              <a:lnSpc>
                <a:spcPct val="100000"/>
              </a:lnSpc>
              <a:defRPr/>
            </a:pPr>
            <a:r>
              <a:rPr lang="en-US" baseline="30000" dirty="0" err="1">
                <a:solidFill>
                  <a:schemeClr val="tx1">
                    <a:lumMod val="50000"/>
                  </a:schemeClr>
                </a:solidFill>
                <a:ea typeface="MS Mincho"/>
                <a:cs typeface="Arial"/>
              </a:rPr>
              <a:t>a</a:t>
            </a:r>
            <a:r>
              <a:rPr lang="en-US" dirty="0" err="1">
                <a:solidFill>
                  <a:schemeClr val="tx1">
                    <a:lumMod val="50000"/>
                  </a:schemeClr>
                </a:solidFill>
                <a:ea typeface="MS Mincho"/>
                <a:cs typeface="Arial"/>
              </a:rPr>
              <a:t>Investigator</a:t>
            </a:r>
            <a:r>
              <a:rPr lang="en-US" dirty="0">
                <a:solidFill>
                  <a:schemeClr val="tx1">
                    <a:lumMod val="50000"/>
                  </a:schemeClr>
                </a:solidFill>
                <a:ea typeface="MS Mincho"/>
                <a:cs typeface="Arial"/>
              </a:rPr>
              <a:t> assessed. </a:t>
            </a:r>
            <a:r>
              <a:rPr lang="en-US" baseline="30000" dirty="0" err="1">
                <a:solidFill>
                  <a:schemeClr val="tx1">
                    <a:lumMod val="50000"/>
                  </a:schemeClr>
                </a:solidFill>
                <a:ea typeface="MS Mincho"/>
                <a:cs typeface="Arial"/>
              </a:rPr>
              <a:t>b</a:t>
            </a:r>
            <a:r>
              <a:rPr lang="en-US" dirty="0" err="1">
                <a:solidFill>
                  <a:schemeClr val="tx1">
                    <a:lumMod val="50000"/>
                  </a:schemeClr>
                </a:solidFill>
                <a:ea typeface="MS Mincho"/>
                <a:cs typeface="Arial"/>
              </a:rPr>
              <a:t>Low</a:t>
            </a:r>
            <a:r>
              <a:rPr lang="en-US" dirty="0">
                <a:solidFill>
                  <a:schemeClr val="tx1">
                    <a:lumMod val="50000"/>
                  </a:schemeClr>
                </a:solidFill>
                <a:ea typeface="MS Mincho"/>
                <a:cs typeface="Arial"/>
              </a:rPr>
              <a:t>, 25% to 49%; medium, 50% to 74%; high ≥75% of tumor cells with ≥2+ staining intensity.</a:t>
            </a:r>
          </a:p>
          <a:p>
            <a:pPr defTabSz="914377">
              <a:defRPr/>
            </a:pPr>
            <a:r>
              <a:rPr lang="en-US" dirty="0">
                <a:solidFill>
                  <a:schemeClr val="tx1">
                    <a:lumMod val="50000"/>
                  </a:schemeClr>
                </a:solidFill>
                <a:ea typeface="MS Mincho" panose="02020609040205080304" pitchFamily="49" charset="-128"/>
                <a:cs typeface="Arial"/>
              </a:rPr>
              <a:t>Data cutoff: June 21, 2021.</a:t>
            </a:r>
            <a:endParaRPr lang="en-US" dirty="0">
              <a:solidFill>
                <a:schemeClr val="tx1">
                  <a:lumMod val="50000"/>
                </a:schemeClr>
              </a:solidFill>
              <a:cs typeface="Arial"/>
            </a:endParaRPr>
          </a:p>
        </p:txBody>
      </p:sp>
      <p:sp>
        <p:nvSpPr>
          <p:cNvPr id="49" name="TextBox 48">
            <a:extLst>
              <a:ext uri="{FF2B5EF4-FFF2-40B4-BE49-F238E27FC236}">
                <a16:creationId xmlns:a16="http://schemas.microsoft.com/office/drawing/2014/main" id="{A944D1BB-0E25-4362-A93F-E0972DF2D739}"/>
              </a:ext>
            </a:extLst>
          </p:cNvPr>
          <p:cNvSpPr txBox="1"/>
          <p:nvPr/>
        </p:nvSpPr>
        <p:spPr>
          <a:xfrm>
            <a:off x="4045693" y="5691303"/>
            <a:ext cx="1031132" cy="261610"/>
          </a:xfrm>
          <a:prstGeom prst="rect">
            <a:avLst/>
          </a:prstGeom>
          <a:noFill/>
        </p:spPr>
        <p:txBody>
          <a:bodyPr wrap="square" rtlCol="0">
            <a:spAutoFit/>
          </a:bodyPr>
          <a:lstStyle/>
          <a:p>
            <a:pPr algn="ctr"/>
            <a:r>
              <a:rPr lang="en-US" sz="1100"/>
              <a:t>(N=126)</a:t>
            </a:r>
          </a:p>
        </p:txBody>
      </p:sp>
      <p:sp>
        <p:nvSpPr>
          <p:cNvPr id="54" name="TextBox 53">
            <a:extLst>
              <a:ext uri="{FF2B5EF4-FFF2-40B4-BE49-F238E27FC236}">
                <a16:creationId xmlns:a16="http://schemas.microsoft.com/office/drawing/2014/main" id="{7BE16F99-2F46-4FCA-9AAD-61A1EDA48BBB}"/>
              </a:ext>
            </a:extLst>
          </p:cNvPr>
          <p:cNvSpPr txBox="1"/>
          <p:nvPr/>
        </p:nvSpPr>
        <p:spPr>
          <a:xfrm>
            <a:off x="5592663" y="5700506"/>
            <a:ext cx="609600" cy="261610"/>
          </a:xfrm>
          <a:prstGeom prst="rect">
            <a:avLst/>
          </a:prstGeom>
          <a:noFill/>
        </p:spPr>
        <p:txBody>
          <a:bodyPr wrap="square" rtlCol="0">
            <a:spAutoFit/>
          </a:bodyPr>
          <a:lstStyle/>
          <a:p>
            <a:pPr algn="ctr"/>
            <a:r>
              <a:rPr lang="en-US" sz="1100" dirty="0"/>
              <a:t>(n=62)</a:t>
            </a:r>
          </a:p>
        </p:txBody>
      </p:sp>
      <p:sp>
        <p:nvSpPr>
          <p:cNvPr id="55" name="TextBox 54">
            <a:extLst>
              <a:ext uri="{FF2B5EF4-FFF2-40B4-BE49-F238E27FC236}">
                <a16:creationId xmlns:a16="http://schemas.microsoft.com/office/drawing/2014/main" id="{EA2E6550-F779-4C78-A280-BFD91CF9E6AA}"/>
              </a:ext>
            </a:extLst>
          </p:cNvPr>
          <p:cNvSpPr txBox="1"/>
          <p:nvPr/>
        </p:nvSpPr>
        <p:spPr>
          <a:xfrm>
            <a:off x="6916951" y="5700506"/>
            <a:ext cx="609601" cy="261610"/>
          </a:xfrm>
          <a:prstGeom prst="rect">
            <a:avLst/>
          </a:prstGeom>
          <a:noFill/>
        </p:spPr>
        <p:txBody>
          <a:bodyPr wrap="square" rtlCol="0">
            <a:spAutoFit/>
          </a:bodyPr>
          <a:lstStyle/>
          <a:p>
            <a:pPr algn="ctr"/>
            <a:r>
              <a:rPr lang="en-US" sz="1100" dirty="0"/>
              <a:t>(n=51)</a:t>
            </a:r>
          </a:p>
        </p:txBody>
      </p:sp>
      <p:cxnSp>
        <p:nvCxnSpPr>
          <p:cNvPr id="80" name="Straight Connector 79">
            <a:extLst>
              <a:ext uri="{FF2B5EF4-FFF2-40B4-BE49-F238E27FC236}">
                <a16:creationId xmlns:a16="http://schemas.microsoft.com/office/drawing/2014/main" id="{0DE0D6B3-CC97-4CA6-9430-38BC35A9E75E}"/>
              </a:ext>
            </a:extLst>
          </p:cNvPr>
          <p:cNvCxnSpPr>
            <a:cxnSpLocks/>
          </p:cNvCxnSpPr>
          <p:nvPr/>
        </p:nvCxnSpPr>
        <p:spPr>
          <a:xfrm>
            <a:off x="5299323" y="2174943"/>
            <a:ext cx="0" cy="32684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7AD7A43-3B4E-958F-692B-EC2038703DD6}"/>
              </a:ext>
            </a:extLst>
          </p:cNvPr>
          <p:cNvSpPr txBox="1"/>
          <p:nvPr/>
        </p:nvSpPr>
        <p:spPr>
          <a:xfrm>
            <a:off x="3833239" y="1471791"/>
            <a:ext cx="1455146" cy="646331"/>
          </a:xfrm>
          <a:prstGeom prst="rect">
            <a:avLst/>
          </a:prstGeom>
          <a:noFill/>
        </p:spPr>
        <p:txBody>
          <a:bodyPr wrap="square" rtlCol="0" anchor="b">
            <a:spAutoFit/>
          </a:bodyPr>
          <a:lstStyle/>
          <a:p>
            <a:pPr algn="ctr"/>
            <a:r>
              <a:rPr lang="en-US" b="1"/>
              <a:t>Overall </a:t>
            </a:r>
            <a:br>
              <a:rPr lang="en-US" b="1"/>
            </a:br>
            <a:r>
              <a:rPr lang="en-US" b="1"/>
              <a:t>Population</a:t>
            </a:r>
          </a:p>
        </p:txBody>
      </p:sp>
      <p:sp>
        <p:nvSpPr>
          <p:cNvPr id="14" name="TextBox 13">
            <a:extLst>
              <a:ext uri="{FF2B5EF4-FFF2-40B4-BE49-F238E27FC236}">
                <a16:creationId xmlns:a16="http://schemas.microsoft.com/office/drawing/2014/main" id="{45C8D69B-3EBE-B7CE-9661-800F90EDA61A}"/>
              </a:ext>
            </a:extLst>
          </p:cNvPr>
          <p:cNvSpPr txBox="1"/>
          <p:nvPr/>
        </p:nvSpPr>
        <p:spPr>
          <a:xfrm>
            <a:off x="5803777" y="1748790"/>
            <a:ext cx="2852496" cy="369332"/>
          </a:xfrm>
          <a:prstGeom prst="rect">
            <a:avLst/>
          </a:prstGeom>
          <a:noFill/>
        </p:spPr>
        <p:txBody>
          <a:bodyPr wrap="square" lIns="91440" tIns="45720" rIns="91440" bIns="45720" rtlCol="0" anchor="b">
            <a:spAutoFit/>
          </a:bodyPr>
          <a:lstStyle>
            <a:defPPr>
              <a:defRPr lang="en-US"/>
            </a:defPPr>
            <a:lvl1pPr algn="ctr">
              <a:defRPr sz="1200" b="1"/>
            </a:lvl1pPr>
          </a:lstStyle>
          <a:p>
            <a:r>
              <a:rPr lang="en-US" sz="1800" dirty="0"/>
              <a:t>FR</a:t>
            </a:r>
            <a:r>
              <a:rPr lang="en-US" sz="1800" dirty="0">
                <a:sym typeface="Symbol" panose="05050102010706020507" pitchFamily="18" charset="2"/>
              </a:rPr>
              <a:t></a:t>
            </a:r>
            <a:r>
              <a:rPr lang="en-US" sz="1800" dirty="0"/>
              <a:t> </a:t>
            </a:r>
            <a:r>
              <a:rPr lang="en-US" sz="1800" dirty="0" err="1"/>
              <a:t>Expression</a:t>
            </a:r>
            <a:r>
              <a:rPr lang="en-US" sz="1800" baseline="30000" dirty="0" err="1"/>
              <a:t>b</a:t>
            </a:r>
            <a:endParaRPr lang="en-US" sz="1800" strike="sngStrike" dirty="0">
              <a:cs typeface="Arial"/>
            </a:endParaRPr>
          </a:p>
        </p:txBody>
      </p:sp>
      <p:sp>
        <p:nvSpPr>
          <p:cNvPr id="15" name="TextBox 14">
            <a:extLst>
              <a:ext uri="{FF2B5EF4-FFF2-40B4-BE49-F238E27FC236}">
                <a16:creationId xmlns:a16="http://schemas.microsoft.com/office/drawing/2014/main" id="{971555C8-0E9B-E98C-CABA-723E67614B64}"/>
              </a:ext>
            </a:extLst>
          </p:cNvPr>
          <p:cNvSpPr txBox="1"/>
          <p:nvPr/>
        </p:nvSpPr>
        <p:spPr>
          <a:xfrm>
            <a:off x="3859627" y="2864870"/>
            <a:ext cx="1455146" cy="569387"/>
          </a:xfrm>
          <a:prstGeom prst="rect">
            <a:avLst/>
          </a:prstGeom>
          <a:noFill/>
        </p:spPr>
        <p:txBody>
          <a:bodyPr wrap="square">
            <a:spAutoFit/>
          </a:bodyPr>
          <a:lstStyle/>
          <a:p>
            <a:pPr algn="ctr"/>
            <a:r>
              <a:rPr lang="en-US" sz="2000" b="1">
                <a:cs typeface="Arial"/>
              </a:rPr>
              <a:t>44%</a:t>
            </a:r>
          </a:p>
          <a:p>
            <a:pPr algn="ctr"/>
            <a:r>
              <a:rPr lang="en-US" sz="1100">
                <a:cs typeface="Arial"/>
              </a:rPr>
              <a:t>(95% CI, 35.6–53.6)</a:t>
            </a:r>
            <a:endParaRPr lang="en-US" sz="1100"/>
          </a:p>
        </p:txBody>
      </p:sp>
      <p:sp>
        <p:nvSpPr>
          <p:cNvPr id="16" name="TextBox 15">
            <a:extLst>
              <a:ext uri="{FF2B5EF4-FFF2-40B4-BE49-F238E27FC236}">
                <a16:creationId xmlns:a16="http://schemas.microsoft.com/office/drawing/2014/main" id="{CC738E34-6792-DAD6-1E25-7386EDAE53A6}"/>
              </a:ext>
            </a:extLst>
          </p:cNvPr>
          <p:cNvSpPr txBox="1"/>
          <p:nvPr/>
        </p:nvSpPr>
        <p:spPr>
          <a:xfrm>
            <a:off x="6380634" y="2894095"/>
            <a:ext cx="1645492" cy="569387"/>
          </a:xfrm>
          <a:prstGeom prst="rect">
            <a:avLst/>
          </a:prstGeom>
          <a:noFill/>
        </p:spPr>
        <p:txBody>
          <a:bodyPr wrap="square" lIns="91440" tIns="45720" rIns="91440" bIns="45720" anchor="t">
            <a:spAutoFit/>
          </a:bodyPr>
          <a:lstStyle/>
          <a:p>
            <a:pPr algn="ctr"/>
            <a:r>
              <a:rPr lang="en-US" sz="2000" b="1" dirty="0">
                <a:cs typeface="Arial"/>
              </a:rPr>
              <a:t>39%</a:t>
            </a:r>
            <a:endParaRPr lang="en-US" sz="1100" b="1" dirty="0">
              <a:cs typeface="Arial"/>
            </a:endParaRPr>
          </a:p>
          <a:p>
            <a:pPr algn="ctr"/>
            <a:r>
              <a:rPr lang="en-US" sz="1100" dirty="0">
                <a:cs typeface="Arial"/>
              </a:rPr>
              <a:t>(95% CI, 25.8–53.9)</a:t>
            </a:r>
            <a:endParaRPr lang="en-US" sz="1100" dirty="0"/>
          </a:p>
        </p:txBody>
      </p:sp>
      <p:sp>
        <p:nvSpPr>
          <p:cNvPr id="17" name="TextBox 16">
            <a:extLst>
              <a:ext uri="{FF2B5EF4-FFF2-40B4-BE49-F238E27FC236}">
                <a16:creationId xmlns:a16="http://schemas.microsoft.com/office/drawing/2014/main" id="{1AB06163-012B-4838-0DDF-22B69FB11FA0}"/>
              </a:ext>
            </a:extLst>
          </p:cNvPr>
          <p:cNvSpPr txBox="1"/>
          <p:nvPr/>
        </p:nvSpPr>
        <p:spPr>
          <a:xfrm>
            <a:off x="5115180" y="2474122"/>
            <a:ext cx="1654891" cy="569387"/>
          </a:xfrm>
          <a:prstGeom prst="rect">
            <a:avLst/>
          </a:prstGeom>
          <a:noFill/>
        </p:spPr>
        <p:txBody>
          <a:bodyPr wrap="square" lIns="91440" tIns="45720" rIns="91440" bIns="45720" anchor="t">
            <a:spAutoFit/>
          </a:bodyPr>
          <a:lstStyle/>
          <a:p>
            <a:pPr algn="ctr"/>
            <a:r>
              <a:rPr lang="en-US" sz="2000" b="1" dirty="0">
                <a:cs typeface="Arial"/>
              </a:rPr>
              <a:t>52%</a:t>
            </a:r>
          </a:p>
          <a:p>
            <a:pPr algn="ctr"/>
            <a:r>
              <a:rPr lang="en-US" sz="1100" dirty="0">
                <a:cs typeface="Arial"/>
              </a:rPr>
              <a:t>(95% CI, 38.6–64.5)</a:t>
            </a:r>
          </a:p>
        </p:txBody>
      </p:sp>
      <p:sp>
        <p:nvSpPr>
          <p:cNvPr id="18" name="TextBox 8">
            <a:extLst>
              <a:ext uri="{FF2B5EF4-FFF2-40B4-BE49-F238E27FC236}">
                <a16:creationId xmlns:a16="http://schemas.microsoft.com/office/drawing/2014/main" id="{D4D75C7E-E84E-F519-C9FB-0128441FF05A}"/>
              </a:ext>
            </a:extLst>
          </p:cNvPr>
          <p:cNvSpPr txBox="1"/>
          <p:nvPr/>
        </p:nvSpPr>
        <p:spPr>
          <a:xfrm>
            <a:off x="6764770" y="3743396"/>
            <a:ext cx="877221" cy="267324"/>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schemeClr val="bg1"/>
                </a:solidFill>
              </a:rPr>
              <a:t>PR, 39%</a:t>
            </a:r>
          </a:p>
        </p:txBody>
      </p:sp>
      <p:sp>
        <p:nvSpPr>
          <p:cNvPr id="19" name="TextBox 9">
            <a:extLst>
              <a:ext uri="{FF2B5EF4-FFF2-40B4-BE49-F238E27FC236}">
                <a16:creationId xmlns:a16="http://schemas.microsoft.com/office/drawing/2014/main" id="{2FE6C321-D989-292C-EFAB-52A0D531A8E0}"/>
              </a:ext>
            </a:extLst>
          </p:cNvPr>
          <p:cNvSpPr txBox="1"/>
          <p:nvPr/>
        </p:nvSpPr>
        <p:spPr>
          <a:xfrm>
            <a:off x="6834293" y="3428149"/>
            <a:ext cx="738174" cy="267324"/>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t>CR, 0%</a:t>
            </a:r>
          </a:p>
        </p:txBody>
      </p:sp>
      <p:sp>
        <p:nvSpPr>
          <p:cNvPr id="20" name="TextBox 8">
            <a:extLst>
              <a:ext uri="{FF2B5EF4-FFF2-40B4-BE49-F238E27FC236}">
                <a16:creationId xmlns:a16="http://schemas.microsoft.com/office/drawing/2014/main" id="{AFE8EC16-A017-0B11-9108-C59806409177}"/>
              </a:ext>
            </a:extLst>
          </p:cNvPr>
          <p:cNvSpPr txBox="1"/>
          <p:nvPr/>
        </p:nvSpPr>
        <p:spPr>
          <a:xfrm>
            <a:off x="5480043" y="3440088"/>
            <a:ext cx="925164" cy="26732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t>PR, 44%</a:t>
            </a:r>
          </a:p>
        </p:txBody>
      </p:sp>
      <p:sp>
        <p:nvSpPr>
          <p:cNvPr id="21" name="TextBox 9">
            <a:extLst>
              <a:ext uri="{FF2B5EF4-FFF2-40B4-BE49-F238E27FC236}">
                <a16:creationId xmlns:a16="http://schemas.microsoft.com/office/drawing/2014/main" id="{F99C9BC7-38B3-1451-BDAF-D17E7DBCE76B}"/>
              </a:ext>
            </a:extLst>
          </p:cNvPr>
          <p:cNvSpPr txBox="1"/>
          <p:nvPr/>
        </p:nvSpPr>
        <p:spPr>
          <a:xfrm>
            <a:off x="5480043" y="3132137"/>
            <a:ext cx="925164" cy="26732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t>CR, 8%</a:t>
            </a:r>
          </a:p>
        </p:txBody>
      </p:sp>
      <p:sp>
        <p:nvSpPr>
          <p:cNvPr id="25" name="TextBox 1">
            <a:extLst>
              <a:ext uri="{FF2B5EF4-FFF2-40B4-BE49-F238E27FC236}">
                <a16:creationId xmlns:a16="http://schemas.microsoft.com/office/drawing/2014/main" id="{B8F83288-EF01-80A6-E73A-B8D70B4D0EC0}"/>
              </a:ext>
            </a:extLst>
          </p:cNvPr>
          <p:cNvSpPr txBox="1"/>
          <p:nvPr/>
        </p:nvSpPr>
        <p:spPr>
          <a:xfrm>
            <a:off x="4155121" y="3786435"/>
            <a:ext cx="864157" cy="226114"/>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schemeClr val="bg1"/>
                </a:solidFill>
              </a:rPr>
              <a:t>PR, 38% </a:t>
            </a:r>
          </a:p>
        </p:txBody>
      </p:sp>
      <p:sp>
        <p:nvSpPr>
          <p:cNvPr id="26" name="TextBox 1">
            <a:extLst>
              <a:ext uri="{FF2B5EF4-FFF2-40B4-BE49-F238E27FC236}">
                <a16:creationId xmlns:a16="http://schemas.microsoft.com/office/drawing/2014/main" id="{4A646663-BE89-E6CF-2A5B-F5384124D476}"/>
              </a:ext>
            </a:extLst>
          </p:cNvPr>
          <p:cNvSpPr txBox="1"/>
          <p:nvPr/>
        </p:nvSpPr>
        <p:spPr>
          <a:xfrm>
            <a:off x="4129643" y="3455648"/>
            <a:ext cx="864158" cy="262249"/>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a:solidFill>
                  <a:schemeClr val="bg1"/>
                </a:solidFill>
              </a:rPr>
              <a:t>CR, 6%</a:t>
            </a:r>
          </a:p>
        </p:txBody>
      </p:sp>
      <p:sp>
        <p:nvSpPr>
          <p:cNvPr id="23" name="Text Placeholder 17">
            <a:extLst>
              <a:ext uri="{FF2B5EF4-FFF2-40B4-BE49-F238E27FC236}">
                <a16:creationId xmlns:a16="http://schemas.microsoft.com/office/drawing/2014/main" id="{1B1025FF-107B-4F1C-9FA7-7E04B5D611B1}"/>
              </a:ext>
            </a:extLst>
          </p:cNvPr>
          <p:cNvSpPr txBox="1">
            <a:spLocks/>
          </p:cNvSpPr>
          <p:nvPr/>
        </p:nvSpPr>
        <p:spPr>
          <a:xfrm>
            <a:off x="4282666" y="6585525"/>
            <a:ext cx="3626668" cy="244443"/>
          </a:xfrm>
          <a:prstGeom prst="rect">
            <a:avLst/>
          </a:prstGeom>
          <a:noFill/>
          <a:ln>
            <a:noFill/>
          </a:ln>
        </p:spPr>
        <p:txBody>
          <a:bodyPr vert="horz" lIns="91440" tIns="45720" rIns="91440" bIns="45720" rtlCol="0" anchor="b">
            <a:normAutofit/>
          </a:bodyPr>
          <a:lstStyle>
            <a:lvl1pPr marL="0" indent="0" algn="l" defTabSz="914400" rtl="0" eaLnBrk="1" latinLnBrk="0" hangingPunct="1">
              <a:lnSpc>
                <a:spcPct val="90000"/>
              </a:lnSpc>
              <a:spcBef>
                <a:spcPts val="0"/>
              </a:spcBef>
              <a:buFont typeface="Arial" panose="020B0604020202020204" pitchFamily="34" charset="0"/>
              <a:buNone/>
              <a:defRPr sz="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377">
              <a:defRPr/>
            </a:pPr>
            <a:r>
              <a:rPr lang="en-US" sz="1000">
                <a:solidFill>
                  <a:srgbClr val="000000"/>
                </a:solidFill>
                <a:ea typeface="MS Mincho" panose="02020609040205080304" pitchFamily="49" charset="-128"/>
                <a:cs typeface="Arial" panose="020B0604020202020204" pitchFamily="34" charset="0"/>
              </a:rPr>
              <a:t>UNPUBLISHED DATA - DO NOT COPY OR DISTRIBUTE</a:t>
            </a:r>
          </a:p>
        </p:txBody>
      </p:sp>
      <p:sp>
        <p:nvSpPr>
          <p:cNvPr id="22" name="TextBox 21">
            <a:extLst>
              <a:ext uri="{FF2B5EF4-FFF2-40B4-BE49-F238E27FC236}">
                <a16:creationId xmlns:a16="http://schemas.microsoft.com/office/drawing/2014/main" id="{70F6049C-1CEB-4E6D-966B-2A7EB8524560}"/>
              </a:ext>
            </a:extLst>
          </p:cNvPr>
          <p:cNvSpPr txBox="1"/>
          <p:nvPr/>
        </p:nvSpPr>
        <p:spPr>
          <a:xfrm>
            <a:off x="8231086" y="5691303"/>
            <a:ext cx="609601" cy="261610"/>
          </a:xfrm>
          <a:prstGeom prst="rect">
            <a:avLst/>
          </a:prstGeom>
          <a:noFill/>
        </p:spPr>
        <p:txBody>
          <a:bodyPr wrap="square" rtlCol="0">
            <a:spAutoFit/>
          </a:bodyPr>
          <a:lstStyle/>
          <a:p>
            <a:pPr algn="ctr"/>
            <a:r>
              <a:rPr lang="en-US" sz="1100" dirty="0"/>
              <a:t>(n=13)</a:t>
            </a:r>
          </a:p>
        </p:txBody>
      </p:sp>
      <p:sp>
        <p:nvSpPr>
          <p:cNvPr id="24" name="TextBox 23">
            <a:extLst>
              <a:ext uri="{FF2B5EF4-FFF2-40B4-BE49-F238E27FC236}">
                <a16:creationId xmlns:a16="http://schemas.microsoft.com/office/drawing/2014/main" id="{3F652415-3C78-4AE3-8D22-E9E451AFC18E}"/>
              </a:ext>
            </a:extLst>
          </p:cNvPr>
          <p:cNvSpPr txBox="1"/>
          <p:nvPr/>
        </p:nvSpPr>
        <p:spPr>
          <a:xfrm>
            <a:off x="7688495" y="3472149"/>
            <a:ext cx="1645492" cy="569387"/>
          </a:xfrm>
          <a:prstGeom prst="rect">
            <a:avLst/>
          </a:prstGeom>
          <a:noFill/>
        </p:spPr>
        <p:txBody>
          <a:bodyPr wrap="square" lIns="91440" tIns="45720" rIns="91440" bIns="45720" anchor="t">
            <a:spAutoFit/>
          </a:bodyPr>
          <a:lstStyle/>
          <a:p>
            <a:pPr algn="ctr"/>
            <a:r>
              <a:rPr lang="en-US" sz="2000" b="1" dirty="0">
                <a:cs typeface="Arial"/>
              </a:rPr>
              <a:t>31%</a:t>
            </a:r>
            <a:endParaRPr lang="en-US" sz="1100" b="1" dirty="0">
              <a:cs typeface="Arial"/>
            </a:endParaRPr>
          </a:p>
          <a:p>
            <a:pPr algn="ctr"/>
            <a:r>
              <a:rPr lang="en-US" sz="1100" dirty="0">
                <a:cs typeface="Arial"/>
              </a:rPr>
              <a:t>(95% CI, 9.1–61.4)</a:t>
            </a:r>
            <a:endParaRPr lang="en-US" sz="1100" dirty="0"/>
          </a:p>
        </p:txBody>
      </p:sp>
      <p:sp>
        <p:nvSpPr>
          <p:cNvPr id="27" name="TextBox 8">
            <a:extLst>
              <a:ext uri="{FF2B5EF4-FFF2-40B4-BE49-F238E27FC236}">
                <a16:creationId xmlns:a16="http://schemas.microsoft.com/office/drawing/2014/main" id="{B6BD8552-C324-45CA-A534-9FD002D60A1E}"/>
              </a:ext>
            </a:extLst>
          </p:cNvPr>
          <p:cNvSpPr txBox="1"/>
          <p:nvPr/>
        </p:nvSpPr>
        <p:spPr>
          <a:xfrm>
            <a:off x="8072631" y="5104207"/>
            <a:ext cx="877221" cy="267324"/>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schemeClr val="bg1"/>
                </a:solidFill>
              </a:rPr>
              <a:t>PR, 8%</a:t>
            </a:r>
          </a:p>
        </p:txBody>
      </p:sp>
      <p:sp>
        <p:nvSpPr>
          <p:cNvPr id="28" name="TextBox 9">
            <a:extLst>
              <a:ext uri="{FF2B5EF4-FFF2-40B4-BE49-F238E27FC236}">
                <a16:creationId xmlns:a16="http://schemas.microsoft.com/office/drawing/2014/main" id="{56A865FF-3948-4C30-886C-FF959440CA4C}"/>
              </a:ext>
            </a:extLst>
          </p:cNvPr>
          <p:cNvSpPr txBox="1"/>
          <p:nvPr/>
        </p:nvSpPr>
        <p:spPr>
          <a:xfrm>
            <a:off x="8105633" y="4043942"/>
            <a:ext cx="811216" cy="267324"/>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t>CR, 23%</a:t>
            </a:r>
          </a:p>
        </p:txBody>
      </p:sp>
      <p:sp>
        <p:nvSpPr>
          <p:cNvPr id="3" name="TextBox 2">
            <a:extLst>
              <a:ext uri="{FF2B5EF4-FFF2-40B4-BE49-F238E27FC236}">
                <a16:creationId xmlns:a16="http://schemas.microsoft.com/office/drawing/2014/main" id="{848035D9-B034-C87B-2129-961E5816EE0B}"/>
              </a:ext>
            </a:extLst>
          </p:cNvPr>
          <p:cNvSpPr txBox="1"/>
          <p:nvPr/>
        </p:nvSpPr>
        <p:spPr>
          <a:xfrm>
            <a:off x="4681869" y="6503272"/>
            <a:ext cx="2828261"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408316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E4EB4-95E0-0F4C-1752-3B67A777C43F}"/>
              </a:ext>
            </a:extLst>
          </p:cNvPr>
          <p:cNvSpPr>
            <a:spLocks noGrp="1"/>
          </p:cNvSpPr>
          <p:nvPr>
            <p:ph type="title"/>
          </p:nvPr>
        </p:nvSpPr>
        <p:spPr>
          <a:xfrm>
            <a:off x="838200" y="365125"/>
            <a:ext cx="10515600" cy="1325563"/>
          </a:xfrm>
        </p:spPr>
        <p:txBody>
          <a:bodyPr>
            <a:normAutofit/>
          </a:bodyPr>
          <a:lstStyle/>
          <a:p>
            <a:r>
              <a:rPr lang="en-US" sz="3200" dirty="0" err="1"/>
              <a:t>ORR</a:t>
            </a:r>
            <a:r>
              <a:rPr lang="en-US" sz="3200" baseline="30000" dirty="0" err="1"/>
              <a:t>a</a:t>
            </a:r>
            <a:r>
              <a:rPr lang="en-US" sz="3200" dirty="0"/>
              <a:t> in Subgroups by BEV Treatment Status, Platinum-Free Interval, and Prior Lines of Therapy</a:t>
            </a:r>
          </a:p>
        </p:txBody>
      </p:sp>
      <p:graphicFrame>
        <p:nvGraphicFramePr>
          <p:cNvPr id="6" name="Content Placeholder 5">
            <a:extLst>
              <a:ext uri="{FF2B5EF4-FFF2-40B4-BE49-F238E27FC236}">
                <a16:creationId xmlns:a16="http://schemas.microsoft.com/office/drawing/2014/main" id="{4BD7E21F-7223-1409-7C18-B2F645996769}"/>
              </a:ext>
            </a:extLst>
          </p:cNvPr>
          <p:cNvGraphicFramePr>
            <a:graphicFrameLocks noGrp="1"/>
          </p:cNvGraphicFramePr>
          <p:nvPr>
            <p:ph sz="half" idx="1"/>
          </p:nvPr>
        </p:nvGraphicFramePr>
        <p:xfrm>
          <a:off x="804192" y="2113269"/>
          <a:ext cx="10515600" cy="367639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8A78E579-B6E9-19C1-EF32-6FA9F80BE7B1}"/>
              </a:ext>
            </a:extLst>
          </p:cNvPr>
          <p:cNvSpPr>
            <a:spLocks noGrp="1"/>
          </p:cNvSpPr>
          <p:nvPr>
            <p:ph type="body" sz="quarter" idx="10"/>
          </p:nvPr>
        </p:nvSpPr>
        <p:spPr/>
        <p:txBody>
          <a:bodyPr/>
          <a:lstStyle/>
          <a:p>
            <a:pPr lvl="0" defTabSz="914377">
              <a:lnSpc>
                <a:spcPct val="100000"/>
              </a:lnSpc>
              <a:defRPr/>
            </a:pPr>
            <a:r>
              <a:rPr lang="en-US" dirty="0">
                <a:solidFill>
                  <a:schemeClr val="tx1">
                    <a:lumMod val="50000"/>
                  </a:schemeClr>
                </a:solidFill>
                <a:ea typeface="MS Mincho"/>
                <a:cs typeface="Arial"/>
              </a:rPr>
              <a:t>BEV, bevacizumab; CR, complete response; ORR, </a:t>
            </a:r>
            <a:r>
              <a:rPr lang="en-US" dirty="0">
                <a:solidFill>
                  <a:schemeClr val="tx1">
                    <a:lumMod val="50000"/>
                  </a:schemeClr>
                </a:solidFill>
                <a:cs typeface="Arial"/>
              </a:rPr>
              <a:t>objective response rate</a:t>
            </a:r>
            <a:r>
              <a:rPr lang="en-US" dirty="0">
                <a:solidFill>
                  <a:schemeClr val="tx1">
                    <a:lumMod val="50000"/>
                  </a:schemeClr>
                </a:solidFill>
                <a:ea typeface="MS Mincho"/>
                <a:cs typeface="Arial"/>
              </a:rPr>
              <a:t>; PR, partial response; </a:t>
            </a:r>
            <a:r>
              <a:rPr lang="en-US" spc="-20" dirty="0" err="1">
                <a:solidFill>
                  <a:schemeClr val="tx1">
                    <a:lumMod val="50000"/>
                  </a:schemeClr>
                </a:solidFill>
                <a:cs typeface="Arial"/>
              </a:rPr>
              <a:t>mo</a:t>
            </a:r>
            <a:r>
              <a:rPr lang="en-US" spc="-20" dirty="0">
                <a:solidFill>
                  <a:schemeClr val="tx1">
                    <a:lumMod val="50000"/>
                  </a:schemeClr>
                </a:solidFill>
                <a:cs typeface="Arial"/>
              </a:rPr>
              <a:t>, months</a:t>
            </a:r>
            <a:r>
              <a:rPr lang="en-US" dirty="0">
                <a:solidFill>
                  <a:schemeClr val="tx1">
                    <a:lumMod val="50000"/>
                  </a:schemeClr>
                </a:solidFill>
                <a:ea typeface="MS Mincho"/>
                <a:cs typeface="Arial"/>
              </a:rPr>
              <a:t>.</a:t>
            </a:r>
          </a:p>
          <a:p>
            <a:pPr defTabSz="914377">
              <a:lnSpc>
                <a:spcPct val="100000"/>
              </a:lnSpc>
              <a:defRPr/>
            </a:pPr>
            <a:r>
              <a:rPr lang="en-US" baseline="30000" dirty="0" err="1">
                <a:solidFill>
                  <a:schemeClr val="tx1">
                    <a:lumMod val="50000"/>
                  </a:schemeClr>
                </a:solidFill>
                <a:ea typeface="MS Mincho"/>
                <a:cs typeface="Arial"/>
              </a:rPr>
              <a:t>a</a:t>
            </a:r>
            <a:r>
              <a:rPr lang="en-US" dirty="0" err="1">
                <a:solidFill>
                  <a:schemeClr val="tx1">
                    <a:lumMod val="50000"/>
                  </a:schemeClr>
                </a:solidFill>
                <a:ea typeface="MS Mincho"/>
                <a:cs typeface="Arial"/>
              </a:rPr>
              <a:t>Investigator</a:t>
            </a:r>
            <a:r>
              <a:rPr lang="en-US" dirty="0">
                <a:solidFill>
                  <a:schemeClr val="tx1">
                    <a:lumMod val="50000"/>
                  </a:schemeClr>
                </a:solidFill>
                <a:ea typeface="MS Mincho"/>
                <a:cs typeface="Arial"/>
              </a:rPr>
              <a:t> assessed.</a:t>
            </a:r>
            <a:endParaRPr lang="en-US" dirty="0">
              <a:solidFill>
                <a:schemeClr val="tx1">
                  <a:lumMod val="50000"/>
                </a:schemeClr>
              </a:solidFill>
              <a:ea typeface="MS Mincho" panose="02020609040205080304" pitchFamily="49" charset="-128"/>
              <a:cs typeface="Arial" panose="020B0604020202020204" pitchFamily="34" charset="0"/>
            </a:endParaRPr>
          </a:p>
          <a:p>
            <a:pPr defTabSz="914377">
              <a:defRPr/>
            </a:pPr>
            <a:r>
              <a:rPr lang="en-US" dirty="0">
                <a:solidFill>
                  <a:schemeClr val="tx1">
                    <a:lumMod val="50000"/>
                  </a:schemeClr>
                </a:solidFill>
                <a:ea typeface="MS Mincho" panose="02020609040205080304" pitchFamily="49" charset="-128"/>
                <a:cs typeface="Arial"/>
              </a:rPr>
              <a:t>Data cutoff: June 21, 2021.</a:t>
            </a:r>
          </a:p>
        </p:txBody>
      </p:sp>
      <p:sp>
        <p:nvSpPr>
          <p:cNvPr id="14" name="TextBox 13">
            <a:extLst>
              <a:ext uri="{FF2B5EF4-FFF2-40B4-BE49-F238E27FC236}">
                <a16:creationId xmlns:a16="http://schemas.microsoft.com/office/drawing/2014/main" id="{866D06B5-406E-37BB-AB92-40F476209D6B}"/>
              </a:ext>
            </a:extLst>
          </p:cNvPr>
          <p:cNvSpPr txBox="1"/>
          <p:nvPr/>
        </p:nvSpPr>
        <p:spPr>
          <a:xfrm>
            <a:off x="1287956" y="1733628"/>
            <a:ext cx="1188776" cy="461665"/>
          </a:xfrm>
          <a:prstGeom prst="rect">
            <a:avLst/>
          </a:prstGeom>
          <a:noFill/>
        </p:spPr>
        <p:txBody>
          <a:bodyPr wrap="square" rtlCol="0" anchor="b">
            <a:spAutoFit/>
          </a:bodyPr>
          <a:lstStyle/>
          <a:p>
            <a:pPr algn="ctr"/>
            <a:r>
              <a:rPr lang="en-US" sz="1200" b="1"/>
              <a:t>Overall </a:t>
            </a:r>
            <a:br>
              <a:rPr lang="en-US" sz="1200" b="1"/>
            </a:br>
            <a:r>
              <a:rPr lang="en-US" sz="1200" b="1"/>
              <a:t>Population</a:t>
            </a:r>
          </a:p>
        </p:txBody>
      </p:sp>
      <p:sp>
        <p:nvSpPr>
          <p:cNvPr id="15" name="TextBox 14">
            <a:extLst>
              <a:ext uri="{FF2B5EF4-FFF2-40B4-BE49-F238E27FC236}">
                <a16:creationId xmlns:a16="http://schemas.microsoft.com/office/drawing/2014/main" id="{CADB42FD-564B-DA55-E632-FBDF4C720674}"/>
              </a:ext>
            </a:extLst>
          </p:cNvPr>
          <p:cNvSpPr txBox="1"/>
          <p:nvPr/>
        </p:nvSpPr>
        <p:spPr>
          <a:xfrm>
            <a:off x="2923836" y="1733628"/>
            <a:ext cx="2446881" cy="276999"/>
          </a:xfrm>
          <a:prstGeom prst="rect">
            <a:avLst/>
          </a:prstGeom>
          <a:noFill/>
        </p:spPr>
        <p:txBody>
          <a:bodyPr wrap="square" rtlCol="0" anchor="b">
            <a:spAutoFit/>
          </a:bodyPr>
          <a:lstStyle/>
          <a:p>
            <a:pPr algn="ctr"/>
            <a:r>
              <a:rPr lang="en-US" sz="1200" b="1" dirty="0"/>
              <a:t>Prior Exposure to BEV</a:t>
            </a:r>
            <a:endParaRPr lang="en-US" sz="1200" b="1" baseline="30000" dirty="0"/>
          </a:p>
        </p:txBody>
      </p:sp>
      <p:sp>
        <p:nvSpPr>
          <p:cNvPr id="16" name="TextBox 15">
            <a:extLst>
              <a:ext uri="{FF2B5EF4-FFF2-40B4-BE49-F238E27FC236}">
                <a16:creationId xmlns:a16="http://schemas.microsoft.com/office/drawing/2014/main" id="{4A616B14-9745-AD56-6942-D54EBF1E3D72}"/>
              </a:ext>
            </a:extLst>
          </p:cNvPr>
          <p:cNvSpPr txBox="1"/>
          <p:nvPr/>
        </p:nvSpPr>
        <p:spPr>
          <a:xfrm>
            <a:off x="5597844" y="1733628"/>
            <a:ext cx="2446881" cy="276999"/>
          </a:xfrm>
          <a:prstGeom prst="rect">
            <a:avLst/>
          </a:prstGeom>
          <a:noFill/>
        </p:spPr>
        <p:txBody>
          <a:bodyPr wrap="square" rtlCol="0" anchor="b">
            <a:spAutoFit/>
          </a:bodyPr>
          <a:lstStyle/>
          <a:p>
            <a:pPr algn="ctr"/>
            <a:r>
              <a:rPr lang="en-US" sz="1200" b="1" dirty="0"/>
              <a:t>Platinum-Free Interval</a:t>
            </a:r>
          </a:p>
        </p:txBody>
      </p:sp>
      <p:sp>
        <p:nvSpPr>
          <p:cNvPr id="17" name="TextBox 16">
            <a:extLst>
              <a:ext uri="{FF2B5EF4-FFF2-40B4-BE49-F238E27FC236}">
                <a16:creationId xmlns:a16="http://schemas.microsoft.com/office/drawing/2014/main" id="{EB83B5B3-A413-3637-E819-D949AB7AC071}"/>
              </a:ext>
            </a:extLst>
          </p:cNvPr>
          <p:cNvSpPr txBox="1"/>
          <p:nvPr/>
        </p:nvSpPr>
        <p:spPr>
          <a:xfrm>
            <a:off x="1235264" y="2953704"/>
            <a:ext cx="1385679" cy="492443"/>
          </a:xfrm>
          <a:prstGeom prst="rect">
            <a:avLst/>
          </a:prstGeom>
          <a:noFill/>
        </p:spPr>
        <p:txBody>
          <a:bodyPr wrap="square">
            <a:spAutoFit/>
          </a:bodyPr>
          <a:lstStyle/>
          <a:p>
            <a:pPr algn="ctr"/>
            <a:r>
              <a:rPr lang="en-US" sz="1600" b="1" dirty="0">
                <a:cs typeface="Arial"/>
              </a:rPr>
              <a:t>44% </a:t>
            </a:r>
            <a:endParaRPr lang="en-US" sz="1000" dirty="0">
              <a:cs typeface="Arial"/>
            </a:endParaRPr>
          </a:p>
          <a:p>
            <a:pPr algn="ctr"/>
            <a:r>
              <a:rPr lang="en-US" sz="900" dirty="0">
                <a:cs typeface="Arial"/>
              </a:rPr>
              <a:t>(95% CI, 35.6–53.6)</a:t>
            </a:r>
            <a:endParaRPr lang="en-US" sz="900" dirty="0"/>
          </a:p>
        </p:txBody>
      </p:sp>
      <p:sp>
        <p:nvSpPr>
          <p:cNvPr id="18" name="TextBox 17">
            <a:extLst>
              <a:ext uri="{FF2B5EF4-FFF2-40B4-BE49-F238E27FC236}">
                <a16:creationId xmlns:a16="http://schemas.microsoft.com/office/drawing/2014/main" id="{0A3A890C-A087-023C-9800-93F2BA2CBF5F}"/>
              </a:ext>
            </a:extLst>
          </p:cNvPr>
          <p:cNvSpPr txBox="1"/>
          <p:nvPr/>
        </p:nvSpPr>
        <p:spPr>
          <a:xfrm>
            <a:off x="3021552" y="2300320"/>
            <a:ext cx="1331275" cy="492443"/>
          </a:xfrm>
          <a:prstGeom prst="rect">
            <a:avLst/>
          </a:prstGeom>
          <a:noFill/>
        </p:spPr>
        <p:txBody>
          <a:bodyPr wrap="square">
            <a:spAutoFit/>
          </a:bodyPr>
          <a:lstStyle/>
          <a:p>
            <a:pPr algn="ctr"/>
            <a:r>
              <a:rPr lang="en-US" sz="1600" b="1" dirty="0">
                <a:cs typeface="Arial"/>
              </a:rPr>
              <a:t>58%</a:t>
            </a:r>
            <a:r>
              <a:rPr lang="en-US" sz="1000" b="1" dirty="0">
                <a:cs typeface="Arial"/>
              </a:rPr>
              <a:t> </a:t>
            </a:r>
          </a:p>
          <a:p>
            <a:pPr algn="ctr"/>
            <a:r>
              <a:rPr lang="en-US" sz="900" dirty="0">
                <a:cs typeface="Arial"/>
              </a:rPr>
              <a:t>(95% CI, 44.9–70.9)</a:t>
            </a:r>
            <a:endParaRPr lang="en-US" sz="900" dirty="0"/>
          </a:p>
        </p:txBody>
      </p:sp>
      <p:sp>
        <p:nvSpPr>
          <p:cNvPr id="19" name="TextBox 18">
            <a:extLst>
              <a:ext uri="{FF2B5EF4-FFF2-40B4-BE49-F238E27FC236}">
                <a16:creationId xmlns:a16="http://schemas.microsoft.com/office/drawing/2014/main" id="{90715936-FF36-0BF1-5AF6-AFECEFCC410B}"/>
              </a:ext>
            </a:extLst>
          </p:cNvPr>
          <p:cNvSpPr txBox="1"/>
          <p:nvPr/>
        </p:nvSpPr>
        <p:spPr>
          <a:xfrm>
            <a:off x="3899955" y="3392272"/>
            <a:ext cx="1342140" cy="492443"/>
          </a:xfrm>
          <a:prstGeom prst="rect">
            <a:avLst/>
          </a:prstGeom>
          <a:noFill/>
        </p:spPr>
        <p:txBody>
          <a:bodyPr wrap="square">
            <a:spAutoFit/>
          </a:bodyPr>
          <a:lstStyle/>
          <a:p>
            <a:pPr algn="ctr"/>
            <a:r>
              <a:rPr lang="en-US" sz="1600" b="1" dirty="0">
                <a:cs typeface="Arial"/>
              </a:rPr>
              <a:t>32%</a:t>
            </a:r>
            <a:r>
              <a:rPr lang="en-US" sz="1000" b="1" dirty="0">
                <a:cs typeface="Arial"/>
              </a:rPr>
              <a:t> </a:t>
            </a:r>
            <a:br>
              <a:rPr lang="en-US" sz="1000" b="1" dirty="0">
                <a:cs typeface="Arial"/>
              </a:rPr>
            </a:br>
            <a:r>
              <a:rPr lang="en-US" sz="900" dirty="0">
                <a:cs typeface="Arial"/>
              </a:rPr>
              <a:t>(95% CI, 20.9–44.4)</a:t>
            </a:r>
            <a:endParaRPr lang="en-US" sz="1000" dirty="0"/>
          </a:p>
        </p:txBody>
      </p:sp>
      <p:sp>
        <p:nvSpPr>
          <p:cNvPr id="20" name="TextBox 19">
            <a:extLst>
              <a:ext uri="{FF2B5EF4-FFF2-40B4-BE49-F238E27FC236}">
                <a16:creationId xmlns:a16="http://schemas.microsoft.com/office/drawing/2014/main" id="{6BA6D307-9261-E005-8823-C38D2D125C62}"/>
              </a:ext>
            </a:extLst>
          </p:cNvPr>
          <p:cNvSpPr txBox="1"/>
          <p:nvPr/>
        </p:nvSpPr>
        <p:spPr>
          <a:xfrm>
            <a:off x="6552620" y="2951833"/>
            <a:ext cx="1342141" cy="492443"/>
          </a:xfrm>
          <a:prstGeom prst="rect">
            <a:avLst/>
          </a:prstGeom>
          <a:noFill/>
        </p:spPr>
        <p:txBody>
          <a:bodyPr wrap="square">
            <a:spAutoFit/>
          </a:bodyPr>
          <a:lstStyle/>
          <a:p>
            <a:pPr algn="ctr"/>
            <a:r>
              <a:rPr lang="en-US" sz="1600" b="1" dirty="0">
                <a:cs typeface="Arial"/>
              </a:rPr>
              <a:t>44% </a:t>
            </a:r>
          </a:p>
          <a:p>
            <a:pPr algn="ctr"/>
            <a:r>
              <a:rPr lang="en-US" sz="900" dirty="0">
                <a:cs typeface="Arial"/>
              </a:rPr>
              <a:t>(95% CI, 33.4–54.2)</a:t>
            </a:r>
            <a:endParaRPr lang="en-US" sz="1000" dirty="0"/>
          </a:p>
        </p:txBody>
      </p:sp>
      <p:sp>
        <p:nvSpPr>
          <p:cNvPr id="21" name="TextBox 20">
            <a:extLst>
              <a:ext uri="{FF2B5EF4-FFF2-40B4-BE49-F238E27FC236}">
                <a16:creationId xmlns:a16="http://schemas.microsoft.com/office/drawing/2014/main" id="{5B5C6807-CDFC-796A-EB9D-F4059CCA58C7}"/>
              </a:ext>
            </a:extLst>
          </p:cNvPr>
          <p:cNvSpPr txBox="1"/>
          <p:nvPr/>
        </p:nvSpPr>
        <p:spPr>
          <a:xfrm>
            <a:off x="5587721" y="2696352"/>
            <a:ext cx="1512042" cy="492443"/>
          </a:xfrm>
          <a:prstGeom prst="rect">
            <a:avLst/>
          </a:prstGeom>
          <a:noFill/>
        </p:spPr>
        <p:txBody>
          <a:bodyPr wrap="square">
            <a:spAutoFit/>
          </a:bodyPr>
          <a:lstStyle/>
          <a:p>
            <a:pPr algn="ctr"/>
            <a:r>
              <a:rPr lang="en-US" sz="1600" b="1" dirty="0">
                <a:cs typeface="Arial"/>
              </a:rPr>
              <a:t>48%</a:t>
            </a:r>
            <a:r>
              <a:rPr lang="en-US" sz="1000" b="1" dirty="0">
                <a:cs typeface="Arial"/>
              </a:rPr>
              <a:t> </a:t>
            </a:r>
          </a:p>
          <a:p>
            <a:pPr algn="ctr"/>
            <a:r>
              <a:rPr lang="en-US" sz="900" dirty="0">
                <a:cs typeface="Arial"/>
              </a:rPr>
              <a:t>(95% CI, 30.2–66.9)</a:t>
            </a:r>
            <a:endParaRPr lang="en-US" sz="900" dirty="0"/>
          </a:p>
        </p:txBody>
      </p:sp>
      <p:sp>
        <p:nvSpPr>
          <p:cNvPr id="23" name="TextBox 1">
            <a:extLst>
              <a:ext uri="{FF2B5EF4-FFF2-40B4-BE49-F238E27FC236}">
                <a16:creationId xmlns:a16="http://schemas.microsoft.com/office/drawing/2014/main" id="{AF7852B5-AE2E-957E-C799-E1595EE93EB9}"/>
              </a:ext>
            </a:extLst>
          </p:cNvPr>
          <p:cNvSpPr txBox="1"/>
          <p:nvPr/>
        </p:nvSpPr>
        <p:spPr>
          <a:xfrm>
            <a:off x="1550247" y="3710191"/>
            <a:ext cx="755712" cy="24872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a:solidFill>
                  <a:schemeClr val="bg1"/>
                </a:solidFill>
              </a:rPr>
              <a:t>PR, 38% </a:t>
            </a:r>
          </a:p>
        </p:txBody>
      </p:sp>
      <p:sp>
        <p:nvSpPr>
          <p:cNvPr id="24" name="TextBox 1">
            <a:extLst>
              <a:ext uri="{FF2B5EF4-FFF2-40B4-BE49-F238E27FC236}">
                <a16:creationId xmlns:a16="http://schemas.microsoft.com/office/drawing/2014/main" id="{E251355A-4B8A-D778-D315-F09D68D34A13}"/>
              </a:ext>
            </a:extLst>
          </p:cNvPr>
          <p:cNvSpPr txBox="1"/>
          <p:nvPr/>
        </p:nvSpPr>
        <p:spPr>
          <a:xfrm>
            <a:off x="1534681" y="3412178"/>
            <a:ext cx="786845" cy="238408"/>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a:solidFill>
                  <a:schemeClr val="bg1"/>
                </a:solidFill>
              </a:rPr>
              <a:t>CR, 6%</a:t>
            </a:r>
          </a:p>
        </p:txBody>
      </p:sp>
      <p:sp>
        <p:nvSpPr>
          <p:cNvPr id="25" name="TextBox 3">
            <a:extLst>
              <a:ext uri="{FF2B5EF4-FFF2-40B4-BE49-F238E27FC236}">
                <a16:creationId xmlns:a16="http://schemas.microsoft.com/office/drawing/2014/main" id="{C016E7F1-3040-E416-6592-417B3F0E1FA2}"/>
              </a:ext>
            </a:extLst>
          </p:cNvPr>
          <p:cNvSpPr txBox="1"/>
          <p:nvPr/>
        </p:nvSpPr>
        <p:spPr>
          <a:xfrm>
            <a:off x="3315068" y="3210213"/>
            <a:ext cx="762714" cy="269534"/>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a:t>PR, 48%</a:t>
            </a:r>
          </a:p>
        </p:txBody>
      </p:sp>
      <p:sp>
        <p:nvSpPr>
          <p:cNvPr id="26" name="TextBox 1">
            <a:extLst>
              <a:ext uri="{FF2B5EF4-FFF2-40B4-BE49-F238E27FC236}">
                <a16:creationId xmlns:a16="http://schemas.microsoft.com/office/drawing/2014/main" id="{84D42944-E2AD-C92E-34D2-72E682E3F107}"/>
              </a:ext>
            </a:extLst>
          </p:cNvPr>
          <p:cNvSpPr txBox="1"/>
          <p:nvPr/>
        </p:nvSpPr>
        <p:spPr>
          <a:xfrm>
            <a:off x="3338551" y="2879561"/>
            <a:ext cx="715749" cy="277014"/>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a:t>CR, 10%</a:t>
            </a:r>
          </a:p>
        </p:txBody>
      </p:sp>
      <p:sp>
        <p:nvSpPr>
          <p:cNvPr id="27" name="TextBox 1">
            <a:extLst>
              <a:ext uri="{FF2B5EF4-FFF2-40B4-BE49-F238E27FC236}">
                <a16:creationId xmlns:a16="http://schemas.microsoft.com/office/drawing/2014/main" id="{017C72BA-08EE-FD7D-C245-9967AD56A83E}"/>
              </a:ext>
            </a:extLst>
          </p:cNvPr>
          <p:cNvSpPr txBox="1"/>
          <p:nvPr/>
        </p:nvSpPr>
        <p:spPr>
          <a:xfrm>
            <a:off x="4179488" y="4001632"/>
            <a:ext cx="783075" cy="27701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a:t>PR, 29%</a:t>
            </a:r>
          </a:p>
        </p:txBody>
      </p:sp>
      <p:sp>
        <p:nvSpPr>
          <p:cNvPr id="28" name="TextBox 1">
            <a:extLst>
              <a:ext uri="{FF2B5EF4-FFF2-40B4-BE49-F238E27FC236}">
                <a16:creationId xmlns:a16="http://schemas.microsoft.com/office/drawing/2014/main" id="{390331F2-F78C-AFD0-BC36-1BFCF424625B}"/>
              </a:ext>
            </a:extLst>
          </p:cNvPr>
          <p:cNvSpPr txBox="1"/>
          <p:nvPr/>
        </p:nvSpPr>
        <p:spPr>
          <a:xfrm>
            <a:off x="6819630" y="3619936"/>
            <a:ext cx="808121" cy="27701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a:solidFill>
                  <a:schemeClr val="bg1"/>
                </a:solidFill>
              </a:rPr>
              <a:t>PR, 38%</a:t>
            </a:r>
          </a:p>
        </p:txBody>
      </p:sp>
      <p:sp>
        <p:nvSpPr>
          <p:cNvPr id="32" name="TextBox 1">
            <a:extLst>
              <a:ext uri="{FF2B5EF4-FFF2-40B4-BE49-F238E27FC236}">
                <a16:creationId xmlns:a16="http://schemas.microsoft.com/office/drawing/2014/main" id="{9F6BEB7C-BE21-B22E-52B6-A63C170B9159}"/>
              </a:ext>
            </a:extLst>
          </p:cNvPr>
          <p:cNvSpPr txBox="1"/>
          <p:nvPr/>
        </p:nvSpPr>
        <p:spPr>
          <a:xfrm>
            <a:off x="6805941" y="3392109"/>
            <a:ext cx="835498" cy="276971"/>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a:solidFill>
                  <a:schemeClr val="bg1"/>
                </a:solidFill>
              </a:rPr>
              <a:t>CR, 5% </a:t>
            </a:r>
          </a:p>
        </p:txBody>
      </p:sp>
      <p:sp>
        <p:nvSpPr>
          <p:cNvPr id="34" name="TextBox 8">
            <a:extLst>
              <a:ext uri="{FF2B5EF4-FFF2-40B4-BE49-F238E27FC236}">
                <a16:creationId xmlns:a16="http://schemas.microsoft.com/office/drawing/2014/main" id="{65D27509-B35C-7F7A-EF81-4BD07A93F9BB}"/>
              </a:ext>
            </a:extLst>
          </p:cNvPr>
          <p:cNvSpPr txBox="1"/>
          <p:nvPr/>
        </p:nvSpPr>
        <p:spPr>
          <a:xfrm>
            <a:off x="5974403" y="3610570"/>
            <a:ext cx="738679" cy="265717"/>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a:solidFill>
                  <a:schemeClr val="bg1"/>
                </a:solidFill>
              </a:rPr>
              <a:t>PR, 39%</a:t>
            </a:r>
          </a:p>
        </p:txBody>
      </p:sp>
      <p:sp>
        <p:nvSpPr>
          <p:cNvPr id="35" name="TextBox 9">
            <a:extLst>
              <a:ext uri="{FF2B5EF4-FFF2-40B4-BE49-F238E27FC236}">
                <a16:creationId xmlns:a16="http://schemas.microsoft.com/office/drawing/2014/main" id="{08813AFF-7EE6-6618-2818-6C8F5329DB2A}"/>
              </a:ext>
            </a:extLst>
          </p:cNvPr>
          <p:cNvSpPr txBox="1"/>
          <p:nvPr/>
        </p:nvSpPr>
        <p:spPr>
          <a:xfrm>
            <a:off x="5937746" y="3257143"/>
            <a:ext cx="811993" cy="22671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a:solidFill>
                  <a:schemeClr val="bg1"/>
                </a:solidFill>
              </a:rPr>
              <a:t>CR, 10%</a:t>
            </a:r>
          </a:p>
        </p:txBody>
      </p:sp>
      <p:sp>
        <p:nvSpPr>
          <p:cNvPr id="36" name="TextBox 35">
            <a:extLst>
              <a:ext uri="{FF2B5EF4-FFF2-40B4-BE49-F238E27FC236}">
                <a16:creationId xmlns:a16="http://schemas.microsoft.com/office/drawing/2014/main" id="{10AECC3E-D34F-51F3-B7BC-8151B1D1A8DE}"/>
              </a:ext>
            </a:extLst>
          </p:cNvPr>
          <p:cNvSpPr txBox="1"/>
          <p:nvPr/>
        </p:nvSpPr>
        <p:spPr>
          <a:xfrm>
            <a:off x="4201939" y="3855150"/>
            <a:ext cx="738172" cy="230832"/>
          </a:xfrm>
          <a:prstGeom prst="rect">
            <a:avLst/>
          </a:prstGeom>
          <a:noFill/>
        </p:spPr>
        <p:txBody>
          <a:bodyPr wrap="square" anchor="ctr">
            <a:spAutoFit/>
          </a:bodyPr>
          <a:lstStyle/>
          <a:p>
            <a:pPr algn="ctr"/>
            <a:r>
              <a:rPr lang="en-US" sz="900" dirty="0"/>
              <a:t>CR, 3%</a:t>
            </a:r>
          </a:p>
        </p:txBody>
      </p:sp>
      <p:sp>
        <p:nvSpPr>
          <p:cNvPr id="37" name="TextBox 36">
            <a:extLst>
              <a:ext uri="{FF2B5EF4-FFF2-40B4-BE49-F238E27FC236}">
                <a16:creationId xmlns:a16="http://schemas.microsoft.com/office/drawing/2014/main" id="{8811D3AF-48FF-C755-224F-2FEBA9F2797A}"/>
              </a:ext>
            </a:extLst>
          </p:cNvPr>
          <p:cNvSpPr txBox="1"/>
          <p:nvPr/>
        </p:nvSpPr>
        <p:spPr>
          <a:xfrm>
            <a:off x="1386234" y="5686002"/>
            <a:ext cx="992221" cy="230832"/>
          </a:xfrm>
          <a:prstGeom prst="rect">
            <a:avLst/>
          </a:prstGeom>
          <a:noFill/>
        </p:spPr>
        <p:txBody>
          <a:bodyPr wrap="square" rtlCol="0">
            <a:spAutoFit/>
          </a:bodyPr>
          <a:lstStyle/>
          <a:p>
            <a:pPr algn="ctr"/>
            <a:r>
              <a:rPr lang="en-US" sz="900"/>
              <a:t>(N=126)</a:t>
            </a:r>
          </a:p>
        </p:txBody>
      </p:sp>
      <p:sp>
        <p:nvSpPr>
          <p:cNvPr id="38" name="TextBox 37">
            <a:extLst>
              <a:ext uri="{FF2B5EF4-FFF2-40B4-BE49-F238E27FC236}">
                <a16:creationId xmlns:a16="http://schemas.microsoft.com/office/drawing/2014/main" id="{DBCC6563-44D7-AD21-D7FA-20E9B8AB1213}"/>
              </a:ext>
            </a:extLst>
          </p:cNvPr>
          <p:cNvSpPr txBox="1"/>
          <p:nvPr/>
        </p:nvSpPr>
        <p:spPr>
          <a:xfrm>
            <a:off x="3307218" y="5686002"/>
            <a:ext cx="747027" cy="230832"/>
          </a:xfrm>
          <a:prstGeom prst="rect">
            <a:avLst/>
          </a:prstGeom>
          <a:noFill/>
        </p:spPr>
        <p:txBody>
          <a:bodyPr wrap="square" rtlCol="0">
            <a:spAutoFit/>
          </a:bodyPr>
          <a:lstStyle/>
          <a:p>
            <a:pPr algn="ctr"/>
            <a:r>
              <a:rPr lang="en-US" sz="900" dirty="0"/>
              <a:t>(n=60)</a:t>
            </a:r>
          </a:p>
        </p:txBody>
      </p:sp>
      <p:sp>
        <p:nvSpPr>
          <p:cNvPr id="40" name="TextBox 39">
            <a:extLst>
              <a:ext uri="{FF2B5EF4-FFF2-40B4-BE49-F238E27FC236}">
                <a16:creationId xmlns:a16="http://schemas.microsoft.com/office/drawing/2014/main" id="{14175871-9434-A839-E94D-3740D2252563}"/>
              </a:ext>
            </a:extLst>
          </p:cNvPr>
          <p:cNvSpPr txBox="1"/>
          <p:nvPr/>
        </p:nvSpPr>
        <p:spPr>
          <a:xfrm>
            <a:off x="4147277" y="5686002"/>
            <a:ext cx="784222" cy="230832"/>
          </a:xfrm>
          <a:prstGeom prst="rect">
            <a:avLst/>
          </a:prstGeom>
          <a:noFill/>
        </p:spPr>
        <p:txBody>
          <a:bodyPr wrap="square" rtlCol="0">
            <a:spAutoFit/>
          </a:bodyPr>
          <a:lstStyle/>
          <a:p>
            <a:pPr algn="ctr"/>
            <a:r>
              <a:rPr lang="en-US" sz="900" dirty="0"/>
              <a:t>(n=66)</a:t>
            </a:r>
          </a:p>
        </p:txBody>
      </p:sp>
      <p:sp>
        <p:nvSpPr>
          <p:cNvPr id="42" name="TextBox 41">
            <a:extLst>
              <a:ext uri="{FF2B5EF4-FFF2-40B4-BE49-F238E27FC236}">
                <a16:creationId xmlns:a16="http://schemas.microsoft.com/office/drawing/2014/main" id="{26AD59D3-D368-1F8F-8207-6A13E96CFF67}"/>
              </a:ext>
            </a:extLst>
          </p:cNvPr>
          <p:cNvSpPr txBox="1"/>
          <p:nvPr/>
        </p:nvSpPr>
        <p:spPr>
          <a:xfrm>
            <a:off x="5978212" y="5686002"/>
            <a:ext cx="784222" cy="230832"/>
          </a:xfrm>
          <a:prstGeom prst="rect">
            <a:avLst/>
          </a:prstGeom>
          <a:noFill/>
        </p:spPr>
        <p:txBody>
          <a:bodyPr wrap="square" rtlCol="0">
            <a:spAutoFit/>
          </a:bodyPr>
          <a:lstStyle/>
          <a:p>
            <a:pPr algn="ctr"/>
            <a:r>
              <a:rPr lang="en-US" sz="900" dirty="0"/>
              <a:t>(n=31)</a:t>
            </a:r>
          </a:p>
        </p:txBody>
      </p:sp>
      <p:sp>
        <p:nvSpPr>
          <p:cNvPr id="43" name="TextBox 42">
            <a:extLst>
              <a:ext uri="{FF2B5EF4-FFF2-40B4-BE49-F238E27FC236}">
                <a16:creationId xmlns:a16="http://schemas.microsoft.com/office/drawing/2014/main" id="{6E79FC2C-73A5-F3F0-D030-2F3FC5798869}"/>
              </a:ext>
            </a:extLst>
          </p:cNvPr>
          <p:cNvSpPr txBox="1"/>
          <p:nvPr/>
        </p:nvSpPr>
        <p:spPr>
          <a:xfrm>
            <a:off x="6852942" y="5686002"/>
            <a:ext cx="784222" cy="230832"/>
          </a:xfrm>
          <a:prstGeom prst="rect">
            <a:avLst/>
          </a:prstGeom>
          <a:noFill/>
        </p:spPr>
        <p:txBody>
          <a:bodyPr wrap="square" rtlCol="0">
            <a:spAutoFit/>
          </a:bodyPr>
          <a:lstStyle/>
          <a:p>
            <a:pPr algn="ctr"/>
            <a:r>
              <a:rPr lang="en-US" sz="900" dirty="0"/>
              <a:t>(n=94)</a:t>
            </a:r>
          </a:p>
        </p:txBody>
      </p:sp>
      <p:sp>
        <p:nvSpPr>
          <p:cNvPr id="33" name="Text Placeholder 17">
            <a:extLst>
              <a:ext uri="{FF2B5EF4-FFF2-40B4-BE49-F238E27FC236}">
                <a16:creationId xmlns:a16="http://schemas.microsoft.com/office/drawing/2014/main" id="{A25AFEB4-78C2-4998-AF02-8418A4463231}"/>
              </a:ext>
            </a:extLst>
          </p:cNvPr>
          <p:cNvSpPr txBox="1">
            <a:spLocks/>
          </p:cNvSpPr>
          <p:nvPr/>
        </p:nvSpPr>
        <p:spPr>
          <a:xfrm>
            <a:off x="4282666" y="6585525"/>
            <a:ext cx="3626668" cy="244443"/>
          </a:xfrm>
          <a:prstGeom prst="rect">
            <a:avLst/>
          </a:prstGeom>
          <a:noFill/>
          <a:ln>
            <a:noFill/>
          </a:ln>
        </p:spPr>
        <p:txBody>
          <a:bodyPr vert="horz" lIns="91440" tIns="45720" rIns="91440" bIns="45720" rtlCol="0" anchor="b">
            <a:normAutofit/>
          </a:bodyPr>
          <a:lstStyle>
            <a:lvl1pPr marL="0" indent="0" algn="l" defTabSz="914400" rtl="0" eaLnBrk="1" latinLnBrk="0" hangingPunct="1">
              <a:lnSpc>
                <a:spcPct val="90000"/>
              </a:lnSpc>
              <a:spcBef>
                <a:spcPts val="0"/>
              </a:spcBef>
              <a:buFont typeface="Arial" panose="020B0604020202020204" pitchFamily="34" charset="0"/>
              <a:buNone/>
              <a:defRPr sz="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377">
              <a:defRPr/>
            </a:pPr>
            <a:r>
              <a:rPr lang="en-US" sz="1000">
                <a:solidFill>
                  <a:srgbClr val="000000"/>
                </a:solidFill>
                <a:ea typeface="MS Mincho" panose="02020609040205080304" pitchFamily="49" charset="-128"/>
                <a:cs typeface="Arial" panose="020B0604020202020204" pitchFamily="34" charset="0"/>
              </a:rPr>
              <a:t>UNPUBLISHED DATA - DO NOT COPY OR DISTRIBUTE</a:t>
            </a:r>
          </a:p>
        </p:txBody>
      </p:sp>
      <p:sp>
        <p:nvSpPr>
          <p:cNvPr id="39" name="TextBox 38">
            <a:extLst>
              <a:ext uri="{FF2B5EF4-FFF2-40B4-BE49-F238E27FC236}">
                <a16:creationId xmlns:a16="http://schemas.microsoft.com/office/drawing/2014/main" id="{7308CC96-8A79-401D-B127-665AFCF88523}"/>
              </a:ext>
            </a:extLst>
          </p:cNvPr>
          <p:cNvSpPr txBox="1"/>
          <p:nvPr/>
        </p:nvSpPr>
        <p:spPr>
          <a:xfrm>
            <a:off x="8757182" y="1733628"/>
            <a:ext cx="2446881" cy="276999"/>
          </a:xfrm>
          <a:prstGeom prst="rect">
            <a:avLst/>
          </a:prstGeom>
          <a:noFill/>
        </p:spPr>
        <p:txBody>
          <a:bodyPr wrap="square" rtlCol="0" anchor="b">
            <a:spAutoFit/>
          </a:bodyPr>
          <a:lstStyle/>
          <a:p>
            <a:pPr algn="ctr"/>
            <a:r>
              <a:rPr lang="en-US" sz="1200" b="1"/>
              <a:t>No. Prior Lines of Therapy</a:t>
            </a:r>
          </a:p>
        </p:txBody>
      </p:sp>
      <p:sp>
        <p:nvSpPr>
          <p:cNvPr id="48" name="TextBox 47">
            <a:extLst>
              <a:ext uri="{FF2B5EF4-FFF2-40B4-BE49-F238E27FC236}">
                <a16:creationId xmlns:a16="http://schemas.microsoft.com/office/drawing/2014/main" id="{55E7F78A-9999-49FD-84F2-01D125FCB950}"/>
              </a:ext>
            </a:extLst>
          </p:cNvPr>
          <p:cNvSpPr txBox="1"/>
          <p:nvPr/>
        </p:nvSpPr>
        <p:spPr>
          <a:xfrm>
            <a:off x="8316270" y="2098751"/>
            <a:ext cx="1331275" cy="492443"/>
          </a:xfrm>
          <a:prstGeom prst="rect">
            <a:avLst/>
          </a:prstGeom>
          <a:noFill/>
        </p:spPr>
        <p:txBody>
          <a:bodyPr wrap="square">
            <a:spAutoFit/>
          </a:bodyPr>
          <a:lstStyle/>
          <a:p>
            <a:pPr algn="ctr"/>
            <a:r>
              <a:rPr lang="en-US" sz="1600" b="1" dirty="0">
                <a:cs typeface="Arial"/>
              </a:rPr>
              <a:t>63%</a:t>
            </a:r>
            <a:r>
              <a:rPr lang="en-US" sz="1000" b="1" dirty="0">
                <a:cs typeface="Arial"/>
              </a:rPr>
              <a:t> </a:t>
            </a:r>
          </a:p>
          <a:p>
            <a:pPr algn="ctr"/>
            <a:r>
              <a:rPr lang="en-US" sz="900" dirty="0">
                <a:cs typeface="Arial"/>
              </a:rPr>
              <a:t>(95% CI, 42.4–80.6)</a:t>
            </a:r>
            <a:endParaRPr lang="en-US" sz="900" dirty="0"/>
          </a:p>
        </p:txBody>
      </p:sp>
      <p:sp>
        <p:nvSpPr>
          <p:cNvPr id="49" name="TextBox 48">
            <a:extLst>
              <a:ext uri="{FF2B5EF4-FFF2-40B4-BE49-F238E27FC236}">
                <a16:creationId xmlns:a16="http://schemas.microsoft.com/office/drawing/2014/main" id="{51C45FDB-19D7-4934-99EC-1197C9FAC548}"/>
              </a:ext>
            </a:extLst>
          </p:cNvPr>
          <p:cNvSpPr txBox="1"/>
          <p:nvPr/>
        </p:nvSpPr>
        <p:spPr>
          <a:xfrm>
            <a:off x="9186848" y="3076732"/>
            <a:ext cx="1342140" cy="492443"/>
          </a:xfrm>
          <a:prstGeom prst="rect">
            <a:avLst/>
          </a:prstGeom>
          <a:noFill/>
        </p:spPr>
        <p:txBody>
          <a:bodyPr wrap="square">
            <a:spAutoFit/>
          </a:bodyPr>
          <a:lstStyle/>
          <a:p>
            <a:pPr algn="ctr"/>
            <a:r>
              <a:rPr lang="en-US" sz="1600" b="1" dirty="0">
                <a:cs typeface="Arial"/>
              </a:rPr>
              <a:t>41%</a:t>
            </a:r>
            <a:br>
              <a:rPr lang="en-US" sz="1000" b="1" dirty="0">
                <a:cs typeface="Arial"/>
              </a:rPr>
            </a:br>
            <a:r>
              <a:rPr lang="en-US" sz="900" spc="-20" dirty="0">
                <a:cs typeface="Arial"/>
              </a:rPr>
              <a:t>(95% CI, 29.8</a:t>
            </a:r>
            <a:r>
              <a:rPr lang="en-US" sz="900" dirty="0">
                <a:cs typeface="Arial"/>
              </a:rPr>
              <a:t>–</a:t>
            </a:r>
            <a:r>
              <a:rPr lang="en-US" sz="900" spc="-20" dirty="0">
                <a:cs typeface="Arial"/>
              </a:rPr>
              <a:t>53.8)</a:t>
            </a:r>
            <a:endParaRPr lang="en-US" sz="1000" spc="-20" dirty="0"/>
          </a:p>
        </p:txBody>
      </p:sp>
      <p:sp>
        <p:nvSpPr>
          <p:cNvPr id="50" name="TextBox 3">
            <a:extLst>
              <a:ext uri="{FF2B5EF4-FFF2-40B4-BE49-F238E27FC236}">
                <a16:creationId xmlns:a16="http://schemas.microsoft.com/office/drawing/2014/main" id="{9EA84C32-BD6F-4F22-9093-2DC75991E318}"/>
              </a:ext>
            </a:extLst>
          </p:cNvPr>
          <p:cNvSpPr txBox="1"/>
          <p:nvPr/>
        </p:nvSpPr>
        <p:spPr>
          <a:xfrm>
            <a:off x="8600550" y="2928567"/>
            <a:ext cx="762714" cy="269534"/>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a:t>PR, 56%</a:t>
            </a:r>
          </a:p>
        </p:txBody>
      </p:sp>
      <p:sp>
        <p:nvSpPr>
          <p:cNvPr id="51" name="TextBox 1">
            <a:extLst>
              <a:ext uri="{FF2B5EF4-FFF2-40B4-BE49-F238E27FC236}">
                <a16:creationId xmlns:a16="http://schemas.microsoft.com/office/drawing/2014/main" id="{218EA325-0B5C-4C4B-A96A-579DFA404CD9}"/>
              </a:ext>
            </a:extLst>
          </p:cNvPr>
          <p:cNvSpPr txBox="1"/>
          <p:nvPr/>
        </p:nvSpPr>
        <p:spPr>
          <a:xfrm>
            <a:off x="8624033" y="2591194"/>
            <a:ext cx="715749" cy="277014"/>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a:t>CR, 7%</a:t>
            </a:r>
          </a:p>
        </p:txBody>
      </p:sp>
      <p:sp>
        <p:nvSpPr>
          <p:cNvPr id="52" name="TextBox 1">
            <a:extLst>
              <a:ext uri="{FF2B5EF4-FFF2-40B4-BE49-F238E27FC236}">
                <a16:creationId xmlns:a16="http://schemas.microsoft.com/office/drawing/2014/main" id="{30AA3570-4719-43F8-80B1-124DFEFB847B}"/>
              </a:ext>
            </a:extLst>
          </p:cNvPr>
          <p:cNvSpPr txBox="1"/>
          <p:nvPr/>
        </p:nvSpPr>
        <p:spPr>
          <a:xfrm>
            <a:off x="9466381" y="3843202"/>
            <a:ext cx="783075" cy="27701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a:t>PR, 34%</a:t>
            </a:r>
          </a:p>
        </p:txBody>
      </p:sp>
      <p:sp>
        <p:nvSpPr>
          <p:cNvPr id="53" name="TextBox 52">
            <a:extLst>
              <a:ext uri="{FF2B5EF4-FFF2-40B4-BE49-F238E27FC236}">
                <a16:creationId xmlns:a16="http://schemas.microsoft.com/office/drawing/2014/main" id="{53A44A62-1FB7-4E60-BF9C-4A8901A4BA9F}"/>
              </a:ext>
            </a:extLst>
          </p:cNvPr>
          <p:cNvSpPr txBox="1"/>
          <p:nvPr/>
        </p:nvSpPr>
        <p:spPr>
          <a:xfrm>
            <a:off x="9488832" y="3524397"/>
            <a:ext cx="738172" cy="230832"/>
          </a:xfrm>
          <a:prstGeom prst="rect">
            <a:avLst/>
          </a:prstGeom>
          <a:noFill/>
        </p:spPr>
        <p:txBody>
          <a:bodyPr wrap="square" anchor="ctr">
            <a:spAutoFit/>
          </a:bodyPr>
          <a:lstStyle/>
          <a:p>
            <a:pPr algn="ctr"/>
            <a:r>
              <a:rPr lang="en-US" sz="900" dirty="0"/>
              <a:t>CR, 7%</a:t>
            </a:r>
          </a:p>
        </p:txBody>
      </p:sp>
      <p:sp>
        <p:nvSpPr>
          <p:cNvPr id="54" name="TextBox 53">
            <a:extLst>
              <a:ext uri="{FF2B5EF4-FFF2-40B4-BE49-F238E27FC236}">
                <a16:creationId xmlns:a16="http://schemas.microsoft.com/office/drawing/2014/main" id="{8869EE4A-DB5D-4B60-9349-F17743F7200C}"/>
              </a:ext>
            </a:extLst>
          </p:cNvPr>
          <p:cNvSpPr txBox="1"/>
          <p:nvPr/>
        </p:nvSpPr>
        <p:spPr>
          <a:xfrm>
            <a:off x="8645829" y="5686002"/>
            <a:ext cx="747027" cy="230832"/>
          </a:xfrm>
          <a:prstGeom prst="rect">
            <a:avLst/>
          </a:prstGeom>
          <a:noFill/>
        </p:spPr>
        <p:txBody>
          <a:bodyPr wrap="square" rtlCol="0">
            <a:spAutoFit/>
          </a:bodyPr>
          <a:lstStyle/>
          <a:p>
            <a:pPr algn="ctr"/>
            <a:r>
              <a:rPr lang="en-US" sz="900" dirty="0"/>
              <a:t>(n=27)</a:t>
            </a:r>
          </a:p>
        </p:txBody>
      </p:sp>
      <p:sp>
        <p:nvSpPr>
          <p:cNvPr id="55" name="TextBox 54">
            <a:extLst>
              <a:ext uri="{FF2B5EF4-FFF2-40B4-BE49-F238E27FC236}">
                <a16:creationId xmlns:a16="http://schemas.microsoft.com/office/drawing/2014/main" id="{8FDBAC3D-C511-4687-BA2F-FA8721DA41BD}"/>
              </a:ext>
            </a:extLst>
          </p:cNvPr>
          <p:cNvSpPr txBox="1"/>
          <p:nvPr/>
        </p:nvSpPr>
        <p:spPr>
          <a:xfrm>
            <a:off x="9501384" y="5686002"/>
            <a:ext cx="784222" cy="230832"/>
          </a:xfrm>
          <a:prstGeom prst="rect">
            <a:avLst/>
          </a:prstGeom>
          <a:noFill/>
        </p:spPr>
        <p:txBody>
          <a:bodyPr wrap="square" rtlCol="0">
            <a:spAutoFit/>
          </a:bodyPr>
          <a:lstStyle/>
          <a:p>
            <a:pPr algn="ctr"/>
            <a:r>
              <a:rPr lang="en-US" sz="900" dirty="0"/>
              <a:t>(n=70)</a:t>
            </a:r>
          </a:p>
        </p:txBody>
      </p:sp>
      <p:sp>
        <p:nvSpPr>
          <p:cNvPr id="56" name="TextBox 1">
            <a:extLst>
              <a:ext uri="{FF2B5EF4-FFF2-40B4-BE49-F238E27FC236}">
                <a16:creationId xmlns:a16="http://schemas.microsoft.com/office/drawing/2014/main" id="{29B9A1CE-F8B0-4C40-99EA-C45A6CF547E2}"/>
              </a:ext>
            </a:extLst>
          </p:cNvPr>
          <p:cNvSpPr txBox="1"/>
          <p:nvPr/>
        </p:nvSpPr>
        <p:spPr>
          <a:xfrm>
            <a:off x="10365450" y="3996524"/>
            <a:ext cx="783075" cy="27701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a:t>PR, 31%</a:t>
            </a:r>
          </a:p>
        </p:txBody>
      </p:sp>
      <p:sp>
        <p:nvSpPr>
          <p:cNvPr id="57" name="TextBox 56">
            <a:extLst>
              <a:ext uri="{FF2B5EF4-FFF2-40B4-BE49-F238E27FC236}">
                <a16:creationId xmlns:a16="http://schemas.microsoft.com/office/drawing/2014/main" id="{99F33895-E76B-41EE-85B4-A5BCDBACC526}"/>
              </a:ext>
            </a:extLst>
          </p:cNvPr>
          <p:cNvSpPr txBox="1"/>
          <p:nvPr/>
        </p:nvSpPr>
        <p:spPr>
          <a:xfrm>
            <a:off x="10387901" y="3768429"/>
            <a:ext cx="738172" cy="230832"/>
          </a:xfrm>
          <a:prstGeom prst="rect">
            <a:avLst/>
          </a:prstGeom>
          <a:noFill/>
        </p:spPr>
        <p:txBody>
          <a:bodyPr wrap="square" anchor="ctr">
            <a:spAutoFit/>
          </a:bodyPr>
          <a:lstStyle/>
          <a:p>
            <a:pPr algn="ctr"/>
            <a:r>
              <a:rPr lang="en-US" sz="900"/>
              <a:t>CR, 3%</a:t>
            </a:r>
          </a:p>
        </p:txBody>
      </p:sp>
      <p:sp>
        <p:nvSpPr>
          <p:cNvPr id="58" name="TextBox 57">
            <a:extLst>
              <a:ext uri="{FF2B5EF4-FFF2-40B4-BE49-F238E27FC236}">
                <a16:creationId xmlns:a16="http://schemas.microsoft.com/office/drawing/2014/main" id="{20D1894D-5139-4A47-9EFF-C62166FF4676}"/>
              </a:ext>
            </a:extLst>
          </p:cNvPr>
          <p:cNvSpPr txBox="1"/>
          <p:nvPr/>
        </p:nvSpPr>
        <p:spPr>
          <a:xfrm>
            <a:off x="10341958" y="5686002"/>
            <a:ext cx="784222" cy="230832"/>
          </a:xfrm>
          <a:prstGeom prst="rect">
            <a:avLst/>
          </a:prstGeom>
          <a:noFill/>
        </p:spPr>
        <p:txBody>
          <a:bodyPr wrap="square" rtlCol="0">
            <a:spAutoFit/>
          </a:bodyPr>
          <a:lstStyle/>
          <a:p>
            <a:pPr algn="ctr"/>
            <a:r>
              <a:rPr lang="en-US" sz="900"/>
              <a:t>(n=29)</a:t>
            </a:r>
          </a:p>
        </p:txBody>
      </p:sp>
      <p:sp>
        <p:nvSpPr>
          <p:cNvPr id="59" name="TextBox 58">
            <a:extLst>
              <a:ext uri="{FF2B5EF4-FFF2-40B4-BE49-F238E27FC236}">
                <a16:creationId xmlns:a16="http://schemas.microsoft.com/office/drawing/2014/main" id="{0E09AA39-3D34-48D2-AC46-BF9C24E5C69F}"/>
              </a:ext>
            </a:extLst>
          </p:cNvPr>
          <p:cNvSpPr txBox="1"/>
          <p:nvPr/>
        </p:nvSpPr>
        <p:spPr>
          <a:xfrm>
            <a:off x="10085917" y="3364349"/>
            <a:ext cx="1342140" cy="492443"/>
          </a:xfrm>
          <a:prstGeom prst="rect">
            <a:avLst/>
          </a:prstGeom>
          <a:noFill/>
        </p:spPr>
        <p:txBody>
          <a:bodyPr wrap="square">
            <a:spAutoFit/>
          </a:bodyPr>
          <a:lstStyle/>
          <a:p>
            <a:pPr algn="ctr"/>
            <a:r>
              <a:rPr lang="en-US" sz="1600" b="1">
                <a:cs typeface="Arial"/>
              </a:rPr>
              <a:t>34%</a:t>
            </a:r>
            <a:r>
              <a:rPr lang="en-US" sz="1000" b="1">
                <a:cs typeface="Arial"/>
              </a:rPr>
              <a:t> </a:t>
            </a:r>
            <a:br>
              <a:rPr lang="en-US" sz="1000" b="1">
                <a:cs typeface="Arial"/>
              </a:rPr>
            </a:br>
            <a:r>
              <a:rPr lang="en-US" sz="900">
                <a:cs typeface="Arial"/>
              </a:rPr>
              <a:t>(95% CI, 17.9–54.3)</a:t>
            </a:r>
            <a:endParaRPr lang="en-US" sz="900"/>
          </a:p>
        </p:txBody>
      </p:sp>
      <p:cxnSp>
        <p:nvCxnSpPr>
          <p:cNvPr id="60" name="Straight Connector 59">
            <a:extLst>
              <a:ext uri="{FF2B5EF4-FFF2-40B4-BE49-F238E27FC236}">
                <a16:creationId xmlns:a16="http://schemas.microsoft.com/office/drawing/2014/main" id="{5AB5A790-BB30-4190-A7B0-B3B838344CE1}"/>
              </a:ext>
            </a:extLst>
          </p:cNvPr>
          <p:cNvCxnSpPr>
            <a:cxnSpLocks/>
          </p:cNvCxnSpPr>
          <p:nvPr/>
        </p:nvCxnSpPr>
        <p:spPr>
          <a:xfrm>
            <a:off x="2759021" y="2044070"/>
            <a:ext cx="0" cy="32684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30F99A4-F55F-4DAC-B885-F6F6E55EF954}"/>
              </a:ext>
            </a:extLst>
          </p:cNvPr>
          <p:cNvCxnSpPr>
            <a:cxnSpLocks/>
          </p:cNvCxnSpPr>
          <p:nvPr/>
        </p:nvCxnSpPr>
        <p:spPr>
          <a:xfrm>
            <a:off x="5419116" y="2035949"/>
            <a:ext cx="0" cy="32684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6E885CE-6AAB-49F8-B2E1-0BE91DB9A954}"/>
              </a:ext>
            </a:extLst>
          </p:cNvPr>
          <p:cNvCxnSpPr>
            <a:cxnSpLocks/>
          </p:cNvCxnSpPr>
          <p:nvPr/>
        </p:nvCxnSpPr>
        <p:spPr>
          <a:xfrm>
            <a:off x="8105487" y="2044070"/>
            <a:ext cx="0" cy="32684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733A4B0-9FCA-0C83-B34B-0261B44B6341}"/>
              </a:ext>
            </a:extLst>
          </p:cNvPr>
          <p:cNvSpPr txBox="1"/>
          <p:nvPr/>
        </p:nvSpPr>
        <p:spPr>
          <a:xfrm>
            <a:off x="4681869" y="6503272"/>
            <a:ext cx="2828261"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703958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6" imgW="351" imgH="363" progId="TCLayout.ActiveDocument.1">
                  <p:embed/>
                </p:oleObj>
              </mc:Choice>
              <mc:Fallback>
                <p:oleObj name="think-cell Slide" r:id="rId6" imgW="351" imgH="363"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3200" dirty="0">
              <a:latin typeface="Arial" panose="020B0604020202020204" pitchFamily="34" charset="0"/>
              <a:ea typeface="+mj-ea"/>
              <a:cs typeface="+mj-cs"/>
              <a:sym typeface="Arial" panose="020B0604020202020204" pitchFamily="34" charset="0"/>
            </a:endParaRPr>
          </a:p>
        </p:txBody>
      </p:sp>
      <p:sp>
        <p:nvSpPr>
          <p:cNvPr id="526" name="Rectangle 525"/>
          <p:cNvSpPr/>
          <p:nvPr/>
        </p:nvSpPr>
        <p:spPr>
          <a:xfrm>
            <a:off x="8861204" y="2333486"/>
            <a:ext cx="2541519" cy="628703"/>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200" i="1" dirty="0">
              <a:solidFill>
                <a:srgbClr val="000000"/>
              </a:solidFill>
            </a:endParaRPr>
          </a:p>
        </p:txBody>
      </p:sp>
      <p:sp>
        <p:nvSpPr>
          <p:cNvPr id="2" name="Title 1">
            <a:extLst>
              <a:ext uri="{FF2B5EF4-FFF2-40B4-BE49-F238E27FC236}">
                <a16:creationId xmlns:a16="http://schemas.microsoft.com/office/drawing/2014/main" id="{C0F8746D-B538-B99D-A66D-A29E1C9A35F7}"/>
              </a:ext>
            </a:extLst>
          </p:cNvPr>
          <p:cNvSpPr>
            <a:spLocks noGrp="1"/>
          </p:cNvSpPr>
          <p:nvPr>
            <p:ph type="title"/>
          </p:nvPr>
        </p:nvSpPr>
        <p:spPr>
          <a:xfrm>
            <a:off x="771627" y="430686"/>
            <a:ext cx="10699089" cy="493981"/>
          </a:xfrm>
        </p:spPr>
        <p:txBody>
          <a:bodyPr>
            <a:normAutofit fontScale="90000"/>
          </a:bodyPr>
          <a:lstStyle/>
          <a:p>
            <a:r>
              <a:rPr lang="en-GB" b="1" dirty="0"/>
              <a:t>SOLO 1: Maintenance olaparib provided a clinically meaningful OS benefit versus placebo in </a:t>
            </a:r>
            <a:r>
              <a:rPr lang="en-GB" b="1" dirty="0" err="1"/>
              <a:t>BRCAmut</a:t>
            </a:r>
            <a:r>
              <a:rPr lang="en-GB" b="1" dirty="0"/>
              <a:t> EOC </a:t>
            </a:r>
          </a:p>
        </p:txBody>
      </p:sp>
      <p:sp>
        <p:nvSpPr>
          <p:cNvPr id="12" name="TextBox 11">
            <a:extLst>
              <a:ext uri="{FF2B5EF4-FFF2-40B4-BE49-F238E27FC236}">
                <a16:creationId xmlns:a16="http://schemas.microsoft.com/office/drawing/2014/main" id="{1AE05565-0270-2429-8409-4A5F8E1C31B9}"/>
              </a:ext>
            </a:extLst>
          </p:cNvPr>
          <p:cNvSpPr txBox="1"/>
          <p:nvPr/>
        </p:nvSpPr>
        <p:spPr>
          <a:xfrm>
            <a:off x="343942" y="5953597"/>
            <a:ext cx="11533425" cy="276999"/>
          </a:xfrm>
          <a:prstGeom prst="rect">
            <a:avLst/>
          </a:prstGeom>
          <a:noFill/>
        </p:spPr>
        <p:txBody>
          <a:bodyPr wrap="square" rtlCol="0">
            <a:spAutoFit/>
          </a:bodyPr>
          <a:lstStyle/>
          <a:p>
            <a:pPr algn="ctr"/>
            <a:r>
              <a:rPr lang="en-US" sz="1200" kern="1200" dirty="0">
                <a:solidFill>
                  <a:prstClr val="black"/>
                </a:solidFill>
                <a:latin typeface="Arial" panose="020B0604020202020204" pitchFamily="34" charset="0"/>
                <a:cs typeface="Arial" panose="020B0604020202020204" pitchFamily="34" charset="0"/>
              </a:rPr>
              <a:t>*HR for median OS was not statistically significant due to the alpha assignment of 0.0001  (</a:t>
            </a:r>
            <a:r>
              <a:rPr lang="en-GB" sz="1200" kern="1200" dirty="0">
                <a:solidFill>
                  <a:prstClr val="black"/>
                </a:solidFill>
                <a:latin typeface="Arial" panose="020B0604020202020204" pitchFamily="34" charset="0"/>
                <a:cs typeface="Arial" panose="020B0604020202020204" pitchFamily="34" charset="0"/>
              </a:rPr>
              <a:t>P&lt;0.0001 required to declare statistical significance)</a:t>
            </a:r>
            <a:endParaRPr lang="en-GB" sz="1200" dirty="0">
              <a:latin typeface="Arial" panose="020B0604020202020204" pitchFamily="34" charset="0"/>
              <a:cs typeface="Arial" panose="020B0604020202020204" pitchFamily="34" charset="0"/>
            </a:endParaRPr>
          </a:p>
        </p:txBody>
      </p:sp>
      <p:sp>
        <p:nvSpPr>
          <p:cNvPr id="166" name="TextBox 68"/>
          <p:cNvSpPr txBox="1"/>
          <p:nvPr/>
        </p:nvSpPr>
        <p:spPr>
          <a:xfrm>
            <a:off x="9197475" y="2402148"/>
            <a:ext cx="544246"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000000"/>
                </a:solidFill>
              </a:rPr>
              <a:t>84 (32.3)</a:t>
            </a:r>
          </a:p>
        </p:txBody>
      </p:sp>
      <p:sp>
        <p:nvSpPr>
          <p:cNvPr id="167" name="TextBox 68"/>
          <p:cNvSpPr txBox="1"/>
          <p:nvPr/>
        </p:nvSpPr>
        <p:spPr>
          <a:xfrm>
            <a:off x="10537191" y="2402148"/>
            <a:ext cx="544246"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000000"/>
                </a:solidFill>
              </a:rPr>
              <a:t>65 (49.6)</a:t>
            </a:r>
          </a:p>
        </p:txBody>
      </p:sp>
      <p:sp>
        <p:nvSpPr>
          <p:cNvPr id="168" name="TextBox 68"/>
          <p:cNvSpPr txBox="1"/>
          <p:nvPr/>
        </p:nvSpPr>
        <p:spPr>
          <a:xfrm>
            <a:off x="9358990" y="2695093"/>
            <a:ext cx="221215"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NR</a:t>
            </a:r>
          </a:p>
        </p:txBody>
      </p:sp>
      <p:sp>
        <p:nvSpPr>
          <p:cNvPr id="169" name="TextBox 68"/>
          <p:cNvSpPr txBox="1"/>
          <p:nvPr/>
        </p:nvSpPr>
        <p:spPr>
          <a:xfrm>
            <a:off x="10615203" y="2695093"/>
            <a:ext cx="298159"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75.2</a:t>
            </a:r>
          </a:p>
        </p:txBody>
      </p:sp>
      <p:grpSp>
        <p:nvGrpSpPr>
          <p:cNvPr id="107" name="Group 106"/>
          <p:cNvGrpSpPr/>
          <p:nvPr/>
        </p:nvGrpSpPr>
        <p:grpSpPr>
          <a:xfrm>
            <a:off x="8861204" y="1810696"/>
            <a:ext cx="2541600" cy="530189"/>
            <a:chOff x="8861203" y="1692712"/>
            <a:chExt cx="2536703" cy="530189"/>
          </a:xfrm>
        </p:grpSpPr>
        <p:sp>
          <p:nvSpPr>
            <p:cNvPr id="172" name="Rectangle 171"/>
            <p:cNvSpPr/>
            <p:nvPr/>
          </p:nvSpPr>
          <p:spPr>
            <a:xfrm>
              <a:off x="8861203" y="1692712"/>
              <a:ext cx="1270370" cy="5301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200" b="1" dirty="0"/>
                <a:t>Olaparib </a:t>
              </a:r>
              <a:br>
                <a:rPr lang="en-US" sz="1200" b="1" dirty="0"/>
              </a:br>
              <a:r>
                <a:rPr lang="en-US" sz="1200" b="1" dirty="0"/>
                <a:t>(N=260)</a:t>
              </a:r>
            </a:p>
          </p:txBody>
        </p:sp>
        <p:sp>
          <p:nvSpPr>
            <p:cNvPr id="173" name="Rectangle 172"/>
            <p:cNvSpPr>
              <a:spLocks/>
            </p:cNvSpPr>
            <p:nvPr/>
          </p:nvSpPr>
          <p:spPr>
            <a:xfrm>
              <a:off x="10127536" y="1692712"/>
              <a:ext cx="1270370" cy="5301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200" b="1" dirty="0"/>
                <a:t>Placebo </a:t>
              </a:r>
              <a:br>
                <a:rPr lang="en-US" sz="1200" b="1" dirty="0"/>
              </a:br>
              <a:r>
                <a:rPr lang="en-US" sz="1200" b="1" dirty="0"/>
                <a:t>(N=131)</a:t>
              </a:r>
            </a:p>
          </p:txBody>
        </p:sp>
      </p:grpSp>
      <p:sp>
        <p:nvSpPr>
          <p:cNvPr id="176" name="Rectangle 175"/>
          <p:cNvSpPr/>
          <p:nvPr/>
        </p:nvSpPr>
        <p:spPr>
          <a:xfrm>
            <a:off x="8861203" y="3860001"/>
            <a:ext cx="2541519" cy="1518435"/>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200" b="1" dirty="0">
                <a:solidFill>
                  <a:schemeClr val="bg1"/>
                </a:solidFill>
              </a:rPr>
              <a:t>44.3% </a:t>
            </a:r>
            <a:r>
              <a:rPr lang="en-US" sz="1200" dirty="0">
                <a:solidFill>
                  <a:schemeClr val="bg1"/>
                </a:solidFill>
              </a:rPr>
              <a:t>of patients in the placebo group </a:t>
            </a:r>
            <a:r>
              <a:rPr lang="en-US" sz="1200" b="1" dirty="0">
                <a:solidFill>
                  <a:schemeClr val="bg1"/>
                </a:solidFill>
              </a:rPr>
              <a:t>received subsequent </a:t>
            </a:r>
            <a:r>
              <a:rPr lang="en-US" sz="1200" b="1" dirty="0" err="1">
                <a:solidFill>
                  <a:schemeClr val="bg1"/>
                </a:solidFill>
              </a:rPr>
              <a:t>PARPi</a:t>
            </a:r>
            <a:r>
              <a:rPr lang="en-US" sz="1200" b="1" dirty="0">
                <a:solidFill>
                  <a:schemeClr val="bg1"/>
                </a:solidFill>
              </a:rPr>
              <a:t> therapy</a:t>
            </a:r>
            <a:r>
              <a:rPr lang="en-US" sz="1200" dirty="0">
                <a:solidFill>
                  <a:schemeClr val="bg1"/>
                </a:solidFill>
              </a:rPr>
              <a:t>, compared with </a:t>
            </a:r>
            <a:r>
              <a:rPr lang="en-US" sz="1200" b="1" dirty="0">
                <a:solidFill>
                  <a:schemeClr val="bg1"/>
                </a:solidFill>
              </a:rPr>
              <a:t>14.6%</a:t>
            </a:r>
            <a:r>
              <a:rPr lang="en-US" sz="1200" dirty="0">
                <a:solidFill>
                  <a:schemeClr val="bg1"/>
                </a:solidFill>
              </a:rPr>
              <a:t> of patients in the olaparib group</a:t>
            </a:r>
            <a:endParaRPr lang="en-US" sz="1200" i="1" dirty="0">
              <a:solidFill>
                <a:schemeClr val="bg1"/>
              </a:solidFill>
            </a:endParaRPr>
          </a:p>
        </p:txBody>
      </p:sp>
      <p:grpSp>
        <p:nvGrpSpPr>
          <p:cNvPr id="540" name="Group 539"/>
          <p:cNvGrpSpPr/>
          <p:nvPr/>
        </p:nvGrpSpPr>
        <p:grpSpPr>
          <a:xfrm>
            <a:off x="1743715" y="2025716"/>
            <a:ext cx="6333186" cy="2777001"/>
            <a:chOff x="2055513" y="2162175"/>
            <a:chExt cx="6333186" cy="2777001"/>
          </a:xfrm>
        </p:grpSpPr>
        <p:cxnSp>
          <p:nvCxnSpPr>
            <p:cNvPr id="8" name="Straight Connector 7"/>
            <p:cNvCxnSpPr/>
            <p:nvPr/>
          </p:nvCxnSpPr>
          <p:spPr>
            <a:xfrm>
              <a:off x="2055513" y="2162175"/>
              <a:ext cx="0" cy="277401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flipH="1">
              <a:off x="2067306" y="4939176"/>
              <a:ext cx="6321393"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5" name="Rectangle 24"/>
          <p:cNvSpPr>
            <a:spLocks noChangeArrowheads="1"/>
          </p:cNvSpPr>
          <p:nvPr/>
        </p:nvSpPr>
        <p:spPr bwMode="auto">
          <a:xfrm>
            <a:off x="1363972" y="1937619"/>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r>
              <a:rPr lang="en-GB" altLang="en-US" sz="1200" dirty="0">
                <a:solidFill>
                  <a:srgbClr val="000000"/>
                </a:solidFill>
                <a:latin typeface="+mn-lt"/>
                <a:sym typeface="Symbol" panose="05050102010706020507" pitchFamily="18" charset="2"/>
              </a:rPr>
              <a:t>100</a:t>
            </a:r>
            <a:endParaRPr lang="en-GB" altLang="en-US" sz="1200" dirty="0">
              <a:solidFill>
                <a:srgbClr val="000000"/>
              </a:solidFill>
              <a:latin typeface="+mn-lt"/>
            </a:endParaRPr>
          </a:p>
        </p:txBody>
      </p:sp>
      <p:sp>
        <p:nvSpPr>
          <p:cNvPr id="28" name="Rectangle 27"/>
          <p:cNvSpPr>
            <a:spLocks noChangeArrowheads="1"/>
          </p:cNvSpPr>
          <p:nvPr/>
        </p:nvSpPr>
        <p:spPr bwMode="auto">
          <a:xfrm>
            <a:off x="1448932" y="2209082"/>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r>
              <a:rPr lang="en-GB" altLang="en-US" sz="1200" dirty="0">
                <a:solidFill>
                  <a:srgbClr val="000000"/>
                </a:solidFill>
                <a:latin typeface="+mn-lt"/>
                <a:sym typeface="Symbol" panose="05050102010706020507" pitchFamily="18" charset="2"/>
              </a:rPr>
              <a:t>90</a:t>
            </a:r>
            <a:endParaRPr lang="en-GB" altLang="en-US" sz="1200" dirty="0">
              <a:solidFill>
                <a:srgbClr val="000000"/>
              </a:solidFill>
              <a:latin typeface="+mn-lt"/>
            </a:endParaRPr>
          </a:p>
        </p:txBody>
      </p:sp>
      <p:sp>
        <p:nvSpPr>
          <p:cNvPr id="31" name="Rectangle 30"/>
          <p:cNvSpPr>
            <a:spLocks noChangeArrowheads="1"/>
          </p:cNvSpPr>
          <p:nvPr/>
        </p:nvSpPr>
        <p:spPr bwMode="auto">
          <a:xfrm>
            <a:off x="1448932" y="248530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r>
              <a:rPr lang="en-GB" altLang="en-US" sz="1200" dirty="0">
                <a:solidFill>
                  <a:srgbClr val="000000"/>
                </a:solidFill>
                <a:latin typeface="+mn-lt"/>
                <a:sym typeface="Symbol" panose="05050102010706020507" pitchFamily="18" charset="2"/>
              </a:rPr>
              <a:t>80</a:t>
            </a:r>
            <a:endParaRPr lang="en-GB" altLang="en-US" sz="1200" dirty="0">
              <a:solidFill>
                <a:srgbClr val="000000"/>
              </a:solidFill>
              <a:latin typeface="+mn-lt"/>
            </a:endParaRPr>
          </a:p>
        </p:txBody>
      </p:sp>
      <p:sp>
        <p:nvSpPr>
          <p:cNvPr id="34" name="Rectangle 33"/>
          <p:cNvSpPr>
            <a:spLocks noChangeArrowheads="1"/>
          </p:cNvSpPr>
          <p:nvPr/>
        </p:nvSpPr>
        <p:spPr bwMode="auto">
          <a:xfrm>
            <a:off x="1448932" y="276629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r>
              <a:rPr lang="en-GB" altLang="en-US" sz="1200" dirty="0">
                <a:solidFill>
                  <a:srgbClr val="000000"/>
                </a:solidFill>
                <a:latin typeface="+mn-lt"/>
                <a:sym typeface="Symbol" panose="05050102010706020507" pitchFamily="18" charset="2"/>
              </a:rPr>
              <a:t>70</a:t>
            </a:r>
            <a:endParaRPr lang="en-GB" altLang="en-US" sz="1200" dirty="0">
              <a:solidFill>
                <a:srgbClr val="000000"/>
              </a:solidFill>
              <a:latin typeface="+mn-lt"/>
            </a:endParaRPr>
          </a:p>
        </p:txBody>
      </p:sp>
      <p:sp>
        <p:nvSpPr>
          <p:cNvPr id="37" name="Rectangle 36"/>
          <p:cNvSpPr>
            <a:spLocks noChangeArrowheads="1"/>
          </p:cNvSpPr>
          <p:nvPr/>
        </p:nvSpPr>
        <p:spPr bwMode="auto">
          <a:xfrm>
            <a:off x="1448932" y="3047282"/>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r>
              <a:rPr lang="en-GB" altLang="en-US" sz="1200" dirty="0">
                <a:solidFill>
                  <a:srgbClr val="000000"/>
                </a:solidFill>
                <a:latin typeface="+mn-lt"/>
                <a:sym typeface="Symbol" panose="05050102010706020507" pitchFamily="18" charset="2"/>
              </a:rPr>
              <a:t>60</a:t>
            </a:r>
            <a:endParaRPr lang="en-GB" altLang="en-US" sz="1200" dirty="0">
              <a:solidFill>
                <a:srgbClr val="000000"/>
              </a:solidFill>
              <a:latin typeface="+mn-lt"/>
            </a:endParaRPr>
          </a:p>
        </p:txBody>
      </p:sp>
      <p:sp>
        <p:nvSpPr>
          <p:cNvPr id="40" name="Rectangle 39"/>
          <p:cNvSpPr>
            <a:spLocks noChangeArrowheads="1"/>
          </p:cNvSpPr>
          <p:nvPr/>
        </p:nvSpPr>
        <p:spPr bwMode="auto">
          <a:xfrm>
            <a:off x="1448932" y="332998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r>
              <a:rPr lang="en-GB" altLang="en-US" sz="1200" dirty="0">
                <a:solidFill>
                  <a:srgbClr val="000000"/>
                </a:solidFill>
                <a:latin typeface="+mn-lt"/>
                <a:sym typeface="Symbol" panose="05050102010706020507" pitchFamily="18" charset="2"/>
              </a:rPr>
              <a:t>50</a:t>
            </a:r>
            <a:endParaRPr lang="en-GB" altLang="en-US" sz="1200" dirty="0">
              <a:solidFill>
                <a:srgbClr val="000000"/>
              </a:solidFill>
              <a:latin typeface="+mn-lt"/>
            </a:endParaRPr>
          </a:p>
        </p:txBody>
      </p:sp>
      <p:sp>
        <p:nvSpPr>
          <p:cNvPr id="43" name="Rectangle 42"/>
          <p:cNvSpPr>
            <a:spLocks noChangeArrowheads="1"/>
          </p:cNvSpPr>
          <p:nvPr/>
        </p:nvSpPr>
        <p:spPr bwMode="auto">
          <a:xfrm>
            <a:off x="1448932" y="359906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r>
              <a:rPr lang="en-GB" altLang="en-US" sz="1200" dirty="0">
                <a:solidFill>
                  <a:srgbClr val="000000"/>
                </a:solidFill>
                <a:latin typeface="+mn-lt"/>
                <a:sym typeface="Symbol" panose="05050102010706020507" pitchFamily="18" charset="2"/>
              </a:rPr>
              <a:t>40</a:t>
            </a:r>
            <a:endParaRPr lang="en-GB" altLang="en-US" sz="1200" dirty="0">
              <a:solidFill>
                <a:srgbClr val="000000"/>
              </a:solidFill>
              <a:latin typeface="+mn-lt"/>
            </a:endParaRPr>
          </a:p>
        </p:txBody>
      </p:sp>
      <p:sp>
        <p:nvSpPr>
          <p:cNvPr id="46" name="Rectangle 45"/>
          <p:cNvSpPr>
            <a:spLocks noChangeArrowheads="1"/>
          </p:cNvSpPr>
          <p:nvPr/>
        </p:nvSpPr>
        <p:spPr bwMode="auto">
          <a:xfrm>
            <a:off x="1448932" y="387767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r>
              <a:rPr lang="en-GB" altLang="en-US" sz="1200" dirty="0">
                <a:solidFill>
                  <a:srgbClr val="000000"/>
                </a:solidFill>
                <a:latin typeface="+mn-lt"/>
                <a:sym typeface="Symbol" panose="05050102010706020507" pitchFamily="18" charset="2"/>
              </a:rPr>
              <a:t>30</a:t>
            </a:r>
            <a:endParaRPr lang="en-GB" altLang="en-US" sz="1200" dirty="0">
              <a:solidFill>
                <a:srgbClr val="000000"/>
              </a:solidFill>
              <a:latin typeface="+mn-lt"/>
            </a:endParaRPr>
          </a:p>
        </p:txBody>
      </p:sp>
      <p:sp>
        <p:nvSpPr>
          <p:cNvPr id="49" name="Rectangle 48"/>
          <p:cNvSpPr>
            <a:spLocks noChangeArrowheads="1"/>
          </p:cNvSpPr>
          <p:nvPr/>
        </p:nvSpPr>
        <p:spPr bwMode="auto">
          <a:xfrm>
            <a:off x="1448932" y="4156281"/>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r>
              <a:rPr lang="en-GB" altLang="en-US" sz="1200" dirty="0">
                <a:solidFill>
                  <a:srgbClr val="000000"/>
                </a:solidFill>
                <a:latin typeface="+mn-lt"/>
                <a:sym typeface="Symbol" panose="05050102010706020507" pitchFamily="18" charset="2"/>
              </a:rPr>
              <a:t>20</a:t>
            </a:r>
            <a:endParaRPr lang="en-GB" altLang="en-US" sz="1200" dirty="0">
              <a:solidFill>
                <a:srgbClr val="000000"/>
              </a:solidFill>
              <a:latin typeface="+mn-lt"/>
            </a:endParaRPr>
          </a:p>
        </p:txBody>
      </p:sp>
      <p:sp>
        <p:nvSpPr>
          <p:cNvPr id="52" name="Rectangle 51"/>
          <p:cNvSpPr>
            <a:spLocks noChangeArrowheads="1"/>
          </p:cNvSpPr>
          <p:nvPr/>
        </p:nvSpPr>
        <p:spPr bwMode="auto">
          <a:xfrm>
            <a:off x="1448932" y="4435731"/>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r>
              <a:rPr lang="en-GB" altLang="en-US" sz="1200" dirty="0">
                <a:solidFill>
                  <a:srgbClr val="000000"/>
                </a:solidFill>
                <a:latin typeface="+mn-lt"/>
                <a:sym typeface="Symbol" panose="05050102010706020507" pitchFamily="18" charset="2"/>
              </a:rPr>
              <a:t>10</a:t>
            </a:r>
            <a:endParaRPr lang="en-GB" altLang="en-US" sz="1200" dirty="0">
              <a:solidFill>
                <a:srgbClr val="000000"/>
              </a:solidFill>
              <a:latin typeface="+mn-lt"/>
            </a:endParaRPr>
          </a:p>
        </p:txBody>
      </p:sp>
      <p:sp>
        <p:nvSpPr>
          <p:cNvPr id="24" name="Line 16"/>
          <p:cNvSpPr>
            <a:spLocks noChangeShapeType="1"/>
          </p:cNvSpPr>
          <p:nvPr/>
        </p:nvSpPr>
        <p:spPr bwMode="auto">
          <a:xfrm rot="5400000" flipV="1">
            <a:off x="1707715" y="1993952"/>
            <a:ext cx="0" cy="720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dirty="0">
              <a:solidFill>
                <a:srgbClr val="000000"/>
              </a:solidFill>
            </a:endParaRPr>
          </a:p>
        </p:txBody>
      </p:sp>
      <p:sp>
        <p:nvSpPr>
          <p:cNvPr id="27" name="Line 16"/>
          <p:cNvSpPr>
            <a:spLocks noChangeShapeType="1"/>
          </p:cNvSpPr>
          <p:nvPr/>
        </p:nvSpPr>
        <p:spPr bwMode="auto">
          <a:xfrm rot="5400000" flipV="1">
            <a:off x="1707715" y="2265415"/>
            <a:ext cx="0" cy="720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dirty="0">
              <a:solidFill>
                <a:srgbClr val="000000"/>
              </a:solidFill>
            </a:endParaRPr>
          </a:p>
        </p:txBody>
      </p:sp>
      <p:sp>
        <p:nvSpPr>
          <p:cNvPr id="30" name="Line 16"/>
          <p:cNvSpPr>
            <a:spLocks noChangeShapeType="1"/>
          </p:cNvSpPr>
          <p:nvPr/>
        </p:nvSpPr>
        <p:spPr bwMode="auto">
          <a:xfrm rot="5400000" flipV="1">
            <a:off x="1707715" y="2541640"/>
            <a:ext cx="0" cy="720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dirty="0">
              <a:solidFill>
                <a:srgbClr val="000000"/>
              </a:solidFill>
            </a:endParaRPr>
          </a:p>
        </p:txBody>
      </p:sp>
      <p:sp>
        <p:nvSpPr>
          <p:cNvPr id="33" name="Line 16"/>
          <p:cNvSpPr>
            <a:spLocks noChangeShapeType="1"/>
          </p:cNvSpPr>
          <p:nvPr/>
        </p:nvSpPr>
        <p:spPr bwMode="auto">
          <a:xfrm rot="5400000" flipV="1">
            <a:off x="1707715" y="2822628"/>
            <a:ext cx="0" cy="720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dirty="0">
              <a:solidFill>
                <a:srgbClr val="000000"/>
              </a:solidFill>
            </a:endParaRPr>
          </a:p>
        </p:txBody>
      </p:sp>
      <p:sp>
        <p:nvSpPr>
          <p:cNvPr id="36" name="Line 16"/>
          <p:cNvSpPr>
            <a:spLocks noChangeShapeType="1"/>
          </p:cNvSpPr>
          <p:nvPr/>
        </p:nvSpPr>
        <p:spPr bwMode="auto">
          <a:xfrm rot="5400000" flipV="1">
            <a:off x="1707715" y="3103615"/>
            <a:ext cx="0" cy="720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dirty="0">
              <a:solidFill>
                <a:srgbClr val="000000"/>
              </a:solidFill>
            </a:endParaRPr>
          </a:p>
        </p:txBody>
      </p:sp>
      <p:sp>
        <p:nvSpPr>
          <p:cNvPr id="39" name="Line 16"/>
          <p:cNvSpPr>
            <a:spLocks noChangeShapeType="1"/>
          </p:cNvSpPr>
          <p:nvPr/>
        </p:nvSpPr>
        <p:spPr bwMode="auto">
          <a:xfrm rot="5400000" flipV="1">
            <a:off x="1707715" y="3386320"/>
            <a:ext cx="0" cy="720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dirty="0">
              <a:solidFill>
                <a:srgbClr val="000000"/>
              </a:solidFill>
            </a:endParaRPr>
          </a:p>
        </p:txBody>
      </p:sp>
      <p:sp>
        <p:nvSpPr>
          <p:cNvPr id="42" name="Line 16"/>
          <p:cNvSpPr>
            <a:spLocks noChangeShapeType="1"/>
          </p:cNvSpPr>
          <p:nvPr/>
        </p:nvSpPr>
        <p:spPr bwMode="auto">
          <a:xfrm rot="5400000" flipV="1">
            <a:off x="1707715" y="3655402"/>
            <a:ext cx="0" cy="720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dirty="0">
              <a:solidFill>
                <a:srgbClr val="000000"/>
              </a:solidFill>
            </a:endParaRPr>
          </a:p>
        </p:txBody>
      </p:sp>
      <p:sp>
        <p:nvSpPr>
          <p:cNvPr id="45" name="Line 16"/>
          <p:cNvSpPr>
            <a:spLocks noChangeShapeType="1"/>
          </p:cNvSpPr>
          <p:nvPr/>
        </p:nvSpPr>
        <p:spPr bwMode="auto">
          <a:xfrm rot="5400000" flipV="1">
            <a:off x="1707715" y="3934008"/>
            <a:ext cx="0" cy="720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dirty="0">
              <a:solidFill>
                <a:srgbClr val="000000"/>
              </a:solidFill>
            </a:endParaRPr>
          </a:p>
        </p:txBody>
      </p:sp>
      <p:sp>
        <p:nvSpPr>
          <p:cNvPr id="48" name="Line 16"/>
          <p:cNvSpPr>
            <a:spLocks noChangeShapeType="1"/>
          </p:cNvSpPr>
          <p:nvPr/>
        </p:nvSpPr>
        <p:spPr bwMode="auto">
          <a:xfrm rot="5400000" flipV="1">
            <a:off x="1707715" y="4212614"/>
            <a:ext cx="0" cy="720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dirty="0">
              <a:solidFill>
                <a:srgbClr val="000000"/>
              </a:solidFill>
            </a:endParaRPr>
          </a:p>
        </p:txBody>
      </p:sp>
      <p:sp>
        <p:nvSpPr>
          <p:cNvPr id="51" name="Line 16"/>
          <p:cNvSpPr>
            <a:spLocks noChangeShapeType="1"/>
          </p:cNvSpPr>
          <p:nvPr/>
        </p:nvSpPr>
        <p:spPr bwMode="auto">
          <a:xfrm rot="5400000" flipV="1">
            <a:off x="1707715" y="4492064"/>
            <a:ext cx="0" cy="720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dirty="0">
              <a:solidFill>
                <a:srgbClr val="000000"/>
              </a:solidFill>
            </a:endParaRPr>
          </a:p>
        </p:txBody>
      </p:sp>
      <p:sp>
        <p:nvSpPr>
          <p:cNvPr id="54" name="Line 16"/>
          <p:cNvSpPr>
            <a:spLocks noChangeShapeType="1"/>
          </p:cNvSpPr>
          <p:nvPr/>
        </p:nvSpPr>
        <p:spPr bwMode="auto">
          <a:xfrm rot="5400000" flipV="1">
            <a:off x="1707715" y="4766253"/>
            <a:ext cx="0" cy="720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dirty="0">
              <a:solidFill>
                <a:srgbClr val="000000"/>
              </a:solidFill>
            </a:endParaRPr>
          </a:p>
        </p:txBody>
      </p:sp>
      <p:sp>
        <p:nvSpPr>
          <p:cNvPr id="55" name="Rectangle 54"/>
          <p:cNvSpPr>
            <a:spLocks noChangeArrowheads="1"/>
          </p:cNvSpPr>
          <p:nvPr/>
        </p:nvSpPr>
        <p:spPr bwMode="auto">
          <a:xfrm>
            <a:off x="1533891" y="4709920"/>
            <a:ext cx="8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r>
              <a:rPr lang="en-GB" altLang="en-US" sz="1200" dirty="0">
                <a:solidFill>
                  <a:srgbClr val="000000"/>
                </a:solidFill>
                <a:latin typeface="+mn-lt"/>
                <a:sym typeface="Symbol" panose="05050102010706020507" pitchFamily="18" charset="2"/>
              </a:rPr>
              <a:t>0</a:t>
            </a:r>
            <a:endParaRPr lang="en-GB" altLang="en-US" sz="1200" dirty="0">
              <a:solidFill>
                <a:srgbClr val="000000"/>
              </a:solidFill>
              <a:latin typeface="+mn-lt"/>
            </a:endParaRPr>
          </a:p>
        </p:txBody>
      </p:sp>
      <p:sp>
        <p:nvSpPr>
          <p:cNvPr id="57" name="Rectangle 56"/>
          <p:cNvSpPr>
            <a:spLocks noChangeArrowheads="1"/>
          </p:cNvSpPr>
          <p:nvPr/>
        </p:nvSpPr>
        <p:spPr bwMode="auto">
          <a:xfrm>
            <a:off x="1701235" y="4909273"/>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200" dirty="0">
                <a:solidFill>
                  <a:srgbClr val="000000"/>
                </a:solidFill>
                <a:latin typeface="+mn-lt"/>
                <a:sym typeface="Symbol" panose="05050102010706020507" pitchFamily="18" charset="2"/>
              </a:rPr>
              <a:t>0</a:t>
            </a:r>
            <a:endParaRPr lang="en-GB" altLang="en-US" sz="1200" dirty="0">
              <a:solidFill>
                <a:srgbClr val="000000"/>
              </a:solidFill>
              <a:latin typeface="+mn-lt"/>
            </a:endParaRPr>
          </a:p>
        </p:txBody>
      </p:sp>
      <p:sp>
        <p:nvSpPr>
          <p:cNvPr id="61" name="Rectangle 60"/>
          <p:cNvSpPr>
            <a:spLocks noChangeArrowheads="1"/>
          </p:cNvSpPr>
          <p:nvPr/>
        </p:nvSpPr>
        <p:spPr bwMode="auto">
          <a:xfrm>
            <a:off x="2075092" y="4909273"/>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200" dirty="0">
                <a:solidFill>
                  <a:srgbClr val="000000"/>
                </a:solidFill>
                <a:latin typeface="+mn-lt"/>
                <a:sym typeface="Symbol" panose="05050102010706020507" pitchFamily="18" charset="2"/>
              </a:rPr>
              <a:t>6</a:t>
            </a:r>
            <a:endParaRPr lang="en-GB" altLang="en-US" sz="1200" dirty="0">
              <a:solidFill>
                <a:srgbClr val="000000"/>
              </a:solidFill>
              <a:latin typeface="+mn-lt"/>
            </a:endParaRPr>
          </a:p>
        </p:txBody>
      </p:sp>
      <p:sp>
        <p:nvSpPr>
          <p:cNvPr id="64" name="Rectangle 63"/>
          <p:cNvSpPr>
            <a:spLocks noChangeArrowheads="1"/>
          </p:cNvSpPr>
          <p:nvPr/>
        </p:nvSpPr>
        <p:spPr bwMode="auto">
          <a:xfrm>
            <a:off x="2404088" y="490927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200" dirty="0">
                <a:solidFill>
                  <a:srgbClr val="000000"/>
                </a:solidFill>
                <a:latin typeface="+mn-lt"/>
                <a:sym typeface="Symbol" panose="05050102010706020507" pitchFamily="18" charset="2"/>
              </a:rPr>
              <a:t>12</a:t>
            </a:r>
            <a:endParaRPr lang="en-GB" altLang="en-US" sz="1200" dirty="0">
              <a:solidFill>
                <a:srgbClr val="000000"/>
              </a:solidFill>
              <a:latin typeface="+mn-lt"/>
            </a:endParaRPr>
          </a:p>
        </p:txBody>
      </p:sp>
      <p:sp>
        <p:nvSpPr>
          <p:cNvPr id="67" name="Rectangle 66"/>
          <p:cNvSpPr>
            <a:spLocks noChangeArrowheads="1"/>
          </p:cNvSpPr>
          <p:nvPr/>
        </p:nvSpPr>
        <p:spPr bwMode="auto">
          <a:xfrm>
            <a:off x="2763657" y="490927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200" dirty="0">
                <a:solidFill>
                  <a:srgbClr val="000000"/>
                </a:solidFill>
                <a:latin typeface="+mn-lt"/>
                <a:sym typeface="Symbol" panose="05050102010706020507" pitchFamily="18" charset="2"/>
              </a:rPr>
              <a:t>18</a:t>
            </a:r>
            <a:endParaRPr lang="en-GB" altLang="en-US" sz="1200" dirty="0">
              <a:solidFill>
                <a:srgbClr val="000000"/>
              </a:solidFill>
              <a:latin typeface="+mn-lt"/>
            </a:endParaRPr>
          </a:p>
        </p:txBody>
      </p:sp>
      <p:sp>
        <p:nvSpPr>
          <p:cNvPr id="70" name="Rectangle 69"/>
          <p:cNvSpPr>
            <a:spLocks noChangeArrowheads="1"/>
          </p:cNvSpPr>
          <p:nvPr/>
        </p:nvSpPr>
        <p:spPr bwMode="auto">
          <a:xfrm>
            <a:off x="3142275" y="490927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200" dirty="0">
                <a:solidFill>
                  <a:srgbClr val="000000"/>
                </a:solidFill>
                <a:latin typeface="+mn-lt"/>
                <a:sym typeface="Symbol" panose="05050102010706020507" pitchFamily="18" charset="2"/>
              </a:rPr>
              <a:t>24</a:t>
            </a:r>
            <a:endParaRPr lang="en-GB" altLang="en-US" sz="1200" dirty="0">
              <a:solidFill>
                <a:srgbClr val="000000"/>
              </a:solidFill>
              <a:latin typeface="+mn-lt"/>
            </a:endParaRPr>
          </a:p>
        </p:txBody>
      </p:sp>
      <p:sp>
        <p:nvSpPr>
          <p:cNvPr id="73" name="Rectangle 72"/>
          <p:cNvSpPr>
            <a:spLocks noChangeArrowheads="1"/>
          </p:cNvSpPr>
          <p:nvPr/>
        </p:nvSpPr>
        <p:spPr bwMode="auto">
          <a:xfrm>
            <a:off x="3511369" y="490927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200" dirty="0">
                <a:solidFill>
                  <a:srgbClr val="000000"/>
                </a:solidFill>
                <a:latin typeface="+mn-lt"/>
                <a:sym typeface="Symbol" panose="05050102010706020507" pitchFamily="18" charset="2"/>
              </a:rPr>
              <a:t>30</a:t>
            </a:r>
            <a:endParaRPr lang="en-GB" altLang="en-US" sz="1200" dirty="0">
              <a:solidFill>
                <a:srgbClr val="000000"/>
              </a:solidFill>
              <a:latin typeface="+mn-lt"/>
            </a:endParaRPr>
          </a:p>
        </p:txBody>
      </p:sp>
      <p:sp>
        <p:nvSpPr>
          <p:cNvPr id="76" name="Rectangle 75"/>
          <p:cNvSpPr>
            <a:spLocks noChangeArrowheads="1"/>
          </p:cNvSpPr>
          <p:nvPr/>
        </p:nvSpPr>
        <p:spPr bwMode="auto">
          <a:xfrm>
            <a:off x="3885225" y="490927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200" dirty="0">
                <a:solidFill>
                  <a:srgbClr val="000000"/>
                </a:solidFill>
                <a:latin typeface="+mn-lt"/>
                <a:sym typeface="Symbol" panose="05050102010706020507" pitchFamily="18" charset="2"/>
              </a:rPr>
              <a:t>36</a:t>
            </a:r>
            <a:endParaRPr lang="en-GB" altLang="en-US" sz="1200" dirty="0">
              <a:solidFill>
                <a:srgbClr val="000000"/>
              </a:solidFill>
              <a:latin typeface="+mn-lt"/>
            </a:endParaRPr>
          </a:p>
        </p:txBody>
      </p:sp>
      <p:sp>
        <p:nvSpPr>
          <p:cNvPr id="79" name="Rectangle 78"/>
          <p:cNvSpPr>
            <a:spLocks noChangeArrowheads="1"/>
          </p:cNvSpPr>
          <p:nvPr/>
        </p:nvSpPr>
        <p:spPr bwMode="auto">
          <a:xfrm>
            <a:off x="4254318" y="490927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200" dirty="0">
                <a:solidFill>
                  <a:srgbClr val="000000"/>
                </a:solidFill>
                <a:latin typeface="+mn-lt"/>
                <a:sym typeface="Symbol" panose="05050102010706020507" pitchFamily="18" charset="2"/>
              </a:rPr>
              <a:t>42</a:t>
            </a:r>
            <a:endParaRPr lang="en-GB" altLang="en-US" sz="1200" dirty="0">
              <a:solidFill>
                <a:srgbClr val="000000"/>
              </a:solidFill>
              <a:latin typeface="+mn-lt"/>
            </a:endParaRPr>
          </a:p>
        </p:txBody>
      </p:sp>
      <p:sp>
        <p:nvSpPr>
          <p:cNvPr id="82" name="Rectangle 81"/>
          <p:cNvSpPr>
            <a:spLocks noChangeArrowheads="1"/>
          </p:cNvSpPr>
          <p:nvPr/>
        </p:nvSpPr>
        <p:spPr bwMode="auto">
          <a:xfrm>
            <a:off x="4628174" y="490927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200" dirty="0">
                <a:solidFill>
                  <a:srgbClr val="000000"/>
                </a:solidFill>
                <a:latin typeface="+mn-lt"/>
                <a:sym typeface="Symbol" panose="05050102010706020507" pitchFamily="18" charset="2"/>
              </a:rPr>
              <a:t>48</a:t>
            </a:r>
            <a:endParaRPr lang="en-GB" altLang="en-US" sz="1200" dirty="0">
              <a:solidFill>
                <a:srgbClr val="000000"/>
              </a:solidFill>
              <a:latin typeface="+mn-lt"/>
            </a:endParaRPr>
          </a:p>
        </p:txBody>
      </p:sp>
      <p:sp>
        <p:nvSpPr>
          <p:cNvPr id="85" name="Rectangle 84"/>
          <p:cNvSpPr>
            <a:spLocks noChangeArrowheads="1"/>
          </p:cNvSpPr>
          <p:nvPr/>
        </p:nvSpPr>
        <p:spPr bwMode="auto">
          <a:xfrm>
            <a:off x="5002030" y="490927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200" dirty="0">
                <a:solidFill>
                  <a:srgbClr val="000000"/>
                </a:solidFill>
                <a:latin typeface="+mn-lt"/>
                <a:sym typeface="Symbol" panose="05050102010706020507" pitchFamily="18" charset="2"/>
              </a:rPr>
              <a:t>54</a:t>
            </a:r>
            <a:endParaRPr lang="en-GB" altLang="en-US" sz="1200" dirty="0">
              <a:solidFill>
                <a:srgbClr val="000000"/>
              </a:solidFill>
              <a:latin typeface="+mn-lt"/>
            </a:endParaRPr>
          </a:p>
        </p:txBody>
      </p:sp>
      <p:sp>
        <p:nvSpPr>
          <p:cNvPr id="88" name="Rectangle 87"/>
          <p:cNvSpPr>
            <a:spLocks noChangeArrowheads="1"/>
          </p:cNvSpPr>
          <p:nvPr/>
        </p:nvSpPr>
        <p:spPr bwMode="auto">
          <a:xfrm>
            <a:off x="5368742" y="490927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200" dirty="0">
                <a:solidFill>
                  <a:srgbClr val="000000"/>
                </a:solidFill>
                <a:latin typeface="+mn-lt"/>
                <a:sym typeface="Symbol" panose="05050102010706020507" pitchFamily="18" charset="2"/>
              </a:rPr>
              <a:t>60</a:t>
            </a:r>
            <a:endParaRPr lang="en-GB" altLang="en-US" sz="1200" dirty="0">
              <a:solidFill>
                <a:srgbClr val="000000"/>
              </a:solidFill>
              <a:latin typeface="+mn-lt"/>
            </a:endParaRPr>
          </a:p>
        </p:txBody>
      </p:sp>
      <p:sp>
        <p:nvSpPr>
          <p:cNvPr id="91" name="Rectangle 90"/>
          <p:cNvSpPr>
            <a:spLocks noChangeArrowheads="1"/>
          </p:cNvSpPr>
          <p:nvPr/>
        </p:nvSpPr>
        <p:spPr bwMode="auto">
          <a:xfrm>
            <a:off x="5751298" y="490927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200" dirty="0">
                <a:solidFill>
                  <a:srgbClr val="000000"/>
                </a:solidFill>
                <a:latin typeface="+mn-lt"/>
                <a:sym typeface="Symbol" panose="05050102010706020507" pitchFamily="18" charset="2"/>
              </a:rPr>
              <a:t>66</a:t>
            </a:r>
            <a:endParaRPr lang="en-GB" altLang="en-US" sz="1200" dirty="0">
              <a:solidFill>
                <a:srgbClr val="000000"/>
              </a:solidFill>
              <a:latin typeface="+mn-lt"/>
            </a:endParaRPr>
          </a:p>
        </p:txBody>
      </p:sp>
      <p:sp>
        <p:nvSpPr>
          <p:cNvPr id="94" name="Rectangle 93"/>
          <p:cNvSpPr>
            <a:spLocks noChangeArrowheads="1"/>
          </p:cNvSpPr>
          <p:nvPr/>
        </p:nvSpPr>
        <p:spPr bwMode="auto">
          <a:xfrm>
            <a:off x="6115628" y="490927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200" dirty="0">
                <a:solidFill>
                  <a:srgbClr val="000000"/>
                </a:solidFill>
                <a:latin typeface="+mn-lt"/>
                <a:sym typeface="Symbol" panose="05050102010706020507" pitchFamily="18" charset="2"/>
              </a:rPr>
              <a:t>72</a:t>
            </a:r>
            <a:endParaRPr lang="en-GB" altLang="en-US" sz="1200" dirty="0">
              <a:solidFill>
                <a:srgbClr val="000000"/>
              </a:solidFill>
              <a:latin typeface="+mn-lt"/>
            </a:endParaRPr>
          </a:p>
        </p:txBody>
      </p:sp>
      <p:sp>
        <p:nvSpPr>
          <p:cNvPr id="97" name="Rectangle 96"/>
          <p:cNvSpPr>
            <a:spLocks noChangeArrowheads="1"/>
          </p:cNvSpPr>
          <p:nvPr/>
        </p:nvSpPr>
        <p:spPr bwMode="auto">
          <a:xfrm>
            <a:off x="6484722" y="490927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200" dirty="0">
                <a:solidFill>
                  <a:srgbClr val="000000"/>
                </a:solidFill>
                <a:latin typeface="+mn-lt"/>
                <a:sym typeface="Symbol" panose="05050102010706020507" pitchFamily="18" charset="2"/>
              </a:rPr>
              <a:t>78</a:t>
            </a:r>
            <a:endParaRPr lang="en-GB" altLang="en-US" sz="1200" dirty="0">
              <a:solidFill>
                <a:srgbClr val="000000"/>
              </a:solidFill>
              <a:latin typeface="+mn-lt"/>
            </a:endParaRPr>
          </a:p>
        </p:txBody>
      </p:sp>
      <p:sp>
        <p:nvSpPr>
          <p:cNvPr id="100" name="Rectangle 99"/>
          <p:cNvSpPr>
            <a:spLocks noChangeArrowheads="1"/>
          </p:cNvSpPr>
          <p:nvPr/>
        </p:nvSpPr>
        <p:spPr bwMode="auto">
          <a:xfrm>
            <a:off x="6851434" y="490927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200" dirty="0">
                <a:solidFill>
                  <a:srgbClr val="000000"/>
                </a:solidFill>
                <a:latin typeface="+mn-lt"/>
                <a:sym typeface="Symbol" panose="05050102010706020507" pitchFamily="18" charset="2"/>
              </a:rPr>
              <a:t>84</a:t>
            </a:r>
            <a:endParaRPr lang="en-GB" altLang="en-US" sz="1200" dirty="0">
              <a:solidFill>
                <a:srgbClr val="000000"/>
              </a:solidFill>
              <a:latin typeface="+mn-lt"/>
            </a:endParaRPr>
          </a:p>
        </p:txBody>
      </p:sp>
      <p:sp>
        <p:nvSpPr>
          <p:cNvPr id="103" name="Rectangle 102"/>
          <p:cNvSpPr>
            <a:spLocks noChangeArrowheads="1"/>
          </p:cNvSpPr>
          <p:nvPr/>
        </p:nvSpPr>
        <p:spPr bwMode="auto">
          <a:xfrm>
            <a:off x="7232434" y="490927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200" dirty="0">
                <a:solidFill>
                  <a:srgbClr val="000000"/>
                </a:solidFill>
                <a:latin typeface="+mn-lt"/>
                <a:sym typeface="Symbol" panose="05050102010706020507" pitchFamily="18" charset="2"/>
              </a:rPr>
              <a:t>90</a:t>
            </a:r>
            <a:endParaRPr lang="en-GB" altLang="en-US" sz="1200" dirty="0">
              <a:solidFill>
                <a:srgbClr val="000000"/>
              </a:solidFill>
              <a:latin typeface="+mn-lt"/>
            </a:endParaRPr>
          </a:p>
        </p:txBody>
      </p:sp>
      <p:sp>
        <p:nvSpPr>
          <p:cNvPr id="106" name="Rectangle 105"/>
          <p:cNvSpPr>
            <a:spLocks noChangeArrowheads="1"/>
          </p:cNvSpPr>
          <p:nvPr/>
        </p:nvSpPr>
        <p:spPr bwMode="auto">
          <a:xfrm>
            <a:off x="7601528" y="490927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200" dirty="0">
                <a:solidFill>
                  <a:srgbClr val="000000"/>
                </a:solidFill>
                <a:latin typeface="+mn-lt"/>
                <a:sym typeface="Symbol" panose="05050102010706020507" pitchFamily="18" charset="2"/>
              </a:rPr>
              <a:t>96</a:t>
            </a:r>
            <a:endParaRPr lang="en-GB" altLang="en-US" sz="1200" dirty="0">
              <a:solidFill>
                <a:srgbClr val="000000"/>
              </a:solidFill>
              <a:latin typeface="+mn-lt"/>
            </a:endParaRPr>
          </a:p>
        </p:txBody>
      </p:sp>
      <p:sp>
        <p:nvSpPr>
          <p:cNvPr id="56" name="Line 16"/>
          <p:cNvSpPr>
            <a:spLocks noChangeShapeType="1"/>
          </p:cNvSpPr>
          <p:nvPr/>
        </p:nvSpPr>
        <p:spPr bwMode="auto">
          <a:xfrm rot="10800000" flipV="1">
            <a:off x="1743715" y="4802253"/>
            <a:ext cx="0" cy="720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dirty="0">
              <a:solidFill>
                <a:srgbClr val="000000"/>
              </a:solidFill>
            </a:endParaRPr>
          </a:p>
        </p:txBody>
      </p:sp>
      <p:sp>
        <p:nvSpPr>
          <p:cNvPr id="60" name="Line 16"/>
          <p:cNvSpPr>
            <a:spLocks noChangeShapeType="1"/>
          </p:cNvSpPr>
          <p:nvPr/>
        </p:nvSpPr>
        <p:spPr bwMode="auto">
          <a:xfrm rot="10800000" flipV="1">
            <a:off x="2117573" y="4802253"/>
            <a:ext cx="0" cy="720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dirty="0">
              <a:solidFill>
                <a:srgbClr val="000000"/>
              </a:solidFill>
            </a:endParaRPr>
          </a:p>
        </p:txBody>
      </p:sp>
      <p:sp>
        <p:nvSpPr>
          <p:cNvPr id="63" name="Line 16"/>
          <p:cNvSpPr>
            <a:spLocks noChangeShapeType="1"/>
          </p:cNvSpPr>
          <p:nvPr/>
        </p:nvSpPr>
        <p:spPr bwMode="auto">
          <a:xfrm rot="10800000" flipV="1">
            <a:off x="2489048" y="4802253"/>
            <a:ext cx="0" cy="720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dirty="0">
              <a:solidFill>
                <a:srgbClr val="000000"/>
              </a:solidFill>
            </a:endParaRPr>
          </a:p>
        </p:txBody>
      </p:sp>
      <p:sp>
        <p:nvSpPr>
          <p:cNvPr id="66" name="Line 16"/>
          <p:cNvSpPr>
            <a:spLocks noChangeShapeType="1"/>
          </p:cNvSpPr>
          <p:nvPr/>
        </p:nvSpPr>
        <p:spPr bwMode="auto">
          <a:xfrm rot="10800000" flipV="1">
            <a:off x="2848617" y="4802253"/>
            <a:ext cx="0" cy="720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dirty="0">
              <a:solidFill>
                <a:srgbClr val="000000"/>
              </a:solidFill>
            </a:endParaRPr>
          </a:p>
        </p:txBody>
      </p:sp>
      <p:sp>
        <p:nvSpPr>
          <p:cNvPr id="69" name="Line 16"/>
          <p:cNvSpPr>
            <a:spLocks noChangeShapeType="1"/>
          </p:cNvSpPr>
          <p:nvPr/>
        </p:nvSpPr>
        <p:spPr bwMode="auto">
          <a:xfrm rot="10800000" flipV="1">
            <a:off x="3227235" y="4802253"/>
            <a:ext cx="0" cy="720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dirty="0">
              <a:solidFill>
                <a:srgbClr val="000000"/>
              </a:solidFill>
            </a:endParaRPr>
          </a:p>
        </p:txBody>
      </p:sp>
      <p:sp>
        <p:nvSpPr>
          <p:cNvPr id="72" name="Line 16"/>
          <p:cNvSpPr>
            <a:spLocks noChangeShapeType="1"/>
          </p:cNvSpPr>
          <p:nvPr/>
        </p:nvSpPr>
        <p:spPr bwMode="auto">
          <a:xfrm rot="10800000" flipV="1">
            <a:off x="3596329" y="4802253"/>
            <a:ext cx="0" cy="720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dirty="0">
              <a:solidFill>
                <a:srgbClr val="000000"/>
              </a:solidFill>
            </a:endParaRPr>
          </a:p>
        </p:txBody>
      </p:sp>
      <p:sp>
        <p:nvSpPr>
          <p:cNvPr id="75" name="Line 16"/>
          <p:cNvSpPr>
            <a:spLocks noChangeShapeType="1"/>
          </p:cNvSpPr>
          <p:nvPr/>
        </p:nvSpPr>
        <p:spPr bwMode="auto">
          <a:xfrm rot="10800000" flipV="1">
            <a:off x="3970185" y="4802253"/>
            <a:ext cx="0" cy="720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dirty="0">
              <a:solidFill>
                <a:srgbClr val="000000"/>
              </a:solidFill>
            </a:endParaRPr>
          </a:p>
        </p:txBody>
      </p:sp>
      <p:sp>
        <p:nvSpPr>
          <p:cNvPr id="78" name="Line 16"/>
          <p:cNvSpPr>
            <a:spLocks noChangeShapeType="1"/>
          </p:cNvSpPr>
          <p:nvPr/>
        </p:nvSpPr>
        <p:spPr bwMode="auto">
          <a:xfrm rot="10800000" flipV="1">
            <a:off x="4339278" y="4802253"/>
            <a:ext cx="0" cy="720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dirty="0">
              <a:solidFill>
                <a:srgbClr val="000000"/>
              </a:solidFill>
            </a:endParaRPr>
          </a:p>
        </p:txBody>
      </p:sp>
      <p:sp>
        <p:nvSpPr>
          <p:cNvPr id="81" name="Line 16"/>
          <p:cNvSpPr>
            <a:spLocks noChangeShapeType="1"/>
          </p:cNvSpPr>
          <p:nvPr/>
        </p:nvSpPr>
        <p:spPr bwMode="auto">
          <a:xfrm rot="10800000" flipV="1">
            <a:off x="4713134" y="4802253"/>
            <a:ext cx="0" cy="720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dirty="0">
              <a:solidFill>
                <a:srgbClr val="000000"/>
              </a:solidFill>
            </a:endParaRPr>
          </a:p>
        </p:txBody>
      </p:sp>
      <p:sp>
        <p:nvSpPr>
          <p:cNvPr id="84" name="Line 16"/>
          <p:cNvSpPr>
            <a:spLocks noChangeShapeType="1"/>
          </p:cNvSpPr>
          <p:nvPr/>
        </p:nvSpPr>
        <p:spPr bwMode="auto">
          <a:xfrm rot="10800000" flipV="1">
            <a:off x="5086990" y="4802253"/>
            <a:ext cx="0" cy="720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dirty="0">
              <a:solidFill>
                <a:srgbClr val="000000"/>
              </a:solidFill>
            </a:endParaRPr>
          </a:p>
        </p:txBody>
      </p:sp>
      <p:sp>
        <p:nvSpPr>
          <p:cNvPr id="87" name="Line 16"/>
          <p:cNvSpPr>
            <a:spLocks noChangeShapeType="1"/>
          </p:cNvSpPr>
          <p:nvPr/>
        </p:nvSpPr>
        <p:spPr bwMode="auto">
          <a:xfrm rot="10800000" flipV="1">
            <a:off x="5453702" y="4802253"/>
            <a:ext cx="0" cy="720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dirty="0">
              <a:solidFill>
                <a:srgbClr val="000000"/>
              </a:solidFill>
            </a:endParaRPr>
          </a:p>
        </p:txBody>
      </p:sp>
      <p:sp>
        <p:nvSpPr>
          <p:cNvPr id="90" name="Line 16"/>
          <p:cNvSpPr>
            <a:spLocks noChangeShapeType="1"/>
          </p:cNvSpPr>
          <p:nvPr/>
        </p:nvSpPr>
        <p:spPr bwMode="auto">
          <a:xfrm rot="10800000" flipV="1">
            <a:off x="5836258" y="4802253"/>
            <a:ext cx="0" cy="720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dirty="0">
              <a:solidFill>
                <a:srgbClr val="000000"/>
              </a:solidFill>
            </a:endParaRPr>
          </a:p>
        </p:txBody>
      </p:sp>
      <p:sp>
        <p:nvSpPr>
          <p:cNvPr id="93" name="Line 16"/>
          <p:cNvSpPr>
            <a:spLocks noChangeShapeType="1"/>
          </p:cNvSpPr>
          <p:nvPr/>
        </p:nvSpPr>
        <p:spPr bwMode="auto">
          <a:xfrm rot="10800000" flipV="1">
            <a:off x="6200588" y="4802253"/>
            <a:ext cx="0" cy="720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dirty="0">
              <a:solidFill>
                <a:srgbClr val="000000"/>
              </a:solidFill>
            </a:endParaRPr>
          </a:p>
        </p:txBody>
      </p:sp>
      <p:sp>
        <p:nvSpPr>
          <p:cNvPr id="96" name="Line 16"/>
          <p:cNvSpPr>
            <a:spLocks noChangeShapeType="1"/>
          </p:cNvSpPr>
          <p:nvPr/>
        </p:nvSpPr>
        <p:spPr bwMode="auto">
          <a:xfrm rot="10800000" flipV="1">
            <a:off x="6569682" y="4802253"/>
            <a:ext cx="0" cy="720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dirty="0">
              <a:solidFill>
                <a:srgbClr val="000000"/>
              </a:solidFill>
            </a:endParaRPr>
          </a:p>
        </p:txBody>
      </p:sp>
      <p:sp>
        <p:nvSpPr>
          <p:cNvPr id="99" name="Line 16"/>
          <p:cNvSpPr>
            <a:spLocks noChangeShapeType="1"/>
          </p:cNvSpPr>
          <p:nvPr/>
        </p:nvSpPr>
        <p:spPr bwMode="auto">
          <a:xfrm rot="10800000" flipV="1">
            <a:off x="6936394" y="4802253"/>
            <a:ext cx="0" cy="720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dirty="0">
              <a:solidFill>
                <a:srgbClr val="000000"/>
              </a:solidFill>
            </a:endParaRPr>
          </a:p>
        </p:txBody>
      </p:sp>
      <p:sp>
        <p:nvSpPr>
          <p:cNvPr id="102" name="Line 16"/>
          <p:cNvSpPr>
            <a:spLocks noChangeShapeType="1"/>
          </p:cNvSpPr>
          <p:nvPr/>
        </p:nvSpPr>
        <p:spPr bwMode="auto">
          <a:xfrm rot="10800000" flipV="1">
            <a:off x="7317394" y="4802253"/>
            <a:ext cx="0" cy="720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dirty="0">
              <a:solidFill>
                <a:srgbClr val="000000"/>
              </a:solidFill>
            </a:endParaRPr>
          </a:p>
        </p:txBody>
      </p:sp>
      <p:sp>
        <p:nvSpPr>
          <p:cNvPr id="105" name="Line 16"/>
          <p:cNvSpPr>
            <a:spLocks noChangeShapeType="1"/>
          </p:cNvSpPr>
          <p:nvPr/>
        </p:nvSpPr>
        <p:spPr bwMode="auto">
          <a:xfrm rot="10800000" flipV="1">
            <a:off x="7686488" y="4802253"/>
            <a:ext cx="0" cy="720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dirty="0">
              <a:solidFill>
                <a:srgbClr val="000000"/>
              </a:solidFill>
            </a:endParaRPr>
          </a:p>
        </p:txBody>
      </p:sp>
      <p:sp>
        <p:nvSpPr>
          <p:cNvPr id="108" name="Line 16"/>
          <p:cNvSpPr>
            <a:spLocks noChangeShapeType="1"/>
          </p:cNvSpPr>
          <p:nvPr/>
        </p:nvSpPr>
        <p:spPr bwMode="auto">
          <a:xfrm rot="10800000" flipV="1">
            <a:off x="8065108" y="4802253"/>
            <a:ext cx="0" cy="720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dirty="0">
              <a:solidFill>
                <a:srgbClr val="000000"/>
              </a:solidFill>
            </a:endParaRPr>
          </a:p>
        </p:txBody>
      </p:sp>
      <p:sp>
        <p:nvSpPr>
          <p:cNvPr id="109" name="Rectangle 108"/>
          <p:cNvSpPr>
            <a:spLocks noChangeArrowheads="1"/>
          </p:cNvSpPr>
          <p:nvPr/>
        </p:nvSpPr>
        <p:spPr bwMode="auto">
          <a:xfrm>
            <a:off x="7937668" y="4909273"/>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200" dirty="0">
                <a:solidFill>
                  <a:srgbClr val="000000"/>
                </a:solidFill>
                <a:latin typeface="+mn-lt"/>
                <a:sym typeface="Symbol" panose="05050102010706020507" pitchFamily="18" charset="2"/>
              </a:rPr>
              <a:t>102</a:t>
            </a:r>
            <a:endParaRPr lang="en-GB" altLang="en-US" sz="1200" dirty="0">
              <a:solidFill>
                <a:srgbClr val="000000"/>
              </a:solidFill>
              <a:latin typeface="+mn-lt"/>
            </a:endParaRPr>
          </a:p>
        </p:txBody>
      </p:sp>
      <p:sp>
        <p:nvSpPr>
          <p:cNvPr id="110" name="TextBox 68"/>
          <p:cNvSpPr txBox="1"/>
          <p:nvPr/>
        </p:nvSpPr>
        <p:spPr>
          <a:xfrm rot="16200000">
            <a:off x="291939" y="3475355"/>
            <a:ext cx="1662315" cy="215444"/>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000000"/>
                </a:solidFill>
              </a:rPr>
              <a:t>Overall survival (%)</a:t>
            </a:r>
          </a:p>
        </p:txBody>
      </p:sp>
      <p:sp>
        <p:nvSpPr>
          <p:cNvPr id="112" name="TextBox 68"/>
          <p:cNvSpPr txBox="1"/>
          <p:nvPr/>
        </p:nvSpPr>
        <p:spPr>
          <a:xfrm>
            <a:off x="846205" y="5249514"/>
            <a:ext cx="743793"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rgbClr val="000000"/>
                </a:solidFill>
              </a:rPr>
              <a:t>No. at risk</a:t>
            </a:r>
          </a:p>
        </p:txBody>
      </p:sp>
      <p:sp>
        <p:nvSpPr>
          <p:cNvPr id="113" name="TextBox 68"/>
          <p:cNvSpPr txBox="1"/>
          <p:nvPr/>
        </p:nvSpPr>
        <p:spPr>
          <a:xfrm>
            <a:off x="846205" y="5446137"/>
            <a:ext cx="578685"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3"/>
                </a:solidFill>
              </a:rPr>
              <a:t>Olaparib</a:t>
            </a:r>
          </a:p>
        </p:txBody>
      </p:sp>
      <p:sp>
        <p:nvSpPr>
          <p:cNvPr id="138" name="TextBox 68"/>
          <p:cNvSpPr txBox="1"/>
          <p:nvPr/>
        </p:nvSpPr>
        <p:spPr>
          <a:xfrm>
            <a:off x="846205" y="5642760"/>
            <a:ext cx="553037"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lumMod val="50000"/>
                  </a:schemeClr>
                </a:solidFill>
              </a:rPr>
              <a:t>Placebo</a:t>
            </a:r>
          </a:p>
        </p:txBody>
      </p:sp>
      <p:sp>
        <p:nvSpPr>
          <p:cNvPr id="116" name="TextBox 68"/>
          <p:cNvSpPr txBox="1"/>
          <p:nvPr/>
        </p:nvSpPr>
        <p:spPr>
          <a:xfrm>
            <a:off x="1615915" y="5439044"/>
            <a:ext cx="255600"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accent3"/>
                </a:solidFill>
              </a:rPr>
              <a:t>260</a:t>
            </a:r>
          </a:p>
        </p:txBody>
      </p:sp>
      <p:sp>
        <p:nvSpPr>
          <p:cNvPr id="139" name="TextBox 68"/>
          <p:cNvSpPr txBox="1"/>
          <p:nvPr/>
        </p:nvSpPr>
        <p:spPr>
          <a:xfrm>
            <a:off x="1615915" y="5642760"/>
            <a:ext cx="255600"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131</a:t>
            </a:r>
          </a:p>
        </p:txBody>
      </p:sp>
      <p:sp>
        <p:nvSpPr>
          <p:cNvPr id="117" name="TextBox 68"/>
          <p:cNvSpPr txBox="1"/>
          <p:nvPr/>
        </p:nvSpPr>
        <p:spPr>
          <a:xfrm>
            <a:off x="1987783" y="5439044"/>
            <a:ext cx="255600"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accent3"/>
                </a:solidFill>
              </a:rPr>
              <a:t>252</a:t>
            </a:r>
          </a:p>
        </p:txBody>
      </p:sp>
      <p:sp>
        <p:nvSpPr>
          <p:cNvPr id="140" name="TextBox 68"/>
          <p:cNvSpPr txBox="1"/>
          <p:nvPr/>
        </p:nvSpPr>
        <p:spPr>
          <a:xfrm>
            <a:off x="1987783" y="5642760"/>
            <a:ext cx="255600"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128</a:t>
            </a:r>
          </a:p>
        </p:txBody>
      </p:sp>
      <p:sp>
        <p:nvSpPr>
          <p:cNvPr id="118" name="TextBox 68"/>
          <p:cNvSpPr txBox="1"/>
          <p:nvPr/>
        </p:nvSpPr>
        <p:spPr>
          <a:xfrm>
            <a:off x="2359651" y="5439044"/>
            <a:ext cx="255600"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accent3"/>
                </a:solidFill>
              </a:rPr>
              <a:t>246</a:t>
            </a:r>
          </a:p>
        </p:txBody>
      </p:sp>
      <p:sp>
        <p:nvSpPr>
          <p:cNvPr id="141" name="TextBox 68"/>
          <p:cNvSpPr txBox="1"/>
          <p:nvPr/>
        </p:nvSpPr>
        <p:spPr>
          <a:xfrm>
            <a:off x="2359651" y="5642760"/>
            <a:ext cx="255600"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125</a:t>
            </a:r>
          </a:p>
        </p:txBody>
      </p:sp>
      <p:sp>
        <p:nvSpPr>
          <p:cNvPr id="119" name="TextBox 68"/>
          <p:cNvSpPr txBox="1"/>
          <p:nvPr/>
        </p:nvSpPr>
        <p:spPr>
          <a:xfrm>
            <a:off x="2731519" y="5439044"/>
            <a:ext cx="255600"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accent3"/>
                </a:solidFill>
              </a:rPr>
              <a:t>236</a:t>
            </a:r>
          </a:p>
        </p:txBody>
      </p:sp>
      <p:sp>
        <p:nvSpPr>
          <p:cNvPr id="142" name="TextBox 68"/>
          <p:cNvSpPr txBox="1"/>
          <p:nvPr/>
        </p:nvSpPr>
        <p:spPr>
          <a:xfrm>
            <a:off x="2737586" y="5642760"/>
            <a:ext cx="243465"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114</a:t>
            </a:r>
          </a:p>
        </p:txBody>
      </p:sp>
      <p:sp>
        <p:nvSpPr>
          <p:cNvPr id="120" name="TextBox 68"/>
          <p:cNvSpPr txBox="1"/>
          <p:nvPr/>
        </p:nvSpPr>
        <p:spPr>
          <a:xfrm>
            <a:off x="3103387" y="5439044"/>
            <a:ext cx="255600"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accent3"/>
                </a:solidFill>
              </a:rPr>
              <a:t>227</a:t>
            </a:r>
          </a:p>
        </p:txBody>
      </p:sp>
      <p:sp>
        <p:nvSpPr>
          <p:cNvPr id="143" name="TextBox 68"/>
          <p:cNvSpPr txBox="1"/>
          <p:nvPr/>
        </p:nvSpPr>
        <p:spPr>
          <a:xfrm>
            <a:off x="3103387" y="5642760"/>
            <a:ext cx="255600"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108</a:t>
            </a:r>
          </a:p>
        </p:txBody>
      </p:sp>
      <p:sp>
        <p:nvSpPr>
          <p:cNvPr id="125" name="TextBox 68"/>
          <p:cNvSpPr txBox="1"/>
          <p:nvPr/>
        </p:nvSpPr>
        <p:spPr>
          <a:xfrm>
            <a:off x="3475255" y="5439044"/>
            <a:ext cx="255600"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accent3"/>
                </a:solidFill>
              </a:rPr>
              <a:t>214</a:t>
            </a:r>
          </a:p>
        </p:txBody>
      </p:sp>
      <p:sp>
        <p:nvSpPr>
          <p:cNvPr id="144" name="TextBox 68"/>
          <p:cNvSpPr txBox="1"/>
          <p:nvPr/>
        </p:nvSpPr>
        <p:spPr>
          <a:xfrm>
            <a:off x="3475255" y="5642760"/>
            <a:ext cx="255600"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100</a:t>
            </a:r>
          </a:p>
        </p:txBody>
      </p:sp>
      <p:sp>
        <p:nvSpPr>
          <p:cNvPr id="126" name="TextBox 68"/>
          <p:cNvSpPr txBox="1"/>
          <p:nvPr/>
        </p:nvSpPr>
        <p:spPr>
          <a:xfrm>
            <a:off x="3847123" y="5439044"/>
            <a:ext cx="255600"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accent3"/>
                </a:solidFill>
              </a:rPr>
              <a:t>203</a:t>
            </a:r>
          </a:p>
        </p:txBody>
      </p:sp>
      <p:sp>
        <p:nvSpPr>
          <p:cNvPr id="145" name="TextBox 68"/>
          <p:cNvSpPr txBox="1"/>
          <p:nvPr/>
        </p:nvSpPr>
        <p:spPr>
          <a:xfrm>
            <a:off x="3889964" y="5642760"/>
            <a:ext cx="169918"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97</a:t>
            </a:r>
          </a:p>
        </p:txBody>
      </p:sp>
      <p:sp>
        <p:nvSpPr>
          <p:cNvPr id="127" name="TextBox 68"/>
          <p:cNvSpPr txBox="1"/>
          <p:nvPr/>
        </p:nvSpPr>
        <p:spPr>
          <a:xfrm>
            <a:off x="4218991" y="5439044"/>
            <a:ext cx="255600"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accent3"/>
                </a:solidFill>
              </a:rPr>
              <a:t>194</a:t>
            </a:r>
          </a:p>
        </p:txBody>
      </p:sp>
      <p:sp>
        <p:nvSpPr>
          <p:cNvPr id="146" name="TextBox 68"/>
          <p:cNvSpPr txBox="1"/>
          <p:nvPr/>
        </p:nvSpPr>
        <p:spPr>
          <a:xfrm>
            <a:off x="4261832" y="5642760"/>
            <a:ext cx="169918"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92</a:t>
            </a:r>
          </a:p>
        </p:txBody>
      </p:sp>
      <p:sp>
        <p:nvSpPr>
          <p:cNvPr id="128" name="TextBox 68"/>
          <p:cNvSpPr txBox="1"/>
          <p:nvPr/>
        </p:nvSpPr>
        <p:spPr>
          <a:xfrm>
            <a:off x="4590859" y="5439044"/>
            <a:ext cx="255600"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accent3"/>
                </a:solidFill>
              </a:rPr>
              <a:t>185</a:t>
            </a:r>
          </a:p>
        </p:txBody>
      </p:sp>
      <p:sp>
        <p:nvSpPr>
          <p:cNvPr id="147" name="TextBox 68"/>
          <p:cNvSpPr txBox="1"/>
          <p:nvPr/>
        </p:nvSpPr>
        <p:spPr>
          <a:xfrm>
            <a:off x="4633700" y="5642760"/>
            <a:ext cx="169918"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87</a:t>
            </a:r>
          </a:p>
        </p:txBody>
      </p:sp>
      <p:sp>
        <p:nvSpPr>
          <p:cNvPr id="129" name="TextBox 68"/>
          <p:cNvSpPr txBox="1"/>
          <p:nvPr/>
        </p:nvSpPr>
        <p:spPr>
          <a:xfrm>
            <a:off x="4962727" y="5439044"/>
            <a:ext cx="255600"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accent3"/>
                </a:solidFill>
              </a:rPr>
              <a:t>177</a:t>
            </a:r>
          </a:p>
        </p:txBody>
      </p:sp>
      <p:sp>
        <p:nvSpPr>
          <p:cNvPr id="148" name="TextBox 68"/>
          <p:cNvSpPr txBox="1"/>
          <p:nvPr/>
        </p:nvSpPr>
        <p:spPr>
          <a:xfrm>
            <a:off x="5005568" y="5642760"/>
            <a:ext cx="169918"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80</a:t>
            </a:r>
          </a:p>
        </p:txBody>
      </p:sp>
      <p:sp>
        <p:nvSpPr>
          <p:cNvPr id="130" name="TextBox 68"/>
          <p:cNvSpPr txBox="1"/>
          <p:nvPr/>
        </p:nvSpPr>
        <p:spPr>
          <a:xfrm>
            <a:off x="5334595" y="5439044"/>
            <a:ext cx="255600"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accent3"/>
                </a:solidFill>
              </a:rPr>
              <a:t>170</a:t>
            </a:r>
          </a:p>
        </p:txBody>
      </p:sp>
      <p:sp>
        <p:nvSpPr>
          <p:cNvPr id="149" name="TextBox 68"/>
          <p:cNvSpPr txBox="1"/>
          <p:nvPr/>
        </p:nvSpPr>
        <p:spPr>
          <a:xfrm>
            <a:off x="5377436" y="5642760"/>
            <a:ext cx="169918"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73</a:t>
            </a:r>
          </a:p>
        </p:txBody>
      </p:sp>
      <p:sp>
        <p:nvSpPr>
          <p:cNvPr id="131" name="TextBox 68"/>
          <p:cNvSpPr txBox="1"/>
          <p:nvPr/>
        </p:nvSpPr>
        <p:spPr>
          <a:xfrm>
            <a:off x="5706463" y="5439044"/>
            <a:ext cx="255600"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accent3"/>
                </a:solidFill>
              </a:rPr>
              <a:t>165</a:t>
            </a:r>
          </a:p>
        </p:txBody>
      </p:sp>
      <p:sp>
        <p:nvSpPr>
          <p:cNvPr id="150" name="TextBox 68"/>
          <p:cNvSpPr txBox="1"/>
          <p:nvPr/>
        </p:nvSpPr>
        <p:spPr>
          <a:xfrm>
            <a:off x="5749304" y="5642760"/>
            <a:ext cx="169918"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67</a:t>
            </a:r>
          </a:p>
        </p:txBody>
      </p:sp>
      <p:sp>
        <p:nvSpPr>
          <p:cNvPr id="132" name="TextBox 68"/>
          <p:cNvSpPr txBox="1"/>
          <p:nvPr/>
        </p:nvSpPr>
        <p:spPr>
          <a:xfrm>
            <a:off x="6078331" y="5439044"/>
            <a:ext cx="255600"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accent3"/>
                </a:solidFill>
              </a:rPr>
              <a:t>159</a:t>
            </a:r>
          </a:p>
        </p:txBody>
      </p:sp>
      <p:sp>
        <p:nvSpPr>
          <p:cNvPr id="151" name="TextBox 68"/>
          <p:cNvSpPr txBox="1"/>
          <p:nvPr/>
        </p:nvSpPr>
        <p:spPr>
          <a:xfrm>
            <a:off x="6121172" y="5642760"/>
            <a:ext cx="169918"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60</a:t>
            </a:r>
          </a:p>
        </p:txBody>
      </p:sp>
      <p:sp>
        <p:nvSpPr>
          <p:cNvPr id="133" name="TextBox 68"/>
          <p:cNvSpPr txBox="1"/>
          <p:nvPr/>
        </p:nvSpPr>
        <p:spPr>
          <a:xfrm>
            <a:off x="6450199" y="5439044"/>
            <a:ext cx="255600"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accent3"/>
                </a:solidFill>
              </a:rPr>
              <a:t>157</a:t>
            </a:r>
          </a:p>
        </p:txBody>
      </p:sp>
      <p:sp>
        <p:nvSpPr>
          <p:cNvPr id="152" name="TextBox 68"/>
          <p:cNvSpPr txBox="1"/>
          <p:nvPr/>
        </p:nvSpPr>
        <p:spPr>
          <a:xfrm>
            <a:off x="6493040" y="5642760"/>
            <a:ext cx="169918"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54</a:t>
            </a:r>
          </a:p>
        </p:txBody>
      </p:sp>
      <p:sp>
        <p:nvSpPr>
          <p:cNvPr id="134" name="TextBox 68"/>
          <p:cNvSpPr txBox="1"/>
          <p:nvPr/>
        </p:nvSpPr>
        <p:spPr>
          <a:xfrm>
            <a:off x="6822067" y="5439044"/>
            <a:ext cx="255600"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accent3"/>
                </a:solidFill>
              </a:rPr>
              <a:t>153</a:t>
            </a:r>
          </a:p>
        </p:txBody>
      </p:sp>
      <p:sp>
        <p:nvSpPr>
          <p:cNvPr id="153" name="TextBox 68"/>
          <p:cNvSpPr txBox="1"/>
          <p:nvPr/>
        </p:nvSpPr>
        <p:spPr>
          <a:xfrm>
            <a:off x="6864908" y="5642760"/>
            <a:ext cx="169918"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52</a:t>
            </a:r>
          </a:p>
        </p:txBody>
      </p:sp>
      <p:sp>
        <p:nvSpPr>
          <p:cNvPr id="135" name="TextBox 68"/>
          <p:cNvSpPr txBox="1"/>
          <p:nvPr/>
        </p:nvSpPr>
        <p:spPr>
          <a:xfrm>
            <a:off x="7236776" y="5439044"/>
            <a:ext cx="169918"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accent3"/>
                </a:solidFill>
              </a:rPr>
              <a:t>79</a:t>
            </a:r>
          </a:p>
        </p:txBody>
      </p:sp>
      <p:sp>
        <p:nvSpPr>
          <p:cNvPr id="154" name="TextBox 68"/>
          <p:cNvSpPr txBox="1"/>
          <p:nvPr/>
        </p:nvSpPr>
        <p:spPr>
          <a:xfrm>
            <a:off x="7236776" y="5642760"/>
            <a:ext cx="169918"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21</a:t>
            </a:r>
          </a:p>
        </p:txBody>
      </p:sp>
      <p:sp>
        <p:nvSpPr>
          <p:cNvPr id="136" name="TextBox 68"/>
          <p:cNvSpPr txBox="1"/>
          <p:nvPr/>
        </p:nvSpPr>
        <p:spPr>
          <a:xfrm>
            <a:off x="7608644" y="5439044"/>
            <a:ext cx="169918"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accent3"/>
                </a:solidFill>
              </a:rPr>
              <a:t>21</a:t>
            </a:r>
          </a:p>
        </p:txBody>
      </p:sp>
      <p:sp>
        <p:nvSpPr>
          <p:cNvPr id="155" name="TextBox 68"/>
          <p:cNvSpPr txBox="1"/>
          <p:nvPr/>
        </p:nvSpPr>
        <p:spPr>
          <a:xfrm>
            <a:off x="7651123" y="5642760"/>
            <a:ext cx="84960"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6</a:t>
            </a:r>
          </a:p>
        </p:txBody>
      </p:sp>
      <p:sp>
        <p:nvSpPr>
          <p:cNvPr id="137" name="TextBox 68"/>
          <p:cNvSpPr txBox="1"/>
          <p:nvPr/>
        </p:nvSpPr>
        <p:spPr>
          <a:xfrm>
            <a:off x="8022988" y="5439044"/>
            <a:ext cx="84960"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accent3"/>
                </a:solidFill>
              </a:rPr>
              <a:t>0</a:t>
            </a:r>
          </a:p>
        </p:txBody>
      </p:sp>
      <p:sp>
        <p:nvSpPr>
          <p:cNvPr id="156" name="TextBox 68"/>
          <p:cNvSpPr txBox="1"/>
          <p:nvPr/>
        </p:nvSpPr>
        <p:spPr>
          <a:xfrm>
            <a:off x="8022988" y="5642760"/>
            <a:ext cx="84960"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0</a:t>
            </a:r>
          </a:p>
        </p:txBody>
      </p:sp>
      <p:sp>
        <p:nvSpPr>
          <p:cNvPr id="157" name="TextBox 68"/>
          <p:cNvSpPr txBox="1"/>
          <p:nvPr/>
        </p:nvSpPr>
        <p:spPr>
          <a:xfrm>
            <a:off x="3912422" y="5123994"/>
            <a:ext cx="2414123" cy="215444"/>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000000"/>
                </a:solidFill>
              </a:rPr>
              <a:t>Months since randomization</a:t>
            </a:r>
          </a:p>
        </p:txBody>
      </p:sp>
      <p:sp>
        <p:nvSpPr>
          <p:cNvPr id="158" name="TextBox 68"/>
          <p:cNvSpPr txBox="1"/>
          <p:nvPr/>
        </p:nvSpPr>
        <p:spPr>
          <a:xfrm>
            <a:off x="7840113" y="2380970"/>
            <a:ext cx="956993"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Events, </a:t>
            </a:r>
            <a:r>
              <a:rPr lang="en-US" sz="1200" dirty="0">
                <a:solidFill>
                  <a:srgbClr val="000000"/>
                </a:solidFill>
              </a:rPr>
              <a:t>n (%)</a:t>
            </a:r>
          </a:p>
        </p:txBody>
      </p:sp>
      <p:sp>
        <p:nvSpPr>
          <p:cNvPr id="159" name="TextBox 68"/>
          <p:cNvSpPr txBox="1"/>
          <p:nvPr/>
        </p:nvSpPr>
        <p:spPr>
          <a:xfrm>
            <a:off x="7915649" y="2618905"/>
            <a:ext cx="883254" cy="36933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Median OS, </a:t>
            </a:r>
          </a:p>
          <a:p>
            <a:pPr algn="ctr"/>
            <a:r>
              <a:rPr lang="en-US" sz="1200" dirty="0">
                <a:solidFill>
                  <a:srgbClr val="000000"/>
                </a:solidFill>
              </a:rPr>
              <a:t>months</a:t>
            </a:r>
          </a:p>
        </p:txBody>
      </p:sp>
      <p:sp>
        <p:nvSpPr>
          <p:cNvPr id="160" name="TextBox 68"/>
          <p:cNvSpPr txBox="1"/>
          <p:nvPr/>
        </p:nvSpPr>
        <p:spPr>
          <a:xfrm>
            <a:off x="5049744" y="2493501"/>
            <a:ext cx="434414"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00000"/>
                </a:solidFill>
              </a:rPr>
              <a:t>73.1%</a:t>
            </a:r>
          </a:p>
        </p:txBody>
      </p:sp>
      <p:sp>
        <p:nvSpPr>
          <p:cNvPr id="161" name="TextBox 68"/>
          <p:cNvSpPr txBox="1"/>
          <p:nvPr/>
        </p:nvSpPr>
        <p:spPr>
          <a:xfrm>
            <a:off x="6506788" y="2678167"/>
            <a:ext cx="434414"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00000"/>
                </a:solidFill>
              </a:rPr>
              <a:t>67.0%</a:t>
            </a:r>
          </a:p>
        </p:txBody>
      </p:sp>
      <p:sp>
        <p:nvSpPr>
          <p:cNvPr id="162" name="TextBox 68"/>
          <p:cNvSpPr txBox="1"/>
          <p:nvPr/>
        </p:nvSpPr>
        <p:spPr>
          <a:xfrm>
            <a:off x="4992240" y="3062761"/>
            <a:ext cx="434414"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00000"/>
                </a:solidFill>
              </a:rPr>
              <a:t>63.4%</a:t>
            </a:r>
          </a:p>
        </p:txBody>
      </p:sp>
      <p:sp>
        <p:nvSpPr>
          <p:cNvPr id="163" name="TextBox 68"/>
          <p:cNvSpPr txBox="1"/>
          <p:nvPr/>
        </p:nvSpPr>
        <p:spPr>
          <a:xfrm>
            <a:off x="6484722" y="3583077"/>
            <a:ext cx="434414"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00000"/>
                </a:solidFill>
              </a:rPr>
              <a:t>46.5%</a:t>
            </a:r>
          </a:p>
        </p:txBody>
      </p:sp>
      <p:sp>
        <p:nvSpPr>
          <p:cNvPr id="164" name="TextBox 68"/>
          <p:cNvSpPr txBox="1"/>
          <p:nvPr/>
        </p:nvSpPr>
        <p:spPr>
          <a:xfrm>
            <a:off x="7601528" y="3994056"/>
            <a:ext cx="553037"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00000"/>
                </a:solidFill>
              </a:rPr>
              <a:t>Placebo</a:t>
            </a:r>
          </a:p>
        </p:txBody>
      </p:sp>
      <p:sp>
        <p:nvSpPr>
          <p:cNvPr id="165" name="TextBox 68"/>
          <p:cNvSpPr txBox="1"/>
          <p:nvPr/>
        </p:nvSpPr>
        <p:spPr>
          <a:xfrm>
            <a:off x="7582662" y="3155094"/>
            <a:ext cx="578685"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00000"/>
                </a:solidFill>
              </a:rPr>
              <a:t>Olaparib</a:t>
            </a:r>
          </a:p>
        </p:txBody>
      </p:sp>
      <p:cxnSp>
        <p:nvCxnSpPr>
          <p:cNvPr id="177" name="Straight Connector 176"/>
          <p:cNvCxnSpPr/>
          <p:nvPr/>
        </p:nvCxnSpPr>
        <p:spPr>
          <a:xfrm flipV="1">
            <a:off x="5453701" y="2762557"/>
            <a:ext cx="0" cy="2037176"/>
          </a:xfrm>
          <a:prstGeom prst="line">
            <a:avLst/>
          </a:prstGeom>
          <a:ln w="9525">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H="1" flipV="1">
            <a:off x="6936393" y="2963411"/>
            <a:ext cx="0" cy="1836322"/>
          </a:xfrm>
          <a:prstGeom prst="line">
            <a:avLst/>
          </a:prstGeom>
          <a:ln w="9525">
            <a:solidFill>
              <a:srgbClr val="000000"/>
            </a:solidFill>
            <a:prstDash val="dash"/>
          </a:ln>
        </p:spPr>
        <p:style>
          <a:lnRef idx="1">
            <a:schemeClr val="accent1"/>
          </a:lnRef>
          <a:fillRef idx="0">
            <a:schemeClr val="accent1"/>
          </a:fillRef>
          <a:effectRef idx="0">
            <a:schemeClr val="accent1"/>
          </a:effectRef>
          <a:fontRef idx="minor">
            <a:schemeClr val="tx1"/>
          </a:fontRef>
        </p:style>
      </p:cxnSp>
      <p:grpSp>
        <p:nvGrpSpPr>
          <p:cNvPr id="174" name="Group 173"/>
          <p:cNvGrpSpPr/>
          <p:nvPr/>
        </p:nvGrpSpPr>
        <p:grpSpPr>
          <a:xfrm>
            <a:off x="1749531" y="2003491"/>
            <a:ext cx="6175876" cy="1905000"/>
            <a:chOff x="5332465" y="1583651"/>
            <a:chExt cx="7315320" cy="2242519"/>
          </a:xfrm>
        </p:grpSpPr>
        <p:sp>
          <p:nvSpPr>
            <p:cNvPr id="175" name="Freeform 6"/>
            <p:cNvSpPr>
              <a:spLocks/>
            </p:cNvSpPr>
            <p:nvPr/>
          </p:nvSpPr>
          <p:spPr bwMode="auto">
            <a:xfrm>
              <a:off x="5332465" y="1601122"/>
              <a:ext cx="7315320" cy="1241961"/>
            </a:xfrm>
            <a:custGeom>
              <a:avLst/>
              <a:gdLst/>
              <a:ahLst/>
              <a:cxnLst>
                <a:cxn ang="0">
                  <a:pos x="151" y="17"/>
                </a:cxn>
                <a:cxn ang="0">
                  <a:pos x="415" y="22"/>
                </a:cxn>
                <a:cxn ang="0">
                  <a:pos x="588" y="66"/>
                </a:cxn>
                <a:cxn ang="0">
                  <a:pos x="647" y="74"/>
                </a:cxn>
                <a:cxn ang="0">
                  <a:pos x="732" y="100"/>
                </a:cxn>
                <a:cxn ang="0">
                  <a:pos x="781" y="121"/>
                </a:cxn>
                <a:cxn ang="0">
                  <a:pos x="869" y="133"/>
                </a:cxn>
                <a:cxn ang="0">
                  <a:pos x="933" y="147"/>
                </a:cxn>
                <a:cxn ang="0">
                  <a:pos x="982" y="161"/>
                </a:cxn>
                <a:cxn ang="0">
                  <a:pos x="1001" y="175"/>
                </a:cxn>
                <a:cxn ang="0">
                  <a:pos x="1077" y="185"/>
                </a:cxn>
                <a:cxn ang="0">
                  <a:pos x="1155" y="196"/>
                </a:cxn>
                <a:cxn ang="0">
                  <a:pos x="1216" y="208"/>
                </a:cxn>
                <a:cxn ang="0">
                  <a:pos x="1261" y="241"/>
                </a:cxn>
                <a:cxn ang="0">
                  <a:pos x="1303" y="248"/>
                </a:cxn>
                <a:cxn ang="0">
                  <a:pos x="1419" y="281"/>
                </a:cxn>
                <a:cxn ang="0">
                  <a:pos x="1544" y="296"/>
                </a:cxn>
                <a:cxn ang="0">
                  <a:pos x="1556" y="312"/>
                </a:cxn>
                <a:cxn ang="0">
                  <a:pos x="1646" y="322"/>
                </a:cxn>
                <a:cxn ang="0">
                  <a:pos x="1658" y="350"/>
                </a:cxn>
                <a:cxn ang="0">
                  <a:pos x="1696" y="359"/>
                </a:cxn>
                <a:cxn ang="0">
                  <a:pos x="1703" y="374"/>
                </a:cxn>
                <a:cxn ang="0">
                  <a:pos x="1748" y="381"/>
                </a:cxn>
                <a:cxn ang="0">
                  <a:pos x="1783" y="404"/>
                </a:cxn>
                <a:cxn ang="0">
                  <a:pos x="1861" y="411"/>
                </a:cxn>
                <a:cxn ang="0">
                  <a:pos x="1877" y="423"/>
                </a:cxn>
                <a:cxn ang="0">
                  <a:pos x="2026" y="433"/>
                </a:cxn>
                <a:cxn ang="0">
                  <a:pos x="2099" y="454"/>
                </a:cxn>
                <a:cxn ang="0">
                  <a:pos x="2168" y="461"/>
                </a:cxn>
                <a:cxn ang="0">
                  <a:pos x="2206" y="489"/>
                </a:cxn>
                <a:cxn ang="0">
                  <a:pos x="2305" y="499"/>
                </a:cxn>
                <a:cxn ang="0">
                  <a:pos x="2409" y="518"/>
                </a:cxn>
                <a:cxn ang="0">
                  <a:pos x="2591" y="532"/>
                </a:cxn>
                <a:cxn ang="0">
                  <a:pos x="2617" y="555"/>
                </a:cxn>
                <a:cxn ang="0">
                  <a:pos x="2796" y="563"/>
                </a:cxn>
                <a:cxn ang="0">
                  <a:pos x="2952" y="591"/>
                </a:cxn>
                <a:cxn ang="0">
                  <a:pos x="3136" y="600"/>
                </a:cxn>
                <a:cxn ang="0">
                  <a:pos x="3203" y="617"/>
                </a:cxn>
                <a:cxn ang="0">
                  <a:pos x="3316" y="626"/>
                </a:cxn>
                <a:cxn ang="0">
                  <a:pos x="3512" y="648"/>
                </a:cxn>
                <a:cxn ang="0">
                  <a:pos x="3623" y="655"/>
                </a:cxn>
                <a:cxn ang="0">
                  <a:pos x="3640" y="666"/>
                </a:cxn>
                <a:cxn ang="0">
                  <a:pos x="3680" y="678"/>
                </a:cxn>
                <a:cxn ang="0">
                  <a:pos x="4093" y="690"/>
                </a:cxn>
                <a:cxn ang="0">
                  <a:pos x="4296" y="744"/>
                </a:cxn>
                <a:cxn ang="0">
                  <a:pos x="4608" y="782"/>
                </a:cxn>
              </a:cxnLst>
              <a:rect l="0" t="0" r="r" b="b"/>
              <a:pathLst>
                <a:path w="4608" h="782">
                  <a:moveTo>
                    <a:pt x="0" y="0"/>
                  </a:moveTo>
                  <a:lnTo>
                    <a:pt x="151" y="0"/>
                  </a:lnTo>
                  <a:lnTo>
                    <a:pt x="151" y="17"/>
                  </a:lnTo>
                  <a:lnTo>
                    <a:pt x="396" y="17"/>
                  </a:lnTo>
                  <a:lnTo>
                    <a:pt x="389" y="22"/>
                  </a:lnTo>
                  <a:lnTo>
                    <a:pt x="415" y="22"/>
                  </a:lnTo>
                  <a:lnTo>
                    <a:pt x="415" y="45"/>
                  </a:lnTo>
                  <a:lnTo>
                    <a:pt x="588" y="45"/>
                  </a:lnTo>
                  <a:lnTo>
                    <a:pt x="588" y="66"/>
                  </a:lnTo>
                  <a:lnTo>
                    <a:pt x="630" y="66"/>
                  </a:lnTo>
                  <a:lnTo>
                    <a:pt x="630" y="74"/>
                  </a:lnTo>
                  <a:lnTo>
                    <a:pt x="647" y="74"/>
                  </a:lnTo>
                  <a:lnTo>
                    <a:pt x="647" y="85"/>
                  </a:lnTo>
                  <a:lnTo>
                    <a:pt x="732" y="85"/>
                  </a:lnTo>
                  <a:lnTo>
                    <a:pt x="732" y="100"/>
                  </a:lnTo>
                  <a:lnTo>
                    <a:pt x="751" y="100"/>
                  </a:lnTo>
                  <a:lnTo>
                    <a:pt x="751" y="121"/>
                  </a:lnTo>
                  <a:lnTo>
                    <a:pt x="781" y="121"/>
                  </a:lnTo>
                  <a:lnTo>
                    <a:pt x="862" y="121"/>
                  </a:lnTo>
                  <a:lnTo>
                    <a:pt x="862" y="133"/>
                  </a:lnTo>
                  <a:lnTo>
                    <a:pt x="869" y="133"/>
                  </a:lnTo>
                  <a:lnTo>
                    <a:pt x="869" y="137"/>
                  </a:lnTo>
                  <a:lnTo>
                    <a:pt x="933" y="137"/>
                  </a:lnTo>
                  <a:lnTo>
                    <a:pt x="933" y="147"/>
                  </a:lnTo>
                  <a:lnTo>
                    <a:pt x="959" y="147"/>
                  </a:lnTo>
                  <a:lnTo>
                    <a:pt x="959" y="161"/>
                  </a:lnTo>
                  <a:lnTo>
                    <a:pt x="982" y="161"/>
                  </a:lnTo>
                  <a:lnTo>
                    <a:pt x="982" y="168"/>
                  </a:lnTo>
                  <a:lnTo>
                    <a:pt x="1001" y="168"/>
                  </a:lnTo>
                  <a:lnTo>
                    <a:pt x="1001" y="175"/>
                  </a:lnTo>
                  <a:lnTo>
                    <a:pt x="1029" y="175"/>
                  </a:lnTo>
                  <a:lnTo>
                    <a:pt x="1029" y="185"/>
                  </a:lnTo>
                  <a:lnTo>
                    <a:pt x="1077" y="185"/>
                  </a:lnTo>
                  <a:lnTo>
                    <a:pt x="1077" y="189"/>
                  </a:lnTo>
                  <a:lnTo>
                    <a:pt x="1155" y="189"/>
                  </a:lnTo>
                  <a:lnTo>
                    <a:pt x="1155" y="196"/>
                  </a:lnTo>
                  <a:lnTo>
                    <a:pt x="1209" y="196"/>
                  </a:lnTo>
                  <a:lnTo>
                    <a:pt x="1209" y="208"/>
                  </a:lnTo>
                  <a:lnTo>
                    <a:pt x="1216" y="208"/>
                  </a:lnTo>
                  <a:lnTo>
                    <a:pt x="1216" y="222"/>
                  </a:lnTo>
                  <a:lnTo>
                    <a:pt x="1261" y="222"/>
                  </a:lnTo>
                  <a:lnTo>
                    <a:pt x="1261" y="241"/>
                  </a:lnTo>
                  <a:lnTo>
                    <a:pt x="1273" y="241"/>
                  </a:lnTo>
                  <a:lnTo>
                    <a:pt x="1273" y="248"/>
                  </a:lnTo>
                  <a:lnTo>
                    <a:pt x="1303" y="248"/>
                  </a:lnTo>
                  <a:lnTo>
                    <a:pt x="1303" y="260"/>
                  </a:lnTo>
                  <a:lnTo>
                    <a:pt x="1419" y="260"/>
                  </a:lnTo>
                  <a:lnTo>
                    <a:pt x="1419" y="281"/>
                  </a:lnTo>
                  <a:lnTo>
                    <a:pt x="1466" y="281"/>
                  </a:lnTo>
                  <a:lnTo>
                    <a:pt x="1466" y="296"/>
                  </a:lnTo>
                  <a:lnTo>
                    <a:pt x="1544" y="296"/>
                  </a:lnTo>
                  <a:lnTo>
                    <a:pt x="1544" y="303"/>
                  </a:lnTo>
                  <a:lnTo>
                    <a:pt x="1556" y="303"/>
                  </a:lnTo>
                  <a:lnTo>
                    <a:pt x="1556" y="312"/>
                  </a:lnTo>
                  <a:lnTo>
                    <a:pt x="1592" y="312"/>
                  </a:lnTo>
                  <a:lnTo>
                    <a:pt x="1592" y="322"/>
                  </a:lnTo>
                  <a:lnTo>
                    <a:pt x="1646" y="322"/>
                  </a:lnTo>
                  <a:lnTo>
                    <a:pt x="1646" y="340"/>
                  </a:lnTo>
                  <a:lnTo>
                    <a:pt x="1658" y="340"/>
                  </a:lnTo>
                  <a:lnTo>
                    <a:pt x="1658" y="350"/>
                  </a:lnTo>
                  <a:lnTo>
                    <a:pt x="1681" y="350"/>
                  </a:lnTo>
                  <a:lnTo>
                    <a:pt x="1681" y="359"/>
                  </a:lnTo>
                  <a:lnTo>
                    <a:pt x="1696" y="359"/>
                  </a:lnTo>
                  <a:lnTo>
                    <a:pt x="1696" y="369"/>
                  </a:lnTo>
                  <a:lnTo>
                    <a:pt x="1703" y="369"/>
                  </a:lnTo>
                  <a:lnTo>
                    <a:pt x="1703" y="374"/>
                  </a:lnTo>
                  <a:lnTo>
                    <a:pt x="1729" y="374"/>
                  </a:lnTo>
                  <a:lnTo>
                    <a:pt x="1729" y="381"/>
                  </a:lnTo>
                  <a:lnTo>
                    <a:pt x="1748" y="381"/>
                  </a:lnTo>
                  <a:lnTo>
                    <a:pt x="1748" y="392"/>
                  </a:lnTo>
                  <a:lnTo>
                    <a:pt x="1783" y="392"/>
                  </a:lnTo>
                  <a:lnTo>
                    <a:pt x="1783" y="404"/>
                  </a:lnTo>
                  <a:lnTo>
                    <a:pt x="1835" y="404"/>
                  </a:lnTo>
                  <a:lnTo>
                    <a:pt x="1835" y="411"/>
                  </a:lnTo>
                  <a:lnTo>
                    <a:pt x="1861" y="411"/>
                  </a:lnTo>
                  <a:lnTo>
                    <a:pt x="1861" y="418"/>
                  </a:lnTo>
                  <a:lnTo>
                    <a:pt x="1877" y="418"/>
                  </a:lnTo>
                  <a:lnTo>
                    <a:pt x="1877" y="423"/>
                  </a:lnTo>
                  <a:lnTo>
                    <a:pt x="1967" y="423"/>
                  </a:lnTo>
                  <a:lnTo>
                    <a:pt x="1967" y="433"/>
                  </a:lnTo>
                  <a:lnTo>
                    <a:pt x="2026" y="433"/>
                  </a:lnTo>
                  <a:lnTo>
                    <a:pt x="2026" y="444"/>
                  </a:lnTo>
                  <a:lnTo>
                    <a:pt x="2099" y="444"/>
                  </a:lnTo>
                  <a:lnTo>
                    <a:pt x="2099" y="454"/>
                  </a:lnTo>
                  <a:lnTo>
                    <a:pt x="2123" y="454"/>
                  </a:lnTo>
                  <a:lnTo>
                    <a:pt x="2123" y="461"/>
                  </a:lnTo>
                  <a:lnTo>
                    <a:pt x="2168" y="461"/>
                  </a:lnTo>
                  <a:lnTo>
                    <a:pt x="2168" y="477"/>
                  </a:lnTo>
                  <a:lnTo>
                    <a:pt x="2206" y="477"/>
                  </a:lnTo>
                  <a:lnTo>
                    <a:pt x="2206" y="489"/>
                  </a:lnTo>
                  <a:lnTo>
                    <a:pt x="2222" y="489"/>
                  </a:lnTo>
                  <a:lnTo>
                    <a:pt x="2222" y="499"/>
                  </a:lnTo>
                  <a:lnTo>
                    <a:pt x="2305" y="499"/>
                  </a:lnTo>
                  <a:lnTo>
                    <a:pt x="2305" y="503"/>
                  </a:lnTo>
                  <a:lnTo>
                    <a:pt x="2409" y="503"/>
                  </a:lnTo>
                  <a:lnTo>
                    <a:pt x="2409" y="518"/>
                  </a:lnTo>
                  <a:lnTo>
                    <a:pt x="2449" y="518"/>
                  </a:lnTo>
                  <a:lnTo>
                    <a:pt x="2449" y="532"/>
                  </a:lnTo>
                  <a:lnTo>
                    <a:pt x="2591" y="532"/>
                  </a:lnTo>
                  <a:lnTo>
                    <a:pt x="2591" y="548"/>
                  </a:lnTo>
                  <a:lnTo>
                    <a:pt x="2617" y="548"/>
                  </a:lnTo>
                  <a:lnTo>
                    <a:pt x="2617" y="555"/>
                  </a:lnTo>
                  <a:lnTo>
                    <a:pt x="2702" y="555"/>
                  </a:lnTo>
                  <a:lnTo>
                    <a:pt x="2702" y="563"/>
                  </a:lnTo>
                  <a:lnTo>
                    <a:pt x="2796" y="563"/>
                  </a:lnTo>
                  <a:lnTo>
                    <a:pt x="2796" y="579"/>
                  </a:lnTo>
                  <a:lnTo>
                    <a:pt x="2952" y="579"/>
                  </a:lnTo>
                  <a:lnTo>
                    <a:pt x="2952" y="591"/>
                  </a:lnTo>
                  <a:lnTo>
                    <a:pt x="2973" y="591"/>
                  </a:lnTo>
                  <a:lnTo>
                    <a:pt x="2973" y="600"/>
                  </a:lnTo>
                  <a:lnTo>
                    <a:pt x="3136" y="600"/>
                  </a:lnTo>
                  <a:lnTo>
                    <a:pt x="3136" y="607"/>
                  </a:lnTo>
                  <a:lnTo>
                    <a:pt x="3203" y="607"/>
                  </a:lnTo>
                  <a:lnTo>
                    <a:pt x="3203" y="617"/>
                  </a:lnTo>
                  <a:lnTo>
                    <a:pt x="3252" y="617"/>
                  </a:lnTo>
                  <a:lnTo>
                    <a:pt x="3252" y="626"/>
                  </a:lnTo>
                  <a:lnTo>
                    <a:pt x="3316" y="626"/>
                  </a:lnTo>
                  <a:lnTo>
                    <a:pt x="3316" y="638"/>
                  </a:lnTo>
                  <a:lnTo>
                    <a:pt x="3512" y="638"/>
                  </a:lnTo>
                  <a:lnTo>
                    <a:pt x="3512" y="648"/>
                  </a:lnTo>
                  <a:lnTo>
                    <a:pt x="3597" y="648"/>
                  </a:lnTo>
                  <a:lnTo>
                    <a:pt x="3597" y="655"/>
                  </a:lnTo>
                  <a:lnTo>
                    <a:pt x="3623" y="655"/>
                  </a:lnTo>
                  <a:lnTo>
                    <a:pt x="3623" y="666"/>
                  </a:lnTo>
                  <a:lnTo>
                    <a:pt x="3632" y="666"/>
                  </a:lnTo>
                  <a:lnTo>
                    <a:pt x="3640" y="666"/>
                  </a:lnTo>
                  <a:lnTo>
                    <a:pt x="3640" y="674"/>
                  </a:lnTo>
                  <a:lnTo>
                    <a:pt x="3680" y="674"/>
                  </a:lnTo>
                  <a:lnTo>
                    <a:pt x="3680" y="678"/>
                  </a:lnTo>
                  <a:lnTo>
                    <a:pt x="3701" y="678"/>
                  </a:lnTo>
                  <a:lnTo>
                    <a:pt x="3701" y="690"/>
                  </a:lnTo>
                  <a:lnTo>
                    <a:pt x="4093" y="690"/>
                  </a:lnTo>
                  <a:lnTo>
                    <a:pt x="4093" y="721"/>
                  </a:lnTo>
                  <a:lnTo>
                    <a:pt x="4296" y="721"/>
                  </a:lnTo>
                  <a:lnTo>
                    <a:pt x="4296" y="744"/>
                  </a:lnTo>
                  <a:lnTo>
                    <a:pt x="4353" y="744"/>
                  </a:lnTo>
                  <a:lnTo>
                    <a:pt x="4353" y="782"/>
                  </a:lnTo>
                  <a:lnTo>
                    <a:pt x="4608" y="782"/>
                  </a:lnTo>
                </a:path>
              </a:pathLst>
            </a:cu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 name="Freeform 7"/>
            <p:cNvSpPr>
              <a:spLocks/>
            </p:cNvSpPr>
            <p:nvPr/>
          </p:nvSpPr>
          <p:spPr bwMode="auto">
            <a:xfrm>
              <a:off x="5338815" y="1609062"/>
              <a:ext cx="7305795" cy="2186933"/>
            </a:xfrm>
            <a:custGeom>
              <a:avLst/>
              <a:gdLst/>
              <a:ahLst/>
              <a:cxnLst>
                <a:cxn ang="0">
                  <a:pos x="383" y="0"/>
                </a:cxn>
                <a:cxn ang="0">
                  <a:pos x="397" y="12"/>
                </a:cxn>
                <a:cxn ang="0">
                  <a:pos x="591" y="26"/>
                </a:cxn>
                <a:cxn ang="0">
                  <a:pos x="645" y="38"/>
                </a:cxn>
                <a:cxn ang="0">
                  <a:pos x="671" y="54"/>
                </a:cxn>
                <a:cxn ang="0">
                  <a:pos x="704" y="71"/>
                </a:cxn>
                <a:cxn ang="0">
                  <a:pos x="733" y="78"/>
                </a:cxn>
                <a:cxn ang="0">
                  <a:pos x="756" y="99"/>
                </a:cxn>
                <a:cxn ang="0">
                  <a:pos x="773" y="116"/>
                </a:cxn>
                <a:cxn ang="0">
                  <a:pos x="787" y="158"/>
                </a:cxn>
                <a:cxn ang="0">
                  <a:pos x="848" y="173"/>
                </a:cxn>
                <a:cxn ang="0">
                  <a:pos x="881" y="182"/>
                </a:cxn>
                <a:cxn ang="0">
                  <a:pos x="933" y="203"/>
                </a:cxn>
                <a:cxn ang="0">
                  <a:pos x="1089" y="220"/>
                </a:cxn>
                <a:cxn ang="0">
                  <a:pos x="1174" y="253"/>
                </a:cxn>
                <a:cxn ang="0">
                  <a:pos x="1193" y="286"/>
                </a:cxn>
                <a:cxn ang="0">
                  <a:pos x="1224" y="305"/>
                </a:cxn>
                <a:cxn ang="0">
                  <a:pos x="1288" y="314"/>
                </a:cxn>
                <a:cxn ang="0">
                  <a:pos x="1318" y="338"/>
                </a:cxn>
                <a:cxn ang="0">
                  <a:pos x="1382" y="354"/>
                </a:cxn>
                <a:cxn ang="0">
                  <a:pos x="1448" y="383"/>
                </a:cxn>
                <a:cxn ang="0">
                  <a:pos x="1755" y="404"/>
                </a:cxn>
                <a:cxn ang="0">
                  <a:pos x="1909" y="418"/>
                </a:cxn>
                <a:cxn ang="0">
                  <a:pos x="2013" y="439"/>
                </a:cxn>
                <a:cxn ang="0">
                  <a:pos x="2044" y="456"/>
                </a:cxn>
                <a:cxn ang="0">
                  <a:pos x="2086" y="482"/>
                </a:cxn>
                <a:cxn ang="0">
                  <a:pos x="2093" y="491"/>
                </a:cxn>
                <a:cxn ang="0">
                  <a:pos x="2211" y="510"/>
                </a:cxn>
                <a:cxn ang="0">
                  <a:pos x="2296" y="527"/>
                </a:cxn>
                <a:cxn ang="0">
                  <a:pos x="2341" y="541"/>
                </a:cxn>
                <a:cxn ang="0">
                  <a:pos x="2395" y="565"/>
                </a:cxn>
                <a:cxn ang="0">
                  <a:pos x="2457" y="581"/>
                </a:cxn>
                <a:cxn ang="0">
                  <a:pos x="2473" y="600"/>
                </a:cxn>
                <a:cxn ang="0">
                  <a:pos x="2580" y="638"/>
                </a:cxn>
                <a:cxn ang="0">
                  <a:pos x="2596" y="654"/>
                </a:cxn>
                <a:cxn ang="0">
                  <a:pos x="2691" y="666"/>
                </a:cxn>
                <a:cxn ang="0">
                  <a:pos x="2700" y="706"/>
                </a:cxn>
                <a:cxn ang="0">
                  <a:pos x="2736" y="728"/>
                </a:cxn>
                <a:cxn ang="0">
                  <a:pos x="2752" y="749"/>
                </a:cxn>
                <a:cxn ang="0">
                  <a:pos x="2806" y="765"/>
                </a:cxn>
                <a:cxn ang="0">
                  <a:pos x="2837" y="806"/>
                </a:cxn>
                <a:cxn ang="0">
                  <a:pos x="2984" y="815"/>
                </a:cxn>
                <a:cxn ang="0">
                  <a:pos x="3017" y="836"/>
                </a:cxn>
                <a:cxn ang="0">
                  <a:pos x="3045" y="853"/>
                </a:cxn>
                <a:cxn ang="0">
                  <a:pos x="3109" y="865"/>
                </a:cxn>
                <a:cxn ang="0">
                  <a:pos x="3144" y="907"/>
                </a:cxn>
                <a:cxn ang="0">
                  <a:pos x="3154" y="926"/>
                </a:cxn>
                <a:cxn ang="0">
                  <a:pos x="3161" y="940"/>
                </a:cxn>
                <a:cxn ang="0">
                  <a:pos x="3331" y="964"/>
                </a:cxn>
                <a:cxn ang="0">
                  <a:pos x="3416" y="978"/>
                </a:cxn>
                <a:cxn ang="0">
                  <a:pos x="3466" y="1009"/>
                </a:cxn>
                <a:cxn ang="0">
                  <a:pos x="3477" y="1037"/>
                </a:cxn>
                <a:cxn ang="0">
                  <a:pos x="3553" y="1051"/>
                </a:cxn>
                <a:cxn ang="0">
                  <a:pos x="3628" y="1065"/>
                </a:cxn>
                <a:cxn ang="0">
                  <a:pos x="3756" y="1098"/>
                </a:cxn>
                <a:cxn ang="0">
                  <a:pos x="4082" y="1110"/>
                </a:cxn>
                <a:cxn ang="0">
                  <a:pos x="4495" y="1146"/>
                </a:cxn>
                <a:cxn ang="0">
                  <a:pos x="4602" y="1377"/>
                </a:cxn>
              </a:cxnLst>
              <a:rect l="0" t="0" r="r" b="b"/>
              <a:pathLst>
                <a:path w="4602" h="1377">
                  <a:moveTo>
                    <a:pt x="0" y="0"/>
                  </a:moveTo>
                  <a:lnTo>
                    <a:pt x="383" y="0"/>
                  </a:lnTo>
                  <a:lnTo>
                    <a:pt x="383" y="12"/>
                  </a:lnTo>
                  <a:lnTo>
                    <a:pt x="397" y="12"/>
                  </a:lnTo>
                  <a:lnTo>
                    <a:pt x="397" y="26"/>
                  </a:lnTo>
                  <a:lnTo>
                    <a:pt x="591" y="26"/>
                  </a:lnTo>
                  <a:lnTo>
                    <a:pt x="591" y="38"/>
                  </a:lnTo>
                  <a:lnTo>
                    <a:pt x="645" y="38"/>
                  </a:lnTo>
                  <a:lnTo>
                    <a:pt x="645" y="54"/>
                  </a:lnTo>
                  <a:lnTo>
                    <a:pt x="671" y="54"/>
                  </a:lnTo>
                  <a:lnTo>
                    <a:pt x="671" y="71"/>
                  </a:lnTo>
                  <a:lnTo>
                    <a:pt x="704" y="71"/>
                  </a:lnTo>
                  <a:lnTo>
                    <a:pt x="704" y="78"/>
                  </a:lnTo>
                  <a:lnTo>
                    <a:pt x="733" y="78"/>
                  </a:lnTo>
                  <a:lnTo>
                    <a:pt x="733" y="99"/>
                  </a:lnTo>
                  <a:lnTo>
                    <a:pt x="756" y="99"/>
                  </a:lnTo>
                  <a:lnTo>
                    <a:pt x="756" y="116"/>
                  </a:lnTo>
                  <a:lnTo>
                    <a:pt x="773" y="116"/>
                  </a:lnTo>
                  <a:lnTo>
                    <a:pt x="773" y="158"/>
                  </a:lnTo>
                  <a:lnTo>
                    <a:pt x="787" y="158"/>
                  </a:lnTo>
                  <a:lnTo>
                    <a:pt x="787" y="173"/>
                  </a:lnTo>
                  <a:lnTo>
                    <a:pt x="848" y="173"/>
                  </a:lnTo>
                  <a:lnTo>
                    <a:pt x="848" y="182"/>
                  </a:lnTo>
                  <a:lnTo>
                    <a:pt x="881" y="182"/>
                  </a:lnTo>
                  <a:lnTo>
                    <a:pt x="881" y="203"/>
                  </a:lnTo>
                  <a:lnTo>
                    <a:pt x="933" y="203"/>
                  </a:lnTo>
                  <a:lnTo>
                    <a:pt x="933" y="220"/>
                  </a:lnTo>
                  <a:lnTo>
                    <a:pt x="1089" y="220"/>
                  </a:lnTo>
                  <a:lnTo>
                    <a:pt x="1089" y="253"/>
                  </a:lnTo>
                  <a:lnTo>
                    <a:pt x="1174" y="253"/>
                  </a:lnTo>
                  <a:lnTo>
                    <a:pt x="1174" y="286"/>
                  </a:lnTo>
                  <a:lnTo>
                    <a:pt x="1193" y="286"/>
                  </a:lnTo>
                  <a:lnTo>
                    <a:pt x="1193" y="305"/>
                  </a:lnTo>
                  <a:lnTo>
                    <a:pt x="1224" y="305"/>
                  </a:lnTo>
                  <a:lnTo>
                    <a:pt x="1224" y="314"/>
                  </a:lnTo>
                  <a:lnTo>
                    <a:pt x="1288" y="314"/>
                  </a:lnTo>
                  <a:lnTo>
                    <a:pt x="1288" y="338"/>
                  </a:lnTo>
                  <a:lnTo>
                    <a:pt x="1318" y="338"/>
                  </a:lnTo>
                  <a:lnTo>
                    <a:pt x="1318" y="354"/>
                  </a:lnTo>
                  <a:lnTo>
                    <a:pt x="1382" y="354"/>
                  </a:lnTo>
                  <a:lnTo>
                    <a:pt x="1382" y="383"/>
                  </a:lnTo>
                  <a:lnTo>
                    <a:pt x="1448" y="383"/>
                  </a:lnTo>
                  <a:lnTo>
                    <a:pt x="1448" y="404"/>
                  </a:lnTo>
                  <a:lnTo>
                    <a:pt x="1755" y="404"/>
                  </a:lnTo>
                  <a:lnTo>
                    <a:pt x="1755" y="418"/>
                  </a:lnTo>
                  <a:lnTo>
                    <a:pt x="1909" y="418"/>
                  </a:lnTo>
                  <a:lnTo>
                    <a:pt x="1909" y="439"/>
                  </a:lnTo>
                  <a:lnTo>
                    <a:pt x="2013" y="439"/>
                  </a:lnTo>
                  <a:lnTo>
                    <a:pt x="2013" y="456"/>
                  </a:lnTo>
                  <a:lnTo>
                    <a:pt x="2044" y="456"/>
                  </a:lnTo>
                  <a:lnTo>
                    <a:pt x="2044" y="482"/>
                  </a:lnTo>
                  <a:lnTo>
                    <a:pt x="2086" y="482"/>
                  </a:lnTo>
                  <a:lnTo>
                    <a:pt x="2086" y="491"/>
                  </a:lnTo>
                  <a:lnTo>
                    <a:pt x="2093" y="491"/>
                  </a:lnTo>
                  <a:lnTo>
                    <a:pt x="2093" y="510"/>
                  </a:lnTo>
                  <a:lnTo>
                    <a:pt x="2211" y="510"/>
                  </a:lnTo>
                  <a:lnTo>
                    <a:pt x="2211" y="527"/>
                  </a:lnTo>
                  <a:lnTo>
                    <a:pt x="2296" y="527"/>
                  </a:lnTo>
                  <a:lnTo>
                    <a:pt x="2296" y="541"/>
                  </a:lnTo>
                  <a:lnTo>
                    <a:pt x="2341" y="541"/>
                  </a:lnTo>
                  <a:lnTo>
                    <a:pt x="2341" y="565"/>
                  </a:lnTo>
                  <a:lnTo>
                    <a:pt x="2395" y="565"/>
                  </a:lnTo>
                  <a:lnTo>
                    <a:pt x="2395" y="581"/>
                  </a:lnTo>
                  <a:lnTo>
                    <a:pt x="2457" y="581"/>
                  </a:lnTo>
                  <a:lnTo>
                    <a:pt x="2457" y="600"/>
                  </a:lnTo>
                  <a:lnTo>
                    <a:pt x="2473" y="600"/>
                  </a:lnTo>
                  <a:lnTo>
                    <a:pt x="2473" y="638"/>
                  </a:lnTo>
                  <a:lnTo>
                    <a:pt x="2580" y="638"/>
                  </a:lnTo>
                  <a:lnTo>
                    <a:pt x="2580" y="654"/>
                  </a:lnTo>
                  <a:lnTo>
                    <a:pt x="2596" y="654"/>
                  </a:lnTo>
                  <a:lnTo>
                    <a:pt x="2596" y="666"/>
                  </a:lnTo>
                  <a:lnTo>
                    <a:pt x="2691" y="666"/>
                  </a:lnTo>
                  <a:lnTo>
                    <a:pt x="2691" y="706"/>
                  </a:lnTo>
                  <a:lnTo>
                    <a:pt x="2700" y="706"/>
                  </a:lnTo>
                  <a:lnTo>
                    <a:pt x="2700" y="728"/>
                  </a:lnTo>
                  <a:lnTo>
                    <a:pt x="2736" y="728"/>
                  </a:lnTo>
                  <a:lnTo>
                    <a:pt x="2736" y="749"/>
                  </a:lnTo>
                  <a:lnTo>
                    <a:pt x="2752" y="749"/>
                  </a:lnTo>
                  <a:lnTo>
                    <a:pt x="2752" y="765"/>
                  </a:lnTo>
                  <a:lnTo>
                    <a:pt x="2806" y="765"/>
                  </a:lnTo>
                  <a:lnTo>
                    <a:pt x="2806" y="806"/>
                  </a:lnTo>
                  <a:lnTo>
                    <a:pt x="2837" y="806"/>
                  </a:lnTo>
                  <a:lnTo>
                    <a:pt x="2837" y="815"/>
                  </a:lnTo>
                  <a:lnTo>
                    <a:pt x="2984" y="815"/>
                  </a:lnTo>
                  <a:lnTo>
                    <a:pt x="2984" y="836"/>
                  </a:lnTo>
                  <a:lnTo>
                    <a:pt x="3017" y="836"/>
                  </a:lnTo>
                  <a:lnTo>
                    <a:pt x="3017" y="853"/>
                  </a:lnTo>
                  <a:lnTo>
                    <a:pt x="3045" y="853"/>
                  </a:lnTo>
                  <a:lnTo>
                    <a:pt x="3045" y="865"/>
                  </a:lnTo>
                  <a:lnTo>
                    <a:pt x="3109" y="865"/>
                  </a:lnTo>
                  <a:lnTo>
                    <a:pt x="3109" y="907"/>
                  </a:lnTo>
                  <a:lnTo>
                    <a:pt x="3144" y="907"/>
                  </a:lnTo>
                  <a:lnTo>
                    <a:pt x="3144" y="926"/>
                  </a:lnTo>
                  <a:lnTo>
                    <a:pt x="3154" y="926"/>
                  </a:lnTo>
                  <a:lnTo>
                    <a:pt x="3154" y="940"/>
                  </a:lnTo>
                  <a:lnTo>
                    <a:pt x="3161" y="940"/>
                  </a:lnTo>
                  <a:lnTo>
                    <a:pt x="3161" y="964"/>
                  </a:lnTo>
                  <a:lnTo>
                    <a:pt x="3331" y="964"/>
                  </a:lnTo>
                  <a:lnTo>
                    <a:pt x="3331" y="978"/>
                  </a:lnTo>
                  <a:lnTo>
                    <a:pt x="3416" y="978"/>
                  </a:lnTo>
                  <a:lnTo>
                    <a:pt x="3416" y="1009"/>
                  </a:lnTo>
                  <a:lnTo>
                    <a:pt x="3466" y="1009"/>
                  </a:lnTo>
                  <a:lnTo>
                    <a:pt x="3466" y="1037"/>
                  </a:lnTo>
                  <a:lnTo>
                    <a:pt x="3477" y="1037"/>
                  </a:lnTo>
                  <a:lnTo>
                    <a:pt x="3477" y="1051"/>
                  </a:lnTo>
                  <a:lnTo>
                    <a:pt x="3553" y="1051"/>
                  </a:lnTo>
                  <a:lnTo>
                    <a:pt x="3553" y="1065"/>
                  </a:lnTo>
                  <a:lnTo>
                    <a:pt x="3628" y="1065"/>
                  </a:lnTo>
                  <a:lnTo>
                    <a:pt x="3628" y="1098"/>
                  </a:lnTo>
                  <a:lnTo>
                    <a:pt x="3756" y="1098"/>
                  </a:lnTo>
                  <a:lnTo>
                    <a:pt x="3756" y="1110"/>
                  </a:lnTo>
                  <a:lnTo>
                    <a:pt x="4082" y="1110"/>
                  </a:lnTo>
                  <a:lnTo>
                    <a:pt x="4082" y="1146"/>
                  </a:lnTo>
                  <a:lnTo>
                    <a:pt x="4495" y="1146"/>
                  </a:lnTo>
                  <a:lnTo>
                    <a:pt x="4495" y="1377"/>
                  </a:lnTo>
                  <a:lnTo>
                    <a:pt x="4602" y="1377"/>
                  </a:lnTo>
                </a:path>
              </a:pathLst>
            </a:cu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 name="Line 8"/>
            <p:cNvSpPr>
              <a:spLocks noChangeShapeType="1"/>
            </p:cNvSpPr>
            <p:nvPr/>
          </p:nvSpPr>
          <p:spPr bwMode="auto">
            <a:xfrm>
              <a:off x="12617621" y="3773760"/>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2" name="Line 9"/>
            <p:cNvSpPr>
              <a:spLocks noChangeShapeType="1"/>
            </p:cNvSpPr>
            <p:nvPr/>
          </p:nvSpPr>
          <p:spPr bwMode="auto">
            <a:xfrm flipH="1">
              <a:off x="12592221" y="3800759"/>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 name="Line 10"/>
            <p:cNvSpPr>
              <a:spLocks noChangeShapeType="1"/>
            </p:cNvSpPr>
            <p:nvPr/>
          </p:nvSpPr>
          <p:spPr bwMode="auto">
            <a:xfrm>
              <a:off x="12471569" y="3773760"/>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 name="Line 11"/>
            <p:cNvSpPr>
              <a:spLocks noChangeShapeType="1"/>
            </p:cNvSpPr>
            <p:nvPr/>
          </p:nvSpPr>
          <p:spPr bwMode="auto">
            <a:xfrm flipH="1">
              <a:off x="12444582" y="3800760"/>
              <a:ext cx="53976"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5" name="Line 12"/>
            <p:cNvSpPr>
              <a:spLocks noChangeShapeType="1"/>
            </p:cNvSpPr>
            <p:nvPr/>
          </p:nvSpPr>
          <p:spPr bwMode="auto">
            <a:xfrm>
              <a:off x="12419181" y="3398949"/>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6" name="Line 13"/>
            <p:cNvSpPr>
              <a:spLocks noChangeShapeType="1"/>
            </p:cNvSpPr>
            <p:nvPr/>
          </p:nvSpPr>
          <p:spPr bwMode="auto">
            <a:xfrm flipH="1">
              <a:off x="12392192" y="3424359"/>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7" name="Line 14"/>
            <p:cNvSpPr>
              <a:spLocks noChangeShapeType="1"/>
            </p:cNvSpPr>
            <p:nvPr/>
          </p:nvSpPr>
          <p:spPr bwMode="auto">
            <a:xfrm>
              <a:off x="12374731" y="3398949"/>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8" name="Line 15"/>
            <p:cNvSpPr>
              <a:spLocks noChangeShapeType="1"/>
            </p:cNvSpPr>
            <p:nvPr/>
          </p:nvSpPr>
          <p:spPr bwMode="auto">
            <a:xfrm flipH="1">
              <a:off x="12347743" y="3424359"/>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9" name="Line 16"/>
            <p:cNvSpPr>
              <a:spLocks noChangeShapeType="1"/>
            </p:cNvSpPr>
            <p:nvPr/>
          </p:nvSpPr>
          <p:spPr bwMode="auto">
            <a:xfrm>
              <a:off x="12246141" y="3398949"/>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0" name="Line 17"/>
            <p:cNvSpPr>
              <a:spLocks noChangeShapeType="1"/>
            </p:cNvSpPr>
            <p:nvPr/>
          </p:nvSpPr>
          <p:spPr bwMode="auto">
            <a:xfrm flipH="1">
              <a:off x="12220740" y="3424359"/>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1" name="Line 18"/>
            <p:cNvSpPr>
              <a:spLocks noChangeShapeType="1"/>
            </p:cNvSpPr>
            <p:nvPr/>
          </p:nvSpPr>
          <p:spPr bwMode="auto">
            <a:xfrm>
              <a:off x="12235028" y="3398949"/>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2" name="Line 19"/>
            <p:cNvSpPr>
              <a:spLocks noChangeShapeType="1"/>
            </p:cNvSpPr>
            <p:nvPr/>
          </p:nvSpPr>
          <p:spPr bwMode="auto">
            <a:xfrm flipH="1">
              <a:off x="12209628" y="3424359"/>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3" name="Line 20"/>
            <p:cNvSpPr>
              <a:spLocks noChangeShapeType="1"/>
            </p:cNvSpPr>
            <p:nvPr/>
          </p:nvSpPr>
          <p:spPr bwMode="auto">
            <a:xfrm>
              <a:off x="12223915" y="3398949"/>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4" name="Line 21"/>
            <p:cNvSpPr>
              <a:spLocks noChangeShapeType="1"/>
            </p:cNvSpPr>
            <p:nvPr/>
          </p:nvSpPr>
          <p:spPr bwMode="auto">
            <a:xfrm flipH="1">
              <a:off x="12198515" y="3424359"/>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5" name="Line 22"/>
            <p:cNvSpPr>
              <a:spLocks noChangeShapeType="1"/>
            </p:cNvSpPr>
            <p:nvPr/>
          </p:nvSpPr>
          <p:spPr bwMode="auto">
            <a:xfrm>
              <a:off x="12212802" y="3398949"/>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6" name="Line 23"/>
            <p:cNvSpPr>
              <a:spLocks noChangeShapeType="1"/>
            </p:cNvSpPr>
            <p:nvPr/>
          </p:nvSpPr>
          <p:spPr bwMode="auto">
            <a:xfrm flipH="1">
              <a:off x="12187403" y="3424359"/>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7" name="Line 24"/>
            <p:cNvSpPr>
              <a:spLocks noChangeShapeType="1"/>
            </p:cNvSpPr>
            <p:nvPr/>
          </p:nvSpPr>
          <p:spPr bwMode="auto">
            <a:xfrm>
              <a:off x="12201689" y="3398949"/>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8" name="Line 25"/>
            <p:cNvSpPr>
              <a:spLocks noChangeShapeType="1"/>
            </p:cNvSpPr>
            <p:nvPr/>
          </p:nvSpPr>
          <p:spPr bwMode="auto">
            <a:xfrm flipH="1">
              <a:off x="12174702" y="3424359"/>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9" name="Line 26"/>
            <p:cNvSpPr>
              <a:spLocks noChangeShapeType="1"/>
            </p:cNvSpPr>
            <p:nvPr/>
          </p:nvSpPr>
          <p:spPr bwMode="auto">
            <a:xfrm>
              <a:off x="12190578" y="3398949"/>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0" name="Line 27"/>
            <p:cNvSpPr>
              <a:spLocks noChangeShapeType="1"/>
            </p:cNvSpPr>
            <p:nvPr/>
          </p:nvSpPr>
          <p:spPr bwMode="auto">
            <a:xfrm flipH="1">
              <a:off x="12163590" y="3424359"/>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1" name="Line 28"/>
            <p:cNvSpPr>
              <a:spLocks noChangeShapeType="1"/>
            </p:cNvSpPr>
            <p:nvPr/>
          </p:nvSpPr>
          <p:spPr bwMode="auto">
            <a:xfrm>
              <a:off x="12160414" y="3398949"/>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2" name="Line 29"/>
            <p:cNvSpPr>
              <a:spLocks noChangeShapeType="1"/>
            </p:cNvSpPr>
            <p:nvPr/>
          </p:nvSpPr>
          <p:spPr bwMode="auto">
            <a:xfrm flipH="1">
              <a:off x="12133427" y="3424359"/>
              <a:ext cx="53976"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3" name="Line 30"/>
            <p:cNvSpPr>
              <a:spLocks noChangeShapeType="1"/>
            </p:cNvSpPr>
            <p:nvPr/>
          </p:nvSpPr>
          <p:spPr bwMode="auto">
            <a:xfrm>
              <a:off x="12146127" y="3398949"/>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4" name="Line 31"/>
            <p:cNvSpPr>
              <a:spLocks noChangeShapeType="1"/>
            </p:cNvSpPr>
            <p:nvPr/>
          </p:nvSpPr>
          <p:spPr bwMode="auto">
            <a:xfrm flipH="1">
              <a:off x="12119138" y="3424359"/>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 name="Line 32"/>
            <p:cNvSpPr>
              <a:spLocks noChangeShapeType="1"/>
            </p:cNvSpPr>
            <p:nvPr/>
          </p:nvSpPr>
          <p:spPr bwMode="auto">
            <a:xfrm>
              <a:off x="12104852" y="3398949"/>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 name="Line 33"/>
            <p:cNvSpPr>
              <a:spLocks noChangeShapeType="1"/>
            </p:cNvSpPr>
            <p:nvPr/>
          </p:nvSpPr>
          <p:spPr bwMode="auto">
            <a:xfrm flipH="1">
              <a:off x="12077863" y="3424359"/>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 name="Line 34"/>
            <p:cNvSpPr>
              <a:spLocks noChangeShapeType="1"/>
            </p:cNvSpPr>
            <p:nvPr/>
          </p:nvSpPr>
          <p:spPr bwMode="auto">
            <a:xfrm>
              <a:off x="12092150" y="3398949"/>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8" name="Line 35"/>
            <p:cNvSpPr>
              <a:spLocks noChangeShapeType="1"/>
            </p:cNvSpPr>
            <p:nvPr/>
          </p:nvSpPr>
          <p:spPr bwMode="auto">
            <a:xfrm flipH="1">
              <a:off x="12066750" y="3424359"/>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 name="Line 36"/>
            <p:cNvSpPr>
              <a:spLocks noChangeShapeType="1"/>
            </p:cNvSpPr>
            <p:nvPr/>
          </p:nvSpPr>
          <p:spPr bwMode="auto">
            <a:xfrm>
              <a:off x="12081039" y="3398949"/>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 name="Line 37"/>
            <p:cNvSpPr>
              <a:spLocks noChangeShapeType="1"/>
            </p:cNvSpPr>
            <p:nvPr/>
          </p:nvSpPr>
          <p:spPr bwMode="auto">
            <a:xfrm flipH="1">
              <a:off x="12055638" y="3424359"/>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 name="Line 38"/>
            <p:cNvSpPr>
              <a:spLocks noChangeShapeType="1"/>
            </p:cNvSpPr>
            <p:nvPr/>
          </p:nvSpPr>
          <p:spPr bwMode="auto">
            <a:xfrm>
              <a:off x="12069926" y="3398949"/>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2" name="Line 39"/>
            <p:cNvSpPr>
              <a:spLocks noChangeShapeType="1"/>
            </p:cNvSpPr>
            <p:nvPr/>
          </p:nvSpPr>
          <p:spPr bwMode="auto">
            <a:xfrm flipH="1">
              <a:off x="12044525" y="3424359"/>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3" name="Line 40"/>
            <p:cNvSpPr>
              <a:spLocks noChangeShapeType="1"/>
            </p:cNvSpPr>
            <p:nvPr/>
          </p:nvSpPr>
          <p:spPr bwMode="auto">
            <a:xfrm>
              <a:off x="12047700" y="3398949"/>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4" name="Line 41"/>
            <p:cNvSpPr>
              <a:spLocks noChangeShapeType="1"/>
            </p:cNvSpPr>
            <p:nvPr/>
          </p:nvSpPr>
          <p:spPr bwMode="auto">
            <a:xfrm flipH="1">
              <a:off x="12022299" y="3424359"/>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5" name="Line 42"/>
            <p:cNvSpPr>
              <a:spLocks noChangeShapeType="1"/>
            </p:cNvSpPr>
            <p:nvPr/>
          </p:nvSpPr>
          <p:spPr bwMode="auto">
            <a:xfrm>
              <a:off x="12028649" y="3398949"/>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6" name="Line 43"/>
            <p:cNvSpPr>
              <a:spLocks noChangeShapeType="1"/>
            </p:cNvSpPr>
            <p:nvPr/>
          </p:nvSpPr>
          <p:spPr bwMode="auto">
            <a:xfrm flipH="1">
              <a:off x="12003249" y="3424359"/>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7" name="Line 44"/>
            <p:cNvSpPr>
              <a:spLocks noChangeShapeType="1"/>
            </p:cNvSpPr>
            <p:nvPr/>
          </p:nvSpPr>
          <p:spPr bwMode="auto">
            <a:xfrm>
              <a:off x="12003249" y="3398949"/>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8" name="Line 45"/>
            <p:cNvSpPr>
              <a:spLocks noChangeShapeType="1"/>
            </p:cNvSpPr>
            <p:nvPr/>
          </p:nvSpPr>
          <p:spPr bwMode="auto">
            <a:xfrm flipH="1">
              <a:off x="11976261" y="3424359"/>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9" name="Line 46"/>
            <p:cNvSpPr>
              <a:spLocks noChangeShapeType="1"/>
            </p:cNvSpPr>
            <p:nvPr/>
          </p:nvSpPr>
          <p:spPr bwMode="auto">
            <a:xfrm>
              <a:off x="11995312" y="3398949"/>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0" name="Line 47"/>
            <p:cNvSpPr>
              <a:spLocks noChangeShapeType="1"/>
            </p:cNvSpPr>
            <p:nvPr/>
          </p:nvSpPr>
          <p:spPr bwMode="auto">
            <a:xfrm flipH="1">
              <a:off x="11965148" y="3424359"/>
              <a:ext cx="57151"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1" name="Line 48"/>
            <p:cNvSpPr>
              <a:spLocks noChangeShapeType="1"/>
            </p:cNvSpPr>
            <p:nvPr/>
          </p:nvSpPr>
          <p:spPr bwMode="auto">
            <a:xfrm>
              <a:off x="11984199" y="3398949"/>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2" name="Line 49"/>
            <p:cNvSpPr>
              <a:spLocks noChangeShapeType="1"/>
            </p:cNvSpPr>
            <p:nvPr/>
          </p:nvSpPr>
          <p:spPr bwMode="auto">
            <a:xfrm flipH="1">
              <a:off x="11957211" y="3424359"/>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3" name="Line 50"/>
            <p:cNvSpPr>
              <a:spLocks noChangeShapeType="1"/>
            </p:cNvSpPr>
            <p:nvPr/>
          </p:nvSpPr>
          <p:spPr bwMode="auto">
            <a:xfrm>
              <a:off x="11973087" y="3398949"/>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4" name="Line 51"/>
            <p:cNvSpPr>
              <a:spLocks noChangeShapeType="1"/>
            </p:cNvSpPr>
            <p:nvPr/>
          </p:nvSpPr>
          <p:spPr bwMode="auto">
            <a:xfrm flipH="1">
              <a:off x="11946098" y="3424359"/>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5" name="Line 52"/>
            <p:cNvSpPr>
              <a:spLocks noChangeShapeType="1"/>
            </p:cNvSpPr>
            <p:nvPr/>
          </p:nvSpPr>
          <p:spPr bwMode="auto">
            <a:xfrm>
              <a:off x="11961974" y="3398949"/>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6" name="Line 53"/>
            <p:cNvSpPr>
              <a:spLocks noChangeShapeType="1"/>
            </p:cNvSpPr>
            <p:nvPr/>
          </p:nvSpPr>
          <p:spPr bwMode="auto">
            <a:xfrm flipH="1">
              <a:off x="11934985" y="3424359"/>
              <a:ext cx="57151"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7" name="Line 54"/>
            <p:cNvSpPr>
              <a:spLocks noChangeShapeType="1"/>
            </p:cNvSpPr>
            <p:nvPr/>
          </p:nvSpPr>
          <p:spPr bwMode="auto">
            <a:xfrm>
              <a:off x="11923872" y="3398949"/>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8" name="Line 55"/>
            <p:cNvSpPr>
              <a:spLocks noChangeShapeType="1"/>
            </p:cNvSpPr>
            <p:nvPr/>
          </p:nvSpPr>
          <p:spPr bwMode="auto">
            <a:xfrm flipH="1">
              <a:off x="11898472" y="3424359"/>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9" name="Line 56"/>
            <p:cNvSpPr>
              <a:spLocks noChangeShapeType="1"/>
            </p:cNvSpPr>
            <p:nvPr/>
          </p:nvSpPr>
          <p:spPr bwMode="auto">
            <a:xfrm>
              <a:off x="11915935" y="3398949"/>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0" name="Line 57"/>
            <p:cNvSpPr>
              <a:spLocks noChangeShapeType="1"/>
            </p:cNvSpPr>
            <p:nvPr/>
          </p:nvSpPr>
          <p:spPr bwMode="auto">
            <a:xfrm flipH="1">
              <a:off x="11890536" y="3424359"/>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1" name="Line 58"/>
            <p:cNvSpPr>
              <a:spLocks noChangeShapeType="1"/>
            </p:cNvSpPr>
            <p:nvPr/>
          </p:nvSpPr>
          <p:spPr bwMode="auto">
            <a:xfrm>
              <a:off x="11904822" y="3398949"/>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2" name="Line 59"/>
            <p:cNvSpPr>
              <a:spLocks noChangeShapeType="1"/>
            </p:cNvSpPr>
            <p:nvPr/>
          </p:nvSpPr>
          <p:spPr bwMode="auto">
            <a:xfrm flipH="1">
              <a:off x="11879423" y="3424359"/>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3" name="Line 60"/>
            <p:cNvSpPr>
              <a:spLocks noChangeShapeType="1"/>
            </p:cNvSpPr>
            <p:nvPr/>
          </p:nvSpPr>
          <p:spPr bwMode="auto">
            <a:xfrm>
              <a:off x="11898472" y="3398949"/>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4" name="Line 61"/>
            <p:cNvSpPr>
              <a:spLocks noChangeShapeType="1"/>
            </p:cNvSpPr>
            <p:nvPr/>
          </p:nvSpPr>
          <p:spPr bwMode="auto">
            <a:xfrm flipH="1">
              <a:off x="11871484" y="3424359"/>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5" name="Line 62"/>
            <p:cNvSpPr>
              <a:spLocks noChangeShapeType="1"/>
            </p:cNvSpPr>
            <p:nvPr/>
          </p:nvSpPr>
          <p:spPr bwMode="auto">
            <a:xfrm>
              <a:off x="11890536" y="3398949"/>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6" name="Line 63"/>
            <p:cNvSpPr>
              <a:spLocks noChangeShapeType="1"/>
            </p:cNvSpPr>
            <p:nvPr/>
          </p:nvSpPr>
          <p:spPr bwMode="auto">
            <a:xfrm flipH="1">
              <a:off x="11860372" y="3424359"/>
              <a:ext cx="55564"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7" name="Line 64"/>
            <p:cNvSpPr>
              <a:spLocks noChangeShapeType="1"/>
            </p:cNvSpPr>
            <p:nvPr/>
          </p:nvSpPr>
          <p:spPr bwMode="auto">
            <a:xfrm>
              <a:off x="11879423" y="3398949"/>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8" name="Line 65"/>
            <p:cNvSpPr>
              <a:spLocks noChangeShapeType="1"/>
            </p:cNvSpPr>
            <p:nvPr/>
          </p:nvSpPr>
          <p:spPr bwMode="auto">
            <a:xfrm flipH="1">
              <a:off x="11852434" y="3424359"/>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9" name="Line 66"/>
            <p:cNvSpPr>
              <a:spLocks noChangeShapeType="1"/>
            </p:cNvSpPr>
            <p:nvPr/>
          </p:nvSpPr>
          <p:spPr bwMode="auto">
            <a:xfrm>
              <a:off x="11871484" y="3398949"/>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0" name="Line 67"/>
            <p:cNvSpPr>
              <a:spLocks noChangeShapeType="1"/>
            </p:cNvSpPr>
            <p:nvPr/>
          </p:nvSpPr>
          <p:spPr bwMode="auto">
            <a:xfrm flipH="1">
              <a:off x="11846084" y="3424359"/>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1" name="Line 68"/>
            <p:cNvSpPr>
              <a:spLocks noChangeShapeType="1"/>
            </p:cNvSpPr>
            <p:nvPr/>
          </p:nvSpPr>
          <p:spPr bwMode="auto">
            <a:xfrm>
              <a:off x="11863547" y="3398949"/>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2" name="Line 69"/>
            <p:cNvSpPr>
              <a:spLocks noChangeShapeType="1"/>
            </p:cNvSpPr>
            <p:nvPr/>
          </p:nvSpPr>
          <p:spPr bwMode="auto">
            <a:xfrm flipH="1">
              <a:off x="11833384" y="3424359"/>
              <a:ext cx="57151"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3" name="Line 70"/>
            <p:cNvSpPr>
              <a:spLocks noChangeShapeType="1"/>
            </p:cNvSpPr>
            <p:nvPr/>
          </p:nvSpPr>
          <p:spPr bwMode="auto">
            <a:xfrm>
              <a:off x="11852434" y="3398949"/>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4" name="Line 71"/>
            <p:cNvSpPr>
              <a:spLocks noChangeShapeType="1"/>
            </p:cNvSpPr>
            <p:nvPr/>
          </p:nvSpPr>
          <p:spPr bwMode="auto">
            <a:xfrm flipH="1">
              <a:off x="11827034" y="3424359"/>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5" name="Line 72"/>
            <p:cNvSpPr>
              <a:spLocks noChangeShapeType="1"/>
            </p:cNvSpPr>
            <p:nvPr/>
          </p:nvSpPr>
          <p:spPr bwMode="auto">
            <a:xfrm>
              <a:off x="11846084" y="3398949"/>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6" name="Line 73"/>
            <p:cNvSpPr>
              <a:spLocks noChangeShapeType="1"/>
            </p:cNvSpPr>
            <p:nvPr/>
          </p:nvSpPr>
          <p:spPr bwMode="auto">
            <a:xfrm flipH="1">
              <a:off x="11819096" y="3424359"/>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7" name="Line 74"/>
            <p:cNvSpPr>
              <a:spLocks noChangeShapeType="1"/>
            </p:cNvSpPr>
            <p:nvPr/>
          </p:nvSpPr>
          <p:spPr bwMode="auto">
            <a:xfrm>
              <a:off x="11833384" y="3398948"/>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8" name="Line 75"/>
            <p:cNvSpPr>
              <a:spLocks noChangeShapeType="1"/>
            </p:cNvSpPr>
            <p:nvPr/>
          </p:nvSpPr>
          <p:spPr bwMode="auto">
            <a:xfrm flipH="1">
              <a:off x="11807984" y="3424359"/>
              <a:ext cx="55564"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9" name="Line 76"/>
            <p:cNvSpPr>
              <a:spLocks noChangeShapeType="1"/>
            </p:cNvSpPr>
            <p:nvPr/>
          </p:nvSpPr>
          <p:spPr bwMode="auto">
            <a:xfrm>
              <a:off x="11800046" y="3341773"/>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0" name="Line 77"/>
            <p:cNvSpPr>
              <a:spLocks noChangeShapeType="1"/>
            </p:cNvSpPr>
            <p:nvPr/>
          </p:nvSpPr>
          <p:spPr bwMode="auto">
            <a:xfrm flipH="1">
              <a:off x="11774646" y="3368772"/>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1" name="Line 78"/>
            <p:cNvSpPr>
              <a:spLocks noChangeShapeType="1"/>
            </p:cNvSpPr>
            <p:nvPr/>
          </p:nvSpPr>
          <p:spPr bwMode="auto">
            <a:xfrm>
              <a:off x="11788933" y="3341773"/>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2" name="Line 79"/>
            <p:cNvSpPr>
              <a:spLocks noChangeShapeType="1"/>
            </p:cNvSpPr>
            <p:nvPr/>
          </p:nvSpPr>
          <p:spPr bwMode="auto">
            <a:xfrm flipH="1">
              <a:off x="11763533" y="3368772"/>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3" name="Line 80"/>
            <p:cNvSpPr>
              <a:spLocks noChangeShapeType="1"/>
            </p:cNvSpPr>
            <p:nvPr/>
          </p:nvSpPr>
          <p:spPr bwMode="auto">
            <a:xfrm>
              <a:off x="11777821" y="3341773"/>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4" name="Line 81"/>
            <p:cNvSpPr>
              <a:spLocks noChangeShapeType="1"/>
            </p:cNvSpPr>
            <p:nvPr/>
          </p:nvSpPr>
          <p:spPr bwMode="auto">
            <a:xfrm flipH="1">
              <a:off x="11750832" y="3368772"/>
              <a:ext cx="53976"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5" name="Line 82"/>
            <p:cNvSpPr>
              <a:spLocks noChangeShapeType="1"/>
            </p:cNvSpPr>
            <p:nvPr/>
          </p:nvSpPr>
          <p:spPr bwMode="auto">
            <a:xfrm>
              <a:off x="11755595" y="3341773"/>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6" name="Line 83"/>
            <p:cNvSpPr>
              <a:spLocks noChangeShapeType="1"/>
            </p:cNvSpPr>
            <p:nvPr/>
          </p:nvSpPr>
          <p:spPr bwMode="auto">
            <a:xfrm flipH="1">
              <a:off x="11728608" y="3368772"/>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 name="Line 84"/>
            <p:cNvSpPr>
              <a:spLocks noChangeShapeType="1"/>
            </p:cNvSpPr>
            <p:nvPr/>
          </p:nvSpPr>
          <p:spPr bwMode="auto">
            <a:xfrm>
              <a:off x="11739719" y="3341773"/>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 name="Line 85"/>
            <p:cNvSpPr>
              <a:spLocks noChangeShapeType="1"/>
            </p:cNvSpPr>
            <p:nvPr/>
          </p:nvSpPr>
          <p:spPr bwMode="auto">
            <a:xfrm flipH="1">
              <a:off x="11714319" y="3368772"/>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9" name="Line 86"/>
            <p:cNvSpPr>
              <a:spLocks noChangeShapeType="1"/>
            </p:cNvSpPr>
            <p:nvPr/>
          </p:nvSpPr>
          <p:spPr bwMode="auto">
            <a:xfrm>
              <a:off x="11711145" y="3341773"/>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0" name="Line 87"/>
            <p:cNvSpPr>
              <a:spLocks noChangeShapeType="1"/>
            </p:cNvSpPr>
            <p:nvPr/>
          </p:nvSpPr>
          <p:spPr bwMode="auto">
            <a:xfrm flipH="1">
              <a:off x="11684157" y="3368772"/>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1" name="Line 88"/>
            <p:cNvSpPr>
              <a:spLocks noChangeShapeType="1"/>
            </p:cNvSpPr>
            <p:nvPr/>
          </p:nvSpPr>
          <p:spPr bwMode="auto">
            <a:xfrm>
              <a:off x="11676220" y="3341773"/>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2" name="Line 89"/>
            <p:cNvSpPr>
              <a:spLocks noChangeShapeType="1"/>
            </p:cNvSpPr>
            <p:nvPr/>
          </p:nvSpPr>
          <p:spPr bwMode="auto">
            <a:xfrm flipH="1">
              <a:off x="11650818" y="3368772"/>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3" name="Line 90"/>
            <p:cNvSpPr>
              <a:spLocks noChangeShapeType="1"/>
            </p:cNvSpPr>
            <p:nvPr/>
          </p:nvSpPr>
          <p:spPr bwMode="auto">
            <a:xfrm>
              <a:off x="11669869" y="3341773"/>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4" name="Line 91"/>
            <p:cNvSpPr>
              <a:spLocks noChangeShapeType="1"/>
            </p:cNvSpPr>
            <p:nvPr/>
          </p:nvSpPr>
          <p:spPr bwMode="auto">
            <a:xfrm flipH="1">
              <a:off x="11642881" y="3368772"/>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5" name="Line 92"/>
            <p:cNvSpPr>
              <a:spLocks noChangeShapeType="1"/>
            </p:cNvSpPr>
            <p:nvPr/>
          </p:nvSpPr>
          <p:spPr bwMode="auto">
            <a:xfrm>
              <a:off x="11661931" y="3341773"/>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6" name="Line 93"/>
            <p:cNvSpPr>
              <a:spLocks noChangeShapeType="1"/>
            </p:cNvSpPr>
            <p:nvPr/>
          </p:nvSpPr>
          <p:spPr bwMode="auto">
            <a:xfrm flipH="1">
              <a:off x="11634943" y="3368772"/>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7" name="Line 94"/>
            <p:cNvSpPr>
              <a:spLocks noChangeShapeType="1"/>
            </p:cNvSpPr>
            <p:nvPr/>
          </p:nvSpPr>
          <p:spPr bwMode="auto">
            <a:xfrm>
              <a:off x="11650818" y="3341773"/>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8" name="Line 95"/>
            <p:cNvSpPr>
              <a:spLocks noChangeShapeType="1"/>
            </p:cNvSpPr>
            <p:nvPr/>
          </p:nvSpPr>
          <p:spPr bwMode="auto">
            <a:xfrm flipH="1">
              <a:off x="11623830" y="3368772"/>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9" name="Line 96"/>
            <p:cNvSpPr>
              <a:spLocks noChangeShapeType="1"/>
            </p:cNvSpPr>
            <p:nvPr/>
          </p:nvSpPr>
          <p:spPr bwMode="auto">
            <a:xfrm>
              <a:off x="11642881" y="3341773"/>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0" name="Line 97"/>
            <p:cNvSpPr>
              <a:spLocks noChangeShapeType="1"/>
            </p:cNvSpPr>
            <p:nvPr/>
          </p:nvSpPr>
          <p:spPr bwMode="auto">
            <a:xfrm flipH="1">
              <a:off x="11615893" y="3368772"/>
              <a:ext cx="53976"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1" name="Line 98"/>
            <p:cNvSpPr>
              <a:spLocks noChangeShapeType="1"/>
            </p:cNvSpPr>
            <p:nvPr/>
          </p:nvSpPr>
          <p:spPr bwMode="auto">
            <a:xfrm>
              <a:off x="11634943" y="3341773"/>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2" name="Line 99"/>
            <p:cNvSpPr>
              <a:spLocks noChangeShapeType="1"/>
            </p:cNvSpPr>
            <p:nvPr/>
          </p:nvSpPr>
          <p:spPr bwMode="auto">
            <a:xfrm flipH="1">
              <a:off x="11609543" y="3368772"/>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3" name="Line 100"/>
            <p:cNvSpPr>
              <a:spLocks noChangeShapeType="1"/>
            </p:cNvSpPr>
            <p:nvPr/>
          </p:nvSpPr>
          <p:spPr bwMode="auto">
            <a:xfrm>
              <a:off x="11628593" y="3341773"/>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4" name="Line 101"/>
            <p:cNvSpPr>
              <a:spLocks noChangeShapeType="1"/>
            </p:cNvSpPr>
            <p:nvPr/>
          </p:nvSpPr>
          <p:spPr bwMode="auto">
            <a:xfrm flipH="1">
              <a:off x="11601606" y="3368772"/>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5" name="Line 102"/>
            <p:cNvSpPr>
              <a:spLocks noChangeShapeType="1"/>
            </p:cNvSpPr>
            <p:nvPr/>
          </p:nvSpPr>
          <p:spPr bwMode="auto">
            <a:xfrm>
              <a:off x="11620655" y="3341773"/>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6" name="Line 103"/>
            <p:cNvSpPr>
              <a:spLocks noChangeShapeType="1"/>
            </p:cNvSpPr>
            <p:nvPr/>
          </p:nvSpPr>
          <p:spPr bwMode="auto">
            <a:xfrm flipH="1">
              <a:off x="11593668" y="3368772"/>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7" name="Line 104"/>
            <p:cNvSpPr>
              <a:spLocks noChangeShapeType="1"/>
            </p:cNvSpPr>
            <p:nvPr/>
          </p:nvSpPr>
          <p:spPr bwMode="auto">
            <a:xfrm>
              <a:off x="11609543" y="3341773"/>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8" name="Line 105"/>
            <p:cNvSpPr>
              <a:spLocks noChangeShapeType="1"/>
            </p:cNvSpPr>
            <p:nvPr/>
          </p:nvSpPr>
          <p:spPr bwMode="auto">
            <a:xfrm flipH="1">
              <a:off x="11582555" y="3368772"/>
              <a:ext cx="57151"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9" name="Line 106"/>
            <p:cNvSpPr>
              <a:spLocks noChangeShapeType="1"/>
            </p:cNvSpPr>
            <p:nvPr/>
          </p:nvSpPr>
          <p:spPr bwMode="auto">
            <a:xfrm>
              <a:off x="11601606" y="3341773"/>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0" name="Line 107"/>
            <p:cNvSpPr>
              <a:spLocks noChangeShapeType="1"/>
            </p:cNvSpPr>
            <p:nvPr/>
          </p:nvSpPr>
          <p:spPr bwMode="auto">
            <a:xfrm flipH="1">
              <a:off x="11574617" y="3368772"/>
              <a:ext cx="53976"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1" name="Line 108"/>
            <p:cNvSpPr>
              <a:spLocks noChangeShapeType="1"/>
            </p:cNvSpPr>
            <p:nvPr/>
          </p:nvSpPr>
          <p:spPr bwMode="auto">
            <a:xfrm>
              <a:off x="11568267" y="3341773"/>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2" name="Line 109"/>
            <p:cNvSpPr>
              <a:spLocks noChangeShapeType="1"/>
            </p:cNvSpPr>
            <p:nvPr/>
          </p:nvSpPr>
          <p:spPr bwMode="auto">
            <a:xfrm flipH="1">
              <a:off x="11541279" y="3368772"/>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3" name="Line 110"/>
            <p:cNvSpPr>
              <a:spLocks noChangeShapeType="1"/>
            </p:cNvSpPr>
            <p:nvPr/>
          </p:nvSpPr>
          <p:spPr bwMode="auto">
            <a:xfrm>
              <a:off x="11560329" y="3341773"/>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4" name="Line 111"/>
            <p:cNvSpPr>
              <a:spLocks noChangeShapeType="1"/>
            </p:cNvSpPr>
            <p:nvPr/>
          </p:nvSpPr>
          <p:spPr bwMode="auto">
            <a:xfrm flipH="1">
              <a:off x="11533342" y="3368772"/>
              <a:ext cx="57151"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5" name="Line 112"/>
            <p:cNvSpPr>
              <a:spLocks noChangeShapeType="1"/>
            </p:cNvSpPr>
            <p:nvPr/>
          </p:nvSpPr>
          <p:spPr bwMode="auto">
            <a:xfrm>
              <a:off x="11557155" y="3341773"/>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6" name="Line 113"/>
            <p:cNvSpPr>
              <a:spLocks noChangeShapeType="1"/>
            </p:cNvSpPr>
            <p:nvPr/>
          </p:nvSpPr>
          <p:spPr bwMode="auto">
            <a:xfrm flipH="1">
              <a:off x="11530167" y="3368772"/>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 name="Line 114"/>
            <p:cNvSpPr>
              <a:spLocks noChangeShapeType="1"/>
            </p:cNvSpPr>
            <p:nvPr/>
          </p:nvSpPr>
          <p:spPr bwMode="auto">
            <a:xfrm>
              <a:off x="11549216" y="3341773"/>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8" name="Line 115"/>
            <p:cNvSpPr>
              <a:spLocks noChangeShapeType="1"/>
            </p:cNvSpPr>
            <p:nvPr/>
          </p:nvSpPr>
          <p:spPr bwMode="auto">
            <a:xfrm flipH="1">
              <a:off x="11522229" y="3368772"/>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9" name="Line 116"/>
            <p:cNvSpPr>
              <a:spLocks noChangeShapeType="1"/>
            </p:cNvSpPr>
            <p:nvPr/>
          </p:nvSpPr>
          <p:spPr bwMode="auto">
            <a:xfrm>
              <a:off x="11541279" y="3341773"/>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0" name="Line 117"/>
            <p:cNvSpPr>
              <a:spLocks noChangeShapeType="1"/>
            </p:cNvSpPr>
            <p:nvPr/>
          </p:nvSpPr>
          <p:spPr bwMode="auto">
            <a:xfrm flipH="1">
              <a:off x="11515879" y="3368772"/>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1" name="Line 118"/>
            <p:cNvSpPr>
              <a:spLocks noChangeShapeType="1"/>
            </p:cNvSpPr>
            <p:nvPr/>
          </p:nvSpPr>
          <p:spPr bwMode="auto">
            <a:xfrm>
              <a:off x="11533342" y="3341773"/>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2" name="Line 119"/>
            <p:cNvSpPr>
              <a:spLocks noChangeShapeType="1"/>
            </p:cNvSpPr>
            <p:nvPr/>
          </p:nvSpPr>
          <p:spPr bwMode="auto">
            <a:xfrm flipH="1">
              <a:off x="11507941" y="3368772"/>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3" name="Line 120"/>
            <p:cNvSpPr>
              <a:spLocks noChangeShapeType="1"/>
            </p:cNvSpPr>
            <p:nvPr/>
          </p:nvSpPr>
          <p:spPr bwMode="auto">
            <a:xfrm>
              <a:off x="11526992" y="3341773"/>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4" name="Line 121"/>
            <p:cNvSpPr>
              <a:spLocks noChangeShapeType="1"/>
            </p:cNvSpPr>
            <p:nvPr/>
          </p:nvSpPr>
          <p:spPr bwMode="auto">
            <a:xfrm flipH="1">
              <a:off x="11500004" y="3368772"/>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5" name="Line 122"/>
            <p:cNvSpPr>
              <a:spLocks noChangeShapeType="1"/>
            </p:cNvSpPr>
            <p:nvPr/>
          </p:nvSpPr>
          <p:spPr bwMode="auto">
            <a:xfrm>
              <a:off x="11515879" y="3341773"/>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6" name="Line 123"/>
            <p:cNvSpPr>
              <a:spLocks noChangeShapeType="1"/>
            </p:cNvSpPr>
            <p:nvPr/>
          </p:nvSpPr>
          <p:spPr bwMode="auto">
            <a:xfrm flipH="1">
              <a:off x="11488891" y="3368772"/>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7" name="Line 124"/>
            <p:cNvSpPr>
              <a:spLocks noChangeShapeType="1"/>
            </p:cNvSpPr>
            <p:nvPr/>
          </p:nvSpPr>
          <p:spPr bwMode="auto">
            <a:xfrm>
              <a:off x="11500004" y="3341773"/>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8" name="Line 125"/>
            <p:cNvSpPr>
              <a:spLocks noChangeShapeType="1"/>
            </p:cNvSpPr>
            <p:nvPr/>
          </p:nvSpPr>
          <p:spPr bwMode="auto">
            <a:xfrm flipH="1">
              <a:off x="11474604" y="3368772"/>
              <a:ext cx="55564"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9" name="Line 126"/>
            <p:cNvSpPr>
              <a:spLocks noChangeShapeType="1"/>
            </p:cNvSpPr>
            <p:nvPr/>
          </p:nvSpPr>
          <p:spPr bwMode="auto">
            <a:xfrm>
              <a:off x="11496828" y="3341773"/>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0" name="Line 127"/>
            <p:cNvSpPr>
              <a:spLocks noChangeShapeType="1"/>
            </p:cNvSpPr>
            <p:nvPr/>
          </p:nvSpPr>
          <p:spPr bwMode="auto">
            <a:xfrm flipH="1">
              <a:off x="11469841" y="3368773"/>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1" name="Line 128"/>
            <p:cNvSpPr>
              <a:spLocks noChangeShapeType="1"/>
            </p:cNvSpPr>
            <p:nvPr/>
          </p:nvSpPr>
          <p:spPr bwMode="auto">
            <a:xfrm>
              <a:off x="10428423" y="3109898"/>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2" name="Line 129"/>
            <p:cNvSpPr>
              <a:spLocks noChangeShapeType="1"/>
            </p:cNvSpPr>
            <p:nvPr/>
          </p:nvSpPr>
          <p:spPr bwMode="auto">
            <a:xfrm flipH="1">
              <a:off x="10401436" y="3135310"/>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3" name="Line 130"/>
            <p:cNvSpPr>
              <a:spLocks noChangeShapeType="1"/>
            </p:cNvSpPr>
            <p:nvPr/>
          </p:nvSpPr>
          <p:spPr bwMode="auto">
            <a:xfrm>
              <a:off x="9793413" y="2839907"/>
              <a:ext cx="1588" cy="55586"/>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4" name="Line 131"/>
            <p:cNvSpPr>
              <a:spLocks noChangeShapeType="1"/>
            </p:cNvSpPr>
            <p:nvPr/>
          </p:nvSpPr>
          <p:spPr bwMode="auto">
            <a:xfrm flipH="1">
              <a:off x="9768013" y="2865318"/>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5" name="Line 132"/>
            <p:cNvSpPr>
              <a:spLocks noChangeShapeType="1"/>
            </p:cNvSpPr>
            <p:nvPr/>
          </p:nvSpPr>
          <p:spPr bwMode="auto">
            <a:xfrm>
              <a:off x="9223491" y="2506387"/>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6" name="Line 133"/>
            <p:cNvSpPr>
              <a:spLocks noChangeShapeType="1"/>
            </p:cNvSpPr>
            <p:nvPr/>
          </p:nvSpPr>
          <p:spPr bwMode="auto">
            <a:xfrm flipH="1">
              <a:off x="9198091" y="2531799"/>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 name="Line 134"/>
            <p:cNvSpPr>
              <a:spLocks noChangeShapeType="1"/>
            </p:cNvSpPr>
            <p:nvPr/>
          </p:nvSpPr>
          <p:spPr bwMode="auto">
            <a:xfrm>
              <a:off x="8391627" y="2280865"/>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8" name="Line 135"/>
            <p:cNvSpPr>
              <a:spLocks noChangeShapeType="1"/>
            </p:cNvSpPr>
            <p:nvPr/>
          </p:nvSpPr>
          <p:spPr bwMode="auto">
            <a:xfrm flipH="1">
              <a:off x="8366227" y="2306276"/>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9" name="Line 136"/>
            <p:cNvSpPr>
              <a:spLocks noChangeShapeType="1"/>
            </p:cNvSpPr>
            <p:nvPr/>
          </p:nvSpPr>
          <p:spPr bwMode="auto">
            <a:xfrm>
              <a:off x="8361465" y="2280865"/>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0" name="Line 137"/>
            <p:cNvSpPr>
              <a:spLocks noChangeShapeType="1"/>
            </p:cNvSpPr>
            <p:nvPr/>
          </p:nvSpPr>
          <p:spPr bwMode="auto">
            <a:xfrm flipH="1">
              <a:off x="8336064" y="2306276"/>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1" name="Line 138"/>
            <p:cNvSpPr>
              <a:spLocks noChangeShapeType="1"/>
            </p:cNvSpPr>
            <p:nvPr/>
          </p:nvSpPr>
          <p:spPr bwMode="auto">
            <a:xfrm>
              <a:off x="7994747" y="2223691"/>
              <a:ext cx="1588" cy="57174"/>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2" name="Line 139"/>
            <p:cNvSpPr>
              <a:spLocks noChangeShapeType="1"/>
            </p:cNvSpPr>
            <p:nvPr/>
          </p:nvSpPr>
          <p:spPr bwMode="auto">
            <a:xfrm flipH="1">
              <a:off x="7967758" y="2253865"/>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3" name="Line 140"/>
            <p:cNvSpPr>
              <a:spLocks noChangeShapeType="1"/>
            </p:cNvSpPr>
            <p:nvPr/>
          </p:nvSpPr>
          <p:spPr bwMode="auto">
            <a:xfrm>
              <a:off x="7562940" y="2195103"/>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4" name="Line 141"/>
            <p:cNvSpPr>
              <a:spLocks noChangeShapeType="1"/>
            </p:cNvSpPr>
            <p:nvPr/>
          </p:nvSpPr>
          <p:spPr bwMode="auto">
            <a:xfrm flipH="1">
              <a:off x="7535951" y="2220514"/>
              <a:ext cx="53976"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5" name="Line 142"/>
            <p:cNvSpPr>
              <a:spLocks noChangeShapeType="1"/>
            </p:cNvSpPr>
            <p:nvPr/>
          </p:nvSpPr>
          <p:spPr bwMode="auto">
            <a:xfrm>
              <a:off x="7326398" y="2082342"/>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6" name="Line 143"/>
            <p:cNvSpPr>
              <a:spLocks noChangeShapeType="1"/>
            </p:cNvSpPr>
            <p:nvPr/>
          </p:nvSpPr>
          <p:spPr bwMode="auto">
            <a:xfrm flipH="1">
              <a:off x="7296236" y="2107753"/>
              <a:ext cx="57151"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7" name="Line 144"/>
            <p:cNvSpPr>
              <a:spLocks noChangeShapeType="1"/>
            </p:cNvSpPr>
            <p:nvPr/>
          </p:nvSpPr>
          <p:spPr bwMode="auto">
            <a:xfrm>
              <a:off x="6742189" y="1906052"/>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8" name="Line 145"/>
            <p:cNvSpPr>
              <a:spLocks noChangeShapeType="1"/>
            </p:cNvSpPr>
            <p:nvPr/>
          </p:nvSpPr>
          <p:spPr bwMode="auto">
            <a:xfrm flipH="1">
              <a:off x="6715201" y="1931464"/>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9" name="Line 146"/>
            <p:cNvSpPr>
              <a:spLocks noChangeShapeType="1"/>
            </p:cNvSpPr>
            <p:nvPr/>
          </p:nvSpPr>
          <p:spPr bwMode="auto">
            <a:xfrm>
              <a:off x="6637411" y="1853643"/>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0" name="Line 147"/>
            <p:cNvSpPr>
              <a:spLocks noChangeShapeType="1"/>
            </p:cNvSpPr>
            <p:nvPr/>
          </p:nvSpPr>
          <p:spPr bwMode="auto">
            <a:xfrm flipH="1">
              <a:off x="6610424" y="1879054"/>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1" name="Line 148"/>
            <p:cNvSpPr>
              <a:spLocks noChangeShapeType="1"/>
            </p:cNvSpPr>
            <p:nvPr/>
          </p:nvSpPr>
          <p:spPr bwMode="auto">
            <a:xfrm>
              <a:off x="6513585" y="1744058"/>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2" name="Line 149"/>
            <p:cNvSpPr>
              <a:spLocks noChangeShapeType="1"/>
            </p:cNvSpPr>
            <p:nvPr/>
          </p:nvSpPr>
          <p:spPr bwMode="auto">
            <a:xfrm flipH="1">
              <a:off x="6486596" y="1771057"/>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3" name="Line 150"/>
            <p:cNvSpPr>
              <a:spLocks noChangeShapeType="1"/>
            </p:cNvSpPr>
            <p:nvPr/>
          </p:nvSpPr>
          <p:spPr bwMode="auto">
            <a:xfrm>
              <a:off x="6043676" y="1620179"/>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4" name="Line 151"/>
            <p:cNvSpPr>
              <a:spLocks noChangeShapeType="1"/>
            </p:cNvSpPr>
            <p:nvPr/>
          </p:nvSpPr>
          <p:spPr bwMode="auto">
            <a:xfrm flipH="1">
              <a:off x="6018276" y="1647178"/>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5" name="Line 152"/>
            <p:cNvSpPr>
              <a:spLocks noChangeShapeType="1"/>
            </p:cNvSpPr>
            <p:nvPr/>
          </p:nvSpPr>
          <p:spPr bwMode="auto">
            <a:xfrm>
              <a:off x="5897625" y="1583651"/>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6" name="Line 153"/>
            <p:cNvSpPr>
              <a:spLocks noChangeShapeType="1"/>
            </p:cNvSpPr>
            <p:nvPr/>
          </p:nvSpPr>
          <p:spPr bwMode="auto">
            <a:xfrm flipH="1">
              <a:off x="5872224" y="1609062"/>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7" name="Line 154"/>
            <p:cNvSpPr>
              <a:spLocks noChangeShapeType="1"/>
            </p:cNvSpPr>
            <p:nvPr/>
          </p:nvSpPr>
          <p:spPr bwMode="auto">
            <a:xfrm>
              <a:off x="5748397" y="1583651"/>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8" name="Line 155"/>
            <p:cNvSpPr>
              <a:spLocks noChangeShapeType="1"/>
            </p:cNvSpPr>
            <p:nvPr/>
          </p:nvSpPr>
          <p:spPr bwMode="auto">
            <a:xfrm flipH="1">
              <a:off x="5721409" y="1609062"/>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9" name="Line 156"/>
            <p:cNvSpPr>
              <a:spLocks noChangeShapeType="1"/>
            </p:cNvSpPr>
            <p:nvPr/>
          </p:nvSpPr>
          <p:spPr bwMode="auto">
            <a:xfrm>
              <a:off x="5495979" y="1583651"/>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0" name="Line 157"/>
            <p:cNvSpPr>
              <a:spLocks noChangeShapeType="1"/>
            </p:cNvSpPr>
            <p:nvPr/>
          </p:nvSpPr>
          <p:spPr bwMode="auto">
            <a:xfrm flipH="1">
              <a:off x="5470580" y="1609062"/>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1" name="Line 158"/>
            <p:cNvSpPr>
              <a:spLocks noChangeShapeType="1"/>
            </p:cNvSpPr>
            <p:nvPr/>
          </p:nvSpPr>
          <p:spPr bwMode="auto">
            <a:xfrm>
              <a:off x="5388029" y="1583651"/>
              <a:ext cx="1588" cy="5241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2" name="Line 159"/>
            <p:cNvSpPr>
              <a:spLocks noChangeShapeType="1"/>
            </p:cNvSpPr>
            <p:nvPr/>
          </p:nvSpPr>
          <p:spPr bwMode="auto">
            <a:xfrm flipH="1">
              <a:off x="5361040" y="1609062"/>
              <a:ext cx="53976"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3" name="Line 160"/>
            <p:cNvSpPr>
              <a:spLocks noChangeShapeType="1"/>
            </p:cNvSpPr>
            <p:nvPr/>
          </p:nvSpPr>
          <p:spPr bwMode="auto">
            <a:xfrm>
              <a:off x="5373740" y="1583651"/>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4" name="Line 161"/>
            <p:cNvSpPr>
              <a:spLocks noChangeShapeType="1"/>
            </p:cNvSpPr>
            <p:nvPr/>
          </p:nvSpPr>
          <p:spPr bwMode="auto">
            <a:xfrm flipH="1">
              <a:off x="5346755" y="1609062"/>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5" name="Line 162"/>
            <p:cNvSpPr>
              <a:spLocks noChangeShapeType="1"/>
            </p:cNvSpPr>
            <p:nvPr/>
          </p:nvSpPr>
          <p:spPr bwMode="auto">
            <a:xfrm>
              <a:off x="5456292" y="1583651"/>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6" name="Line 163"/>
            <p:cNvSpPr>
              <a:spLocks noChangeShapeType="1"/>
            </p:cNvSpPr>
            <p:nvPr/>
          </p:nvSpPr>
          <p:spPr bwMode="auto">
            <a:xfrm flipH="1">
              <a:off x="5429307" y="1609062"/>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7" name="Line 164"/>
            <p:cNvSpPr>
              <a:spLocks noChangeShapeType="1"/>
            </p:cNvSpPr>
            <p:nvPr/>
          </p:nvSpPr>
          <p:spPr bwMode="auto">
            <a:xfrm>
              <a:off x="5511858" y="1583651"/>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8" name="Line 165"/>
            <p:cNvSpPr>
              <a:spLocks noChangeShapeType="1"/>
            </p:cNvSpPr>
            <p:nvPr/>
          </p:nvSpPr>
          <p:spPr bwMode="auto">
            <a:xfrm flipH="1">
              <a:off x="5484869" y="1609062"/>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9" name="Line 166"/>
            <p:cNvSpPr>
              <a:spLocks noChangeShapeType="1"/>
            </p:cNvSpPr>
            <p:nvPr/>
          </p:nvSpPr>
          <p:spPr bwMode="auto">
            <a:xfrm>
              <a:off x="5522970" y="1583651"/>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0" name="Line 167"/>
            <p:cNvSpPr>
              <a:spLocks noChangeShapeType="1"/>
            </p:cNvSpPr>
            <p:nvPr/>
          </p:nvSpPr>
          <p:spPr bwMode="auto">
            <a:xfrm flipH="1">
              <a:off x="5495981" y="1609061"/>
              <a:ext cx="53976"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1" name="Line 168"/>
            <p:cNvSpPr>
              <a:spLocks noChangeShapeType="1"/>
            </p:cNvSpPr>
            <p:nvPr/>
          </p:nvSpPr>
          <p:spPr bwMode="auto">
            <a:xfrm>
              <a:off x="5549958" y="1583652"/>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2" name="Line 169"/>
            <p:cNvSpPr>
              <a:spLocks noChangeShapeType="1"/>
            </p:cNvSpPr>
            <p:nvPr/>
          </p:nvSpPr>
          <p:spPr bwMode="auto">
            <a:xfrm flipH="1">
              <a:off x="5522970" y="1609062"/>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3" name="Line 170"/>
            <p:cNvSpPr>
              <a:spLocks noChangeShapeType="1"/>
            </p:cNvSpPr>
            <p:nvPr/>
          </p:nvSpPr>
          <p:spPr bwMode="auto">
            <a:xfrm>
              <a:off x="5773799" y="1601121"/>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4" name="Line 171"/>
            <p:cNvSpPr>
              <a:spLocks noChangeShapeType="1"/>
            </p:cNvSpPr>
            <p:nvPr/>
          </p:nvSpPr>
          <p:spPr bwMode="auto">
            <a:xfrm flipH="1">
              <a:off x="5748399" y="1628121"/>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5" name="Line 172"/>
            <p:cNvSpPr>
              <a:spLocks noChangeShapeType="1"/>
            </p:cNvSpPr>
            <p:nvPr/>
          </p:nvSpPr>
          <p:spPr bwMode="auto">
            <a:xfrm>
              <a:off x="5991290" y="1631299"/>
              <a:ext cx="1588" cy="57174"/>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6" name="Line 173"/>
            <p:cNvSpPr>
              <a:spLocks noChangeShapeType="1"/>
            </p:cNvSpPr>
            <p:nvPr/>
          </p:nvSpPr>
          <p:spPr bwMode="auto">
            <a:xfrm flipH="1">
              <a:off x="5965891" y="1661473"/>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7" name="Line 174"/>
            <p:cNvSpPr>
              <a:spLocks noChangeShapeType="1"/>
            </p:cNvSpPr>
            <p:nvPr/>
          </p:nvSpPr>
          <p:spPr bwMode="auto">
            <a:xfrm>
              <a:off x="6007166" y="1647180"/>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8" name="Line 175"/>
            <p:cNvSpPr>
              <a:spLocks noChangeShapeType="1"/>
            </p:cNvSpPr>
            <p:nvPr/>
          </p:nvSpPr>
          <p:spPr bwMode="auto">
            <a:xfrm flipH="1">
              <a:off x="5980178" y="1672591"/>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9" name="Line 176"/>
            <p:cNvSpPr>
              <a:spLocks noChangeShapeType="1"/>
            </p:cNvSpPr>
            <p:nvPr/>
          </p:nvSpPr>
          <p:spPr bwMode="auto">
            <a:xfrm>
              <a:off x="6021453" y="1647180"/>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 name="Line 177"/>
            <p:cNvSpPr>
              <a:spLocks noChangeShapeType="1"/>
            </p:cNvSpPr>
            <p:nvPr/>
          </p:nvSpPr>
          <p:spPr bwMode="auto">
            <a:xfrm flipH="1">
              <a:off x="5996053" y="1672590"/>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1" name="Line 178"/>
            <p:cNvSpPr>
              <a:spLocks noChangeShapeType="1"/>
            </p:cNvSpPr>
            <p:nvPr/>
          </p:nvSpPr>
          <p:spPr bwMode="auto">
            <a:xfrm>
              <a:off x="6032567" y="1647181"/>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2" name="Line 179"/>
            <p:cNvSpPr>
              <a:spLocks noChangeShapeType="1"/>
            </p:cNvSpPr>
            <p:nvPr/>
          </p:nvSpPr>
          <p:spPr bwMode="auto">
            <a:xfrm flipH="1">
              <a:off x="6007165" y="1672590"/>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3" name="Line 180"/>
            <p:cNvSpPr>
              <a:spLocks noChangeShapeType="1"/>
            </p:cNvSpPr>
            <p:nvPr/>
          </p:nvSpPr>
          <p:spPr bwMode="auto">
            <a:xfrm>
              <a:off x="6389759" y="1699589"/>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4" name="Line 181"/>
            <p:cNvSpPr>
              <a:spLocks noChangeShapeType="1"/>
            </p:cNvSpPr>
            <p:nvPr/>
          </p:nvSpPr>
          <p:spPr bwMode="auto">
            <a:xfrm flipH="1">
              <a:off x="6362773" y="1725000"/>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5" name="Line 182"/>
            <p:cNvSpPr>
              <a:spLocks noChangeShapeType="1"/>
            </p:cNvSpPr>
            <p:nvPr/>
          </p:nvSpPr>
          <p:spPr bwMode="auto">
            <a:xfrm>
              <a:off x="6966032" y="1859995"/>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6" name="Line 183"/>
            <p:cNvSpPr>
              <a:spLocks noChangeShapeType="1"/>
            </p:cNvSpPr>
            <p:nvPr/>
          </p:nvSpPr>
          <p:spPr bwMode="auto">
            <a:xfrm flipH="1">
              <a:off x="6940633" y="1886995"/>
              <a:ext cx="55564"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7" name="Line 184"/>
            <p:cNvSpPr>
              <a:spLocks noChangeShapeType="1"/>
            </p:cNvSpPr>
            <p:nvPr/>
          </p:nvSpPr>
          <p:spPr bwMode="auto">
            <a:xfrm>
              <a:off x="7158123" y="1875879"/>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8" name="Line 185"/>
            <p:cNvSpPr>
              <a:spLocks noChangeShapeType="1"/>
            </p:cNvSpPr>
            <p:nvPr/>
          </p:nvSpPr>
          <p:spPr bwMode="auto">
            <a:xfrm flipH="1">
              <a:off x="7131138" y="1901289"/>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9" name="Line 186"/>
            <p:cNvSpPr>
              <a:spLocks noChangeShapeType="1"/>
            </p:cNvSpPr>
            <p:nvPr/>
          </p:nvSpPr>
          <p:spPr bwMode="auto">
            <a:xfrm>
              <a:off x="7229564" y="1886997"/>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0" name="Line 187"/>
            <p:cNvSpPr>
              <a:spLocks noChangeShapeType="1"/>
            </p:cNvSpPr>
            <p:nvPr/>
          </p:nvSpPr>
          <p:spPr bwMode="auto">
            <a:xfrm flipH="1">
              <a:off x="7202576" y="1912406"/>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1" name="Line 188"/>
            <p:cNvSpPr>
              <a:spLocks noChangeShapeType="1"/>
            </p:cNvSpPr>
            <p:nvPr/>
          </p:nvSpPr>
          <p:spPr bwMode="auto">
            <a:xfrm>
              <a:off x="7435941" y="1991815"/>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2" name="Line 189"/>
            <p:cNvSpPr>
              <a:spLocks noChangeShapeType="1"/>
            </p:cNvSpPr>
            <p:nvPr/>
          </p:nvSpPr>
          <p:spPr bwMode="auto">
            <a:xfrm flipH="1">
              <a:off x="7405778" y="2018815"/>
              <a:ext cx="55564"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3" name="Line 190"/>
            <p:cNvSpPr>
              <a:spLocks noChangeShapeType="1"/>
            </p:cNvSpPr>
            <p:nvPr/>
          </p:nvSpPr>
          <p:spPr bwMode="auto">
            <a:xfrm>
              <a:off x="7893150" y="2085517"/>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4" name="Line 191"/>
            <p:cNvSpPr>
              <a:spLocks noChangeShapeType="1"/>
            </p:cNvSpPr>
            <p:nvPr/>
          </p:nvSpPr>
          <p:spPr bwMode="auto">
            <a:xfrm flipH="1">
              <a:off x="7866162" y="2112516"/>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 name="Line 192"/>
            <p:cNvSpPr>
              <a:spLocks noChangeShapeType="1"/>
            </p:cNvSpPr>
            <p:nvPr/>
          </p:nvSpPr>
          <p:spPr bwMode="auto">
            <a:xfrm>
              <a:off x="8440847" y="2253862"/>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6" name="Line 193"/>
            <p:cNvSpPr>
              <a:spLocks noChangeShapeType="1"/>
            </p:cNvSpPr>
            <p:nvPr/>
          </p:nvSpPr>
          <p:spPr bwMode="auto">
            <a:xfrm flipH="1">
              <a:off x="8413858" y="2280861"/>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7" name="Line 194"/>
            <p:cNvSpPr>
              <a:spLocks noChangeShapeType="1"/>
            </p:cNvSpPr>
            <p:nvPr/>
          </p:nvSpPr>
          <p:spPr bwMode="auto">
            <a:xfrm>
              <a:off x="8598011" y="2284036"/>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8" name="Line 195"/>
            <p:cNvSpPr>
              <a:spLocks noChangeShapeType="1"/>
            </p:cNvSpPr>
            <p:nvPr/>
          </p:nvSpPr>
          <p:spPr bwMode="auto">
            <a:xfrm flipH="1">
              <a:off x="8571022" y="2311036"/>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9" name="Line 196"/>
            <p:cNvSpPr>
              <a:spLocks noChangeShapeType="1"/>
            </p:cNvSpPr>
            <p:nvPr/>
          </p:nvSpPr>
          <p:spPr bwMode="auto">
            <a:xfrm>
              <a:off x="9002829" y="2366621"/>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0" name="Line 197"/>
            <p:cNvSpPr>
              <a:spLocks noChangeShapeType="1"/>
            </p:cNvSpPr>
            <p:nvPr/>
          </p:nvSpPr>
          <p:spPr bwMode="auto">
            <a:xfrm flipH="1">
              <a:off x="8977430" y="2393621"/>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1" name="Line 198"/>
            <p:cNvSpPr>
              <a:spLocks noChangeShapeType="1"/>
            </p:cNvSpPr>
            <p:nvPr/>
          </p:nvSpPr>
          <p:spPr bwMode="auto">
            <a:xfrm>
              <a:off x="9159994" y="2385682"/>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2" name="Line 199"/>
            <p:cNvSpPr>
              <a:spLocks noChangeShapeType="1"/>
            </p:cNvSpPr>
            <p:nvPr/>
          </p:nvSpPr>
          <p:spPr bwMode="auto">
            <a:xfrm flipH="1">
              <a:off x="9134595" y="2412679"/>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3" name="Line 200"/>
            <p:cNvSpPr>
              <a:spLocks noChangeShapeType="1"/>
            </p:cNvSpPr>
            <p:nvPr/>
          </p:nvSpPr>
          <p:spPr bwMode="auto">
            <a:xfrm>
              <a:off x="9317161" y="2423796"/>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4" name="Line 201"/>
            <p:cNvSpPr>
              <a:spLocks noChangeShapeType="1"/>
            </p:cNvSpPr>
            <p:nvPr/>
          </p:nvSpPr>
          <p:spPr bwMode="auto">
            <a:xfrm flipH="1">
              <a:off x="9291759" y="2449208"/>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5" name="Line 202"/>
            <p:cNvSpPr>
              <a:spLocks noChangeShapeType="1"/>
            </p:cNvSpPr>
            <p:nvPr/>
          </p:nvSpPr>
          <p:spPr bwMode="auto">
            <a:xfrm>
              <a:off x="9374311" y="2423794"/>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6" name="Line 203"/>
            <p:cNvSpPr>
              <a:spLocks noChangeShapeType="1"/>
            </p:cNvSpPr>
            <p:nvPr/>
          </p:nvSpPr>
          <p:spPr bwMode="auto">
            <a:xfrm flipH="1">
              <a:off x="9347323" y="2449206"/>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7" name="Line 204"/>
            <p:cNvSpPr>
              <a:spLocks noChangeShapeType="1"/>
            </p:cNvSpPr>
            <p:nvPr/>
          </p:nvSpPr>
          <p:spPr bwMode="auto">
            <a:xfrm>
              <a:off x="9583864" y="2453970"/>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8" name="Line 205"/>
            <p:cNvSpPr>
              <a:spLocks noChangeShapeType="1"/>
            </p:cNvSpPr>
            <p:nvPr/>
          </p:nvSpPr>
          <p:spPr bwMode="auto">
            <a:xfrm flipH="1">
              <a:off x="9558464" y="2479382"/>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9" name="Line 207"/>
            <p:cNvSpPr>
              <a:spLocks noChangeShapeType="1"/>
            </p:cNvSpPr>
            <p:nvPr/>
          </p:nvSpPr>
          <p:spPr bwMode="auto">
            <a:xfrm>
              <a:off x="9569575" y="2452382"/>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0" name="Line 208"/>
            <p:cNvSpPr>
              <a:spLocks noChangeShapeType="1"/>
            </p:cNvSpPr>
            <p:nvPr/>
          </p:nvSpPr>
          <p:spPr bwMode="auto">
            <a:xfrm flipH="1">
              <a:off x="9542589" y="2477794"/>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1" name="Line 209"/>
            <p:cNvSpPr>
              <a:spLocks noChangeShapeType="1"/>
            </p:cNvSpPr>
            <p:nvPr/>
          </p:nvSpPr>
          <p:spPr bwMode="auto">
            <a:xfrm>
              <a:off x="9718804" y="2466674"/>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2" name="Line 210"/>
            <p:cNvSpPr>
              <a:spLocks noChangeShapeType="1"/>
            </p:cNvSpPr>
            <p:nvPr/>
          </p:nvSpPr>
          <p:spPr bwMode="auto">
            <a:xfrm flipH="1">
              <a:off x="9693405" y="2493675"/>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3" name="Line 211"/>
            <p:cNvSpPr>
              <a:spLocks noChangeShapeType="1"/>
            </p:cNvSpPr>
            <p:nvPr/>
          </p:nvSpPr>
          <p:spPr bwMode="auto">
            <a:xfrm>
              <a:off x="9944234" y="2493676"/>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4" name="Line 212"/>
            <p:cNvSpPr>
              <a:spLocks noChangeShapeType="1"/>
            </p:cNvSpPr>
            <p:nvPr/>
          </p:nvSpPr>
          <p:spPr bwMode="auto">
            <a:xfrm flipH="1">
              <a:off x="9917248" y="2519084"/>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5" name="Line 213"/>
            <p:cNvSpPr>
              <a:spLocks noChangeShapeType="1"/>
            </p:cNvSpPr>
            <p:nvPr/>
          </p:nvSpPr>
          <p:spPr bwMode="auto">
            <a:xfrm>
              <a:off x="10244277" y="2527022"/>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6" name="Line 214"/>
            <p:cNvSpPr>
              <a:spLocks noChangeShapeType="1"/>
            </p:cNvSpPr>
            <p:nvPr/>
          </p:nvSpPr>
          <p:spPr bwMode="auto">
            <a:xfrm flipH="1">
              <a:off x="10217291" y="2552434"/>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7" name="Line 215"/>
            <p:cNvSpPr>
              <a:spLocks noChangeShapeType="1"/>
            </p:cNvSpPr>
            <p:nvPr/>
          </p:nvSpPr>
          <p:spPr bwMode="auto">
            <a:xfrm>
              <a:off x="10604647" y="2582606"/>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8" name="Line 216"/>
            <p:cNvSpPr>
              <a:spLocks noChangeShapeType="1"/>
            </p:cNvSpPr>
            <p:nvPr/>
          </p:nvSpPr>
          <p:spPr bwMode="auto">
            <a:xfrm flipH="1">
              <a:off x="10577657" y="2609607"/>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9" name="Line 217"/>
            <p:cNvSpPr>
              <a:spLocks noChangeShapeType="1"/>
            </p:cNvSpPr>
            <p:nvPr/>
          </p:nvSpPr>
          <p:spPr bwMode="auto">
            <a:xfrm>
              <a:off x="11515885" y="2669958"/>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0" name="Line 218"/>
            <p:cNvSpPr>
              <a:spLocks noChangeShapeType="1"/>
            </p:cNvSpPr>
            <p:nvPr/>
          </p:nvSpPr>
          <p:spPr bwMode="auto">
            <a:xfrm flipH="1">
              <a:off x="11488900" y="2695368"/>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1" name="Line 219"/>
            <p:cNvSpPr>
              <a:spLocks noChangeShapeType="1"/>
            </p:cNvSpPr>
            <p:nvPr/>
          </p:nvSpPr>
          <p:spPr bwMode="auto">
            <a:xfrm>
              <a:off x="11527000" y="2669958"/>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2" name="Line 220"/>
            <p:cNvSpPr>
              <a:spLocks noChangeShapeType="1"/>
            </p:cNvSpPr>
            <p:nvPr/>
          </p:nvSpPr>
          <p:spPr bwMode="auto">
            <a:xfrm flipH="1">
              <a:off x="11500008" y="2695368"/>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3" name="Line 221"/>
            <p:cNvSpPr>
              <a:spLocks noChangeShapeType="1"/>
            </p:cNvSpPr>
            <p:nvPr/>
          </p:nvSpPr>
          <p:spPr bwMode="auto">
            <a:xfrm>
              <a:off x="11538108" y="2669958"/>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4" name="Line 222"/>
            <p:cNvSpPr>
              <a:spLocks noChangeShapeType="1"/>
            </p:cNvSpPr>
            <p:nvPr/>
          </p:nvSpPr>
          <p:spPr bwMode="auto">
            <a:xfrm flipH="1">
              <a:off x="11511119" y="2695368"/>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5" name="Line 223"/>
            <p:cNvSpPr>
              <a:spLocks noChangeShapeType="1"/>
            </p:cNvSpPr>
            <p:nvPr/>
          </p:nvSpPr>
          <p:spPr bwMode="auto">
            <a:xfrm>
              <a:off x="11552394" y="2669958"/>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6" name="Line 224"/>
            <p:cNvSpPr>
              <a:spLocks noChangeShapeType="1"/>
            </p:cNvSpPr>
            <p:nvPr/>
          </p:nvSpPr>
          <p:spPr bwMode="auto">
            <a:xfrm flipH="1">
              <a:off x="11522231" y="2695368"/>
              <a:ext cx="57151"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7" name="Line 225"/>
            <p:cNvSpPr>
              <a:spLocks noChangeShapeType="1"/>
            </p:cNvSpPr>
            <p:nvPr/>
          </p:nvSpPr>
          <p:spPr bwMode="auto">
            <a:xfrm>
              <a:off x="11563507" y="2669958"/>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8" name="Line 226"/>
            <p:cNvSpPr>
              <a:spLocks noChangeShapeType="1"/>
            </p:cNvSpPr>
            <p:nvPr/>
          </p:nvSpPr>
          <p:spPr bwMode="auto">
            <a:xfrm flipH="1">
              <a:off x="11538108" y="2695368"/>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9" name="Line 227"/>
            <p:cNvSpPr>
              <a:spLocks noChangeShapeType="1"/>
            </p:cNvSpPr>
            <p:nvPr/>
          </p:nvSpPr>
          <p:spPr bwMode="auto">
            <a:xfrm>
              <a:off x="11574621" y="2669958"/>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0" name="Line 228"/>
            <p:cNvSpPr>
              <a:spLocks noChangeShapeType="1"/>
            </p:cNvSpPr>
            <p:nvPr/>
          </p:nvSpPr>
          <p:spPr bwMode="auto">
            <a:xfrm flipH="1">
              <a:off x="11549216" y="2695368"/>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1" name="Line 229"/>
            <p:cNvSpPr>
              <a:spLocks noChangeShapeType="1"/>
            </p:cNvSpPr>
            <p:nvPr/>
          </p:nvSpPr>
          <p:spPr bwMode="auto">
            <a:xfrm>
              <a:off x="11587318" y="2669958"/>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2" name="Line 230"/>
            <p:cNvSpPr>
              <a:spLocks noChangeShapeType="1"/>
            </p:cNvSpPr>
            <p:nvPr/>
          </p:nvSpPr>
          <p:spPr bwMode="auto">
            <a:xfrm flipH="1">
              <a:off x="11560327" y="2695368"/>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3" name="Line 231"/>
            <p:cNvSpPr>
              <a:spLocks noChangeShapeType="1"/>
            </p:cNvSpPr>
            <p:nvPr/>
          </p:nvSpPr>
          <p:spPr bwMode="auto">
            <a:xfrm>
              <a:off x="11598428" y="2669958"/>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4" name="Line 232"/>
            <p:cNvSpPr>
              <a:spLocks noChangeShapeType="1"/>
            </p:cNvSpPr>
            <p:nvPr/>
          </p:nvSpPr>
          <p:spPr bwMode="auto">
            <a:xfrm flipH="1">
              <a:off x="11571439" y="2695368"/>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5" name="Line 233"/>
            <p:cNvSpPr>
              <a:spLocks noChangeShapeType="1"/>
            </p:cNvSpPr>
            <p:nvPr/>
          </p:nvSpPr>
          <p:spPr bwMode="auto">
            <a:xfrm>
              <a:off x="11620651" y="2669958"/>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6" name="Line 234"/>
            <p:cNvSpPr>
              <a:spLocks noChangeShapeType="1"/>
            </p:cNvSpPr>
            <p:nvPr/>
          </p:nvSpPr>
          <p:spPr bwMode="auto">
            <a:xfrm flipH="1">
              <a:off x="11593665" y="2695368"/>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7" name="Line 235"/>
            <p:cNvSpPr>
              <a:spLocks noChangeShapeType="1"/>
            </p:cNvSpPr>
            <p:nvPr/>
          </p:nvSpPr>
          <p:spPr bwMode="auto">
            <a:xfrm>
              <a:off x="11631764" y="2669958"/>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8" name="Line 236"/>
            <p:cNvSpPr>
              <a:spLocks noChangeShapeType="1"/>
            </p:cNvSpPr>
            <p:nvPr/>
          </p:nvSpPr>
          <p:spPr bwMode="auto">
            <a:xfrm flipH="1">
              <a:off x="11604772" y="2695368"/>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9" name="Line 237"/>
            <p:cNvSpPr>
              <a:spLocks noChangeShapeType="1"/>
            </p:cNvSpPr>
            <p:nvPr/>
          </p:nvSpPr>
          <p:spPr bwMode="auto">
            <a:xfrm>
              <a:off x="11646049" y="2669958"/>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0" name="Line 238"/>
            <p:cNvSpPr>
              <a:spLocks noChangeShapeType="1"/>
            </p:cNvSpPr>
            <p:nvPr/>
          </p:nvSpPr>
          <p:spPr bwMode="auto">
            <a:xfrm flipH="1">
              <a:off x="11620647" y="2695368"/>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1" name="Line 239"/>
            <p:cNvSpPr>
              <a:spLocks noChangeShapeType="1"/>
            </p:cNvSpPr>
            <p:nvPr/>
          </p:nvSpPr>
          <p:spPr bwMode="auto">
            <a:xfrm>
              <a:off x="11657160" y="2669958"/>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2" name="Line 240"/>
            <p:cNvSpPr>
              <a:spLocks noChangeShapeType="1"/>
            </p:cNvSpPr>
            <p:nvPr/>
          </p:nvSpPr>
          <p:spPr bwMode="auto">
            <a:xfrm flipH="1">
              <a:off x="11631760" y="2695368"/>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3" name="Line 241"/>
            <p:cNvSpPr>
              <a:spLocks noChangeShapeType="1"/>
            </p:cNvSpPr>
            <p:nvPr/>
          </p:nvSpPr>
          <p:spPr bwMode="auto">
            <a:xfrm>
              <a:off x="11669862" y="2669958"/>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4" name="Line 242"/>
            <p:cNvSpPr>
              <a:spLocks noChangeShapeType="1"/>
            </p:cNvSpPr>
            <p:nvPr/>
          </p:nvSpPr>
          <p:spPr bwMode="auto">
            <a:xfrm flipH="1">
              <a:off x="11642867" y="2695368"/>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5" name="Line 243"/>
            <p:cNvSpPr>
              <a:spLocks noChangeShapeType="1"/>
            </p:cNvSpPr>
            <p:nvPr/>
          </p:nvSpPr>
          <p:spPr bwMode="auto">
            <a:xfrm>
              <a:off x="11706368" y="2669958"/>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6" name="Line 244"/>
            <p:cNvSpPr>
              <a:spLocks noChangeShapeType="1"/>
            </p:cNvSpPr>
            <p:nvPr/>
          </p:nvSpPr>
          <p:spPr bwMode="auto">
            <a:xfrm flipH="1">
              <a:off x="11680968" y="2695368"/>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7" name="Line 245"/>
            <p:cNvSpPr>
              <a:spLocks noChangeShapeType="1"/>
            </p:cNvSpPr>
            <p:nvPr/>
          </p:nvSpPr>
          <p:spPr bwMode="auto">
            <a:xfrm>
              <a:off x="11744469" y="2669958"/>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8" name="Line 246"/>
            <p:cNvSpPr>
              <a:spLocks noChangeShapeType="1"/>
            </p:cNvSpPr>
            <p:nvPr/>
          </p:nvSpPr>
          <p:spPr bwMode="auto">
            <a:xfrm flipH="1">
              <a:off x="11717481" y="2695368"/>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9" name="Line 247"/>
            <p:cNvSpPr>
              <a:spLocks noChangeShapeType="1"/>
            </p:cNvSpPr>
            <p:nvPr/>
          </p:nvSpPr>
          <p:spPr bwMode="auto">
            <a:xfrm>
              <a:off x="11758758" y="2669958"/>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0" name="Line 248"/>
            <p:cNvSpPr>
              <a:spLocks noChangeShapeType="1"/>
            </p:cNvSpPr>
            <p:nvPr/>
          </p:nvSpPr>
          <p:spPr bwMode="auto">
            <a:xfrm flipH="1">
              <a:off x="11733356" y="2695368"/>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1" name="Line 249"/>
            <p:cNvSpPr>
              <a:spLocks noChangeShapeType="1"/>
            </p:cNvSpPr>
            <p:nvPr/>
          </p:nvSpPr>
          <p:spPr bwMode="auto">
            <a:xfrm>
              <a:off x="11777808" y="2669958"/>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2" name="Line 250"/>
            <p:cNvSpPr>
              <a:spLocks noChangeShapeType="1"/>
            </p:cNvSpPr>
            <p:nvPr/>
          </p:nvSpPr>
          <p:spPr bwMode="auto">
            <a:xfrm flipH="1">
              <a:off x="11750819" y="2695368"/>
              <a:ext cx="53976"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3" name="Line 251"/>
            <p:cNvSpPr>
              <a:spLocks noChangeShapeType="1"/>
            </p:cNvSpPr>
            <p:nvPr/>
          </p:nvSpPr>
          <p:spPr bwMode="auto">
            <a:xfrm>
              <a:off x="11792094" y="2669951"/>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4" name="Line 252"/>
            <p:cNvSpPr>
              <a:spLocks noChangeShapeType="1"/>
            </p:cNvSpPr>
            <p:nvPr/>
          </p:nvSpPr>
          <p:spPr bwMode="auto">
            <a:xfrm flipH="1">
              <a:off x="11766695" y="2695362"/>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5" name="Line 253"/>
            <p:cNvSpPr>
              <a:spLocks noChangeShapeType="1"/>
            </p:cNvSpPr>
            <p:nvPr/>
          </p:nvSpPr>
          <p:spPr bwMode="auto">
            <a:xfrm>
              <a:off x="11830196" y="2687421"/>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6" name="Line 254"/>
            <p:cNvSpPr>
              <a:spLocks noChangeShapeType="1"/>
            </p:cNvSpPr>
            <p:nvPr/>
          </p:nvSpPr>
          <p:spPr bwMode="auto">
            <a:xfrm flipH="1">
              <a:off x="11804795" y="2714420"/>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7" name="Line 255"/>
            <p:cNvSpPr>
              <a:spLocks noChangeShapeType="1"/>
            </p:cNvSpPr>
            <p:nvPr/>
          </p:nvSpPr>
          <p:spPr bwMode="auto">
            <a:xfrm>
              <a:off x="11833370" y="2722361"/>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8" name="Line 256"/>
            <p:cNvSpPr>
              <a:spLocks noChangeShapeType="1"/>
            </p:cNvSpPr>
            <p:nvPr/>
          </p:nvSpPr>
          <p:spPr bwMode="auto">
            <a:xfrm flipH="1">
              <a:off x="11807971" y="2747772"/>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9" name="Line 257"/>
            <p:cNvSpPr>
              <a:spLocks noChangeShapeType="1"/>
            </p:cNvSpPr>
            <p:nvPr/>
          </p:nvSpPr>
          <p:spPr bwMode="auto">
            <a:xfrm>
              <a:off x="11852421" y="2722361"/>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0" name="Line 258"/>
            <p:cNvSpPr>
              <a:spLocks noChangeShapeType="1"/>
            </p:cNvSpPr>
            <p:nvPr/>
          </p:nvSpPr>
          <p:spPr bwMode="auto">
            <a:xfrm flipH="1">
              <a:off x="11827020" y="2747772"/>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1" name="Line 259"/>
            <p:cNvSpPr>
              <a:spLocks noChangeShapeType="1"/>
            </p:cNvSpPr>
            <p:nvPr/>
          </p:nvSpPr>
          <p:spPr bwMode="auto">
            <a:xfrm>
              <a:off x="11874645" y="2722361"/>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2" name="Line 260"/>
            <p:cNvSpPr>
              <a:spLocks noChangeShapeType="1"/>
            </p:cNvSpPr>
            <p:nvPr/>
          </p:nvSpPr>
          <p:spPr bwMode="auto">
            <a:xfrm flipH="1">
              <a:off x="11849246" y="2747772"/>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3" name="Line 261"/>
            <p:cNvSpPr>
              <a:spLocks noChangeShapeType="1"/>
            </p:cNvSpPr>
            <p:nvPr/>
          </p:nvSpPr>
          <p:spPr bwMode="auto">
            <a:xfrm>
              <a:off x="11882584" y="2722361"/>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4" name="Line 262"/>
            <p:cNvSpPr>
              <a:spLocks noChangeShapeType="1"/>
            </p:cNvSpPr>
            <p:nvPr/>
          </p:nvSpPr>
          <p:spPr bwMode="auto">
            <a:xfrm flipH="1">
              <a:off x="11857183" y="2747772"/>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5" name="Line 263"/>
            <p:cNvSpPr>
              <a:spLocks noChangeShapeType="1"/>
            </p:cNvSpPr>
            <p:nvPr/>
          </p:nvSpPr>
          <p:spPr bwMode="auto">
            <a:xfrm>
              <a:off x="11890522" y="2722361"/>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6" name="Line 264"/>
            <p:cNvSpPr>
              <a:spLocks noChangeShapeType="1"/>
            </p:cNvSpPr>
            <p:nvPr/>
          </p:nvSpPr>
          <p:spPr bwMode="auto">
            <a:xfrm flipH="1">
              <a:off x="11863534" y="2747772"/>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7" name="Line 265"/>
            <p:cNvSpPr>
              <a:spLocks noChangeShapeType="1"/>
            </p:cNvSpPr>
            <p:nvPr/>
          </p:nvSpPr>
          <p:spPr bwMode="auto">
            <a:xfrm>
              <a:off x="11898458" y="2722361"/>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8" name="Line 266"/>
            <p:cNvSpPr>
              <a:spLocks noChangeShapeType="1"/>
            </p:cNvSpPr>
            <p:nvPr/>
          </p:nvSpPr>
          <p:spPr bwMode="auto">
            <a:xfrm flipH="1">
              <a:off x="11871471" y="2747772"/>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9" name="Line 267"/>
            <p:cNvSpPr>
              <a:spLocks noChangeShapeType="1"/>
            </p:cNvSpPr>
            <p:nvPr/>
          </p:nvSpPr>
          <p:spPr bwMode="auto">
            <a:xfrm>
              <a:off x="11928622" y="2722361"/>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0" name="Line 268"/>
            <p:cNvSpPr>
              <a:spLocks noChangeShapeType="1"/>
            </p:cNvSpPr>
            <p:nvPr/>
          </p:nvSpPr>
          <p:spPr bwMode="auto">
            <a:xfrm flipH="1">
              <a:off x="11901634" y="2747772"/>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1" name="Line 269"/>
            <p:cNvSpPr>
              <a:spLocks noChangeShapeType="1"/>
            </p:cNvSpPr>
            <p:nvPr/>
          </p:nvSpPr>
          <p:spPr bwMode="auto">
            <a:xfrm>
              <a:off x="11954022" y="2722361"/>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2" name="Line 270"/>
            <p:cNvSpPr>
              <a:spLocks noChangeShapeType="1"/>
            </p:cNvSpPr>
            <p:nvPr/>
          </p:nvSpPr>
          <p:spPr bwMode="auto">
            <a:xfrm flipH="1">
              <a:off x="11928622" y="2747772"/>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3" name="Line 271"/>
            <p:cNvSpPr>
              <a:spLocks noChangeShapeType="1"/>
            </p:cNvSpPr>
            <p:nvPr/>
          </p:nvSpPr>
          <p:spPr bwMode="auto">
            <a:xfrm>
              <a:off x="11965135" y="2722361"/>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4" name="Line 272"/>
            <p:cNvSpPr>
              <a:spLocks noChangeShapeType="1"/>
            </p:cNvSpPr>
            <p:nvPr/>
          </p:nvSpPr>
          <p:spPr bwMode="auto">
            <a:xfrm flipH="1">
              <a:off x="11939735" y="2747772"/>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5" name="Line 273"/>
            <p:cNvSpPr>
              <a:spLocks noChangeShapeType="1"/>
            </p:cNvSpPr>
            <p:nvPr/>
          </p:nvSpPr>
          <p:spPr bwMode="auto">
            <a:xfrm>
              <a:off x="11973074" y="2722361"/>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6" name="Line 274"/>
            <p:cNvSpPr>
              <a:spLocks noChangeShapeType="1"/>
            </p:cNvSpPr>
            <p:nvPr/>
          </p:nvSpPr>
          <p:spPr bwMode="auto">
            <a:xfrm flipH="1">
              <a:off x="11946085" y="2747772"/>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7" name="Line 275"/>
            <p:cNvSpPr>
              <a:spLocks noChangeShapeType="1"/>
            </p:cNvSpPr>
            <p:nvPr/>
          </p:nvSpPr>
          <p:spPr bwMode="auto">
            <a:xfrm>
              <a:off x="11984185" y="2722361"/>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8" name="Line 276"/>
            <p:cNvSpPr>
              <a:spLocks noChangeShapeType="1"/>
            </p:cNvSpPr>
            <p:nvPr/>
          </p:nvSpPr>
          <p:spPr bwMode="auto">
            <a:xfrm flipH="1">
              <a:off x="11957198" y="2747772"/>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9" name="Line 277"/>
            <p:cNvSpPr>
              <a:spLocks noChangeShapeType="1"/>
            </p:cNvSpPr>
            <p:nvPr/>
          </p:nvSpPr>
          <p:spPr bwMode="auto">
            <a:xfrm>
              <a:off x="11995298" y="2722361"/>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0" name="Line 278"/>
            <p:cNvSpPr>
              <a:spLocks noChangeShapeType="1"/>
            </p:cNvSpPr>
            <p:nvPr/>
          </p:nvSpPr>
          <p:spPr bwMode="auto">
            <a:xfrm flipH="1">
              <a:off x="11968311" y="2747772"/>
              <a:ext cx="53976"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1" name="Line 279"/>
            <p:cNvSpPr>
              <a:spLocks noChangeShapeType="1"/>
            </p:cNvSpPr>
            <p:nvPr/>
          </p:nvSpPr>
          <p:spPr bwMode="auto">
            <a:xfrm>
              <a:off x="12003236" y="2722361"/>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2" name="Line 280"/>
            <p:cNvSpPr>
              <a:spLocks noChangeShapeType="1"/>
            </p:cNvSpPr>
            <p:nvPr/>
          </p:nvSpPr>
          <p:spPr bwMode="auto">
            <a:xfrm flipH="1">
              <a:off x="11976248" y="2747772"/>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3" name="Line 281"/>
            <p:cNvSpPr>
              <a:spLocks noChangeShapeType="1"/>
            </p:cNvSpPr>
            <p:nvPr/>
          </p:nvSpPr>
          <p:spPr bwMode="auto">
            <a:xfrm>
              <a:off x="12036573" y="2722361"/>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4" name="Line 282"/>
            <p:cNvSpPr>
              <a:spLocks noChangeShapeType="1"/>
            </p:cNvSpPr>
            <p:nvPr/>
          </p:nvSpPr>
          <p:spPr bwMode="auto">
            <a:xfrm flipH="1">
              <a:off x="12009586" y="2747772"/>
              <a:ext cx="53976"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5" name="Line 283"/>
            <p:cNvSpPr>
              <a:spLocks noChangeShapeType="1"/>
            </p:cNvSpPr>
            <p:nvPr/>
          </p:nvSpPr>
          <p:spPr bwMode="auto">
            <a:xfrm>
              <a:off x="12055625" y="2722361"/>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6" name="Line 284"/>
            <p:cNvSpPr>
              <a:spLocks noChangeShapeType="1"/>
            </p:cNvSpPr>
            <p:nvPr/>
          </p:nvSpPr>
          <p:spPr bwMode="auto">
            <a:xfrm flipH="1">
              <a:off x="12028636" y="2747772"/>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7" name="Line 285"/>
            <p:cNvSpPr>
              <a:spLocks noChangeShapeType="1"/>
            </p:cNvSpPr>
            <p:nvPr/>
          </p:nvSpPr>
          <p:spPr bwMode="auto">
            <a:xfrm>
              <a:off x="12077849" y="2722361"/>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8" name="Line 286"/>
            <p:cNvSpPr>
              <a:spLocks noChangeShapeType="1"/>
            </p:cNvSpPr>
            <p:nvPr/>
          </p:nvSpPr>
          <p:spPr bwMode="auto">
            <a:xfrm flipH="1">
              <a:off x="12047686" y="2747772"/>
              <a:ext cx="57151"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9" name="Line 287"/>
            <p:cNvSpPr>
              <a:spLocks noChangeShapeType="1"/>
            </p:cNvSpPr>
            <p:nvPr/>
          </p:nvSpPr>
          <p:spPr bwMode="auto">
            <a:xfrm>
              <a:off x="12096900" y="2722361"/>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0" name="Line 288"/>
            <p:cNvSpPr>
              <a:spLocks noChangeShapeType="1"/>
            </p:cNvSpPr>
            <p:nvPr/>
          </p:nvSpPr>
          <p:spPr bwMode="auto">
            <a:xfrm flipH="1">
              <a:off x="12069912" y="2747772"/>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1" name="Line 289"/>
            <p:cNvSpPr>
              <a:spLocks noChangeShapeType="1"/>
            </p:cNvSpPr>
            <p:nvPr/>
          </p:nvSpPr>
          <p:spPr bwMode="auto">
            <a:xfrm>
              <a:off x="12115950" y="2722361"/>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2" name="Line 290"/>
            <p:cNvSpPr>
              <a:spLocks noChangeShapeType="1"/>
            </p:cNvSpPr>
            <p:nvPr/>
          </p:nvSpPr>
          <p:spPr bwMode="auto">
            <a:xfrm flipH="1">
              <a:off x="12088961" y="2747772"/>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3" name="Line 291"/>
            <p:cNvSpPr>
              <a:spLocks noChangeShapeType="1"/>
            </p:cNvSpPr>
            <p:nvPr/>
          </p:nvSpPr>
          <p:spPr bwMode="auto">
            <a:xfrm>
              <a:off x="12133413" y="2722361"/>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4" name="Line 292"/>
            <p:cNvSpPr>
              <a:spLocks noChangeShapeType="1"/>
            </p:cNvSpPr>
            <p:nvPr/>
          </p:nvSpPr>
          <p:spPr bwMode="auto">
            <a:xfrm flipH="1">
              <a:off x="12108013" y="2747772"/>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5" name="Line 293"/>
            <p:cNvSpPr>
              <a:spLocks noChangeShapeType="1"/>
            </p:cNvSpPr>
            <p:nvPr/>
          </p:nvSpPr>
          <p:spPr bwMode="auto">
            <a:xfrm>
              <a:off x="12160401" y="2755713"/>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6" name="Line 294"/>
            <p:cNvSpPr>
              <a:spLocks noChangeShapeType="1"/>
            </p:cNvSpPr>
            <p:nvPr/>
          </p:nvSpPr>
          <p:spPr bwMode="auto">
            <a:xfrm flipH="1">
              <a:off x="12133413" y="2781123"/>
              <a:ext cx="53976"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7" name="Line 295"/>
            <p:cNvSpPr>
              <a:spLocks noChangeShapeType="1"/>
            </p:cNvSpPr>
            <p:nvPr/>
          </p:nvSpPr>
          <p:spPr bwMode="auto">
            <a:xfrm>
              <a:off x="12174688" y="2755713"/>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8" name="Line 296"/>
            <p:cNvSpPr>
              <a:spLocks noChangeShapeType="1"/>
            </p:cNvSpPr>
            <p:nvPr/>
          </p:nvSpPr>
          <p:spPr bwMode="auto">
            <a:xfrm flipH="1">
              <a:off x="12146113" y="2781123"/>
              <a:ext cx="55564"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9" name="Line 297"/>
            <p:cNvSpPr>
              <a:spLocks noChangeShapeType="1"/>
            </p:cNvSpPr>
            <p:nvPr/>
          </p:nvSpPr>
          <p:spPr bwMode="auto">
            <a:xfrm>
              <a:off x="12187389" y="2755713"/>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0" name="Line 298"/>
            <p:cNvSpPr>
              <a:spLocks noChangeShapeType="1"/>
            </p:cNvSpPr>
            <p:nvPr/>
          </p:nvSpPr>
          <p:spPr bwMode="auto">
            <a:xfrm flipH="1">
              <a:off x="12160401" y="2781123"/>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1" name="Line 299"/>
            <p:cNvSpPr>
              <a:spLocks noChangeShapeType="1"/>
            </p:cNvSpPr>
            <p:nvPr/>
          </p:nvSpPr>
          <p:spPr bwMode="auto">
            <a:xfrm>
              <a:off x="12198501" y="2755713"/>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2" name="Line 300"/>
            <p:cNvSpPr>
              <a:spLocks noChangeShapeType="1"/>
            </p:cNvSpPr>
            <p:nvPr/>
          </p:nvSpPr>
          <p:spPr bwMode="auto">
            <a:xfrm flipH="1">
              <a:off x="12171512" y="2781123"/>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3" name="Line 301"/>
            <p:cNvSpPr>
              <a:spLocks noChangeShapeType="1"/>
            </p:cNvSpPr>
            <p:nvPr/>
          </p:nvSpPr>
          <p:spPr bwMode="auto">
            <a:xfrm>
              <a:off x="12231839" y="2755713"/>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4" name="Line 302"/>
            <p:cNvSpPr>
              <a:spLocks noChangeShapeType="1"/>
            </p:cNvSpPr>
            <p:nvPr/>
          </p:nvSpPr>
          <p:spPr bwMode="auto">
            <a:xfrm flipH="1">
              <a:off x="12204851" y="2781123"/>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5" name="Line 303"/>
            <p:cNvSpPr>
              <a:spLocks noChangeShapeType="1"/>
            </p:cNvSpPr>
            <p:nvPr/>
          </p:nvSpPr>
          <p:spPr bwMode="auto">
            <a:xfrm>
              <a:off x="12239777" y="2816064"/>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6" name="Line 304"/>
            <p:cNvSpPr>
              <a:spLocks noChangeShapeType="1"/>
            </p:cNvSpPr>
            <p:nvPr/>
          </p:nvSpPr>
          <p:spPr bwMode="auto">
            <a:xfrm flipH="1">
              <a:off x="12212789" y="2841474"/>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7" name="Line 305"/>
            <p:cNvSpPr>
              <a:spLocks noChangeShapeType="1"/>
            </p:cNvSpPr>
            <p:nvPr/>
          </p:nvSpPr>
          <p:spPr bwMode="auto">
            <a:xfrm>
              <a:off x="12265178" y="2816064"/>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8" name="Line 306"/>
            <p:cNvSpPr>
              <a:spLocks noChangeShapeType="1"/>
            </p:cNvSpPr>
            <p:nvPr/>
          </p:nvSpPr>
          <p:spPr bwMode="auto">
            <a:xfrm flipH="1">
              <a:off x="12239777" y="2841474"/>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9" name="Line 307"/>
            <p:cNvSpPr>
              <a:spLocks noChangeShapeType="1"/>
            </p:cNvSpPr>
            <p:nvPr/>
          </p:nvSpPr>
          <p:spPr bwMode="auto">
            <a:xfrm>
              <a:off x="12276291" y="2816064"/>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0" name="Line 308"/>
            <p:cNvSpPr>
              <a:spLocks noChangeShapeType="1"/>
            </p:cNvSpPr>
            <p:nvPr/>
          </p:nvSpPr>
          <p:spPr bwMode="auto">
            <a:xfrm flipH="1">
              <a:off x="12250889" y="2841474"/>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1" name="Line 309"/>
            <p:cNvSpPr>
              <a:spLocks noChangeShapeType="1"/>
            </p:cNvSpPr>
            <p:nvPr/>
          </p:nvSpPr>
          <p:spPr bwMode="auto">
            <a:xfrm>
              <a:off x="12287403" y="2816064"/>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2" name="Line 310"/>
            <p:cNvSpPr>
              <a:spLocks noChangeShapeType="1"/>
            </p:cNvSpPr>
            <p:nvPr/>
          </p:nvSpPr>
          <p:spPr bwMode="auto">
            <a:xfrm flipH="1">
              <a:off x="12262002" y="2841474"/>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3" name="Line 311"/>
            <p:cNvSpPr>
              <a:spLocks noChangeShapeType="1"/>
            </p:cNvSpPr>
            <p:nvPr/>
          </p:nvSpPr>
          <p:spPr bwMode="auto">
            <a:xfrm>
              <a:off x="12298515" y="2816064"/>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4" name="Line 312"/>
            <p:cNvSpPr>
              <a:spLocks noChangeShapeType="1"/>
            </p:cNvSpPr>
            <p:nvPr/>
          </p:nvSpPr>
          <p:spPr bwMode="auto">
            <a:xfrm flipH="1">
              <a:off x="12273115" y="2841474"/>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5" name="Line 313"/>
            <p:cNvSpPr>
              <a:spLocks noChangeShapeType="1"/>
            </p:cNvSpPr>
            <p:nvPr/>
          </p:nvSpPr>
          <p:spPr bwMode="auto">
            <a:xfrm>
              <a:off x="12328679" y="2816064"/>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6" name="Line 314"/>
            <p:cNvSpPr>
              <a:spLocks noChangeShapeType="1"/>
            </p:cNvSpPr>
            <p:nvPr/>
          </p:nvSpPr>
          <p:spPr bwMode="auto">
            <a:xfrm flipH="1">
              <a:off x="12303277" y="2841474"/>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7" name="Line 315"/>
            <p:cNvSpPr>
              <a:spLocks noChangeShapeType="1"/>
            </p:cNvSpPr>
            <p:nvPr/>
          </p:nvSpPr>
          <p:spPr bwMode="auto">
            <a:xfrm>
              <a:off x="12358842" y="2816064"/>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8" name="Line 316"/>
            <p:cNvSpPr>
              <a:spLocks noChangeShapeType="1"/>
            </p:cNvSpPr>
            <p:nvPr/>
          </p:nvSpPr>
          <p:spPr bwMode="auto">
            <a:xfrm flipH="1">
              <a:off x="12333440" y="2841474"/>
              <a:ext cx="55564"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9" name="Line 317"/>
            <p:cNvSpPr>
              <a:spLocks noChangeShapeType="1"/>
            </p:cNvSpPr>
            <p:nvPr/>
          </p:nvSpPr>
          <p:spPr bwMode="auto">
            <a:xfrm>
              <a:off x="12369954" y="2816064"/>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0" name="Line 318"/>
            <p:cNvSpPr>
              <a:spLocks noChangeShapeType="1"/>
            </p:cNvSpPr>
            <p:nvPr/>
          </p:nvSpPr>
          <p:spPr bwMode="auto">
            <a:xfrm flipH="1">
              <a:off x="12339790" y="2841474"/>
              <a:ext cx="57151"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1" name="Line 319"/>
            <p:cNvSpPr>
              <a:spLocks noChangeShapeType="1"/>
            </p:cNvSpPr>
            <p:nvPr/>
          </p:nvSpPr>
          <p:spPr bwMode="auto">
            <a:xfrm>
              <a:off x="12377891" y="2816064"/>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2" name="Line 320"/>
            <p:cNvSpPr>
              <a:spLocks noChangeShapeType="1"/>
            </p:cNvSpPr>
            <p:nvPr/>
          </p:nvSpPr>
          <p:spPr bwMode="auto">
            <a:xfrm flipH="1">
              <a:off x="12350903" y="2841474"/>
              <a:ext cx="53976"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3" name="Line 321"/>
            <p:cNvSpPr>
              <a:spLocks noChangeShapeType="1"/>
            </p:cNvSpPr>
            <p:nvPr/>
          </p:nvSpPr>
          <p:spPr bwMode="auto">
            <a:xfrm>
              <a:off x="12385828" y="2816064"/>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4" name="Line 322"/>
            <p:cNvSpPr>
              <a:spLocks noChangeShapeType="1"/>
            </p:cNvSpPr>
            <p:nvPr/>
          </p:nvSpPr>
          <p:spPr bwMode="auto">
            <a:xfrm flipH="1">
              <a:off x="12358842" y="2841474"/>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5" name="Line 323"/>
            <p:cNvSpPr>
              <a:spLocks noChangeShapeType="1"/>
            </p:cNvSpPr>
            <p:nvPr/>
          </p:nvSpPr>
          <p:spPr bwMode="auto">
            <a:xfrm>
              <a:off x="12392178" y="2816064"/>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6" name="Line 324"/>
            <p:cNvSpPr>
              <a:spLocks noChangeShapeType="1"/>
            </p:cNvSpPr>
            <p:nvPr/>
          </p:nvSpPr>
          <p:spPr bwMode="auto">
            <a:xfrm flipH="1">
              <a:off x="12366778" y="2841474"/>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7" name="Line 325"/>
            <p:cNvSpPr>
              <a:spLocks noChangeShapeType="1"/>
            </p:cNvSpPr>
            <p:nvPr/>
          </p:nvSpPr>
          <p:spPr bwMode="auto">
            <a:xfrm>
              <a:off x="12438218" y="2816064"/>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8" name="Line 326"/>
            <p:cNvSpPr>
              <a:spLocks noChangeShapeType="1"/>
            </p:cNvSpPr>
            <p:nvPr/>
          </p:nvSpPr>
          <p:spPr bwMode="auto">
            <a:xfrm flipH="1">
              <a:off x="12411230" y="2841474"/>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9" name="Line 327"/>
            <p:cNvSpPr>
              <a:spLocks noChangeShapeType="1"/>
            </p:cNvSpPr>
            <p:nvPr/>
          </p:nvSpPr>
          <p:spPr bwMode="auto">
            <a:xfrm>
              <a:off x="12449330" y="2816064"/>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0" name="Line 328"/>
            <p:cNvSpPr>
              <a:spLocks noChangeShapeType="1"/>
            </p:cNvSpPr>
            <p:nvPr/>
          </p:nvSpPr>
          <p:spPr bwMode="auto">
            <a:xfrm flipH="1">
              <a:off x="12422342" y="2841474"/>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1" name="Line 329"/>
            <p:cNvSpPr>
              <a:spLocks noChangeShapeType="1"/>
            </p:cNvSpPr>
            <p:nvPr/>
          </p:nvSpPr>
          <p:spPr bwMode="auto">
            <a:xfrm>
              <a:off x="12463618" y="2816064"/>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2" name="Line 330"/>
            <p:cNvSpPr>
              <a:spLocks noChangeShapeType="1"/>
            </p:cNvSpPr>
            <p:nvPr/>
          </p:nvSpPr>
          <p:spPr bwMode="auto">
            <a:xfrm flipH="1">
              <a:off x="12438218" y="2841474"/>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3" name="Line 331"/>
            <p:cNvSpPr>
              <a:spLocks noChangeShapeType="1"/>
            </p:cNvSpPr>
            <p:nvPr/>
          </p:nvSpPr>
          <p:spPr bwMode="auto">
            <a:xfrm>
              <a:off x="12479493" y="2816064"/>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4" name="Line 332"/>
            <p:cNvSpPr>
              <a:spLocks noChangeShapeType="1"/>
            </p:cNvSpPr>
            <p:nvPr/>
          </p:nvSpPr>
          <p:spPr bwMode="auto">
            <a:xfrm flipH="1">
              <a:off x="12452505" y="2841474"/>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5" name="Line 333"/>
            <p:cNvSpPr>
              <a:spLocks noChangeShapeType="1"/>
            </p:cNvSpPr>
            <p:nvPr/>
          </p:nvSpPr>
          <p:spPr bwMode="auto">
            <a:xfrm>
              <a:off x="12504893" y="2816064"/>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6" name="Line 334"/>
            <p:cNvSpPr>
              <a:spLocks noChangeShapeType="1"/>
            </p:cNvSpPr>
            <p:nvPr/>
          </p:nvSpPr>
          <p:spPr bwMode="auto">
            <a:xfrm flipH="1">
              <a:off x="12479493" y="2841474"/>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7" name="Line 335"/>
            <p:cNvSpPr>
              <a:spLocks noChangeShapeType="1"/>
            </p:cNvSpPr>
            <p:nvPr/>
          </p:nvSpPr>
          <p:spPr bwMode="auto">
            <a:xfrm>
              <a:off x="12546169" y="2816064"/>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8" name="Line 336"/>
            <p:cNvSpPr>
              <a:spLocks noChangeShapeType="1"/>
            </p:cNvSpPr>
            <p:nvPr/>
          </p:nvSpPr>
          <p:spPr bwMode="auto">
            <a:xfrm flipH="1">
              <a:off x="12520769" y="2841474"/>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9" name="Line 337"/>
            <p:cNvSpPr>
              <a:spLocks noChangeShapeType="1"/>
            </p:cNvSpPr>
            <p:nvPr/>
          </p:nvSpPr>
          <p:spPr bwMode="auto">
            <a:xfrm>
              <a:off x="12573158" y="2816064"/>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0" name="Line 338"/>
            <p:cNvSpPr>
              <a:spLocks noChangeShapeType="1"/>
            </p:cNvSpPr>
            <p:nvPr/>
          </p:nvSpPr>
          <p:spPr bwMode="auto">
            <a:xfrm flipH="1">
              <a:off x="12546169" y="2841474"/>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1" name="Line 339"/>
            <p:cNvSpPr>
              <a:spLocks noChangeShapeType="1"/>
            </p:cNvSpPr>
            <p:nvPr/>
          </p:nvSpPr>
          <p:spPr bwMode="auto">
            <a:xfrm>
              <a:off x="12587444" y="2816066"/>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2" name="Line 340"/>
            <p:cNvSpPr>
              <a:spLocks noChangeShapeType="1"/>
            </p:cNvSpPr>
            <p:nvPr/>
          </p:nvSpPr>
          <p:spPr bwMode="auto">
            <a:xfrm flipH="1">
              <a:off x="12562044" y="2841477"/>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 name="Line 341"/>
            <p:cNvSpPr>
              <a:spLocks noChangeShapeType="1"/>
            </p:cNvSpPr>
            <p:nvPr/>
          </p:nvSpPr>
          <p:spPr bwMode="auto">
            <a:xfrm>
              <a:off x="12598557" y="2816065"/>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4" name="Line 342"/>
            <p:cNvSpPr>
              <a:spLocks noChangeShapeType="1"/>
            </p:cNvSpPr>
            <p:nvPr/>
          </p:nvSpPr>
          <p:spPr bwMode="auto">
            <a:xfrm flipH="1">
              <a:off x="12573158" y="2841475"/>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 name="Line 343"/>
            <p:cNvSpPr>
              <a:spLocks noChangeShapeType="1"/>
            </p:cNvSpPr>
            <p:nvPr/>
          </p:nvSpPr>
          <p:spPr bwMode="auto">
            <a:xfrm>
              <a:off x="12614433" y="2816059"/>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 name="Line 344"/>
            <p:cNvSpPr>
              <a:spLocks noChangeShapeType="1"/>
            </p:cNvSpPr>
            <p:nvPr/>
          </p:nvSpPr>
          <p:spPr bwMode="auto">
            <a:xfrm flipH="1">
              <a:off x="12587450" y="2841475"/>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7" name="Line 345"/>
            <p:cNvSpPr>
              <a:spLocks noChangeShapeType="1"/>
            </p:cNvSpPr>
            <p:nvPr/>
          </p:nvSpPr>
          <p:spPr bwMode="auto">
            <a:xfrm>
              <a:off x="12014355" y="2722360"/>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8" name="Line 346"/>
            <p:cNvSpPr>
              <a:spLocks noChangeShapeType="1"/>
            </p:cNvSpPr>
            <p:nvPr/>
          </p:nvSpPr>
          <p:spPr bwMode="auto">
            <a:xfrm flipH="1">
              <a:off x="11987367" y="2747781"/>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9" name="Line 347"/>
            <p:cNvSpPr>
              <a:spLocks noChangeShapeType="1"/>
            </p:cNvSpPr>
            <p:nvPr/>
          </p:nvSpPr>
          <p:spPr bwMode="auto">
            <a:xfrm>
              <a:off x="11680975" y="2669955"/>
              <a:ext cx="1588" cy="52410"/>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0" name="Line 348"/>
            <p:cNvSpPr>
              <a:spLocks noChangeShapeType="1"/>
            </p:cNvSpPr>
            <p:nvPr/>
          </p:nvSpPr>
          <p:spPr bwMode="auto">
            <a:xfrm flipH="1">
              <a:off x="11653939" y="2695065"/>
              <a:ext cx="52388" cy="1588"/>
            </a:xfrm>
            <a:prstGeom prst="line">
              <a:avLst/>
            </a:pr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524" name="Rectangle 523"/>
          <p:cNvSpPr/>
          <p:nvPr/>
        </p:nvSpPr>
        <p:spPr>
          <a:xfrm>
            <a:off x="8861204" y="2955991"/>
            <a:ext cx="2541519" cy="461448"/>
          </a:xfrm>
          <a:prstGeom prst="rect">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200" b="1" dirty="0">
                <a:solidFill>
                  <a:srgbClr val="000000"/>
                </a:solidFill>
              </a:rPr>
              <a:t>HR 0.55 </a:t>
            </a:r>
            <a:r>
              <a:rPr lang="en-US" sz="1200" dirty="0">
                <a:solidFill>
                  <a:srgbClr val="000000"/>
                </a:solidFill>
              </a:rPr>
              <a:t>(95% CI 0.40–0.76); </a:t>
            </a:r>
            <a:r>
              <a:rPr lang="en-US" sz="1200" i="1" dirty="0">
                <a:solidFill>
                  <a:srgbClr val="000000"/>
                </a:solidFill>
              </a:rPr>
              <a:t>P=</a:t>
            </a:r>
            <a:r>
              <a:rPr lang="en-US" sz="1200" dirty="0">
                <a:solidFill>
                  <a:srgbClr val="000000"/>
                </a:solidFill>
              </a:rPr>
              <a:t>0.0004*</a:t>
            </a:r>
          </a:p>
        </p:txBody>
      </p:sp>
      <p:sp>
        <p:nvSpPr>
          <p:cNvPr id="3" name="Text Placeholder 2">
            <a:extLst>
              <a:ext uri="{FF2B5EF4-FFF2-40B4-BE49-F238E27FC236}">
                <a16:creationId xmlns:a16="http://schemas.microsoft.com/office/drawing/2014/main" id="{F791FD7B-6EF8-2501-D149-13D63E01F51A}"/>
              </a:ext>
            </a:extLst>
          </p:cNvPr>
          <p:cNvSpPr txBox="1">
            <a:spLocks/>
          </p:cNvSpPr>
          <p:nvPr/>
        </p:nvSpPr>
        <p:spPr>
          <a:xfrm>
            <a:off x="818535" y="6362740"/>
            <a:ext cx="10655300" cy="138499"/>
          </a:xfrm>
          <a:prstGeom prst="rect">
            <a:avLst/>
          </a:prstGeom>
        </p:spPr>
        <p:txBody>
          <a:bodyPr lIns="0" tIns="0" rIns="0" bIns="0" anchor="b">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t>1. </a:t>
            </a:r>
            <a:r>
              <a:rPr lang="en-US" sz="1000" dirty="0" err="1"/>
              <a:t>DiSilvestro</a:t>
            </a:r>
            <a:r>
              <a:rPr lang="en-US" sz="1000" dirty="0"/>
              <a:t> P et al. Presented at: ESMO Annual Meeting 2022. </a:t>
            </a:r>
            <a:r>
              <a:rPr lang="en-GB" sz="1000" dirty="0"/>
              <a:t>2.</a:t>
            </a:r>
            <a:r>
              <a:rPr lang="it-IT" sz="1000" dirty="0"/>
              <a:t> Di Silvestro.P, et al. 2022 J Clin Oncol.</a:t>
            </a:r>
            <a:r>
              <a:rPr lang="en-GB" sz="1000" dirty="0"/>
              <a:t> </a:t>
            </a:r>
            <a:endParaRPr lang="en-US" sz="1000" dirty="0"/>
          </a:p>
        </p:txBody>
      </p:sp>
      <p:sp>
        <p:nvSpPr>
          <p:cNvPr id="4" name="Rectangle 3">
            <a:extLst>
              <a:ext uri="{FF2B5EF4-FFF2-40B4-BE49-F238E27FC236}">
                <a16:creationId xmlns:a16="http://schemas.microsoft.com/office/drawing/2014/main" id="{26D46BAA-BD69-3980-D2AC-23FF5B2F4F69}"/>
              </a:ext>
            </a:extLst>
          </p:cNvPr>
          <p:cNvSpPr/>
          <p:nvPr/>
        </p:nvSpPr>
        <p:spPr>
          <a:xfrm>
            <a:off x="1713270" y="1560553"/>
            <a:ext cx="6300019" cy="3786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SOLO-1</a:t>
            </a:r>
            <a:r>
              <a:rPr lang="en-GB" b="1"/>
              <a:t>: OS</a:t>
            </a:r>
            <a:r>
              <a:rPr lang="en-GB" b="1" baseline="30000"/>
              <a:t>1,2</a:t>
            </a:r>
            <a:endParaRPr lang="en-GB" b="1" baseline="30000" dirty="0"/>
          </a:p>
        </p:txBody>
      </p:sp>
      <p:pic>
        <p:nvPicPr>
          <p:cNvPr id="521" name="Picture 520">
            <a:extLst>
              <a:ext uri="{FF2B5EF4-FFF2-40B4-BE49-F238E27FC236}">
                <a16:creationId xmlns:a16="http://schemas.microsoft.com/office/drawing/2014/main" id="{473DA131-2523-416A-B394-8735D49194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37190" y="6516615"/>
            <a:ext cx="1388109" cy="236609"/>
          </a:xfrm>
          <a:prstGeom prst="rect">
            <a:avLst/>
          </a:prstGeom>
        </p:spPr>
      </p:pic>
    </p:spTree>
    <p:extLst>
      <p:ext uri="{BB962C8B-B14F-4D97-AF65-F5344CB8AC3E}">
        <p14:creationId xmlns:p14="http://schemas.microsoft.com/office/powerpoint/2010/main" val="738615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Rectangle 271">
            <a:extLst>
              <a:ext uri="{FF2B5EF4-FFF2-40B4-BE49-F238E27FC236}">
                <a16:creationId xmlns:a16="http://schemas.microsoft.com/office/drawing/2014/main" id="{162FD3C0-B82A-4052-9B11-C8648D210274}"/>
              </a:ext>
            </a:extLst>
          </p:cNvPr>
          <p:cNvSpPr/>
          <p:nvPr/>
        </p:nvSpPr>
        <p:spPr>
          <a:xfrm>
            <a:off x="0" y="3738703"/>
            <a:ext cx="12192000" cy="2194560"/>
          </a:xfrm>
          <a:prstGeom prst="rect">
            <a:avLst/>
          </a:prstGeom>
          <a:solidFill>
            <a:schemeClr val="tx2">
              <a:lumMod val="40000"/>
              <a:lumOff val="6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endParaRPr lang="en-US">
              <a:solidFill>
                <a:prstClr val="white"/>
              </a:solidFill>
              <a:latin typeface="Arial Nova Cond"/>
            </a:endParaRPr>
          </a:p>
        </p:txBody>
      </p:sp>
      <p:sp>
        <p:nvSpPr>
          <p:cNvPr id="17" name="Rectangle 16">
            <a:extLst>
              <a:ext uri="{FF2B5EF4-FFF2-40B4-BE49-F238E27FC236}">
                <a16:creationId xmlns:a16="http://schemas.microsoft.com/office/drawing/2014/main" id="{C5F85546-50DB-46A5-8A13-2ED84A6494D0}"/>
              </a:ext>
            </a:extLst>
          </p:cNvPr>
          <p:cNvSpPr/>
          <p:nvPr/>
        </p:nvSpPr>
        <p:spPr>
          <a:xfrm>
            <a:off x="7138026" y="3857890"/>
            <a:ext cx="2438131" cy="2246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1" defTabSz="711165">
              <a:spcAft>
                <a:spcPct val="15000"/>
              </a:spcAft>
            </a:pPr>
            <a:r>
              <a:rPr lang="en-US" sz="1400" i="1">
                <a:solidFill>
                  <a:prstClr val="black"/>
                </a:solidFill>
                <a:latin typeface="Arial Nova Cond"/>
                <a:ea typeface="ＭＳ Ｐゴシック"/>
              </a:rPr>
              <a:t>NaPi2b IHC assay in development – an </a:t>
            </a:r>
            <a:br>
              <a:rPr lang="en-US" sz="1400" i="1">
                <a:solidFill>
                  <a:prstClr val="black"/>
                </a:solidFill>
                <a:latin typeface="Arial Nova Cond"/>
                <a:ea typeface="ＭＳ Ｐゴシック"/>
              </a:rPr>
            </a:br>
            <a:r>
              <a:rPr lang="en-US" sz="1400" i="1">
                <a:solidFill>
                  <a:prstClr val="black"/>
                </a:solidFill>
                <a:latin typeface="Arial Nova Cond"/>
                <a:ea typeface="ＭＳ Ｐゴシック"/>
              </a:rPr>
              <a:t>optimal diagnostic assay would be robust, predictive, reproducible, easily able </a:t>
            </a:r>
            <a:br>
              <a:rPr lang="en-US" sz="1400" i="1">
                <a:solidFill>
                  <a:prstClr val="black"/>
                </a:solidFill>
                <a:latin typeface="Arial Nova Cond"/>
                <a:ea typeface="ＭＳ Ｐゴシック"/>
              </a:rPr>
            </a:br>
            <a:r>
              <a:rPr lang="en-US" sz="1400" i="1">
                <a:solidFill>
                  <a:prstClr val="black"/>
                </a:solidFill>
                <a:latin typeface="Arial Nova Cond"/>
                <a:ea typeface="ＭＳ Ｐゴシック"/>
              </a:rPr>
              <a:t>to distinguish a wide range </a:t>
            </a:r>
            <a:br>
              <a:rPr lang="en-US" sz="1400" i="1">
                <a:solidFill>
                  <a:prstClr val="black"/>
                </a:solidFill>
                <a:latin typeface="Arial Nova Cond"/>
                <a:ea typeface="ＭＳ Ｐゴシック"/>
              </a:rPr>
            </a:br>
            <a:r>
              <a:rPr lang="en-US" sz="1400" i="1">
                <a:solidFill>
                  <a:prstClr val="black"/>
                </a:solidFill>
                <a:latin typeface="Arial Nova Cond"/>
                <a:ea typeface="ＭＳ Ｐゴシック"/>
              </a:rPr>
              <a:t>of expression using </a:t>
            </a:r>
            <a:br>
              <a:rPr lang="en-US" sz="1400" i="1">
                <a:solidFill>
                  <a:prstClr val="black"/>
                </a:solidFill>
                <a:latin typeface="Arial Nova Cond"/>
                <a:ea typeface="ＭＳ Ｐゴシック"/>
              </a:rPr>
            </a:br>
            <a:r>
              <a:rPr lang="en-US" sz="1400" i="1">
                <a:solidFill>
                  <a:prstClr val="black"/>
                </a:solidFill>
                <a:latin typeface="Arial Nova Cond"/>
                <a:ea typeface="ＭＳ Ｐゴシック"/>
              </a:rPr>
              <a:t>TPS scoring method</a:t>
            </a:r>
            <a:r>
              <a:rPr lang="en-US" sz="1400" i="1" baseline="30000">
                <a:solidFill>
                  <a:prstClr val="black"/>
                </a:solidFill>
                <a:latin typeface="Arial Nova Cond"/>
                <a:ea typeface="ＭＳ Ｐゴシック"/>
              </a:rPr>
              <a:t>2</a:t>
            </a:r>
          </a:p>
        </p:txBody>
      </p:sp>
      <p:sp>
        <p:nvSpPr>
          <p:cNvPr id="2" name="Title 1">
            <a:extLst>
              <a:ext uri="{FF2B5EF4-FFF2-40B4-BE49-F238E27FC236}">
                <a16:creationId xmlns:a16="http://schemas.microsoft.com/office/drawing/2014/main" id="{83AA6053-E1F6-42C0-B6FB-906229E5AEEE}"/>
              </a:ext>
            </a:extLst>
          </p:cNvPr>
          <p:cNvSpPr>
            <a:spLocks noGrp="1"/>
          </p:cNvSpPr>
          <p:nvPr>
            <p:ph type="title" idx="4294967295"/>
          </p:nvPr>
        </p:nvSpPr>
        <p:spPr>
          <a:xfrm>
            <a:off x="0" y="-12426"/>
            <a:ext cx="12192000" cy="731838"/>
          </a:xfrm>
        </p:spPr>
        <p:txBody>
          <a:bodyPr>
            <a:noAutofit/>
          </a:bodyPr>
          <a:lstStyle/>
          <a:p>
            <a:r>
              <a:rPr lang="en-US" sz="3400" dirty="0" err="1"/>
              <a:t>Upifitamab</a:t>
            </a:r>
            <a:r>
              <a:rPr lang="en-US" sz="3400" dirty="0"/>
              <a:t> </a:t>
            </a:r>
            <a:r>
              <a:rPr lang="en-US" sz="3400" dirty="0" err="1"/>
              <a:t>Rilsodotin</a:t>
            </a:r>
            <a:r>
              <a:rPr lang="en-US" sz="3400" dirty="0"/>
              <a:t> (</a:t>
            </a:r>
            <a:r>
              <a:rPr lang="en-US" sz="3400" dirty="0" err="1"/>
              <a:t>UpRi</a:t>
            </a:r>
            <a:r>
              <a:rPr lang="en-US" sz="3400" dirty="0"/>
              <a:t>) – First-in-Class ADC Targeting NaPi2b</a:t>
            </a:r>
          </a:p>
        </p:txBody>
      </p:sp>
      <p:sp>
        <p:nvSpPr>
          <p:cNvPr id="15" name="Text Placeholder 15">
            <a:extLst>
              <a:ext uri="{FF2B5EF4-FFF2-40B4-BE49-F238E27FC236}">
                <a16:creationId xmlns:a16="http://schemas.microsoft.com/office/drawing/2014/main" id="{E50225B3-F071-4BB3-9D41-3521C844C89B}"/>
              </a:ext>
            </a:extLst>
          </p:cNvPr>
          <p:cNvSpPr>
            <a:spLocks noGrp="1"/>
          </p:cNvSpPr>
          <p:nvPr>
            <p:ph type="body" sz="quarter" idx="4294967295"/>
          </p:nvPr>
        </p:nvSpPr>
        <p:spPr>
          <a:xfrm>
            <a:off x="121547" y="6345176"/>
            <a:ext cx="11963361" cy="436273"/>
          </a:xfrm>
        </p:spPr>
        <p:txBody>
          <a:bodyPr vert="horz" wrap="square" lIns="0" tIns="0" rIns="0" bIns="0" rtlCol="0" anchor="b">
            <a:spAutoFit/>
          </a:bodyPr>
          <a:lstStyle>
            <a:lvl1pPr>
              <a:defRPr lang="en-US" sz="900" dirty="0" smtClean="0"/>
            </a:lvl1pPr>
            <a:lvl2pPr>
              <a:defRPr lang="en-US" sz="1800" dirty="0" smtClean="0"/>
            </a:lvl2pPr>
            <a:lvl3pPr>
              <a:defRPr lang="en-US" sz="1800" dirty="0" smtClean="0"/>
            </a:lvl3pPr>
            <a:lvl4pPr>
              <a:defRPr lang="en-US" dirty="0" smtClean="0"/>
            </a:lvl4pPr>
            <a:lvl5pPr>
              <a:defRPr lang="en-US" dirty="0"/>
            </a:lvl5pPr>
          </a:lstStyle>
          <a:p>
            <a:pPr marL="0" indent="0">
              <a:lnSpc>
                <a:spcPct val="95000"/>
              </a:lnSpc>
              <a:spcBef>
                <a:spcPts val="300"/>
              </a:spcBef>
              <a:buClr>
                <a:srgbClr val="C04E01"/>
              </a:buClr>
              <a:buNone/>
            </a:pPr>
            <a:r>
              <a:rPr lang="en-US" sz="907"/>
              <a:t>ADC, antibody drug conjugate; AF, auristatin F; AF-HPA, auristatin F-hydroxypropylamide; IHC, immunohistochemistry; NaPi2b, sodium-dependent phosphate transport protein 2B; TPS, tumor proportion score; UpRi, upifitamab rilsodotin.</a:t>
            </a:r>
          </a:p>
          <a:p>
            <a:pPr marL="0" indent="0">
              <a:lnSpc>
                <a:spcPct val="95000"/>
              </a:lnSpc>
              <a:spcBef>
                <a:spcPts val="300"/>
              </a:spcBef>
              <a:buClr>
                <a:srgbClr val="C04E01"/>
              </a:buClr>
              <a:buNone/>
            </a:pPr>
            <a:r>
              <a:rPr lang="en-US" sz="907"/>
              <a:t>1. Bodyak ND et al. </a:t>
            </a:r>
            <a:r>
              <a:rPr lang="en-US" sz="907" i="1"/>
              <a:t>Mol Cancer Ther. </a:t>
            </a:r>
            <a:r>
              <a:rPr lang="en-US" sz="907"/>
              <a:t>2021;20(5):885–895. 2. </a:t>
            </a:r>
            <a:r>
              <a:rPr lang="fr-FR" sz="907"/>
              <a:t>Mersana. Data on File. 2022. 3. </a:t>
            </a:r>
            <a:r>
              <a:rPr lang="en-US" sz="907"/>
              <a:t>Tolcher AW et al. ASCO Annual Meeting 2019; Abstract 3010.</a:t>
            </a:r>
            <a:br>
              <a:rPr lang="fr-FR" sz="907"/>
            </a:br>
            <a:r>
              <a:rPr lang="fr-FR" sz="907"/>
              <a:t>4. Lin K et al. </a:t>
            </a:r>
            <a:r>
              <a:rPr lang="fr-FR" sz="907" i="1"/>
              <a:t>Clin Cancer Res</a:t>
            </a:r>
            <a:r>
              <a:rPr lang="fr-FR" sz="907"/>
              <a:t>. 2015;21(22):5139–5150. </a:t>
            </a:r>
          </a:p>
        </p:txBody>
      </p:sp>
      <p:grpSp>
        <p:nvGrpSpPr>
          <p:cNvPr id="7" name="Group 6">
            <a:extLst>
              <a:ext uri="{FF2B5EF4-FFF2-40B4-BE49-F238E27FC236}">
                <a16:creationId xmlns:a16="http://schemas.microsoft.com/office/drawing/2014/main" id="{D9168A62-5E58-4364-BE32-20B2D823E2E9}"/>
              </a:ext>
            </a:extLst>
          </p:cNvPr>
          <p:cNvGrpSpPr/>
          <p:nvPr/>
        </p:nvGrpSpPr>
        <p:grpSpPr>
          <a:xfrm>
            <a:off x="9554812" y="4635041"/>
            <a:ext cx="2298299" cy="707636"/>
            <a:chOff x="3823208" y="5478591"/>
            <a:chExt cx="2429336" cy="901213"/>
          </a:xfrm>
        </p:grpSpPr>
        <p:sp>
          <p:nvSpPr>
            <p:cNvPr id="8" name="Rectangle 7">
              <a:extLst>
                <a:ext uri="{FF2B5EF4-FFF2-40B4-BE49-F238E27FC236}">
                  <a16:creationId xmlns:a16="http://schemas.microsoft.com/office/drawing/2014/main" id="{ABED9D63-F6C1-4AA9-BBB7-9227FAE342BC}"/>
                </a:ext>
              </a:extLst>
            </p:cNvPr>
            <p:cNvSpPr/>
            <p:nvPr/>
          </p:nvSpPr>
          <p:spPr>
            <a:xfrm>
              <a:off x="3934056" y="5689313"/>
              <a:ext cx="2286000" cy="333007"/>
            </a:xfrm>
            <a:prstGeom prst="rect">
              <a:avLst/>
            </a:prstGeom>
            <a:gradFill flip="none" rotWithShape="1">
              <a:gsLst>
                <a:gs pos="23000">
                  <a:srgbClr val="EECDB3"/>
                </a:gs>
                <a:gs pos="50401">
                  <a:srgbClr val="A76A37"/>
                </a:gs>
                <a:gs pos="76000">
                  <a:srgbClr val="6F370B"/>
                </a:gs>
                <a:gs pos="0">
                  <a:srgbClr val="81DAED"/>
                </a:gs>
                <a:gs pos="100000">
                  <a:srgbClr val="6E380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endParaRPr lang="en-US" sz="2400">
                <a:solidFill>
                  <a:prstClr val="white"/>
                </a:solidFill>
                <a:latin typeface="Arial Nova Cond"/>
              </a:endParaRPr>
            </a:p>
          </p:txBody>
        </p:sp>
        <p:cxnSp>
          <p:nvCxnSpPr>
            <p:cNvPr id="9" name="Straight Arrow Connector 8">
              <a:extLst>
                <a:ext uri="{FF2B5EF4-FFF2-40B4-BE49-F238E27FC236}">
                  <a16:creationId xmlns:a16="http://schemas.microsoft.com/office/drawing/2014/main" id="{50932966-73E8-4774-8D42-EDC4BE69399B}"/>
                </a:ext>
              </a:extLst>
            </p:cNvPr>
            <p:cNvCxnSpPr>
              <a:cxnSpLocks/>
            </p:cNvCxnSpPr>
            <p:nvPr/>
          </p:nvCxnSpPr>
          <p:spPr>
            <a:xfrm>
              <a:off x="4403505" y="6081701"/>
              <a:ext cx="1806178" cy="0"/>
            </a:xfrm>
            <a:prstGeom prst="straightConnector1">
              <a:avLst/>
            </a:prstGeom>
            <a:ln w="9525">
              <a:solidFill>
                <a:srgbClr val="2186BB"/>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0BEB28B-7C30-42E9-8F8B-971D407D360E}"/>
                </a:ext>
              </a:extLst>
            </p:cNvPr>
            <p:cNvSpPr txBox="1"/>
            <p:nvPr/>
          </p:nvSpPr>
          <p:spPr>
            <a:xfrm>
              <a:off x="4539338" y="6027296"/>
              <a:ext cx="1544967" cy="333175"/>
            </a:xfrm>
            <a:prstGeom prst="rect">
              <a:avLst/>
            </a:prstGeom>
            <a:noFill/>
          </p:spPr>
          <p:txBody>
            <a:bodyPr wrap="square" rtlCol="0">
              <a:spAutoFit/>
            </a:bodyPr>
            <a:lstStyle/>
            <a:p>
              <a:pPr defTabSz="457189"/>
              <a:r>
                <a:rPr lang="en-US" sz="1100">
                  <a:solidFill>
                    <a:prstClr val="black"/>
                  </a:solidFill>
                  <a:latin typeface="Arial Nova Cond"/>
                </a:rPr>
                <a:t>1 or 2 or 3</a:t>
              </a:r>
            </a:p>
          </p:txBody>
        </p:sp>
        <p:sp>
          <p:nvSpPr>
            <p:cNvPr id="11" name="Rectangle 10">
              <a:extLst>
                <a:ext uri="{FF2B5EF4-FFF2-40B4-BE49-F238E27FC236}">
                  <a16:creationId xmlns:a16="http://schemas.microsoft.com/office/drawing/2014/main" id="{E616BF8B-DC65-48E6-BB87-4F6CA97C6167}"/>
                </a:ext>
              </a:extLst>
            </p:cNvPr>
            <p:cNvSpPr/>
            <p:nvPr/>
          </p:nvSpPr>
          <p:spPr>
            <a:xfrm>
              <a:off x="4367620" y="5478591"/>
              <a:ext cx="1884924" cy="90121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endParaRPr lang="en-US" sz="2400">
                <a:solidFill>
                  <a:prstClr val="white"/>
                </a:solidFill>
                <a:latin typeface="Arial Nova Cond"/>
              </a:endParaRPr>
            </a:p>
          </p:txBody>
        </p:sp>
        <p:sp>
          <p:nvSpPr>
            <p:cNvPr id="12" name="TextBox 11">
              <a:extLst>
                <a:ext uri="{FF2B5EF4-FFF2-40B4-BE49-F238E27FC236}">
                  <a16:creationId xmlns:a16="http://schemas.microsoft.com/office/drawing/2014/main" id="{D1569873-F57C-4C06-8BC0-2BF069EBCB1B}"/>
                </a:ext>
              </a:extLst>
            </p:cNvPr>
            <p:cNvSpPr txBox="1"/>
            <p:nvPr/>
          </p:nvSpPr>
          <p:spPr>
            <a:xfrm>
              <a:off x="5231497" y="5502918"/>
              <a:ext cx="102592" cy="176386"/>
            </a:xfrm>
            <a:prstGeom prst="rect">
              <a:avLst/>
            </a:prstGeom>
            <a:noFill/>
          </p:spPr>
          <p:txBody>
            <a:bodyPr wrap="square" lIns="0" tIns="0" rIns="0" bIns="0" rtlCol="0">
              <a:spAutoFit/>
            </a:bodyPr>
            <a:lstStyle/>
            <a:p>
              <a:pPr defTabSz="457189"/>
              <a:r>
                <a:rPr lang="en-US" sz="900">
                  <a:solidFill>
                    <a:srgbClr val="C00000"/>
                  </a:solidFill>
                  <a:latin typeface="Arial Nova Cond"/>
                </a:rPr>
                <a:t>%</a:t>
              </a:r>
            </a:p>
          </p:txBody>
        </p:sp>
        <p:sp>
          <p:nvSpPr>
            <p:cNvPr id="14" name="TextBox 13">
              <a:extLst>
                <a:ext uri="{FF2B5EF4-FFF2-40B4-BE49-F238E27FC236}">
                  <a16:creationId xmlns:a16="http://schemas.microsoft.com/office/drawing/2014/main" id="{A2F202A8-F5E1-4688-83C3-DFE6632C8CEE}"/>
                </a:ext>
              </a:extLst>
            </p:cNvPr>
            <p:cNvSpPr txBox="1"/>
            <p:nvPr/>
          </p:nvSpPr>
          <p:spPr>
            <a:xfrm>
              <a:off x="3823208" y="6027294"/>
              <a:ext cx="284052" cy="333175"/>
            </a:xfrm>
            <a:prstGeom prst="rect">
              <a:avLst/>
            </a:prstGeom>
            <a:noFill/>
          </p:spPr>
          <p:txBody>
            <a:bodyPr wrap="square" rtlCol="0">
              <a:spAutoFit/>
            </a:bodyPr>
            <a:lstStyle/>
            <a:p>
              <a:pPr defTabSz="457189"/>
              <a:r>
                <a:rPr lang="en-US" sz="1100">
                  <a:solidFill>
                    <a:prstClr val="black"/>
                  </a:solidFill>
                  <a:latin typeface="Arial Nova Cond"/>
                </a:rPr>
                <a:t>0</a:t>
              </a:r>
            </a:p>
          </p:txBody>
        </p:sp>
      </p:grpSp>
      <p:pic>
        <p:nvPicPr>
          <p:cNvPr id="16" name="Content Placeholder 5">
            <a:extLst>
              <a:ext uri="{FF2B5EF4-FFF2-40B4-BE49-F238E27FC236}">
                <a16:creationId xmlns:a16="http://schemas.microsoft.com/office/drawing/2014/main" id="{8E8B4664-2F57-47C3-9846-78A62AB41FE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346703" y="4188176"/>
            <a:ext cx="1764188" cy="1586197"/>
          </a:xfrm>
          <a:prstGeom prst="rect">
            <a:avLst/>
          </a:prstGeom>
          <a:ln w="28575">
            <a:noFill/>
          </a:ln>
        </p:spPr>
      </p:pic>
      <p:sp>
        <p:nvSpPr>
          <p:cNvPr id="269" name="TextBox 268">
            <a:extLst>
              <a:ext uri="{FF2B5EF4-FFF2-40B4-BE49-F238E27FC236}">
                <a16:creationId xmlns:a16="http://schemas.microsoft.com/office/drawing/2014/main" id="{33F1E6C6-CDFF-4C7A-BFB6-FA055BD41824}"/>
              </a:ext>
            </a:extLst>
          </p:cNvPr>
          <p:cNvSpPr txBox="1"/>
          <p:nvPr/>
        </p:nvSpPr>
        <p:spPr>
          <a:xfrm>
            <a:off x="1585875" y="4352821"/>
            <a:ext cx="3707320" cy="944874"/>
          </a:xfrm>
          <a:prstGeom prst="rect">
            <a:avLst/>
          </a:prstGeom>
          <a:noFill/>
        </p:spPr>
        <p:txBody>
          <a:bodyPr wrap="square">
            <a:spAutoFit/>
          </a:bodyPr>
          <a:lstStyle/>
          <a:p>
            <a:pPr marL="152392" lvl="1" indent="-152392" defTabSz="711165">
              <a:lnSpc>
                <a:spcPct val="90000"/>
              </a:lnSpc>
              <a:spcAft>
                <a:spcPts val="600"/>
              </a:spcAft>
              <a:buClr>
                <a:srgbClr val="C04E01"/>
              </a:buClr>
              <a:buFont typeface="Arial" panose="020B0604020202020204" pitchFamily="34" charset="0"/>
              <a:buChar char="•"/>
              <a:defRPr/>
            </a:pPr>
            <a:r>
              <a:rPr lang="en-US" sz="1400">
                <a:solidFill>
                  <a:prstClr val="black"/>
                </a:solidFill>
                <a:latin typeface="Arial Nova Cond"/>
              </a:rPr>
              <a:t>NaPi2b expressed by tumor cells in </a:t>
            </a:r>
            <a:br>
              <a:rPr lang="en-US" sz="1400">
                <a:solidFill>
                  <a:prstClr val="black"/>
                </a:solidFill>
                <a:latin typeface="Arial Nova Cond"/>
              </a:rPr>
            </a:br>
            <a:r>
              <a:rPr lang="en-US" sz="1400">
                <a:solidFill>
                  <a:prstClr val="black"/>
                </a:solidFill>
                <a:latin typeface="Arial Nova Cond"/>
              </a:rPr>
              <a:t>two-thirds of patients with high-grade </a:t>
            </a:r>
            <a:br>
              <a:rPr lang="en-US" sz="1400">
                <a:solidFill>
                  <a:prstClr val="black"/>
                </a:solidFill>
                <a:latin typeface="Arial Nova Cond"/>
              </a:rPr>
            </a:br>
            <a:r>
              <a:rPr lang="en-US" sz="1400">
                <a:solidFill>
                  <a:prstClr val="black"/>
                </a:solidFill>
                <a:latin typeface="Arial Nova Cond"/>
              </a:rPr>
              <a:t>serous ovarian cancer</a:t>
            </a:r>
            <a:r>
              <a:rPr lang="en-US" sz="1400" baseline="30000">
                <a:solidFill>
                  <a:prstClr val="black"/>
                </a:solidFill>
                <a:latin typeface="Arial Nova Cond"/>
              </a:rPr>
              <a:t>2</a:t>
            </a:r>
          </a:p>
          <a:p>
            <a:pPr marL="152392" lvl="1" indent="-152392" defTabSz="711165">
              <a:lnSpc>
                <a:spcPct val="90000"/>
              </a:lnSpc>
              <a:spcAft>
                <a:spcPts val="600"/>
              </a:spcAft>
              <a:buClr>
                <a:srgbClr val="C04E01"/>
              </a:buClr>
              <a:buFont typeface="Arial" panose="020B0604020202020204" pitchFamily="34" charset="0"/>
              <a:buChar char="•"/>
              <a:defRPr/>
            </a:pPr>
            <a:r>
              <a:rPr lang="en-US" sz="1400">
                <a:solidFill>
                  <a:prstClr val="black"/>
                </a:solidFill>
                <a:latin typeface="Arial Nova Cond"/>
              </a:rPr>
              <a:t>NaPi2b is a lineage antigen (not an oncogene)</a:t>
            </a:r>
            <a:r>
              <a:rPr lang="en-US" sz="1400" baseline="30000">
                <a:solidFill>
                  <a:prstClr val="black"/>
                </a:solidFill>
                <a:latin typeface="Arial Nova Cond"/>
              </a:rPr>
              <a:t>1</a:t>
            </a:r>
          </a:p>
        </p:txBody>
      </p:sp>
      <p:graphicFrame>
        <p:nvGraphicFramePr>
          <p:cNvPr id="270" name="Chart 269">
            <a:extLst>
              <a:ext uri="{FF2B5EF4-FFF2-40B4-BE49-F238E27FC236}">
                <a16:creationId xmlns:a16="http://schemas.microsoft.com/office/drawing/2014/main" id="{B9D0B895-112C-4121-9FCF-714D3AA046A8}"/>
              </a:ext>
            </a:extLst>
          </p:cNvPr>
          <p:cNvGraphicFramePr/>
          <p:nvPr/>
        </p:nvGraphicFramePr>
        <p:xfrm>
          <a:off x="368097" y="4361565"/>
          <a:ext cx="1409261" cy="1160608"/>
        </p:xfrm>
        <a:graphic>
          <a:graphicData uri="http://schemas.openxmlformats.org/drawingml/2006/chart">
            <c:chart xmlns:c="http://schemas.openxmlformats.org/drawingml/2006/chart" xmlns:r="http://schemas.openxmlformats.org/officeDocument/2006/relationships" r:id="rId5"/>
          </a:graphicData>
        </a:graphic>
      </p:graphicFrame>
      <p:sp>
        <p:nvSpPr>
          <p:cNvPr id="271" name="TextBox 270">
            <a:extLst>
              <a:ext uri="{FF2B5EF4-FFF2-40B4-BE49-F238E27FC236}">
                <a16:creationId xmlns:a16="http://schemas.microsoft.com/office/drawing/2014/main" id="{9315962C-7D3D-4251-A1FE-1605B420B451}"/>
              </a:ext>
            </a:extLst>
          </p:cNvPr>
          <p:cNvSpPr txBox="1"/>
          <p:nvPr/>
        </p:nvSpPr>
        <p:spPr>
          <a:xfrm>
            <a:off x="741623" y="4695649"/>
            <a:ext cx="711055" cy="461665"/>
          </a:xfrm>
          <a:prstGeom prst="rect">
            <a:avLst/>
          </a:prstGeom>
          <a:noFill/>
        </p:spPr>
        <p:txBody>
          <a:bodyPr wrap="square" rtlCol="0">
            <a:spAutoFit/>
          </a:bodyPr>
          <a:lstStyle/>
          <a:p>
            <a:pPr defTabSz="457189"/>
            <a:r>
              <a:rPr lang="en-US" sz="2400">
                <a:solidFill>
                  <a:srgbClr val="1A375C"/>
                </a:solidFill>
                <a:latin typeface="Arial Nova Cond"/>
              </a:rPr>
              <a:t>2/3</a:t>
            </a:r>
          </a:p>
        </p:txBody>
      </p:sp>
      <p:grpSp>
        <p:nvGrpSpPr>
          <p:cNvPr id="4" name="Group 3">
            <a:extLst>
              <a:ext uri="{FF2B5EF4-FFF2-40B4-BE49-F238E27FC236}">
                <a16:creationId xmlns:a16="http://schemas.microsoft.com/office/drawing/2014/main" id="{CCF337B9-0E71-44F5-8C30-397171C0E002}"/>
              </a:ext>
            </a:extLst>
          </p:cNvPr>
          <p:cNvGrpSpPr/>
          <p:nvPr/>
        </p:nvGrpSpPr>
        <p:grpSpPr>
          <a:xfrm>
            <a:off x="460135" y="1293740"/>
            <a:ext cx="5965183" cy="2124780"/>
            <a:chOff x="311273" y="1100486"/>
            <a:chExt cx="5965183" cy="2124778"/>
          </a:xfrm>
        </p:grpSpPr>
        <p:sp>
          <p:nvSpPr>
            <p:cNvPr id="19" name="TextBox 55">
              <a:extLst>
                <a:ext uri="{FF2B5EF4-FFF2-40B4-BE49-F238E27FC236}">
                  <a16:creationId xmlns:a16="http://schemas.microsoft.com/office/drawing/2014/main" id="{EE68BD14-AA42-4EFF-9987-A44143F9EF54}"/>
                </a:ext>
              </a:extLst>
            </p:cNvPr>
            <p:cNvSpPr txBox="1"/>
            <p:nvPr/>
          </p:nvSpPr>
          <p:spPr>
            <a:xfrm>
              <a:off x="2558764" y="1419913"/>
              <a:ext cx="3717692" cy="140038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spcBef>
                  <a:spcPts val="600"/>
                </a:spcBef>
              </a:pPr>
              <a:r>
                <a:rPr lang="en-US" sz="1400">
                  <a:solidFill>
                    <a:prstClr val="black"/>
                  </a:solidFill>
                  <a:latin typeface="Arial Nova Cond"/>
                </a:rPr>
                <a:t>Antibody: Humanized monoclonal anti-NaPi2b</a:t>
              </a:r>
              <a:r>
                <a:rPr lang="en-US" sz="1400" baseline="30000">
                  <a:solidFill>
                    <a:prstClr val="black"/>
                  </a:solidFill>
                  <a:latin typeface="Arial Nova Cond"/>
                </a:rPr>
                <a:t>1</a:t>
              </a:r>
              <a:endParaRPr lang="en-US" sz="1400">
                <a:solidFill>
                  <a:prstClr val="black"/>
                </a:solidFill>
                <a:latin typeface="Arial Nova Cond"/>
              </a:endParaRPr>
            </a:p>
            <a:p>
              <a:pPr defTabSz="914377">
                <a:spcBef>
                  <a:spcPts val="600"/>
                </a:spcBef>
              </a:pPr>
              <a:r>
                <a:rPr lang="en-US" sz="1400">
                  <a:solidFill>
                    <a:prstClr val="black"/>
                  </a:solidFill>
                  <a:latin typeface="Arial Nova Cond"/>
                </a:rPr>
                <a:t>Linker: Polymer scaffold; cleavable ester linker</a:t>
              </a:r>
              <a:r>
                <a:rPr lang="en-US" sz="1400" baseline="30000">
                  <a:solidFill>
                    <a:prstClr val="black"/>
                  </a:solidFill>
                  <a:latin typeface="Arial Nova Cond"/>
                </a:rPr>
                <a:t>2</a:t>
              </a:r>
            </a:p>
            <a:p>
              <a:pPr defTabSz="914377">
                <a:spcBef>
                  <a:spcPts val="600"/>
                </a:spcBef>
              </a:pPr>
              <a:r>
                <a:rPr lang="en-US" sz="1400">
                  <a:solidFill>
                    <a:prstClr val="black"/>
                  </a:solidFill>
                  <a:latin typeface="Arial Nova Cond"/>
                </a:rPr>
                <a:t>Payload: AF-HPA (DolaLock-controlled bystander effect)</a:t>
              </a:r>
              <a:r>
                <a:rPr lang="en-US" sz="1400" baseline="30000">
                  <a:solidFill>
                    <a:prstClr val="black"/>
                  </a:solidFill>
                  <a:latin typeface="Arial Nova Cond"/>
                </a:rPr>
                <a:t>1</a:t>
              </a:r>
            </a:p>
            <a:p>
              <a:pPr defTabSz="914377">
                <a:spcBef>
                  <a:spcPts val="600"/>
                </a:spcBef>
              </a:pPr>
              <a:r>
                <a:rPr lang="en-US" sz="1400">
                  <a:solidFill>
                    <a:prstClr val="black"/>
                  </a:solidFill>
                  <a:latin typeface="Arial Nova Cond"/>
                </a:rPr>
                <a:t>Drug-to-Antibody Ratio: ~10</a:t>
              </a:r>
              <a:endParaRPr lang="en-US" sz="1400" baseline="30000">
                <a:solidFill>
                  <a:prstClr val="black"/>
                </a:solidFill>
                <a:latin typeface="Arial Nova Cond"/>
              </a:endParaRPr>
            </a:p>
          </p:txBody>
        </p:sp>
        <p:pic>
          <p:nvPicPr>
            <p:cNvPr id="3" name="Picture 2">
              <a:extLst>
                <a:ext uri="{FF2B5EF4-FFF2-40B4-BE49-F238E27FC236}">
                  <a16:creationId xmlns:a16="http://schemas.microsoft.com/office/drawing/2014/main" id="{D27222D6-ADAC-4B8F-ADFE-54B8BE6B37BE}"/>
                </a:ext>
              </a:extLst>
            </p:cNvPr>
            <p:cNvPicPr>
              <a:picLocks noChangeAspect="1"/>
            </p:cNvPicPr>
            <p:nvPr/>
          </p:nvPicPr>
          <p:blipFill>
            <a:blip r:embed="rId6"/>
            <a:stretch>
              <a:fillRect/>
            </a:stretch>
          </p:blipFill>
          <p:spPr>
            <a:xfrm>
              <a:off x="311273" y="1100486"/>
              <a:ext cx="2192165" cy="1724272"/>
            </a:xfrm>
            <a:prstGeom prst="rect">
              <a:avLst/>
            </a:prstGeom>
          </p:spPr>
        </p:pic>
        <p:sp>
          <p:nvSpPr>
            <p:cNvPr id="273" name="TextBox 272">
              <a:extLst>
                <a:ext uri="{FF2B5EF4-FFF2-40B4-BE49-F238E27FC236}">
                  <a16:creationId xmlns:a16="http://schemas.microsoft.com/office/drawing/2014/main" id="{E464154E-FE04-4AB1-99F3-0B9E5B2E57BD}"/>
                </a:ext>
              </a:extLst>
            </p:cNvPr>
            <p:cNvSpPr txBox="1"/>
            <p:nvPr/>
          </p:nvSpPr>
          <p:spPr>
            <a:xfrm>
              <a:off x="489560" y="2855932"/>
              <a:ext cx="1541417" cy="369332"/>
            </a:xfrm>
            <a:prstGeom prst="rect">
              <a:avLst/>
            </a:prstGeom>
            <a:noFill/>
          </p:spPr>
          <p:txBody>
            <a:bodyPr wrap="square" rtlCol="0">
              <a:spAutoFit/>
            </a:bodyPr>
            <a:lstStyle/>
            <a:p>
              <a:pPr defTabSz="457189"/>
              <a:r>
                <a:rPr lang="en-US">
                  <a:solidFill>
                    <a:prstClr val="black"/>
                  </a:solidFill>
                  <a:latin typeface="Arial Nova Cond"/>
                </a:rPr>
                <a:t>UpRi</a:t>
              </a:r>
            </a:p>
          </p:txBody>
        </p:sp>
      </p:grpSp>
      <p:grpSp>
        <p:nvGrpSpPr>
          <p:cNvPr id="5" name="Group 4">
            <a:extLst>
              <a:ext uri="{FF2B5EF4-FFF2-40B4-BE49-F238E27FC236}">
                <a16:creationId xmlns:a16="http://schemas.microsoft.com/office/drawing/2014/main" id="{F7223C23-919E-4C67-8DE4-E812A4C56C41}"/>
              </a:ext>
            </a:extLst>
          </p:cNvPr>
          <p:cNvGrpSpPr/>
          <p:nvPr/>
        </p:nvGrpSpPr>
        <p:grpSpPr>
          <a:xfrm>
            <a:off x="6674382" y="1040427"/>
            <a:ext cx="5129651" cy="2651484"/>
            <a:chOff x="6674381" y="1062197"/>
            <a:chExt cx="5129651" cy="2651483"/>
          </a:xfrm>
        </p:grpSpPr>
        <p:sp>
          <p:nvSpPr>
            <p:cNvPr id="21" name="Content Placeholder 2">
              <a:extLst>
                <a:ext uri="{FF2B5EF4-FFF2-40B4-BE49-F238E27FC236}">
                  <a16:creationId xmlns:a16="http://schemas.microsoft.com/office/drawing/2014/main" id="{9FE48975-3B5A-4776-9B95-809C9B0FB172}"/>
                </a:ext>
              </a:extLst>
            </p:cNvPr>
            <p:cNvSpPr txBox="1">
              <a:spLocks/>
            </p:cNvSpPr>
            <p:nvPr/>
          </p:nvSpPr>
          <p:spPr>
            <a:xfrm>
              <a:off x="6674381" y="2910383"/>
              <a:ext cx="5129651" cy="803297"/>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wrap="square" lIns="91440" tIns="9144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defTabSz="711165">
                <a:spcBef>
                  <a:spcPct val="0"/>
                </a:spcBef>
                <a:spcAft>
                  <a:spcPts val="600"/>
                </a:spcAft>
                <a:buClr>
                  <a:srgbClr val="9C9E41"/>
                </a:buClr>
                <a:buNone/>
                <a:defRPr/>
              </a:pPr>
              <a:r>
                <a:rPr lang="en-US" sz="1200">
                  <a:solidFill>
                    <a:srgbClr val="000000"/>
                  </a:solidFill>
                  <a:latin typeface="Arial Nova Cond"/>
                </a:rPr>
                <a:t>Upon ADC internalization into tumor cells and efficient release of payload, </a:t>
              </a:r>
              <a:br>
                <a:rPr lang="en-US" sz="1200">
                  <a:solidFill>
                    <a:srgbClr val="000000"/>
                  </a:solidFill>
                  <a:latin typeface="Arial Nova Cond"/>
                </a:rPr>
              </a:br>
              <a:r>
                <a:rPr lang="en-US" sz="1200">
                  <a:solidFill>
                    <a:srgbClr val="000000"/>
                  </a:solidFill>
                  <a:latin typeface="Arial Nova Cond"/>
                </a:rPr>
                <a:t>AF-HPA payload is metabolized to AF that remains highly potent but loses the ability to cross the cell membrane, locking it in the tumor, controlling the bystander effect, and consequently limiting impact on adjacent healthy cells</a:t>
              </a:r>
              <a:r>
                <a:rPr lang="en-US" sz="1200" baseline="30000">
                  <a:solidFill>
                    <a:srgbClr val="000000"/>
                  </a:solidFill>
                  <a:latin typeface="Arial Nova Cond"/>
                </a:rPr>
                <a:t>2,3</a:t>
              </a:r>
            </a:p>
          </p:txBody>
        </p:sp>
        <p:grpSp>
          <p:nvGrpSpPr>
            <p:cNvPr id="275" name="Group 274">
              <a:extLst>
                <a:ext uri="{FF2B5EF4-FFF2-40B4-BE49-F238E27FC236}">
                  <a16:creationId xmlns:a16="http://schemas.microsoft.com/office/drawing/2014/main" id="{5EC8E52B-F35B-4BF7-B8D1-4698B570C54C}"/>
                </a:ext>
              </a:extLst>
            </p:cNvPr>
            <p:cNvGrpSpPr/>
            <p:nvPr/>
          </p:nvGrpSpPr>
          <p:grpSpPr>
            <a:xfrm>
              <a:off x="6776435" y="1062197"/>
              <a:ext cx="4708545" cy="1873658"/>
              <a:chOff x="6248362" y="4316355"/>
              <a:chExt cx="5660639" cy="1876957"/>
            </a:xfrm>
          </p:grpSpPr>
          <p:grpSp>
            <p:nvGrpSpPr>
              <p:cNvPr id="276" name="Group 275">
                <a:extLst>
                  <a:ext uri="{FF2B5EF4-FFF2-40B4-BE49-F238E27FC236}">
                    <a16:creationId xmlns:a16="http://schemas.microsoft.com/office/drawing/2014/main" id="{66F8D2B0-D465-426D-BA08-5E04AC28BB9F}"/>
                  </a:ext>
                </a:extLst>
              </p:cNvPr>
              <p:cNvGrpSpPr/>
              <p:nvPr/>
            </p:nvGrpSpPr>
            <p:grpSpPr>
              <a:xfrm>
                <a:off x="6290689" y="4893424"/>
                <a:ext cx="2721416" cy="1299888"/>
                <a:chOff x="156783" y="2629061"/>
                <a:chExt cx="3145904" cy="1502644"/>
              </a:xfrm>
            </p:grpSpPr>
            <p:grpSp>
              <p:nvGrpSpPr>
                <p:cNvPr id="431" name="Group 430">
                  <a:extLst>
                    <a:ext uri="{FF2B5EF4-FFF2-40B4-BE49-F238E27FC236}">
                      <a16:creationId xmlns:a16="http://schemas.microsoft.com/office/drawing/2014/main" id="{124964AD-0640-4D05-AD86-A0A92CC1353B}"/>
                    </a:ext>
                  </a:extLst>
                </p:cNvPr>
                <p:cNvGrpSpPr/>
                <p:nvPr/>
              </p:nvGrpSpPr>
              <p:grpSpPr>
                <a:xfrm>
                  <a:off x="156783" y="2629061"/>
                  <a:ext cx="3145904" cy="1502644"/>
                  <a:chOff x="5245958" y="1398070"/>
                  <a:chExt cx="2499260" cy="1191349"/>
                </a:xfrm>
              </p:grpSpPr>
              <p:grpSp>
                <p:nvGrpSpPr>
                  <p:cNvPr id="467" name="Group 466">
                    <a:extLst>
                      <a:ext uri="{FF2B5EF4-FFF2-40B4-BE49-F238E27FC236}">
                        <a16:creationId xmlns:a16="http://schemas.microsoft.com/office/drawing/2014/main" id="{F39C8D01-C6B2-4DD9-AA36-835FEA3A58D6}"/>
                      </a:ext>
                    </a:extLst>
                  </p:cNvPr>
                  <p:cNvGrpSpPr/>
                  <p:nvPr/>
                </p:nvGrpSpPr>
                <p:grpSpPr>
                  <a:xfrm>
                    <a:off x="5245958" y="1950743"/>
                    <a:ext cx="313509" cy="548640"/>
                    <a:chOff x="4493623" y="1688374"/>
                    <a:chExt cx="313509" cy="548640"/>
                  </a:xfrm>
                  <a:solidFill>
                    <a:schemeClr val="bg1">
                      <a:lumMod val="95000"/>
                    </a:schemeClr>
                  </a:solidFill>
                </p:grpSpPr>
                <p:sp>
                  <p:nvSpPr>
                    <p:cNvPr id="519" name="Rounded Rectangle 27">
                      <a:extLst>
                        <a:ext uri="{FF2B5EF4-FFF2-40B4-BE49-F238E27FC236}">
                          <a16:creationId xmlns:a16="http://schemas.microsoft.com/office/drawing/2014/main" id="{87285074-B0D5-43D5-A95D-66E6A63F8C82}"/>
                        </a:ext>
                      </a:extLst>
                    </p:cNvPr>
                    <p:cNvSpPr/>
                    <p:nvPr/>
                  </p:nvSpPr>
                  <p:spPr>
                    <a:xfrm>
                      <a:off x="4493623" y="1688374"/>
                      <a:ext cx="313509" cy="548640"/>
                    </a:xfrm>
                    <a:prstGeom prst="roundRect">
                      <a:avLst>
                        <a:gd name="adj" fmla="val 12500"/>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520" name="Oval 519">
                      <a:extLst>
                        <a:ext uri="{FF2B5EF4-FFF2-40B4-BE49-F238E27FC236}">
                          <a16:creationId xmlns:a16="http://schemas.microsoft.com/office/drawing/2014/main" id="{C8324D0D-FCAD-4667-8ECB-BF833F1D5E1D}"/>
                        </a:ext>
                      </a:extLst>
                    </p:cNvPr>
                    <p:cNvSpPr/>
                    <p:nvPr/>
                  </p:nvSpPr>
                  <p:spPr>
                    <a:xfrm>
                      <a:off x="4565468" y="2077844"/>
                      <a:ext cx="209005" cy="130628"/>
                    </a:xfrm>
                    <a:prstGeom prst="ellipse">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nvGrpSpPr>
                  <p:cNvPr id="468" name="Group 467">
                    <a:extLst>
                      <a:ext uri="{FF2B5EF4-FFF2-40B4-BE49-F238E27FC236}">
                        <a16:creationId xmlns:a16="http://schemas.microsoft.com/office/drawing/2014/main" id="{574763BB-A512-4ADF-A25A-9495BF699C51}"/>
                      </a:ext>
                    </a:extLst>
                  </p:cNvPr>
                  <p:cNvGrpSpPr/>
                  <p:nvPr/>
                </p:nvGrpSpPr>
                <p:grpSpPr>
                  <a:xfrm>
                    <a:off x="5370053" y="1401377"/>
                    <a:ext cx="313509" cy="548640"/>
                    <a:chOff x="4493623" y="1688374"/>
                    <a:chExt cx="313509" cy="548640"/>
                  </a:xfrm>
                  <a:solidFill>
                    <a:schemeClr val="bg1">
                      <a:lumMod val="95000"/>
                    </a:schemeClr>
                  </a:solidFill>
                </p:grpSpPr>
                <p:sp>
                  <p:nvSpPr>
                    <p:cNvPr id="517" name="Rounded Rectangle 30">
                      <a:extLst>
                        <a:ext uri="{FF2B5EF4-FFF2-40B4-BE49-F238E27FC236}">
                          <a16:creationId xmlns:a16="http://schemas.microsoft.com/office/drawing/2014/main" id="{22BBCD4B-6A4D-4B75-B27A-0F3AAB77C293}"/>
                        </a:ext>
                      </a:extLst>
                    </p:cNvPr>
                    <p:cNvSpPr/>
                    <p:nvPr/>
                  </p:nvSpPr>
                  <p:spPr>
                    <a:xfrm>
                      <a:off x="4493623" y="1688374"/>
                      <a:ext cx="313509" cy="548640"/>
                    </a:xfrm>
                    <a:prstGeom prst="roundRect">
                      <a:avLst>
                        <a:gd name="adj" fmla="val 12500"/>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518" name="Oval 517">
                      <a:extLst>
                        <a:ext uri="{FF2B5EF4-FFF2-40B4-BE49-F238E27FC236}">
                          <a16:creationId xmlns:a16="http://schemas.microsoft.com/office/drawing/2014/main" id="{91AB778C-EF98-48EB-9AC3-650BCCD02B12}"/>
                        </a:ext>
                      </a:extLst>
                    </p:cNvPr>
                    <p:cNvSpPr/>
                    <p:nvPr/>
                  </p:nvSpPr>
                  <p:spPr>
                    <a:xfrm>
                      <a:off x="4565468" y="2077844"/>
                      <a:ext cx="209005" cy="130628"/>
                    </a:xfrm>
                    <a:prstGeom prst="ellipse">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nvGrpSpPr>
                  <p:cNvPr id="469" name="Group 468">
                    <a:extLst>
                      <a:ext uri="{FF2B5EF4-FFF2-40B4-BE49-F238E27FC236}">
                        <a16:creationId xmlns:a16="http://schemas.microsoft.com/office/drawing/2014/main" id="{429284C7-0019-4507-8831-D6926DACC624}"/>
                      </a:ext>
                    </a:extLst>
                  </p:cNvPr>
                  <p:cNvGrpSpPr/>
                  <p:nvPr/>
                </p:nvGrpSpPr>
                <p:grpSpPr>
                  <a:xfrm>
                    <a:off x="5558378" y="1950743"/>
                    <a:ext cx="313509" cy="548640"/>
                    <a:chOff x="4493623" y="1688374"/>
                    <a:chExt cx="313509" cy="548640"/>
                  </a:xfrm>
                  <a:solidFill>
                    <a:schemeClr val="bg1">
                      <a:lumMod val="95000"/>
                    </a:schemeClr>
                  </a:solidFill>
                </p:grpSpPr>
                <p:sp>
                  <p:nvSpPr>
                    <p:cNvPr id="515" name="Rounded Rectangle 33">
                      <a:extLst>
                        <a:ext uri="{FF2B5EF4-FFF2-40B4-BE49-F238E27FC236}">
                          <a16:creationId xmlns:a16="http://schemas.microsoft.com/office/drawing/2014/main" id="{C6956B5D-48A2-470B-BFD5-9AA8BD000F32}"/>
                        </a:ext>
                      </a:extLst>
                    </p:cNvPr>
                    <p:cNvSpPr/>
                    <p:nvPr/>
                  </p:nvSpPr>
                  <p:spPr>
                    <a:xfrm>
                      <a:off x="4493623" y="1688374"/>
                      <a:ext cx="313509" cy="548640"/>
                    </a:xfrm>
                    <a:prstGeom prst="roundRect">
                      <a:avLst>
                        <a:gd name="adj" fmla="val 12500"/>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516" name="Oval 515">
                      <a:extLst>
                        <a:ext uri="{FF2B5EF4-FFF2-40B4-BE49-F238E27FC236}">
                          <a16:creationId xmlns:a16="http://schemas.microsoft.com/office/drawing/2014/main" id="{A8F5240C-5D6E-469E-BC12-216027B3BF0E}"/>
                        </a:ext>
                      </a:extLst>
                    </p:cNvPr>
                    <p:cNvSpPr/>
                    <p:nvPr/>
                  </p:nvSpPr>
                  <p:spPr>
                    <a:xfrm>
                      <a:off x="4565468" y="2077844"/>
                      <a:ext cx="209005" cy="130628"/>
                    </a:xfrm>
                    <a:prstGeom prst="ellipse">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nvGrpSpPr>
                  <p:cNvPr id="470" name="Group 469">
                    <a:extLst>
                      <a:ext uri="{FF2B5EF4-FFF2-40B4-BE49-F238E27FC236}">
                        <a16:creationId xmlns:a16="http://schemas.microsoft.com/office/drawing/2014/main" id="{053C97FC-1790-4A94-9D91-3443634EB696}"/>
                      </a:ext>
                    </a:extLst>
                  </p:cNvPr>
                  <p:cNvGrpSpPr/>
                  <p:nvPr/>
                </p:nvGrpSpPr>
                <p:grpSpPr>
                  <a:xfrm>
                    <a:off x="5591153" y="1410140"/>
                    <a:ext cx="420866" cy="454547"/>
                    <a:chOff x="5158971" y="1262771"/>
                    <a:chExt cx="420866" cy="454547"/>
                  </a:xfrm>
                </p:grpSpPr>
                <p:sp>
                  <p:nvSpPr>
                    <p:cNvPr id="513" name="Oval 16">
                      <a:extLst>
                        <a:ext uri="{FF2B5EF4-FFF2-40B4-BE49-F238E27FC236}">
                          <a16:creationId xmlns:a16="http://schemas.microsoft.com/office/drawing/2014/main" id="{B2076FAF-24BC-49E2-B473-E619CAC9C39D}"/>
                        </a:ext>
                      </a:extLst>
                    </p:cNvPr>
                    <p:cNvSpPr/>
                    <p:nvPr/>
                  </p:nvSpPr>
                  <p:spPr>
                    <a:xfrm rot="1154011">
                      <a:off x="5158971" y="1262771"/>
                      <a:ext cx="420866" cy="454547"/>
                    </a:xfrm>
                    <a:custGeom>
                      <a:avLst/>
                      <a:gdLst>
                        <a:gd name="connsiteX0" fmla="*/ 0 w 404948"/>
                        <a:gd name="connsiteY0" fmla="*/ 202474 h 404948"/>
                        <a:gd name="connsiteX1" fmla="*/ 202474 w 404948"/>
                        <a:gd name="connsiteY1" fmla="*/ 0 h 404948"/>
                        <a:gd name="connsiteX2" fmla="*/ 404948 w 404948"/>
                        <a:gd name="connsiteY2" fmla="*/ 202474 h 404948"/>
                        <a:gd name="connsiteX3" fmla="*/ 202474 w 404948"/>
                        <a:gd name="connsiteY3" fmla="*/ 404948 h 404948"/>
                        <a:gd name="connsiteX4" fmla="*/ 0 w 404948"/>
                        <a:gd name="connsiteY4" fmla="*/ 202474 h 404948"/>
                        <a:gd name="connsiteX0" fmla="*/ 2418 w 407366"/>
                        <a:gd name="connsiteY0" fmla="*/ 235131 h 437605"/>
                        <a:gd name="connsiteX1" fmla="*/ 133046 w 407366"/>
                        <a:gd name="connsiteY1" fmla="*/ 0 h 437605"/>
                        <a:gd name="connsiteX2" fmla="*/ 407366 w 407366"/>
                        <a:gd name="connsiteY2" fmla="*/ 235131 h 437605"/>
                        <a:gd name="connsiteX3" fmla="*/ 204892 w 407366"/>
                        <a:gd name="connsiteY3" fmla="*/ 437605 h 437605"/>
                        <a:gd name="connsiteX4" fmla="*/ 2418 w 407366"/>
                        <a:gd name="connsiteY4" fmla="*/ 235131 h 437605"/>
                        <a:gd name="connsiteX0" fmla="*/ 9386 w 414334"/>
                        <a:gd name="connsiteY0" fmla="*/ 239536 h 442010"/>
                        <a:gd name="connsiteX1" fmla="*/ 140014 w 414334"/>
                        <a:gd name="connsiteY1" fmla="*/ 4405 h 442010"/>
                        <a:gd name="connsiteX2" fmla="*/ 414334 w 414334"/>
                        <a:gd name="connsiteY2" fmla="*/ 239536 h 442010"/>
                        <a:gd name="connsiteX3" fmla="*/ 211860 w 414334"/>
                        <a:gd name="connsiteY3" fmla="*/ 442010 h 442010"/>
                        <a:gd name="connsiteX4" fmla="*/ 9386 w 414334"/>
                        <a:gd name="connsiteY4" fmla="*/ 239536 h 442010"/>
                        <a:gd name="connsiteX0" fmla="*/ 9386 w 414334"/>
                        <a:gd name="connsiteY0" fmla="*/ 239536 h 453204"/>
                        <a:gd name="connsiteX1" fmla="*/ 140014 w 414334"/>
                        <a:gd name="connsiteY1" fmla="*/ 4405 h 453204"/>
                        <a:gd name="connsiteX2" fmla="*/ 414334 w 414334"/>
                        <a:gd name="connsiteY2" fmla="*/ 239536 h 453204"/>
                        <a:gd name="connsiteX3" fmla="*/ 211860 w 414334"/>
                        <a:gd name="connsiteY3" fmla="*/ 442010 h 453204"/>
                        <a:gd name="connsiteX4" fmla="*/ 9386 w 414334"/>
                        <a:gd name="connsiteY4" fmla="*/ 239536 h 453204"/>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866" h="454547">
                          <a:moveTo>
                            <a:pt x="9386" y="240879"/>
                          </a:moveTo>
                          <a:cubicBezTo>
                            <a:pt x="-2588" y="167945"/>
                            <a:pt x="-30591" y="38405"/>
                            <a:pt x="140014" y="5748"/>
                          </a:cubicBezTo>
                          <a:cubicBezTo>
                            <a:pt x="310619" y="-26909"/>
                            <a:pt x="453523" y="83336"/>
                            <a:pt x="414334" y="240879"/>
                          </a:cubicBezTo>
                          <a:cubicBezTo>
                            <a:pt x="375146" y="378828"/>
                            <a:pt x="362872" y="384571"/>
                            <a:pt x="211860" y="443353"/>
                          </a:cubicBezTo>
                          <a:cubicBezTo>
                            <a:pt x="60848" y="502135"/>
                            <a:pt x="21360" y="313813"/>
                            <a:pt x="9386" y="240879"/>
                          </a:cubicBezTo>
                          <a:close/>
                        </a:path>
                      </a:pathLst>
                    </a:custGeom>
                    <a:solidFill>
                      <a:srgbClr val="D9D9D9"/>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514" name="Oval 20">
                      <a:extLst>
                        <a:ext uri="{FF2B5EF4-FFF2-40B4-BE49-F238E27FC236}">
                          <a16:creationId xmlns:a16="http://schemas.microsoft.com/office/drawing/2014/main" id="{73391787-5FE7-4196-97F8-606890872413}"/>
                        </a:ext>
                      </a:extLst>
                    </p:cNvPr>
                    <p:cNvSpPr/>
                    <p:nvPr/>
                  </p:nvSpPr>
                  <p:spPr>
                    <a:xfrm rot="4545469">
                      <a:off x="5194958" y="1432447"/>
                      <a:ext cx="248848" cy="173084"/>
                    </a:xfrm>
                    <a:custGeom>
                      <a:avLst/>
                      <a:gdLst>
                        <a:gd name="connsiteX0" fmla="*/ 0 w 248194"/>
                        <a:gd name="connsiteY0" fmla="*/ 73479 h 146958"/>
                        <a:gd name="connsiteX1" fmla="*/ 124097 w 248194"/>
                        <a:gd name="connsiteY1" fmla="*/ 0 h 146958"/>
                        <a:gd name="connsiteX2" fmla="*/ 248194 w 248194"/>
                        <a:gd name="connsiteY2" fmla="*/ 73479 h 146958"/>
                        <a:gd name="connsiteX3" fmla="*/ 124097 w 248194"/>
                        <a:gd name="connsiteY3" fmla="*/ 146958 h 146958"/>
                        <a:gd name="connsiteX4" fmla="*/ 0 w 248194"/>
                        <a:gd name="connsiteY4" fmla="*/ 73479 h 146958"/>
                        <a:gd name="connsiteX0" fmla="*/ 0 w 248194"/>
                        <a:gd name="connsiteY0" fmla="*/ 112667 h 186146"/>
                        <a:gd name="connsiteX1" fmla="*/ 124097 w 248194"/>
                        <a:gd name="connsiteY1" fmla="*/ 0 h 186146"/>
                        <a:gd name="connsiteX2" fmla="*/ 248194 w 248194"/>
                        <a:gd name="connsiteY2" fmla="*/ 112667 h 186146"/>
                        <a:gd name="connsiteX3" fmla="*/ 124097 w 248194"/>
                        <a:gd name="connsiteY3" fmla="*/ 186146 h 186146"/>
                        <a:gd name="connsiteX4" fmla="*/ 0 w 248194"/>
                        <a:gd name="connsiteY4" fmla="*/ 112667 h 186146"/>
                        <a:gd name="connsiteX0" fmla="*/ 654 w 248848"/>
                        <a:gd name="connsiteY0" fmla="*/ 112667 h 173084"/>
                        <a:gd name="connsiteX1" fmla="*/ 124751 w 248848"/>
                        <a:gd name="connsiteY1" fmla="*/ 0 h 173084"/>
                        <a:gd name="connsiteX2" fmla="*/ 248848 w 248848"/>
                        <a:gd name="connsiteY2" fmla="*/ 112667 h 173084"/>
                        <a:gd name="connsiteX3" fmla="*/ 92094 w 248848"/>
                        <a:gd name="connsiteY3" fmla="*/ 173084 h 173084"/>
                        <a:gd name="connsiteX4" fmla="*/ 654 w 248848"/>
                        <a:gd name="connsiteY4" fmla="*/ 112667 h 173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48" h="173084">
                          <a:moveTo>
                            <a:pt x="654" y="112667"/>
                          </a:moveTo>
                          <a:cubicBezTo>
                            <a:pt x="6097" y="83820"/>
                            <a:pt x="56214" y="0"/>
                            <a:pt x="124751" y="0"/>
                          </a:cubicBezTo>
                          <a:cubicBezTo>
                            <a:pt x="193288" y="0"/>
                            <a:pt x="248848" y="72086"/>
                            <a:pt x="248848" y="112667"/>
                          </a:cubicBezTo>
                          <a:cubicBezTo>
                            <a:pt x="248848" y="153248"/>
                            <a:pt x="160631" y="173084"/>
                            <a:pt x="92094" y="173084"/>
                          </a:cubicBezTo>
                          <a:cubicBezTo>
                            <a:pt x="23557" y="173084"/>
                            <a:pt x="-4789" y="141514"/>
                            <a:pt x="654" y="112667"/>
                          </a:cubicBezTo>
                          <a:close/>
                        </a:path>
                      </a:pathLst>
                    </a:custGeom>
                    <a:solidFill>
                      <a:srgbClr val="BFBFB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nvGrpSpPr>
                  <p:cNvPr id="471" name="Group 470">
                    <a:extLst>
                      <a:ext uri="{FF2B5EF4-FFF2-40B4-BE49-F238E27FC236}">
                        <a16:creationId xmlns:a16="http://schemas.microsoft.com/office/drawing/2014/main" id="{160B36D2-48DE-44F1-A95C-590A1AD064E8}"/>
                      </a:ext>
                    </a:extLst>
                  </p:cNvPr>
                  <p:cNvGrpSpPr/>
                  <p:nvPr/>
                </p:nvGrpSpPr>
                <p:grpSpPr>
                  <a:xfrm rot="18270590">
                    <a:off x="5706046" y="1723356"/>
                    <a:ext cx="419732" cy="453322"/>
                    <a:chOff x="5158971" y="1262771"/>
                    <a:chExt cx="420866" cy="454547"/>
                  </a:xfrm>
                </p:grpSpPr>
                <p:sp>
                  <p:nvSpPr>
                    <p:cNvPr id="511" name="Oval 16">
                      <a:extLst>
                        <a:ext uri="{FF2B5EF4-FFF2-40B4-BE49-F238E27FC236}">
                          <a16:creationId xmlns:a16="http://schemas.microsoft.com/office/drawing/2014/main" id="{05905D08-57B0-479C-8085-B8F4D1800F06}"/>
                        </a:ext>
                      </a:extLst>
                    </p:cNvPr>
                    <p:cNvSpPr/>
                    <p:nvPr/>
                  </p:nvSpPr>
                  <p:spPr>
                    <a:xfrm rot="1154011">
                      <a:off x="5158971" y="1262771"/>
                      <a:ext cx="420866" cy="454547"/>
                    </a:xfrm>
                    <a:custGeom>
                      <a:avLst/>
                      <a:gdLst>
                        <a:gd name="connsiteX0" fmla="*/ 0 w 404948"/>
                        <a:gd name="connsiteY0" fmla="*/ 202474 h 404948"/>
                        <a:gd name="connsiteX1" fmla="*/ 202474 w 404948"/>
                        <a:gd name="connsiteY1" fmla="*/ 0 h 404948"/>
                        <a:gd name="connsiteX2" fmla="*/ 404948 w 404948"/>
                        <a:gd name="connsiteY2" fmla="*/ 202474 h 404948"/>
                        <a:gd name="connsiteX3" fmla="*/ 202474 w 404948"/>
                        <a:gd name="connsiteY3" fmla="*/ 404948 h 404948"/>
                        <a:gd name="connsiteX4" fmla="*/ 0 w 404948"/>
                        <a:gd name="connsiteY4" fmla="*/ 202474 h 404948"/>
                        <a:gd name="connsiteX0" fmla="*/ 2418 w 407366"/>
                        <a:gd name="connsiteY0" fmla="*/ 235131 h 437605"/>
                        <a:gd name="connsiteX1" fmla="*/ 133046 w 407366"/>
                        <a:gd name="connsiteY1" fmla="*/ 0 h 437605"/>
                        <a:gd name="connsiteX2" fmla="*/ 407366 w 407366"/>
                        <a:gd name="connsiteY2" fmla="*/ 235131 h 437605"/>
                        <a:gd name="connsiteX3" fmla="*/ 204892 w 407366"/>
                        <a:gd name="connsiteY3" fmla="*/ 437605 h 437605"/>
                        <a:gd name="connsiteX4" fmla="*/ 2418 w 407366"/>
                        <a:gd name="connsiteY4" fmla="*/ 235131 h 437605"/>
                        <a:gd name="connsiteX0" fmla="*/ 9386 w 414334"/>
                        <a:gd name="connsiteY0" fmla="*/ 239536 h 442010"/>
                        <a:gd name="connsiteX1" fmla="*/ 140014 w 414334"/>
                        <a:gd name="connsiteY1" fmla="*/ 4405 h 442010"/>
                        <a:gd name="connsiteX2" fmla="*/ 414334 w 414334"/>
                        <a:gd name="connsiteY2" fmla="*/ 239536 h 442010"/>
                        <a:gd name="connsiteX3" fmla="*/ 211860 w 414334"/>
                        <a:gd name="connsiteY3" fmla="*/ 442010 h 442010"/>
                        <a:gd name="connsiteX4" fmla="*/ 9386 w 414334"/>
                        <a:gd name="connsiteY4" fmla="*/ 239536 h 442010"/>
                        <a:gd name="connsiteX0" fmla="*/ 9386 w 414334"/>
                        <a:gd name="connsiteY0" fmla="*/ 239536 h 453204"/>
                        <a:gd name="connsiteX1" fmla="*/ 140014 w 414334"/>
                        <a:gd name="connsiteY1" fmla="*/ 4405 h 453204"/>
                        <a:gd name="connsiteX2" fmla="*/ 414334 w 414334"/>
                        <a:gd name="connsiteY2" fmla="*/ 239536 h 453204"/>
                        <a:gd name="connsiteX3" fmla="*/ 211860 w 414334"/>
                        <a:gd name="connsiteY3" fmla="*/ 442010 h 453204"/>
                        <a:gd name="connsiteX4" fmla="*/ 9386 w 414334"/>
                        <a:gd name="connsiteY4" fmla="*/ 239536 h 453204"/>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866" h="454547">
                          <a:moveTo>
                            <a:pt x="9386" y="240879"/>
                          </a:moveTo>
                          <a:cubicBezTo>
                            <a:pt x="-2588" y="167945"/>
                            <a:pt x="-30591" y="38405"/>
                            <a:pt x="140014" y="5748"/>
                          </a:cubicBezTo>
                          <a:cubicBezTo>
                            <a:pt x="310619" y="-26909"/>
                            <a:pt x="453523" y="83336"/>
                            <a:pt x="414334" y="240879"/>
                          </a:cubicBezTo>
                          <a:cubicBezTo>
                            <a:pt x="375146" y="378828"/>
                            <a:pt x="362872" y="384571"/>
                            <a:pt x="211860" y="443353"/>
                          </a:cubicBezTo>
                          <a:cubicBezTo>
                            <a:pt x="60848" y="502135"/>
                            <a:pt x="21360" y="313813"/>
                            <a:pt x="9386" y="240879"/>
                          </a:cubicBezTo>
                          <a:close/>
                        </a:path>
                      </a:pathLst>
                    </a:custGeom>
                    <a:solidFill>
                      <a:schemeClr val="bg2">
                        <a:lumMod val="20000"/>
                        <a:lumOff val="8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512" name="Oval 20">
                      <a:extLst>
                        <a:ext uri="{FF2B5EF4-FFF2-40B4-BE49-F238E27FC236}">
                          <a16:creationId xmlns:a16="http://schemas.microsoft.com/office/drawing/2014/main" id="{BBC52361-804D-4DBB-A3FF-A4AA1EE70273}"/>
                        </a:ext>
                      </a:extLst>
                    </p:cNvPr>
                    <p:cNvSpPr/>
                    <p:nvPr/>
                  </p:nvSpPr>
                  <p:spPr>
                    <a:xfrm rot="4545469">
                      <a:off x="5194958" y="1432447"/>
                      <a:ext cx="248848" cy="173084"/>
                    </a:xfrm>
                    <a:custGeom>
                      <a:avLst/>
                      <a:gdLst>
                        <a:gd name="connsiteX0" fmla="*/ 0 w 248194"/>
                        <a:gd name="connsiteY0" fmla="*/ 73479 h 146958"/>
                        <a:gd name="connsiteX1" fmla="*/ 124097 w 248194"/>
                        <a:gd name="connsiteY1" fmla="*/ 0 h 146958"/>
                        <a:gd name="connsiteX2" fmla="*/ 248194 w 248194"/>
                        <a:gd name="connsiteY2" fmla="*/ 73479 h 146958"/>
                        <a:gd name="connsiteX3" fmla="*/ 124097 w 248194"/>
                        <a:gd name="connsiteY3" fmla="*/ 146958 h 146958"/>
                        <a:gd name="connsiteX4" fmla="*/ 0 w 248194"/>
                        <a:gd name="connsiteY4" fmla="*/ 73479 h 146958"/>
                        <a:gd name="connsiteX0" fmla="*/ 0 w 248194"/>
                        <a:gd name="connsiteY0" fmla="*/ 112667 h 186146"/>
                        <a:gd name="connsiteX1" fmla="*/ 124097 w 248194"/>
                        <a:gd name="connsiteY1" fmla="*/ 0 h 186146"/>
                        <a:gd name="connsiteX2" fmla="*/ 248194 w 248194"/>
                        <a:gd name="connsiteY2" fmla="*/ 112667 h 186146"/>
                        <a:gd name="connsiteX3" fmla="*/ 124097 w 248194"/>
                        <a:gd name="connsiteY3" fmla="*/ 186146 h 186146"/>
                        <a:gd name="connsiteX4" fmla="*/ 0 w 248194"/>
                        <a:gd name="connsiteY4" fmla="*/ 112667 h 186146"/>
                        <a:gd name="connsiteX0" fmla="*/ 654 w 248848"/>
                        <a:gd name="connsiteY0" fmla="*/ 112667 h 173084"/>
                        <a:gd name="connsiteX1" fmla="*/ 124751 w 248848"/>
                        <a:gd name="connsiteY1" fmla="*/ 0 h 173084"/>
                        <a:gd name="connsiteX2" fmla="*/ 248848 w 248848"/>
                        <a:gd name="connsiteY2" fmla="*/ 112667 h 173084"/>
                        <a:gd name="connsiteX3" fmla="*/ 92094 w 248848"/>
                        <a:gd name="connsiteY3" fmla="*/ 173084 h 173084"/>
                        <a:gd name="connsiteX4" fmla="*/ 654 w 248848"/>
                        <a:gd name="connsiteY4" fmla="*/ 112667 h 173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48" h="173084">
                          <a:moveTo>
                            <a:pt x="654" y="112667"/>
                          </a:moveTo>
                          <a:cubicBezTo>
                            <a:pt x="6097" y="83820"/>
                            <a:pt x="56214" y="0"/>
                            <a:pt x="124751" y="0"/>
                          </a:cubicBezTo>
                          <a:cubicBezTo>
                            <a:pt x="193288" y="0"/>
                            <a:pt x="248848" y="72086"/>
                            <a:pt x="248848" y="112667"/>
                          </a:cubicBezTo>
                          <a:cubicBezTo>
                            <a:pt x="248848" y="153248"/>
                            <a:pt x="160631" y="173084"/>
                            <a:pt x="92094" y="173084"/>
                          </a:cubicBezTo>
                          <a:cubicBezTo>
                            <a:pt x="23557" y="173084"/>
                            <a:pt x="-4789" y="141514"/>
                            <a:pt x="654" y="112667"/>
                          </a:cubicBezTo>
                          <a:close/>
                        </a:path>
                      </a:pathLst>
                    </a:custGeom>
                    <a:solidFill>
                      <a:schemeClr val="bg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nvGrpSpPr>
                  <p:cNvPr id="472" name="Group 471">
                    <a:extLst>
                      <a:ext uri="{FF2B5EF4-FFF2-40B4-BE49-F238E27FC236}">
                        <a16:creationId xmlns:a16="http://schemas.microsoft.com/office/drawing/2014/main" id="{55BA38E6-DE35-4110-ACDE-1B469DE16594}"/>
                      </a:ext>
                    </a:extLst>
                  </p:cNvPr>
                  <p:cNvGrpSpPr/>
                  <p:nvPr/>
                </p:nvGrpSpPr>
                <p:grpSpPr>
                  <a:xfrm rot="4863723">
                    <a:off x="5826474" y="2106141"/>
                    <a:ext cx="396360" cy="428080"/>
                    <a:chOff x="5158971" y="1262771"/>
                    <a:chExt cx="420866" cy="454547"/>
                  </a:xfrm>
                </p:grpSpPr>
                <p:sp>
                  <p:nvSpPr>
                    <p:cNvPr id="509" name="Oval 16">
                      <a:extLst>
                        <a:ext uri="{FF2B5EF4-FFF2-40B4-BE49-F238E27FC236}">
                          <a16:creationId xmlns:a16="http://schemas.microsoft.com/office/drawing/2014/main" id="{1469B936-4A61-4A14-9D81-AC27FC4343E7}"/>
                        </a:ext>
                      </a:extLst>
                    </p:cNvPr>
                    <p:cNvSpPr/>
                    <p:nvPr/>
                  </p:nvSpPr>
                  <p:spPr>
                    <a:xfrm rot="1154011">
                      <a:off x="5158971" y="1262771"/>
                      <a:ext cx="420866" cy="454547"/>
                    </a:xfrm>
                    <a:custGeom>
                      <a:avLst/>
                      <a:gdLst>
                        <a:gd name="connsiteX0" fmla="*/ 0 w 404948"/>
                        <a:gd name="connsiteY0" fmla="*/ 202474 h 404948"/>
                        <a:gd name="connsiteX1" fmla="*/ 202474 w 404948"/>
                        <a:gd name="connsiteY1" fmla="*/ 0 h 404948"/>
                        <a:gd name="connsiteX2" fmla="*/ 404948 w 404948"/>
                        <a:gd name="connsiteY2" fmla="*/ 202474 h 404948"/>
                        <a:gd name="connsiteX3" fmla="*/ 202474 w 404948"/>
                        <a:gd name="connsiteY3" fmla="*/ 404948 h 404948"/>
                        <a:gd name="connsiteX4" fmla="*/ 0 w 404948"/>
                        <a:gd name="connsiteY4" fmla="*/ 202474 h 404948"/>
                        <a:gd name="connsiteX0" fmla="*/ 2418 w 407366"/>
                        <a:gd name="connsiteY0" fmla="*/ 235131 h 437605"/>
                        <a:gd name="connsiteX1" fmla="*/ 133046 w 407366"/>
                        <a:gd name="connsiteY1" fmla="*/ 0 h 437605"/>
                        <a:gd name="connsiteX2" fmla="*/ 407366 w 407366"/>
                        <a:gd name="connsiteY2" fmla="*/ 235131 h 437605"/>
                        <a:gd name="connsiteX3" fmla="*/ 204892 w 407366"/>
                        <a:gd name="connsiteY3" fmla="*/ 437605 h 437605"/>
                        <a:gd name="connsiteX4" fmla="*/ 2418 w 407366"/>
                        <a:gd name="connsiteY4" fmla="*/ 235131 h 437605"/>
                        <a:gd name="connsiteX0" fmla="*/ 9386 w 414334"/>
                        <a:gd name="connsiteY0" fmla="*/ 239536 h 442010"/>
                        <a:gd name="connsiteX1" fmla="*/ 140014 w 414334"/>
                        <a:gd name="connsiteY1" fmla="*/ 4405 h 442010"/>
                        <a:gd name="connsiteX2" fmla="*/ 414334 w 414334"/>
                        <a:gd name="connsiteY2" fmla="*/ 239536 h 442010"/>
                        <a:gd name="connsiteX3" fmla="*/ 211860 w 414334"/>
                        <a:gd name="connsiteY3" fmla="*/ 442010 h 442010"/>
                        <a:gd name="connsiteX4" fmla="*/ 9386 w 414334"/>
                        <a:gd name="connsiteY4" fmla="*/ 239536 h 442010"/>
                        <a:gd name="connsiteX0" fmla="*/ 9386 w 414334"/>
                        <a:gd name="connsiteY0" fmla="*/ 239536 h 453204"/>
                        <a:gd name="connsiteX1" fmla="*/ 140014 w 414334"/>
                        <a:gd name="connsiteY1" fmla="*/ 4405 h 453204"/>
                        <a:gd name="connsiteX2" fmla="*/ 414334 w 414334"/>
                        <a:gd name="connsiteY2" fmla="*/ 239536 h 453204"/>
                        <a:gd name="connsiteX3" fmla="*/ 211860 w 414334"/>
                        <a:gd name="connsiteY3" fmla="*/ 442010 h 453204"/>
                        <a:gd name="connsiteX4" fmla="*/ 9386 w 414334"/>
                        <a:gd name="connsiteY4" fmla="*/ 239536 h 453204"/>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866" h="454547">
                          <a:moveTo>
                            <a:pt x="9386" y="240879"/>
                          </a:moveTo>
                          <a:cubicBezTo>
                            <a:pt x="-2588" y="167945"/>
                            <a:pt x="-30591" y="38405"/>
                            <a:pt x="140014" y="5748"/>
                          </a:cubicBezTo>
                          <a:cubicBezTo>
                            <a:pt x="310619" y="-26909"/>
                            <a:pt x="453523" y="83336"/>
                            <a:pt x="414334" y="240879"/>
                          </a:cubicBezTo>
                          <a:cubicBezTo>
                            <a:pt x="375146" y="378828"/>
                            <a:pt x="362872" y="384571"/>
                            <a:pt x="211860" y="443353"/>
                          </a:cubicBezTo>
                          <a:cubicBezTo>
                            <a:pt x="60848" y="502135"/>
                            <a:pt x="21360" y="313813"/>
                            <a:pt x="9386" y="240879"/>
                          </a:cubicBezTo>
                          <a:close/>
                        </a:path>
                      </a:pathLst>
                    </a:custGeom>
                    <a:solidFill>
                      <a:srgbClr val="D9D9D9"/>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510" name="Oval 20">
                      <a:extLst>
                        <a:ext uri="{FF2B5EF4-FFF2-40B4-BE49-F238E27FC236}">
                          <a16:creationId xmlns:a16="http://schemas.microsoft.com/office/drawing/2014/main" id="{D8A99C08-8031-4960-875A-E25B2E3CE2D9}"/>
                        </a:ext>
                      </a:extLst>
                    </p:cNvPr>
                    <p:cNvSpPr/>
                    <p:nvPr/>
                  </p:nvSpPr>
                  <p:spPr>
                    <a:xfrm rot="4545469">
                      <a:off x="5292406" y="1355790"/>
                      <a:ext cx="248848" cy="173084"/>
                    </a:xfrm>
                    <a:custGeom>
                      <a:avLst/>
                      <a:gdLst>
                        <a:gd name="connsiteX0" fmla="*/ 0 w 248194"/>
                        <a:gd name="connsiteY0" fmla="*/ 73479 h 146958"/>
                        <a:gd name="connsiteX1" fmla="*/ 124097 w 248194"/>
                        <a:gd name="connsiteY1" fmla="*/ 0 h 146958"/>
                        <a:gd name="connsiteX2" fmla="*/ 248194 w 248194"/>
                        <a:gd name="connsiteY2" fmla="*/ 73479 h 146958"/>
                        <a:gd name="connsiteX3" fmla="*/ 124097 w 248194"/>
                        <a:gd name="connsiteY3" fmla="*/ 146958 h 146958"/>
                        <a:gd name="connsiteX4" fmla="*/ 0 w 248194"/>
                        <a:gd name="connsiteY4" fmla="*/ 73479 h 146958"/>
                        <a:gd name="connsiteX0" fmla="*/ 0 w 248194"/>
                        <a:gd name="connsiteY0" fmla="*/ 112667 h 186146"/>
                        <a:gd name="connsiteX1" fmla="*/ 124097 w 248194"/>
                        <a:gd name="connsiteY1" fmla="*/ 0 h 186146"/>
                        <a:gd name="connsiteX2" fmla="*/ 248194 w 248194"/>
                        <a:gd name="connsiteY2" fmla="*/ 112667 h 186146"/>
                        <a:gd name="connsiteX3" fmla="*/ 124097 w 248194"/>
                        <a:gd name="connsiteY3" fmla="*/ 186146 h 186146"/>
                        <a:gd name="connsiteX4" fmla="*/ 0 w 248194"/>
                        <a:gd name="connsiteY4" fmla="*/ 112667 h 186146"/>
                        <a:gd name="connsiteX0" fmla="*/ 654 w 248848"/>
                        <a:gd name="connsiteY0" fmla="*/ 112667 h 173084"/>
                        <a:gd name="connsiteX1" fmla="*/ 124751 w 248848"/>
                        <a:gd name="connsiteY1" fmla="*/ 0 h 173084"/>
                        <a:gd name="connsiteX2" fmla="*/ 248848 w 248848"/>
                        <a:gd name="connsiteY2" fmla="*/ 112667 h 173084"/>
                        <a:gd name="connsiteX3" fmla="*/ 92094 w 248848"/>
                        <a:gd name="connsiteY3" fmla="*/ 173084 h 173084"/>
                        <a:gd name="connsiteX4" fmla="*/ 654 w 248848"/>
                        <a:gd name="connsiteY4" fmla="*/ 112667 h 173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48" h="173084">
                          <a:moveTo>
                            <a:pt x="654" y="112667"/>
                          </a:moveTo>
                          <a:cubicBezTo>
                            <a:pt x="6097" y="83820"/>
                            <a:pt x="56214" y="0"/>
                            <a:pt x="124751" y="0"/>
                          </a:cubicBezTo>
                          <a:cubicBezTo>
                            <a:pt x="193288" y="0"/>
                            <a:pt x="248848" y="72086"/>
                            <a:pt x="248848" y="112667"/>
                          </a:cubicBezTo>
                          <a:cubicBezTo>
                            <a:pt x="248848" y="153248"/>
                            <a:pt x="160631" y="173084"/>
                            <a:pt x="92094" y="173084"/>
                          </a:cubicBezTo>
                          <a:cubicBezTo>
                            <a:pt x="23557" y="173084"/>
                            <a:pt x="-4789" y="141514"/>
                            <a:pt x="654" y="112667"/>
                          </a:cubicBezTo>
                          <a:close/>
                        </a:path>
                      </a:pathLst>
                    </a:custGeom>
                    <a:solidFill>
                      <a:srgbClr val="BFBFB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nvGrpSpPr>
                  <p:cNvPr id="473" name="Group 472">
                    <a:extLst>
                      <a:ext uri="{FF2B5EF4-FFF2-40B4-BE49-F238E27FC236}">
                        <a16:creationId xmlns:a16="http://schemas.microsoft.com/office/drawing/2014/main" id="{A58BB980-3F23-4E54-8D91-0FC2DB183F1A}"/>
                      </a:ext>
                    </a:extLst>
                  </p:cNvPr>
                  <p:cNvGrpSpPr/>
                  <p:nvPr/>
                </p:nvGrpSpPr>
                <p:grpSpPr>
                  <a:xfrm rot="13583263">
                    <a:off x="5975782" y="1381229"/>
                    <a:ext cx="420866" cy="454547"/>
                    <a:chOff x="5158971" y="1262771"/>
                    <a:chExt cx="420866" cy="454547"/>
                  </a:xfrm>
                </p:grpSpPr>
                <p:sp>
                  <p:nvSpPr>
                    <p:cNvPr id="507" name="Oval 16">
                      <a:extLst>
                        <a:ext uri="{FF2B5EF4-FFF2-40B4-BE49-F238E27FC236}">
                          <a16:creationId xmlns:a16="http://schemas.microsoft.com/office/drawing/2014/main" id="{0DC779E7-36B1-49E9-9563-622C5B3E01CF}"/>
                        </a:ext>
                      </a:extLst>
                    </p:cNvPr>
                    <p:cNvSpPr/>
                    <p:nvPr/>
                  </p:nvSpPr>
                  <p:spPr>
                    <a:xfrm rot="1154011">
                      <a:off x="5158971" y="1262771"/>
                      <a:ext cx="420866" cy="454547"/>
                    </a:xfrm>
                    <a:custGeom>
                      <a:avLst/>
                      <a:gdLst>
                        <a:gd name="connsiteX0" fmla="*/ 0 w 404948"/>
                        <a:gd name="connsiteY0" fmla="*/ 202474 h 404948"/>
                        <a:gd name="connsiteX1" fmla="*/ 202474 w 404948"/>
                        <a:gd name="connsiteY1" fmla="*/ 0 h 404948"/>
                        <a:gd name="connsiteX2" fmla="*/ 404948 w 404948"/>
                        <a:gd name="connsiteY2" fmla="*/ 202474 h 404948"/>
                        <a:gd name="connsiteX3" fmla="*/ 202474 w 404948"/>
                        <a:gd name="connsiteY3" fmla="*/ 404948 h 404948"/>
                        <a:gd name="connsiteX4" fmla="*/ 0 w 404948"/>
                        <a:gd name="connsiteY4" fmla="*/ 202474 h 404948"/>
                        <a:gd name="connsiteX0" fmla="*/ 2418 w 407366"/>
                        <a:gd name="connsiteY0" fmla="*/ 235131 h 437605"/>
                        <a:gd name="connsiteX1" fmla="*/ 133046 w 407366"/>
                        <a:gd name="connsiteY1" fmla="*/ 0 h 437605"/>
                        <a:gd name="connsiteX2" fmla="*/ 407366 w 407366"/>
                        <a:gd name="connsiteY2" fmla="*/ 235131 h 437605"/>
                        <a:gd name="connsiteX3" fmla="*/ 204892 w 407366"/>
                        <a:gd name="connsiteY3" fmla="*/ 437605 h 437605"/>
                        <a:gd name="connsiteX4" fmla="*/ 2418 w 407366"/>
                        <a:gd name="connsiteY4" fmla="*/ 235131 h 437605"/>
                        <a:gd name="connsiteX0" fmla="*/ 9386 w 414334"/>
                        <a:gd name="connsiteY0" fmla="*/ 239536 h 442010"/>
                        <a:gd name="connsiteX1" fmla="*/ 140014 w 414334"/>
                        <a:gd name="connsiteY1" fmla="*/ 4405 h 442010"/>
                        <a:gd name="connsiteX2" fmla="*/ 414334 w 414334"/>
                        <a:gd name="connsiteY2" fmla="*/ 239536 h 442010"/>
                        <a:gd name="connsiteX3" fmla="*/ 211860 w 414334"/>
                        <a:gd name="connsiteY3" fmla="*/ 442010 h 442010"/>
                        <a:gd name="connsiteX4" fmla="*/ 9386 w 414334"/>
                        <a:gd name="connsiteY4" fmla="*/ 239536 h 442010"/>
                        <a:gd name="connsiteX0" fmla="*/ 9386 w 414334"/>
                        <a:gd name="connsiteY0" fmla="*/ 239536 h 453204"/>
                        <a:gd name="connsiteX1" fmla="*/ 140014 w 414334"/>
                        <a:gd name="connsiteY1" fmla="*/ 4405 h 453204"/>
                        <a:gd name="connsiteX2" fmla="*/ 414334 w 414334"/>
                        <a:gd name="connsiteY2" fmla="*/ 239536 h 453204"/>
                        <a:gd name="connsiteX3" fmla="*/ 211860 w 414334"/>
                        <a:gd name="connsiteY3" fmla="*/ 442010 h 453204"/>
                        <a:gd name="connsiteX4" fmla="*/ 9386 w 414334"/>
                        <a:gd name="connsiteY4" fmla="*/ 239536 h 453204"/>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866" h="454547">
                          <a:moveTo>
                            <a:pt x="9386" y="240879"/>
                          </a:moveTo>
                          <a:cubicBezTo>
                            <a:pt x="-2588" y="167945"/>
                            <a:pt x="-30591" y="38405"/>
                            <a:pt x="140014" y="5748"/>
                          </a:cubicBezTo>
                          <a:cubicBezTo>
                            <a:pt x="310619" y="-26909"/>
                            <a:pt x="453523" y="83336"/>
                            <a:pt x="414334" y="240879"/>
                          </a:cubicBezTo>
                          <a:cubicBezTo>
                            <a:pt x="375146" y="378828"/>
                            <a:pt x="362872" y="384571"/>
                            <a:pt x="211860" y="443353"/>
                          </a:cubicBezTo>
                          <a:cubicBezTo>
                            <a:pt x="60848" y="502135"/>
                            <a:pt x="21360" y="313813"/>
                            <a:pt x="9386" y="240879"/>
                          </a:cubicBezTo>
                          <a:close/>
                        </a:path>
                      </a:pathLst>
                    </a:custGeom>
                    <a:solidFill>
                      <a:schemeClr val="bg2">
                        <a:lumMod val="20000"/>
                        <a:lumOff val="8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508" name="Oval 20">
                      <a:extLst>
                        <a:ext uri="{FF2B5EF4-FFF2-40B4-BE49-F238E27FC236}">
                          <a16:creationId xmlns:a16="http://schemas.microsoft.com/office/drawing/2014/main" id="{86E4810C-D82C-4891-B50A-C33067469B71}"/>
                        </a:ext>
                      </a:extLst>
                    </p:cNvPr>
                    <p:cNvSpPr/>
                    <p:nvPr/>
                  </p:nvSpPr>
                  <p:spPr>
                    <a:xfrm rot="4545469">
                      <a:off x="5194958" y="1432447"/>
                      <a:ext cx="248848" cy="173084"/>
                    </a:xfrm>
                    <a:custGeom>
                      <a:avLst/>
                      <a:gdLst>
                        <a:gd name="connsiteX0" fmla="*/ 0 w 248194"/>
                        <a:gd name="connsiteY0" fmla="*/ 73479 h 146958"/>
                        <a:gd name="connsiteX1" fmla="*/ 124097 w 248194"/>
                        <a:gd name="connsiteY1" fmla="*/ 0 h 146958"/>
                        <a:gd name="connsiteX2" fmla="*/ 248194 w 248194"/>
                        <a:gd name="connsiteY2" fmla="*/ 73479 h 146958"/>
                        <a:gd name="connsiteX3" fmla="*/ 124097 w 248194"/>
                        <a:gd name="connsiteY3" fmla="*/ 146958 h 146958"/>
                        <a:gd name="connsiteX4" fmla="*/ 0 w 248194"/>
                        <a:gd name="connsiteY4" fmla="*/ 73479 h 146958"/>
                        <a:gd name="connsiteX0" fmla="*/ 0 w 248194"/>
                        <a:gd name="connsiteY0" fmla="*/ 112667 h 186146"/>
                        <a:gd name="connsiteX1" fmla="*/ 124097 w 248194"/>
                        <a:gd name="connsiteY1" fmla="*/ 0 h 186146"/>
                        <a:gd name="connsiteX2" fmla="*/ 248194 w 248194"/>
                        <a:gd name="connsiteY2" fmla="*/ 112667 h 186146"/>
                        <a:gd name="connsiteX3" fmla="*/ 124097 w 248194"/>
                        <a:gd name="connsiteY3" fmla="*/ 186146 h 186146"/>
                        <a:gd name="connsiteX4" fmla="*/ 0 w 248194"/>
                        <a:gd name="connsiteY4" fmla="*/ 112667 h 186146"/>
                        <a:gd name="connsiteX0" fmla="*/ 654 w 248848"/>
                        <a:gd name="connsiteY0" fmla="*/ 112667 h 173084"/>
                        <a:gd name="connsiteX1" fmla="*/ 124751 w 248848"/>
                        <a:gd name="connsiteY1" fmla="*/ 0 h 173084"/>
                        <a:gd name="connsiteX2" fmla="*/ 248848 w 248848"/>
                        <a:gd name="connsiteY2" fmla="*/ 112667 h 173084"/>
                        <a:gd name="connsiteX3" fmla="*/ 92094 w 248848"/>
                        <a:gd name="connsiteY3" fmla="*/ 173084 h 173084"/>
                        <a:gd name="connsiteX4" fmla="*/ 654 w 248848"/>
                        <a:gd name="connsiteY4" fmla="*/ 112667 h 173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48" h="173084">
                          <a:moveTo>
                            <a:pt x="654" y="112667"/>
                          </a:moveTo>
                          <a:cubicBezTo>
                            <a:pt x="6097" y="83820"/>
                            <a:pt x="56214" y="0"/>
                            <a:pt x="124751" y="0"/>
                          </a:cubicBezTo>
                          <a:cubicBezTo>
                            <a:pt x="193288" y="0"/>
                            <a:pt x="248848" y="72086"/>
                            <a:pt x="248848" y="112667"/>
                          </a:cubicBezTo>
                          <a:cubicBezTo>
                            <a:pt x="248848" y="153248"/>
                            <a:pt x="160631" y="173084"/>
                            <a:pt x="92094" y="173084"/>
                          </a:cubicBezTo>
                          <a:cubicBezTo>
                            <a:pt x="23557" y="173084"/>
                            <a:pt x="-4789" y="141514"/>
                            <a:pt x="654" y="112667"/>
                          </a:cubicBezTo>
                          <a:close/>
                        </a:path>
                      </a:pathLst>
                    </a:custGeom>
                    <a:solidFill>
                      <a:schemeClr val="bg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nvGrpSpPr>
                  <p:cNvPr id="474" name="Group 473">
                    <a:extLst>
                      <a:ext uri="{FF2B5EF4-FFF2-40B4-BE49-F238E27FC236}">
                        <a16:creationId xmlns:a16="http://schemas.microsoft.com/office/drawing/2014/main" id="{810FCF9F-6C52-4021-B93C-FEC2E83E54A8}"/>
                      </a:ext>
                    </a:extLst>
                  </p:cNvPr>
                  <p:cNvGrpSpPr/>
                  <p:nvPr/>
                </p:nvGrpSpPr>
                <p:grpSpPr>
                  <a:xfrm rot="21089882">
                    <a:off x="6080295" y="1831316"/>
                    <a:ext cx="419732" cy="453322"/>
                    <a:chOff x="5158971" y="1262771"/>
                    <a:chExt cx="420866" cy="454547"/>
                  </a:xfrm>
                </p:grpSpPr>
                <p:sp>
                  <p:nvSpPr>
                    <p:cNvPr id="505" name="Oval 16">
                      <a:extLst>
                        <a:ext uri="{FF2B5EF4-FFF2-40B4-BE49-F238E27FC236}">
                          <a16:creationId xmlns:a16="http://schemas.microsoft.com/office/drawing/2014/main" id="{2496F8E9-CED0-451F-A835-4FB465773FFF}"/>
                        </a:ext>
                      </a:extLst>
                    </p:cNvPr>
                    <p:cNvSpPr/>
                    <p:nvPr/>
                  </p:nvSpPr>
                  <p:spPr>
                    <a:xfrm rot="1154011">
                      <a:off x="5158971" y="1262771"/>
                      <a:ext cx="420866" cy="454547"/>
                    </a:xfrm>
                    <a:custGeom>
                      <a:avLst/>
                      <a:gdLst>
                        <a:gd name="connsiteX0" fmla="*/ 0 w 404948"/>
                        <a:gd name="connsiteY0" fmla="*/ 202474 h 404948"/>
                        <a:gd name="connsiteX1" fmla="*/ 202474 w 404948"/>
                        <a:gd name="connsiteY1" fmla="*/ 0 h 404948"/>
                        <a:gd name="connsiteX2" fmla="*/ 404948 w 404948"/>
                        <a:gd name="connsiteY2" fmla="*/ 202474 h 404948"/>
                        <a:gd name="connsiteX3" fmla="*/ 202474 w 404948"/>
                        <a:gd name="connsiteY3" fmla="*/ 404948 h 404948"/>
                        <a:gd name="connsiteX4" fmla="*/ 0 w 404948"/>
                        <a:gd name="connsiteY4" fmla="*/ 202474 h 404948"/>
                        <a:gd name="connsiteX0" fmla="*/ 2418 w 407366"/>
                        <a:gd name="connsiteY0" fmla="*/ 235131 h 437605"/>
                        <a:gd name="connsiteX1" fmla="*/ 133046 w 407366"/>
                        <a:gd name="connsiteY1" fmla="*/ 0 h 437605"/>
                        <a:gd name="connsiteX2" fmla="*/ 407366 w 407366"/>
                        <a:gd name="connsiteY2" fmla="*/ 235131 h 437605"/>
                        <a:gd name="connsiteX3" fmla="*/ 204892 w 407366"/>
                        <a:gd name="connsiteY3" fmla="*/ 437605 h 437605"/>
                        <a:gd name="connsiteX4" fmla="*/ 2418 w 407366"/>
                        <a:gd name="connsiteY4" fmla="*/ 235131 h 437605"/>
                        <a:gd name="connsiteX0" fmla="*/ 9386 w 414334"/>
                        <a:gd name="connsiteY0" fmla="*/ 239536 h 442010"/>
                        <a:gd name="connsiteX1" fmla="*/ 140014 w 414334"/>
                        <a:gd name="connsiteY1" fmla="*/ 4405 h 442010"/>
                        <a:gd name="connsiteX2" fmla="*/ 414334 w 414334"/>
                        <a:gd name="connsiteY2" fmla="*/ 239536 h 442010"/>
                        <a:gd name="connsiteX3" fmla="*/ 211860 w 414334"/>
                        <a:gd name="connsiteY3" fmla="*/ 442010 h 442010"/>
                        <a:gd name="connsiteX4" fmla="*/ 9386 w 414334"/>
                        <a:gd name="connsiteY4" fmla="*/ 239536 h 442010"/>
                        <a:gd name="connsiteX0" fmla="*/ 9386 w 414334"/>
                        <a:gd name="connsiteY0" fmla="*/ 239536 h 453204"/>
                        <a:gd name="connsiteX1" fmla="*/ 140014 w 414334"/>
                        <a:gd name="connsiteY1" fmla="*/ 4405 h 453204"/>
                        <a:gd name="connsiteX2" fmla="*/ 414334 w 414334"/>
                        <a:gd name="connsiteY2" fmla="*/ 239536 h 453204"/>
                        <a:gd name="connsiteX3" fmla="*/ 211860 w 414334"/>
                        <a:gd name="connsiteY3" fmla="*/ 442010 h 453204"/>
                        <a:gd name="connsiteX4" fmla="*/ 9386 w 414334"/>
                        <a:gd name="connsiteY4" fmla="*/ 239536 h 453204"/>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866" h="454547">
                          <a:moveTo>
                            <a:pt x="9386" y="240879"/>
                          </a:moveTo>
                          <a:cubicBezTo>
                            <a:pt x="-2588" y="167945"/>
                            <a:pt x="-30591" y="38405"/>
                            <a:pt x="140014" y="5748"/>
                          </a:cubicBezTo>
                          <a:cubicBezTo>
                            <a:pt x="310619" y="-26909"/>
                            <a:pt x="453523" y="83336"/>
                            <a:pt x="414334" y="240879"/>
                          </a:cubicBezTo>
                          <a:cubicBezTo>
                            <a:pt x="375146" y="378828"/>
                            <a:pt x="362872" y="384571"/>
                            <a:pt x="211860" y="443353"/>
                          </a:cubicBezTo>
                          <a:cubicBezTo>
                            <a:pt x="60848" y="502135"/>
                            <a:pt x="21360" y="313813"/>
                            <a:pt x="9386" y="240879"/>
                          </a:cubicBezTo>
                          <a:close/>
                        </a:path>
                      </a:pathLst>
                    </a:custGeom>
                    <a:solidFill>
                      <a:srgbClr val="D9D9D9"/>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506" name="Oval 20">
                      <a:extLst>
                        <a:ext uri="{FF2B5EF4-FFF2-40B4-BE49-F238E27FC236}">
                          <a16:creationId xmlns:a16="http://schemas.microsoft.com/office/drawing/2014/main" id="{D8B55FE8-A4DB-40F5-BF39-37888E345C9B}"/>
                        </a:ext>
                      </a:extLst>
                    </p:cNvPr>
                    <p:cNvSpPr/>
                    <p:nvPr/>
                  </p:nvSpPr>
                  <p:spPr>
                    <a:xfrm rot="4545469">
                      <a:off x="5194958" y="1432447"/>
                      <a:ext cx="248848" cy="173084"/>
                    </a:xfrm>
                    <a:custGeom>
                      <a:avLst/>
                      <a:gdLst>
                        <a:gd name="connsiteX0" fmla="*/ 0 w 248194"/>
                        <a:gd name="connsiteY0" fmla="*/ 73479 h 146958"/>
                        <a:gd name="connsiteX1" fmla="*/ 124097 w 248194"/>
                        <a:gd name="connsiteY1" fmla="*/ 0 h 146958"/>
                        <a:gd name="connsiteX2" fmla="*/ 248194 w 248194"/>
                        <a:gd name="connsiteY2" fmla="*/ 73479 h 146958"/>
                        <a:gd name="connsiteX3" fmla="*/ 124097 w 248194"/>
                        <a:gd name="connsiteY3" fmla="*/ 146958 h 146958"/>
                        <a:gd name="connsiteX4" fmla="*/ 0 w 248194"/>
                        <a:gd name="connsiteY4" fmla="*/ 73479 h 146958"/>
                        <a:gd name="connsiteX0" fmla="*/ 0 w 248194"/>
                        <a:gd name="connsiteY0" fmla="*/ 112667 h 186146"/>
                        <a:gd name="connsiteX1" fmla="*/ 124097 w 248194"/>
                        <a:gd name="connsiteY1" fmla="*/ 0 h 186146"/>
                        <a:gd name="connsiteX2" fmla="*/ 248194 w 248194"/>
                        <a:gd name="connsiteY2" fmla="*/ 112667 h 186146"/>
                        <a:gd name="connsiteX3" fmla="*/ 124097 w 248194"/>
                        <a:gd name="connsiteY3" fmla="*/ 186146 h 186146"/>
                        <a:gd name="connsiteX4" fmla="*/ 0 w 248194"/>
                        <a:gd name="connsiteY4" fmla="*/ 112667 h 186146"/>
                        <a:gd name="connsiteX0" fmla="*/ 654 w 248848"/>
                        <a:gd name="connsiteY0" fmla="*/ 112667 h 173084"/>
                        <a:gd name="connsiteX1" fmla="*/ 124751 w 248848"/>
                        <a:gd name="connsiteY1" fmla="*/ 0 h 173084"/>
                        <a:gd name="connsiteX2" fmla="*/ 248848 w 248848"/>
                        <a:gd name="connsiteY2" fmla="*/ 112667 h 173084"/>
                        <a:gd name="connsiteX3" fmla="*/ 92094 w 248848"/>
                        <a:gd name="connsiteY3" fmla="*/ 173084 h 173084"/>
                        <a:gd name="connsiteX4" fmla="*/ 654 w 248848"/>
                        <a:gd name="connsiteY4" fmla="*/ 112667 h 173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48" h="173084">
                          <a:moveTo>
                            <a:pt x="654" y="112667"/>
                          </a:moveTo>
                          <a:cubicBezTo>
                            <a:pt x="6097" y="83820"/>
                            <a:pt x="56214" y="0"/>
                            <a:pt x="124751" y="0"/>
                          </a:cubicBezTo>
                          <a:cubicBezTo>
                            <a:pt x="193288" y="0"/>
                            <a:pt x="248848" y="72086"/>
                            <a:pt x="248848" y="112667"/>
                          </a:cubicBezTo>
                          <a:cubicBezTo>
                            <a:pt x="248848" y="153248"/>
                            <a:pt x="160631" y="173084"/>
                            <a:pt x="92094" y="173084"/>
                          </a:cubicBezTo>
                          <a:cubicBezTo>
                            <a:pt x="23557" y="173084"/>
                            <a:pt x="-4789" y="141514"/>
                            <a:pt x="654" y="112667"/>
                          </a:cubicBezTo>
                          <a:close/>
                        </a:path>
                      </a:pathLst>
                    </a:custGeom>
                    <a:solidFill>
                      <a:srgbClr val="BFBFB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nvGrpSpPr>
                  <p:cNvPr id="475" name="Group 474">
                    <a:extLst>
                      <a:ext uri="{FF2B5EF4-FFF2-40B4-BE49-F238E27FC236}">
                        <a16:creationId xmlns:a16="http://schemas.microsoft.com/office/drawing/2014/main" id="{ACDE52EC-318D-4280-B921-05FD2C4BF154}"/>
                      </a:ext>
                    </a:extLst>
                  </p:cNvPr>
                  <p:cNvGrpSpPr/>
                  <p:nvPr/>
                </p:nvGrpSpPr>
                <p:grpSpPr>
                  <a:xfrm rot="4863723">
                    <a:off x="6157246" y="2177199"/>
                    <a:ext cx="396360" cy="428080"/>
                    <a:chOff x="5158971" y="1262771"/>
                    <a:chExt cx="420866" cy="454547"/>
                  </a:xfrm>
                </p:grpSpPr>
                <p:sp>
                  <p:nvSpPr>
                    <p:cNvPr id="503" name="Oval 16">
                      <a:extLst>
                        <a:ext uri="{FF2B5EF4-FFF2-40B4-BE49-F238E27FC236}">
                          <a16:creationId xmlns:a16="http://schemas.microsoft.com/office/drawing/2014/main" id="{182D5AE0-D2C3-4CF3-AAF4-050E45FAB882}"/>
                        </a:ext>
                      </a:extLst>
                    </p:cNvPr>
                    <p:cNvSpPr/>
                    <p:nvPr/>
                  </p:nvSpPr>
                  <p:spPr>
                    <a:xfrm rot="1154011">
                      <a:off x="5158971" y="1262771"/>
                      <a:ext cx="420866" cy="454547"/>
                    </a:xfrm>
                    <a:custGeom>
                      <a:avLst/>
                      <a:gdLst>
                        <a:gd name="connsiteX0" fmla="*/ 0 w 404948"/>
                        <a:gd name="connsiteY0" fmla="*/ 202474 h 404948"/>
                        <a:gd name="connsiteX1" fmla="*/ 202474 w 404948"/>
                        <a:gd name="connsiteY1" fmla="*/ 0 h 404948"/>
                        <a:gd name="connsiteX2" fmla="*/ 404948 w 404948"/>
                        <a:gd name="connsiteY2" fmla="*/ 202474 h 404948"/>
                        <a:gd name="connsiteX3" fmla="*/ 202474 w 404948"/>
                        <a:gd name="connsiteY3" fmla="*/ 404948 h 404948"/>
                        <a:gd name="connsiteX4" fmla="*/ 0 w 404948"/>
                        <a:gd name="connsiteY4" fmla="*/ 202474 h 404948"/>
                        <a:gd name="connsiteX0" fmla="*/ 2418 w 407366"/>
                        <a:gd name="connsiteY0" fmla="*/ 235131 h 437605"/>
                        <a:gd name="connsiteX1" fmla="*/ 133046 w 407366"/>
                        <a:gd name="connsiteY1" fmla="*/ 0 h 437605"/>
                        <a:gd name="connsiteX2" fmla="*/ 407366 w 407366"/>
                        <a:gd name="connsiteY2" fmla="*/ 235131 h 437605"/>
                        <a:gd name="connsiteX3" fmla="*/ 204892 w 407366"/>
                        <a:gd name="connsiteY3" fmla="*/ 437605 h 437605"/>
                        <a:gd name="connsiteX4" fmla="*/ 2418 w 407366"/>
                        <a:gd name="connsiteY4" fmla="*/ 235131 h 437605"/>
                        <a:gd name="connsiteX0" fmla="*/ 9386 w 414334"/>
                        <a:gd name="connsiteY0" fmla="*/ 239536 h 442010"/>
                        <a:gd name="connsiteX1" fmla="*/ 140014 w 414334"/>
                        <a:gd name="connsiteY1" fmla="*/ 4405 h 442010"/>
                        <a:gd name="connsiteX2" fmla="*/ 414334 w 414334"/>
                        <a:gd name="connsiteY2" fmla="*/ 239536 h 442010"/>
                        <a:gd name="connsiteX3" fmla="*/ 211860 w 414334"/>
                        <a:gd name="connsiteY3" fmla="*/ 442010 h 442010"/>
                        <a:gd name="connsiteX4" fmla="*/ 9386 w 414334"/>
                        <a:gd name="connsiteY4" fmla="*/ 239536 h 442010"/>
                        <a:gd name="connsiteX0" fmla="*/ 9386 w 414334"/>
                        <a:gd name="connsiteY0" fmla="*/ 239536 h 453204"/>
                        <a:gd name="connsiteX1" fmla="*/ 140014 w 414334"/>
                        <a:gd name="connsiteY1" fmla="*/ 4405 h 453204"/>
                        <a:gd name="connsiteX2" fmla="*/ 414334 w 414334"/>
                        <a:gd name="connsiteY2" fmla="*/ 239536 h 453204"/>
                        <a:gd name="connsiteX3" fmla="*/ 211860 w 414334"/>
                        <a:gd name="connsiteY3" fmla="*/ 442010 h 453204"/>
                        <a:gd name="connsiteX4" fmla="*/ 9386 w 414334"/>
                        <a:gd name="connsiteY4" fmla="*/ 239536 h 453204"/>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866" h="454547">
                          <a:moveTo>
                            <a:pt x="9386" y="240879"/>
                          </a:moveTo>
                          <a:cubicBezTo>
                            <a:pt x="-2588" y="167945"/>
                            <a:pt x="-30591" y="38405"/>
                            <a:pt x="140014" y="5748"/>
                          </a:cubicBezTo>
                          <a:cubicBezTo>
                            <a:pt x="310619" y="-26909"/>
                            <a:pt x="453523" y="83336"/>
                            <a:pt x="414334" y="240879"/>
                          </a:cubicBezTo>
                          <a:cubicBezTo>
                            <a:pt x="375146" y="378828"/>
                            <a:pt x="362872" y="384571"/>
                            <a:pt x="211860" y="443353"/>
                          </a:cubicBezTo>
                          <a:cubicBezTo>
                            <a:pt x="60848" y="502135"/>
                            <a:pt x="21360" y="313813"/>
                            <a:pt x="9386" y="240879"/>
                          </a:cubicBezTo>
                          <a:close/>
                        </a:path>
                      </a:pathLst>
                    </a:custGeom>
                    <a:solidFill>
                      <a:srgbClr val="D9D9D9"/>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504" name="Oval 20">
                      <a:extLst>
                        <a:ext uri="{FF2B5EF4-FFF2-40B4-BE49-F238E27FC236}">
                          <a16:creationId xmlns:a16="http://schemas.microsoft.com/office/drawing/2014/main" id="{7A4FBC44-660F-4BF0-B964-F42C18694AE3}"/>
                        </a:ext>
                      </a:extLst>
                    </p:cNvPr>
                    <p:cNvSpPr/>
                    <p:nvPr/>
                  </p:nvSpPr>
                  <p:spPr>
                    <a:xfrm rot="4545469">
                      <a:off x="5292406" y="1355790"/>
                      <a:ext cx="248848" cy="173084"/>
                    </a:xfrm>
                    <a:custGeom>
                      <a:avLst/>
                      <a:gdLst>
                        <a:gd name="connsiteX0" fmla="*/ 0 w 248194"/>
                        <a:gd name="connsiteY0" fmla="*/ 73479 h 146958"/>
                        <a:gd name="connsiteX1" fmla="*/ 124097 w 248194"/>
                        <a:gd name="connsiteY1" fmla="*/ 0 h 146958"/>
                        <a:gd name="connsiteX2" fmla="*/ 248194 w 248194"/>
                        <a:gd name="connsiteY2" fmla="*/ 73479 h 146958"/>
                        <a:gd name="connsiteX3" fmla="*/ 124097 w 248194"/>
                        <a:gd name="connsiteY3" fmla="*/ 146958 h 146958"/>
                        <a:gd name="connsiteX4" fmla="*/ 0 w 248194"/>
                        <a:gd name="connsiteY4" fmla="*/ 73479 h 146958"/>
                        <a:gd name="connsiteX0" fmla="*/ 0 w 248194"/>
                        <a:gd name="connsiteY0" fmla="*/ 112667 h 186146"/>
                        <a:gd name="connsiteX1" fmla="*/ 124097 w 248194"/>
                        <a:gd name="connsiteY1" fmla="*/ 0 h 186146"/>
                        <a:gd name="connsiteX2" fmla="*/ 248194 w 248194"/>
                        <a:gd name="connsiteY2" fmla="*/ 112667 h 186146"/>
                        <a:gd name="connsiteX3" fmla="*/ 124097 w 248194"/>
                        <a:gd name="connsiteY3" fmla="*/ 186146 h 186146"/>
                        <a:gd name="connsiteX4" fmla="*/ 0 w 248194"/>
                        <a:gd name="connsiteY4" fmla="*/ 112667 h 186146"/>
                        <a:gd name="connsiteX0" fmla="*/ 654 w 248848"/>
                        <a:gd name="connsiteY0" fmla="*/ 112667 h 173084"/>
                        <a:gd name="connsiteX1" fmla="*/ 124751 w 248848"/>
                        <a:gd name="connsiteY1" fmla="*/ 0 h 173084"/>
                        <a:gd name="connsiteX2" fmla="*/ 248848 w 248848"/>
                        <a:gd name="connsiteY2" fmla="*/ 112667 h 173084"/>
                        <a:gd name="connsiteX3" fmla="*/ 92094 w 248848"/>
                        <a:gd name="connsiteY3" fmla="*/ 173084 h 173084"/>
                        <a:gd name="connsiteX4" fmla="*/ 654 w 248848"/>
                        <a:gd name="connsiteY4" fmla="*/ 112667 h 173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48" h="173084">
                          <a:moveTo>
                            <a:pt x="654" y="112667"/>
                          </a:moveTo>
                          <a:cubicBezTo>
                            <a:pt x="6097" y="83820"/>
                            <a:pt x="56214" y="0"/>
                            <a:pt x="124751" y="0"/>
                          </a:cubicBezTo>
                          <a:cubicBezTo>
                            <a:pt x="193288" y="0"/>
                            <a:pt x="248848" y="72086"/>
                            <a:pt x="248848" y="112667"/>
                          </a:cubicBezTo>
                          <a:cubicBezTo>
                            <a:pt x="248848" y="153248"/>
                            <a:pt x="160631" y="173084"/>
                            <a:pt x="92094" y="173084"/>
                          </a:cubicBezTo>
                          <a:cubicBezTo>
                            <a:pt x="23557" y="173084"/>
                            <a:pt x="-4789" y="141514"/>
                            <a:pt x="654" y="112667"/>
                          </a:cubicBezTo>
                          <a:close/>
                        </a:path>
                      </a:pathLst>
                    </a:custGeom>
                    <a:solidFill>
                      <a:srgbClr val="BFBFB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nvGrpSpPr>
                  <p:cNvPr id="476" name="Group 475">
                    <a:extLst>
                      <a:ext uri="{FF2B5EF4-FFF2-40B4-BE49-F238E27FC236}">
                        <a16:creationId xmlns:a16="http://schemas.microsoft.com/office/drawing/2014/main" id="{77E713B9-A0DD-43B4-BD77-6089B642964E}"/>
                      </a:ext>
                    </a:extLst>
                  </p:cNvPr>
                  <p:cNvGrpSpPr/>
                  <p:nvPr/>
                </p:nvGrpSpPr>
                <p:grpSpPr>
                  <a:xfrm rot="1919741">
                    <a:off x="6294231" y="1478778"/>
                    <a:ext cx="420866" cy="454547"/>
                    <a:chOff x="5171854" y="1266884"/>
                    <a:chExt cx="420866" cy="454547"/>
                  </a:xfrm>
                </p:grpSpPr>
                <p:sp>
                  <p:nvSpPr>
                    <p:cNvPr id="501" name="Oval 16">
                      <a:extLst>
                        <a:ext uri="{FF2B5EF4-FFF2-40B4-BE49-F238E27FC236}">
                          <a16:creationId xmlns:a16="http://schemas.microsoft.com/office/drawing/2014/main" id="{319D2E6A-229D-4844-9C84-31CBD5F260B3}"/>
                        </a:ext>
                      </a:extLst>
                    </p:cNvPr>
                    <p:cNvSpPr/>
                    <p:nvPr/>
                  </p:nvSpPr>
                  <p:spPr>
                    <a:xfrm rot="1154011">
                      <a:off x="5171854" y="1266884"/>
                      <a:ext cx="420866" cy="454547"/>
                    </a:xfrm>
                    <a:custGeom>
                      <a:avLst/>
                      <a:gdLst>
                        <a:gd name="connsiteX0" fmla="*/ 0 w 404948"/>
                        <a:gd name="connsiteY0" fmla="*/ 202474 h 404948"/>
                        <a:gd name="connsiteX1" fmla="*/ 202474 w 404948"/>
                        <a:gd name="connsiteY1" fmla="*/ 0 h 404948"/>
                        <a:gd name="connsiteX2" fmla="*/ 404948 w 404948"/>
                        <a:gd name="connsiteY2" fmla="*/ 202474 h 404948"/>
                        <a:gd name="connsiteX3" fmla="*/ 202474 w 404948"/>
                        <a:gd name="connsiteY3" fmla="*/ 404948 h 404948"/>
                        <a:gd name="connsiteX4" fmla="*/ 0 w 404948"/>
                        <a:gd name="connsiteY4" fmla="*/ 202474 h 404948"/>
                        <a:gd name="connsiteX0" fmla="*/ 2418 w 407366"/>
                        <a:gd name="connsiteY0" fmla="*/ 235131 h 437605"/>
                        <a:gd name="connsiteX1" fmla="*/ 133046 w 407366"/>
                        <a:gd name="connsiteY1" fmla="*/ 0 h 437605"/>
                        <a:gd name="connsiteX2" fmla="*/ 407366 w 407366"/>
                        <a:gd name="connsiteY2" fmla="*/ 235131 h 437605"/>
                        <a:gd name="connsiteX3" fmla="*/ 204892 w 407366"/>
                        <a:gd name="connsiteY3" fmla="*/ 437605 h 437605"/>
                        <a:gd name="connsiteX4" fmla="*/ 2418 w 407366"/>
                        <a:gd name="connsiteY4" fmla="*/ 235131 h 437605"/>
                        <a:gd name="connsiteX0" fmla="*/ 9386 w 414334"/>
                        <a:gd name="connsiteY0" fmla="*/ 239536 h 442010"/>
                        <a:gd name="connsiteX1" fmla="*/ 140014 w 414334"/>
                        <a:gd name="connsiteY1" fmla="*/ 4405 h 442010"/>
                        <a:gd name="connsiteX2" fmla="*/ 414334 w 414334"/>
                        <a:gd name="connsiteY2" fmla="*/ 239536 h 442010"/>
                        <a:gd name="connsiteX3" fmla="*/ 211860 w 414334"/>
                        <a:gd name="connsiteY3" fmla="*/ 442010 h 442010"/>
                        <a:gd name="connsiteX4" fmla="*/ 9386 w 414334"/>
                        <a:gd name="connsiteY4" fmla="*/ 239536 h 442010"/>
                        <a:gd name="connsiteX0" fmla="*/ 9386 w 414334"/>
                        <a:gd name="connsiteY0" fmla="*/ 239536 h 453204"/>
                        <a:gd name="connsiteX1" fmla="*/ 140014 w 414334"/>
                        <a:gd name="connsiteY1" fmla="*/ 4405 h 453204"/>
                        <a:gd name="connsiteX2" fmla="*/ 414334 w 414334"/>
                        <a:gd name="connsiteY2" fmla="*/ 239536 h 453204"/>
                        <a:gd name="connsiteX3" fmla="*/ 211860 w 414334"/>
                        <a:gd name="connsiteY3" fmla="*/ 442010 h 453204"/>
                        <a:gd name="connsiteX4" fmla="*/ 9386 w 414334"/>
                        <a:gd name="connsiteY4" fmla="*/ 239536 h 453204"/>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866" h="454547">
                          <a:moveTo>
                            <a:pt x="9386" y="240879"/>
                          </a:moveTo>
                          <a:cubicBezTo>
                            <a:pt x="-2588" y="167945"/>
                            <a:pt x="-30591" y="38405"/>
                            <a:pt x="140014" y="5748"/>
                          </a:cubicBezTo>
                          <a:cubicBezTo>
                            <a:pt x="310619" y="-26909"/>
                            <a:pt x="453523" y="83336"/>
                            <a:pt x="414334" y="240879"/>
                          </a:cubicBezTo>
                          <a:cubicBezTo>
                            <a:pt x="375146" y="378828"/>
                            <a:pt x="362872" y="384571"/>
                            <a:pt x="211860" y="443353"/>
                          </a:cubicBezTo>
                          <a:cubicBezTo>
                            <a:pt x="60848" y="502135"/>
                            <a:pt x="21360" y="313813"/>
                            <a:pt x="9386" y="240879"/>
                          </a:cubicBezTo>
                          <a:close/>
                        </a:path>
                      </a:pathLst>
                    </a:custGeom>
                    <a:solidFill>
                      <a:srgbClr val="D9D9D9"/>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502" name="Oval 20">
                      <a:extLst>
                        <a:ext uri="{FF2B5EF4-FFF2-40B4-BE49-F238E27FC236}">
                          <a16:creationId xmlns:a16="http://schemas.microsoft.com/office/drawing/2014/main" id="{D084EA29-2A26-4BF8-91E3-A180F7A60109}"/>
                        </a:ext>
                      </a:extLst>
                    </p:cNvPr>
                    <p:cNvSpPr/>
                    <p:nvPr/>
                  </p:nvSpPr>
                  <p:spPr>
                    <a:xfrm rot="4545469">
                      <a:off x="5207841" y="1436560"/>
                      <a:ext cx="248848" cy="173084"/>
                    </a:xfrm>
                    <a:custGeom>
                      <a:avLst/>
                      <a:gdLst>
                        <a:gd name="connsiteX0" fmla="*/ 0 w 248194"/>
                        <a:gd name="connsiteY0" fmla="*/ 73479 h 146958"/>
                        <a:gd name="connsiteX1" fmla="*/ 124097 w 248194"/>
                        <a:gd name="connsiteY1" fmla="*/ 0 h 146958"/>
                        <a:gd name="connsiteX2" fmla="*/ 248194 w 248194"/>
                        <a:gd name="connsiteY2" fmla="*/ 73479 h 146958"/>
                        <a:gd name="connsiteX3" fmla="*/ 124097 w 248194"/>
                        <a:gd name="connsiteY3" fmla="*/ 146958 h 146958"/>
                        <a:gd name="connsiteX4" fmla="*/ 0 w 248194"/>
                        <a:gd name="connsiteY4" fmla="*/ 73479 h 146958"/>
                        <a:gd name="connsiteX0" fmla="*/ 0 w 248194"/>
                        <a:gd name="connsiteY0" fmla="*/ 112667 h 186146"/>
                        <a:gd name="connsiteX1" fmla="*/ 124097 w 248194"/>
                        <a:gd name="connsiteY1" fmla="*/ 0 h 186146"/>
                        <a:gd name="connsiteX2" fmla="*/ 248194 w 248194"/>
                        <a:gd name="connsiteY2" fmla="*/ 112667 h 186146"/>
                        <a:gd name="connsiteX3" fmla="*/ 124097 w 248194"/>
                        <a:gd name="connsiteY3" fmla="*/ 186146 h 186146"/>
                        <a:gd name="connsiteX4" fmla="*/ 0 w 248194"/>
                        <a:gd name="connsiteY4" fmla="*/ 112667 h 186146"/>
                        <a:gd name="connsiteX0" fmla="*/ 654 w 248848"/>
                        <a:gd name="connsiteY0" fmla="*/ 112667 h 173084"/>
                        <a:gd name="connsiteX1" fmla="*/ 124751 w 248848"/>
                        <a:gd name="connsiteY1" fmla="*/ 0 h 173084"/>
                        <a:gd name="connsiteX2" fmla="*/ 248848 w 248848"/>
                        <a:gd name="connsiteY2" fmla="*/ 112667 h 173084"/>
                        <a:gd name="connsiteX3" fmla="*/ 92094 w 248848"/>
                        <a:gd name="connsiteY3" fmla="*/ 173084 h 173084"/>
                        <a:gd name="connsiteX4" fmla="*/ 654 w 248848"/>
                        <a:gd name="connsiteY4" fmla="*/ 112667 h 173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48" h="173084">
                          <a:moveTo>
                            <a:pt x="654" y="112667"/>
                          </a:moveTo>
                          <a:cubicBezTo>
                            <a:pt x="6097" y="83820"/>
                            <a:pt x="56214" y="0"/>
                            <a:pt x="124751" y="0"/>
                          </a:cubicBezTo>
                          <a:cubicBezTo>
                            <a:pt x="193288" y="0"/>
                            <a:pt x="248848" y="72086"/>
                            <a:pt x="248848" y="112667"/>
                          </a:cubicBezTo>
                          <a:cubicBezTo>
                            <a:pt x="248848" y="153248"/>
                            <a:pt x="160631" y="173084"/>
                            <a:pt x="92094" y="173084"/>
                          </a:cubicBezTo>
                          <a:cubicBezTo>
                            <a:pt x="23557" y="173084"/>
                            <a:pt x="-4789" y="141514"/>
                            <a:pt x="654" y="112667"/>
                          </a:cubicBezTo>
                          <a:close/>
                        </a:path>
                      </a:pathLst>
                    </a:custGeom>
                    <a:solidFill>
                      <a:srgbClr val="BFBFB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nvGrpSpPr>
                  <p:cNvPr id="477" name="Group 476">
                    <a:extLst>
                      <a:ext uri="{FF2B5EF4-FFF2-40B4-BE49-F238E27FC236}">
                        <a16:creationId xmlns:a16="http://schemas.microsoft.com/office/drawing/2014/main" id="{FDE696F6-F572-4F9D-8767-18D407D619BB}"/>
                      </a:ext>
                    </a:extLst>
                  </p:cNvPr>
                  <p:cNvGrpSpPr/>
                  <p:nvPr/>
                </p:nvGrpSpPr>
                <p:grpSpPr>
                  <a:xfrm rot="19922618">
                    <a:off x="6406413" y="1794924"/>
                    <a:ext cx="419732" cy="453322"/>
                    <a:chOff x="5158971" y="1262771"/>
                    <a:chExt cx="420866" cy="454547"/>
                  </a:xfrm>
                </p:grpSpPr>
                <p:sp>
                  <p:nvSpPr>
                    <p:cNvPr id="499" name="Oval 16">
                      <a:extLst>
                        <a:ext uri="{FF2B5EF4-FFF2-40B4-BE49-F238E27FC236}">
                          <a16:creationId xmlns:a16="http://schemas.microsoft.com/office/drawing/2014/main" id="{9D39C2B9-D458-4E67-8ECD-8A0E81A30314}"/>
                        </a:ext>
                      </a:extLst>
                    </p:cNvPr>
                    <p:cNvSpPr/>
                    <p:nvPr/>
                  </p:nvSpPr>
                  <p:spPr>
                    <a:xfrm rot="1154011">
                      <a:off x="5158971" y="1262771"/>
                      <a:ext cx="420866" cy="454547"/>
                    </a:xfrm>
                    <a:custGeom>
                      <a:avLst/>
                      <a:gdLst>
                        <a:gd name="connsiteX0" fmla="*/ 0 w 404948"/>
                        <a:gd name="connsiteY0" fmla="*/ 202474 h 404948"/>
                        <a:gd name="connsiteX1" fmla="*/ 202474 w 404948"/>
                        <a:gd name="connsiteY1" fmla="*/ 0 h 404948"/>
                        <a:gd name="connsiteX2" fmla="*/ 404948 w 404948"/>
                        <a:gd name="connsiteY2" fmla="*/ 202474 h 404948"/>
                        <a:gd name="connsiteX3" fmla="*/ 202474 w 404948"/>
                        <a:gd name="connsiteY3" fmla="*/ 404948 h 404948"/>
                        <a:gd name="connsiteX4" fmla="*/ 0 w 404948"/>
                        <a:gd name="connsiteY4" fmla="*/ 202474 h 404948"/>
                        <a:gd name="connsiteX0" fmla="*/ 2418 w 407366"/>
                        <a:gd name="connsiteY0" fmla="*/ 235131 h 437605"/>
                        <a:gd name="connsiteX1" fmla="*/ 133046 w 407366"/>
                        <a:gd name="connsiteY1" fmla="*/ 0 h 437605"/>
                        <a:gd name="connsiteX2" fmla="*/ 407366 w 407366"/>
                        <a:gd name="connsiteY2" fmla="*/ 235131 h 437605"/>
                        <a:gd name="connsiteX3" fmla="*/ 204892 w 407366"/>
                        <a:gd name="connsiteY3" fmla="*/ 437605 h 437605"/>
                        <a:gd name="connsiteX4" fmla="*/ 2418 w 407366"/>
                        <a:gd name="connsiteY4" fmla="*/ 235131 h 437605"/>
                        <a:gd name="connsiteX0" fmla="*/ 9386 w 414334"/>
                        <a:gd name="connsiteY0" fmla="*/ 239536 h 442010"/>
                        <a:gd name="connsiteX1" fmla="*/ 140014 w 414334"/>
                        <a:gd name="connsiteY1" fmla="*/ 4405 h 442010"/>
                        <a:gd name="connsiteX2" fmla="*/ 414334 w 414334"/>
                        <a:gd name="connsiteY2" fmla="*/ 239536 h 442010"/>
                        <a:gd name="connsiteX3" fmla="*/ 211860 w 414334"/>
                        <a:gd name="connsiteY3" fmla="*/ 442010 h 442010"/>
                        <a:gd name="connsiteX4" fmla="*/ 9386 w 414334"/>
                        <a:gd name="connsiteY4" fmla="*/ 239536 h 442010"/>
                        <a:gd name="connsiteX0" fmla="*/ 9386 w 414334"/>
                        <a:gd name="connsiteY0" fmla="*/ 239536 h 453204"/>
                        <a:gd name="connsiteX1" fmla="*/ 140014 w 414334"/>
                        <a:gd name="connsiteY1" fmla="*/ 4405 h 453204"/>
                        <a:gd name="connsiteX2" fmla="*/ 414334 w 414334"/>
                        <a:gd name="connsiteY2" fmla="*/ 239536 h 453204"/>
                        <a:gd name="connsiteX3" fmla="*/ 211860 w 414334"/>
                        <a:gd name="connsiteY3" fmla="*/ 442010 h 453204"/>
                        <a:gd name="connsiteX4" fmla="*/ 9386 w 414334"/>
                        <a:gd name="connsiteY4" fmla="*/ 239536 h 453204"/>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866" h="454547">
                          <a:moveTo>
                            <a:pt x="9386" y="240879"/>
                          </a:moveTo>
                          <a:cubicBezTo>
                            <a:pt x="-2588" y="167945"/>
                            <a:pt x="-30591" y="38405"/>
                            <a:pt x="140014" y="5748"/>
                          </a:cubicBezTo>
                          <a:cubicBezTo>
                            <a:pt x="310619" y="-26909"/>
                            <a:pt x="453523" y="83336"/>
                            <a:pt x="414334" y="240879"/>
                          </a:cubicBezTo>
                          <a:cubicBezTo>
                            <a:pt x="375146" y="378828"/>
                            <a:pt x="362872" y="384571"/>
                            <a:pt x="211860" y="443353"/>
                          </a:cubicBezTo>
                          <a:cubicBezTo>
                            <a:pt x="60848" y="502135"/>
                            <a:pt x="21360" y="313813"/>
                            <a:pt x="9386" y="240879"/>
                          </a:cubicBezTo>
                          <a:close/>
                        </a:path>
                      </a:pathLst>
                    </a:custGeom>
                    <a:solidFill>
                      <a:schemeClr val="bg2">
                        <a:lumMod val="20000"/>
                        <a:lumOff val="8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500" name="Oval 20">
                      <a:extLst>
                        <a:ext uri="{FF2B5EF4-FFF2-40B4-BE49-F238E27FC236}">
                          <a16:creationId xmlns:a16="http://schemas.microsoft.com/office/drawing/2014/main" id="{1992EA83-8987-4476-80F1-4EC495137052}"/>
                        </a:ext>
                      </a:extLst>
                    </p:cNvPr>
                    <p:cNvSpPr/>
                    <p:nvPr/>
                  </p:nvSpPr>
                  <p:spPr>
                    <a:xfrm rot="4545469">
                      <a:off x="5194958" y="1432447"/>
                      <a:ext cx="248848" cy="173084"/>
                    </a:xfrm>
                    <a:custGeom>
                      <a:avLst/>
                      <a:gdLst>
                        <a:gd name="connsiteX0" fmla="*/ 0 w 248194"/>
                        <a:gd name="connsiteY0" fmla="*/ 73479 h 146958"/>
                        <a:gd name="connsiteX1" fmla="*/ 124097 w 248194"/>
                        <a:gd name="connsiteY1" fmla="*/ 0 h 146958"/>
                        <a:gd name="connsiteX2" fmla="*/ 248194 w 248194"/>
                        <a:gd name="connsiteY2" fmla="*/ 73479 h 146958"/>
                        <a:gd name="connsiteX3" fmla="*/ 124097 w 248194"/>
                        <a:gd name="connsiteY3" fmla="*/ 146958 h 146958"/>
                        <a:gd name="connsiteX4" fmla="*/ 0 w 248194"/>
                        <a:gd name="connsiteY4" fmla="*/ 73479 h 146958"/>
                        <a:gd name="connsiteX0" fmla="*/ 0 w 248194"/>
                        <a:gd name="connsiteY0" fmla="*/ 112667 h 186146"/>
                        <a:gd name="connsiteX1" fmla="*/ 124097 w 248194"/>
                        <a:gd name="connsiteY1" fmla="*/ 0 h 186146"/>
                        <a:gd name="connsiteX2" fmla="*/ 248194 w 248194"/>
                        <a:gd name="connsiteY2" fmla="*/ 112667 h 186146"/>
                        <a:gd name="connsiteX3" fmla="*/ 124097 w 248194"/>
                        <a:gd name="connsiteY3" fmla="*/ 186146 h 186146"/>
                        <a:gd name="connsiteX4" fmla="*/ 0 w 248194"/>
                        <a:gd name="connsiteY4" fmla="*/ 112667 h 186146"/>
                        <a:gd name="connsiteX0" fmla="*/ 654 w 248848"/>
                        <a:gd name="connsiteY0" fmla="*/ 112667 h 173084"/>
                        <a:gd name="connsiteX1" fmla="*/ 124751 w 248848"/>
                        <a:gd name="connsiteY1" fmla="*/ 0 h 173084"/>
                        <a:gd name="connsiteX2" fmla="*/ 248848 w 248848"/>
                        <a:gd name="connsiteY2" fmla="*/ 112667 h 173084"/>
                        <a:gd name="connsiteX3" fmla="*/ 92094 w 248848"/>
                        <a:gd name="connsiteY3" fmla="*/ 173084 h 173084"/>
                        <a:gd name="connsiteX4" fmla="*/ 654 w 248848"/>
                        <a:gd name="connsiteY4" fmla="*/ 112667 h 173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48" h="173084">
                          <a:moveTo>
                            <a:pt x="654" y="112667"/>
                          </a:moveTo>
                          <a:cubicBezTo>
                            <a:pt x="6097" y="83820"/>
                            <a:pt x="56214" y="0"/>
                            <a:pt x="124751" y="0"/>
                          </a:cubicBezTo>
                          <a:cubicBezTo>
                            <a:pt x="193288" y="0"/>
                            <a:pt x="248848" y="72086"/>
                            <a:pt x="248848" y="112667"/>
                          </a:cubicBezTo>
                          <a:cubicBezTo>
                            <a:pt x="248848" y="153248"/>
                            <a:pt x="160631" y="173084"/>
                            <a:pt x="92094" y="173084"/>
                          </a:cubicBezTo>
                          <a:cubicBezTo>
                            <a:pt x="23557" y="173084"/>
                            <a:pt x="-4789" y="141514"/>
                            <a:pt x="654" y="112667"/>
                          </a:cubicBezTo>
                          <a:close/>
                        </a:path>
                      </a:pathLst>
                    </a:custGeom>
                    <a:solidFill>
                      <a:schemeClr val="bg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nvGrpSpPr>
                  <p:cNvPr id="478" name="Group 477">
                    <a:extLst>
                      <a:ext uri="{FF2B5EF4-FFF2-40B4-BE49-F238E27FC236}">
                        <a16:creationId xmlns:a16="http://schemas.microsoft.com/office/drawing/2014/main" id="{CDF5E3E5-A70E-40C4-80A8-4CF11F1C8A20}"/>
                      </a:ext>
                    </a:extLst>
                  </p:cNvPr>
                  <p:cNvGrpSpPr/>
                  <p:nvPr/>
                </p:nvGrpSpPr>
                <p:grpSpPr>
                  <a:xfrm rot="4863723">
                    <a:off x="6564126" y="2170038"/>
                    <a:ext cx="396360" cy="428080"/>
                    <a:chOff x="5158971" y="1262771"/>
                    <a:chExt cx="420866" cy="454547"/>
                  </a:xfrm>
                </p:grpSpPr>
                <p:sp>
                  <p:nvSpPr>
                    <p:cNvPr id="497" name="Oval 16">
                      <a:extLst>
                        <a:ext uri="{FF2B5EF4-FFF2-40B4-BE49-F238E27FC236}">
                          <a16:creationId xmlns:a16="http://schemas.microsoft.com/office/drawing/2014/main" id="{C3B8CA03-8D96-4530-BC5F-50CC153D85AB}"/>
                        </a:ext>
                      </a:extLst>
                    </p:cNvPr>
                    <p:cNvSpPr/>
                    <p:nvPr/>
                  </p:nvSpPr>
                  <p:spPr>
                    <a:xfrm rot="1154011">
                      <a:off x="5158971" y="1262771"/>
                      <a:ext cx="420866" cy="454547"/>
                    </a:xfrm>
                    <a:custGeom>
                      <a:avLst/>
                      <a:gdLst>
                        <a:gd name="connsiteX0" fmla="*/ 0 w 404948"/>
                        <a:gd name="connsiteY0" fmla="*/ 202474 h 404948"/>
                        <a:gd name="connsiteX1" fmla="*/ 202474 w 404948"/>
                        <a:gd name="connsiteY1" fmla="*/ 0 h 404948"/>
                        <a:gd name="connsiteX2" fmla="*/ 404948 w 404948"/>
                        <a:gd name="connsiteY2" fmla="*/ 202474 h 404948"/>
                        <a:gd name="connsiteX3" fmla="*/ 202474 w 404948"/>
                        <a:gd name="connsiteY3" fmla="*/ 404948 h 404948"/>
                        <a:gd name="connsiteX4" fmla="*/ 0 w 404948"/>
                        <a:gd name="connsiteY4" fmla="*/ 202474 h 404948"/>
                        <a:gd name="connsiteX0" fmla="*/ 2418 w 407366"/>
                        <a:gd name="connsiteY0" fmla="*/ 235131 h 437605"/>
                        <a:gd name="connsiteX1" fmla="*/ 133046 w 407366"/>
                        <a:gd name="connsiteY1" fmla="*/ 0 h 437605"/>
                        <a:gd name="connsiteX2" fmla="*/ 407366 w 407366"/>
                        <a:gd name="connsiteY2" fmla="*/ 235131 h 437605"/>
                        <a:gd name="connsiteX3" fmla="*/ 204892 w 407366"/>
                        <a:gd name="connsiteY3" fmla="*/ 437605 h 437605"/>
                        <a:gd name="connsiteX4" fmla="*/ 2418 w 407366"/>
                        <a:gd name="connsiteY4" fmla="*/ 235131 h 437605"/>
                        <a:gd name="connsiteX0" fmla="*/ 9386 w 414334"/>
                        <a:gd name="connsiteY0" fmla="*/ 239536 h 442010"/>
                        <a:gd name="connsiteX1" fmla="*/ 140014 w 414334"/>
                        <a:gd name="connsiteY1" fmla="*/ 4405 h 442010"/>
                        <a:gd name="connsiteX2" fmla="*/ 414334 w 414334"/>
                        <a:gd name="connsiteY2" fmla="*/ 239536 h 442010"/>
                        <a:gd name="connsiteX3" fmla="*/ 211860 w 414334"/>
                        <a:gd name="connsiteY3" fmla="*/ 442010 h 442010"/>
                        <a:gd name="connsiteX4" fmla="*/ 9386 w 414334"/>
                        <a:gd name="connsiteY4" fmla="*/ 239536 h 442010"/>
                        <a:gd name="connsiteX0" fmla="*/ 9386 w 414334"/>
                        <a:gd name="connsiteY0" fmla="*/ 239536 h 453204"/>
                        <a:gd name="connsiteX1" fmla="*/ 140014 w 414334"/>
                        <a:gd name="connsiteY1" fmla="*/ 4405 h 453204"/>
                        <a:gd name="connsiteX2" fmla="*/ 414334 w 414334"/>
                        <a:gd name="connsiteY2" fmla="*/ 239536 h 453204"/>
                        <a:gd name="connsiteX3" fmla="*/ 211860 w 414334"/>
                        <a:gd name="connsiteY3" fmla="*/ 442010 h 453204"/>
                        <a:gd name="connsiteX4" fmla="*/ 9386 w 414334"/>
                        <a:gd name="connsiteY4" fmla="*/ 239536 h 453204"/>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866" h="454547">
                          <a:moveTo>
                            <a:pt x="9386" y="240879"/>
                          </a:moveTo>
                          <a:cubicBezTo>
                            <a:pt x="-2588" y="167945"/>
                            <a:pt x="-30591" y="38405"/>
                            <a:pt x="140014" y="5748"/>
                          </a:cubicBezTo>
                          <a:cubicBezTo>
                            <a:pt x="310619" y="-26909"/>
                            <a:pt x="453523" y="83336"/>
                            <a:pt x="414334" y="240879"/>
                          </a:cubicBezTo>
                          <a:cubicBezTo>
                            <a:pt x="375146" y="378828"/>
                            <a:pt x="362872" y="384571"/>
                            <a:pt x="211860" y="443353"/>
                          </a:cubicBezTo>
                          <a:cubicBezTo>
                            <a:pt x="60848" y="502135"/>
                            <a:pt x="21360" y="313813"/>
                            <a:pt x="9386" y="240879"/>
                          </a:cubicBezTo>
                          <a:close/>
                        </a:path>
                      </a:pathLst>
                    </a:custGeom>
                    <a:solidFill>
                      <a:schemeClr val="bg2">
                        <a:lumMod val="20000"/>
                        <a:lumOff val="8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498" name="Oval 20">
                      <a:extLst>
                        <a:ext uri="{FF2B5EF4-FFF2-40B4-BE49-F238E27FC236}">
                          <a16:creationId xmlns:a16="http://schemas.microsoft.com/office/drawing/2014/main" id="{2C4CF758-6AD5-4834-8EDE-968558299F9B}"/>
                        </a:ext>
                      </a:extLst>
                    </p:cNvPr>
                    <p:cNvSpPr/>
                    <p:nvPr/>
                  </p:nvSpPr>
                  <p:spPr>
                    <a:xfrm rot="4545469">
                      <a:off x="5292406" y="1355790"/>
                      <a:ext cx="248848" cy="173084"/>
                    </a:xfrm>
                    <a:custGeom>
                      <a:avLst/>
                      <a:gdLst>
                        <a:gd name="connsiteX0" fmla="*/ 0 w 248194"/>
                        <a:gd name="connsiteY0" fmla="*/ 73479 h 146958"/>
                        <a:gd name="connsiteX1" fmla="*/ 124097 w 248194"/>
                        <a:gd name="connsiteY1" fmla="*/ 0 h 146958"/>
                        <a:gd name="connsiteX2" fmla="*/ 248194 w 248194"/>
                        <a:gd name="connsiteY2" fmla="*/ 73479 h 146958"/>
                        <a:gd name="connsiteX3" fmla="*/ 124097 w 248194"/>
                        <a:gd name="connsiteY3" fmla="*/ 146958 h 146958"/>
                        <a:gd name="connsiteX4" fmla="*/ 0 w 248194"/>
                        <a:gd name="connsiteY4" fmla="*/ 73479 h 146958"/>
                        <a:gd name="connsiteX0" fmla="*/ 0 w 248194"/>
                        <a:gd name="connsiteY0" fmla="*/ 112667 h 186146"/>
                        <a:gd name="connsiteX1" fmla="*/ 124097 w 248194"/>
                        <a:gd name="connsiteY1" fmla="*/ 0 h 186146"/>
                        <a:gd name="connsiteX2" fmla="*/ 248194 w 248194"/>
                        <a:gd name="connsiteY2" fmla="*/ 112667 h 186146"/>
                        <a:gd name="connsiteX3" fmla="*/ 124097 w 248194"/>
                        <a:gd name="connsiteY3" fmla="*/ 186146 h 186146"/>
                        <a:gd name="connsiteX4" fmla="*/ 0 w 248194"/>
                        <a:gd name="connsiteY4" fmla="*/ 112667 h 186146"/>
                        <a:gd name="connsiteX0" fmla="*/ 654 w 248848"/>
                        <a:gd name="connsiteY0" fmla="*/ 112667 h 173084"/>
                        <a:gd name="connsiteX1" fmla="*/ 124751 w 248848"/>
                        <a:gd name="connsiteY1" fmla="*/ 0 h 173084"/>
                        <a:gd name="connsiteX2" fmla="*/ 248848 w 248848"/>
                        <a:gd name="connsiteY2" fmla="*/ 112667 h 173084"/>
                        <a:gd name="connsiteX3" fmla="*/ 92094 w 248848"/>
                        <a:gd name="connsiteY3" fmla="*/ 173084 h 173084"/>
                        <a:gd name="connsiteX4" fmla="*/ 654 w 248848"/>
                        <a:gd name="connsiteY4" fmla="*/ 112667 h 173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48" h="173084">
                          <a:moveTo>
                            <a:pt x="654" y="112667"/>
                          </a:moveTo>
                          <a:cubicBezTo>
                            <a:pt x="6097" y="83820"/>
                            <a:pt x="56214" y="0"/>
                            <a:pt x="124751" y="0"/>
                          </a:cubicBezTo>
                          <a:cubicBezTo>
                            <a:pt x="193288" y="0"/>
                            <a:pt x="248848" y="72086"/>
                            <a:pt x="248848" y="112667"/>
                          </a:cubicBezTo>
                          <a:cubicBezTo>
                            <a:pt x="248848" y="153248"/>
                            <a:pt x="160631" y="173084"/>
                            <a:pt x="92094" y="173084"/>
                          </a:cubicBezTo>
                          <a:cubicBezTo>
                            <a:pt x="23557" y="173084"/>
                            <a:pt x="-4789" y="141514"/>
                            <a:pt x="654" y="112667"/>
                          </a:cubicBezTo>
                          <a:close/>
                        </a:path>
                      </a:pathLst>
                    </a:custGeom>
                    <a:solidFill>
                      <a:schemeClr val="bg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nvGrpSpPr>
                  <p:cNvPr id="479" name="Group 478">
                    <a:extLst>
                      <a:ext uri="{FF2B5EF4-FFF2-40B4-BE49-F238E27FC236}">
                        <a16:creationId xmlns:a16="http://schemas.microsoft.com/office/drawing/2014/main" id="{B06EF86D-C2DD-46C2-A670-FBC0FDAFDD86}"/>
                      </a:ext>
                    </a:extLst>
                  </p:cNvPr>
                  <p:cNvGrpSpPr/>
                  <p:nvPr/>
                </p:nvGrpSpPr>
                <p:grpSpPr>
                  <a:xfrm rot="21089882">
                    <a:off x="6704186" y="1447024"/>
                    <a:ext cx="419732" cy="453322"/>
                    <a:chOff x="5158971" y="1262771"/>
                    <a:chExt cx="420866" cy="454547"/>
                  </a:xfrm>
                </p:grpSpPr>
                <p:sp>
                  <p:nvSpPr>
                    <p:cNvPr id="495" name="Oval 16">
                      <a:extLst>
                        <a:ext uri="{FF2B5EF4-FFF2-40B4-BE49-F238E27FC236}">
                          <a16:creationId xmlns:a16="http://schemas.microsoft.com/office/drawing/2014/main" id="{EA6FF426-5318-4334-B59B-70A5A94CB827}"/>
                        </a:ext>
                      </a:extLst>
                    </p:cNvPr>
                    <p:cNvSpPr/>
                    <p:nvPr/>
                  </p:nvSpPr>
                  <p:spPr>
                    <a:xfrm rot="1154011">
                      <a:off x="5158971" y="1262771"/>
                      <a:ext cx="420866" cy="454547"/>
                    </a:xfrm>
                    <a:custGeom>
                      <a:avLst/>
                      <a:gdLst>
                        <a:gd name="connsiteX0" fmla="*/ 0 w 404948"/>
                        <a:gd name="connsiteY0" fmla="*/ 202474 h 404948"/>
                        <a:gd name="connsiteX1" fmla="*/ 202474 w 404948"/>
                        <a:gd name="connsiteY1" fmla="*/ 0 h 404948"/>
                        <a:gd name="connsiteX2" fmla="*/ 404948 w 404948"/>
                        <a:gd name="connsiteY2" fmla="*/ 202474 h 404948"/>
                        <a:gd name="connsiteX3" fmla="*/ 202474 w 404948"/>
                        <a:gd name="connsiteY3" fmla="*/ 404948 h 404948"/>
                        <a:gd name="connsiteX4" fmla="*/ 0 w 404948"/>
                        <a:gd name="connsiteY4" fmla="*/ 202474 h 404948"/>
                        <a:gd name="connsiteX0" fmla="*/ 2418 w 407366"/>
                        <a:gd name="connsiteY0" fmla="*/ 235131 h 437605"/>
                        <a:gd name="connsiteX1" fmla="*/ 133046 w 407366"/>
                        <a:gd name="connsiteY1" fmla="*/ 0 h 437605"/>
                        <a:gd name="connsiteX2" fmla="*/ 407366 w 407366"/>
                        <a:gd name="connsiteY2" fmla="*/ 235131 h 437605"/>
                        <a:gd name="connsiteX3" fmla="*/ 204892 w 407366"/>
                        <a:gd name="connsiteY3" fmla="*/ 437605 h 437605"/>
                        <a:gd name="connsiteX4" fmla="*/ 2418 w 407366"/>
                        <a:gd name="connsiteY4" fmla="*/ 235131 h 437605"/>
                        <a:gd name="connsiteX0" fmla="*/ 9386 w 414334"/>
                        <a:gd name="connsiteY0" fmla="*/ 239536 h 442010"/>
                        <a:gd name="connsiteX1" fmla="*/ 140014 w 414334"/>
                        <a:gd name="connsiteY1" fmla="*/ 4405 h 442010"/>
                        <a:gd name="connsiteX2" fmla="*/ 414334 w 414334"/>
                        <a:gd name="connsiteY2" fmla="*/ 239536 h 442010"/>
                        <a:gd name="connsiteX3" fmla="*/ 211860 w 414334"/>
                        <a:gd name="connsiteY3" fmla="*/ 442010 h 442010"/>
                        <a:gd name="connsiteX4" fmla="*/ 9386 w 414334"/>
                        <a:gd name="connsiteY4" fmla="*/ 239536 h 442010"/>
                        <a:gd name="connsiteX0" fmla="*/ 9386 w 414334"/>
                        <a:gd name="connsiteY0" fmla="*/ 239536 h 453204"/>
                        <a:gd name="connsiteX1" fmla="*/ 140014 w 414334"/>
                        <a:gd name="connsiteY1" fmla="*/ 4405 h 453204"/>
                        <a:gd name="connsiteX2" fmla="*/ 414334 w 414334"/>
                        <a:gd name="connsiteY2" fmla="*/ 239536 h 453204"/>
                        <a:gd name="connsiteX3" fmla="*/ 211860 w 414334"/>
                        <a:gd name="connsiteY3" fmla="*/ 442010 h 453204"/>
                        <a:gd name="connsiteX4" fmla="*/ 9386 w 414334"/>
                        <a:gd name="connsiteY4" fmla="*/ 239536 h 453204"/>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866" h="454547">
                          <a:moveTo>
                            <a:pt x="9386" y="240879"/>
                          </a:moveTo>
                          <a:cubicBezTo>
                            <a:pt x="-2588" y="167945"/>
                            <a:pt x="-30591" y="38405"/>
                            <a:pt x="140014" y="5748"/>
                          </a:cubicBezTo>
                          <a:cubicBezTo>
                            <a:pt x="310619" y="-26909"/>
                            <a:pt x="453523" y="83336"/>
                            <a:pt x="414334" y="240879"/>
                          </a:cubicBezTo>
                          <a:cubicBezTo>
                            <a:pt x="375146" y="378828"/>
                            <a:pt x="362872" y="384571"/>
                            <a:pt x="211860" y="443353"/>
                          </a:cubicBezTo>
                          <a:cubicBezTo>
                            <a:pt x="60848" y="502135"/>
                            <a:pt x="21360" y="313813"/>
                            <a:pt x="9386" y="240879"/>
                          </a:cubicBezTo>
                          <a:close/>
                        </a:path>
                      </a:pathLst>
                    </a:custGeom>
                    <a:solidFill>
                      <a:schemeClr val="bg2">
                        <a:lumMod val="20000"/>
                        <a:lumOff val="8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496" name="Oval 20">
                      <a:extLst>
                        <a:ext uri="{FF2B5EF4-FFF2-40B4-BE49-F238E27FC236}">
                          <a16:creationId xmlns:a16="http://schemas.microsoft.com/office/drawing/2014/main" id="{518C97DF-3884-4EE0-A6C1-B39C918E8287}"/>
                        </a:ext>
                      </a:extLst>
                    </p:cNvPr>
                    <p:cNvSpPr/>
                    <p:nvPr/>
                  </p:nvSpPr>
                  <p:spPr>
                    <a:xfrm rot="4545469">
                      <a:off x="5194958" y="1432447"/>
                      <a:ext cx="248848" cy="173084"/>
                    </a:xfrm>
                    <a:custGeom>
                      <a:avLst/>
                      <a:gdLst>
                        <a:gd name="connsiteX0" fmla="*/ 0 w 248194"/>
                        <a:gd name="connsiteY0" fmla="*/ 73479 h 146958"/>
                        <a:gd name="connsiteX1" fmla="*/ 124097 w 248194"/>
                        <a:gd name="connsiteY1" fmla="*/ 0 h 146958"/>
                        <a:gd name="connsiteX2" fmla="*/ 248194 w 248194"/>
                        <a:gd name="connsiteY2" fmla="*/ 73479 h 146958"/>
                        <a:gd name="connsiteX3" fmla="*/ 124097 w 248194"/>
                        <a:gd name="connsiteY3" fmla="*/ 146958 h 146958"/>
                        <a:gd name="connsiteX4" fmla="*/ 0 w 248194"/>
                        <a:gd name="connsiteY4" fmla="*/ 73479 h 146958"/>
                        <a:gd name="connsiteX0" fmla="*/ 0 w 248194"/>
                        <a:gd name="connsiteY0" fmla="*/ 112667 h 186146"/>
                        <a:gd name="connsiteX1" fmla="*/ 124097 w 248194"/>
                        <a:gd name="connsiteY1" fmla="*/ 0 h 186146"/>
                        <a:gd name="connsiteX2" fmla="*/ 248194 w 248194"/>
                        <a:gd name="connsiteY2" fmla="*/ 112667 h 186146"/>
                        <a:gd name="connsiteX3" fmla="*/ 124097 w 248194"/>
                        <a:gd name="connsiteY3" fmla="*/ 186146 h 186146"/>
                        <a:gd name="connsiteX4" fmla="*/ 0 w 248194"/>
                        <a:gd name="connsiteY4" fmla="*/ 112667 h 186146"/>
                        <a:gd name="connsiteX0" fmla="*/ 654 w 248848"/>
                        <a:gd name="connsiteY0" fmla="*/ 112667 h 173084"/>
                        <a:gd name="connsiteX1" fmla="*/ 124751 w 248848"/>
                        <a:gd name="connsiteY1" fmla="*/ 0 h 173084"/>
                        <a:gd name="connsiteX2" fmla="*/ 248848 w 248848"/>
                        <a:gd name="connsiteY2" fmla="*/ 112667 h 173084"/>
                        <a:gd name="connsiteX3" fmla="*/ 92094 w 248848"/>
                        <a:gd name="connsiteY3" fmla="*/ 173084 h 173084"/>
                        <a:gd name="connsiteX4" fmla="*/ 654 w 248848"/>
                        <a:gd name="connsiteY4" fmla="*/ 112667 h 173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48" h="173084">
                          <a:moveTo>
                            <a:pt x="654" y="112667"/>
                          </a:moveTo>
                          <a:cubicBezTo>
                            <a:pt x="6097" y="83820"/>
                            <a:pt x="56214" y="0"/>
                            <a:pt x="124751" y="0"/>
                          </a:cubicBezTo>
                          <a:cubicBezTo>
                            <a:pt x="193288" y="0"/>
                            <a:pt x="248848" y="72086"/>
                            <a:pt x="248848" y="112667"/>
                          </a:cubicBezTo>
                          <a:cubicBezTo>
                            <a:pt x="248848" y="153248"/>
                            <a:pt x="160631" y="173084"/>
                            <a:pt x="92094" y="173084"/>
                          </a:cubicBezTo>
                          <a:cubicBezTo>
                            <a:pt x="23557" y="173084"/>
                            <a:pt x="-4789" y="141514"/>
                            <a:pt x="654" y="112667"/>
                          </a:cubicBezTo>
                          <a:close/>
                        </a:path>
                      </a:pathLst>
                    </a:custGeom>
                    <a:solidFill>
                      <a:schemeClr val="bg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nvGrpSpPr>
                  <p:cNvPr id="480" name="Group 479">
                    <a:extLst>
                      <a:ext uri="{FF2B5EF4-FFF2-40B4-BE49-F238E27FC236}">
                        <a16:creationId xmlns:a16="http://schemas.microsoft.com/office/drawing/2014/main" id="{B5247F3F-6D5B-460A-808E-0085FB245921}"/>
                      </a:ext>
                    </a:extLst>
                  </p:cNvPr>
                  <p:cNvGrpSpPr/>
                  <p:nvPr/>
                </p:nvGrpSpPr>
                <p:grpSpPr>
                  <a:xfrm>
                    <a:off x="6986712" y="1950743"/>
                    <a:ext cx="313509" cy="548640"/>
                    <a:chOff x="4493623" y="1688374"/>
                    <a:chExt cx="313509" cy="548640"/>
                  </a:xfrm>
                  <a:solidFill>
                    <a:schemeClr val="bg1">
                      <a:lumMod val="95000"/>
                    </a:schemeClr>
                  </a:solidFill>
                </p:grpSpPr>
                <p:sp>
                  <p:nvSpPr>
                    <p:cNvPr id="493" name="Rounded Rectangle 68">
                      <a:extLst>
                        <a:ext uri="{FF2B5EF4-FFF2-40B4-BE49-F238E27FC236}">
                          <a16:creationId xmlns:a16="http://schemas.microsoft.com/office/drawing/2014/main" id="{E767998A-6F52-4A29-B6CA-3D44CE9799F2}"/>
                        </a:ext>
                      </a:extLst>
                    </p:cNvPr>
                    <p:cNvSpPr/>
                    <p:nvPr/>
                  </p:nvSpPr>
                  <p:spPr>
                    <a:xfrm>
                      <a:off x="4493623" y="1688374"/>
                      <a:ext cx="313509" cy="548640"/>
                    </a:xfrm>
                    <a:prstGeom prst="roundRect">
                      <a:avLst>
                        <a:gd name="adj" fmla="val 12500"/>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494" name="Oval 493">
                      <a:extLst>
                        <a:ext uri="{FF2B5EF4-FFF2-40B4-BE49-F238E27FC236}">
                          <a16:creationId xmlns:a16="http://schemas.microsoft.com/office/drawing/2014/main" id="{1A62228D-FB6F-4052-A04D-403A4D28F6AB}"/>
                        </a:ext>
                      </a:extLst>
                    </p:cNvPr>
                    <p:cNvSpPr/>
                    <p:nvPr/>
                  </p:nvSpPr>
                  <p:spPr>
                    <a:xfrm>
                      <a:off x="4565468" y="2077844"/>
                      <a:ext cx="209005" cy="130628"/>
                    </a:xfrm>
                    <a:prstGeom prst="ellipse">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nvGrpSpPr>
                  <p:cNvPr id="481" name="Group 480">
                    <a:extLst>
                      <a:ext uri="{FF2B5EF4-FFF2-40B4-BE49-F238E27FC236}">
                        <a16:creationId xmlns:a16="http://schemas.microsoft.com/office/drawing/2014/main" id="{15D5621C-96F2-438A-81B5-A71B391C3740}"/>
                      </a:ext>
                    </a:extLst>
                  </p:cNvPr>
                  <p:cNvGrpSpPr/>
                  <p:nvPr/>
                </p:nvGrpSpPr>
                <p:grpSpPr>
                  <a:xfrm>
                    <a:off x="7431709" y="1401377"/>
                    <a:ext cx="313509" cy="548640"/>
                    <a:chOff x="4493623" y="1688374"/>
                    <a:chExt cx="313509" cy="548640"/>
                  </a:xfrm>
                  <a:solidFill>
                    <a:schemeClr val="bg1">
                      <a:lumMod val="95000"/>
                    </a:schemeClr>
                  </a:solidFill>
                </p:grpSpPr>
                <p:sp>
                  <p:nvSpPr>
                    <p:cNvPr id="491" name="Rounded Rectangle 71">
                      <a:extLst>
                        <a:ext uri="{FF2B5EF4-FFF2-40B4-BE49-F238E27FC236}">
                          <a16:creationId xmlns:a16="http://schemas.microsoft.com/office/drawing/2014/main" id="{E0342BC6-F5C7-4077-B784-76F2CFC63A67}"/>
                        </a:ext>
                      </a:extLst>
                    </p:cNvPr>
                    <p:cNvSpPr/>
                    <p:nvPr/>
                  </p:nvSpPr>
                  <p:spPr>
                    <a:xfrm>
                      <a:off x="4493623" y="1688374"/>
                      <a:ext cx="313509" cy="548640"/>
                    </a:xfrm>
                    <a:prstGeom prst="roundRect">
                      <a:avLst>
                        <a:gd name="adj" fmla="val 12500"/>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492" name="Oval 491">
                      <a:extLst>
                        <a:ext uri="{FF2B5EF4-FFF2-40B4-BE49-F238E27FC236}">
                          <a16:creationId xmlns:a16="http://schemas.microsoft.com/office/drawing/2014/main" id="{1BB0DED3-9A8A-49B1-A9F4-3EAE87142754}"/>
                        </a:ext>
                      </a:extLst>
                    </p:cNvPr>
                    <p:cNvSpPr/>
                    <p:nvPr/>
                  </p:nvSpPr>
                  <p:spPr>
                    <a:xfrm>
                      <a:off x="4565468" y="2077844"/>
                      <a:ext cx="209005" cy="130628"/>
                    </a:xfrm>
                    <a:prstGeom prst="ellipse">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nvGrpSpPr>
                  <p:cNvPr id="482" name="Group 481">
                    <a:extLst>
                      <a:ext uri="{FF2B5EF4-FFF2-40B4-BE49-F238E27FC236}">
                        <a16:creationId xmlns:a16="http://schemas.microsoft.com/office/drawing/2014/main" id="{DF55EA1A-CE8E-49CA-900F-57A4092A26EF}"/>
                      </a:ext>
                    </a:extLst>
                  </p:cNvPr>
                  <p:cNvGrpSpPr/>
                  <p:nvPr/>
                </p:nvGrpSpPr>
                <p:grpSpPr>
                  <a:xfrm>
                    <a:off x="7300221" y="1950743"/>
                    <a:ext cx="313509" cy="548640"/>
                    <a:chOff x="4493623" y="1688374"/>
                    <a:chExt cx="313509" cy="548640"/>
                  </a:xfrm>
                  <a:solidFill>
                    <a:schemeClr val="bg1">
                      <a:lumMod val="95000"/>
                    </a:schemeClr>
                  </a:solidFill>
                </p:grpSpPr>
                <p:sp>
                  <p:nvSpPr>
                    <p:cNvPr id="489" name="Rounded Rectangle 74">
                      <a:extLst>
                        <a:ext uri="{FF2B5EF4-FFF2-40B4-BE49-F238E27FC236}">
                          <a16:creationId xmlns:a16="http://schemas.microsoft.com/office/drawing/2014/main" id="{A6781B3B-2A08-4349-BCB7-68B55264D639}"/>
                        </a:ext>
                      </a:extLst>
                    </p:cNvPr>
                    <p:cNvSpPr/>
                    <p:nvPr/>
                  </p:nvSpPr>
                  <p:spPr>
                    <a:xfrm>
                      <a:off x="4493623" y="1688374"/>
                      <a:ext cx="313509" cy="548640"/>
                    </a:xfrm>
                    <a:prstGeom prst="roundRect">
                      <a:avLst>
                        <a:gd name="adj" fmla="val 12500"/>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490" name="Oval 489">
                      <a:extLst>
                        <a:ext uri="{FF2B5EF4-FFF2-40B4-BE49-F238E27FC236}">
                          <a16:creationId xmlns:a16="http://schemas.microsoft.com/office/drawing/2014/main" id="{C0CB8E77-B3DA-4A24-8B41-46A54B6BF843}"/>
                        </a:ext>
                      </a:extLst>
                    </p:cNvPr>
                    <p:cNvSpPr/>
                    <p:nvPr/>
                  </p:nvSpPr>
                  <p:spPr>
                    <a:xfrm>
                      <a:off x="4565468" y="2077844"/>
                      <a:ext cx="209005" cy="130628"/>
                    </a:xfrm>
                    <a:prstGeom prst="ellipse">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nvGrpSpPr>
                  <p:cNvPr id="483" name="Group 482">
                    <a:extLst>
                      <a:ext uri="{FF2B5EF4-FFF2-40B4-BE49-F238E27FC236}">
                        <a16:creationId xmlns:a16="http://schemas.microsoft.com/office/drawing/2014/main" id="{B99077EA-B13B-4276-BDB6-58250133C09E}"/>
                      </a:ext>
                    </a:extLst>
                  </p:cNvPr>
                  <p:cNvGrpSpPr/>
                  <p:nvPr/>
                </p:nvGrpSpPr>
                <p:grpSpPr>
                  <a:xfrm>
                    <a:off x="7115341" y="1401377"/>
                    <a:ext cx="313509" cy="548640"/>
                    <a:chOff x="4493623" y="1688374"/>
                    <a:chExt cx="313509" cy="548640"/>
                  </a:xfrm>
                  <a:solidFill>
                    <a:schemeClr val="bg1">
                      <a:lumMod val="95000"/>
                    </a:schemeClr>
                  </a:solidFill>
                </p:grpSpPr>
                <p:sp>
                  <p:nvSpPr>
                    <p:cNvPr id="487" name="Rounded Rectangle 77">
                      <a:extLst>
                        <a:ext uri="{FF2B5EF4-FFF2-40B4-BE49-F238E27FC236}">
                          <a16:creationId xmlns:a16="http://schemas.microsoft.com/office/drawing/2014/main" id="{E0B0978E-3A9B-48B1-B373-851BF8A1C0B4}"/>
                        </a:ext>
                      </a:extLst>
                    </p:cNvPr>
                    <p:cNvSpPr/>
                    <p:nvPr/>
                  </p:nvSpPr>
                  <p:spPr>
                    <a:xfrm>
                      <a:off x="4493623" y="1688374"/>
                      <a:ext cx="313509" cy="548640"/>
                    </a:xfrm>
                    <a:prstGeom prst="roundRect">
                      <a:avLst>
                        <a:gd name="adj" fmla="val 12500"/>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488" name="Oval 487">
                      <a:extLst>
                        <a:ext uri="{FF2B5EF4-FFF2-40B4-BE49-F238E27FC236}">
                          <a16:creationId xmlns:a16="http://schemas.microsoft.com/office/drawing/2014/main" id="{2B8E90FB-921E-4E24-BF28-60D473CCA626}"/>
                        </a:ext>
                      </a:extLst>
                    </p:cNvPr>
                    <p:cNvSpPr/>
                    <p:nvPr/>
                  </p:nvSpPr>
                  <p:spPr>
                    <a:xfrm>
                      <a:off x="4565468" y="2077844"/>
                      <a:ext cx="209005" cy="130628"/>
                    </a:xfrm>
                    <a:prstGeom prst="ellipse">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nvGrpSpPr>
                  <p:cNvPr id="484" name="Group 483">
                    <a:extLst>
                      <a:ext uri="{FF2B5EF4-FFF2-40B4-BE49-F238E27FC236}">
                        <a16:creationId xmlns:a16="http://schemas.microsoft.com/office/drawing/2014/main" id="{0F5D3CD5-7395-42CD-877C-BA8389A1FE2E}"/>
                      </a:ext>
                    </a:extLst>
                  </p:cNvPr>
                  <p:cNvGrpSpPr/>
                  <p:nvPr/>
                </p:nvGrpSpPr>
                <p:grpSpPr>
                  <a:xfrm rot="11881015">
                    <a:off x="6786901" y="1796965"/>
                    <a:ext cx="396360" cy="428080"/>
                    <a:chOff x="5158971" y="1262771"/>
                    <a:chExt cx="420866" cy="454547"/>
                  </a:xfrm>
                </p:grpSpPr>
                <p:sp>
                  <p:nvSpPr>
                    <p:cNvPr id="485" name="Oval 16">
                      <a:extLst>
                        <a:ext uri="{FF2B5EF4-FFF2-40B4-BE49-F238E27FC236}">
                          <a16:creationId xmlns:a16="http://schemas.microsoft.com/office/drawing/2014/main" id="{20E4E942-81A8-4472-9D9F-83A3C9C380E6}"/>
                        </a:ext>
                      </a:extLst>
                    </p:cNvPr>
                    <p:cNvSpPr/>
                    <p:nvPr/>
                  </p:nvSpPr>
                  <p:spPr>
                    <a:xfrm rot="1154011">
                      <a:off x="5158971" y="1262771"/>
                      <a:ext cx="420866" cy="454547"/>
                    </a:xfrm>
                    <a:custGeom>
                      <a:avLst/>
                      <a:gdLst>
                        <a:gd name="connsiteX0" fmla="*/ 0 w 404948"/>
                        <a:gd name="connsiteY0" fmla="*/ 202474 h 404948"/>
                        <a:gd name="connsiteX1" fmla="*/ 202474 w 404948"/>
                        <a:gd name="connsiteY1" fmla="*/ 0 h 404948"/>
                        <a:gd name="connsiteX2" fmla="*/ 404948 w 404948"/>
                        <a:gd name="connsiteY2" fmla="*/ 202474 h 404948"/>
                        <a:gd name="connsiteX3" fmla="*/ 202474 w 404948"/>
                        <a:gd name="connsiteY3" fmla="*/ 404948 h 404948"/>
                        <a:gd name="connsiteX4" fmla="*/ 0 w 404948"/>
                        <a:gd name="connsiteY4" fmla="*/ 202474 h 404948"/>
                        <a:gd name="connsiteX0" fmla="*/ 2418 w 407366"/>
                        <a:gd name="connsiteY0" fmla="*/ 235131 h 437605"/>
                        <a:gd name="connsiteX1" fmla="*/ 133046 w 407366"/>
                        <a:gd name="connsiteY1" fmla="*/ 0 h 437605"/>
                        <a:gd name="connsiteX2" fmla="*/ 407366 w 407366"/>
                        <a:gd name="connsiteY2" fmla="*/ 235131 h 437605"/>
                        <a:gd name="connsiteX3" fmla="*/ 204892 w 407366"/>
                        <a:gd name="connsiteY3" fmla="*/ 437605 h 437605"/>
                        <a:gd name="connsiteX4" fmla="*/ 2418 w 407366"/>
                        <a:gd name="connsiteY4" fmla="*/ 235131 h 437605"/>
                        <a:gd name="connsiteX0" fmla="*/ 9386 w 414334"/>
                        <a:gd name="connsiteY0" fmla="*/ 239536 h 442010"/>
                        <a:gd name="connsiteX1" fmla="*/ 140014 w 414334"/>
                        <a:gd name="connsiteY1" fmla="*/ 4405 h 442010"/>
                        <a:gd name="connsiteX2" fmla="*/ 414334 w 414334"/>
                        <a:gd name="connsiteY2" fmla="*/ 239536 h 442010"/>
                        <a:gd name="connsiteX3" fmla="*/ 211860 w 414334"/>
                        <a:gd name="connsiteY3" fmla="*/ 442010 h 442010"/>
                        <a:gd name="connsiteX4" fmla="*/ 9386 w 414334"/>
                        <a:gd name="connsiteY4" fmla="*/ 239536 h 442010"/>
                        <a:gd name="connsiteX0" fmla="*/ 9386 w 414334"/>
                        <a:gd name="connsiteY0" fmla="*/ 239536 h 453204"/>
                        <a:gd name="connsiteX1" fmla="*/ 140014 w 414334"/>
                        <a:gd name="connsiteY1" fmla="*/ 4405 h 453204"/>
                        <a:gd name="connsiteX2" fmla="*/ 414334 w 414334"/>
                        <a:gd name="connsiteY2" fmla="*/ 239536 h 453204"/>
                        <a:gd name="connsiteX3" fmla="*/ 211860 w 414334"/>
                        <a:gd name="connsiteY3" fmla="*/ 442010 h 453204"/>
                        <a:gd name="connsiteX4" fmla="*/ 9386 w 414334"/>
                        <a:gd name="connsiteY4" fmla="*/ 239536 h 453204"/>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866" h="454547">
                          <a:moveTo>
                            <a:pt x="9386" y="240879"/>
                          </a:moveTo>
                          <a:cubicBezTo>
                            <a:pt x="-2588" y="167945"/>
                            <a:pt x="-30591" y="38405"/>
                            <a:pt x="140014" y="5748"/>
                          </a:cubicBezTo>
                          <a:cubicBezTo>
                            <a:pt x="310619" y="-26909"/>
                            <a:pt x="453523" y="83336"/>
                            <a:pt x="414334" y="240879"/>
                          </a:cubicBezTo>
                          <a:cubicBezTo>
                            <a:pt x="375146" y="378828"/>
                            <a:pt x="362872" y="384571"/>
                            <a:pt x="211860" y="443353"/>
                          </a:cubicBezTo>
                          <a:cubicBezTo>
                            <a:pt x="60848" y="502135"/>
                            <a:pt x="21360" y="313813"/>
                            <a:pt x="9386" y="240879"/>
                          </a:cubicBezTo>
                          <a:close/>
                        </a:path>
                      </a:pathLst>
                    </a:custGeom>
                    <a:solidFill>
                      <a:srgbClr val="D9D9D9"/>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486" name="Oval 20">
                      <a:extLst>
                        <a:ext uri="{FF2B5EF4-FFF2-40B4-BE49-F238E27FC236}">
                          <a16:creationId xmlns:a16="http://schemas.microsoft.com/office/drawing/2014/main" id="{CD00F55B-5C26-4560-A485-9D0334158B17}"/>
                        </a:ext>
                      </a:extLst>
                    </p:cNvPr>
                    <p:cNvSpPr/>
                    <p:nvPr/>
                  </p:nvSpPr>
                  <p:spPr>
                    <a:xfrm rot="4545469">
                      <a:off x="5292406" y="1355790"/>
                      <a:ext cx="248848" cy="173084"/>
                    </a:xfrm>
                    <a:custGeom>
                      <a:avLst/>
                      <a:gdLst>
                        <a:gd name="connsiteX0" fmla="*/ 0 w 248194"/>
                        <a:gd name="connsiteY0" fmla="*/ 73479 h 146958"/>
                        <a:gd name="connsiteX1" fmla="*/ 124097 w 248194"/>
                        <a:gd name="connsiteY1" fmla="*/ 0 h 146958"/>
                        <a:gd name="connsiteX2" fmla="*/ 248194 w 248194"/>
                        <a:gd name="connsiteY2" fmla="*/ 73479 h 146958"/>
                        <a:gd name="connsiteX3" fmla="*/ 124097 w 248194"/>
                        <a:gd name="connsiteY3" fmla="*/ 146958 h 146958"/>
                        <a:gd name="connsiteX4" fmla="*/ 0 w 248194"/>
                        <a:gd name="connsiteY4" fmla="*/ 73479 h 146958"/>
                        <a:gd name="connsiteX0" fmla="*/ 0 w 248194"/>
                        <a:gd name="connsiteY0" fmla="*/ 112667 h 186146"/>
                        <a:gd name="connsiteX1" fmla="*/ 124097 w 248194"/>
                        <a:gd name="connsiteY1" fmla="*/ 0 h 186146"/>
                        <a:gd name="connsiteX2" fmla="*/ 248194 w 248194"/>
                        <a:gd name="connsiteY2" fmla="*/ 112667 h 186146"/>
                        <a:gd name="connsiteX3" fmla="*/ 124097 w 248194"/>
                        <a:gd name="connsiteY3" fmla="*/ 186146 h 186146"/>
                        <a:gd name="connsiteX4" fmla="*/ 0 w 248194"/>
                        <a:gd name="connsiteY4" fmla="*/ 112667 h 186146"/>
                        <a:gd name="connsiteX0" fmla="*/ 654 w 248848"/>
                        <a:gd name="connsiteY0" fmla="*/ 112667 h 173084"/>
                        <a:gd name="connsiteX1" fmla="*/ 124751 w 248848"/>
                        <a:gd name="connsiteY1" fmla="*/ 0 h 173084"/>
                        <a:gd name="connsiteX2" fmla="*/ 248848 w 248848"/>
                        <a:gd name="connsiteY2" fmla="*/ 112667 h 173084"/>
                        <a:gd name="connsiteX3" fmla="*/ 92094 w 248848"/>
                        <a:gd name="connsiteY3" fmla="*/ 173084 h 173084"/>
                        <a:gd name="connsiteX4" fmla="*/ 654 w 248848"/>
                        <a:gd name="connsiteY4" fmla="*/ 112667 h 173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48" h="173084">
                          <a:moveTo>
                            <a:pt x="654" y="112667"/>
                          </a:moveTo>
                          <a:cubicBezTo>
                            <a:pt x="6097" y="83820"/>
                            <a:pt x="56214" y="0"/>
                            <a:pt x="124751" y="0"/>
                          </a:cubicBezTo>
                          <a:cubicBezTo>
                            <a:pt x="193288" y="0"/>
                            <a:pt x="248848" y="72086"/>
                            <a:pt x="248848" y="112667"/>
                          </a:cubicBezTo>
                          <a:cubicBezTo>
                            <a:pt x="248848" y="153248"/>
                            <a:pt x="160631" y="173084"/>
                            <a:pt x="92094" y="173084"/>
                          </a:cubicBezTo>
                          <a:cubicBezTo>
                            <a:pt x="23557" y="173084"/>
                            <a:pt x="-4789" y="141514"/>
                            <a:pt x="654" y="112667"/>
                          </a:cubicBezTo>
                          <a:close/>
                        </a:path>
                      </a:pathLst>
                    </a:custGeom>
                    <a:solidFill>
                      <a:srgbClr val="BFBFB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grpSp>
              <p:nvGrpSpPr>
                <p:cNvPr id="432" name="Group 431">
                  <a:extLst>
                    <a:ext uri="{FF2B5EF4-FFF2-40B4-BE49-F238E27FC236}">
                      <a16:creationId xmlns:a16="http://schemas.microsoft.com/office/drawing/2014/main" id="{D3D9B7FC-693F-438E-8B2B-E9E9C548C953}"/>
                    </a:ext>
                  </a:extLst>
                </p:cNvPr>
                <p:cNvGrpSpPr/>
                <p:nvPr/>
              </p:nvGrpSpPr>
              <p:grpSpPr>
                <a:xfrm>
                  <a:off x="2252111" y="2779509"/>
                  <a:ext cx="152873" cy="198863"/>
                  <a:chOff x="2375209" y="3385400"/>
                  <a:chExt cx="1111791" cy="1446265"/>
                </a:xfrm>
                <a:solidFill>
                  <a:srgbClr val="FF0000"/>
                </a:solidFill>
              </p:grpSpPr>
              <p:sp>
                <p:nvSpPr>
                  <p:cNvPr id="461" name="Block Arc 460">
                    <a:extLst>
                      <a:ext uri="{FF2B5EF4-FFF2-40B4-BE49-F238E27FC236}">
                        <a16:creationId xmlns:a16="http://schemas.microsoft.com/office/drawing/2014/main" id="{60193CFE-BFE0-4C33-B3F0-55036E435D00}"/>
                      </a:ext>
                    </a:extLst>
                  </p:cNvPr>
                  <p:cNvSpPr/>
                  <p:nvPr/>
                </p:nvSpPr>
                <p:spPr>
                  <a:xfrm rot="2878874">
                    <a:off x="2504968" y="3255641"/>
                    <a:ext cx="852273" cy="1111791"/>
                  </a:xfrm>
                  <a:prstGeom prst="blockArc">
                    <a:avLst>
                      <a:gd name="adj1" fmla="val 10800000"/>
                      <a:gd name="adj2" fmla="val 31132"/>
                      <a:gd name="adj3" fmla="val 141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srgbClr val="000000"/>
                      </a:solidFill>
                      <a:latin typeface="Arial" panose="020B0604020202020204" pitchFamily="34" charset="0"/>
                    </a:endParaRPr>
                  </a:p>
                </p:txBody>
              </p:sp>
              <p:sp>
                <p:nvSpPr>
                  <p:cNvPr id="462" name="Rectangle 461">
                    <a:extLst>
                      <a:ext uri="{FF2B5EF4-FFF2-40B4-BE49-F238E27FC236}">
                        <a16:creationId xmlns:a16="http://schemas.microsoft.com/office/drawing/2014/main" id="{C6C90B4F-7F64-46EA-8951-B2A4AC3B6D7D}"/>
                      </a:ext>
                    </a:extLst>
                  </p:cNvPr>
                  <p:cNvSpPr/>
                  <p:nvPr/>
                </p:nvSpPr>
                <p:spPr>
                  <a:xfrm>
                    <a:off x="2958132" y="3993661"/>
                    <a:ext cx="399569"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463" name="Flowchart: Alternate Process 86025">
                    <a:extLst>
                      <a:ext uri="{FF2B5EF4-FFF2-40B4-BE49-F238E27FC236}">
                        <a16:creationId xmlns:a16="http://schemas.microsoft.com/office/drawing/2014/main" id="{72601E7E-F00A-4FE8-BBB9-5ECC48C36C85}"/>
                      </a:ext>
                    </a:extLst>
                  </p:cNvPr>
                  <p:cNvSpPr/>
                  <p:nvPr/>
                </p:nvSpPr>
                <p:spPr>
                  <a:xfrm>
                    <a:off x="2412785" y="3975081"/>
                    <a:ext cx="997147" cy="856584"/>
                  </a:xfrm>
                  <a:custGeom>
                    <a:avLst/>
                    <a:gdLst>
                      <a:gd name="connsiteX0" fmla="*/ 0 w 997145"/>
                      <a:gd name="connsiteY0" fmla="*/ 166191 h 1022772"/>
                      <a:gd name="connsiteX1" fmla="*/ 166191 w 997145"/>
                      <a:gd name="connsiteY1" fmla="*/ 0 h 1022772"/>
                      <a:gd name="connsiteX2" fmla="*/ 830954 w 997145"/>
                      <a:gd name="connsiteY2" fmla="*/ 0 h 1022772"/>
                      <a:gd name="connsiteX3" fmla="*/ 997145 w 997145"/>
                      <a:gd name="connsiteY3" fmla="*/ 166191 h 1022772"/>
                      <a:gd name="connsiteX4" fmla="*/ 997145 w 997145"/>
                      <a:gd name="connsiteY4" fmla="*/ 856581 h 1022772"/>
                      <a:gd name="connsiteX5" fmla="*/ 830954 w 997145"/>
                      <a:gd name="connsiteY5" fmla="*/ 1022772 h 1022772"/>
                      <a:gd name="connsiteX6" fmla="*/ 166191 w 997145"/>
                      <a:gd name="connsiteY6" fmla="*/ 1022772 h 1022772"/>
                      <a:gd name="connsiteX7" fmla="*/ 0 w 997145"/>
                      <a:gd name="connsiteY7" fmla="*/ 856581 h 1022772"/>
                      <a:gd name="connsiteX8" fmla="*/ 0 w 997145"/>
                      <a:gd name="connsiteY8" fmla="*/ 166191 h 1022772"/>
                      <a:gd name="connsiteX0" fmla="*/ 166191 w 997145"/>
                      <a:gd name="connsiteY0" fmla="*/ 0 h 1022772"/>
                      <a:gd name="connsiteX1" fmla="*/ 830954 w 997145"/>
                      <a:gd name="connsiteY1" fmla="*/ 0 h 1022772"/>
                      <a:gd name="connsiteX2" fmla="*/ 997145 w 997145"/>
                      <a:gd name="connsiteY2" fmla="*/ 166191 h 1022772"/>
                      <a:gd name="connsiteX3" fmla="*/ 997145 w 997145"/>
                      <a:gd name="connsiteY3" fmla="*/ 856581 h 1022772"/>
                      <a:gd name="connsiteX4" fmla="*/ 830954 w 997145"/>
                      <a:gd name="connsiteY4" fmla="*/ 1022772 h 1022772"/>
                      <a:gd name="connsiteX5" fmla="*/ 166191 w 997145"/>
                      <a:gd name="connsiteY5" fmla="*/ 1022772 h 1022772"/>
                      <a:gd name="connsiteX6" fmla="*/ 0 w 997145"/>
                      <a:gd name="connsiteY6" fmla="*/ 856581 h 1022772"/>
                      <a:gd name="connsiteX7" fmla="*/ 0 w 997145"/>
                      <a:gd name="connsiteY7" fmla="*/ 166191 h 1022772"/>
                      <a:gd name="connsiteX8" fmla="*/ 257631 w 997145"/>
                      <a:gd name="connsiteY8" fmla="*/ 91440 h 1022772"/>
                      <a:gd name="connsiteX0" fmla="*/ 166191 w 997145"/>
                      <a:gd name="connsiteY0" fmla="*/ 0 h 1022772"/>
                      <a:gd name="connsiteX1" fmla="*/ 830954 w 997145"/>
                      <a:gd name="connsiteY1" fmla="*/ 0 h 1022772"/>
                      <a:gd name="connsiteX2" fmla="*/ 997145 w 997145"/>
                      <a:gd name="connsiteY2" fmla="*/ 166191 h 1022772"/>
                      <a:gd name="connsiteX3" fmla="*/ 997145 w 997145"/>
                      <a:gd name="connsiteY3" fmla="*/ 856581 h 1022772"/>
                      <a:gd name="connsiteX4" fmla="*/ 830954 w 997145"/>
                      <a:gd name="connsiteY4" fmla="*/ 1022772 h 1022772"/>
                      <a:gd name="connsiteX5" fmla="*/ 166191 w 997145"/>
                      <a:gd name="connsiteY5" fmla="*/ 1022772 h 1022772"/>
                      <a:gd name="connsiteX6" fmla="*/ 0 w 997145"/>
                      <a:gd name="connsiteY6" fmla="*/ 856581 h 1022772"/>
                      <a:gd name="connsiteX7" fmla="*/ 0 w 997145"/>
                      <a:gd name="connsiteY7" fmla="*/ 166191 h 1022772"/>
                      <a:gd name="connsiteX0" fmla="*/ 830954 w 997145"/>
                      <a:gd name="connsiteY0" fmla="*/ 0 h 1022772"/>
                      <a:gd name="connsiteX1" fmla="*/ 997145 w 997145"/>
                      <a:gd name="connsiteY1" fmla="*/ 166191 h 1022772"/>
                      <a:gd name="connsiteX2" fmla="*/ 997145 w 997145"/>
                      <a:gd name="connsiteY2" fmla="*/ 856581 h 1022772"/>
                      <a:gd name="connsiteX3" fmla="*/ 830954 w 997145"/>
                      <a:gd name="connsiteY3" fmla="*/ 1022772 h 1022772"/>
                      <a:gd name="connsiteX4" fmla="*/ 166191 w 997145"/>
                      <a:gd name="connsiteY4" fmla="*/ 1022772 h 1022772"/>
                      <a:gd name="connsiteX5" fmla="*/ 0 w 997145"/>
                      <a:gd name="connsiteY5" fmla="*/ 856581 h 1022772"/>
                      <a:gd name="connsiteX6" fmla="*/ 0 w 997145"/>
                      <a:gd name="connsiteY6" fmla="*/ 166191 h 1022772"/>
                      <a:gd name="connsiteX0" fmla="*/ 997145 w 997145"/>
                      <a:gd name="connsiteY0" fmla="*/ 0 h 856581"/>
                      <a:gd name="connsiteX1" fmla="*/ 997145 w 997145"/>
                      <a:gd name="connsiteY1" fmla="*/ 690390 h 856581"/>
                      <a:gd name="connsiteX2" fmla="*/ 830954 w 997145"/>
                      <a:gd name="connsiteY2" fmla="*/ 856581 h 856581"/>
                      <a:gd name="connsiteX3" fmla="*/ 166191 w 997145"/>
                      <a:gd name="connsiteY3" fmla="*/ 856581 h 856581"/>
                      <a:gd name="connsiteX4" fmla="*/ 0 w 997145"/>
                      <a:gd name="connsiteY4" fmla="*/ 690390 h 856581"/>
                      <a:gd name="connsiteX5" fmla="*/ 0 w 997145"/>
                      <a:gd name="connsiteY5" fmla="*/ 0 h 856581"/>
                      <a:gd name="connsiteX0" fmla="*/ 997145 w 997145"/>
                      <a:gd name="connsiteY0" fmla="*/ 0 h 856581"/>
                      <a:gd name="connsiteX1" fmla="*/ 997145 w 997145"/>
                      <a:gd name="connsiteY1" fmla="*/ 690390 h 856581"/>
                      <a:gd name="connsiteX2" fmla="*/ 830954 w 997145"/>
                      <a:gd name="connsiteY2" fmla="*/ 856581 h 856581"/>
                      <a:gd name="connsiteX3" fmla="*/ 166191 w 997145"/>
                      <a:gd name="connsiteY3" fmla="*/ 856581 h 856581"/>
                      <a:gd name="connsiteX4" fmla="*/ 0 w 997145"/>
                      <a:gd name="connsiteY4" fmla="*/ 690390 h 856581"/>
                      <a:gd name="connsiteX5" fmla="*/ 0 w 997145"/>
                      <a:gd name="connsiteY5" fmla="*/ 0 h 856581"/>
                      <a:gd name="connsiteX6" fmla="*/ 997145 w 997145"/>
                      <a:gd name="connsiteY6" fmla="*/ 0 h 85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7145" h="856581">
                        <a:moveTo>
                          <a:pt x="997145" y="0"/>
                        </a:moveTo>
                        <a:lnTo>
                          <a:pt x="997145" y="690390"/>
                        </a:lnTo>
                        <a:cubicBezTo>
                          <a:pt x="997145" y="782175"/>
                          <a:pt x="922739" y="856581"/>
                          <a:pt x="830954" y="856581"/>
                        </a:cubicBezTo>
                        <a:lnTo>
                          <a:pt x="166191" y="856581"/>
                        </a:lnTo>
                        <a:cubicBezTo>
                          <a:pt x="74406" y="856581"/>
                          <a:pt x="0" y="782175"/>
                          <a:pt x="0" y="690390"/>
                        </a:cubicBezTo>
                        <a:lnTo>
                          <a:pt x="0" y="0"/>
                        </a:lnTo>
                        <a:lnTo>
                          <a:pt x="99714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nvGrpSpPr>
                  <p:cNvPr id="464" name="Group 463">
                    <a:extLst>
                      <a:ext uri="{FF2B5EF4-FFF2-40B4-BE49-F238E27FC236}">
                        <a16:creationId xmlns:a16="http://schemas.microsoft.com/office/drawing/2014/main" id="{F6A8481F-A5FA-4D63-8DCB-88209F806FEB}"/>
                      </a:ext>
                    </a:extLst>
                  </p:cNvPr>
                  <p:cNvGrpSpPr/>
                  <p:nvPr/>
                </p:nvGrpSpPr>
                <p:grpSpPr>
                  <a:xfrm>
                    <a:off x="2770489" y="4187104"/>
                    <a:ext cx="281739" cy="441312"/>
                    <a:chOff x="3719072" y="3788229"/>
                    <a:chExt cx="281739" cy="441312"/>
                  </a:xfrm>
                  <a:grpFill/>
                </p:grpSpPr>
                <p:sp>
                  <p:nvSpPr>
                    <p:cNvPr id="465" name="Oval 464">
                      <a:extLst>
                        <a:ext uri="{FF2B5EF4-FFF2-40B4-BE49-F238E27FC236}">
                          <a16:creationId xmlns:a16="http://schemas.microsoft.com/office/drawing/2014/main" id="{33E796E6-1D97-47FA-A3AB-F812CFAD31F0}"/>
                        </a:ext>
                      </a:extLst>
                    </p:cNvPr>
                    <p:cNvSpPr/>
                    <p:nvPr/>
                  </p:nvSpPr>
                  <p:spPr>
                    <a:xfrm>
                      <a:off x="3719072" y="3788229"/>
                      <a:ext cx="281739" cy="23984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466" name="Isosceles Triangle 465">
                      <a:extLst>
                        <a:ext uri="{FF2B5EF4-FFF2-40B4-BE49-F238E27FC236}">
                          <a16:creationId xmlns:a16="http://schemas.microsoft.com/office/drawing/2014/main" id="{CEA44FC6-FF3E-4D8C-A7D6-826B4CCEC5ED}"/>
                        </a:ext>
                      </a:extLst>
                    </p:cNvPr>
                    <p:cNvSpPr/>
                    <p:nvPr/>
                  </p:nvSpPr>
                  <p:spPr>
                    <a:xfrm>
                      <a:off x="3749146" y="3826297"/>
                      <a:ext cx="221590" cy="40324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grpSp>
              <p:nvGrpSpPr>
                <p:cNvPr id="433" name="Group 432">
                  <a:extLst>
                    <a:ext uri="{FF2B5EF4-FFF2-40B4-BE49-F238E27FC236}">
                      <a16:creationId xmlns:a16="http://schemas.microsoft.com/office/drawing/2014/main" id="{A6475787-B5FF-4186-9067-8AC9E80AC000}"/>
                    </a:ext>
                  </a:extLst>
                </p:cNvPr>
                <p:cNvGrpSpPr/>
                <p:nvPr/>
              </p:nvGrpSpPr>
              <p:grpSpPr>
                <a:xfrm>
                  <a:off x="1202421" y="2760262"/>
                  <a:ext cx="152873" cy="206149"/>
                  <a:chOff x="2375209" y="3385400"/>
                  <a:chExt cx="1111791" cy="1499252"/>
                </a:xfrm>
              </p:grpSpPr>
              <p:sp>
                <p:nvSpPr>
                  <p:cNvPr id="455" name="Block Arc 454">
                    <a:extLst>
                      <a:ext uri="{FF2B5EF4-FFF2-40B4-BE49-F238E27FC236}">
                        <a16:creationId xmlns:a16="http://schemas.microsoft.com/office/drawing/2014/main" id="{4C2BF663-3231-4024-A231-CA1640F3E048}"/>
                      </a:ext>
                    </a:extLst>
                  </p:cNvPr>
                  <p:cNvSpPr/>
                  <p:nvPr/>
                </p:nvSpPr>
                <p:spPr>
                  <a:xfrm rot="2878874">
                    <a:off x="2504968" y="3255641"/>
                    <a:ext cx="852273" cy="1111791"/>
                  </a:xfrm>
                  <a:prstGeom prst="blockArc">
                    <a:avLst>
                      <a:gd name="adj1" fmla="val 10800000"/>
                      <a:gd name="adj2" fmla="val 31132"/>
                      <a:gd name="adj3" fmla="val 1417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srgbClr val="000000"/>
                      </a:solidFill>
                      <a:latin typeface="Arial" panose="020B0604020202020204" pitchFamily="34" charset="0"/>
                    </a:endParaRPr>
                  </a:p>
                </p:txBody>
              </p:sp>
              <p:sp>
                <p:nvSpPr>
                  <p:cNvPr id="456" name="Rectangle 455">
                    <a:extLst>
                      <a:ext uri="{FF2B5EF4-FFF2-40B4-BE49-F238E27FC236}">
                        <a16:creationId xmlns:a16="http://schemas.microsoft.com/office/drawing/2014/main" id="{289175B6-74D9-454C-BD16-8508FDA835EC}"/>
                      </a:ext>
                    </a:extLst>
                  </p:cNvPr>
                  <p:cNvSpPr/>
                  <p:nvPr/>
                </p:nvSpPr>
                <p:spPr>
                  <a:xfrm>
                    <a:off x="2958132" y="3993661"/>
                    <a:ext cx="399569"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457" name="Flowchart: Alternate Process 86025">
                    <a:extLst>
                      <a:ext uri="{FF2B5EF4-FFF2-40B4-BE49-F238E27FC236}">
                        <a16:creationId xmlns:a16="http://schemas.microsoft.com/office/drawing/2014/main" id="{B9B85851-30A1-4FAD-A427-1B3FF957A96B}"/>
                      </a:ext>
                    </a:extLst>
                  </p:cNvPr>
                  <p:cNvSpPr/>
                  <p:nvPr/>
                </p:nvSpPr>
                <p:spPr>
                  <a:xfrm>
                    <a:off x="2412786" y="4028071"/>
                    <a:ext cx="997145" cy="856581"/>
                  </a:xfrm>
                  <a:custGeom>
                    <a:avLst/>
                    <a:gdLst>
                      <a:gd name="connsiteX0" fmla="*/ 0 w 997145"/>
                      <a:gd name="connsiteY0" fmla="*/ 166191 h 1022772"/>
                      <a:gd name="connsiteX1" fmla="*/ 166191 w 997145"/>
                      <a:gd name="connsiteY1" fmla="*/ 0 h 1022772"/>
                      <a:gd name="connsiteX2" fmla="*/ 830954 w 997145"/>
                      <a:gd name="connsiteY2" fmla="*/ 0 h 1022772"/>
                      <a:gd name="connsiteX3" fmla="*/ 997145 w 997145"/>
                      <a:gd name="connsiteY3" fmla="*/ 166191 h 1022772"/>
                      <a:gd name="connsiteX4" fmla="*/ 997145 w 997145"/>
                      <a:gd name="connsiteY4" fmla="*/ 856581 h 1022772"/>
                      <a:gd name="connsiteX5" fmla="*/ 830954 w 997145"/>
                      <a:gd name="connsiteY5" fmla="*/ 1022772 h 1022772"/>
                      <a:gd name="connsiteX6" fmla="*/ 166191 w 997145"/>
                      <a:gd name="connsiteY6" fmla="*/ 1022772 h 1022772"/>
                      <a:gd name="connsiteX7" fmla="*/ 0 w 997145"/>
                      <a:gd name="connsiteY7" fmla="*/ 856581 h 1022772"/>
                      <a:gd name="connsiteX8" fmla="*/ 0 w 997145"/>
                      <a:gd name="connsiteY8" fmla="*/ 166191 h 1022772"/>
                      <a:gd name="connsiteX0" fmla="*/ 166191 w 997145"/>
                      <a:gd name="connsiteY0" fmla="*/ 0 h 1022772"/>
                      <a:gd name="connsiteX1" fmla="*/ 830954 w 997145"/>
                      <a:gd name="connsiteY1" fmla="*/ 0 h 1022772"/>
                      <a:gd name="connsiteX2" fmla="*/ 997145 w 997145"/>
                      <a:gd name="connsiteY2" fmla="*/ 166191 h 1022772"/>
                      <a:gd name="connsiteX3" fmla="*/ 997145 w 997145"/>
                      <a:gd name="connsiteY3" fmla="*/ 856581 h 1022772"/>
                      <a:gd name="connsiteX4" fmla="*/ 830954 w 997145"/>
                      <a:gd name="connsiteY4" fmla="*/ 1022772 h 1022772"/>
                      <a:gd name="connsiteX5" fmla="*/ 166191 w 997145"/>
                      <a:gd name="connsiteY5" fmla="*/ 1022772 h 1022772"/>
                      <a:gd name="connsiteX6" fmla="*/ 0 w 997145"/>
                      <a:gd name="connsiteY6" fmla="*/ 856581 h 1022772"/>
                      <a:gd name="connsiteX7" fmla="*/ 0 w 997145"/>
                      <a:gd name="connsiteY7" fmla="*/ 166191 h 1022772"/>
                      <a:gd name="connsiteX8" fmla="*/ 257631 w 997145"/>
                      <a:gd name="connsiteY8" fmla="*/ 91440 h 1022772"/>
                      <a:gd name="connsiteX0" fmla="*/ 166191 w 997145"/>
                      <a:gd name="connsiteY0" fmla="*/ 0 h 1022772"/>
                      <a:gd name="connsiteX1" fmla="*/ 830954 w 997145"/>
                      <a:gd name="connsiteY1" fmla="*/ 0 h 1022772"/>
                      <a:gd name="connsiteX2" fmla="*/ 997145 w 997145"/>
                      <a:gd name="connsiteY2" fmla="*/ 166191 h 1022772"/>
                      <a:gd name="connsiteX3" fmla="*/ 997145 w 997145"/>
                      <a:gd name="connsiteY3" fmla="*/ 856581 h 1022772"/>
                      <a:gd name="connsiteX4" fmla="*/ 830954 w 997145"/>
                      <a:gd name="connsiteY4" fmla="*/ 1022772 h 1022772"/>
                      <a:gd name="connsiteX5" fmla="*/ 166191 w 997145"/>
                      <a:gd name="connsiteY5" fmla="*/ 1022772 h 1022772"/>
                      <a:gd name="connsiteX6" fmla="*/ 0 w 997145"/>
                      <a:gd name="connsiteY6" fmla="*/ 856581 h 1022772"/>
                      <a:gd name="connsiteX7" fmla="*/ 0 w 997145"/>
                      <a:gd name="connsiteY7" fmla="*/ 166191 h 1022772"/>
                      <a:gd name="connsiteX0" fmla="*/ 830954 w 997145"/>
                      <a:gd name="connsiteY0" fmla="*/ 0 h 1022772"/>
                      <a:gd name="connsiteX1" fmla="*/ 997145 w 997145"/>
                      <a:gd name="connsiteY1" fmla="*/ 166191 h 1022772"/>
                      <a:gd name="connsiteX2" fmla="*/ 997145 w 997145"/>
                      <a:gd name="connsiteY2" fmla="*/ 856581 h 1022772"/>
                      <a:gd name="connsiteX3" fmla="*/ 830954 w 997145"/>
                      <a:gd name="connsiteY3" fmla="*/ 1022772 h 1022772"/>
                      <a:gd name="connsiteX4" fmla="*/ 166191 w 997145"/>
                      <a:gd name="connsiteY4" fmla="*/ 1022772 h 1022772"/>
                      <a:gd name="connsiteX5" fmla="*/ 0 w 997145"/>
                      <a:gd name="connsiteY5" fmla="*/ 856581 h 1022772"/>
                      <a:gd name="connsiteX6" fmla="*/ 0 w 997145"/>
                      <a:gd name="connsiteY6" fmla="*/ 166191 h 1022772"/>
                      <a:gd name="connsiteX0" fmla="*/ 997145 w 997145"/>
                      <a:gd name="connsiteY0" fmla="*/ 0 h 856581"/>
                      <a:gd name="connsiteX1" fmla="*/ 997145 w 997145"/>
                      <a:gd name="connsiteY1" fmla="*/ 690390 h 856581"/>
                      <a:gd name="connsiteX2" fmla="*/ 830954 w 997145"/>
                      <a:gd name="connsiteY2" fmla="*/ 856581 h 856581"/>
                      <a:gd name="connsiteX3" fmla="*/ 166191 w 997145"/>
                      <a:gd name="connsiteY3" fmla="*/ 856581 h 856581"/>
                      <a:gd name="connsiteX4" fmla="*/ 0 w 997145"/>
                      <a:gd name="connsiteY4" fmla="*/ 690390 h 856581"/>
                      <a:gd name="connsiteX5" fmla="*/ 0 w 997145"/>
                      <a:gd name="connsiteY5" fmla="*/ 0 h 856581"/>
                      <a:gd name="connsiteX0" fmla="*/ 997145 w 997145"/>
                      <a:gd name="connsiteY0" fmla="*/ 0 h 856581"/>
                      <a:gd name="connsiteX1" fmla="*/ 997145 w 997145"/>
                      <a:gd name="connsiteY1" fmla="*/ 690390 h 856581"/>
                      <a:gd name="connsiteX2" fmla="*/ 830954 w 997145"/>
                      <a:gd name="connsiteY2" fmla="*/ 856581 h 856581"/>
                      <a:gd name="connsiteX3" fmla="*/ 166191 w 997145"/>
                      <a:gd name="connsiteY3" fmla="*/ 856581 h 856581"/>
                      <a:gd name="connsiteX4" fmla="*/ 0 w 997145"/>
                      <a:gd name="connsiteY4" fmla="*/ 690390 h 856581"/>
                      <a:gd name="connsiteX5" fmla="*/ 0 w 997145"/>
                      <a:gd name="connsiteY5" fmla="*/ 0 h 856581"/>
                      <a:gd name="connsiteX6" fmla="*/ 997145 w 997145"/>
                      <a:gd name="connsiteY6" fmla="*/ 0 h 85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7145" h="856581">
                        <a:moveTo>
                          <a:pt x="997145" y="0"/>
                        </a:moveTo>
                        <a:lnTo>
                          <a:pt x="997145" y="690390"/>
                        </a:lnTo>
                        <a:cubicBezTo>
                          <a:pt x="997145" y="782175"/>
                          <a:pt x="922739" y="856581"/>
                          <a:pt x="830954" y="856581"/>
                        </a:cubicBezTo>
                        <a:lnTo>
                          <a:pt x="166191" y="856581"/>
                        </a:lnTo>
                        <a:cubicBezTo>
                          <a:pt x="74406" y="856581"/>
                          <a:pt x="0" y="782175"/>
                          <a:pt x="0" y="690390"/>
                        </a:cubicBezTo>
                        <a:lnTo>
                          <a:pt x="0" y="0"/>
                        </a:lnTo>
                        <a:lnTo>
                          <a:pt x="997145" y="0"/>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nvGrpSpPr>
                  <p:cNvPr id="458" name="Group 457">
                    <a:extLst>
                      <a:ext uri="{FF2B5EF4-FFF2-40B4-BE49-F238E27FC236}">
                        <a16:creationId xmlns:a16="http://schemas.microsoft.com/office/drawing/2014/main" id="{8DEEB6A7-DBA0-4287-92BE-3908521A56A9}"/>
                      </a:ext>
                    </a:extLst>
                  </p:cNvPr>
                  <p:cNvGrpSpPr/>
                  <p:nvPr/>
                </p:nvGrpSpPr>
                <p:grpSpPr>
                  <a:xfrm>
                    <a:off x="2770489" y="4187104"/>
                    <a:ext cx="281739" cy="441312"/>
                    <a:chOff x="3719072" y="3788229"/>
                    <a:chExt cx="281739" cy="441312"/>
                  </a:xfrm>
                  <a:solidFill>
                    <a:srgbClr val="C04900"/>
                  </a:solidFill>
                </p:grpSpPr>
                <p:sp>
                  <p:nvSpPr>
                    <p:cNvPr id="459" name="Oval 458">
                      <a:extLst>
                        <a:ext uri="{FF2B5EF4-FFF2-40B4-BE49-F238E27FC236}">
                          <a16:creationId xmlns:a16="http://schemas.microsoft.com/office/drawing/2014/main" id="{31714833-5C8B-4679-9C2E-437AAAB18AA6}"/>
                        </a:ext>
                      </a:extLst>
                    </p:cNvPr>
                    <p:cNvSpPr/>
                    <p:nvPr/>
                  </p:nvSpPr>
                  <p:spPr>
                    <a:xfrm>
                      <a:off x="3719072" y="3788229"/>
                      <a:ext cx="281739" cy="23984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460" name="Isosceles Triangle 459">
                      <a:extLst>
                        <a:ext uri="{FF2B5EF4-FFF2-40B4-BE49-F238E27FC236}">
                          <a16:creationId xmlns:a16="http://schemas.microsoft.com/office/drawing/2014/main" id="{2D4A923B-A1BD-46CA-B477-2F732FB32809}"/>
                        </a:ext>
                      </a:extLst>
                    </p:cNvPr>
                    <p:cNvSpPr/>
                    <p:nvPr/>
                  </p:nvSpPr>
                  <p:spPr>
                    <a:xfrm>
                      <a:off x="3749146" y="3826297"/>
                      <a:ext cx="221590" cy="40324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grpSp>
              <p:nvGrpSpPr>
                <p:cNvPr id="434" name="Group 433">
                  <a:extLst>
                    <a:ext uri="{FF2B5EF4-FFF2-40B4-BE49-F238E27FC236}">
                      <a16:creationId xmlns:a16="http://schemas.microsoft.com/office/drawing/2014/main" id="{B37575FB-824A-47B0-8608-1165CF40B73F}"/>
                    </a:ext>
                  </a:extLst>
                </p:cNvPr>
                <p:cNvGrpSpPr/>
                <p:nvPr/>
              </p:nvGrpSpPr>
              <p:grpSpPr>
                <a:xfrm>
                  <a:off x="1911169" y="3677399"/>
                  <a:ext cx="152873" cy="206149"/>
                  <a:chOff x="2375209" y="3385400"/>
                  <a:chExt cx="1111791" cy="1499252"/>
                </a:xfrm>
                <a:solidFill>
                  <a:srgbClr val="FF0000"/>
                </a:solidFill>
              </p:grpSpPr>
              <p:sp>
                <p:nvSpPr>
                  <p:cNvPr id="449" name="Block Arc 448">
                    <a:extLst>
                      <a:ext uri="{FF2B5EF4-FFF2-40B4-BE49-F238E27FC236}">
                        <a16:creationId xmlns:a16="http://schemas.microsoft.com/office/drawing/2014/main" id="{5CFFD36D-16F9-4E43-8C1A-D39E1A998346}"/>
                      </a:ext>
                    </a:extLst>
                  </p:cNvPr>
                  <p:cNvSpPr/>
                  <p:nvPr/>
                </p:nvSpPr>
                <p:spPr>
                  <a:xfrm rot="2878874">
                    <a:off x="2504968" y="3255641"/>
                    <a:ext cx="852273" cy="1111791"/>
                  </a:xfrm>
                  <a:prstGeom prst="blockArc">
                    <a:avLst>
                      <a:gd name="adj1" fmla="val 10800000"/>
                      <a:gd name="adj2" fmla="val 31132"/>
                      <a:gd name="adj3" fmla="val 141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srgbClr val="000000"/>
                      </a:solidFill>
                      <a:latin typeface="Arial" panose="020B0604020202020204" pitchFamily="34" charset="0"/>
                    </a:endParaRPr>
                  </a:p>
                </p:txBody>
              </p:sp>
              <p:sp>
                <p:nvSpPr>
                  <p:cNvPr id="450" name="Rectangle 449">
                    <a:extLst>
                      <a:ext uri="{FF2B5EF4-FFF2-40B4-BE49-F238E27FC236}">
                        <a16:creationId xmlns:a16="http://schemas.microsoft.com/office/drawing/2014/main" id="{E2A8E21F-DE50-4B04-AF36-1380B8DEB161}"/>
                      </a:ext>
                    </a:extLst>
                  </p:cNvPr>
                  <p:cNvSpPr/>
                  <p:nvPr/>
                </p:nvSpPr>
                <p:spPr>
                  <a:xfrm>
                    <a:off x="2958132" y="3993661"/>
                    <a:ext cx="399569"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451" name="Flowchart: Alternate Process 86025">
                    <a:extLst>
                      <a:ext uri="{FF2B5EF4-FFF2-40B4-BE49-F238E27FC236}">
                        <a16:creationId xmlns:a16="http://schemas.microsoft.com/office/drawing/2014/main" id="{A5D554C4-AE06-401F-A664-38DC3B273B1F}"/>
                      </a:ext>
                    </a:extLst>
                  </p:cNvPr>
                  <p:cNvSpPr/>
                  <p:nvPr/>
                </p:nvSpPr>
                <p:spPr>
                  <a:xfrm>
                    <a:off x="2412786" y="4028071"/>
                    <a:ext cx="997145" cy="856581"/>
                  </a:xfrm>
                  <a:custGeom>
                    <a:avLst/>
                    <a:gdLst>
                      <a:gd name="connsiteX0" fmla="*/ 0 w 997145"/>
                      <a:gd name="connsiteY0" fmla="*/ 166191 h 1022772"/>
                      <a:gd name="connsiteX1" fmla="*/ 166191 w 997145"/>
                      <a:gd name="connsiteY1" fmla="*/ 0 h 1022772"/>
                      <a:gd name="connsiteX2" fmla="*/ 830954 w 997145"/>
                      <a:gd name="connsiteY2" fmla="*/ 0 h 1022772"/>
                      <a:gd name="connsiteX3" fmla="*/ 997145 w 997145"/>
                      <a:gd name="connsiteY3" fmla="*/ 166191 h 1022772"/>
                      <a:gd name="connsiteX4" fmla="*/ 997145 w 997145"/>
                      <a:gd name="connsiteY4" fmla="*/ 856581 h 1022772"/>
                      <a:gd name="connsiteX5" fmla="*/ 830954 w 997145"/>
                      <a:gd name="connsiteY5" fmla="*/ 1022772 h 1022772"/>
                      <a:gd name="connsiteX6" fmla="*/ 166191 w 997145"/>
                      <a:gd name="connsiteY6" fmla="*/ 1022772 h 1022772"/>
                      <a:gd name="connsiteX7" fmla="*/ 0 w 997145"/>
                      <a:gd name="connsiteY7" fmla="*/ 856581 h 1022772"/>
                      <a:gd name="connsiteX8" fmla="*/ 0 w 997145"/>
                      <a:gd name="connsiteY8" fmla="*/ 166191 h 1022772"/>
                      <a:gd name="connsiteX0" fmla="*/ 166191 w 997145"/>
                      <a:gd name="connsiteY0" fmla="*/ 0 h 1022772"/>
                      <a:gd name="connsiteX1" fmla="*/ 830954 w 997145"/>
                      <a:gd name="connsiteY1" fmla="*/ 0 h 1022772"/>
                      <a:gd name="connsiteX2" fmla="*/ 997145 w 997145"/>
                      <a:gd name="connsiteY2" fmla="*/ 166191 h 1022772"/>
                      <a:gd name="connsiteX3" fmla="*/ 997145 w 997145"/>
                      <a:gd name="connsiteY3" fmla="*/ 856581 h 1022772"/>
                      <a:gd name="connsiteX4" fmla="*/ 830954 w 997145"/>
                      <a:gd name="connsiteY4" fmla="*/ 1022772 h 1022772"/>
                      <a:gd name="connsiteX5" fmla="*/ 166191 w 997145"/>
                      <a:gd name="connsiteY5" fmla="*/ 1022772 h 1022772"/>
                      <a:gd name="connsiteX6" fmla="*/ 0 w 997145"/>
                      <a:gd name="connsiteY6" fmla="*/ 856581 h 1022772"/>
                      <a:gd name="connsiteX7" fmla="*/ 0 w 997145"/>
                      <a:gd name="connsiteY7" fmla="*/ 166191 h 1022772"/>
                      <a:gd name="connsiteX8" fmla="*/ 257631 w 997145"/>
                      <a:gd name="connsiteY8" fmla="*/ 91440 h 1022772"/>
                      <a:gd name="connsiteX0" fmla="*/ 166191 w 997145"/>
                      <a:gd name="connsiteY0" fmla="*/ 0 h 1022772"/>
                      <a:gd name="connsiteX1" fmla="*/ 830954 w 997145"/>
                      <a:gd name="connsiteY1" fmla="*/ 0 h 1022772"/>
                      <a:gd name="connsiteX2" fmla="*/ 997145 w 997145"/>
                      <a:gd name="connsiteY2" fmla="*/ 166191 h 1022772"/>
                      <a:gd name="connsiteX3" fmla="*/ 997145 w 997145"/>
                      <a:gd name="connsiteY3" fmla="*/ 856581 h 1022772"/>
                      <a:gd name="connsiteX4" fmla="*/ 830954 w 997145"/>
                      <a:gd name="connsiteY4" fmla="*/ 1022772 h 1022772"/>
                      <a:gd name="connsiteX5" fmla="*/ 166191 w 997145"/>
                      <a:gd name="connsiteY5" fmla="*/ 1022772 h 1022772"/>
                      <a:gd name="connsiteX6" fmla="*/ 0 w 997145"/>
                      <a:gd name="connsiteY6" fmla="*/ 856581 h 1022772"/>
                      <a:gd name="connsiteX7" fmla="*/ 0 w 997145"/>
                      <a:gd name="connsiteY7" fmla="*/ 166191 h 1022772"/>
                      <a:gd name="connsiteX0" fmla="*/ 830954 w 997145"/>
                      <a:gd name="connsiteY0" fmla="*/ 0 h 1022772"/>
                      <a:gd name="connsiteX1" fmla="*/ 997145 w 997145"/>
                      <a:gd name="connsiteY1" fmla="*/ 166191 h 1022772"/>
                      <a:gd name="connsiteX2" fmla="*/ 997145 w 997145"/>
                      <a:gd name="connsiteY2" fmla="*/ 856581 h 1022772"/>
                      <a:gd name="connsiteX3" fmla="*/ 830954 w 997145"/>
                      <a:gd name="connsiteY3" fmla="*/ 1022772 h 1022772"/>
                      <a:gd name="connsiteX4" fmla="*/ 166191 w 997145"/>
                      <a:gd name="connsiteY4" fmla="*/ 1022772 h 1022772"/>
                      <a:gd name="connsiteX5" fmla="*/ 0 w 997145"/>
                      <a:gd name="connsiteY5" fmla="*/ 856581 h 1022772"/>
                      <a:gd name="connsiteX6" fmla="*/ 0 w 997145"/>
                      <a:gd name="connsiteY6" fmla="*/ 166191 h 1022772"/>
                      <a:gd name="connsiteX0" fmla="*/ 997145 w 997145"/>
                      <a:gd name="connsiteY0" fmla="*/ 0 h 856581"/>
                      <a:gd name="connsiteX1" fmla="*/ 997145 w 997145"/>
                      <a:gd name="connsiteY1" fmla="*/ 690390 h 856581"/>
                      <a:gd name="connsiteX2" fmla="*/ 830954 w 997145"/>
                      <a:gd name="connsiteY2" fmla="*/ 856581 h 856581"/>
                      <a:gd name="connsiteX3" fmla="*/ 166191 w 997145"/>
                      <a:gd name="connsiteY3" fmla="*/ 856581 h 856581"/>
                      <a:gd name="connsiteX4" fmla="*/ 0 w 997145"/>
                      <a:gd name="connsiteY4" fmla="*/ 690390 h 856581"/>
                      <a:gd name="connsiteX5" fmla="*/ 0 w 997145"/>
                      <a:gd name="connsiteY5" fmla="*/ 0 h 856581"/>
                      <a:gd name="connsiteX0" fmla="*/ 997145 w 997145"/>
                      <a:gd name="connsiteY0" fmla="*/ 0 h 856581"/>
                      <a:gd name="connsiteX1" fmla="*/ 997145 w 997145"/>
                      <a:gd name="connsiteY1" fmla="*/ 690390 h 856581"/>
                      <a:gd name="connsiteX2" fmla="*/ 830954 w 997145"/>
                      <a:gd name="connsiteY2" fmla="*/ 856581 h 856581"/>
                      <a:gd name="connsiteX3" fmla="*/ 166191 w 997145"/>
                      <a:gd name="connsiteY3" fmla="*/ 856581 h 856581"/>
                      <a:gd name="connsiteX4" fmla="*/ 0 w 997145"/>
                      <a:gd name="connsiteY4" fmla="*/ 690390 h 856581"/>
                      <a:gd name="connsiteX5" fmla="*/ 0 w 997145"/>
                      <a:gd name="connsiteY5" fmla="*/ 0 h 856581"/>
                      <a:gd name="connsiteX6" fmla="*/ 997145 w 997145"/>
                      <a:gd name="connsiteY6" fmla="*/ 0 h 85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7145" h="856581">
                        <a:moveTo>
                          <a:pt x="997145" y="0"/>
                        </a:moveTo>
                        <a:lnTo>
                          <a:pt x="997145" y="690390"/>
                        </a:lnTo>
                        <a:cubicBezTo>
                          <a:pt x="997145" y="782175"/>
                          <a:pt x="922739" y="856581"/>
                          <a:pt x="830954" y="856581"/>
                        </a:cubicBezTo>
                        <a:lnTo>
                          <a:pt x="166191" y="856581"/>
                        </a:lnTo>
                        <a:cubicBezTo>
                          <a:pt x="74406" y="856581"/>
                          <a:pt x="0" y="782175"/>
                          <a:pt x="0" y="690390"/>
                        </a:cubicBezTo>
                        <a:lnTo>
                          <a:pt x="0" y="0"/>
                        </a:lnTo>
                        <a:lnTo>
                          <a:pt x="99714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nvGrpSpPr>
                  <p:cNvPr id="452" name="Group 451">
                    <a:extLst>
                      <a:ext uri="{FF2B5EF4-FFF2-40B4-BE49-F238E27FC236}">
                        <a16:creationId xmlns:a16="http://schemas.microsoft.com/office/drawing/2014/main" id="{7B955B74-B35C-449E-B571-89563547C006}"/>
                      </a:ext>
                    </a:extLst>
                  </p:cNvPr>
                  <p:cNvGrpSpPr/>
                  <p:nvPr/>
                </p:nvGrpSpPr>
                <p:grpSpPr>
                  <a:xfrm>
                    <a:off x="2770489" y="4187104"/>
                    <a:ext cx="281739" cy="441312"/>
                    <a:chOff x="3719072" y="3788229"/>
                    <a:chExt cx="281739" cy="441312"/>
                  </a:xfrm>
                  <a:grpFill/>
                </p:grpSpPr>
                <p:sp>
                  <p:nvSpPr>
                    <p:cNvPr id="453" name="Oval 452">
                      <a:extLst>
                        <a:ext uri="{FF2B5EF4-FFF2-40B4-BE49-F238E27FC236}">
                          <a16:creationId xmlns:a16="http://schemas.microsoft.com/office/drawing/2014/main" id="{36517120-B80F-44D6-BF92-0CBD072C5553}"/>
                        </a:ext>
                      </a:extLst>
                    </p:cNvPr>
                    <p:cNvSpPr/>
                    <p:nvPr/>
                  </p:nvSpPr>
                  <p:spPr>
                    <a:xfrm>
                      <a:off x="3719072" y="3788229"/>
                      <a:ext cx="281739" cy="23984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454" name="Isosceles Triangle 453">
                      <a:extLst>
                        <a:ext uri="{FF2B5EF4-FFF2-40B4-BE49-F238E27FC236}">
                          <a16:creationId xmlns:a16="http://schemas.microsoft.com/office/drawing/2014/main" id="{99250B5E-449E-4261-9233-F5232235F498}"/>
                        </a:ext>
                      </a:extLst>
                    </p:cNvPr>
                    <p:cNvSpPr/>
                    <p:nvPr/>
                  </p:nvSpPr>
                  <p:spPr>
                    <a:xfrm>
                      <a:off x="3749146" y="3826297"/>
                      <a:ext cx="221590" cy="40324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grpSp>
              <p:nvGrpSpPr>
                <p:cNvPr id="435" name="Group 434">
                  <a:extLst>
                    <a:ext uri="{FF2B5EF4-FFF2-40B4-BE49-F238E27FC236}">
                      <a16:creationId xmlns:a16="http://schemas.microsoft.com/office/drawing/2014/main" id="{EFFE5A69-A4EC-4DC7-AA44-1297BE3DA99A}"/>
                    </a:ext>
                  </a:extLst>
                </p:cNvPr>
                <p:cNvGrpSpPr/>
                <p:nvPr/>
              </p:nvGrpSpPr>
              <p:grpSpPr>
                <a:xfrm>
                  <a:off x="1813663" y="3186156"/>
                  <a:ext cx="152873" cy="206149"/>
                  <a:chOff x="2375209" y="3385400"/>
                  <a:chExt cx="1111791" cy="1499252"/>
                </a:xfrm>
                <a:solidFill>
                  <a:srgbClr val="FF0000"/>
                </a:solidFill>
              </p:grpSpPr>
              <p:sp>
                <p:nvSpPr>
                  <p:cNvPr id="443" name="Block Arc 442">
                    <a:extLst>
                      <a:ext uri="{FF2B5EF4-FFF2-40B4-BE49-F238E27FC236}">
                        <a16:creationId xmlns:a16="http://schemas.microsoft.com/office/drawing/2014/main" id="{2A189E75-D58C-44AF-A726-C8CC62FBEBB0}"/>
                      </a:ext>
                    </a:extLst>
                  </p:cNvPr>
                  <p:cNvSpPr/>
                  <p:nvPr/>
                </p:nvSpPr>
                <p:spPr>
                  <a:xfrm rot="2878874">
                    <a:off x="2504968" y="3255641"/>
                    <a:ext cx="852273" cy="1111791"/>
                  </a:xfrm>
                  <a:prstGeom prst="blockArc">
                    <a:avLst>
                      <a:gd name="adj1" fmla="val 10800000"/>
                      <a:gd name="adj2" fmla="val 31132"/>
                      <a:gd name="adj3" fmla="val 141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srgbClr val="000000"/>
                      </a:solidFill>
                      <a:latin typeface="Arial" panose="020B0604020202020204" pitchFamily="34" charset="0"/>
                    </a:endParaRPr>
                  </a:p>
                </p:txBody>
              </p:sp>
              <p:sp>
                <p:nvSpPr>
                  <p:cNvPr id="444" name="Rectangle 443">
                    <a:extLst>
                      <a:ext uri="{FF2B5EF4-FFF2-40B4-BE49-F238E27FC236}">
                        <a16:creationId xmlns:a16="http://schemas.microsoft.com/office/drawing/2014/main" id="{790C3C58-70CD-4FD7-BA4C-6AA66D644BE6}"/>
                      </a:ext>
                    </a:extLst>
                  </p:cNvPr>
                  <p:cNvSpPr/>
                  <p:nvPr/>
                </p:nvSpPr>
                <p:spPr>
                  <a:xfrm>
                    <a:off x="2958132" y="3993661"/>
                    <a:ext cx="3995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445" name="Flowchart: Alternate Process 86025">
                    <a:extLst>
                      <a:ext uri="{FF2B5EF4-FFF2-40B4-BE49-F238E27FC236}">
                        <a16:creationId xmlns:a16="http://schemas.microsoft.com/office/drawing/2014/main" id="{E005FC46-F431-44A0-AC59-C2594DF74110}"/>
                      </a:ext>
                    </a:extLst>
                  </p:cNvPr>
                  <p:cNvSpPr/>
                  <p:nvPr/>
                </p:nvSpPr>
                <p:spPr>
                  <a:xfrm>
                    <a:off x="2412786" y="4028071"/>
                    <a:ext cx="997145" cy="856581"/>
                  </a:xfrm>
                  <a:custGeom>
                    <a:avLst/>
                    <a:gdLst>
                      <a:gd name="connsiteX0" fmla="*/ 0 w 997145"/>
                      <a:gd name="connsiteY0" fmla="*/ 166191 h 1022772"/>
                      <a:gd name="connsiteX1" fmla="*/ 166191 w 997145"/>
                      <a:gd name="connsiteY1" fmla="*/ 0 h 1022772"/>
                      <a:gd name="connsiteX2" fmla="*/ 830954 w 997145"/>
                      <a:gd name="connsiteY2" fmla="*/ 0 h 1022772"/>
                      <a:gd name="connsiteX3" fmla="*/ 997145 w 997145"/>
                      <a:gd name="connsiteY3" fmla="*/ 166191 h 1022772"/>
                      <a:gd name="connsiteX4" fmla="*/ 997145 w 997145"/>
                      <a:gd name="connsiteY4" fmla="*/ 856581 h 1022772"/>
                      <a:gd name="connsiteX5" fmla="*/ 830954 w 997145"/>
                      <a:gd name="connsiteY5" fmla="*/ 1022772 h 1022772"/>
                      <a:gd name="connsiteX6" fmla="*/ 166191 w 997145"/>
                      <a:gd name="connsiteY6" fmla="*/ 1022772 h 1022772"/>
                      <a:gd name="connsiteX7" fmla="*/ 0 w 997145"/>
                      <a:gd name="connsiteY7" fmla="*/ 856581 h 1022772"/>
                      <a:gd name="connsiteX8" fmla="*/ 0 w 997145"/>
                      <a:gd name="connsiteY8" fmla="*/ 166191 h 1022772"/>
                      <a:gd name="connsiteX0" fmla="*/ 166191 w 997145"/>
                      <a:gd name="connsiteY0" fmla="*/ 0 h 1022772"/>
                      <a:gd name="connsiteX1" fmla="*/ 830954 w 997145"/>
                      <a:gd name="connsiteY1" fmla="*/ 0 h 1022772"/>
                      <a:gd name="connsiteX2" fmla="*/ 997145 w 997145"/>
                      <a:gd name="connsiteY2" fmla="*/ 166191 h 1022772"/>
                      <a:gd name="connsiteX3" fmla="*/ 997145 w 997145"/>
                      <a:gd name="connsiteY3" fmla="*/ 856581 h 1022772"/>
                      <a:gd name="connsiteX4" fmla="*/ 830954 w 997145"/>
                      <a:gd name="connsiteY4" fmla="*/ 1022772 h 1022772"/>
                      <a:gd name="connsiteX5" fmla="*/ 166191 w 997145"/>
                      <a:gd name="connsiteY5" fmla="*/ 1022772 h 1022772"/>
                      <a:gd name="connsiteX6" fmla="*/ 0 w 997145"/>
                      <a:gd name="connsiteY6" fmla="*/ 856581 h 1022772"/>
                      <a:gd name="connsiteX7" fmla="*/ 0 w 997145"/>
                      <a:gd name="connsiteY7" fmla="*/ 166191 h 1022772"/>
                      <a:gd name="connsiteX8" fmla="*/ 257631 w 997145"/>
                      <a:gd name="connsiteY8" fmla="*/ 91440 h 1022772"/>
                      <a:gd name="connsiteX0" fmla="*/ 166191 w 997145"/>
                      <a:gd name="connsiteY0" fmla="*/ 0 h 1022772"/>
                      <a:gd name="connsiteX1" fmla="*/ 830954 w 997145"/>
                      <a:gd name="connsiteY1" fmla="*/ 0 h 1022772"/>
                      <a:gd name="connsiteX2" fmla="*/ 997145 w 997145"/>
                      <a:gd name="connsiteY2" fmla="*/ 166191 h 1022772"/>
                      <a:gd name="connsiteX3" fmla="*/ 997145 w 997145"/>
                      <a:gd name="connsiteY3" fmla="*/ 856581 h 1022772"/>
                      <a:gd name="connsiteX4" fmla="*/ 830954 w 997145"/>
                      <a:gd name="connsiteY4" fmla="*/ 1022772 h 1022772"/>
                      <a:gd name="connsiteX5" fmla="*/ 166191 w 997145"/>
                      <a:gd name="connsiteY5" fmla="*/ 1022772 h 1022772"/>
                      <a:gd name="connsiteX6" fmla="*/ 0 w 997145"/>
                      <a:gd name="connsiteY6" fmla="*/ 856581 h 1022772"/>
                      <a:gd name="connsiteX7" fmla="*/ 0 w 997145"/>
                      <a:gd name="connsiteY7" fmla="*/ 166191 h 1022772"/>
                      <a:gd name="connsiteX0" fmla="*/ 830954 w 997145"/>
                      <a:gd name="connsiteY0" fmla="*/ 0 h 1022772"/>
                      <a:gd name="connsiteX1" fmla="*/ 997145 w 997145"/>
                      <a:gd name="connsiteY1" fmla="*/ 166191 h 1022772"/>
                      <a:gd name="connsiteX2" fmla="*/ 997145 w 997145"/>
                      <a:gd name="connsiteY2" fmla="*/ 856581 h 1022772"/>
                      <a:gd name="connsiteX3" fmla="*/ 830954 w 997145"/>
                      <a:gd name="connsiteY3" fmla="*/ 1022772 h 1022772"/>
                      <a:gd name="connsiteX4" fmla="*/ 166191 w 997145"/>
                      <a:gd name="connsiteY4" fmla="*/ 1022772 h 1022772"/>
                      <a:gd name="connsiteX5" fmla="*/ 0 w 997145"/>
                      <a:gd name="connsiteY5" fmla="*/ 856581 h 1022772"/>
                      <a:gd name="connsiteX6" fmla="*/ 0 w 997145"/>
                      <a:gd name="connsiteY6" fmla="*/ 166191 h 1022772"/>
                      <a:gd name="connsiteX0" fmla="*/ 997145 w 997145"/>
                      <a:gd name="connsiteY0" fmla="*/ 0 h 856581"/>
                      <a:gd name="connsiteX1" fmla="*/ 997145 w 997145"/>
                      <a:gd name="connsiteY1" fmla="*/ 690390 h 856581"/>
                      <a:gd name="connsiteX2" fmla="*/ 830954 w 997145"/>
                      <a:gd name="connsiteY2" fmla="*/ 856581 h 856581"/>
                      <a:gd name="connsiteX3" fmla="*/ 166191 w 997145"/>
                      <a:gd name="connsiteY3" fmla="*/ 856581 h 856581"/>
                      <a:gd name="connsiteX4" fmla="*/ 0 w 997145"/>
                      <a:gd name="connsiteY4" fmla="*/ 690390 h 856581"/>
                      <a:gd name="connsiteX5" fmla="*/ 0 w 997145"/>
                      <a:gd name="connsiteY5" fmla="*/ 0 h 856581"/>
                      <a:gd name="connsiteX0" fmla="*/ 997145 w 997145"/>
                      <a:gd name="connsiteY0" fmla="*/ 0 h 856581"/>
                      <a:gd name="connsiteX1" fmla="*/ 997145 w 997145"/>
                      <a:gd name="connsiteY1" fmla="*/ 690390 h 856581"/>
                      <a:gd name="connsiteX2" fmla="*/ 830954 w 997145"/>
                      <a:gd name="connsiteY2" fmla="*/ 856581 h 856581"/>
                      <a:gd name="connsiteX3" fmla="*/ 166191 w 997145"/>
                      <a:gd name="connsiteY3" fmla="*/ 856581 h 856581"/>
                      <a:gd name="connsiteX4" fmla="*/ 0 w 997145"/>
                      <a:gd name="connsiteY4" fmla="*/ 690390 h 856581"/>
                      <a:gd name="connsiteX5" fmla="*/ 0 w 997145"/>
                      <a:gd name="connsiteY5" fmla="*/ 0 h 856581"/>
                      <a:gd name="connsiteX6" fmla="*/ 997145 w 997145"/>
                      <a:gd name="connsiteY6" fmla="*/ 0 h 85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7145" h="856581">
                        <a:moveTo>
                          <a:pt x="997145" y="0"/>
                        </a:moveTo>
                        <a:lnTo>
                          <a:pt x="997145" y="690390"/>
                        </a:lnTo>
                        <a:cubicBezTo>
                          <a:pt x="997145" y="782175"/>
                          <a:pt x="922739" y="856581"/>
                          <a:pt x="830954" y="856581"/>
                        </a:cubicBezTo>
                        <a:lnTo>
                          <a:pt x="166191" y="856581"/>
                        </a:lnTo>
                        <a:cubicBezTo>
                          <a:pt x="74406" y="856581"/>
                          <a:pt x="0" y="782175"/>
                          <a:pt x="0" y="690390"/>
                        </a:cubicBezTo>
                        <a:lnTo>
                          <a:pt x="0" y="0"/>
                        </a:lnTo>
                        <a:lnTo>
                          <a:pt x="99714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nvGrpSpPr>
                  <p:cNvPr id="446" name="Group 445">
                    <a:extLst>
                      <a:ext uri="{FF2B5EF4-FFF2-40B4-BE49-F238E27FC236}">
                        <a16:creationId xmlns:a16="http://schemas.microsoft.com/office/drawing/2014/main" id="{DFF3D38A-CCBA-4AC5-AAE7-E9A08AC3AAF3}"/>
                      </a:ext>
                    </a:extLst>
                  </p:cNvPr>
                  <p:cNvGrpSpPr/>
                  <p:nvPr/>
                </p:nvGrpSpPr>
                <p:grpSpPr>
                  <a:xfrm>
                    <a:off x="2770489" y="4187104"/>
                    <a:ext cx="281739" cy="441312"/>
                    <a:chOff x="3719072" y="3788229"/>
                    <a:chExt cx="281739" cy="441312"/>
                  </a:xfrm>
                  <a:grpFill/>
                </p:grpSpPr>
                <p:sp>
                  <p:nvSpPr>
                    <p:cNvPr id="447" name="Oval 446">
                      <a:extLst>
                        <a:ext uri="{FF2B5EF4-FFF2-40B4-BE49-F238E27FC236}">
                          <a16:creationId xmlns:a16="http://schemas.microsoft.com/office/drawing/2014/main" id="{B9DCBE18-8D99-4E4A-B4E6-8D55FD14DB91}"/>
                        </a:ext>
                      </a:extLst>
                    </p:cNvPr>
                    <p:cNvSpPr/>
                    <p:nvPr/>
                  </p:nvSpPr>
                  <p:spPr>
                    <a:xfrm>
                      <a:off x="3719072" y="3788229"/>
                      <a:ext cx="281739" cy="23984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448" name="Isosceles Triangle 447">
                      <a:extLst>
                        <a:ext uri="{FF2B5EF4-FFF2-40B4-BE49-F238E27FC236}">
                          <a16:creationId xmlns:a16="http://schemas.microsoft.com/office/drawing/2014/main" id="{8A5F13B6-93CB-49BA-89E7-087A5B174B68}"/>
                        </a:ext>
                      </a:extLst>
                    </p:cNvPr>
                    <p:cNvSpPr/>
                    <p:nvPr/>
                  </p:nvSpPr>
                  <p:spPr>
                    <a:xfrm>
                      <a:off x="3749146" y="3826297"/>
                      <a:ext cx="221590" cy="40324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grpSp>
              <p:nvGrpSpPr>
                <p:cNvPr id="436" name="Group 435">
                  <a:extLst>
                    <a:ext uri="{FF2B5EF4-FFF2-40B4-BE49-F238E27FC236}">
                      <a16:creationId xmlns:a16="http://schemas.microsoft.com/office/drawing/2014/main" id="{5E5C2528-F83F-47AC-8623-4A1E6B5BBE42}"/>
                    </a:ext>
                  </a:extLst>
                </p:cNvPr>
                <p:cNvGrpSpPr/>
                <p:nvPr/>
              </p:nvGrpSpPr>
              <p:grpSpPr>
                <a:xfrm>
                  <a:off x="864140" y="3123968"/>
                  <a:ext cx="152873" cy="206149"/>
                  <a:chOff x="2375209" y="3385400"/>
                  <a:chExt cx="1111791" cy="1499252"/>
                </a:xfrm>
              </p:grpSpPr>
              <p:sp>
                <p:nvSpPr>
                  <p:cNvPr id="437" name="Block Arc 436">
                    <a:extLst>
                      <a:ext uri="{FF2B5EF4-FFF2-40B4-BE49-F238E27FC236}">
                        <a16:creationId xmlns:a16="http://schemas.microsoft.com/office/drawing/2014/main" id="{331D5BE6-6D32-437C-8664-C4FCEF048CC2}"/>
                      </a:ext>
                    </a:extLst>
                  </p:cNvPr>
                  <p:cNvSpPr/>
                  <p:nvPr/>
                </p:nvSpPr>
                <p:spPr>
                  <a:xfrm rot="2878874">
                    <a:off x="2504968" y="3255641"/>
                    <a:ext cx="852273" cy="1111791"/>
                  </a:xfrm>
                  <a:prstGeom prst="blockArc">
                    <a:avLst>
                      <a:gd name="adj1" fmla="val 10800000"/>
                      <a:gd name="adj2" fmla="val 31132"/>
                      <a:gd name="adj3" fmla="val 1417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srgbClr val="000000"/>
                      </a:solidFill>
                      <a:latin typeface="Arial" panose="020B0604020202020204" pitchFamily="34" charset="0"/>
                    </a:endParaRPr>
                  </a:p>
                </p:txBody>
              </p:sp>
              <p:sp>
                <p:nvSpPr>
                  <p:cNvPr id="438" name="Rectangle 437">
                    <a:extLst>
                      <a:ext uri="{FF2B5EF4-FFF2-40B4-BE49-F238E27FC236}">
                        <a16:creationId xmlns:a16="http://schemas.microsoft.com/office/drawing/2014/main" id="{F862DC59-9A9F-459D-8FB9-CBCCAAA8A439}"/>
                      </a:ext>
                    </a:extLst>
                  </p:cNvPr>
                  <p:cNvSpPr/>
                  <p:nvPr/>
                </p:nvSpPr>
                <p:spPr>
                  <a:xfrm>
                    <a:off x="2958132" y="3993661"/>
                    <a:ext cx="399569"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439" name="Flowchart: Alternate Process 86025">
                    <a:extLst>
                      <a:ext uri="{FF2B5EF4-FFF2-40B4-BE49-F238E27FC236}">
                        <a16:creationId xmlns:a16="http://schemas.microsoft.com/office/drawing/2014/main" id="{42995BD5-7909-4F8E-A0A7-258CDBB7D52B}"/>
                      </a:ext>
                    </a:extLst>
                  </p:cNvPr>
                  <p:cNvSpPr/>
                  <p:nvPr/>
                </p:nvSpPr>
                <p:spPr>
                  <a:xfrm>
                    <a:off x="2412786" y="4028071"/>
                    <a:ext cx="997145" cy="856581"/>
                  </a:xfrm>
                  <a:custGeom>
                    <a:avLst/>
                    <a:gdLst>
                      <a:gd name="connsiteX0" fmla="*/ 0 w 997145"/>
                      <a:gd name="connsiteY0" fmla="*/ 166191 h 1022772"/>
                      <a:gd name="connsiteX1" fmla="*/ 166191 w 997145"/>
                      <a:gd name="connsiteY1" fmla="*/ 0 h 1022772"/>
                      <a:gd name="connsiteX2" fmla="*/ 830954 w 997145"/>
                      <a:gd name="connsiteY2" fmla="*/ 0 h 1022772"/>
                      <a:gd name="connsiteX3" fmla="*/ 997145 w 997145"/>
                      <a:gd name="connsiteY3" fmla="*/ 166191 h 1022772"/>
                      <a:gd name="connsiteX4" fmla="*/ 997145 w 997145"/>
                      <a:gd name="connsiteY4" fmla="*/ 856581 h 1022772"/>
                      <a:gd name="connsiteX5" fmla="*/ 830954 w 997145"/>
                      <a:gd name="connsiteY5" fmla="*/ 1022772 h 1022772"/>
                      <a:gd name="connsiteX6" fmla="*/ 166191 w 997145"/>
                      <a:gd name="connsiteY6" fmla="*/ 1022772 h 1022772"/>
                      <a:gd name="connsiteX7" fmla="*/ 0 w 997145"/>
                      <a:gd name="connsiteY7" fmla="*/ 856581 h 1022772"/>
                      <a:gd name="connsiteX8" fmla="*/ 0 w 997145"/>
                      <a:gd name="connsiteY8" fmla="*/ 166191 h 1022772"/>
                      <a:gd name="connsiteX0" fmla="*/ 166191 w 997145"/>
                      <a:gd name="connsiteY0" fmla="*/ 0 h 1022772"/>
                      <a:gd name="connsiteX1" fmla="*/ 830954 w 997145"/>
                      <a:gd name="connsiteY1" fmla="*/ 0 h 1022772"/>
                      <a:gd name="connsiteX2" fmla="*/ 997145 w 997145"/>
                      <a:gd name="connsiteY2" fmla="*/ 166191 h 1022772"/>
                      <a:gd name="connsiteX3" fmla="*/ 997145 w 997145"/>
                      <a:gd name="connsiteY3" fmla="*/ 856581 h 1022772"/>
                      <a:gd name="connsiteX4" fmla="*/ 830954 w 997145"/>
                      <a:gd name="connsiteY4" fmla="*/ 1022772 h 1022772"/>
                      <a:gd name="connsiteX5" fmla="*/ 166191 w 997145"/>
                      <a:gd name="connsiteY5" fmla="*/ 1022772 h 1022772"/>
                      <a:gd name="connsiteX6" fmla="*/ 0 w 997145"/>
                      <a:gd name="connsiteY6" fmla="*/ 856581 h 1022772"/>
                      <a:gd name="connsiteX7" fmla="*/ 0 w 997145"/>
                      <a:gd name="connsiteY7" fmla="*/ 166191 h 1022772"/>
                      <a:gd name="connsiteX8" fmla="*/ 257631 w 997145"/>
                      <a:gd name="connsiteY8" fmla="*/ 91440 h 1022772"/>
                      <a:gd name="connsiteX0" fmla="*/ 166191 w 997145"/>
                      <a:gd name="connsiteY0" fmla="*/ 0 h 1022772"/>
                      <a:gd name="connsiteX1" fmla="*/ 830954 w 997145"/>
                      <a:gd name="connsiteY1" fmla="*/ 0 h 1022772"/>
                      <a:gd name="connsiteX2" fmla="*/ 997145 w 997145"/>
                      <a:gd name="connsiteY2" fmla="*/ 166191 h 1022772"/>
                      <a:gd name="connsiteX3" fmla="*/ 997145 w 997145"/>
                      <a:gd name="connsiteY3" fmla="*/ 856581 h 1022772"/>
                      <a:gd name="connsiteX4" fmla="*/ 830954 w 997145"/>
                      <a:gd name="connsiteY4" fmla="*/ 1022772 h 1022772"/>
                      <a:gd name="connsiteX5" fmla="*/ 166191 w 997145"/>
                      <a:gd name="connsiteY5" fmla="*/ 1022772 h 1022772"/>
                      <a:gd name="connsiteX6" fmla="*/ 0 w 997145"/>
                      <a:gd name="connsiteY6" fmla="*/ 856581 h 1022772"/>
                      <a:gd name="connsiteX7" fmla="*/ 0 w 997145"/>
                      <a:gd name="connsiteY7" fmla="*/ 166191 h 1022772"/>
                      <a:gd name="connsiteX0" fmla="*/ 830954 w 997145"/>
                      <a:gd name="connsiteY0" fmla="*/ 0 h 1022772"/>
                      <a:gd name="connsiteX1" fmla="*/ 997145 w 997145"/>
                      <a:gd name="connsiteY1" fmla="*/ 166191 h 1022772"/>
                      <a:gd name="connsiteX2" fmla="*/ 997145 w 997145"/>
                      <a:gd name="connsiteY2" fmla="*/ 856581 h 1022772"/>
                      <a:gd name="connsiteX3" fmla="*/ 830954 w 997145"/>
                      <a:gd name="connsiteY3" fmla="*/ 1022772 h 1022772"/>
                      <a:gd name="connsiteX4" fmla="*/ 166191 w 997145"/>
                      <a:gd name="connsiteY4" fmla="*/ 1022772 h 1022772"/>
                      <a:gd name="connsiteX5" fmla="*/ 0 w 997145"/>
                      <a:gd name="connsiteY5" fmla="*/ 856581 h 1022772"/>
                      <a:gd name="connsiteX6" fmla="*/ 0 w 997145"/>
                      <a:gd name="connsiteY6" fmla="*/ 166191 h 1022772"/>
                      <a:gd name="connsiteX0" fmla="*/ 997145 w 997145"/>
                      <a:gd name="connsiteY0" fmla="*/ 0 h 856581"/>
                      <a:gd name="connsiteX1" fmla="*/ 997145 w 997145"/>
                      <a:gd name="connsiteY1" fmla="*/ 690390 h 856581"/>
                      <a:gd name="connsiteX2" fmla="*/ 830954 w 997145"/>
                      <a:gd name="connsiteY2" fmla="*/ 856581 h 856581"/>
                      <a:gd name="connsiteX3" fmla="*/ 166191 w 997145"/>
                      <a:gd name="connsiteY3" fmla="*/ 856581 h 856581"/>
                      <a:gd name="connsiteX4" fmla="*/ 0 w 997145"/>
                      <a:gd name="connsiteY4" fmla="*/ 690390 h 856581"/>
                      <a:gd name="connsiteX5" fmla="*/ 0 w 997145"/>
                      <a:gd name="connsiteY5" fmla="*/ 0 h 856581"/>
                      <a:gd name="connsiteX0" fmla="*/ 997145 w 997145"/>
                      <a:gd name="connsiteY0" fmla="*/ 0 h 856581"/>
                      <a:gd name="connsiteX1" fmla="*/ 997145 w 997145"/>
                      <a:gd name="connsiteY1" fmla="*/ 690390 h 856581"/>
                      <a:gd name="connsiteX2" fmla="*/ 830954 w 997145"/>
                      <a:gd name="connsiteY2" fmla="*/ 856581 h 856581"/>
                      <a:gd name="connsiteX3" fmla="*/ 166191 w 997145"/>
                      <a:gd name="connsiteY3" fmla="*/ 856581 h 856581"/>
                      <a:gd name="connsiteX4" fmla="*/ 0 w 997145"/>
                      <a:gd name="connsiteY4" fmla="*/ 690390 h 856581"/>
                      <a:gd name="connsiteX5" fmla="*/ 0 w 997145"/>
                      <a:gd name="connsiteY5" fmla="*/ 0 h 856581"/>
                      <a:gd name="connsiteX6" fmla="*/ 997145 w 997145"/>
                      <a:gd name="connsiteY6" fmla="*/ 0 h 85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7145" h="856581">
                        <a:moveTo>
                          <a:pt x="997145" y="0"/>
                        </a:moveTo>
                        <a:lnTo>
                          <a:pt x="997145" y="690390"/>
                        </a:lnTo>
                        <a:cubicBezTo>
                          <a:pt x="997145" y="782175"/>
                          <a:pt x="922739" y="856581"/>
                          <a:pt x="830954" y="856581"/>
                        </a:cubicBezTo>
                        <a:lnTo>
                          <a:pt x="166191" y="856581"/>
                        </a:lnTo>
                        <a:cubicBezTo>
                          <a:pt x="74406" y="856581"/>
                          <a:pt x="0" y="782175"/>
                          <a:pt x="0" y="690390"/>
                        </a:cubicBezTo>
                        <a:lnTo>
                          <a:pt x="0" y="0"/>
                        </a:lnTo>
                        <a:lnTo>
                          <a:pt x="997145" y="0"/>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nvGrpSpPr>
                  <p:cNvPr id="440" name="Group 439">
                    <a:extLst>
                      <a:ext uri="{FF2B5EF4-FFF2-40B4-BE49-F238E27FC236}">
                        <a16:creationId xmlns:a16="http://schemas.microsoft.com/office/drawing/2014/main" id="{E1149883-920E-42C4-9DC7-D88FB75EA298}"/>
                      </a:ext>
                    </a:extLst>
                  </p:cNvPr>
                  <p:cNvGrpSpPr/>
                  <p:nvPr/>
                </p:nvGrpSpPr>
                <p:grpSpPr>
                  <a:xfrm>
                    <a:off x="2770489" y="4187104"/>
                    <a:ext cx="281739" cy="441312"/>
                    <a:chOff x="3719072" y="3788229"/>
                    <a:chExt cx="281739" cy="441312"/>
                  </a:xfrm>
                  <a:solidFill>
                    <a:srgbClr val="C04900"/>
                  </a:solidFill>
                </p:grpSpPr>
                <p:sp>
                  <p:nvSpPr>
                    <p:cNvPr id="441" name="Oval 440">
                      <a:extLst>
                        <a:ext uri="{FF2B5EF4-FFF2-40B4-BE49-F238E27FC236}">
                          <a16:creationId xmlns:a16="http://schemas.microsoft.com/office/drawing/2014/main" id="{0223A955-3BF6-45F8-8CEF-A64168B95767}"/>
                        </a:ext>
                      </a:extLst>
                    </p:cNvPr>
                    <p:cNvSpPr/>
                    <p:nvPr/>
                  </p:nvSpPr>
                  <p:spPr>
                    <a:xfrm>
                      <a:off x="3719072" y="3788229"/>
                      <a:ext cx="281739" cy="23984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442" name="Isosceles Triangle 441">
                      <a:extLst>
                        <a:ext uri="{FF2B5EF4-FFF2-40B4-BE49-F238E27FC236}">
                          <a16:creationId xmlns:a16="http://schemas.microsoft.com/office/drawing/2014/main" id="{663DEB47-D047-4D3D-A502-0482A8BA1454}"/>
                        </a:ext>
                      </a:extLst>
                    </p:cNvPr>
                    <p:cNvSpPr/>
                    <p:nvPr/>
                  </p:nvSpPr>
                  <p:spPr>
                    <a:xfrm>
                      <a:off x="3749146" y="3826297"/>
                      <a:ext cx="221590" cy="40324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grpSp>
          <p:grpSp>
            <p:nvGrpSpPr>
              <p:cNvPr id="277" name="Group 276">
                <a:extLst>
                  <a:ext uri="{FF2B5EF4-FFF2-40B4-BE49-F238E27FC236}">
                    <a16:creationId xmlns:a16="http://schemas.microsoft.com/office/drawing/2014/main" id="{D0D14F6F-44F5-4789-A0C2-7689EC2DBAF1}"/>
                  </a:ext>
                </a:extLst>
              </p:cNvPr>
              <p:cNvGrpSpPr/>
              <p:nvPr/>
            </p:nvGrpSpPr>
            <p:grpSpPr>
              <a:xfrm>
                <a:off x="6616164" y="5134321"/>
                <a:ext cx="1886825" cy="782552"/>
                <a:chOff x="462644" y="2822011"/>
                <a:chExt cx="2466201" cy="1022846"/>
              </a:xfrm>
            </p:grpSpPr>
            <p:cxnSp>
              <p:nvCxnSpPr>
                <p:cNvPr id="421" name="Straight Arrow Connector 420">
                  <a:extLst>
                    <a:ext uri="{FF2B5EF4-FFF2-40B4-BE49-F238E27FC236}">
                      <a16:creationId xmlns:a16="http://schemas.microsoft.com/office/drawing/2014/main" id="{B2788054-8225-4F33-B3DA-7F113D315C81}"/>
                    </a:ext>
                  </a:extLst>
                </p:cNvPr>
                <p:cNvCxnSpPr/>
                <p:nvPr/>
              </p:nvCxnSpPr>
              <p:spPr>
                <a:xfrm>
                  <a:off x="1459451" y="2834084"/>
                  <a:ext cx="297466" cy="0"/>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2" name="Straight Arrow Connector 421">
                  <a:extLst>
                    <a:ext uri="{FF2B5EF4-FFF2-40B4-BE49-F238E27FC236}">
                      <a16:creationId xmlns:a16="http://schemas.microsoft.com/office/drawing/2014/main" id="{1BDBCC02-74A7-4C6A-8555-A84F033FA496}"/>
                    </a:ext>
                  </a:extLst>
                </p:cNvPr>
                <p:cNvCxnSpPr/>
                <p:nvPr/>
              </p:nvCxnSpPr>
              <p:spPr>
                <a:xfrm>
                  <a:off x="2135870" y="3299720"/>
                  <a:ext cx="297466" cy="0"/>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3" name="Straight Arrow Connector 422">
                  <a:extLst>
                    <a:ext uri="{FF2B5EF4-FFF2-40B4-BE49-F238E27FC236}">
                      <a16:creationId xmlns:a16="http://schemas.microsoft.com/office/drawing/2014/main" id="{029F14DF-BDC3-4124-923A-213998A5020C}"/>
                    </a:ext>
                  </a:extLst>
                </p:cNvPr>
                <p:cNvCxnSpPr/>
                <p:nvPr/>
              </p:nvCxnSpPr>
              <p:spPr>
                <a:xfrm>
                  <a:off x="1076369" y="3263391"/>
                  <a:ext cx="297466" cy="0"/>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4" name="Straight Arrow Connector 423">
                  <a:extLst>
                    <a:ext uri="{FF2B5EF4-FFF2-40B4-BE49-F238E27FC236}">
                      <a16:creationId xmlns:a16="http://schemas.microsoft.com/office/drawing/2014/main" id="{CC825E90-62E8-416E-9B72-46DC78282BD7}"/>
                    </a:ext>
                  </a:extLst>
                </p:cNvPr>
                <p:cNvCxnSpPr>
                  <a:cxnSpLocks/>
                </p:cNvCxnSpPr>
                <p:nvPr/>
              </p:nvCxnSpPr>
              <p:spPr>
                <a:xfrm flipH="1">
                  <a:off x="1678641" y="3844857"/>
                  <a:ext cx="297466" cy="0"/>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5" name="Straight Arrow Connector 424">
                  <a:extLst>
                    <a:ext uri="{FF2B5EF4-FFF2-40B4-BE49-F238E27FC236}">
                      <a16:creationId xmlns:a16="http://schemas.microsoft.com/office/drawing/2014/main" id="{0E1993E8-12FA-423B-83AF-9CFDE817C966}"/>
                    </a:ext>
                  </a:extLst>
                </p:cNvPr>
                <p:cNvCxnSpPr>
                  <a:cxnSpLocks/>
                </p:cNvCxnSpPr>
                <p:nvPr/>
              </p:nvCxnSpPr>
              <p:spPr>
                <a:xfrm flipH="1">
                  <a:off x="1541954" y="3300417"/>
                  <a:ext cx="297466" cy="0"/>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6" name="Straight Arrow Connector 425">
                  <a:extLst>
                    <a:ext uri="{FF2B5EF4-FFF2-40B4-BE49-F238E27FC236}">
                      <a16:creationId xmlns:a16="http://schemas.microsoft.com/office/drawing/2014/main" id="{D44C207F-7BEE-4FEC-8212-BFAFAB7BB705}"/>
                    </a:ext>
                  </a:extLst>
                </p:cNvPr>
                <p:cNvCxnSpPr>
                  <a:cxnSpLocks/>
                </p:cNvCxnSpPr>
                <p:nvPr/>
              </p:nvCxnSpPr>
              <p:spPr>
                <a:xfrm flipH="1">
                  <a:off x="2043445" y="2822011"/>
                  <a:ext cx="297466" cy="0"/>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7" name="Straight Arrow Connector 426">
                  <a:extLst>
                    <a:ext uri="{FF2B5EF4-FFF2-40B4-BE49-F238E27FC236}">
                      <a16:creationId xmlns:a16="http://schemas.microsoft.com/office/drawing/2014/main" id="{0371436E-5A47-49AF-B8CD-EFA18188A758}"/>
                    </a:ext>
                  </a:extLst>
                </p:cNvPr>
                <p:cNvCxnSpPr>
                  <a:cxnSpLocks/>
                </p:cNvCxnSpPr>
                <p:nvPr/>
              </p:nvCxnSpPr>
              <p:spPr>
                <a:xfrm flipH="1">
                  <a:off x="845609" y="2834727"/>
                  <a:ext cx="297466" cy="0"/>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8" name="Straight Arrow Connector 427">
                  <a:extLst>
                    <a:ext uri="{FF2B5EF4-FFF2-40B4-BE49-F238E27FC236}">
                      <a16:creationId xmlns:a16="http://schemas.microsoft.com/office/drawing/2014/main" id="{48D30ECE-BAD5-497F-BBA2-B3D33D0EA935}"/>
                    </a:ext>
                  </a:extLst>
                </p:cNvPr>
                <p:cNvCxnSpPr>
                  <a:cxnSpLocks/>
                </p:cNvCxnSpPr>
                <p:nvPr/>
              </p:nvCxnSpPr>
              <p:spPr>
                <a:xfrm rot="16200000" flipH="1">
                  <a:off x="833737" y="3521456"/>
                  <a:ext cx="297466" cy="0"/>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9" name="Straight Arrow Connector 428">
                  <a:extLst>
                    <a:ext uri="{FF2B5EF4-FFF2-40B4-BE49-F238E27FC236}">
                      <a16:creationId xmlns:a16="http://schemas.microsoft.com/office/drawing/2014/main" id="{13406526-56CA-4323-8EC3-CD54676A8B5C}"/>
                    </a:ext>
                  </a:extLst>
                </p:cNvPr>
                <p:cNvCxnSpPr/>
                <p:nvPr/>
              </p:nvCxnSpPr>
              <p:spPr>
                <a:xfrm>
                  <a:off x="2631379" y="2826328"/>
                  <a:ext cx="297466" cy="0"/>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0" name="Straight Arrow Connector 429">
                  <a:extLst>
                    <a:ext uri="{FF2B5EF4-FFF2-40B4-BE49-F238E27FC236}">
                      <a16:creationId xmlns:a16="http://schemas.microsoft.com/office/drawing/2014/main" id="{CFEAE4BD-C53C-49D1-84B9-4D66DEDB744E}"/>
                    </a:ext>
                  </a:extLst>
                </p:cNvPr>
                <p:cNvCxnSpPr>
                  <a:cxnSpLocks/>
                </p:cNvCxnSpPr>
                <p:nvPr/>
              </p:nvCxnSpPr>
              <p:spPr>
                <a:xfrm flipH="1">
                  <a:off x="462644" y="3263391"/>
                  <a:ext cx="297466" cy="0"/>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278" name="Group 277">
                <a:extLst>
                  <a:ext uri="{FF2B5EF4-FFF2-40B4-BE49-F238E27FC236}">
                    <a16:creationId xmlns:a16="http://schemas.microsoft.com/office/drawing/2014/main" id="{FA26D32B-F9BA-41FA-9513-B1A5DFD7481D}"/>
                  </a:ext>
                </a:extLst>
              </p:cNvPr>
              <p:cNvGrpSpPr/>
              <p:nvPr/>
            </p:nvGrpSpPr>
            <p:grpSpPr>
              <a:xfrm>
                <a:off x="9273778" y="4869623"/>
                <a:ext cx="2635223" cy="1301388"/>
                <a:chOff x="6100455" y="3203304"/>
                <a:chExt cx="3564306" cy="1699036"/>
              </a:xfrm>
            </p:grpSpPr>
            <p:grpSp>
              <p:nvGrpSpPr>
                <p:cNvPr id="300" name="Group 299">
                  <a:extLst>
                    <a:ext uri="{FF2B5EF4-FFF2-40B4-BE49-F238E27FC236}">
                      <a16:creationId xmlns:a16="http://schemas.microsoft.com/office/drawing/2014/main" id="{B2B24CE8-8A3C-4F48-AB39-DEDD5C771845}"/>
                    </a:ext>
                  </a:extLst>
                </p:cNvPr>
                <p:cNvGrpSpPr/>
                <p:nvPr/>
              </p:nvGrpSpPr>
              <p:grpSpPr>
                <a:xfrm>
                  <a:off x="6100455" y="3203304"/>
                  <a:ext cx="3564306" cy="1699036"/>
                  <a:chOff x="5245958" y="1398070"/>
                  <a:chExt cx="2499260" cy="1191349"/>
                </a:xfrm>
              </p:grpSpPr>
              <p:grpSp>
                <p:nvGrpSpPr>
                  <p:cNvPr id="367" name="Group 366">
                    <a:extLst>
                      <a:ext uri="{FF2B5EF4-FFF2-40B4-BE49-F238E27FC236}">
                        <a16:creationId xmlns:a16="http://schemas.microsoft.com/office/drawing/2014/main" id="{191CD042-3AD6-4963-A441-08F0CB84EDB2}"/>
                      </a:ext>
                    </a:extLst>
                  </p:cNvPr>
                  <p:cNvGrpSpPr/>
                  <p:nvPr/>
                </p:nvGrpSpPr>
                <p:grpSpPr>
                  <a:xfrm>
                    <a:off x="5245958" y="1950743"/>
                    <a:ext cx="313509" cy="548640"/>
                    <a:chOff x="4493623" y="1688374"/>
                    <a:chExt cx="313509" cy="548640"/>
                  </a:xfrm>
                  <a:solidFill>
                    <a:schemeClr val="bg1">
                      <a:lumMod val="95000"/>
                    </a:schemeClr>
                  </a:solidFill>
                </p:grpSpPr>
                <p:sp>
                  <p:nvSpPr>
                    <p:cNvPr id="419" name="Rounded Rectangle 276">
                      <a:extLst>
                        <a:ext uri="{FF2B5EF4-FFF2-40B4-BE49-F238E27FC236}">
                          <a16:creationId xmlns:a16="http://schemas.microsoft.com/office/drawing/2014/main" id="{DBECA28D-9957-4F0D-8DEE-E7B8439555C7}"/>
                        </a:ext>
                      </a:extLst>
                    </p:cNvPr>
                    <p:cNvSpPr/>
                    <p:nvPr/>
                  </p:nvSpPr>
                  <p:spPr>
                    <a:xfrm>
                      <a:off x="4493623" y="1688374"/>
                      <a:ext cx="313509" cy="548640"/>
                    </a:xfrm>
                    <a:prstGeom prst="roundRect">
                      <a:avLst>
                        <a:gd name="adj" fmla="val 12500"/>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420" name="Oval 419">
                      <a:extLst>
                        <a:ext uri="{FF2B5EF4-FFF2-40B4-BE49-F238E27FC236}">
                          <a16:creationId xmlns:a16="http://schemas.microsoft.com/office/drawing/2014/main" id="{C583ECB0-9756-4CCE-8E48-2DAA6136B033}"/>
                        </a:ext>
                      </a:extLst>
                    </p:cNvPr>
                    <p:cNvSpPr/>
                    <p:nvPr/>
                  </p:nvSpPr>
                  <p:spPr>
                    <a:xfrm>
                      <a:off x="4565468" y="2077844"/>
                      <a:ext cx="209005" cy="130628"/>
                    </a:xfrm>
                    <a:prstGeom prst="ellipse">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nvGrpSpPr>
                  <p:cNvPr id="368" name="Group 367">
                    <a:extLst>
                      <a:ext uri="{FF2B5EF4-FFF2-40B4-BE49-F238E27FC236}">
                        <a16:creationId xmlns:a16="http://schemas.microsoft.com/office/drawing/2014/main" id="{D27486D9-32AD-47C9-A69F-4099B7B8017F}"/>
                      </a:ext>
                    </a:extLst>
                  </p:cNvPr>
                  <p:cNvGrpSpPr/>
                  <p:nvPr/>
                </p:nvGrpSpPr>
                <p:grpSpPr>
                  <a:xfrm>
                    <a:off x="5370053" y="1401377"/>
                    <a:ext cx="313509" cy="548640"/>
                    <a:chOff x="4493623" y="1688374"/>
                    <a:chExt cx="313509" cy="548640"/>
                  </a:xfrm>
                  <a:solidFill>
                    <a:schemeClr val="bg1">
                      <a:lumMod val="95000"/>
                    </a:schemeClr>
                  </a:solidFill>
                </p:grpSpPr>
                <p:sp>
                  <p:nvSpPr>
                    <p:cNvPr id="417" name="Rounded Rectangle 274">
                      <a:extLst>
                        <a:ext uri="{FF2B5EF4-FFF2-40B4-BE49-F238E27FC236}">
                          <a16:creationId xmlns:a16="http://schemas.microsoft.com/office/drawing/2014/main" id="{9F7A1B8B-39FB-4617-9337-F6745F4C1E02}"/>
                        </a:ext>
                      </a:extLst>
                    </p:cNvPr>
                    <p:cNvSpPr/>
                    <p:nvPr/>
                  </p:nvSpPr>
                  <p:spPr>
                    <a:xfrm>
                      <a:off x="4493623" y="1688374"/>
                      <a:ext cx="313509" cy="548640"/>
                    </a:xfrm>
                    <a:prstGeom prst="roundRect">
                      <a:avLst>
                        <a:gd name="adj" fmla="val 12500"/>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418" name="Oval 417">
                      <a:extLst>
                        <a:ext uri="{FF2B5EF4-FFF2-40B4-BE49-F238E27FC236}">
                          <a16:creationId xmlns:a16="http://schemas.microsoft.com/office/drawing/2014/main" id="{36A1CB6C-0253-496C-9E08-3DEDF2D695B3}"/>
                        </a:ext>
                      </a:extLst>
                    </p:cNvPr>
                    <p:cNvSpPr/>
                    <p:nvPr/>
                  </p:nvSpPr>
                  <p:spPr>
                    <a:xfrm>
                      <a:off x="4565468" y="2077844"/>
                      <a:ext cx="209005" cy="130628"/>
                    </a:xfrm>
                    <a:prstGeom prst="ellipse">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nvGrpSpPr>
                  <p:cNvPr id="369" name="Group 368">
                    <a:extLst>
                      <a:ext uri="{FF2B5EF4-FFF2-40B4-BE49-F238E27FC236}">
                        <a16:creationId xmlns:a16="http://schemas.microsoft.com/office/drawing/2014/main" id="{026AA33A-5705-48F1-B4D5-0B269873EFCC}"/>
                      </a:ext>
                    </a:extLst>
                  </p:cNvPr>
                  <p:cNvGrpSpPr/>
                  <p:nvPr/>
                </p:nvGrpSpPr>
                <p:grpSpPr>
                  <a:xfrm>
                    <a:off x="5558378" y="1950743"/>
                    <a:ext cx="313509" cy="548640"/>
                    <a:chOff x="4493623" y="1688374"/>
                    <a:chExt cx="313509" cy="548640"/>
                  </a:xfrm>
                  <a:solidFill>
                    <a:schemeClr val="bg1">
                      <a:lumMod val="95000"/>
                    </a:schemeClr>
                  </a:solidFill>
                </p:grpSpPr>
                <p:sp>
                  <p:nvSpPr>
                    <p:cNvPr id="415" name="Rounded Rectangle 272">
                      <a:extLst>
                        <a:ext uri="{FF2B5EF4-FFF2-40B4-BE49-F238E27FC236}">
                          <a16:creationId xmlns:a16="http://schemas.microsoft.com/office/drawing/2014/main" id="{58440F43-C82D-425C-BA31-6A203F9DB2F3}"/>
                        </a:ext>
                      </a:extLst>
                    </p:cNvPr>
                    <p:cNvSpPr/>
                    <p:nvPr/>
                  </p:nvSpPr>
                  <p:spPr>
                    <a:xfrm>
                      <a:off x="4493623" y="1688374"/>
                      <a:ext cx="313509" cy="548640"/>
                    </a:xfrm>
                    <a:prstGeom prst="roundRect">
                      <a:avLst>
                        <a:gd name="adj" fmla="val 12500"/>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416" name="Oval 415">
                      <a:extLst>
                        <a:ext uri="{FF2B5EF4-FFF2-40B4-BE49-F238E27FC236}">
                          <a16:creationId xmlns:a16="http://schemas.microsoft.com/office/drawing/2014/main" id="{2E2EAC69-CA61-4349-B1DB-31EA805EB1F9}"/>
                        </a:ext>
                      </a:extLst>
                    </p:cNvPr>
                    <p:cNvSpPr/>
                    <p:nvPr/>
                  </p:nvSpPr>
                  <p:spPr>
                    <a:xfrm>
                      <a:off x="4565468" y="2077844"/>
                      <a:ext cx="209005" cy="130628"/>
                    </a:xfrm>
                    <a:prstGeom prst="ellipse">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nvGrpSpPr>
                  <p:cNvPr id="370" name="Group 369">
                    <a:extLst>
                      <a:ext uri="{FF2B5EF4-FFF2-40B4-BE49-F238E27FC236}">
                        <a16:creationId xmlns:a16="http://schemas.microsoft.com/office/drawing/2014/main" id="{C63185EF-F8D3-441D-A25C-EAB7B680E613}"/>
                      </a:ext>
                    </a:extLst>
                  </p:cNvPr>
                  <p:cNvGrpSpPr/>
                  <p:nvPr/>
                </p:nvGrpSpPr>
                <p:grpSpPr>
                  <a:xfrm>
                    <a:off x="5591153" y="1410140"/>
                    <a:ext cx="420866" cy="454547"/>
                    <a:chOff x="5158971" y="1262771"/>
                    <a:chExt cx="420866" cy="454547"/>
                  </a:xfrm>
                </p:grpSpPr>
                <p:sp>
                  <p:nvSpPr>
                    <p:cNvPr id="413" name="Oval 16">
                      <a:extLst>
                        <a:ext uri="{FF2B5EF4-FFF2-40B4-BE49-F238E27FC236}">
                          <a16:creationId xmlns:a16="http://schemas.microsoft.com/office/drawing/2014/main" id="{78C78560-562F-4306-98AE-00B494C1CC39}"/>
                        </a:ext>
                      </a:extLst>
                    </p:cNvPr>
                    <p:cNvSpPr/>
                    <p:nvPr/>
                  </p:nvSpPr>
                  <p:spPr>
                    <a:xfrm rot="1154011">
                      <a:off x="5158971" y="1262771"/>
                      <a:ext cx="420866" cy="454547"/>
                    </a:xfrm>
                    <a:custGeom>
                      <a:avLst/>
                      <a:gdLst>
                        <a:gd name="connsiteX0" fmla="*/ 0 w 404948"/>
                        <a:gd name="connsiteY0" fmla="*/ 202474 h 404948"/>
                        <a:gd name="connsiteX1" fmla="*/ 202474 w 404948"/>
                        <a:gd name="connsiteY1" fmla="*/ 0 h 404948"/>
                        <a:gd name="connsiteX2" fmla="*/ 404948 w 404948"/>
                        <a:gd name="connsiteY2" fmla="*/ 202474 h 404948"/>
                        <a:gd name="connsiteX3" fmla="*/ 202474 w 404948"/>
                        <a:gd name="connsiteY3" fmla="*/ 404948 h 404948"/>
                        <a:gd name="connsiteX4" fmla="*/ 0 w 404948"/>
                        <a:gd name="connsiteY4" fmla="*/ 202474 h 404948"/>
                        <a:gd name="connsiteX0" fmla="*/ 2418 w 407366"/>
                        <a:gd name="connsiteY0" fmla="*/ 235131 h 437605"/>
                        <a:gd name="connsiteX1" fmla="*/ 133046 w 407366"/>
                        <a:gd name="connsiteY1" fmla="*/ 0 h 437605"/>
                        <a:gd name="connsiteX2" fmla="*/ 407366 w 407366"/>
                        <a:gd name="connsiteY2" fmla="*/ 235131 h 437605"/>
                        <a:gd name="connsiteX3" fmla="*/ 204892 w 407366"/>
                        <a:gd name="connsiteY3" fmla="*/ 437605 h 437605"/>
                        <a:gd name="connsiteX4" fmla="*/ 2418 w 407366"/>
                        <a:gd name="connsiteY4" fmla="*/ 235131 h 437605"/>
                        <a:gd name="connsiteX0" fmla="*/ 9386 w 414334"/>
                        <a:gd name="connsiteY0" fmla="*/ 239536 h 442010"/>
                        <a:gd name="connsiteX1" fmla="*/ 140014 w 414334"/>
                        <a:gd name="connsiteY1" fmla="*/ 4405 h 442010"/>
                        <a:gd name="connsiteX2" fmla="*/ 414334 w 414334"/>
                        <a:gd name="connsiteY2" fmla="*/ 239536 h 442010"/>
                        <a:gd name="connsiteX3" fmla="*/ 211860 w 414334"/>
                        <a:gd name="connsiteY3" fmla="*/ 442010 h 442010"/>
                        <a:gd name="connsiteX4" fmla="*/ 9386 w 414334"/>
                        <a:gd name="connsiteY4" fmla="*/ 239536 h 442010"/>
                        <a:gd name="connsiteX0" fmla="*/ 9386 w 414334"/>
                        <a:gd name="connsiteY0" fmla="*/ 239536 h 453204"/>
                        <a:gd name="connsiteX1" fmla="*/ 140014 w 414334"/>
                        <a:gd name="connsiteY1" fmla="*/ 4405 h 453204"/>
                        <a:gd name="connsiteX2" fmla="*/ 414334 w 414334"/>
                        <a:gd name="connsiteY2" fmla="*/ 239536 h 453204"/>
                        <a:gd name="connsiteX3" fmla="*/ 211860 w 414334"/>
                        <a:gd name="connsiteY3" fmla="*/ 442010 h 453204"/>
                        <a:gd name="connsiteX4" fmla="*/ 9386 w 414334"/>
                        <a:gd name="connsiteY4" fmla="*/ 239536 h 453204"/>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866" h="454547">
                          <a:moveTo>
                            <a:pt x="9386" y="240879"/>
                          </a:moveTo>
                          <a:cubicBezTo>
                            <a:pt x="-2588" y="167945"/>
                            <a:pt x="-30591" y="38405"/>
                            <a:pt x="140014" y="5748"/>
                          </a:cubicBezTo>
                          <a:cubicBezTo>
                            <a:pt x="310619" y="-26909"/>
                            <a:pt x="453523" y="83336"/>
                            <a:pt x="414334" y="240879"/>
                          </a:cubicBezTo>
                          <a:cubicBezTo>
                            <a:pt x="375146" y="378828"/>
                            <a:pt x="362872" y="384571"/>
                            <a:pt x="211860" y="443353"/>
                          </a:cubicBezTo>
                          <a:cubicBezTo>
                            <a:pt x="60848" y="502135"/>
                            <a:pt x="21360" y="313813"/>
                            <a:pt x="9386" y="240879"/>
                          </a:cubicBezTo>
                          <a:close/>
                        </a:path>
                      </a:pathLst>
                    </a:custGeom>
                    <a:solidFill>
                      <a:schemeClr val="bg1">
                        <a:lumMod val="8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414" name="Oval 20">
                      <a:extLst>
                        <a:ext uri="{FF2B5EF4-FFF2-40B4-BE49-F238E27FC236}">
                          <a16:creationId xmlns:a16="http://schemas.microsoft.com/office/drawing/2014/main" id="{950EADE4-FEAB-4DC7-BE3F-C2A496B478EC}"/>
                        </a:ext>
                      </a:extLst>
                    </p:cNvPr>
                    <p:cNvSpPr/>
                    <p:nvPr/>
                  </p:nvSpPr>
                  <p:spPr>
                    <a:xfrm rot="4545469">
                      <a:off x="5194958" y="1432447"/>
                      <a:ext cx="248848" cy="173084"/>
                    </a:xfrm>
                    <a:custGeom>
                      <a:avLst/>
                      <a:gdLst>
                        <a:gd name="connsiteX0" fmla="*/ 0 w 248194"/>
                        <a:gd name="connsiteY0" fmla="*/ 73479 h 146958"/>
                        <a:gd name="connsiteX1" fmla="*/ 124097 w 248194"/>
                        <a:gd name="connsiteY1" fmla="*/ 0 h 146958"/>
                        <a:gd name="connsiteX2" fmla="*/ 248194 w 248194"/>
                        <a:gd name="connsiteY2" fmla="*/ 73479 h 146958"/>
                        <a:gd name="connsiteX3" fmla="*/ 124097 w 248194"/>
                        <a:gd name="connsiteY3" fmla="*/ 146958 h 146958"/>
                        <a:gd name="connsiteX4" fmla="*/ 0 w 248194"/>
                        <a:gd name="connsiteY4" fmla="*/ 73479 h 146958"/>
                        <a:gd name="connsiteX0" fmla="*/ 0 w 248194"/>
                        <a:gd name="connsiteY0" fmla="*/ 112667 h 186146"/>
                        <a:gd name="connsiteX1" fmla="*/ 124097 w 248194"/>
                        <a:gd name="connsiteY1" fmla="*/ 0 h 186146"/>
                        <a:gd name="connsiteX2" fmla="*/ 248194 w 248194"/>
                        <a:gd name="connsiteY2" fmla="*/ 112667 h 186146"/>
                        <a:gd name="connsiteX3" fmla="*/ 124097 w 248194"/>
                        <a:gd name="connsiteY3" fmla="*/ 186146 h 186146"/>
                        <a:gd name="connsiteX4" fmla="*/ 0 w 248194"/>
                        <a:gd name="connsiteY4" fmla="*/ 112667 h 186146"/>
                        <a:gd name="connsiteX0" fmla="*/ 654 w 248848"/>
                        <a:gd name="connsiteY0" fmla="*/ 112667 h 173084"/>
                        <a:gd name="connsiteX1" fmla="*/ 124751 w 248848"/>
                        <a:gd name="connsiteY1" fmla="*/ 0 h 173084"/>
                        <a:gd name="connsiteX2" fmla="*/ 248848 w 248848"/>
                        <a:gd name="connsiteY2" fmla="*/ 112667 h 173084"/>
                        <a:gd name="connsiteX3" fmla="*/ 92094 w 248848"/>
                        <a:gd name="connsiteY3" fmla="*/ 173084 h 173084"/>
                        <a:gd name="connsiteX4" fmla="*/ 654 w 248848"/>
                        <a:gd name="connsiteY4" fmla="*/ 112667 h 173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48" h="173084">
                          <a:moveTo>
                            <a:pt x="654" y="112667"/>
                          </a:moveTo>
                          <a:cubicBezTo>
                            <a:pt x="6097" y="83820"/>
                            <a:pt x="56214" y="0"/>
                            <a:pt x="124751" y="0"/>
                          </a:cubicBezTo>
                          <a:cubicBezTo>
                            <a:pt x="193288" y="0"/>
                            <a:pt x="248848" y="72086"/>
                            <a:pt x="248848" y="112667"/>
                          </a:cubicBezTo>
                          <a:cubicBezTo>
                            <a:pt x="248848" y="153248"/>
                            <a:pt x="160631" y="173084"/>
                            <a:pt x="92094" y="173084"/>
                          </a:cubicBezTo>
                          <a:cubicBezTo>
                            <a:pt x="23557" y="173084"/>
                            <a:pt x="-4789" y="141514"/>
                            <a:pt x="654" y="112667"/>
                          </a:cubicBezTo>
                          <a:close/>
                        </a:path>
                      </a:pathLst>
                    </a:cu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nvGrpSpPr>
                  <p:cNvPr id="371" name="Group 370">
                    <a:extLst>
                      <a:ext uri="{FF2B5EF4-FFF2-40B4-BE49-F238E27FC236}">
                        <a16:creationId xmlns:a16="http://schemas.microsoft.com/office/drawing/2014/main" id="{DB2B7A5B-7B9E-4186-BA38-AE394447CC14}"/>
                      </a:ext>
                    </a:extLst>
                  </p:cNvPr>
                  <p:cNvGrpSpPr/>
                  <p:nvPr/>
                </p:nvGrpSpPr>
                <p:grpSpPr>
                  <a:xfrm rot="18270590">
                    <a:off x="5706046" y="1723356"/>
                    <a:ext cx="419732" cy="453322"/>
                    <a:chOff x="5158971" y="1262771"/>
                    <a:chExt cx="420866" cy="454547"/>
                  </a:xfrm>
                </p:grpSpPr>
                <p:sp>
                  <p:nvSpPr>
                    <p:cNvPr id="411" name="Oval 16">
                      <a:extLst>
                        <a:ext uri="{FF2B5EF4-FFF2-40B4-BE49-F238E27FC236}">
                          <a16:creationId xmlns:a16="http://schemas.microsoft.com/office/drawing/2014/main" id="{C2B319AF-BE54-4142-A3A1-B09CF26C6C24}"/>
                        </a:ext>
                      </a:extLst>
                    </p:cNvPr>
                    <p:cNvSpPr/>
                    <p:nvPr/>
                  </p:nvSpPr>
                  <p:spPr>
                    <a:xfrm rot="1154011">
                      <a:off x="5158971" y="1262771"/>
                      <a:ext cx="420866" cy="454547"/>
                    </a:xfrm>
                    <a:custGeom>
                      <a:avLst/>
                      <a:gdLst>
                        <a:gd name="connsiteX0" fmla="*/ 0 w 404948"/>
                        <a:gd name="connsiteY0" fmla="*/ 202474 h 404948"/>
                        <a:gd name="connsiteX1" fmla="*/ 202474 w 404948"/>
                        <a:gd name="connsiteY1" fmla="*/ 0 h 404948"/>
                        <a:gd name="connsiteX2" fmla="*/ 404948 w 404948"/>
                        <a:gd name="connsiteY2" fmla="*/ 202474 h 404948"/>
                        <a:gd name="connsiteX3" fmla="*/ 202474 w 404948"/>
                        <a:gd name="connsiteY3" fmla="*/ 404948 h 404948"/>
                        <a:gd name="connsiteX4" fmla="*/ 0 w 404948"/>
                        <a:gd name="connsiteY4" fmla="*/ 202474 h 404948"/>
                        <a:gd name="connsiteX0" fmla="*/ 2418 w 407366"/>
                        <a:gd name="connsiteY0" fmla="*/ 235131 h 437605"/>
                        <a:gd name="connsiteX1" fmla="*/ 133046 w 407366"/>
                        <a:gd name="connsiteY1" fmla="*/ 0 h 437605"/>
                        <a:gd name="connsiteX2" fmla="*/ 407366 w 407366"/>
                        <a:gd name="connsiteY2" fmla="*/ 235131 h 437605"/>
                        <a:gd name="connsiteX3" fmla="*/ 204892 w 407366"/>
                        <a:gd name="connsiteY3" fmla="*/ 437605 h 437605"/>
                        <a:gd name="connsiteX4" fmla="*/ 2418 w 407366"/>
                        <a:gd name="connsiteY4" fmla="*/ 235131 h 437605"/>
                        <a:gd name="connsiteX0" fmla="*/ 9386 w 414334"/>
                        <a:gd name="connsiteY0" fmla="*/ 239536 h 442010"/>
                        <a:gd name="connsiteX1" fmla="*/ 140014 w 414334"/>
                        <a:gd name="connsiteY1" fmla="*/ 4405 h 442010"/>
                        <a:gd name="connsiteX2" fmla="*/ 414334 w 414334"/>
                        <a:gd name="connsiteY2" fmla="*/ 239536 h 442010"/>
                        <a:gd name="connsiteX3" fmla="*/ 211860 w 414334"/>
                        <a:gd name="connsiteY3" fmla="*/ 442010 h 442010"/>
                        <a:gd name="connsiteX4" fmla="*/ 9386 w 414334"/>
                        <a:gd name="connsiteY4" fmla="*/ 239536 h 442010"/>
                        <a:gd name="connsiteX0" fmla="*/ 9386 w 414334"/>
                        <a:gd name="connsiteY0" fmla="*/ 239536 h 453204"/>
                        <a:gd name="connsiteX1" fmla="*/ 140014 w 414334"/>
                        <a:gd name="connsiteY1" fmla="*/ 4405 h 453204"/>
                        <a:gd name="connsiteX2" fmla="*/ 414334 w 414334"/>
                        <a:gd name="connsiteY2" fmla="*/ 239536 h 453204"/>
                        <a:gd name="connsiteX3" fmla="*/ 211860 w 414334"/>
                        <a:gd name="connsiteY3" fmla="*/ 442010 h 453204"/>
                        <a:gd name="connsiteX4" fmla="*/ 9386 w 414334"/>
                        <a:gd name="connsiteY4" fmla="*/ 239536 h 453204"/>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866" h="454547">
                          <a:moveTo>
                            <a:pt x="9386" y="240879"/>
                          </a:moveTo>
                          <a:cubicBezTo>
                            <a:pt x="-2588" y="167945"/>
                            <a:pt x="-30591" y="38405"/>
                            <a:pt x="140014" y="5748"/>
                          </a:cubicBezTo>
                          <a:cubicBezTo>
                            <a:pt x="310619" y="-26909"/>
                            <a:pt x="453523" y="83336"/>
                            <a:pt x="414334" y="240879"/>
                          </a:cubicBezTo>
                          <a:cubicBezTo>
                            <a:pt x="375146" y="378828"/>
                            <a:pt x="362872" y="384571"/>
                            <a:pt x="211860" y="443353"/>
                          </a:cubicBezTo>
                          <a:cubicBezTo>
                            <a:pt x="60848" y="502135"/>
                            <a:pt x="21360" y="313813"/>
                            <a:pt x="9386" y="240879"/>
                          </a:cubicBezTo>
                          <a:close/>
                        </a:path>
                      </a:pathLst>
                    </a:custGeom>
                    <a:solidFill>
                      <a:schemeClr val="bg2">
                        <a:lumMod val="20000"/>
                        <a:lumOff val="8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412" name="Oval 20">
                      <a:extLst>
                        <a:ext uri="{FF2B5EF4-FFF2-40B4-BE49-F238E27FC236}">
                          <a16:creationId xmlns:a16="http://schemas.microsoft.com/office/drawing/2014/main" id="{D731E651-B6CE-488A-9DED-B403C9263899}"/>
                        </a:ext>
                      </a:extLst>
                    </p:cNvPr>
                    <p:cNvSpPr/>
                    <p:nvPr/>
                  </p:nvSpPr>
                  <p:spPr>
                    <a:xfrm rot="4545469">
                      <a:off x="5194958" y="1432447"/>
                      <a:ext cx="248848" cy="173084"/>
                    </a:xfrm>
                    <a:custGeom>
                      <a:avLst/>
                      <a:gdLst>
                        <a:gd name="connsiteX0" fmla="*/ 0 w 248194"/>
                        <a:gd name="connsiteY0" fmla="*/ 73479 h 146958"/>
                        <a:gd name="connsiteX1" fmla="*/ 124097 w 248194"/>
                        <a:gd name="connsiteY1" fmla="*/ 0 h 146958"/>
                        <a:gd name="connsiteX2" fmla="*/ 248194 w 248194"/>
                        <a:gd name="connsiteY2" fmla="*/ 73479 h 146958"/>
                        <a:gd name="connsiteX3" fmla="*/ 124097 w 248194"/>
                        <a:gd name="connsiteY3" fmla="*/ 146958 h 146958"/>
                        <a:gd name="connsiteX4" fmla="*/ 0 w 248194"/>
                        <a:gd name="connsiteY4" fmla="*/ 73479 h 146958"/>
                        <a:gd name="connsiteX0" fmla="*/ 0 w 248194"/>
                        <a:gd name="connsiteY0" fmla="*/ 112667 h 186146"/>
                        <a:gd name="connsiteX1" fmla="*/ 124097 w 248194"/>
                        <a:gd name="connsiteY1" fmla="*/ 0 h 186146"/>
                        <a:gd name="connsiteX2" fmla="*/ 248194 w 248194"/>
                        <a:gd name="connsiteY2" fmla="*/ 112667 h 186146"/>
                        <a:gd name="connsiteX3" fmla="*/ 124097 w 248194"/>
                        <a:gd name="connsiteY3" fmla="*/ 186146 h 186146"/>
                        <a:gd name="connsiteX4" fmla="*/ 0 w 248194"/>
                        <a:gd name="connsiteY4" fmla="*/ 112667 h 186146"/>
                        <a:gd name="connsiteX0" fmla="*/ 654 w 248848"/>
                        <a:gd name="connsiteY0" fmla="*/ 112667 h 173084"/>
                        <a:gd name="connsiteX1" fmla="*/ 124751 w 248848"/>
                        <a:gd name="connsiteY1" fmla="*/ 0 h 173084"/>
                        <a:gd name="connsiteX2" fmla="*/ 248848 w 248848"/>
                        <a:gd name="connsiteY2" fmla="*/ 112667 h 173084"/>
                        <a:gd name="connsiteX3" fmla="*/ 92094 w 248848"/>
                        <a:gd name="connsiteY3" fmla="*/ 173084 h 173084"/>
                        <a:gd name="connsiteX4" fmla="*/ 654 w 248848"/>
                        <a:gd name="connsiteY4" fmla="*/ 112667 h 173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48" h="173084">
                          <a:moveTo>
                            <a:pt x="654" y="112667"/>
                          </a:moveTo>
                          <a:cubicBezTo>
                            <a:pt x="6097" y="83820"/>
                            <a:pt x="56214" y="0"/>
                            <a:pt x="124751" y="0"/>
                          </a:cubicBezTo>
                          <a:cubicBezTo>
                            <a:pt x="193288" y="0"/>
                            <a:pt x="248848" y="72086"/>
                            <a:pt x="248848" y="112667"/>
                          </a:cubicBezTo>
                          <a:cubicBezTo>
                            <a:pt x="248848" y="153248"/>
                            <a:pt x="160631" y="173084"/>
                            <a:pt x="92094" y="173084"/>
                          </a:cubicBezTo>
                          <a:cubicBezTo>
                            <a:pt x="23557" y="173084"/>
                            <a:pt x="-4789" y="141514"/>
                            <a:pt x="654" y="112667"/>
                          </a:cubicBezTo>
                          <a:close/>
                        </a:path>
                      </a:pathLst>
                    </a:custGeom>
                    <a:solidFill>
                      <a:schemeClr val="bg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nvGrpSpPr>
                  <p:cNvPr id="372" name="Group 371">
                    <a:extLst>
                      <a:ext uri="{FF2B5EF4-FFF2-40B4-BE49-F238E27FC236}">
                        <a16:creationId xmlns:a16="http://schemas.microsoft.com/office/drawing/2014/main" id="{FD02D351-01AA-4F82-BFC7-A66278148560}"/>
                      </a:ext>
                    </a:extLst>
                  </p:cNvPr>
                  <p:cNvGrpSpPr/>
                  <p:nvPr/>
                </p:nvGrpSpPr>
                <p:grpSpPr>
                  <a:xfrm rot="4863723">
                    <a:off x="5826474" y="2106141"/>
                    <a:ext cx="396360" cy="428080"/>
                    <a:chOff x="5158971" y="1262771"/>
                    <a:chExt cx="420866" cy="454547"/>
                  </a:xfrm>
                </p:grpSpPr>
                <p:sp>
                  <p:nvSpPr>
                    <p:cNvPr id="409" name="Oval 16">
                      <a:extLst>
                        <a:ext uri="{FF2B5EF4-FFF2-40B4-BE49-F238E27FC236}">
                          <a16:creationId xmlns:a16="http://schemas.microsoft.com/office/drawing/2014/main" id="{EFB3B4B0-C231-4F32-9879-A71B3A2413F6}"/>
                        </a:ext>
                      </a:extLst>
                    </p:cNvPr>
                    <p:cNvSpPr/>
                    <p:nvPr/>
                  </p:nvSpPr>
                  <p:spPr>
                    <a:xfrm rot="1154011">
                      <a:off x="5158971" y="1262771"/>
                      <a:ext cx="420866" cy="454547"/>
                    </a:xfrm>
                    <a:custGeom>
                      <a:avLst/>
                      <a:gdLst>
                        <a:gd name="connsiteX0" fmla="*/ 0 w 404948"/>
                        <a:gd name="connsiteY0" fmla="*/ 202474 h 404948"/>
                        <a:gd name="connsiteX1" fmla="*/ 202474 w 404948"/>
                        <a:gd name="connsiteY1" fmla="*/ 0 h 404948"/>
                        <a:gd name="connsiteX2" fmla="*/ 404948 w 404948"/>
                        <a:gd name="connsiteY2" fmla="*/ 202474 h 404948"/>
                        <a:gd name="connsiteX3" fmla="*/ 202474 w 404948"/>
                        <a:gd name="connsiteY3" fmla="*/ 404948 h 404948"/>
                        <a:gd name="connsiteX4" fmla="*/ 0 w 404948"/>
                        <a:gd name="connsiteY4" fmla="*/ 202474 h 404948"/>
                        <a:gd name="connsiteX0" fmla="*/ 2418 w 407366"/>
                        <a:gd name="connsiteY0" fmla="*/ 235131 h 437605"/>
                        <a:gd name="connsiteX1" fmla="*/ 133046 w 407366"/>
                        <a:gd name="connsiteY1" fmla="*/ 0 h 437605"/>
                        <a:gd name="connsiteX2" fmla="*/ 407366 w 407366"/>
                        <a:gd name="connsiteY2" fmla="*/ 235131 h 437605"/>
                        <a:gd name="connsiteX3" fmla="*/ 204892 w 407366"/>
                        <a:gd name="connsiteY3" fmla="*/ 437605 h 437605"/>
                        <a:gd name="connsiteX4" fmla="*/ 2418 w 407366"/>
                        <a:gd name="connsiteY4" fmla="*/ 235131 h 437605"/>
                        <a:gd name="connsiteX0" fmla="*/ 9386 w 414334"/>
                        <a:gd name="connsiteY0" fmla="*/ 239536 h 442010"/>
                        <a:gd name="connsiteX1" fmla="*/ 140014 w 414334"/>
                        <a:gd name="connsiteY1" fmla="*/ 4405 h 442010"/>
                        <a:gd name="connsiteX2" fmla="*/ 414334 w 414334"/>
                        <a:gd name="connsiteY2" fmla="*/ 239536 h 442010"/>
                        <a:gd name="connsiteX3" fmla="*/ 211860 w 414334"/>
                        <a:gd name="connsiteY3" fmla="*/ 442010 h 442010"/>
                        <a:gd name="connsiteX4" fmla="*/ 9386 w 414334"/>
                        <a:gd name="connsiteY4" fmla="*/ 239536 h 442010"/>
                        <a:gd name="connsiteX0" fmla="*/ 9386 w 414334"/>
                        <a:gd name="connsiteY0" fmla="*/ 239536 h 453204"/>
                        <a:gd name="connsiteX1" fmla="*/ 140014 w 414334"/>
                        <a:gd name="connsiteY1" fmla="*/ 4405 h 453204"/>
                        <a:gd name="connsiteX2" fmla="*/ 414334 w 414334"/>
                        <a:gd name="connsiteY2" fmla="*/ 239536 h 453204"/>
                        <a:gd name="connsiteX3" fmla="*/ 211860 w 414334"/>
                        <a:gd name="connsiteY3" fmla="*/ 442010 h 453204"/>
                        <a:gd name="connsiteX4" fmla="*/ 9386 w 414334"/>
                        <a:gd name="connsiteY4" fmla="*/ 239536 h 453204"/>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866" h="454547">
                          <a:moveTo>
                            <a:pt x="9386" y="240879"/>
                          </a:moveTo>
                          <a:cubicBezTo>
                            <a:pt x="-2588" y="167945"/>
                            <a:pt x="-30591" y="38405"/>
                            <a:pt x="140014" y="5748"/>
                          </a:cubicBezTo>
                          <a:cubicBezTo>
                            <a:pt x="310619" y="-26909"/>
                            <a:pt x="453523" y="83336"/>
                            <a:pt x="414334" y="240879"/>
                          </a:cubicBezTo>
                          <a:cubicBezTo>
                            <a:pt x="375146" y="378828"/>
                            <a:pt x="362872" y="384571"/>
                            <a:pt x="211860" y="443353"/>
                          </a:cubicBezTo>
                          <a:cubicBezTo>
                            <a:pt x="60848" y="502135"/>
                            <a:pt x="21360" y="313813"/>
                            <a:pt x="9386" y="240879"/>
                          </a:cubicBezTo>
                          <a:close/>
                        </a:path>
                      </a:pathLst>
                    </a:custGeom>
                    <a:solidFill>
                      <a:schemeClr val="bg1">
                        <a:lumMod val="8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410" name="Oval 20">
                      <a:extLst>
                        <a:ext uri="{FF2B5EF4-FFF2-40B4-BE49-F238E27FC236}">
                          <a16:creationId xmlns:a16="http://schemas.microsoft.com/office/drawing/2014/main" id="{2528B014-A237-4185-8EC2-3D093ECBAC76}"/>
                        </a:ext>
                      </a:extLst>
                    </p:cNvPr>
                    <p:cNvSpPr/>
                    <p:nvPr/>
                  </p:nvSpPr>
                  <p:spPr>
                    <a:xfrm rot="4545469">
                      <a:off x="5292406" y="1355790"/>
                      <a:ext cx="248848" cy="173084"/>
                    </a:xfrm>
                    <a:custGeom>
                      <a:avLst/>
                      <a:gdLst>
                        <a:gd name="connsiteX0" fmla="*/ 0 w 248194"/>
                        <a:gd name="connsiteY0" fmla="*/ 73479 h 146958"/>
                        <a:gd name="connsiteX1" fmla="*/ 124097 w 248194"/>
                        <a:gd name="connsiteY1" fmla="*/ 0 h 146958"/>
                        <a:gd name="connsiteX2" fmla="*/ 248194 w 248194"/>
                        <a:gd name="connsiteY2" fmla="*/ 73479 h 146958"/>
                        <a:gd name="connsiteX3" fmla="*/ 124097 w 248194"/>
                        <a:gd name="connsiteY3" fmla="*/ 146958 h 146958"/>
                        <a:gd name="connsiteX4" fmla="*/ 0 w 248194"/>
                        <a:gd name="connsiteY4" fmla="*/ 73479 h 146958"/>
                        <a:gd name="connsiteX0" fmla="*/ 0 w 248194"/>
                        <a:gd name="connsiteY0" fmla="*/ 112667 h 186146"/>
                        <a:gd name="connsiteX1" fmla="*/ 124097 w 248194"/>
                        <a:gd name="connsiteY1" fmla="*/ 0 h 186146"/>
                        <a:gd name="connsiteX2" fmla="*/ 248194 w 248194"/>
                        <a:gd name="connsiteY2" fmla="*/ 112667 h 186146"/>
                        <a:gd name="connsiteX3" fmla="*/ 124097 w 248194"/>
                        <a:gd name="connsiteY3" fmla="*/ 186146 h 186146"/>
                        <a:gd name="connsiteX4" fmla="*/ 0 w 248194"/>
                        <a:gd name="connsiteY4" fmla="*/ 112667 h 186146"/>
                        <a:gd name="connsiteX0" fmla="*/ 654 w 248848"/>
                        <a:gd name="connsiteY0" fmla="*/ 112667 h 173084"/>
                        <a:gd name="connsiteX1" fmla="*/ 124751 w 248848"/>
                        <a:gd name="connsiteY1" fmla="*/ 0 h 173084"/>
                        <a:gd name="connsiteX2" fmla="*/ 248848 w 248848"/>
                        <a:gd name="connsiteY2" fmla="*/ 112667 h 173084"/>
                        <a:gd name="connsiteX3" fmla="*/ 92094 w 248848"/>
                        <a:gd name="connsiteY3" fmla="*/ 173084 h 173084"/>
                        <a:gd name="connsiteX4" fmla="*/ 654 w 248848"/>
                        <a:gd name="connsiteY4" fmla="*/ 112667 h 173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48" h="173084">
                          <a:moveTo>
                            <a:pt x="654" y="112667"/>
                          </a:moveTo>
                          <a:cubicBezTo>
                            <a:pt x="6097" y="83820"/>
                            <a:pt x="56214" y="0"/>
                            <a:pt x="124751" y="0"/>
                          </a:cubicBezTo>
                          <a:cubicBezTo>
                            <a:pt x="193288" y="0"/>
                            <a:pt x="248848" y="72086"/>
                            <a:pt x="248848" y="112667"/>
                          </a:cubicBezTo>
                          <a:cubicBezTo>
                            <a:pt x="248848" y="153248"/>
                            <a:pt x="160631" y="173084"/>
                            <a:pt x="92094" y="173084"/>
                          </a:cubicBezTo>
                          <a:cubicBezTo>
                            <a:pt x="23557" y="173084"/>
                            <a:pt x="-4789" y="141514"/>
                            <a:pt x="654" y="112667"/>
                          </a:cubicBezTo>
                          <a:close/>
                        </a:path>
                      </a:pathLst>
                    </a:cu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nvGrpSpPr>
                  <p:cNvPr id="373" name="Group 372">
                    <a:extLst>
                      <a:ext uri="{FF2B5EF4-FFF2-40B4-BE49-F238E27FC236}">
                        <a16:creationId xmlns:a16="http://schemas.microsoft.com/office/drawing/2014/main" id="{F8DA4371-3769-4D50-B8B6-51C899A2A560}"/>
                      </a:ext>
                    </a:extLst>
                  </p:cNvPr>
                  <p:cNvGrpSpPr/>
                  <p:nvPr/>
                </p:nvGrpSpPr>
                <p:grpSpPr>
                  <a:xfrm rot="13583263">
                    <a:off x="5975782" y="1381229"/>
                    <a:ext cx="420866" cy="454547"/>
                    <a:chOff x="5158971" y="1262771"/>
                    <a:chExt cx="420866" cy="454547"/>
                  </a:xfrm>
                </p:grpSpPr>
                <p:sp>
                  <p:nvSpPr>
                    <p:cNvPr id="407" name="Oval 16">
                      <a:extLst>
                        <a:ext uri="{FF2B5EF4-FFF2-40B4-BE49-F238E27FC236}">
                          <a16:creationId xmlns:a16="http://schemas.microsoft.com/office/drawing/2014/main" id="{021CFE0F-663A-4030-B54D-4B9C01C0F0D5}"/>
                        </a:ext>
                      </a:extLst>
                    </p:cNvPr>
                    <p:cNvSpPr/>
                    <p:nvPr/>
                  </p:nvSpPr>
                  <p:spPr>
                    <a:xfrm rot="1154011">
                      <a:off x="5158971" y="1262771"/>
                      <a:ext cx="420866" cy="454547"/>
                    </a:xfrm>
                    <a:custGeom>
                      <a:avLst/>
                      <a:gdLst>
                        <a:gd name="connsiteX0" fmla="*/ 0 w 404948"/>
                        <a:gd name="connsiteY0" fmla="*/ 202474 h 404948"/>
                        <a:gd name="connsiteX1" fmla="*/ 202474 w 404948"/>
                        <a:gd name="connsiteY1" fmla="*/ 0 h 404948"/>
                        <a:gd name="connsiteX2" fmla="*/ 404948 w 404948"/>
                        <a:gd name="connsiteY2" fmla="*/ 202474 h 404948"/>
                        <a:gd name="connsiteX3" fmla="*/ 202474 w 404948"/>
                        <a:gd name="connsiteY3" fmla="*/ 404948 h 404948"/>
                        <a:gd name="connsiteX4" fmla="*/ 0 w 404948"/>
                        <a:gd name="connsiteY4" fmla="*/ 202474 h 404948"/>
                        <a:gd name="connsiteX0" fmla="*/ 2418 w 407366"/>
                        <a:gd name="connsiteY0" fmla="*/ 235131 h 437605"/>
                        <a:gd name="connsiteX1" fmla="*/ 133046 w 407366"/>
                        <a:gd name="connsiteY1" fmla="*/ 0 h 437605"/>
                        <a:gd name="connsiteX2" fmla="*/ 407366 w 407366"/>
                        <a:gd name="connsiteY2" fmla="*/ 235131 h 437605"/>
                        <a:gd name="connsiteX3" fmla="*/ 204892 w 407366"/>
                        <a:gd name="connsiteY3" fmla="*/ 437605 h 437605"/>
                        <a:gd name="connsiteX4" fmla="*/ 2418 w 407366"/>
                        <a:gd name="connsiteY4" fmla="*/ 235131 h 437605"/>
                        <a:gd name="connsiteX0" fmla="*/ 9386 w 414334"/>
                        <a:gd name="connsiteY0" fmla="*/ 239536 h 442010"/>
                        <a:gd name="connsiteX1" fmla="*/ 140014 w 414334"/>
                        <a:gd name="connsiteY1" fmla="*/ 4405 h 442010"/>
                        <a:gd name="connsiteX2" fmla="*/ 414334 w 414334"/>
                        <a:gd name="connsiteY2" fmla="*/ 239536 h 442010"/>
                        <a:gd name="connsiteX3" fmla="*/ 211860 w 414334"/>
                        <a:gd name="connsiteY3" fmla="*/ 442010 h 442010"/>
                        <a:gd name="connsiteX4" fmla="*/ 9386 w 414334"/>
                        <a:gd name="connsiteY4" fmla="*/ 239536 h 442010"/>
                        <a:gd name="connsiteX0" fmla="*/ 9386 w 414334"/>
                        <a:gd name="connsiteY0" fmla="*/ 239536 h 453204"/>
                        <a:gd name="connsiteX1" fmla="*/ 140014 w 414334"/>
                        <a:gd name="connsiteY1" fmla="*/ 4405 h 453204"/>
                        <a:gd name="connsiteX2" fmla="*/ 414334 w 414334"/>
                        <a:gd name="connsiteY2" fmla="*/ 239536 h 453204"/>
                        <a:gd name="connsiteX3" fmla="*/ 211860 w 414334"/>
                        <a:gd name="connsiteY3" fmla="*/ 442010 h 453204"/>
                        <a:gd name="connsiteX4" fmla="*/ 9386 w 414334"/>
                        <a:gd name="connsiteY4" fmla="*/ 239536 h 453204"/>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866" h="454547">
                          <a:moveTo>
                            <a:pt x="9386" y="240879"/>
                          </a:moveTo>
                          <a:cubicBezTo>
                            <a:pt x="-2588" y="167945"/>
                            <a:pt x="-30591" y="38405"/>
                            <a:pt x="140014" y="5748"/>
                          </a:cubicBezTo>
                          <a:cubicBezTo>
                            <a:pt x="310619" y="-26909"/>
                            <a:pt x="453523" y="83336"/>
                            <a:pt x="414334" y="240879"/>
                          </a:cubicBezTo>
                          <a:cubicBezTo>
                            <a:pt x="375146" y="378828"/>
                            <a:pt x="362872" y="384571"/>
                            <a:pt x="211860" y="443353"/>
                          </a:cubicBezTo>
                          <a:cubicBezTo>
                            <a:pt x="60848" y="502135"/>
                            <a:pt x="21360" y="313813"/>
                            <a:pt x="9386" y="240879"/>
                          </a:cubicBezTo>
                          <a:close/>
                        </a:path>
                      </a:pathLst>
                    </a:custGeom>
                    <a:solidFill>
                      <a:schemeClr val="bg2">
                        <a:lumMod val="20000"/>
                        <a:lumOff val="8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408" name="Oval 20">
                      <a:extLst>
                        <a:ext uri="{FF2B5EF4-FFF2-40B4-BE49-F238E27FC236}">
                          <a16:creationId xmlns:a16="http://schemas.microsoft.com/office/drawing/2014/main" id="{2A499861-3B97-4A93-B1E7-2151217BB382}"/>
                        </a:ext>
                      </a:extLst>
                    </p:cNvPr>
                    <p:cNvSpPr/>
                    <p:nvPr/>
                  </p:nvSpPr>
                  <p:spPr>
                    <a:xfrm rot="4545469">
                      <a:off x="5194958" y="1432447"/>
                      <a:ext cx="248848" cy="173084"/>
                    </a:xfrm>
                    <a:custGeom>
                      <a:avLst/>
                      <a:gdLst>
                        <a:gd name="connsiteX0" fmla="*/ 0 w 248194"/>
                        <a:gd name="connsiteY0" fmla="*/ 73479 h 146958"/>
                        <a:gd name="connsiteX1" fmla="*/ 124097 w 248194"/>
                        <a:gd name="connsiteY1" fmla="*/ 0 h 146958"/>
                        <a:gd name="connsiteX2" fmla="*/ 248194 w 248194"/>
                        <a:gd name="connsiteY2" fmla="*/ 73479 h 146958"/>
                        <a:gd name="connsiteX3" fmla="*/ 124097 w 248194"/>
                        <a:gd name="connsiteY3" fmla="*/ 146958 h 146958"/>
                        <a:gd name="connsiteX4" fmla="*/ 0 w 248194"/>
                        <a:gd name="connsiteY4" fmla="*/ 73479 h 146958"/>
                        <a:gd name="connsiteX0" fmla="*/ 0 w 248194"/>
                        <a:gd name="connsiteY0" fmla="*/ 112667 h 186146"/>
                        <a:gd name="connsiteX1" fmla="*/ 124097 w 248194"/>
                        <a:gd name="connsiteY1" fmla="*/ 0 h 186146"/>
                        <a:gd name="connsiteX2" fmla="*/ 248194 w 248194"/>
                        <a:gd name="connsiteY2" fmla="*/ 112667 h 186146"/>
                        <a:gd name="connsiteX3" fmla="*/ 124097 w 248194"/>
                        <a:gd name="connsiteY3" fmla="*/ 186146 h 186146"/>
                        <a:gd name="connsiteX4" fmla="*/ 0 w 248194"/>
                        <a:gd name="connsiteY4" fmla="*/ 112667 h 186146"/>
                        <a:gd name="connsiteX0" fmla="*/ 654 w 248848"/>
                        <a:gd name="connsiteY0" fmla="*/ 112667 h 173084"/>
                        <a:gd name="connsiteX1" fmla="*/ 124751 w 248848"/>
                        <a:gd name="connsiteY1" fmla="*/ 0 h 173084"/>
                        <a:gd name="connsiteX2" fmla="*/ 248848 w 248848"/>
                        <a:gd name="connsiteY2" fmla="*/ 112667 h 173084"/>
                        <a:gd name="connsiteX3" fmla="*/ 92094 w 248848"/>
                        <a:gd name="connsiteY3" fmla="*/ 173084 h 173084"/>
                        <a:gd name="connsiteX4" fmla="*/ 654 w 248848"/>
                        <a:gd name="connsiteY4" fmla="*/ 112667 h 173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48" h="173084">
                          <a:moveTo>
                            <a:pt x="654" y="112667"/>
                          </a:moveTo>
                          <a:cubicBezTo>
                            <a:pt x="6097" y="83820"/>
                            <a:pt x="56214" y="0"/>
                            <a:pt x="124751" y="0"/>
                          </a:cubicBezTo>
                          <a:cubicBezTo>
                            <a:pt x="193288" y="0"/>
                            <a:pt x="248848" y="72086"/>
                            <a:pt x="248848" y="112667"/>
                          </a:cubicBezTo>
                          <a:cubicBezTo>
                            <a:pt x="248848" y="153248"/>
                            <a:pt x="160631" y="173084"/>
                            <a:pt x="92094" y="173084"/>
                          </a:cubicBezTo>
                          <a:cubicBezTo>
                            <a:pt x="23557" y="173084"/>
                            <a:pt x="-4789" y="141514"/>
                            <a:pt x="654" y="112667"/>
                          </a:cubicBezTo>
                          <a:close/>
                        </a:path>
                      </a:pathLst>
                    </a:custGeom>
                    <a:solidFill>
                      <a:schemeClr val="bg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nvGrpSpPr>
                  <p:cNvPr id="374" name="Group 373">
                    <a:extLst>
                      <a:ext uri="{FF2B5EF4-FFF2-40B4-BE49-F238E27FC236}">
                        <a16:creationId xmlns:a16="http://schemas.microsoft.com/office/drawing/2014/main" id="{41C7DE6C-6C8A-4772-9FB7-FB90F5340370}"/>
                      </a:ext>
                    </a:extLst>
                  </p:cNvPr>
                  <p:cNvGrpSpPr/>
                  <p:nvPr/>
                </p:nvGrpSpPr>
                <p:grpSpPr>
                  <a:xfrm rot="21089882">
                    <a:off x="6080295" y="1831316"/>
                    <a:ext cx="419732" cy="453322"/>
                    <a:chOff x="5158971" y="1262771"/>
                    <a:chExt cx="420866" cy="454547"/>
                  </a:xfrm>
                </p:grpSpPr>
                <p:sp>
                  <p:nvSpPr>
                    <p:cNvPr id="405" name="Oval 16">
                      <a:extLst>
                        <a:ext uri="{FF2B5EF4-FFF2-40B4-BE49-F238E27FC236}">
                          <a16:creationId xmlns:a16="http://schemas.microsoft.com/office/drawing/2014/main" id="{E1B5C1CA-7382-4900-81D8-9C10CD2CB864}"/>
                        </a:ext>
                      </a:extLst>
                    </p:cNvPr>
                    <p:cNvSpPr/>
                    <p:nvPr/>
                  </p:nvSpPr>
                  <p:spPr>
                    <a:xfrm rot="1154011">
                      <a:off x="5158971" y="1262771"/>
                      <a:ext cx="420866" cy="454547"/>
                    </a:xfrm>
                    <a:custGeom>
                      <a:avLst/>
                      <a:gdLst>
                        <a:gd name="connsiteX0" fmla="*/ 0 w 404948"/>
                        <a:gd name="connsiteY0" fmla="*/ 202474 h 404948"/>
                        <a:gd name="connsiteX1" fmla="*/ 202474 w 404948"/>
                        <a:gd name="connsiteY1" fmla="*/ 0 h 404948"/>
                        <a:gd name="connsiteX2" fmla="*/ 404948 w 404948"/>
                        <a:gd name="connsiteY2" fmla="*/ 202474 h 404948"/>
                        <a:gd name="connsiteX3" fmla="*/ 202474 w 404948"/>
                        <a:gd name="connsiteY3" fmla="*/ 404948 h 404948"/>
                        <a:gd name="connsiteX4" fmla="*/ 0 w 404948"/>
                        <a:gd name="connsiteY4" fmla="*/ 202474 h 404948"/>
                        <a:gd name="connsiteX0" fmla="*/ 2418 w 407366"/>
                        <a:gd name="connsiteY0" fmla="*/ 235131 h 437605"/>
                        <a:gd name="connsiteX1" fmla="*/ 133046 w 407366"/>
                        <a:gd name="connsiteY1" fmla="*/ 0 h 437605"/>
                        <a:gd name="connsiteX2" fmla="*/ 407366 w 407366"/>
                        <a:gd name="connsiteY2" fmla="*/ 235131 h 437605"/>
                        <a:gd name="connsiteX3" fmla="*/ 204892 w 407366"/>
                        <a:gd name="connsiteY3" fmla="*/ 437605 h 437605"/>
                        <a:gd name="connsiteX4" fmla="*/ 2418 w 407366"/>
                        <a:gd name="connsiteY4" fmla="*/ 235131 h 437605"/>
                        <a:gd name="connsiteX0" fmla="*/ 9386 w 414334"/>
                        <a:gd name="connsiteY0" fmla="*/ 239536 h 442010"/>
                        <a:gd name="connsiteX1" fmla="*/ 140014 w 414334"/>
                        <a:gd name="connsiteY1" fmla="*/ 4405 h 442010"/>
                        <a:gd name="connsiteX2" fmla="*/ 414334 w 414334"/>
                        <a:gd name="connsiteY2" fmla="*/ 239536 h 442010"/>
                        <a:gd name="connsiteX3" fmla="*/ 211860 w 414334"/>
                        <a:gd name="connsiteY3" fmla="*/ 442010 h 442010"/>
                        <a:gd name="connsiteX4" fmla="*/ 9386 w 414334"/>
                        <a:gd name="connsiteY4" fmla="*/ 239536 h 442010"/>
                        <a:gd name="connsiteX0" fmla="*/ 9386 w 414334"/>
                        <a:gd name="connsiteY0" fmla="*/ 239536 h 453204"/>
                        <a:gd name="connsiteX1" fmla="*/ 140014 w 414334"/>
                        <a:gd name="connsiteY1" fmla="*/ 4405 h 453204"/>
                        <a:gd name="connsiteX2" fmla="*/ 414334 w 414334"/>
                        <a:gd name="connsiteY2" fmla="*/ 239536 h 453204"/>
                        <a:gd name="connsiteX3" fmla="*/ 211860 w 414334"/>
                        <a:gd name="connsiteY3" fmla="*/ 442010 h 453204"/>
                        <a:gd name="connsiteX4" fmla="*/ 9386 w 414334"/>
                        <a:gd name="connsiteY4" fmla="*/ 239536 h 453204"/>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866" h="454547">
                          <a:moveTo>
                            <a:pt x="9386" y="240879"/>
                          </a:moveTo>
                          <a:cubicBezTo>
                            <a:pt x="-2588" y="167945"/>
                            <a:pt x="-30591" y="38405"/>
                            <a:pt x="140014" y="5748"/>
                          </a:cubicBezTo>
                          <a:cubicBezTo>
                            <a:pt x="310619" y="-26909"/>
                            <a:pt x="453523" y="83336"/>
                            <a:pt x="414334" y="240879"/>
                          </a:cubicBezTo>
                          <a:cubicBezTo>
                            <a:pt x="375146" y="378828"/>
                            <a:pt x="362872" y="384571"/>
                            <a:pt x="211860" y="443353"/>
                          </a:cubicBezTo>
                          <a:cubicBezTo>
                            <a:pt x="60848" y="502135"/>
                            <a:pt x="21360" y="313813"/>
                            <a:pt x="9386" y="240879"/>
                          </a:cubicBezTo>
                          <a:close/>
                        </a:path>
                      </a:pathLst>
                    </a:custGeom>
                    <a:solidFill>
                      <a:schemeClr val="bg1">
                        <a:lumMod val="8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406" name="Oval 20">
                      <a:extLst>
                        <a:ext uri="{FF2B5EF4-FFF2-40B4-BE49-F238E27FC236}">
                          <a16:creationId xmlns:a16="http://schemas.microsoft.com/office/drawing/2014/main" id="{B52D7805-795B-45B6-8F70-49CDC6EA2789}"/>
                        </a:ext>
                      </a:extLst>
                    </p:cNvPr>
                    <p:cNvSpPr/>
                    <p:nvPr/>
                  </p:nvSpPr>
                  <p:spPr>
                    <a:xfrm rot="4545469">
                      <a:off x="5194958" y="1432447"/>
                      <a:ext cx="248848" cy="173084"/>
                    </a:xfrm>
                    <a:custGeom>
                      <a:avLst/>
                      <a:gdLst>
                        <a:gd name="connsiteX0" fmla="*/ 0 w 248194"/>
                        <a:gd name="connsiteY0" fmla="*/ 73479 h 146958"/>
                        <a:gd name="connsiteX1" fmla="*/ 124097 w 248194"/>
                        <a:gd name="connsiteY1" fmla="*/ 0 h 146958"/>
                        <a:gd name="connsiteX2" fmla="*/ 248194 w 248194"/>
                        <a:gd name="connsiteY2" fmla="*/ 73479 h 146958"/>
                        <a:gd name="connsiteX3" fmla="*/ 124097 w 248194"/>
                        <a:gd name="connsiteY3" fmla="*/ 146958 h 146958"/>
                        <a:gd name="connsiteX4" fmla="*/ 0 w 248194"/>
                        <a:gd name="connsiteY4" fmla="*/ 73479 h 146958"/>
                        <a:gd name="connsiteX0" fmla="*/ 0 w 248194"/>
                        <a:gd name="connsiteY0" fmla="*/ 112667 h 186146"/>
                        <a:gd name="connsiteX1" fmla="*/ 124097 w 248194"/>
                        <a:gd name="connsiteY1" fmla="*/ 0 h 186146"/>
                        <a:gd name="connsiteX2" fmla="*/ 248194 w 248194"/>
                        <a:gd name="connsiteY2" fmla="*/ 112667 h 186146"/>
                        <a:gd name="connsiteX3" fmla="*/ 124097 w 248194"/>
                        <a:gd name="connsiteY3" fmla="*/ 186146 h 186146"/>
                        <a:gd name="connsiteX4" fmla="*/ 0 w 248194"/>
                        <a:gd name="connsiteY4" fmla="*/ 112667 h 186146"/>
                        <a:gd name="connsiteX0" fmla="*/ 654 w 248848"/>
                        <a:gd name="connsiteY0" fmla="*/ 112667 h 173084"/>
                        <a:gd name="connsiteX1" fmla="*/ 124751 w 248848"/>
                        <a:gd name="connsiteY1" fmla="*/ 0 h 173084"/>
                        <a:gd name="connsiteX2" fmla="*/ 248848 w 248848"/>
                        <a:gd name="connsiteY2" fmla="*/ 112667 h 173084"/>
                        <a:gd name="connsiteX3" fmla="*/ 92094 w 248848"/>
                        <a:gd name="connsiteY3" fmla="*/ 173084 h 173084"/>
                        <a:gd name="connsiteX4" fmla="*/ 654 w 248848"/>
                        <a:gd name="connsiteY4" fmla="*/ 112667 h 173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48" h="173084">
                          <a:moveTo>
                            <a:pt x="654" y="112667"/>
                          </a:moveTo>
                          <a:cubicBezTo>
                            <a:pt x="6097" y="83820"/>
                            <a:pt x="56214" y="0"/>
                            <a:pt x="124751" y="0"/>
                          </a:cubicBezTo>
                          <a:cubicBezTo>
                            <a:pt x="193288" y="0"/>
                            <a:pt x="248848" y="72086"/>
                            <a:pt x="248848" y="112667"/>
                          </a:cubicBezTo>
                          <a:cubicBezTo>
                            <a:pt x="248848" y="153248"/>
                            <a:pt x="160631" y="173084"/>
                            <a:pt x="92094" y="173084"/>
                          </a:cubicBezTo>
                          <a:cubicBezTo>
                            <a:pt x="23557" y="173084"/>
                            <a:pt x="-4789" y="141514"/>
                            <a:pt x="654" y="112667"/>
                          </a:cubicBezTo>
                          <a:close/>
                        </a:path>
                      </a:pathLst>
                    </a:cu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nvGrpSpPr>
                  <p:cNvPr id="375" name="Group 374">
                    <a:extLst>
                      <a:ext uri="{FF2B5EF4-FFF2-40B4-BE49-F238E27FC236}">
                        <a16:creationId xmlns:a16="http://schemas.microsoft.com/office/drawing/2014/main" id="{7151810B-40DB-460D-BDF9-51C6E6CFF084}"/>
                      </a:ext>
                    </a:extLst>
                  </p:cNvPr>
                  <p:cNvGrpSpPr/>
                  <p:nvPr/>
                </p:nvGrpSpPr>
                <p:grpSpPr>
                  <a:xfrm rot="4863723">
                    <a:off x="6157246" y="2177199"/>
                    <a:ext cx="396360" cy="428080"/>
                    <a:chOff x="5158971" y="1262771"/>
                    <a:chExt cx="420866" cy="454547"/>
                  </a:xfrm>
                </p:grpSpPr>
                <p:sp>
                  <p:nvSpPr>
                    <p:cNvPr id="403" name="Oval 16">
                      <a:extLst>
                        <a:ext uri="{FF2B5EF4-FFF2-40B4-BE49-F238E27FC236}">
                          <a16:creationId xmlns:a16="http://schemas.microsoft.com/office/drawing/2014/main" id="{70C921B3-8CF4-4403-A9B3-BB9EC7A2E48A}"/>
                        </a:ext>
                      </a:extLst>
                    </p:cNvPr>
                    <p:cNvSpPr/>
                    <p:nvPr/>
                  </p:nvSpPr>
                  <p:spPr>
                    <a:xfrm rot="1154011">
                      <a:off x="5158971" y="1262771"/>
                      <a:ext cx="420866" cy="454547"/>
                    </a:xfrm>
                    <a:custGeom>
                      <a:avLst/>
                      <a:gdLst>
                        <a:gd name="connsiteX0" fmla="*/ 0 w 404948"/>
                        <a:gd name="connsiteY0" fmla="*/ 202474 h 404948"/>
                        <a:gd name="connsiteX1" fmla="*/ 202474 w 404948"/>
                        <a:gd name="connsiteY1" fmla="*/ 0 h 404948"/>
                        <a:gd name="connsiteX2" fmla="*/ 404948 w 404948"/>
                        <a:gd name="connsiteY2" fmla="*/ 202474 h 404948"/>
                        <a:gd name="connsiteX3" fmla="*/ 202474 w 404948"/>
                        <a:gd name="connsiteY3" fmla="*/ 404948 h 404948"/>
                        <a:gd name="connsiteX4" fmla="*/ 0 w 404948"/>
                        <a:gd name="connsiteY4" fmla="*/ 202474 h 404948"/>
                        <a:gd name="connsiteX0" fmla="*/ 2418 w 407366"/>
                        <a:gd name="connsiteY0" fmla="*/ 235131 h 437605"/>
                        <a:gd name="connsiteX1" fmla="*/ 133046 w 407366"/>
                        <a:gd name="connsiteY1" fmla="*/ 0 h 437605"/>
                        <a:gd name="connsiteX2" fmla="*/ 407366 w 407366"/>
                        <a:gd name="connsiteY2" fmla="*/ 235131 h 437605"/>
                        <a:gd name="connsiteX3" fmla="*/ 204892 w 407366"/>
                        <a:gd name="connsiteY3" fmla="*/ 437605 h 437605"/>
                        <a:gd name="connsiteX4" fmla="*/ 2418 w 407366"/>
                        <a:gd name="connsiteY4" fmla="*/ 235131 h 437605"/>
                        <a:gd name="connsiteX0" fmla="*/ 9386 w 414334"/>
                        <a:gd name="connsiteY0" fmla="*/ 239536 h 442010"/>
                        <a:gd name="connsiteX1" fmla="*/ 140014 w 414334"/>
                        <a:gd name="connsiteY1" fmla="*/ 4405 h 442010"/>
                        <a:gd name="connsiteX2" fmla="*/ 414334 w 414334"/>
                        <a:gd name="connsiteY2" fmla="*/ 239536 h 442010"/>
                        <a:gd name="connsiteX3" fmla="*/ 211860 w 414334"/>
                        <a:gd name="connsiteY3" fmla="*/ 442010 h 442010"/>
                        <a:gd name="connsiteX4" fmla="*/ 9386 w 414334"/>
                        <a:gd name="connsiteY4" fmla="*/ 239536 h 442010"/>
                        <a:gd name="connsiteX0" fmla="*/ 9386 w 414334"/>
                        <a:gd name="connsiteY0" fmla="*/ 239536 h 453204"/>
                        <a:gd name="connsiteX1" fmla="*/ 140014 w 414334"/>
                        <a:gd name="connsiteY1" fmla="*/ 4405 h 453204"/>
                        <a:gd name="connsiteX2" fmla="*/ 414334 w 414334"/>
                        <a:gd name="connsiteY2" fmla="*/ 239536 h 453204"/>
                        <a:gd name="connsiteX3" fmla="*/ 211860 w 414334"/>
                        <a:gd name="connsiteY3" fmla="*/ 442010 h 453204"/>
                        <a:gd name="connsiteX4" fmla="*/ 9386 w 414334"/>
                        <a:gd name="connsiteY4" fmla="*/ 239536 h 453204"/>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866" h="454547">
                          <a:moveTo>
                            <a:pt x="9386" y="240879"/>
                          </a:moveTo>
                          <a:cubicBezTo>
                            <a:pt x="-2588" y="167945"/>
                            <a:pt x="-30591" y="38405"/>
                            <a:pt x="140014" y="5748"/>
                          </a:cubicBezTo>
                          <a:cubicBezTo>
                            <a:pt x="310619" y="-26909"/>
                            <a:pt x="453523" y="83336"/>
                            <a:pt x="414334" y="240879"/>
                          </a:cubicBezTo>
                          <a:cubicBezTo>
                            <a:pt x="375146" y="378828"/>
                            <a:pt x="362872" y="384571"/>
                            <a:pt x="211860" y="443353"/>
                          </a:cubicBezTo>
                          <a:cubicBezTo>
                            <a:pt x="60848" y="502135"/>
                            <a:pt x="21360" y="313813"/>
                            <a:pt x="9386" y="240879"/>
                          </a:cubicBezTo>
                          <a:close/>
                        </a:path>
                      </a:pathLst>
                    </a:custGeom>
                    <a:solidFill>
                      <a:srgbClr val="D9D9D9"/>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404" name="Oval 20">
                      <a:extLst>
                        <a:ext uri="{FF2B5EF4-FFF2-40B4-BE49-F238E27FC236}">
                          <a16:creationId xmlns:a16="http://schemas.microsoft.com/office/drawing/2014/main" id="{7DFE33B2-4040-4530-B6B8-FD53482DA226}"/>
                        </a:ext>
                      </a:extLst>
                    </p:cNvPr>
                    <p:cNvSpPr/>
                    <p:nvPr/>
                  </p:nvSpPr>
                  <p:spPr>
                    <a:xfrm rot="4545469">
                      <a:off x="5292406" y="1355790"/>
                      <a:ext cx="248848" cy="173084"/>
                    </a:xfrm>
                    <a:custGeom>
                      <a:avLst/>
                      <a:gdLst>
                        <a:gd name="connsiteX0" fmla="*/ 0 w 248194"/>
                        <a:gd name="connsiteY0" fmla="*/ 73479 h 146958"/>
                        <a:gd name="connsiteX1" fmla="*/ 124097 w 248194"/>
                        <a:gd name="connsiteY1" fmla="*/ 0 h 146958"/>
                        <a:gd name="connsiteX2" fmla="*/ 248194 w 248194"/>
                        <a:gd name="connsiteY2" fmla="*/ 73479 h 146958"/>
                        <a:gd name="connsiteX3" fmla="*/ 124097 w 248194"/>
                        <a:gd name="connsiteY3" fmla="*/ 146958 h 146958"/>
                        <a:gd name="connsiteX4" fmla="*/ 0 w 248194"/>
                        <a:gd name="connsiteY4" fmla="*/ 73479 h 146958"/>
                        <a:gd name="connsiteX0" fmla="*/ 0 w 248194"/>
                        <a:gd name="connsiteY0" fmla="*/ 112667 h 186146"/>
                        <a:gd name="connsiteX1" fmla="*/ 124097 w 248194"/>
                        <a:gd name="connsiteY1" fmla="*/ 0 h 186146"/>
                        <a:gd name="connsiteX2" fmla="*/ 248194 w 248194"/>
                        <a:gd name="connsiteY2" fmla="*/ 112667 h 186146"/>
                        <a:gd name="connsiteX3" fmla="*/ 124097 w 248194"/>
                        <a:gd name="connsiteY3" fmla="*/ 186146 h 186146"/>
                        <a:gd name="connsiteX4" fmla="*/ 0 w 248194"/>
                        <a:gd name="connsiteY4" fmla="*/ 112667 h 186146"/>
                        <a:gd name="connsiteX0" fmla="*/ 654 w 248848"/>
                        <a:gd name="connsiteY0" fmla="*/ 112667 h 173084"/>
                        <a:gd name="connsiteX1" fmla="*/ 124751 w 248848"/>
                        <a:gd name="connsiteY1" fmla="*/ 0 h 173084"/>
                        <a:gd name="connsiteX2" fmla="*/ 248848 w 248848"/>
                        <a:gd name="connsiteY2" fmla="*/ 112667 h 173084"/>
                        <a:gd name="connsiteX3" fmla="*/ 92094 w 248848"/>
                        <a:gd name="connsiteY3" fmla="*/ 173084 h 173084"/>
                        <a:gd name="connsiteX4" fmla="*/ 654 w 248848"/>
                        <a:gd name="connsiteY4" fmla="*/ 112667 h 173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48" h="173084">
                          <a:moveTo>
                            <a:pt x="654" y="112667"/>
                          </a:moveTo>
                          <a:cubicBezTo>
                            <a:pt x="6097" y="83820"/>
                            <a:pt x="56214" y="0"/>
                            <a:pt x="124751" y="0"/>
                          </a:cubicBezTo>
                          <a:cubicBezTo>
                            <a:pt x="193288" y="0"/>
                            <a:pt x="248848" y="72086"/>
                            <a:pt x="248848" y="112667"/>
                          </a:cubicBezTo>
                          <a:cubicBezTo>
                            <a:pt x="248848" y="153248"/>
                            <a:pt x="160631" y="173084"/>
                            <a:pt x="92094" y="173084"/>
                          </a:cubicBezTo>
                          <a:cubicBezTo>
                            <a:pt x="23557" y="173084"/>
                            <a:pt x="-4789" y="141514"/>
                            <a:pt x="654" y="112667"/>
                          </a:cubicBezTo>
                          <a:close/>
                        </a:path>
                      </a:pathLst>
                    </a:custGeom>
                    <a:solidFill>
                      <a:srgbClr val="BFBFB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nvGrpSpPr>
                  <p:cNvPr id="376" name="Group 375">
                    <a:extLst>
                      <a:ext uri="{FF2B5EF4-FFF2-40B4-BE49-F238E27FC236}">
                        <a16:creationId xmlns:a16="http://schemas.microsoft.com/office/drawing/2014/main" id="{1F06E214-3F0E-4620-8408-E8B3BEC5092E}"/>
                      </a:ext>
                    </a:extLst>
                  </p:cNvPr>
                  <p:cNvGrpSpPr/>
                  <p:nvPr/>
                </p:nvGrpSpPr>
                <p:grpSpPr>
                  <a:xfrm rot="1919741">
                    <a:off x="6294231" y="1478778"/>
                    <a:ext cx="420866" cy="454547"/>
                    <a:chOff x="5171854" y="1266884"/>
                    <a:chExt cx="420866" cy="454547"/>
                  </a:xfrm>
                </p:grpSpPr>
                <p:sp>
                  <p:nvSpPr>
                    <p:cNvPr id="401" name="Oval 16">
                      <a:extLst>
                        <a:ext uri="{FF2B5EF4-FFF2-40B4-BE49-F238E27FC236}">
                          <a16:creationId xmlns:a16="http://schemas.microsoft.com/office/drawing/2014/main" id="{49C8648C-AAE7-4DAE-89C9-4E5BC1E60DF9}"/>
                        </a:ext>
                      </a:extLst>
                    </p:cNvPr>
                    <p:cNvSpPr/>
                    <p:nvPr/>
                  </p:nvSpPr>
                  <p:spPr>
                    <a:xfrm rot="1154011">
                      <a:off x="5171854" y="1266884"/>
                      <a:ext cx="420866" cy="454547"/>
                    </a:xfrm>
                    <a:custGeom>
                      <a:avLst/>
                      <a:gdLst>
                        <a:gd name="connsiteX0" fmla="*/ 0 w 404948"/>
                        <a:gd name="connsiteY0" fmla="*/ 202474 h 404948"/>
                        <a:gd name="connsiteX1" fmla="*/ 202474 w 404948"/>
                        <a:gd name="connsiteY1" fmla="*/ 0 h 404948"/>
                        <a:gd name="connsiteX2" fmla="*/ 404948 w 404948"/>
                        <a:gd name="connsiteY2" fmla="*/ 202474 h 404948"/>
                        <a:gd name="connsiteX3" fmla="*/ 202474 w 404948"/>
                        <a:gd name="connsiteY3" fmla="*/ 404948 h 404948"/>
                        <a:gd name="connsiteX4" fmla="*/ 0 w 404948"/>
                        <a:gd name="connsiteY4" fmla="*/ 202474 h 404948"/>
                        <a:gd name="connsiteX0" fmla="*/ 2418 w 407366"/>
                        <a:gd name="connsiteY0" fmla="*/ 235131 h 437605"/>
                        <a:gd name="connsiteX1" fmla="*/ 133046 w 407366"/>
                        <a:gd name="connsiteY1" fmla="*/ 0 h 437605"/>
                        <a:gd name="connsiteX2" fmla="*/ 407366 w 407366"/>
                        <a:gd name="connsiteY2" fmla="*/ 235131 h 437605"/>
                        <a:gd name="connsiteX3" fmla="*/ 204892 w 407366"/>
                        <a:gd name="connsiteY3" fmla="*/ 437605 h 437605"/>
                        <a:gd name="connsiteX4" fmla="*/ 2418 w 407366"/>
                        <a:gd name="connsiteY4" fmla="*/ 235131 h 437605"/>
                        <a:gd name="connsiteX0" fmla="*/ 9386 w 414334"/>
                        <a:gd name="connsiteY0" fmla="*/ 239536 h 442010"/>
                        <a:gd name="connsiteX1" fmla="*/ 140014 w 414334"/>
                        <a:gd name="connsiteY1" fmla="*/ 4405 h 442010"/>
                        <a:gd name="connsiteX2" fmla="*/ 414334 w 414334"/>
                        <a:gd name="connsiteY2" fmla="*/ 239536 h 442010"/>
                        <a:gd name="connsiteX3" fmla="*/ 211860 w 414334"/>
                        <a:gd name="connsiteY3" fmla="*/ 442010 h 442010"/>
                        <a:gd name="connsiteX4" fmla="*/ 9386 w 414334"/>
                        <a:gd name="connsiteY4" fmla="*/ 239536 h 442010"/>
                        <a:gd name="connsiteX0" fmla="*/ 9386 w 414334"/>
                        <a:gd name="connsiteY0" fmla="*/ 239536 h 453204"/>
                        <a:gd name="connsiteX1" fmla="*/ 140014 w 414334"/>
                        <a:gd name="connsiteY1" fmla="*/ 4405 h 453204"/>
                        <a:gd name="connsiteX2" fmla="*/ 414334 w 414334"/>
                        <a:gd name="connsiteY2" fmla="*/ 239536 h 453204"/>
                        <a:gd name="connsiteX3" fmla="*/ 211860 w 414334"/>
                        <a:gd name="connsiteY3" fmla="*/ 442010 h 453204"/>
                        <a:gd name="connsiteX4" fmla="*/ 9386 w 414334"/>
                        <a:gd name="connsiteY4" fmla="*/ 239536 h 453204"/>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866" h="454547">
                          <a:moveTo>
                            <a:pt x="9386" y="240879"/>
                          </a:moveTo>
                          <a:cubicBezTo>
                            <a:pt x="-2588" y="167945"/>
                            <a:pt x="-30591" y="38405"/>
                            <a:pt x="140014" y="5748"/>
                          </a:cubicBezTo>
                          <a:cubicBezTo>
                            <a:pt x="310619" y="-26909"/>
                            <a:pt x="453523" y="83336"/>
                            <a:pt x="414334" y="240879"/>
                          </a:cubicBezTo>
                          <a:cubicBezTo>
                            <a:pt x="375146" y="378828"/>
                            <a:pt x="362872" y="384571"/>
                            <a:pt x="211860" y="443353"/>
                          </a:cubicBezTo>
                          <a:cubicBezTo>
                            <a:pt x="60848" y="502135"/>
                            <a:pt x="21360" y="313813"/>
                            <a:pt x="9386" y="240879"/>
                          </a:cubicBezTo>
                          <a:close/>
                        </a:path>
                      </a:pathLst>
                    </a:custGeom>
                    <a:solidFill>
                      <a:schemeClr val="bg1">
                        <a:lumMod val="8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402" name="Oval 20">
                      <a:extLst>
                        <a:ext uri="{FF2B5EF4-FFF2-40B4-BE49-F238E27FC236}">
                          <a16:creationId xmlns:a16="http://schemas.microsoft.com/office/drawing/2014/main" id="{C40D0510-4F0D-41DA-85CE-BCA9871F558E}"/>
                        </a:ext>
                      </a:extLst>
                    </p:cNvPr>
                    <p:cNvSpPr/>
                    <p:nvPr/>
                  </p:nvSpPr>
                  <p:spPr>
                    <a:xfrm rot="4545469">
                      <a:off x="5207841" y="1436560"/>
                      <a:ext cx="248848" cy="173084"/>
                    </a:xfrm>
                    <a:custGeom>
                      <a:avLst/>
                      <a:gdLst>
                        <a:gd name="connsiteX0" fmla="*/ 0 w 248194"/>
                        <a:gd name="connsiteY0" fmla="*/ 73479 h 146958"/>
                        <a:gd name="connsiteX1" fmla="*/ 124097 w 248194"/>
                        <a:gd name="connsiteY1" fmla="*/ 0 h 146958"/>
                        <a:gd name="connsiteX2" fmla="*/ 248194 w 248194"/>
                        <a:gd name="connsiteY2" fmla="*/ 73479 h 146958"/>
                        <a:gd name="connsiteX3" fmla="*/ 124097 w 248194"/>
                        <a:gd name="connsiteY3" fmla="*/ 146958 h 146958"/>
                        <a:gd name="connsiteX4" fmla="*/ 0 w 248194"/>
                        <a:gd name="connsiteY4" fmla="*/ 73479 h 146958"/>
                        <a:gd name="connsiteX0" fmla="*/ 0 w 248194"/>
                        <a:gd name="connsiteY0" fmla="*/ 112667 h 186146"/>
                        <a:gd name="connsiteX1" fmla="*/ 124097 w 248194"/>
                        <a:gd name="connsiteY1" fmla="*/ 0 h 186146"/>
                        <a:gd name="connsiteX2" fmla="*/ 248194 w 248194"/>
                        <a:gd name="connsiteY2" fmla="*/ 112667 h 186146"/>
                        <a:gd name="connsiteX3" fmla="*/ 124097 w 248194"/>
                        <a:gd name="connsiteY3" fmla="*/ 186146 h 186146"/>
                        <a:gd name="connsiteX4" fmla="*/ 0 w 248194"/>
                        <a:gd name="connsiteY4" fmla="*/ 112667 h 186146"/>
                        <a:gd name="connsiteX0" fmla="*/ 654 w 248848"/>
                        <a:gd name="connsiteY0" fmla="*/ 112667 h 173084"/>
                        <a:gd name="connsiteX1" fmla="*/ 124751 w 248848"/>
                        <a:gd name="connsiteY1" fmla="*/ 0 h 173084"/>
                        <a:gd name="connsiteX2" fmla="*/ 248848 w 248848"/>
                        <a:gd name="connsiteY2" fmla="*/ 112667 h 173084"/>
                        <a:gd name="connsiteX3" fmla="*/ 92094 w 248848"/>
                        <a:gd name="connsiteY3" fmla="*/ 173084 h 173084"/>
                        <a:gd name="connsiteX4" fmla="*/ 654 w 248848"/>
                        <a:gd name="connsiteY4" fmla="*/ 112667 h 173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48" h="173084">
                          <a:moveTo>
                            <a:pt x="654" y="112667"/>
                          </a:moveTo>
                          <a:cubicBezTo>
                            <a:pt x="6097" y="83820"/>
                            <a:pt x="56214" y="0"/>
                            <a:pt x="124751" y="0"/>
                          </a:cubicBezTo>
                          <a:cubicBezTo>
                            <a:pt x="193288" y="0"/>
                            <a:pt x="248848" y="72086"/>
                            <a:pt x="248848" y="112667"/>
                          </a:cubicBezTo>
                          <a:cubicBezTo>
                            <a:pt x="248848" y="153248"/>
                            <a:pt x="160631" y="173084"/>
                            <a:pt x="92094" y="173084"/>
                          </a:cubicBezTo>
                          <a:cubicBezTo>
                            <a:pt x="23557" y="173084"/>
                            <a:pt x="-4789" y="141514"/>
                            <a:pt x="654" y="112667"/>
                          </a:cubicBezTo>
                          <a:close/>
                        </a:path>
                      </a:pathLst>
                    </a:cu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nvGrpSpPr>
                  <p:cNvPr id="377" name="Group 376">
                    <a:extLst>
                      <a:ext uri="{FF2B5EF4-FFF2-40B4-BE49-F238E27FC236}">
                        <a16:creationId xmlns:a16="http://schemas.microsoft.com/office/drawing/2014/main" id="{9051BD65-128C-4FC8-95ED-29225405EE57}"/>
                      </a:ext>
                    </a:extLst>
                  </p:cNvPr>
                  <p:cNvGrpSpPr/>
                  <p:nvPr/>
                </p:nvGrpSpPr>
                <p:grpSpPr>
                  <a:xfrm rot="19922618">
                    <a:off x="6406422" y="1794915"/>
                    <a:ext cx="419733" cy="453321"/>
                    <a:chOff x="5158971" y="1262771"/>
                    <a:chExt cx="420866" cy="454547"/>
                  </a:xfrm>
                </p:grpSpPr>
                <p:sp>
                  <p:nvSpPr>
                    <p:cNvPr id="399" name="Oval 16">
                      <a:extLst>
                        <a:ext uri="{FF2B5EF4-FFF2-40B4-BE49-F238E27FC236}">
                          <a16:creationId xmlns:a16="http://schemas.microsoft.com/office/drawing/2014/main" id="{99E98FAF-53EC-49C6-8FDA-C55639DF84FC}"/>
                        </a:ext>
                      </a:extLst>
                    </p:cNvPr>
                    <p:cNvSpPr/>
                    <p:nvPr/>
                  </p:nvSpPr>
                  <p:spPr>
                    <a:xfrm rot="1154011">
                      <a:off x="5158971" y="1262771"/>
                      <a:ext cx="420866" cy="454547"/>
                    </a:xfrm>
                    <a:custGeom>
                      <a:avLst/>
                      <a:gdLst>
                        <a:gd name="connsiteX0" fmla="*/ 0 w 404948"/>
                        <a:gd name="connsiteY0" fmla="*/ 202474 h 404948"/>
                        <a:gd name="connsiteX1" fmla="*/ 202474 w 404948"/>
                        <a:gd name="connsiteY1" fmla="*/ 0 h 404948"/>
                        <a:gd name="connsiteX2" fmla="*/ 404948 w 404948"/>
                        <a:gd name="connsiteY2" fmla="*/ 202474 h 404948"/>
                        <a:gd name="connsiteX3" fmla="*/ 202474 w 404948"/>
                        <a:gd name="connsiteY3" fmla="*/ 404948 h 404948"/>
                        <a:gd name="connsiteX4" fmla="*/ 0 w 404948"/>
                        <a:gd name="connsiteY4" fmla="*/ 202474 h 404948"/>
                        <a:gd name="connsiteX0" fmla="*/ 2418 w 407366"/>
                        <a:gd name="connsiteY0" fmla="*/ 235131 h 437605"/>
                        <a:gd name="connsiteX1" fmla="*/ 133046 w 407366"/>
                        <a:gd name="connsiteY1" fmla="*/ 0 h 437605"/>
                        <a:gd name="connsiteX2" fmla="*/ 407366 w 407366"/>
                        <a:gd name="connsiteY2" fmla="*/ 235131 h 437605"/>
                        <a:gd name="connsiteX3" fmla="*/ 204892 w 407366"/>
                        <a:gd name="connsiteY3" fmla="*/ 437605 h 437605"/>
                        <a:gd name="connsiteX4" fmla="*/ 2418 w 407366"/>
                        <a:gd name="connsiteY4" fmla="*/ 235131 h 437605"/>
                        <a:gd name="connsiteX0" fmla="*/ 9386 w 414334"/>
                        <a:gd name="connsiteY0" fmla="*/ 239536 h 442010"/>
                        <a:gd name="connsiteX1" fmla="*/ 140014 w 414334"/>
                        <a:gd name="connsiteY1" fmla="*/ 4405 h 442010"/>
                        <a:gd name="connsiteX2" fmla="*/ 414334 w 414334"/>
                        <a:gd name="connsiteY2" fmla="*/ 239536 h 442010"/>
                        <a:gd name="connsiteX3" fmla="*/ 211860 w 414334"/>
                        <a:gd name="connsiteY3" fmla="*/ 442010 h 442010"/>
                        <a:gd name="connsiteX4" fmla="*/ 9386 w 414334"/>
                        <a:gd name="connsiteY4" fmla="*/ 239536 h 442010"/>
                        <a:gd name="connsiteX0" fmla="*/ 9386 w 414334"/>
                        <a:gd name="connsiteY0" fmla="*/ 239536 h 453204"/>
                        <a:gd name="connsiteX1" fmla="*/ 140014 w 414334"/>
                        <a:gd name="connsiteY1" fmla="*/ 4405 h 453204"/>
                        <a:gd name="connsiteX2" fmla="*/ 414334 w 414334"/>
                        <a:gd name="connsiteY2" fmla="*/ 239536 h 453204"/>
                        <a:gd name="connsiteX3" fmla="*/ 211860 w 414334"/>
                        <a:gd name="connsiteY3" fmla="*/ 442010 h 453204"/>
                        <a:gd name="connsiteX4" fmla="*/ 9386 w 414334"/>
                        <a:gd name="connsiteY4" fmla="*/ 239536 h 453204"/>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866" h="454547">
                          <a:moveTo>
                            <a:pt x="9386" y="240879"/>
                          </a:moveTo>
                          <a:cubicBezTo>
                            <a:pt x="-2588" y="167945"/>
                            <a:pt x="-30591" y="38405"/>
                            <a:pt x="140014" y="5748"/>
                          </a:cubicBezTo>
                          <a:cubicBezTo>
                            <a:pt x="310619" y="-26909"/>
                            <a:pt x="453523" y="83336"/>
                            <a:pt x="414334" y="240879"/>
                          </a:cubicBezTo>
                          <a:cubicBezTo>
                            <a:pt x="375146" y="378828"/>
                            <a:pt x="362872" y="384571"/>
                            <a:pt x="211860" y="443353"/>
                          </a:cubicBezTo>
                          <a:cubicBezTo>
                            <a:pt x="60848" y="502135"/>
                            <a:pt x="21360" y="313813"/>
                            <a:pt x="9386" y="240879"/>
                          </a:cubicBezTo>
                          <a:close/>
                        </a:path>
                      </a:pathLst>
                    </a:custGeom>
                    <a:solidFill>
                      <a:srgbClr val="EBF9FE"/>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400" name="Oval 20">
                      <a:extLst>
                        <a:ext uri="{FF2B5EF4-FFF2-40B4-BE49-F238E27FC236}">
                          <a16:creationId xmlns:a16="http://schemas.microsoft.com/office/drawing/2014/main" id="{99B3C3CD-E14F-4272-A0E3-631528F4B197}"/>
                        </a:ext>
                      </a:extLst>
                    </p:cNvPr>
                    <p:cNvSpPr/>
                    <p:nvPr/>
                  </p:nvSpPr>
                  <p:spPr>
                    <a:xfrm rot="4545469">
                      <a:off x="5194958" y="1432447"/>
                      <a:ext cx="248848" cy="173084"/>
                    </a:xfrm>
                    <a:custGeom>
                      <a:avLst/>
                      <a:gdLst>
                        <a:gd name="connsiteX0" fmla="*/ 0 w 248194"/>
                        <a:gd name="connsiteY0" fmla="*/ 73479 h 146958"/>
                        <a:gd name="connsiteX1" fmla="*/ 124097 w 248194"/>
                        <a:gd name="connsiteY1" fmla="*/ 0 h 146958"/>
                        <a:gd name="connsiteX2" fmla="*/ 248194 w 248194"/>
                        <a:gd name="connsiteY2" fmla="*/ 73479 h 146958"/>
                        <a:gd name="connsiteX3" fmla="*/ 124097 w 248194"/>
                        <a:gd name="connsiteY3" fmla="*/ 146958 h 146958"/>
                        <a:gd name="connsiteX4" fmla="*/ 0 w 248194"/>
                        <a:gd name="connsiteY4" fmla="*/ 73479 h 146958"/>
                        <a:gd name="connsiteX0" fmla="*/ 0 w 248194"/>
                        <a:gd name="connsiteY0" fmla="*/ 112667 h 186146"/>
                        <a:gd name="connsiteX1" fmla="*/ 124097 w 248194"/>
                        <a:gd name="connsiteY1" fmla="*/ 0 h 186146"/>
                        <a:gd name="connsiteX2" fmla="*/ 248194 w 248194"/>
                        <a:gd name="connsiteY2" fmla="*/ 112667 h 186146"/>
                        <a:gd name="connsiteX3" fmla="*/ 124097 w 248194"/>
                        <a:gd name="connsiteY3" fmla="*/ 186146 h 186146"/>
                        <a:gd name="connsiteX4" fmla="*/ 0 w 248194"/>
                        <a:gd name="connsiteY4" fmla="*/ 112667 h 186146"/>
                        <a:gd name="connsiteX0" fmla="*/ 654 w 248848"/>
                        <a:gd name="connsiteY0" fmla="*/ 112667 h 173084"/>
                        <a:gd name="connsiteX1" fmla="*/ 124751 w 248848"/>
                        <a:gd name="connsiteY1" fmla="*/ 0 h 173084"/>
                        <a:gd name="connsiteX2" fmla="*/ 248848 w 248848"/>
                        <a:gd name="connsiteY2" fmla="*/ 112667 h 173084"/>
                        <a:gd name="connsiteX3" fmla="*/ 92094 w 248848"/>
                        <a:gd name="connsiteY3" fmla="*/ 173084 h 173084"/>
                        <a:gd name="connsiteX4" fmla="*/ 654 w 248848"/>
                        <a:gd name="connsiteY4" fmla="*/ 112667 h 173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48" h="173084">
                          <a:moveTo>
                            <a:pt x="654" y="112667"/>
                          </a:moveTo>
                          <a:cubicBezTo>
                            <a:pt x="6097" y="83820"/>
                            <a:pt x="56214" y="0"/>
                            <a:pt x="124751" y="0"/>
                          </a:cubicBezTo>
                          <a:cubicBezTo>
                            <a:pt x="193288" y="0"/>
                            <a:pt x="248848" y="72086"/>
                            <a:pt x="248848" y="112667"/>
                          </a:cubicBezTo>
                          <a:cubicBezTo>
                            <a:pt x="248848" y="153248"/>
                            <a:pt x="160631" y="173084"/>
                            <a:pt x="92094" y="173084"/>
                          </a:cubicBezTo>
                          <a:cubicBezTo>
                            <a:pt x="23557" y="173084"/>
                            <a:pt x="-4789" y="141514"/>
                            <a:pt x="654" y="112667"/>
                          </a:cubicBezTo>
                          <a:close/>
                        </a:path>
                      </a:pathLst>
                    </a:custGeom>
                    <a:solidFill>
                      <a:srgbClr val="C2EEF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nvGrpSpPr>
                  <p:cNvPr id="378" name="Group 377">
                    <a:extLst>
                      <a:ext uri="{FF2B5EF4-FFF2-40B4-BE49-F238E27FC236}">
                        <a16:creationId xmlns:a16="http://schemas.microsoft.com/office/drawing/2014/main" id="{4A97C713-3C75-4C15-B69A-D3EA9FC1C348}"/>
                      </a:ext>
                    </a:extLst>
                  </p:cNvPr>
                  <p:cNvGrpSpPr/>
                  <p:nvPr/>
                </p:nvGrpSpPr>
                <p:grpSpPr>
                  <a:xfrm rot="4863723">
                    <a:off x="6564126" y="2170038"/>
                    <a:ext cx="396360" cy="428080"/>
                    <a:chOff x="5158971" y="1262771"/>
                    <a:chExt cx="420866" cy="454547"/>
                  </a:xfrm>
                </p:grpSpPr>
                <p:sp>
                  <p:nvSpPr>
                    <p:cNvPr id="397" name="Oval 16">
                      <a:extLst>
                        <a:ext uri="{FF2B5EF4-FFF2-40B4-BE49-F238E27FC236}">
                          <a16:creationId xmlns:a16="http://schemas.microsoft.com/office/drawing/2014/main" id="{862AF544-3E48-4951-9518-3F0FE6D10DBD}"/>
                        </a:ext>
                      </a:extLst>
                    </p:cNvPr>
                    <p:cNvSpPr/>
                    <p:nvPr/>
                  </p:nvSpPr>
                  <p:spPr>
                    <a:xfrm rot="1154011">
                      <a:off x="5158971" y="1262771"/>
                      <a:ext cx="420866" cy="454547"/>
                    </a:xfrm>
                    <a:custGeom>
                      <a:avLst/>
                      <a:gdLst>
                        <a:gd name="connsiteX0" fmla="*/ 0 w 404948"/>
                        <a:gd name="connsiteY0" fmla="*/ 202474 h 404948"/>
                        <a:gd name="connsiteX1" fmla="*/ 202474 w 404948"/>
                        <a:gd name="connsiteY1" fmla="*/ 0 h 404948"/>
                        <a:gd name="connsiteX2" fmla="*/ 404948 w 404948"/>
                        <a:gd name="connsiteY2" fmla="*/ 202474 h 404948"/>
                        <a:gd name="connsiteX3" fmla="*/ 202474 w 404948"/>
                        <a:gd name="connsiteY3" fmla="*/ 404948 h 404948"/>
                        <a:gd name="connsiteX4" fmla="*/ 0 w 404948"/>
                        <a:gd name="connsiteY4" fmla="*/ 202474 h 404948"/>
                        <a:gd name="connsiteX0" fmla="*/ 2418 w 407366"/>
                        <a:gd name="connsiteY0" fmla="*/ 235131 h 437605"/>
                        <a:gd name="connsiteX1" fmla="*/ 133046 w 407366"/>
                        <a:gd name="connsiteY1" fmla="*/ 0 h 437605"/>
                        <a:gd name="connsiteX2" fmla="*/ 407366 w 407366"/>
                        <a:gd name="connsiteY2" fmla="*/ 235131 h 437605"/>
                        <a:gd name="connsiteX3" fmla="*/ 204892 w 407366"/>
                        <a:gd name="connsiteY3" fmla="*/ 437605 h 437605"/>
                        <a:gd name="connsiteX4" fmla="*/ 2418 w 407366"/>
                        <a:gd name="connsiteY4" fmla="*/ 235131 h 437605"/>
                        <a:gd name="connsiteX0" fmla="*/ 9386 w 414334"/>
                        <a:gd name="connsiteY0" fmla="*/ 239536 h 442010"/>
                        <a:gd name="connsiteX1" fmla="*/ 140014 w 414334"/>
                        <a:gd name="connsiteY1" fmla="*/ 4405 h 442010"/>
                        <a:gd name="connsiteX2" fmla="*/ 414334 w 414334"/>
                        <a:gd name="connsiteY2" fmla="*/ 239536 h 442010"/>
                        <a:gd name="connsiteX3" fmla="*/ 211860 w 414334"/>
                        <a:gd name="connsiteY3" fmla="*/ 442010 h 442010"/>
                        <a:gd name="connsiteX4" fmla="*/ 9386 w 414334"/>
                        <a:gd name="connsiteY4" fmla="*/ 239536 h 442010"/>
                        <a:gd name="connsiteX0" fmla="*/ 9386 w 414334"/>
                        <a:gd name="connsiteY0" fmla="*/ 239536 h 453204"/>
                        <a:gd name="connsiteX1" fmla="*/ 140014 w 414334"/>
                        <a:gd name="connsiteY1" fmla="*/ 4405 h 453204"/>
                        <a:gd name="connsiteX2" fmla="*/ 414334 w 414334"/>
                        <a:gd name="connsiteY2" fmla="*/ 239536 h 453204"/>
                        <a:gd name="connsiteX3" fmla="*/ 211860 w 414334"/>
                        <a:gd name="connsiteY3" fmla="*/ 442010 h 453204"/>
                        <a:gd name="connsiteX4" fmla="*/ 9386 w 414334"/>
                        <a:gd name="connsiteY4" fmla="*/ 239536 h 453204"/>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866" h="454547">
                          <a:moveTo>
                            <a:pt x="9386" y="240879"/>
                          </a:moveTo>
                          <a:cubicBezTo>
                            <a:pt x="-2588" y="167945"/>
                            <a:pt x="-30591" y="38405"/>
                            <a:pt x="140014" y="5748"/>
                          </a:cubicBezTo>
                          <a:cubicBezTo>
                            <a:pt x="310619" y="-26909"/>
                            <a:pt x="453523" y="83336"/>
                            <a:pt x="414334" y="240879"/>
                          </a:cubicBezTo>
                          <a:cubicBezTo>
                            <a:pt x="375146" y="378828"/>
                            <a:pt x="362872" y="384571"/>
                            <a:pt x="211860" y="443353"/>
                          </a:cubicBezTo>
                          <a:cubicBezTo>
                            <a:pt x="60848" y="502135"/>
                            <a:pt x="21360" y="313813"/>
                            <a:pt x="9386" y="240879"/>
                          </a:cubicBezTo>
                          <a:close/>
                        </a:path>
                      </a:pathLst>
                    </a:custGeom>
                    <a:solidFill>
                      <a:srgbClr val="EBF9FE"/>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398" name="Oval 20">
                      <a:extLst>
                        <a:ext uri="{FF2B5EF4-FFF2-40B4-BE49-F238E27FC236}">
                          <a16:creationId xmlns:a16="http://schemas.microsoft.com/office/drawing/2014/main" id="{D0CBAC1B-F1C2-4A8C-8583-64E253901D8E}"/>
                        </a:ext>
                      </a:extLst>
                    </p:cNvPr>
                    <p:cNvSpPr/>
                    <p:nvPr/>
                  </p:nvSpPr>
                  <p:spPr>
                    <a:xfrm rot="4545469">
                      <a:off x="5292406" y="1355790"/>
                      <a:ext cx="248848" cy="173084"/>
                    </a:xfrm>
                    <a:custGeom>
                      <a:avLst/>
                      <a:gdLst>
                        <a:gd name="connsiteX0" fmla="*/ 0 w 248194"/>
                        <a:gd name="connsiteY0" fmla="*/ 73479 h 146958"/>
                        <a:gd name="connsiteX1" fmla="*/ 124097 w 248194"/>
                        <a:gd name="connsiteY1" fmla="*/ 0 h 146958"/>
                        <a:gd name="connsiteX2" fmla="*/ 248194 w 248194"/>
                        <a:gd name="connsiteY2" fmla="*/ 73479 h 146958"/>
                        <a:gd name="connsiteX3" fmla="*/ 124097 w 248194"/>
                        <a:gd name="connsiteY3" fmla="*/ 146958 h 146958"/>
                        <a:gd name="connsiteX4" fmla="*/ 0 w 248194"/>
                        <a:gd name="connsiteY4" fmla="*/ 73479 h 146958"/>
                        <a:gd name="connsiteX0" fmla="*/ 0 w 248194"/>
                        <a:gd name="connsiteY0" fmla="*/ 112667 h 186146"/>
                        <a:gd name="connsiteX1" fmla="*/ 124097 w 248194"/>
                        <a:gd name="connsiteY1" fmla="*/ 0 h 186146"/>
                        <a:gd name="connsiteX2" fmla="*/ 248194 w 248194"/>
                        <a:gd name="connsiteY2" fmla="*/ 112667 h 186146"/>
                        <a:gd name="connsiteX3" fmla="*/ 124097 w 248194"/>
                        <a:gd name="connsiteY3" fmla="*/ 186146 h 186146"/>
                        <a:gd name="connsiteX4" fmla="*/ 0 w 248194"/>
                        <a:gd name="connsiteY4" fmla="*/ 112667 h 186146"/>
                        <a:gd name="connsiteX0" fmla="*/ 654 w 248848"/>
                        <a:gd name="connsiteY0" fmla="*/ 112667 h 173084"/>
                        <a:gd name="connsiteX1" fmla="*/ 124751 w 248848"/>
                        <a:gd name="connsiteY1" fmla="*/ 0 h 173084"/>
                        <a:gd name="connsiteX2" fmla="*/ 248848 w 248848"/>
                        <a:gd name="connsiteY2" fmla="*/ 112667 h 173084"/>
                        <a:gd name="connsiteX3" fmla="*/ 92094 w 248848"/>
                        <a:gd name="connsiteY3" fmla="*/ 173084 h 173084"/>
                        <a:gd name="connsiteX4" fmla="*/ 654 w 248848"/>
                        <a:gd name="connsiteY4" fmla="*/ 112667 h 173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48" h="173084">
                          <a:moveTo>
                            <a:pt x="654" y="112667"/>
                          </a:moveTo>
                          <a:cubicBezTo>
                            <a:pt x="6097" y="83820"/>
                            <a:pt x="56214" y="0"/>
                            <a:pt x="124751" y="0"/>
                          </a:cubicBezTo>
                          <a:cubicBezTo>
                            <a:pt x="193288" y="0"/>
                            <a:pt x="248848" y="72086"/>
                            <a:pt x="248848" y="112667"/>
                          </a:cubicBezTo>
                          <a:cubicBezTo>
                            <a:pt x="248848" y="153248"/>
                            <a:pt x="160631" y="173084"/>
                            <a:pt x="92094" y="173084"/>
                          </a:cubicBezTo>
                          <a:cubicBezTo>
                            <a:pt x="23557" y="173084"/>
                            <a:pt x="-4789" y="141514"/>
                            <a:pt x="654" y="112667"/>
                          </a:cubicBezTo>
                          <a:close/>
                        </a:path>
                      </a:pathLst>
                    </a:custGeom>
                    <a:solidFill>
                      <a:srgbClr val="C2EEF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nvGrpSpPr>
                  <p:cNvPr id="379" name="Group 378">
                    <a:extLst>
                      <a:ext uri="{FF2B5EF4-FFF2-40B4-BE49-F238E27FC236}">
                        <a16:creationId xmlns:a16="http://schemas.microsoft.com/office/drawing/2014/main" id="{046811ED-C7A4-46A1-B42E-A26E46B53319}"/>
                      </a:ext>
                    </a:extLst>
                  </p:cNvPr>
                  <p:cNvGrpSpPr/>
                  <p:nvPr/>
                </p:nvGrpSpPr>
                <p:grpSpPr>
                  <a:xfrm rot="21089882">
                    <a:off x="6704186" y="1447024"/>
                    <a:ext cx="419732" cy="453322"/>
                    <a:chOff x="5158971" y="1262771"/>
                    <a:chExt cx="420866" cy="454547"/>
                  </a:xfrm>
                </p:grpSpPr>
                <p:sp>
                  <p:nvSpPr>
                    <p:cNvPr id="395" name="Oval 16">
                      <a:extLst>
                        <a:ext uri="{FF2B5EF4-FFF2-40B4-BE49-F238E27FC236}">
                          <a16:creationId xmlns:a16="http://schemas.microsoft.com/office/drawing/2014/main" id="{07AF1FFD-0481-4E01-B7B9-FBB486158536}"/>
                        </a:ext>
                      </a:extLst>
                    </p:cNvPr>
                    <p:cNvSpPr/>
                    <p:nvPr/>
                  </p:nvSpPr>
                  <p:spPr>
                    <a:xfrm rot="1154011">
                      <a:off x="5158971" y="1262771"/>
                      <a:ext cx="420866" cy="454547"/>
                    </a:xfrm>
                    <a:custGeom>
                      <a:avLst/>
                      <a:gdLst>
                        <a:gd name="connsiteX0" fmla="*/ 0 w 404948"/>
                        <a:gd name="connsiteY0" fmla="*/ 202474 h 404948"/>
                        <a:gd name="connsiteX1" fmla="*/ 202474 w 404948"/>
                        <a:gd name="connsiteY1" fmla="*/ 0 h 404948"/>
                        <a:gd name="connsiteX2" fmla="*/ 404948 w 404948"/>
                        <a:gd name="connsiteY2" fmla="*/ 202474 h 404948"/>
                        <a:gd name="connsiteX3" fmla="*/ 202474 w 404948"/>
                        <a:gd name="connsiteY3" fmla="*/ 404948 h 404948"/>
                        <a:gd name="connsiteX4" fmla="*/ 0 w 404948"/>
                        <a:gd name="connsiteY4" fmla="*/ 202474 h 404948"/>
                        <a:gd name="connsiteX0" fmla="*/ 2418 w 407366"/>
                        <a:gd name="connsiteY0" fmla="*/ 235131 h 437605"/>
                        <a:gd name="connsiteX1" fmla="*/ 133046 w 407366"/>
                        <a:gd name="connsiteY1" fmla="*/ 0 h 437605"/>
                        <a:gd name="connsiteX2" fmla="*/ 407366 w 407366"/>
                        <a:gd name="connsiteY2" fmla="*/ 235131 h 437605"/>
                        <a:gd name="connsiteX3" fmla="*/ 204892 w 407366"/>
                        <a:gd name="connsiteY3" fmla="*/ 437605 h 437605"/>
                        <a:gd name="connsiteX4" fmla="*/ 2418 w 407366"/>
                        <a:gd name="connsiteY4" fmla="*/ 235131 h 437605"/>
                        <a:gd name="connsiteX0" fmla="*/ 9386 w 414334"/>
                        <a:gd name="connsiteY0" fmla="*/ 239536 h 442010"/>
                        <a:gd name="connsiteX1" fmla="*/ 140014 w 414334"/>
                        <a:gd name="connsiteY1" fmla="*/ 4405 h 442010"/>
                        <a:gd name="connsiteX2" fmla="*/ 414334 w 414334"/>
                        <a:gd name="connsiteY2" fmla="*/ 239536 h 442010"/>
                        <a:gd name="connsiteX3" fmla="*/ 211860 w 414334"/>
                        <a:gd name="connsiteY3" fmla="*/ 442010 h 442010"/>
                        <a:gd name="connsiteX4" fmla="*/ 9386 w 414334"/>
                        <a:gd name="connsiteY4" fmla="*/ 239536 h 442010"/>
                        <a:gd name="connsiteX0" fmla="*/ 9386 w 414334"/>
                        <a:gd name="connsiteY0" fmla="*/ 239536 h 453204"/>
                        <a:gd name="connsiteX1" fmla="*/ 140014 w 414334"/>
                        <a:gd name="connsiteY1" fmla="*/ 4405 h 453204"/>
                        <a:gd name="connsiteX2" fmla="*/ 414334 w 414334"/>
                        <a:gd name="connsiteY2" fmla="*/ 239536 h 453204"/>
                        <a:gd name="connsiteX3" fmla="*/ 211860 w 414334"/>
                        <a:gd name="connsiteY3" fmla="*/ 442010 h 453204"/>
                        <a:gd name="connsiteX4" fmla="*/ 9386 w 414334"/>
                        <a:gd name="connsiteY4" fmla="*/ 239536 h 453204"/>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866" h="454547">
                          <a:moveTo>
                            <a:pt x="9386" y="240879"/>
                          </a:moveTo>
                          <a:cubicBezTo>
                            <a:pt x="-2588" y="167945"/>
                            <a:pt x="-30591" y="38405"/>
                            <a:pt x="140014" y="5748"/>
                          </a:cubicBezTo>
                          <a:cubicBezTo>
                            <a:pt x="310619" y="-26909"/>
                            <a:pt x="453523" y="83336"/>
                            <a:pt x="414334" y="240879"/>
                          </a:cubicBezTo>
                          <a:cubicBezTo>
                            <a:pt x="375146" y="378828"/>
                            <a:pt x="362872" y="384571"/>
                            <a:pt x="211860" y="443353"/>
                          </a:cubicBezTo>
                          <a:cubicBezTo>
                            <a:pt x="60848" y="502135"/>
                            <a:pt x="21360" y="313813"/>
                            <a:pt x="9386" y="240879"/>
                          </a:cubicBezTo>
                          <a:close/>
                        </a:path>
                      </a:pathLst>
                    </a:custGeom>
                    <a:solidFill>
                      <a:srgbClr val="EBF9FE"/>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396" name="Oval 20">
                      <a:extLst>
                        <a:ext uri="{FF2B5EF4-FFF2-40B4-BE49-F238E27FC236}">
                          <a16:creationId xmlns:a16="http://schemas.microsoft.com/office/drawing/2014/main" id="{A7B31BE6-10BD-4E71-BDF8-AAA13B56AF73}"/>
                        </a:ext>
                      </a:extLst>
                    </p:cNvPr>
                    <p:cNvSpPr/>
                    <p:nvPr/>
                  </p:nvSpPr>
                  <p:spPr>
                    <a:xfrm rot="4545469">
                      <a:off x="5194958" y="1432447"/>
                      <a:ext cx="248848" cy="173084"/>
                    </a:xfrm>
                    <a:custGeom>
                      <a:avLst/>
                      <a:gdLst>
                        <a:gd name="connsiteX0" fmla="*/ 0 w 248194"/>
                        <a:gd name="connsiteY0" fmla="*/ 73479 h 146958"/>
                        <a:gd name="connsiteX1" fmla="*/ 124097 w 248194"/>
                        <a:gd name="connsiteY1" fmla="*/ 0 h 146958"/>
                        <a:gd name="connsiteX2" fmla="*/ 248194 w 248194"/>
                        <a:gd name="connsiteY2" fmla="*/ 73479 h 146958"/>
                        <a:gd name="connsiteX3" fmla="*/ 124097 w 248194"/>
                        <a:gd name="connsiteY3" fmla="*/ 146958 h 146958"/>
                        <a:gd name="connsiteX4" fmla="*/ 0 w 248194"/>
                        <a:gd name="connsiteY4" fmla="*/ 73479 h 146958"/>
                        <a:gd name="connsiteX0" fmla="*/ 0 w 248194"/>
                        <a:gd name="connsiteY0" fmla="*/ 112667 h 186146"/>
                        <a:gd name="connsiteX1" fmla="*/ 124097 w 248194"/>
                        <a:gd name="connsiteY1" fmla="*/ 0 h 186146"/>
                        <a:gd name="connsiteX2" fmla="*/ 248194 w 248194"/>
                        <a:gd name="connsiteY2" fmla="*/ 112667 h 186146"/>
                        <a:gd name="connsiteX3" fmla="*/ 124097 w 248194"/>
                        <a:gd name="connsiteY3" fmla="*/ 186146 h 186146"/>
                        <a:gd name="connsiteX4" fmla="*/ 0 w 248194"/>
                        <a:gd name="connsiteY4" fmla="*/ 112667 h 186146"/>
                        <a:gd name="connsiteX0" fmla="*/ 654 w 248848"/>
                        <a:gd name="connsiteY0" fmla="*/ 112667 h 173084"/>
                        <a:gd name="connsiteX1" fmla="*/ 124751 w 248848"/>
                        <a:gd name="connsiteY1" fmla="*/ 0 h 173084"/>
                        <a:gd name="connsiteX2" fmla="*/ 248848 w 248848"/>
                        <a:gd name="connsiteY2" fmla="*/ 112667 h 173084"/>
                        <a:gd name="connsiteX3" fmla="*/ 92094 w 248848"/>
                        <a:gd name="connsiteY3" fmla="*/ 173084 h 173084"/>
                        <a:gd name="connsiteX4" fmla="*/ 654 w 248848"/>
                        <a:gd name="connsiteY4" fmla="*/ 112667 h 173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48" h="173084">
                          <a:moveTo>
                            <a:pt x="654" y="112667"/>
                          </a:moveTo>
                          <a:cubicBezTo>
                            <a:pt x="6097" y="83820"/>
                            <a:pt x="56214" y="0"/>
                            <a:pt x="124751" y="0"/>
                          </a:cubicBezTo>
                          <a:cubicBezTo>
                            <a:pt x="193288" y="0"/>
                            <a:pt x="248848" y="72086"/>
                            <a:pt x="248848" y="112667"/>
                          </a:cubicBezTo>
                          <a:cubicBezTo>
                            <a:pt x="248848" y="153248"/>
                            <a:pt x="160631" y="173084"/>
                            <a:pt x="92094" y="173084"/>
                          </a:cubicBezTo>
                          <a:cubicBezTo>
                            <a:pt x="23557" y="173084"/>
                            <a:pt x="-4789" y="141514"/>
                            <a:pt x="654" y="112667"/>
                          </a:cubicBezTo>
                          <a:close/>
                        </a:path>
                      </a:pathLst>
                    </a:custGeom>
                    <a:solidFill>
                      <a:srgbClr val="C2EEF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nvGrpSpPr>
                  <p:cNvPr id="380" name="Group 379">
                    <a:extLst>
                      <a:ext uri="{FF2B5EF4-FFF2-40B4-BE49-F238E27FC236}">
                        <a16:creationId xmlns:a16="http://schemas.microsoft.com/office/drawing/2014/main" id="{46C36AB6-26AF-4DA9-97FF-FD96C9728661}"/>
                      </a:ext>
                    </a:extLst>
                  </p:cNvPr>
                  <p:cNvGrpSpPr/>
                  <p:nvPr/>
                </p:nvGrpSpPr>
                <p:grpSpPr>
                  <a:xfrm>
                    <a:off x="6986712" y="1950743"/>
                    <a:ext cx="313509" cy="548640"/>
                    <a:chOff x="4493623" y="1688374"/>
                    <a:chExt cx="313509" cy="548640"/>
                  </a:xfrm>
                  <a:solidFill>
                    <a:schemeClr val="bg1">
                      <a:lumMod val="95000"/>
                    </a:schemeClr>
                  </a:solidFill>
                </p:grpSpPr>
                <p:sp>
                  <p:nvSpPr>
                    <p:cNvPr id="393" name="Rounded Rectangle 250">
                      <a:extLst>
                        <a:ext uri="{FF2B5EF4-FFF2-40B4-BE49-F238E27FC236}">
                          <a16:creationId xmlns:a16="http://schemas.microsoft.com/office/drawing/2014/main" id="{F7792CC7-94E1-45B0-A811-2ACC32379DBC}"/>
                        </a:ext>
                      </a:extLst>
                    </p:cNvPr>
                    <p:cNvSpPr/>
                    <p:nvPr/>
                  </p:nvSpPr>
                  <p:spPr>
                    <a:xfrm>
                      <a:off x="4493623" y="1688374"/>
                      <a:ext cx="313509" cy="548640"/>
                    </a:xfrm>
                    <a:prstGeom prst="roundRect">
                      <a:avLst>
                        <a:gd name="adj" fmla="val 12500"/>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394" name="Oval 393">
                      <a:extLst>
                        <a:ext uri="{FF2B5EF4-FFF2-40B4-BE49-F238E27FC236}">
                          <a16:creationId xmlns:a16="http://schemas.microsoft.com/office/drawing/2014/main" id="{A3952020-2F44-4FFF-848C-C84AD431862B}"/>
                        </a:ext>
                      </a:extLst>
                    </p:cNvPr>
                    <p:cNvSpPr/>
                    <p:nvPr/>
                  </p:nvSpPr>
                  <p:spPr>
                    <a:xfrm>
                      <a:off x="4565468" y="2077844"/>
                      <a:ext cx="209005" cy="130628"/>
                    </a:xfrm>
                    <a:prstGeom prst="ellipse">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nvGrpSpPr>
                  <p:cNvPr id="381" name="Group 380">
                    <a:extLst>
                      <a:ext uri="{FF2B5EF4-FFF2-40B4-BE49-F238E27FC236}">
                        <a16:creationId xmlns:a16="http://schemas.microsoft.com/office/drawing/2014/main" id="{1FC2281D-43DD-48AB-BFAF-363DBF99A3D2}"/>
                      </a:ext>
                    </a:extLst>
                  </p:cNvPr>
                  <p:cNvGrpSpPr/>
                  <p:nvPr/>
                </p:nvGrpSpPr>
                <p:grpSpPr>
                  <a:xfrm>
                    <a:off x="7431709" y="1401377"/>
                    <a:ext cx="313509" cy="548640"/>
                    <a:chOff x="4493623" y="1688374"/>
                    <a:chExt cx="313509" cy="548640"/>
                  </a:xfrm>
                  <a:solidFill>
                    <a:schemeClr val="bg1">
                      <a:lumMod val="95000"/>
                    </a:schemeClr>
                  </a:solidFill>
                </p:grpSpPr>
                <p:sp>
                  <p:nvSpPr>
                    <p:cNvPr id="391" name="Rounded Rectangle 248">
                      <a:extLst>
                        <a:ext uri="{FF2B5EF4-FFF2-40B4-BE49-F238E27FC236}">
                          <a16:creationId xmlns:a16="http://schemas.microsoft.com/office/drawing/2014/main" id="{CCBD2778-1EC8-42E5-9C80-BFEE6C75B01E}"/>
                        </a:ext>
                      </a:extLst>
                    </p:cNvPr>
                    <p:cNvSpPr/>
                    <p:nvPr/>
                  </p:nvSpPr>
                  <p:spPr>
                    <a:xfrm>
                      <a:off x="4493623" y="1688374"/>
                      <a:ext cx="313509" cy="548640"/>
                    </a:xfrm>
                    <a:prstGeom prst="roundRect">
                      <a:avLst>
                        <a:gd name="adj" fmla="val 12500"/>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392" name="Oval 391">
                      <a:extLst>
                        <a:ext uri="{FF2B5EF4-FFF2-40B4-BE49-F238E27FC236}">
                          <a16:creationId xmlns:a16="http://schemas.microsoft.com/office/drawing/2014/main" id="{DEB992C8-5EE8-4824-9BBB-D3ECAAF7D8E2}"/>
                        </a:ext>
                      </a:extLst>
                    </p:cNvPr>
                    <p:cNvSpPr/>
                    <p:nvPr/>
                  </p:nvSpPr>
                  <p:spPr>
                    <a:xfrm>
                      <a:off x="4565468" y="2077844"/>
                      <a:ext cx="209005" cy="130628"/>
                    </a:xfrm>
                    <a:prstGeom prst="ellipse">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nvGrpSpPr>
                  <p:cNvPr id="382" name="Group 381">
                    <a:extLst>
                      <a:ext uri="{FF2B5EF4-FFF2-40B4-BE49-F238E27FC236}">
                        <a16:creationId xmlns:a16="http://schemas.microsoft.com/office/drawing/2014/main" id="{6C921F4D-AC09-4F1B-B41F-6FFB0E29422A}"/>
                      </a:ext>
                    </a:extLst>
                  </p:cNvPr>
                  <p:cNvGrpSpPr/>
                  <p:nvPr/>
                </p:nvGrpSpPr>
                <p:grpSpPr>
                  <a:xfrm>
                    <a:off x="7300221" y="1950743"/>
                    <a:ext cx="313509" cy="548640"/>
                    <a:chOff x="4493623" y="1688374"/>
                    <a:chExt cx="313509" cy="548640"/>
                  </a:xfrm>
                  <a:solidFill>
                    <a:schemeClr val="bg1">
                      <a:lumMod val="95000"/>
                    </a:schemeClr>
                  </a:solidFill>
                </p:grpSpPr>
                <p:sp>
                  <p:nvSpPr>
                    <p:cNvPr id="389" name="Rounded Rectangle 246">
                      <a:extLst>
                        <a:ext uri="{FF2B5EF4-FFF2-40B4-BE49-F238E27FC236}">
                          <a16:creationId xmlns:a16="http://schemas.microsoft.com/office/drawing/2014/main" id="{A11024E9-5E68-4FBA-8235-C9A420FAEFB9}"/>
                        </a:ext>
                      </a:extLst>
                    </p:cNvPr>
                    <p:cNvSpPr/>
                    <p:nvPr/>
                  </p:nvSpPr>
                  <p:spPr>
                    <a:xfrm>
                      <a:off x="4493623" y="1688374"/>
                      <a:ext cx="313509" cy="548640"/>
                    </a:xfrm>
                    <a:prstGeom prst="roundRect">
                      <a:avLst>
                        <a:gd name="adj" fmla="val 12500"/>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390" name="Oval 389">
                      <a:extLst>
                        <a:ext uri="{FF2B5EF4-FFF2-40B4-BE49-F238E27FC236}">
                          <a16:creationId xmlns:a16="http://schemas.microsoft.com/office/drawing/2014/main" id="{00B91801-3C58-4B8B-A988-EECB5D66B134}"/>
                        </a:ext>
                      </a:extLst>
                    </p:cNvPr>
                    <p:cNvSpPr/>
                    <p:nvPr/>
                  </p:nvSpPr>
                  <p:spPr>
                    <a:xfrm>
                      <a:off x="4565468" y="2077844"/>
                      <a:ext cx="209005" cy="130628"/>
                    </a:xfrm>
                    <a:prstGeom prst="ellipse">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nvGrpSpPr>
                  <p:cNvPr id="383" name="Group 382">
                    <a:extLst>
                      <a:ext uri="{FF2B5EF4-FFF2-40B4-BE49-F238E27FC236}">
                        <a16:creationId xmlns:a16="http://schemas.microsoft.com/office/drawing/2014/main" id="{BD88EA42-5F64-477A-8949-2249F7802C4C}"/>
                      </a:ext>
                    </a:extLst>
                  </p:cNvPr>
                  <p:cNvGrpSpPr/>
                  <p:nvPr/>
                </p:nvGrpSpPr>
                <p:grpSpPr>
                  <a:xfrm>
                    <a:off x="7115341" y="1401377"/>
                    <a:ext cx="313509" cy="548640"/>
                    <a:chOff x="4493623" y="1688374"/>
                    <a:chExt cx="313509" cy="548640"/>
                  </a:xfrm>
                  <a:solidFill>
                    <a:schemeClr val="bg1">
                      <a:lumMod val="95000"/>
                    </a:schemeClr>
                  </a:solidFill>
                </p:grpSpPr>
                <p:sp>
                  <p:nvSpPr>
                    <p:cNvPr id="387" name="Rounded Rectangle 244">
                      <a:extLst>
                        <a:ext uri="{FF2B5EF4-FFF2-40B4-BE49-F238E27FC236}">
                          <a16:creationId xmlns:a16="http://schemas.microsoft.com/office/drawing/2014/main" id="{7ADE8EDE-887A-45A9-86A1-E89540328AC3}"/>
                        </a:ext>
                      </a:extLst>
                    </p:cNvPr>
                    <p:cNvSpPr/>
                    <p:nvPr/>
                  </p:nvSpPr>
                  <p:spPr>
                    <a:xfrm>
                      <a:off x="4493623" y="1688374"/>
                      <a:ext cx="313509" cy="548640"/>
                    </a:xfrm>
                    <a:prstGeom prst="roundRect">
                      <a:avLst>
                        <a:gd name="adj" fmla="val 12500"/>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388" name="Oval 387">
                      <a:extLst>
                        <a:ext uri="{FF2B5EF4-FFF2-40B4-BE49-F238E27FC236}">
                          <a16:creationId xmlns:a16="http://schemas.microsoft.com/office/drawing/2014/main" id="{14DB7CD8-5908-4452-B23D-231ACBC5EE3E}"/>
                        </a:ext>
                      </a:extLst>
                    </p:cNvPr>
                    <p:cNvSpPr/>
                    <p:nvPr/>
                  </p:nvSpPr>
                  <p:spPr>
                    <a:xfrm>
                      <a:off x="4565468" y="2077844"/>
                      <a:ext cx="209005" cy="130628"/>
                    </a:xfrm>
                    <a:prstGeom prst="ellipse">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nvGrpSpPr>
                  <p:cNvPr id="384" name="Group 383">
                    <a:extLst>
                      <a:ext uri="{FF2B5EF4-FFF2-40B4-BE49-F238E27FC236}">
                        <a16:creationId xmlns:a16="http://schemas.microsoft.com/office/drawing/2014/main" id="{BDB5031A-6A15-454E-B4D3-81C77D56B72D}"/>
                      </a:ext>
                    </a:extLst>
                  </p:cNvPr>
                  <p:cNvGrpSpPr/>
                  <p:nvPr/>
                </p:nvGrpSpPr>
                <p:grpSpPr>
                  <a:xfrm rot="11881015">
                    <a:off x="6786901" y="1796965"/>
                    <a:ext cx="396360" cy="428080"/>
                    <a:chOff x="5158971" y="1262771"/>
                    <a:chExt cx="420866" cy="454547"/>
                  </a:xfrm>
                </p:grpSpPr>
                <p:sp>
                  <p:nvSpPr>
                    <p:cNvPr id="385" name="Oval 16">
                      <a:extLst>
                        <a:ext uri="{FF2B5EF4-FFF2-40B4-BE49-F238E27FC236}">
                          <a16:creationId xmlns:a16="http://schemas.microsoft.com/office/drawing/2014/main" id="{81BD10C9-F540-4E35-95E1-DF6E1FA56131}"/>
                        </a:ext>
                      </a:extLst>
                    </p:cNvPr>
                    <p:cNvSpPr/>
                    <p:nvPr/>
                  </p:nvSpPr>
                  <p:spPr>
                    <a:xfrm rot="1154011">
                      <a:off x="5158971" y="1262771"/>
                      <a:ext cx="420866" cy="454547"/>
                    </a:xfrm>
                    <a:custGeom>
                      <a:avLst/>
                      <a:gdLst>
                        <a:gd name="connsiteX0" fmla="*/ 0 w 404948"/>
                        <a:gd name="connsiteY0" fmla="*/ 202474 h 404948"/>
                        <a:gd name="connsiteX1" fmla="*/ 202474 w 404948"/>
                        <a:gd name="connsiteY1" fmla="*/ 0 h 404948"/>
                        <a:gd name="connsiteX2" fmla="*/ 404948 w 404948"/>
                        <a:gd name="connsiteY2" fmla="*/ 202474 h 404948"/>
                        <a:gd name="connsiteX3" fmla="*/ 202474 w 404948"/>
                        <a:gd name="connsiteY3" fmla="*/ 404948 h 404948"/>
                        <a:gd name="connsiteX4" fmla="*/ 0 w 404948"/>
                        <a:gd name="connsiteY4" fmla="*/ 202474 h 404948"/>
                        <a:gd name="connsiteX0" fmla="*/ 2418 w 407366"/>
                        <a:gd name="connsiteY0" fmla="*/ 235131 h 437605"/>
                        <a:gd name="connsiteX1" fmla="*/ 133046 w 407366"/>
                        <a:gd name="connsiteY1" fmla="*/ 0 h 437605"/>
                        <a:gd name="connsiteX2" fmla="*/ 407366 w 407366"/>
                        <a:gd name="connsiteY2" fmla="*/ 235131 h 437605"/>
                        <a:gd name="connsiteX3" fmla="*/ 204892 w 407366"/>
                        <a:gd name="connsiteY3" fmla="*/ 437605 h 437605"/>
                        <a:gd name="connsiteX4" fmla="*/ 2418 w 407366"/>
                        <a:gd name="connsiteY4" fmla="*/ 235131 h 437605"/>
                        <a:gd name="connsiteX0" fmla="*/ 9386 w 414334"/>
                        <a:gd name="connsiteY0" fmla="*/ 239536 h 442010"/>
                        <a:gd name="connsiteX1" fmla="*/ 140014 w 414334"/>
                        <a:gd name="connsiteY1" fmla="*/ 4405 h 442010"/>
                        <a:gd name="connsiteX2" fmla="*/ 414334 w 414334"/>
                        <a:gd name="connsiteY2" fmla="*/ 239536 h 442010"/>
                        <a:gd name="connsiteX3" fmla="*/ 211860 w 414334"/>
                        <a:gd name="connsiteY3" fmla="*/ 442010 h 442010"/>
                        <a:gd name="connsiteX4" fmla="*/ 9386 w 414334"/>
                        <a:gd name="connsiteY4" fmla="*/ 239536 h 442010"/>
                        <a:gd name="connsiteX0" fmla="*/ 9386 w 414334"/>
                        <a:gd name="connsiteY0" fmla="*/ 239536 h 453204"/>
                        <a:gd name="connsiteX1" fmla="*/ 140014 w 414334"/>
                        <a:gd name="connsiteY1" fmla="*/ 4405 h 453204"/>
                        <a:gd name="connsiteX2" fmla="*/ 414334 w 414334"/>
                        <a:gd name="connsiteY2" fmla="*/ 239536 h 453204"/>
                        <a:gd name="connsiteX3" fmla="*/ 211860 w 414334"/>
                        <a:gd name="connsiteY3" fmla="*/ 442010 h 453204"/>
                        <a:gd name="connsiteX4" fmla="*/ 9386 w 414334"/>
                        <a:gd name="connsiteY4" fmla="*/ 239536 h 453204"/>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 name="connsiteX0" fmla="*/ 9386 w 420866"/>
                        <a:gd name="connsiteY0" fmla="*/ 240879 h 454547"/>
                        <a:gd name="connsiteX1" fmla="*/ 140014 w 420866"/>
                        <a:gd name="connsiteY1" fmla="*/ 5748 h 454547"/>
                        <a:gd name="connsiteX2" fmla="*/ 414334 w 420866"/>
                        <a:gd name="connsiteY2" fmla="*/ 240879 h 454547"/>
                        <a:gd name="connsiteX3" fmla="*/ 211860 w 420866"/>
                        <a:gd name="connsiteY3" fmla="*/ 443353 h 454547"/>
                        <a:gd name="connsiteX4" fmla="*/ 9386 w 420866"/>
                        <a:gd name="connsiteY4" fmla="*/ 240879 h 454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866" h="454547">
                          <a:moveTo>
                            <a:pt x="9386" y="240879"/>
                          </a:moveTo>
                          <a:cubicBezTo>
                            <a:pt x="-2588" y="167945"/>
                            <a:pt x="-30591" y="38405"/>
                            <a:pt x="140014" y="5748"/>
                          </a:cubicBezTo>
                          <a:cubicBezTo>
                            <a:pt x="310619" y="-26909"/>
                            <a:pt x="453523" y="83336"/>
                            <a:pt x="414334" y="240879"/>
                          </a:cubicBezTo>
                          <a:cubicBezTo>
                            <a:pt x="375146" y="378828"/>
                            <a:pt x="362872" y="384571"/>
                            <a:pt x="211860" y="443353"/>
                          </a:cubicBezTo>
                          <a:cubicBezTo>
                            <a:pt x="60848" y="502135"/>
                            <a:pt x="21360" y="313813"/>
                            <a:pt x="9386" y="240879"/>
                          </a:cubicBezTo>
                          <a:close/>
                        </a:path>
                      </a:pathLst>
                    </a:custGeom>
                    <a:solidFill>
                      <a:srgbClr val="D9D9D9"/>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386" name="Oval 20">
                      <a:extLst>
                        <a:ext uri="{FF2B5EF4-FFF2-40B4-BE49-F238E27FC236}">
                          <a16:creationId xmlns:a16="http://schemas.microsoft.com/office/drawing/2014/main" id="{DD6060CF-EC84-41A6-8E79-7AC67E397108}"/>
                        </a:ext>
                      </a:extLst>
                    </p:cNvPr>
                    <p:cNvSpPr/>
                    <p:nvPr/>
                  </p:nvSpPr>
                  <p:spPr>
                    <a:xfrm rot="4545469">
                      <a:off x="5292406" y="1355790"/>
                      <a:ext cx="248848" cy="173084"/>
                    </a:xfrm>
                    <a:custGeom>
                      <a:avLst/>
                      <a:gdLst>
                        <a:gd name="connsiteX0" fmla="*/ 0 w 248194"/>
                        <a:gd name="connsiteY0" fmla="*/ 73479 h 146958"/>
                        <a:gd name="connsiteX1" fmla="*/ 124097 w 248194"/>
                        <a:gd name="connsiteY1" fmla="*/ 0 h 146958"/>
                        <a:gd name="connsiteX2" fmla="*/ 248194 w 248194"/>
                        <a:gd name="connsiteY2" fmla="*/ 73479 h 146958"/>
                        <a:gd name="connsiteX3" fmla="*/ 124097 w 248194"/>
                        <a:gd name="connsiteY3" fmla="*/ 146958 h 146958"/>
                        <a:gd name="connsiteX4" fmla="*/ 0 w 248194"/>
                        <a:gd name="connsiteY4" fmla="*/ 73479 h 146958"/>
                        <a:gd name="connsiteX0" fmla="*/ 0 w 248194"/>
                        <a:gd name="connsiteY0" fmla="*/ 112667 h 186146"/>
                        <a:gd name="connsiteX1" fmla="*/ 124097 w 248194"/>
                        <a:gd name="connsiteY1" fmla="*/ 0 h 186146"/>
                        <a:gd name="connsiteX2" fmla="*/ 248194 w 248194"/>
                        <a:gd name="connsiteY2" fmla="*/ 112667 h 186146"/>
                        <a:gd name="connsiteX3" fmla="*/ 124097 w 248194"/>
                        <a:gd name="connsiteY3" fmla="*/ 186146 h 186146"/>
                        <a:gd name="connsiteX4" fmla="*/ 0 w 248194"/>
                        <a:gd name="connsiteY4" fmla="*/ 112667 h 186146"/>
                        <a:gd name="connsiteX0" fmla="*/ 654 w 248848"/>
                        <a:gd name="connsiteY0" fmla="*/ 112667 h 173084"/>
                        <a:gd name="connsiteX1" fmla="*/ 124751 w 248848"/>
                        <a:gd name="connsiteY1" fmla="*/ 0 h 173084"/>
                        <a:gd name="connsiteX2" fmla="*/ 248848 w 248848"/>
                        <a:gd name="connsiteY2" fmla="*/ 112667 h 173084"/>
                        <a:gd name="connsiteX3" fmla="*/ 92094 w 248848"/>
                        <a:gd name="connsiteY3" fmla="*/ 173084 h 173084"/>
                        <a:gd name="connsiteX4" fmla="*/ 654 w 248848"/>
                        <a:gd name="connsiteY4" fmla="*/ 112667 h 173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48" h="173084">
                          <a:moveTo>
                            <a:pt x="654" y="112667"/>
                          </a:moveTo>
                          <a:cubicBezTo>
                            <a:pt x="6097" y="83820"/>
                            <a:pt x="56214" y="0"/>
                            <a:pt x="124751" y="0"/>
                          </a:cubicBezTo>
                          <a:cubicBezTo>
                            <a:pt x="193288" y="0"/>
                            <a:pt x="248848" y="72086"/>
                            <a:pt x="248848" y="112667"/>
                          </a:cubicBezTo>
                          <a:cubicBezTo>
                            <a:pt x="248848" y="153248"/>
                            <a:pt x="160631" y="173084"/>
                            <a:pt x="92094" y="173084"/>
                          </a:cubicBezTo>
                          <a:cubicBezTo>
                            <a:pt x="23557" y="173084"/>
                            <a:pt x="-4789" y="141514"/>
                            <a:pt x="654" y="112667"/>
                          </a:cubicBezTo>
                          <a:close/>
                        </a:path>
                      </a:pathLst>
                    </a:custGeom>
                    <a:solidFill>
                      <a:srgbClr val="BFBFB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grpSp>
              <p:nvGrpSpPr>
                <p:cNvPr id="301" name="Group 300">
                  <a:extLst>
                    <a:ext uri="{FF2B5EF4-FFF2-40B4-BE49-F238E27FC236}">
                      <a16:creationId xmlns:a16="http://schemas.microsoft.com/office/drawing/2014/main" id="{07A3B102-1609-4D9F-8D8D-87FA576ED46C}"/>
                    </a:ext>
                  </a:extLst>
                </p:cNvPr>
                <p:cNvGrpSpPr/>
                <p:nvPr/>
              </p:nvGrpSpPr>
              <p:grpSpPr>
                <a:xfrm>
                  <a:off x="6832724" y="3254461"/>
                  <a:ext cx="175765" cy="255644"/>
                  <a:chOff x="3289160" y="3382241"/>
                  <a:chExt cx="155448" cy="226094"/>
                </a:xfrm>
                <a:solidFill>
                  <a:srgbClr val="009900"/>
                </a:solidFill>
              </p:grpSpPr>
              <p:sp>
                <p:nvSpPr>
                  <p:cNvPr id="362" name="Block Arc 361">
                    <a:extLst>
                      <a:ext uri="{FF2B5EF4-FFF2-40B4-BE49-F238E27FC236}">
                        <a16:creationId xmlns:a16="http://schemas.microsoft.com/office/drawing/2014/main" id="{69B397AD-1017-4507-B0C0-107A1B515DE7}"/>
                      </a:ext>
                    </a:extLst>
                  </p:cNvPr>
                  <p:cNvSpPr/>
                  <p:nvPr/>
                </p:nvSpPr>
                <p:spPr>
                  <a:xfrm>
                    <a:off x="3301650" y="3382241"/>
                    <a:ext cx="132863" cy="173321"/>
                  </a:xfrm>
                  <a:prstGeom prst="blockArc">
                    <a:avLst>
                      <a:gd name="adj1" fmla="val 10800000"/>
                      <a:gd name="adj2" fmla="val 31132"/>
                      <a:gd name="adj3" fmla="val 141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srgbClr val="000000"/>
                      </a:solidFill>
                      <a:latin typeface="Arial" panose="020B0604020202020204" pitchFamily="34" charset="0"/>
                    </a:endParaRPr>
                  </a:p>
                </p:txBody>
              </p:sp>
              <p:sp>
                <p:nvSpPr>
                  <p:cNvPr id="363" name="Flowchart: Alternate Process 86025">
                    <a:extLst>
                      <a:ext uri="{FF2B5EF4-FFF2-40B4-BE49-F238E27FC236}">
                        <a16:creationId xmlns:a16="http://schemas.microsoft.com/office/drawing/2014/main" id="{0EBFB737-C3A3-4291-9038-1F2B316079DF}"/>
                      </a:ext>
                    </a:extLst>
                  </p:cNvPr>
                  <p:cNvSpPr/>
                  <p:nvPr/>
                </p:nvSpPr>
                <p:spPr>
                  <a:xfrm>
                    <a:off x="3289160" y="3474800"/>
                    <a:ext cx="155448" cy="133535"/>
                  </a:xfrm>
                  <a:custGeom>
                    <a:avLst/>
                    <a:gdLst>
                      <a:gd name="connsiteX0" fmla="*/ 0 w 997145"/>
                      <a:gd name="connsiteY0" fmla="*/ 166191 h 1022772"/>
                      <a:gd name="connsiteX1" fmla="*/ 166191 w 997145"/>
                      <a:gd name="connsiteY1" fmla="*/ 0 h 1022772"/>
                      <a:gd name="connsiteX2" fmla="*/ 830954 w 997145"/>
                      <a:gd name="connsiteY2" fmla="*/ 0 h 1022772"/>
                      <a:gd name="connsiteX3" fmla="*/ 997145 w 997145"/>
                      <a:gd name="connsiteY3" fmla="*/ 166191 h 1022772"/>
                      <a:gd name="connsiteX4" fmla="*/ 997145 w 997145"/>
                      <a:gd name="connsiteY4" fmla="*/ 856581 h 1022772"/>
                      <a:gd name="connsiteX5" fmla="*/ 830954 w 997145"/>
                      <a:gd name="connsiteY5" fmla="*/ 1022772 h 1022772"/>
                      <a:gd name="connsiteX6" fmla="*/ 166191 w 997145"/>
                      <a:gd name="connsiteY6" fmla="*/ 1022772 h 1022772"/>
                      <a:gd name="connsiteX7" fmla="*/ 0 w 997145"/>
                      <a:gd name="connsiteY7" fmla="*/ 856581 h 1022772"/>
                      <a:gd name="connsiteX8" fmla="*/ 0 w 997145"/>
                      <a:gd name="connsiteY8" fmla="*/ 166191 h 1022772"/>
                      <a:gd name="connsiteX0" fmla="*/ 166191 w 997145"/>
                      <a:gd name="connsiteY0" fmla="*/ 0 h 1022772"/>
                      <a:gd name="connsiteX1" fmla="*/ 830954 w 997145"/>
                      <a:gd name="connsiteY1" fmla="*/ 0 h 1022772"/>
                      <a:gd name="connsiteX2" fmla="*/ 997145 w 997145"/>
                      <a:gd name="connsiteY2" fmla="*/ 166191 h 1022772"/>
                      <a:gd name="connsiteX3" fmla="*/ 997145 w 997145"/>
                      <a:gd name="connsiteY3" fmla="*/ 856581 h 1022772"/>
                      <a:gd name="connsiteX4" fmla="*/ 830954 w 997145"/>
                      <a:gd name="connsiteY4" fmla="*/ 1022772 h 1022772"/>
                      <a:gd name="connsiteX5" fmla="*/ 166191 w 997145"/>
                      <a:gd name="connsiteY5" fmla="*/ 1022772 h 1022772"/>
                      <a:gd name="connsiteX6" fmla="*/ 0 w 997145"/>
                      <a:gd name="connsiteY6" fmla="*/ 856581 h 1022772"/>
                      <a:gd name="connsiteX7" fmla="*/ 0 w 997145"/>
                      <a:gd name="connsiteY7" fmla="*/ 166191 h 1022772"/>
                      <a:gd name="connsiteX8" fmla="*/ 257631 w 997145"/>
                      <a:gd name="connsiteY8" fmla="*/ 91440 h 1022772"/>
                      <a:gd name="connsiteX0" fmla="*/ 166191 w 997145"/>
                      <a:gd name="connsiteY0" fmla="*/ 0 h 1022772"/>
                      <a:gd name="connsiteX1" fmla="*/ 830954 w 997145"/>
                      <a:gd name="connsiteY1" fmla="*/ 0 h 1022772"/>
                      <a:gd name="connsiteX2" fmla="*/ 997145 w 997145"/>
                      <a:gd name="connsiteY2" fmla="*/ 166191 h 1022772"/>
                      <a:gd name="connsiteX3" fmla="*/ 997145 w 997145"/>
                      <a:gd name="connsiteY3" fmla="*/ 856581 h 1022772"/>
                      <a:gd name="connsiteX4" fmla="*/ 830954 w 997145"/>
                      <a:gd name="connsiteY4" fmla="*/ 1022772 h 1022772"/>
                      <a:gd name="connsiteX5" fmla="*/ 166191 w 997145"/>
                      <a:gd name="connsiteY5" fmla="*/ 1022772 h 1022772"/>
                      <a:gd name="connsiteX6" fmla="*/ 0 w 997145"/>
                      <a:gd name="connsiteY6" fmla="*/ 856581 h 1022772"/>
                      <a:gd name="connsiteX7" fmla="*/ 0 w 997145"/>
                      <a:gd name="connsiteY7" fmla="*/ 166191 h 1022772"/>
                      <a:gd name="connsiteX0" fmla="*/ 830954 w 997145"/>
                      <a:gd name="connsiteY0" fmla="*/ 0 h 1022772"/>
                      <a:gd name="connsiteX1" fmla="*/ 997145 w 997145"/>
                      <a:gd name="connsiteY1" fmla="*/ 166191 h 1022772"/>
                      <a:gd name="connsiteX2" fmla="*/ 997145 w 997145"/>
                      <a:gd name="connsiteY2" fmla="*/ 856581 h 1022772"/>
                      <a:gd name="connsiteX3" fmla="*/ 830954 w 997145"/>
                      <a:gd name="connsiteY3" fmla="*/ 1022772 h 1022772"/>
                      <a:gd name="connsiteX4" fmla="*/ 166191 w 997145"/>
                      <a:gd name="connsiteY4" fmla="*/ 1022772 h 1022772"/>
                      <a:gd name="connsiteX5" fmla="*/ 0 w 997145"/>
                      <a:gd name="connsiteY5" fmla="*/ 856581 h 1022772"/>
                      <a:gd name="connsiteX6" fmla="*/ 0 w 997145"/>
                      <a:gd name="connsiteY6" fmla="*/ 166191 h 1022772"/>
                      <a:gd name="connsiteX0" fmla="*/ 997145 w 997145"/>
                      <a:gd name="connsiteY0" fmla="*/ 0 h 856581"/>
                      <a:gd name="connsiteX1" fmla="*/ 997145 w 997145"/>
                      <a:gd name="connsiteY1" fmla="*/ 690390 h 856581"/>
                      <a:gd name="connsiteX2" fmla="*/ 830954 w 997145"/>
                      <a:gd name="connsiteY2" fmla="*/ 856581 h 856581"/>
                      <a:gd name="connsiteX3" fmla="*/ 166191 w 997145"/>
                      <a:gd name="connsiteY3" fmla="*/ 856581 h 856581"/>
                      <a:gd name="connsiteX4" fmla="*/ 0 w 997145"/>
                      <a:gd name="connsiteY4" fmla="*/ 690390 h 856581"/>
                      <a:gd name="connsiteX5" fmla="*/ 0 w 997145"/>
                      <a:gd name="connsiteY5" fmla="*/ 0 h 856581"/>
                      <a:gd name="connsiteX0" fmla="*/ 997145 w 997145"/>
                      <a:gd name="connsiteY0" fmla="*/ 0 h 856581"/>
                      <a:gd name="connsiteX1" fmla="*/ 997145 w 997145"/>
                      <a:gd name="connsiteY1" fmla="*/ 690390 h 856581"/>
                      <a:gd name="connsiteX2" fmla="*/ 830954 w 997145"/>
                      <a:gd name="connsiteY2" fmla="*/ 856581 h 856581"/>
                      <a:gd name="connsiteX3" fmla="*/ 166191 w 997145"/>
                      <a:gd name="connsiteY3" fmla="*/ 856581 h 856581"/>
                      <a:gd name="connsiteX4" fmla="*/ 0 w 997145"/>
                      <a:gd name="connsiteY4" fmla="*/ 690390 h 856581"/>
                      <a:gd name="connsiteX5" fmla="*/ 0 w 997145"/>
                      <a:gd name="connsiteY5" fmla="*/ 0 h 856581"/>
                      <a:gd name="connsiteX6" fmla="*/ 997145 w 997145"/>
                      <a:gd name="connsiteY6" fmla="*/ 0 h 85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7145" h="856581">
                        <a:moveTo>
                          <a:pt x="997145" y="0"/>
                        </a:moveTo>
                        <a:lnTo>
                          <a:pt x="997145" y="690390"/>
                        </a:lnTo>
                        <a:cubicBezTo>
                          <a:pt x="997145" y="782175"/>
                          <a:pt x="922739" y="856581"/>
                          <a:pt x="830954" y="856581"/>
                        </a:cubicBezTo>
                        <a:lnTo>
                          <a:pt x="166191" y="856581"/>
                        </a:lnTo>
                        <a:cubicBezTo>
                          <a:pt x="74406" y="856581"/>
                          <a:pt x="0" y="782175"/>
                          <a:pt x="0" y="690390"/>
                        </a:cubicBezTo>
                        <a:lnTo>
                          <a:pt x="0" y="0"/>
                        </a:lnTo>
                        <a:lnTo>
                          <a:pt x="99714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nvGrpSpPr>
                  <p:cNvPr id="364" name="Group 363">
                    <a:extLst>
                      <a:ext uri="{FF2B5EF4-FFF2-40B4-BE49-F238E27FC236}">
                        <a16:creationId xmlns:a16="http://schemas.microsoft.com/office/drawing/2014/main" id="{430B181A-F3D3-4A3C-87E4-A29817F16BAC}"/>
                      </a:ext>
                    </a:extLst>
                  </p:cNvPr>
                  <p:cNvGrpSpPr/>
                  <p:nvPr/>
                </p:nvGrpSpPr>
                <p:grpSpPr>
                  <a:xfrm>
                    <a:off x="3344923" y="3499592"/>
                    <a:ext cx="43921" cy="68798"/>
                    <a:chOff x="3719072" y="3788229"/>
                    <a:chExt cx="281739" cy="441312"/>
                  </a:xfrm>
                  <a:grpFill/>
                </p:grpSpPr>
                <p:sp>
                  <p:nvSpPr>
                    <p:cNvPr id="365" name="Oval 364">
                      <a:extLst>
                        <a:ext uri="{FF2B5EF4-FFF2-40B4-BE49-F238E27FC236}">
                          <a16:creationId xmlns:a16="http://schemas.microsoft.com/office/drawing/2014/main" id="{C8FD63A4-FE2A-4BF3-815B-556F0481BD64}"/>
                        </a:ext>
                      </a:extLst>
                    </p:cNvPr>
                    <p:cNvSpPr/>
                    <p:nvPr/>
                  </p:nvSpPr>
                  <p:spPr>
                    <a:xfrm>
                      <a:off x="3719072" y="3788229"/>
                      <a:ext cx="281739" cy="239842"/>
                    </a:xfrm>
                    <a:prstGeom prst="ellipse">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366" name="Isosceles Triangle 365">
                      <a:extLst>
                        <a:ext uri="{FF2B5EF4-FFF2-40B4-BE49-F238E27FC236}">
                          <a16:creationId xmlns:a16="http://schemas.microsoft.com/office/drawing/2014/main" id="{5ECF802A-1D7E-450B-AD97-6A01AB6DE7F1}"/>
                        </a:ext>
                      </a:extLst>
                    </p:cNvPr>
                    <p:cNvSpPr/>
                    <p:nvPr/>
                  </p:nvSpPr>
                  <p:spPr>
                    <a:xfrm>
                      <a:off x="3749146" y="3826297"/>
                      <a:ext cx="221590" cy="403244"/>
                    </a:xfrm>
                    <a:prstGeom prst="triangle">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grpSp>
              <p:nvGrpSpPr>
                <p:cNvPr id="302" name="Group 301">
                  <a:extLst>
                    <a:ext uri="{FF2B5EF4-FFF2-40B4-BE49-F238E27FC236}">
                      <a16:creationId xmlns:a16="http://schemas.microsoft.com/office/drawing/2014/main" id="{58BCE36B-980D-426D-A3CA-21E71FC7D244}"/>
                    </a:ext>
                  </a:extLst>
                </p:cNvPr>
                <p:cNvGrpSpPr/>
                <p:nvPr/>
              </p:nvGrpSpPr>
              <p:grpSpPr>
                <a:xfrm>
                  <a:off x="8007994" y="3827273"/>
                  <a:ext cx="175765" cy="255644"/>
                  <a:chOff x="3289160" y="3382241"/>
                  <a:chExt cx="155448" cy="226094"/>
                </a:xfrm>
                <a:solidFill>
                  <a:srgbClr val="009900"/>
                </a:solidFill>
              </p:grpSpPr>
              <p:sp>
                <p:nvSpPr>
                  <p:cNvPr id="357" name="Block Arc 356">
                    <a:extLst>
                      <a:ext uri="{FF2B5EF4-FFF2-40B4-BE49-F238E27FC236}">
                        <a16:creationId xmlns:a16="http://schemas.microsoft.com/office/drawing/2014/main" id="{AB2E6012-798F-4052-8979-64A16C4C6E63}"/>
                      </a:ext>
                    </a:extLst>
                  </p:cNvPr>
                  <p:cNvSpPr/>
                  <p:nvPr/>
                </p:nvSpPr>
                <p:spPr>
                  <a:xfrm>
                    <a:off x="3301650" y="3382241"/>
                    <a:ext cx="132863" cy="173321"/>
                  </a:xfrm>
                  <a:prstGeom prst="blockArc">
                    <a:avLst>
                      <a:gd name="adj1" fmla="val 10800000"/>
                      <a:gd name="adj2" fmla="val 31132"/>
                      <a:gd name="adj3" fmla="val 141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srgbClr val="000000"/>
                      </a:solidFill>
                      <a:latin typeface="Arial" panose="020B0604020202020204" pitchFamily="34" charset="0"/>
                    </a:endParaRPr>
                  </a:p>
                </p:txBody>
              </p:sp>
              <p:sp>
                <p:nvSpPr>
                  <p:cNvPr id="358" name="Flowchart: Alternate Process 86025">
                    <a:extLst>
                      <a:ext uri="{FF2B5EF4-FFF2-40B4-BE49-F238E27FC236}">
                        <a16:creationId xmlns:a16="http://schemas.microsoft.com/office/drawing/2014/main" id="{DAD105EF-05B7-43BC-A33C-D4358703F4FE}"/>
                      </a:ext>
                    </a:extLst>
                  </p:cNvPr>
                  <p:cNvSpPr/>
                  <p:nvPr/>
                </p:nvSpPr>
                <p:spPr>
                  <a:xfrm>
                    <a:off x="3289160" y="3474800"/>
                    <a:ext cx="155448" cy="133535"/>
                  </a:xfrm>
                  <a:custGeom>
                    <a:avLst/>
                    <a:gdLst>
                      <a:gd name="connsiteX0" fmla="*/ 0 w 997145"/>
                      <a:gd name="connsiteY0" fmla="*/ 166191 h 1022772"/>
                      <a:gd name="connsiteX1" fmla="*/ 166191 w 997145"/>
                      <a:gd name="connsiteY1" fmla="*/ 0 h 1022772"/>
                      <a:gd name="connsiteX2" fmla="*/ 830954 w 997145"/>
                      <a:gd name="connsiteY2" fmla="*/ 0 h 1022772"/>
                      <a:gd name="connsiteX3" fmla="*/ 997145 w 997145"/>
                      <a:gd name="connsiteY3" fmla="*/ 166191 h 1022772"/>
                      <a:gd name="connsiteX4" fmla="*/ 997145 w 997145"/>
                      <a:gd name="connsiteY4" fmla="*/ 856581 h 1022772"/>
                      <a:gd name="connsiteX5" fmla="*/ 830954 w 997145"/>
                      <a:gd name="connsiteY5" fmla="*/ 1022772 h 1022772"/>
                      <a:gd name="connsiteX6" fmla="*/ 166191 w 997145"/>
                      <a:gd name="connsiteY6" fmla="*/ 1022772 h 1022772"/>
                      <a:gd name="connsiteX7" fmla="*/ 0 w 997145"/>
                      <a:gd name="connsiteY7" fmla="*/ 856581 h 1022772"/>
                      <a:gd name="connsiteX8" fmla="*/ 0 w 997145"/>
                      <a:gd name="connsiteY8" fmla="*/ 166191 h 1022772"/>
                      <a:gd name="connsiteX0" fmla="*/ 166191 w 997145"/>
                      <a:gd name="connsiteY0" fmla="*/ 0 h 1022772"/>
                      <a:gd name="connsiteX1" fmla="*/ 830954 w 997145"/>
                      <a:gd name="connsiteY1" fmla="*/ 0 h 1022772"/>
                      <a:gd name="connsiteX2" fmla="*/ 997145 w 997145"/>
                      <a:gd name="connsiteY2" fmla="*/ 166191 h 1022772"/>
                      <a:gd name="connsiteX3" fmla="*/ 997145 w 997145"/>
                      <a:gd name="connsiteY3" fmla="*/ 856581 h 1022772"/>
                      <a:gd name="connsiteX4" fmla="*/ 830954 w 997145"/>
                      <a:gd name="connsiteY4" fmla="*/ 1022772 h 1022772"/>
                      <a:gd name="connsiteX5" fmla="*/ 166191 w 997145"/>
                      <a:gd name="connsiteY5" fmla="*/ 1022772 h 1022772"/>
                      <a:gd name="connsiteX6" fmla="*/ 0 w 997145"/>
                      <a:gd name="connsiteY6" fmla="*/ 856581 h 1022772"/>
                      <a:gd name="connsiteX7" fmla="*/ 0 w 997145"/>
                      <a:gd name="connsiteY7" fmla="*/ 166191 h 1022772"/>
                      <a:gd name="connsiteX8" fmla="*/ 257631 w 997145"/>
                      <a:gd name="connsiteY8" fmla="*/ 91440 h 1022772"/>
                      <a:gd name="connsiteX0" fmla="*/ 166191 w 997145"/>
                      <a:gd name="connsiteY0" fmla="*/ 0 h 1022772"/>
                      <a:gd name="connsiteX1" fmla="*/ 830954 w 997145"/>
                      <a:gd name="connsiteY1" fmla="*/ 0 h 1022772"/>
                      <a:gd name="connsiteX2" fmla="*/ 997145 w 997145"/>
                      <a:gd name="connsiteY2" fmla="*/ 166191 h 1022772"/>
                      <a:gd name="connsiteX3" fmla="*/ 997145 w 997145"/>
                      <a:gd name="connsiteY3" fmla="*/ 856581 h 1022772"/>
                      <a:gd name="connsiteX4" fmla="*/ 830954 w 997145"/>
                      <a:gd name="connsiteY4" fmla="*/ 1022772 h 1022772"/>
                      <a:gd name="connsiteX5" fmla="*/ 166191 w 997145"/>
                      <a:gd name="connsiteY5" fmla="*/ 1022772 h 1022772"/>
                      <a:gd name="connsiteX6" fmla="*/ 0 w 997145"/>
                      <a:gd name="connsiteY6" fmla="*/ 856581 h 1022772"/>
                      <a:gd name="connsiteX7" fmla="*/ 0 w 997145"/>
                      <a:gd name="connsiteY7" fmla="*/ 166191 h 1022772"/>
                      <a:gd name="connsiteX0" fmla="*/ 830954 w 997145"/>
                      <a:gd name="connsiteY0" fmla="*/ 0 h 1022772"/>
                      <a:gd name="connsiteX1" fmla="*/ 997145 w 997145"/>
                      <a:gd name="connsiteY1" fmla="*/ 166191 h 1022772"/>
                      <a:gd name="connsiteX2" fmla="*/ 997145 w 997145"/>
                      <a:gd name="connsiteY2" fmla="*/ 856581 h 1022772"/>
                      <a:gd name="connsiteX3" fmla="*/ 830954 w 997145"/>
                      <a:gd name="connsiteY3" fmla="*/ 1022772 h 1022772"/>
                      <a:gd name="connsiteX4" fmla="*/ 166191 w 997145"/>
                      <a:gd name="connsiteY4" fmla="*/ 1022772 h 1022772"/>
                      <a:gd name="connsiteX5" fmla="*/ 0 w 997145"/>
                      <a:gd name="connsiteY5" fmla="*/ 856581 h 1022772"/>
                      <a:gd name="connsiteX6" fmla="*/ 0 w 997145"/>
                      <a:gd name="connsiteY6" fmla="*/ 166191 h 1022772"/>
                      <a:gd name="connsiteX0" fmla="*/ 997145 w 997145"/>
                      <a:gd name="connsiteY0" fmla="*/ 0 h 856581"/>
                      <a:gd name="connsiteX1" fmla="*/ 997145 w 997145"/>
                      <a:gd name="connsiteY1" fmla="*/ 690390 h 856581"/>
                      <a:gd name="connsiteX2" fmla="*/ 830954 w 997145"/>
                      <a:gd name="connsiteY2" fmla="*/ 856581 h 856581"/>
                      <a:gd name="connsiteX3" fmla="*/ 166191 w 997145"/>
                      <a:gd name="connsiteY3" fmla="*/ 856581 h 856581"/>
                      <a:gd name="connsiteX4" fmla="*/ 0 w 997145"/>
                      <a:gd name="connsiteY4" fmla="*/ 690390 h 856581"/>
                      <a:gd name="connsiteX5" fmla="*/ 0 w 997145"/>
                      <a:gd name="connsiteY5" fmla="*/ 0 h 856581"/>
                      <a:gd name="connsiteX0" fmla="*/ 997145 w 997145"/>
                      <a:gd name="connsiteY0" fmla="*/ 0 h 856581"/>
                      <a:gd name="connsiteX1" fmla="*/ 997145 w 997145"/>
                      <a:gd name="connsiteY1" fmla="*/ 690390 h 856581"/>
                      <a:gd name="connsiteX2" fmla="*/ 830954 w 997145"/>
                      <a:gd name="connsiteY2" fmla="*/ 856581 h 856581"/>
                      <a:gd name="connsiteX3" fmla="*/ 166191 w 997145"/>
                      <a:gd name="connsiteY3" fmla="*/ 856581 h 856581"/>
                      <a:gd name="connsiteX4" fmla="*/ 0 w 997145"/>
                      <a:gd name="connsiteY4" fmla="*/ 690390 h 856581"/>
                      <a:gd name="connsiteX5" fmla="*/ 0 w 997145"/>
                      <a:gd name="connsiteY5" fmla="*/ 0 h 856581"/>
                      <a:gd name="connsiteX6" fmla="*/ 997145 w 997145"/>
                      <a:gd name="connsiteY6" fmla="*/ 0 h 85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7145" h="856581">
                        <a:moveTo>
                          <a:pt x="997145" y="0"/>
                        </a:moveTo>
                        <a:lnTo>
                          <a:pt x="997145" y="690390"/>
                        </a:lnTo>
                        <a:cubicBezTo>
                          <a:pt x="997145" y="782175"/>
                          <a:pt x="922739" y="856581"/>
                          <a:pt x="830954" y="856581"/>
                        </a:cubicBezTo>
                        <a:lnTo>
                          <a:pt x="166191" y="856581"/>
                        </a:lnTo>
                        <a:cubicBezTo>
                          <a:pt x="74406" y="856581"/>
                          <a:pt x="0" y="782175"/>
                          <a:pt x="0" y="690390"/>
                        </a:cubicBezTo>
                        <a:lnTo>
                          <a:pt x="0" y="0"/>
                        </a:lnTo>
                        <a:lnTo>
                          <a:pt x="99714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nvGrpSpPr>
                  <p:cNvPr id="359" name="Group 358">
                    <a:extLst>
                      <a:ext uri="{FF2B5EF4-FFF2-40B4-BE49-F238E27FC236}">
                        <a16:creationId xmlns:a16="http://schemas.microsoft.com/office/drawing/2014/main" id="{039385B0-7F73-43C1-A187-F8E8983F1BDD}"/>
                      </a:ext>
                    </a:extLst>
                  </p:cNvPr>
                  <p:cNvGrpSpPr/>
                  <p:nvPr/>
                </p:nvGrpSpPr>
                <p:grpSpPr>
                  <a:xfrm>
                    <a:off x="3344923" y="3499592"/>
                    <a:ext cx="43921" cy="68798"/>
                    <a:chOff x="3719072" y="3788229"/>
                    <a:chExt cx="281739" cy="441312"/>
                  </a:xfrm>
                  <a:grpFill/>
                </p:grpSpPr>
                <p:sp>
                  <p:nvSpPr>
                    <p:cNvPr id="360" name="Oval 359">
                      <a:extLst>
                        <a:ext uri="{FF2B5EF4-FFF2-40B4-BE49-F238E27FC236}">
                          <a16:creationId xmlns:a16="http://schemas.microsoft.com/office/drawing/2014/main" id="{0FC08390-4FB7-4A07-9278-7FA5325446D9}"/>
                        </a:ext>
                      </a:extLst>
                    </p:cNvPr>
                    <p:cNvSpPr/>
                    <p:nvPr/>
                  </p:nvSpPr>
                  <p:spPr>
                    <a:xfrm>
                      <a:off x="3719072" y="3788229"/>
                      <a:ext cx="281739" cy="239842"/>
                    </a:xfrm>
                    <a:prstGeom prst="ellipse">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361" name="Isosceles Triangle 360">
                      <a:extLst>
                        <a:ext uri="{FF2B5EF4-FFF2-40B4-BE49-F238E27FC236}">
                          <a16:creationId xmlns:a16="http://schemas.microsoft.com/office/drawing/2014/main" id="{71C85D2F-9C3C-418E-8AE3-BB7EB8B03A14}"/>
                        </a:ext>
                      </a:extLst>
                    </p:cNvPr>
                    <p:cNvSpPr/>
                    <p:nvPr/>
                  </p:nvSpPr>
                  <p:spPr>
                    <a:xfrm>
                      <a:off x="3749146" y="3826297"/>
                      <a:ext cx="221590" cy="403244"/>
                    </a:xfrm>
                    <a:prstGeom prst="triangle">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grpSp>
              <p:nvGrpSpPr>
                <p:cNvPr id="303" name="Group 302">
                  <a:extLst>
                    <a:ext uri="{FF2B5EF4-FFF2-40B4-BE49-F238E27FC236}">
                      <a16:creationId xmlns:a16="http://schemas.microsoft.com/office/drawing/2014/main" id="{9A615C21-72C3-4C29-B85B-34389F30EB1D}"/>
                    </a:ext>
                  </a:extLst>
                </p:cNvPr>
                <p:cNvGrpSpPr/>
                <p:nvPr/>
              </p:nvGrpSpPr>
              <p:grpSpPr>
                <a:xfrm>
                  <a:off x="7428317" y="3860413"/>
                  <a:ext cx="175765" cy="255644"/>
                  <a:chOff x="3289160" y="3382241"/>
                  <a:chExt cx="155448" cy="226094"/>
                </a:xfrm>
                <a:solidFill>
                  <a:srgbClr val="009900"/>
                </a:solidFill>
              </p:grpSpPr>
              <p:sp>
                <p:nvSpPr>
                  <p:cNvPr id="352" name="Block Arc 351">
                    <a:extLst>
                      <a:ext uri="{FF2B5EF4-FFF2-40B4-BE49-F238E27FC236}">
                        <a16:creationId xmlns:a16="http://schemas.microsoft.com/office/drawing/2014/main" id="{D57F946A-F91F-4B53-BD12-C389F365B885}"/>
                      </a:ext>
                    </a:extLst>
                  </p:cNvPr>
                  <p:cNvSpPr/>
                  <p:nvPr/>
                </p:nvSpPr>
                <p:spPr>
                  <a:xfrm>
                    <a:off x="3301650" y="3382241"/>
                    <a:ext cx="132863" cy="173321"/>
                  </a:xfrm>
                  <a:prstGeom prst="blockArc">
                    <a:avLst>
                      <a:gd name="adj1" fmla="val 10800000"/>
                      <a:gd name="adj2" fmla="val 31132"/>
                      <a:gd name="adj3" fmla="val 141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srgbClr val="000000"/>
                      </a:solidFill>
                      <a:latin typeface="Arial" panose="020B0604020202020204" pitchFamily="34" charset="0"/>
                    </a:endParaRPr>
                  </a:p>
                </p:txBody>
              </p:sp>
              <p:sp>
                <p:nvSpPr>
                  <p:cNvPr id="353" name="Flowchart: Alternate Process 86025">
                    <a:extLst>
                      <a:ext uri="{FF2B5EF4-FFF2-40B4-BE49-F238E27FC236}">
                        <a16:creationId xmlns:a16="http://schemas.microsoft.com/office/drawing/2014/main" id="{59215A74-272C-4AE3-A2B8-32FFBC89CF03}"/>
                      </a:ext>
                    </a:extLst>
                  </p:cNvPr>
                  <p:cNvSpPr/>
                  <p:nvPr/>
                </p:nvSpPr>
                <p:spPr>
                  <a:xfrm>
                    <a:off x="3289160" y="3474800"/>
                    <a:ext cx="155448" cy="133535"/>
                  </a:xfrm>
                  <a:custGeom>
                    <a:avLst/>
                    <a:gdLst>
                      <a:gd name="connsiteX0" fmla="*/ 0 w 997145"/>
                      <a:gd name="connsiteY0" fmla="*/ 166191 h 1022772"/>
                      <a:gd name="connsiteX1" fmla="*/ 166191 w 997145"/>
                      <a:gd name="connsiteY1" fmla="*/ 0 h 1022772"/>
                      <a:gd name="connsiteX2" fmla="*/ 830954 w 997145"/>
                      <a:gd name="connsiteY2" fmla="*/ 0 h 1022772"/>
                      <a:gd name="connsiteX3" fmla="*/ 997145 w 997145"/>
                      <a:gd name="connsiteY3" fmla="*/ 166191 h 1022772"/>
                      <a:gd name="connsiteX4" fmla="*/ 997145 w 997145"/>
                      <a:gd name="connsiteY4" fmla="*/ 856581 h 1022772"/>
                      <a:gd name="connsiteX5" fmla="*/ 830954 w 997145"/>
                      <a:gd name="connsiteY5" fmla="*/ 1022772 h 1022772"/>
                      <a:gd name="connsiteX6" fmla="*/ 166191 w 997145"/>
                      <a:gd name="connsiteY6" fmla="*/ 1022772 h 1022772"/>
                      <a:gd name="connsiteX7" fmla="*/ 0 w 997145"/>
                      <a:gd name="connsiteY7" fmla="*/ 856581 h 1022772"/>
                      <a:gd name="connsiteX8" fmla="*/ 0 w 997145"/>
                      <a:gd name="connsiteY8" fmla="*/ 166191 h 1022772"/>
                      <a:gd name="connsiteX0" fmla="*/ 166191 w 997145"/>
                      <a:gd name="connsiteY0" fmla="*/ 0 h 1022772"/>
                      <a:gd name="connsiteX1" fmla="*/ 830954 w 997145"/>
                      <a:gd name="connsiteY1" fmla="*/ 0 h 1022772"/>
                      <a:gd name="connsiteX2" fmla="*/ 997145 w 997145"/>
                      <a:gd name="connsiteY2" fmla="*/ 166191 h 1022772"/>
                      <a:gd name="connsiteX3" fmla="*/ 997145 w 997145"/>
                      <a:gd name="connsiteY3" fmla="*/ 856581 h 1022772"/>
                      <a:gd name="connsiteX4" fmla="*/ 830954 w 997145"/>
                      <a:gd name="connsiteY4" fmla="*/ 1022772 h 1022772"/>
                      <a:gd name="connsiteX5" fmla="*/ 166191 w 997145"/>
                      <a:gd name="connsiteY5" fmla="*/ 1022772 h 1022772"/>
                      <a:gd name="connsiteX6" fmla="*/ 0 w 997145"/>
                      <a:gd name="connsiteY6" fmla="*/ 856581 h 1022772"/>
                      <a:gd name="connsiteX7" fmla="*/ 0 w 997145"/>
                      <a:gd name="connsiteY7" fmla="*/ 166191 h 1022772"/>
                      <a:gd name="connsiteX8" fmla="*/ 257631 w 997145"/>
                      <a:gd name="connsiteY8" fmla="*/ 91440 h 1022772"/>
                      <a:gd name="connsiteX0" fmla="*/ 166191 w 997145"/>
                      <a:gd name="connsiteY0" fmla="*/ 0 h 1022772"/>
                      <a:gd name="connsiteX1" fmla="*/ 830954 w 997145"/>
                      <a:gd name="connsiteY1" fmla="*/ 0 h 1022772"/>
                      <a:gd name="connsiteX2" fmla="*/ 997145 w 997145"/>
                      <a:gd name="connsiteY2" fmla="*/ 166191 h 1022772"/>
                      <a:gd name="connsiteX3" fmla="*/ 997145 w 997145"/>
                      <a:gd name="connsiteY3" fmla="*/ 856581 h 1022772"/>
                      <a:gd name="connsiteX4" fmla="*/ 830954 w 997145"/>
                      <a:gd name="connsiteY4" fmla="*/ 1022772 h 1022772"/>
                      <a:gd name="connsiteX5" fmla="*/ 166191 w 997145"/>
                      <a:gd name="connsiteY5" fmla="*/ 1022772 h 1022772"/>
                      <a:gd name="connsiteX6" fmla="*/ 0 w 997145"/>
                      <a:gd name="connsiteY6" fmla="*/ 856581 h 1022772"/>
                      <a:gd name="connsiteX7" fmla="*/ 0 w 997145"/>
                      <a:gd name="connsiteY7" fmla="*/ 166191 h 1022772"/>
                      <a:gd name="connsiteX0" fmla="*/ 830954 w 997145"/>
                      <a:gd name="connsiteY0" fmla="*/ 0 h 1022772"/>
                      <a:gd name="connsiteX1" fmla="*/ 997145 w 997145"/>
                      <a:gd name="connsiteY1" fmla="*/ 166191 h 1022772"/>
                      <a:gd name="connsiteX2" fmla="*/ 997145 w 997145"/>
                      <a:gd name="connsiteY2" fmla="*/ 856581 h 1022772"/>
                      <a:gd name="connsiteX3" fmla="*/ 830954 w 997145"/>
                      <a:gd name="connsiteY3" fmla="*/ 1022772 h 1022772"/>
                      <a:gd name="connsiteX4" fmla="*/ 166191 w 997145"/>
                      <a:gd name="connsiteY4" fmla="*/ 1022772 h 1022772"/>
                      <a:gd name="connsiteX5" fmla="*/ 0 w 997145"/>
                      <a:gd name="connsiteY5" fmla="*/ 856581 h 1022772"/>
                      <a:gd name="connsiteX6" fmla="*/ 0 w 997145"/>
                      <a:gd name="connsiteY6" fmla="*/ 166191 h 1022772"/>
                      <a:gd name="connsiteX0" fmla="*/ 997145 w 997145"/>
                      <a:gd name="connsiteY0" fmla="*/ 0 h 856581"/>
                      <a:gd name="connsiteX1" fmla="*/ 997145 w 997145"/>
                      <a:gd name="connsiteY1" fmla="*/ 690390 h 856581"/>
                      <a:gd name="connsiteX2" fmla="*/ 830954 w 997145"/>
                      <a:gd name="connsiteY2" fmla="*/ 856581 h 856581"/>
                      <a:gd name="connsiteX3" fmla="*/ 166191 w 997145"/>
                      <a:gd name="connsiteY3" fmla="*/ 856581 h 856581"/>
                      <a:gd name="connsiteX4" fmla="*/ 0 w 997145"/>
                      <a:gd name="connsiteY4" fmla="*/ 690390 h 856581"/>
                      <a:gd name="connsiteX5" fmla="*/ 0 w 997145"/>
                      <a:gd name="connsiteY5" fmla="*/ 0 h 856581"/>
                      <a:gd name="connsiteX0" fmla="*/ 997145 w 997145"/>
                      <a:gd name="connsiteY0" fmla="*/ 0 h 856581"/>
                      <a:gd name="connsiteX1" fmla="*/ 997145 w 997145"/>
                      <a:gd name="connsiteY1" fmla="*/ 690390 h 856581"/>
                      <a:gd name="connsiteX2" fmla="*/ 830954 w 997145"/>
                      <a:gd name="connsiteY2" fmla="*/ 856581 h 856581"/>
                      <a:gd name="connsiteX3" fmla="*/ 166191 w 997145"/>
                      <a:gd name="connsiteY3" fmla="*/ 856581 h 856581"/>
                      <a:gd name="connsiteX4" fmla="*/ 0 w 997145"/>
                      <a:gd name="connsiteY4" fmla="*/ 690390 h 856581"/>
                      <a:gd name="connsiteX5" fmla="*/ 0 w 997145"/>
                      <a:gd name="connsiteY5" fmla="*/ 0 h 856581"/>
                      <a:gd name="connsiteX6" fmla="*/ 997145 w 997145"/>
                      <a:gd name="connsiteY6" fmla="*/ 0 h 85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7145" h="856581">
                        <a:moveTo>
                          <a:pt x="997145" y="0"/>
                        </a:moveTo>
                        <a:lnTo>
                          <a:pt x="997145" y="690390"/>
                        </a:lnTo>
                        <a:cubicBezTo>
                          <a:pt x="997145" y="782175"/>
                          <a:pt x="922739" y="856581"/>
                          <a:pt x="830954" y="856581"/>
                        </a:cubicBezTo>
                        <a:lnTo>
                          <a:pt x="166191" y="856581"/>
                        </a:lnTo>
                        <a:cubicBezTo>
                          <a:pt x="74406" y="856581"/>
                          <a:pt x="0" y="782175"/>
                          <a:pt x="0" y="690390"/>
                        </a:cubicBezTo>
                        <a:lnTo>
                          <a:pt x="0" y="0"/>
                        </a:lnTo>
                        <a:lnTo>
                          <a:pt x="99714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nvGrpSpPr>
                  <p:cNvPr id="354" name="Group 353">
                    <a:extLst>
                      <a:ext uri="{FF2B5EF4-FFF2-40B4-BE49-F238E27FC236}">
                        <a16:creationId xmlns:a16="http://schemas.microsoft.com/office/drawing/2014/main" id="{37F0F560-764C-423B-80DA-CBE4D1413ADF}"/>
                      </a:ext>
                    </a:extLst>
                  </p:cNvPr>
                  <p:cNvGrpSpPr/>
                  <p:nvPr/>
                </p:nvGrpSpPr>
                <p:grpSpPr>
                  <a:xfrm>
                    <a:off x="3344923" y="3499592"/>
                    <a:ext cx="43921" cy="68798"/>
                    <a:chOff x="3719072" y="3788229"/>
                    <a:chExt cx="281739" cy="441312"/>
                  </a:xfrm>
                  <a:grpFill/>
                </p:grpSpPr>
                <p:sp>
                  <p:nvSpPr>
                    <p:cNvPr id="355" name="Oval 354">
                      <a:extLst>
                        <a:ext uri="{FF2B5EF4-FFF2-40B4-BE49-F238E27FC236}">
                          <a16:creationId xmlns:a16="http://schemas.microsoft.com/office/drawing/2014/main" id="{D05A59EF-46EB-4AB6-91C1-981EAC81554E}"/>
                        </a:ext>
                      </a:extLst>
                    </p:cNvPr>
                    <p:cNvSpPr/>
                    <p:nvPr/>
                  </p:nvSpPr>
                  <p:spPr>
                    <a:xfrm>
                      <a:off x="3719072" y="3788229"/>
                      <a:ext cx="281739" cy="239842"/>
                    </a:xfrm>
                    <a:prstGeom prst="ellipse">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356" name="Isosceles Triangle 355">
                      <a:extLst>
                        <a:ext uri="{FF2B5EF4-FFF2-40B4-BE49-F238E27FC236}">
                          <a16:creationId xmlns:a16="http://schemas.microsoft.com/office/drawing/2014/main" id="{BED0016A-8AEA-4F5F-8255-9A69D3740983}"/>
                        </a:ext>
                      </a:extLst>
                    </p:cNvPr>
                    <p:cNvSpPr/>
                    <p:nvPr/>
                  </p:nvSpPr>
                  <p:spPr>
                    <a:xfrm>
                      <a:off x="3749146" y="3826297"/>
                      <a:ext cx="221590" cy="403244"/>
                    </a:xfrm>
                    <a:prstGeom prst="triangle">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grpSp>
              <p:nvGrpSpPr>
                <p:cNvPr id="304" name="Group 303">
                  <a:extLst>
                    <a:ext uri="{FF2B5EF4-FFF2-40B4-BE49-F238E27FC236}">
                      <a16:creationId xmlns:a16="http://schemas.microsoft.com/office/drawing/2014/main" id="{549EB024-2BAA-4F66-85AA-FC5DA5B55E81}"/>
                    </a:ext>
                  </a:extLst>
                </p:cNvPr>
                <p:cNvGrpSpPr/>
                <p:nvPr/>
              </p:nvGrpSpPr>
              <p:grpSpPr>
                <a:xfrm>
                  <a:off x="8476279" y="3378059"/>
                  <a:ext cx="175765" cy="255644"/>
                  <a:chOff x="3289160" y="3382241"/>
                  <a:chExt cx="155448" cy="226094"/>
                </a:xfrm>
                <a:solidFill>
                  <a:srgbClr val="009900"/>
                </a:solidFill>
              </p:grpSpPr>
              <p:sp>
                <p:nvSpPr>
                  <p:cNvPr id="347" name="Block Arc 346">
                    <a:extLst>
                      <a:ext uri="{FF2B5EF4-FFF2-40B4-BE49-F238E27FC236}">
                        <a16:creationId xmlns:a16="http://schemas.microsoft.com/office/drawing/2014/main" id="{B0F8B5CA-5A0A-4FD5-A61E-C023D3697072}"/>
                      </a:ext>
                    </a:extLst>
                  </p:cNvPr>
                  <p:cNvSpPr/>
                  <p:nvPr/>
                </p:nvSpPr>
                <p:spPr>
                  <a:xfrm>
                    <a:off x="3301650" y="3382241"/>
                    <a:ext cx="132863" cy="173321"/>
                  </a:xfrm>
                  <a:prstGeom prst="blockArc">
                    <a:avLst>
                      <a:gd name="adj1" fmla="val 10800000"/>
                      <a:gd name="adj2" fmla="val 31132"/>
                      <a:gd name="adj3" fmla="val 141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srgbClr val="000000"/>
                      </a:solidFill>
                      <a:latin typeface="Arial" panose="020B0604020202020204" pitchFamily="34" charset="0"/>
                    </a:endParaRPr>
                  </a:p>
                </p:txBody>
              </p:sp>
              <p:sp>
                <p:nvSpPr>
                  <p:cNvPr id="348" name="Flowchart: Alternate Process 86025">
                    <a:extLst>
                      <a:ext uri="{FF2B5EF4-FFF2-40B4-BE49-F238E27FC236}">
                        <a16:creationId xmlns:a16="http://schemas.microsoft.com/office/drawing/2014/main" id="{D79151C6-A314-4AEA-B874-064EB1DD0445}"/>
                      </a:ext>
                    </a:extLst>
                  </p:cNvPr>
                  <p:cNvSpPr/>
                  <p:nvPr/>
                </p:nvSpPr>
                <p:spPr>
                  <a:xfrm>
                    <a:off x="3289160" y="3474800"/>
                    <a:ext cx="155448" cy="133535"/>
                  </a:xfrm>
                  <a:custGeom>
                    <a:avLst/>
                    <a:gdLst>
                      <a:gd name="connsiteX0" fmla="*/ 0 w 997145"/>
                      <a:gd name="connsiteY0" fmla="*/ 166191 h 1022772"/>
                      <a:gd name="connsiteX1" fmla="*/ 166191 w 997145"/>
                      <a:gd name="connsiteY1" fmla="*/ 0 h 1022772"/>
                      <a:gd name="connsiteX2" fmla="*/ 830954 w 997145"/>
                      <a:gd name="connsiteY2" fmla="*/ 0 h 1022772"/>
                      <a:gd name="connsiteX3" fmla="*/ 997145 w 997145"/>
                      <a:gd name="connsiteY3" fmla="*/ 166191 h 1022772"/>
                      <a:gd name="connsiteX4" fmla="*/ 997145 w 997145"/>
                      <a:gd name="connsiteY4" fmla="*/ 856581 h 1022772"/>
                      <a:gd name="connsiteX5" fmla="*/ 830954 w 997145"/>
                      <a:gd name="connsiteY5" fmla="*/ 1022772 h 1022772"/>
                      <a:gd name="connsiteX6" fmla="*/ 166191 w 997145"/>
                      <a:gd name="connsiteY6" fmla="*/ 1022772 h 1022772"/>
                      <a:gd name="connsiteX7" fmla="*/ 0 w 997145"/>
                      <a:gd name="connsiteY7" fmla="*/ 856581 h 1022772"/>
                      <a:gd name="connsiteX8" fmla="*/ 0 w 997145"/>
                      <a:gd name="connsiteY8" fmla="*/ 166191 h 1022772"/>
                      <a:gd name="connsiteX0" fmla="*/ 166191 w 997145"/>
                      <a:gd name="connsiteY0" fmla="*/ 0 h 1022772"/>
                      <a:gd name="connsiteX1" fmla="*/ 830954 w 997145"/>
                      <a:gd name="connsiteY1" fmla="*/ 0 h 1022772"/>
                      <a:gd name="connsiteX2" fmla="*/ 997145 w 997145"/>
                      <a:gd name="connsiteY2" fmla="*/ 166191 h 1022772"/>
                      <a:gd name="connsiteX3" fmla="*/ 997145 w 997145"/>
                      <a:gd name="connsiteY3" fmla="*/ 856581 h 1022772"/>
                      <a:gd name="connsiteX4" fmla="*/ 830954 w 997145"/>
                      <a:gd name="connsiteY4" fmla="*/ 1022772 h 1022772"/>
                      <a:gd name="connsiteX5" fmla="*/ 166191 w 997145"/>
                      <a:gd name="connsiteY5" fmla="*/ 1022772 h 1022772"/>
                      <a:gd name="connsiteX6" fmla="*/ 0 w 997145"/>
                      <a:gd name="connsiteY6" fmla="*/ 856581 h 1022772"/>
                      <a:gd name="connsiteX7" fmla="*/ 0 w 997145"/>
                      <a:gd name="connsiteY7" fmla="*/ 166191 h 1022772"/>
                      <a:gd name="connsiteX8" fmla="*/ 257631 w 997145"/>
                      <a:gd name="connsiteY8" fmla="*/ 91440 h 1022772"/>
                      <a:gd name="connsiteX0" fmla="*/ 166191 w 997145"/>
                      <a:gd name="connsiteY0" fmla="*/ 0 h 1022772"/>
                      <a:gd name="connsiteX1" fmla="*/ 830954 w 997145"/>
                      <a:gd name="connsiteY1" fmla="*/ 0 h 1022772"/>
                      <a:gd name="connsiteX2" fmla="*/ 997145 w 997145"/>
                      <a:gd name="connsiteY2" fmla="*/ 166191 h 1022772"/>
                      <a:gd name="connsiteX3" fmla="*/ 997145 w 997145"/>
                      <a:gd name="connsiteY3" fmla="*/ 856581 h 1022772"/>
                      <a:gd name="connsiteX4" fmla="*/ 830954 w 997145"/>
                      <a:gd name="connsiteY4" fmla="*/ 1022772 h 1022772"/>
                      <a:gd name="connsiteX5" fmla="*/ 166191 w 997145"/>
                      <a:gd name="connsiteY5" fmla="*/ 1022772 h 1022772"/>
                      <a:gd name="connsiteX6" fmla="*/ 0 w 997145"/>
                      <a:gd name="connsiteY6" fmla="*/ 856581 h 1022772"/>
                      <a:gd name="connsiteX7" fmla="*/ 0 w 997145"/>
                      <a:gd name="connsiteY7" fmla="*/ 166191 h 1022772"/>
                      <a:gd name="connsiteX0" fmla="*/ 830954 w 997145"/>
                      <a:gd name="connsiteY0" fmla="*/ 0 h 1022772"/>
                      <a:gd name="connsiteX1" fmla="*/ 997145 w 997145"/>
                      <a:gd name="connsiteY1" fmla="*/ 166191 h 1022772"/>
                      <a:gd name="connsiteX2" fmla="*/ 997145 w 997145"/>
                      <a:gd name="connsiteY2" fmla="*/ 856581 h 1022772"/>
                      <a:gd name="connsiteX3" fmla="*/ 830954 w 997145"/>
                      <a:gd name="connsiteY3" fmla="*/ 1022772 h 1022772"/>
                      <a:gd name="connsiteX4" fmla="*/ 166191 w 997145"/>
                      <a:gd name="connsiteY4" fmla="*/ 1022772 h 1022772"/>
                      <a:gd name="connsiteX5" fmla="*/ 0 w 997145"/>
                      <a:gd name="connsiteY5" fmla="*/ 856581 h 1022772"/>
                      <a:gd name="connsiteX6" fmla="*/ 0 w 997145"/>
                      <a:gd name="connsiteY6" fmla="*/ 166191 h 1022772"/>
                      <a:gd name="connsiteX0" fmla="*/ 997145 w 997145"/>
                      <a:gd name="connsiteY0" fmla="*/ 0 h 856581"/>
                      <a:gd name="connsiteX1" fmla="*/ 997145 w 997145"/>
                      <a:gd name="connsiteY1" fmla="*/ 690390 h 856581"/>
                      <a:gd name="connsiteX2" fmla="*/ 830954 w 997145"/>
                      <a:gd name="connsiteY2" fmla="*/ 856581 h 856581"/>
                      <a:gd name="connsiteX3" fmla="*/ 166191 w 997145"/>
                      <a:gd name="connsiteY3" fmla="*/ 856581 h 856581"/>
                      <a:gd name="connsiteX4" fmla="*/ 0 w 997145"/>
                      <a:gd name="connsiteY4" fmla="*/ 690390 h 856581"/>
                      <a:gd name="connsiteX5" fmla="*/ 0 w 997145"/>
                      <a:gd name="connsiteY5" fmla="*/ 0 h 856581"/>
                      <a:gd name="connsiteX0" fmla="*/ 997145 w 997145"/>
                      <a:gd name="connsiteY0" fmla="*/ 0 h 856581"/>
                      <a:gd name="connsiteX1" fmla="*/ 997145 w 997145"/>
                      <a:gd name="connsiteY1" fmla="*/ 690390 h 856581"/>
                      <a:gd name="connsiteX2" fmla="*/ 830954 w 997145"/>
                      <a:gd name="connsiteY2" fmla="*/ 856581 h 856581"/>
                      <a:gd name="connsiteX3" fmla="*/ 166191 w 997145"/>
                      <a:gd name="connsiteY3" fmla="*/ 856581 h 856581"/>
                      <a:gd name="connsiteX4" fmla="*/ 0 w 997145"/>
                      <a:gd name="connsiteY4" fmla="*/ 690390 h 856581"/>
                      <a:gd name="connsiteX5" fmla="*/ 0 w 997145"/>
                      <a:gd name="connsiteY5" fmla="*/ 0 h 856581"/>
                      <a:gd name="connsiteX6" fmla="*/ 997145 w 997145"/>
                      <a:gd name="connsiteY6" fmla="*/ 0 h 85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7145" h="856581">
                        <a:moveTo>
                          <a:pt x="997145" y="0"/>
                        </a:moveTo>
                        <a:lnTo>
                          <a:pt x="997145" y="690390"/>
                        </a:lnTo>
                        <a:cubicBezTo>
                          <a:pt x="997145" y="782175"/>
                          <a:pt x="922739" y="856581"/>
                          <a:pt x="830954" y="856581"/>
                        </a:cubicBezTo>
                        <a:lnTo>
                          <a:pt x="166191" y="856581"/>
                        </a:lnTo>
                        <a:cubicBezTo>
                          <a:pt x="74406" y="856581"/>
                          <a:pt x="0" y="782175"/>
                          <a:pt x="0" y="690390"/>
                        </a:cubicBezTo>
                        <a:lnTo>
                          <a:pt x="0" y="0"/>
                        </a:lnTo>
                        <a:lnTo>
                          <a:pt x="99714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nvGrpSpPr>
                  <p:cNvPr id="349" name="Group 348">
                    <a:extLst>
                      <a:ext uri="{FF2B5EF4-FFF2-40B4-BE49-F238E27FC236}">
                        <a16:creationId xmlns:a16="http://schemas.microsoft.com/office/drawing/2014/main" id="{6B1C81B1-B7DA-4C3E-9D5F-087F22A609B2}"/>
                      </a:ext>
                    </a:extLst>
                  </p:cNvPr>
                  <p:cNvGrpSpPr/>
                  <p:nvPr/>
                </p:nvGrpSpPr>
                <p:grpSpPr>
                  <a:xfrm>
                    <a:off x="3344923" y="3499592"/>
                    <a:ext cx="43921" cy="68798"/>
                    <a:chOff x="3719072" y="3788229"/>
                    <a:chExt cx="281739" cy="441312"/>
                  </a:xfrm>
                  <a:grpFill/>
                </p:grpSpPr>
                <p:sp>
                  <p:nvSpPr>
                    <p:cNvPr id="350" name="Oval 349">
                      <a:extLst>
                        <a:ext uri="{FF2B5EF4-FFF2-40B4-BE49-F238E27FC236}">
                          <a16:creationId xmlns:a16="http://schemas.microsoft.com/office/drawing/2014/main" id="{245266BB-CE39-47CA-B2B2-266ACD4E96B2}"/>
                        </a:ext>
                      </a:extLst>
                    </p:cNvPr>
                    <p:cNvSpPr/>
                    <p:nvPr/>
                  </p:nvSpPr>
                  <p:spPr>
                    <a:xfrm>
                      <a:off x="3719072" y="3788229"/>
                      <a:ext cx="281739" cy="239842"/>
                    </a:xfrm>
                    <a:prstGeom prst="ellipse">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351" name="Isosceles Triangle 350">
                      <a:extLst>
                        <a:ext uri="{FF2B5EF4-FFF2-40B4-BE49-F238E27FC236}">
                          <a16:creationId xmlns:a16="http://schemas.microsoft.com/office/drawing/2014/main" id="{346EB37E-4962-4CE4-B144-07E6F912E4A4}"/>
                        </a:ext>
                      </a:extLst>
                    </p:cNvPr>
                    <p:cNvSpPr/>
                    <p:nvPr/>
                  </p:nvSpPr>
                  <p:spPr>
                    <a:xfrm>
                      <a:off x="3749146" y="3826297"/>
                      <a:ext cx="221590" cy="403244"/>
                    </a:xfrm>
                    <a:prstGeom prst="triangle">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grpSp>
              <p:nvGrpSpPr>
                <p:cNvPr id="305" name="Group 304">
                  <a:extLst>
                    <a:ext uri="{FF2B5EF4-FFF2-40B4-BE49-F238E27FC236}">
                      <a16:creationId xmlns:a16="http://schemas.microsoft.com/office/drawing/2014/main" id="{13E54F98-27A0-47A5-B3B1-C91DCD857A49}"/>
                    </a:ext>
                  </a:extLst>
                </p:cNvPr>
                <p:cNvGrpSpPr/>
                <p:nvPr/>
              </p:nvGrpSpPr>
              <p:grpSpPr>
                <a:xfrm>
                  <a:off x="7886259" y="3396582"/>
                  <a:ext cx="175765" cy="255644"/>
                  <a:chOff x="3289160" y="3382241"/>
                  <a:chExt cx="155448" cy="226094"/>
                </a:xfrm>
                <a:solidFill>
                  <a:srgbClr val="009900"/>
                </a:solidFill>
              </p:grpSpPr>
              <p:sp>
                <p:nvSpPr>
                  <p:cNvPr id="342" name="Block Arc 341">
                    <a:extLst>
                      <a:ext uri="{FF2B5EF4-FFF2-40B4-BE49-F238E27FC236}">
                        <a16:creationId xmlns:a16="http://schemas.microsoft.com/office/drawing/2014/main" id="{7C7EBDD1-326A-4FFF-8F7D-AE462B9A79BA}"/>
                      </a:ext>
                    </a:extLst>
                  </p:cNvPr>
                  <p:cNvSpPr/>
                  <p:nvPr/>
                </p:nvSpPr>
                <p:spPr>
                  <a:xfrm>
                    <a:off x="3301650" y="3382241"/>
                    <a:ext cx="132863" cy="173321"/>
                  </a:xfrm>
                  <a:prstGeom prst="blockArc">
                    <a:avLst>
                      <a:gd name="adj1" fmla="val 10800000"/>
                      <a:gd name="adj2" fmla="val 31132"/>
                      <a:gd name="adj3" fmla="val 141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srgbClr val="000000"/>
                      </a:solidFill>
                      <a:latin typeface="Arial" panose="020B0604020202020204" pitchFamily="34" charset="0"/>
                    </a:endParaRPr>
                  </a:p>
                </p:txBody>
              </p:sp>
              <p:sp>
                <p:nvSpPr>
                  <p:cNvPr id="343" name="Flowchart: Alternate Process 86025">
                    <a:extLst>
                      <a:ext uri="{FF2B5EF4-FFF2-40B4-BE49-F238E27FC236}">
                        <a16:creationId xmlns:a16="http://schemas.microsoft.com/office/drawing/2014/main" id="{0FD62BAD-1569-46B3-ACEB-CB8EE2DCE06B}"/>
                      </a:ext>
                    </a:extLst>
                  </p:cNvPr>
                  <p:cNvSpPr/>
                  <p:nvPr/>
                </p:nvSpPr>
                <p:spPr>
                  <a:xfrm>
                    <a:off x="3289160" y="3474800"/>
                    <a:ext cx="155448" cy="133535"/>
                  </a:xfrm>
                  <a:custGeom>
                    <a:avLst/>
                    <a:gdLst>
                      <a:gd name="connsiteX0" fmla="*/ 0 w 997145"/>
                      <a:gd name="connsiteY0" fmla="*/ 166191 h 1022772"/>
                      <a:gd name="connsiteX1" fmla="*/ 166191 w 997145"/>
                      <a:gd name="connsiteY1" fmla="*/ 0 h 1022772"/>
                      <a:gd name="connsiteX2" fmla="*/ 830954 w 997145"/>
                      <a:gd name="connsiteY2" fmla="*/ 0 h 1022772"/>
                      <a:gd name="connsiteX3" fmla="*/ 997145 w 997145"/>
                      <a:gd name="connsiteY3" fmla="*/ 166191 h 1022772"/>
                      <a:gd name="connsiteX4" fmla="*/ 997145 w 997145"/>
                      <a:gd name="connsiteY4" fmla="*/ 856581 h 1022772"/>
                      <a:gd name="connsiteX5" fmla="*/ 830954 w 997145"/>
                      <a:gd name="connsiteY5" fmla="*/ 1022772 h 1022772"/>
                      <a:gd name="connsiteX6" fmla="*/ 166191 w 997145"/>
                      <a:gd name="connsiteY6" fmla="*/ 1022772 h 1022772"/>
                      <a:gd name="connsiteX7" fmla="*/ 0 w 997145"/>
                      <a:gd name="connsiteY7" fmla="*/ 856581 h 1022772"/>
                      <a:gd name="connsiteX8" fmla="*/ 0 w 997145"/>
                      <a:gd name="connsiteY8" fmla="*/ 166191 h 1022772"/>
                      <a:gd name="connsiteX0" fmla="*/ 166191 w 997145"/>
                      <a:gd name="connsiteY0" fmla="*/ 0 h 1022772"/>
                      <a:gd name="connsiteX1" fmla="*/ 830954 w 997145"/>
                      <a:gd name="connsiteY1" fmla="*/ 0 h 1022772"/>
                      <a:gd name="connsiteX2" fmla="*/ 997145 w 997145"/>
                      <a:gd name="connsiteY2" fmla="*/ 166191 h 1022772"/>
                      <a:gd name="connsiteX3" fmla="*/ 997145 w 997145"/>
                      <a:gd name="connsiteY3" fmla="*/ 856581 h 1022772"/>
                      <a:gd name="connsiteX4" fmla="*/ 830954 w 997145"/>
                      <a:gd name="connsiteY4" fmla="*/ 1022772 h 1022772"/>
                      <a:gd name="connsiteX5" fmla="*/ 166191 w 997145"/>
                      <a:gd name="connsiteY5" fmla="*/ 1022772 h 1022772"/>
                      <a:gd name="connsiteX6" fmla="*/ 0 w 997145"/>
                      <a:gd name="connsiteY6" fmla="*/ 856581 h 1022772"/>
                      <a:gd name="connsiteX7" fmla="*/ 0 w 997145"/>
                      <a:gd name="connsiteY7" fmla="*/ 166191 h 1022772"/>
                      <a:gd name="connsiteX8" fmla="*/ 257631 w 997145"/>
                      <a:gd name="connsiteY8" fmla="*/ 91440 h 1022772"/>
                      <a:gd name="connsiteX0" fmla="*/ 166191 w 997145"/>
                      <a:gd name="connsiteY0" fmla="*/ 0 h 1022772"/>
                      <a:gd name="connsiteX1" fmla="*/ 830954 w 997145"/>
                      <a:gd name="connsiteY1" fmla="*/ 0 h 1022772"/>
                      <a:gd name="connsiteX2" fmla="*/ 997145 w 997145"/>
                      <a:gd name="connsiteY2" fmla="*/ 166191 h 1022772"/>
                      <a:gd name="connsiteX3" fmla="*/ 997145 w 997145"/>
                      <a:gd name="connsiteY3" fmla="*/ 856581 h 1022772"/>
                      <a:gd name="connsiteX4" fmla="*/ 830954 w 997145"/>
                      <a:gd name="connsiteY4" fmla="*/ 1022772 h 1022772"/>
                      <a:gd name="connsiteX5" fmla="*/ 166191 w 997145"/>
                      <a:gd name="connsiteY5" fmla="*/ 1022772 h 1022772"/>
                      <a:gd name="connsiteX6" fmla="*/ 0 w 997145"/>
                      <a:gd name="connsiteY6" fmla="*/ 856581 h 1022772"/>
                      <a:gd name="connsiteX7" fmla="*/ 0 w 997145"/>
                      <a:gd name="connsiteY7" fmla="*/ 166191 h 1022772"/>
                      <a:gd name="connsiteX0" fmla="*/ 830954 w 997145"/>
                      <a:gd name="connsiteY0" fmla="*/ 0 h 1022772"/>
                      <a:gd name="connsiteX1" fmla="*/ 997145 w 997145"/>
                      <a:gd name="connsiteY1" fmla="*/ 166191 h 1022772"/>
                      <a:gd name="connsiteX2" fmla="*/ 997145 w 997145"/>
                      <a:gd name="connsiteY2" fmla="*/ 856581 h 1022772"/>
                      <a:gd name="connsiteX3" fmla="*/ 830954 w 997145"/>
                      <a:gd name="connsiteY3" fmla="*/ 1022772 h 1022772"/>
                      <a:gd name="connsiteX4" fmla="*/ 166191 w 997145"/>
                      <a:gd name="connsiteY4" fmla="*/ 1022772 h 1022772"/>
                      <a:gd name="connsiteX5" fmla="*/ 0 w 997145"/>
                      <a:gd name="connsiteY5" fmla="*/ 856581 h 1022772"/>
                      <a:gd name="connsiteX6" fmla="*/ 0 w 997145"/>
                      <a:gd name="connsiteY6" fmla="*/ 166191 h 1022772"/>
                      <a:gd name="connsiteX0" fmla="*/ 997145 w 997145"/>
                      <a:gd name="connsiteY0" fmla="*/ 0 h 856581"/>
                      <a:gd name="connsiteX1" fmla="*/ 997145 w 997145"/>
                      <a:gd name="connsiteY1" fmla="*/ 690390 h 856581"/>
                      <a:gd name="connsiteX2" fmla="*/ 830954 w 997145"/>
                      <a:gd name="connsiteY2" fmla="*/ 856581 h 856581"/>
                      <a:gd name="connsiteX3" fmla="*/ 166191 w 997145"/>
                      <a:gd name="connsiteY3" fmla="*/ 856581 h 856581"/>
                      <a:gd name="connsiteX4" fmla="*/ 0 w 997145"/>
                      <a:gd name="connsiteY4" fmla="*/ 690390 h 856581"/>
                      <a:gd name="connsiteX5" fmla="*/ 0 w 997145"/>
                      <a:gd name="connsiteY5" fmla="*/ 0 h 856581"/>
                      <a:gd name="connsiteX0" fmla="*/ 997145 w 997145"/>
                      <a:gd name="connsiteY0" fmla="*/ 0 h 856581"/>
                      <a:gd name="connsiteX1" fmla="*/ 997145 w 997145"/>
                      <a:gd name="connsiteY1" fmla="*/ 690390 h 856581"/>
                      <a:gd name="connsiteX2" fmla="*/ 830954 w 997145"/>
                      <a:gd name="connsiteY2" fmla="*/ 856581 h 856581"/>
                      <a:gd name="connsiteX3" fmla="*/ 166191 w 997145"/>
                      <a:gd name="connsiteY3" fmla="*/ 856581 h 856581"/>
                      <a:gd name="connsiteX4" fmla="*/ 0 w 997145"/>
                      <a:gd name="connsiteY4" fmla="*/ 690390 h 856581"/>
                      <a:gd name="connsiteX5" fmla="*/ 0 w 997145"/>
                      <a:gd name="connsiteY5" fmla="*/ 0 h 856581"/>
                      <a:gd name="connsiteX6" fmla="*/ 997145 w 997145"/>
                      <a:gd name="connsiteY6" fmla="*/ 0 h 85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7145" h="856581">
                        <a:moveTo>
                          <a:pt x="997145" y="0"/>
                        </a:moveTo>
                        <a:lnTo>
                          <a:pt x="997145" y="690390"/>
                        </a:lnTo>
                        <a:cubicBezTo>
                          <a:pt x="997145" y="782175"/>
                          <a:pt x="922739" y="856581"/>
                          <a:pt x="830954" y="856581"/>
                        </a:cubicBezTo>
                        <a:lnTo>
                          <a:pt x="166191" y="856581"/>
                        </a:lnTo>
                        <a:cubicBezTo>
                          <a:pt x="74406" y="856581"/>
                          <a:pt x="0" y="782175"/>
                          <a:pt x="0" y="690390"/>
                        </a:cubicBezTo>
                        <a:lnTo>
                          <a:pt x="0" y="0"/>
                        </a:lnTo>
                        <a:lnTo>
                          <a:pt x="99714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nvGrpSpPr>
                  <p:cNvPr id="344" name="Group 343">
                    <a:extLst>
                      <a:ext uri="{FF2B5EF4-FFF2-40B4-BE49-F238E27FC236}">
                        <a16:creationId xmlns:a16="http://schemas.microsoft.com/office/drawing/2014/main" id="{E0B503B7-C146-4A48-A60D-B6CE3BE9D604}"/>
                      </a:ext>
                    </a:extLst>
                  </p:cNvPr>
                  <p:cNvGrpSpPr/>
                  <p:nvPr/>
                </p:nvGrpSpPr>
                <p:grpSpPr>
                  <a:xfrm>
                    <a:off x="3344923" y="3499592"/>
                    <a:ext cx="43921" cy="68798"/>
                    <a:chOff x="3719072" y="3788229"/>
                    <a:chExt cx="281739" cy="441312"/>
                  </a:xfrm>
                  <a:grpFill/>
                </p:grpSpPr>
                <p:sp>
                  <p:nvSpPr>
                    <p:cNvPr id="345" name="Oval 344">
                      <a:extLst>
                        <a:ext uri="{FF2B5EF4-FFF2-40B4-BE49-F238E27FC236}">
                          <a16:creationId xmlns:a16="http://schemas.microsoft.com/office/drawing/2014/main" id="{0DF92122-24E5-4706-94B7-64983F4346DA}"/>
                        </a:ext>
                      </a:extLst>
                    </p:cNvPr>
                    <p:cNvSpPr/>
                    <p:nvPr/>
                  </p:nvSpPr>
                  <p:spPr>
                    <a:xfrm>
                      <a:off x="3719072" y="3788229"/>
                      <a:ext cx="281739" cy="239842"/>
                    </a:xfrm>
                    <a:prstGeom prst="ellipse">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346" name="Isosceles Triangle 345">
                      <a:extLst>
                        <a:ext uri="{FF2B5EF4-FFF2-40B4-BE49-F238E27FC236}">
                          <a16:creationId xmlns:a16="http://schemas.microsoft.com/office/drawing/2014/main" id="{EA225319-E727-432E-A806-217980F3C370}"/>
                        </a:ext>
                      </a:extLst>
                    </p:cNvPr>
                    <p:cNvSpPr/>
                    <p:nvPr/>
                  </p:nvSpPr>
                  <p:spPr>
                    <a:xfrm>
                      <a:off x="3749146" y="3826297"/>
                      <a:ext cx="221590" cy="403244"/>
                    </a:xfrm>
                    <a:prstGeom prst="triangle">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grpSp>
              <p:nvGrpSpPr>
                <p:cNvPr id="306" name="Group 305">
                  <a:extLst>
                    <a:ext uri="{FF2B5EF4-FFF2-40B4-BE49-F238E27FC236}">
                      <a16:creationId xmlns:a16="http://schemas.microsoft.com/office/drawing/2014/main" id="{6F91E968-34FF-4CC7-BA96-37FD04332A1B}"/>
                    </a:ext>
                  </a:extLst>
                </p:cNvPr>
                <p:cNvGrpSpPr/>
                <p:nvPr/>
              </p:nvGrpSpPr>
              <p:grpSpPr>
                <a:xfrm>
                  <a:off x="7030434" y="4305174"/>
                  <a:ext cx="175765" cy="255644"/>
                  <a:chOff x="3289160" y="3382241"/>
                  <a:chExt cx="155448" cy="226094"/>
                </a:xfrm>
                <a:solidFill>
                  <a:srgbClr val="009900"/>
                </a:solidFill>
              </p:grpSpPr>
              <p:sp>
                <p:nvSpPr>
                  <p:cNvPr id="337" name="Block Arc 336">
                    <a:extLst>
                      <a:ext uri="{FF2B5EF4-FFF2-40B4-BE49-F238E27FC236}">
                        <a16:creationId xmlns:a16="http://schemas.microsoft.com/office/drawing/2014/main" id="{CE9CCDCD-A3C3-4CC5-89F2-D60924366A19}"/>
                      </a:ext>
                    </a:extLst>
                  </p:cNvPr>
                  <p:cNvSpPr/>
                  <p:nvPr/>
                </p:nvSpPr>
                <p:spPr>
                  <a:xfrm>
                    <a:off x="3301650" y="3382241"/>
                    <a:ext cx="132863" cy="173321"/>
                  </a:xfrm>
                  <a:prstGeom prst="blockArc">
                    <a:avLst>
                      <a:gd name="adj1" fmla="val 10800000"/>
                      <a:gd name="adj2" fmla="val 31132"/>
                      <a:gd name="adj3" fmla="val 141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srgbClr val="000000"/>
                      </a:solidFill>
                      <a:latin typeface="Arial" panose="020B0604020202020204" pitchFamily="34" charset="0"/>
                    </a:endParaRPr>
                  </a:p>
                </p:txBody>
              </p:sp>
              <p:sp>
                <p:nvSpPr>
                  <p:cNvPr id="338" name="Flowchart: Alternate Process 86025">
                    <a:extLst>
                      <a:ext uri="{FF2B5EF4-FFF2-40B4-BE49-F238E27FC236}">
                        <a16:creationId xmlns:a16="http://schemas.microsoft.com/office/drawing/2014/main" id="{AB9372BD-A6FF-47A4-AAEB-0AE5A062BE88}"/>
                      </a:ext>
                    </a:extLst>
                  </p:cNvPr>
                  <p:cNvSpPr/>
                  <p:nvPr/>
                </p:nvSpPr>
                <p:spPr>
                  <a:xfrm>
                    <a:off x="3289160" y="3474800"/>
                    <a:ext cx="155448" cy="133535"/>
                  </a:xfrm>
                  <a:custGeom>
                    <a:avLst/>
                    <a:gdLst>
                      <a:gd name="connsiteX0" fmla="*/ 0 w 997145"/>
                      <a:gd name="connsiteY0" fmla="*/ 166191 h 1022772"/>
                      <a:gd name="connsiteX1" fmla="*/ 166191 w 997145"/>
                      <a:gd name="connsiteY1" fmla="*/ 0 h 1022772"/>
                      <a:gd name="connsiteX2" fmla="*/ 830954 w 997145"/>
                      <a:gd name="connsiteY2" fmla="*/ 0 h 1022772"/>
                      <a:gd name="connsiteX3" fmla="*/ 997145 w 997145"/>
                      <a:gd name="connsiteY3" fmla="*/ 166191 h 1022772"/>
                      <a:gd name="connsiteX4" fmla="*/ 997145 w 997145"/>
                      <a:gd name="connsiteY4" fmla="*/ 856581 h 1022772"/>
                      <a:gd name="connsiteX5" fmla="*/ 830954 w 997145"/>
                      <a:gd name="connsiteY5" fmla="*/ 1022772 h 1022772"/>
                      <a:gd name="connsiteX6" fmla="*/ 166191 w 997145"/>
                      <a:gd name="connsiteY6" fmla="*/ 1022772 h 1022772"/>
                      <a:gd name="connsiteX7" fmla="*/ 0 w 997145"/>
                      <a:gd name="connsiteY7" fmla="*/ 856581 h 1022772"/>
                      <a:gd name="connsiteX8" fmla="*/ 0 w 997145"/>
                      <a:gd name="connsiteY8" fmla="*/ 166191 h 1022772"/>
                      <a:gd name="connsiteX0" fmla="*/ 166191 w 997145"/>
                      <a:gd name="connsiteY0" fmla="*/ 0 h 1022772"/>
                      <a:gd name="connsiteX1" fmla="*/ 830954 w 997145"/>
                      <a:gd name="connsiteY1" fmla="*/ 0 h 1022772"/>
                      <a:gd name="connsiteX2" fmla="*/ 997145 w 997145"/>
                      <a:gd name="connsiteY2" fmla="*/ 166191 h 1022772"/>
                      <a:gd name="connsiteX3" fmla="*/ 997145 w 997145"/>
                      <a:gd name="connsiteY3" fmla="*/ 856581 h 1022772"/>
                      <a:gd name="connsiteX4" fmla="*/ 830954 w 997145"/>
                      <a:gd name="connsiteY4" fmla="*/ 1022772 h 1022772"/>
                      <a:gd name="connsiteX5" fmla="*/ 166191 w 997145"/>
                      <a:gd name="connsiteY5" fmla="*/ 1022772 h 1022772"/>
                      <a:gd name="connsiteX6" fmla="*/ 0 w 997145"/>
                      <a:gd name="connsiteY6" fmla="*/ 856581 h 1022772"/>
                      <a:gd name="connsiteX7" fmla="*/ 0 w 997145"/>
                      <a:gd name="connsiteY7" fmla="*/ 166191 h 1022772"/>
                      <a:gd name="connsiteX8" fmla="*/ 257631 w 997145"/>
                      <a:gd name="connsiteY8" fmla="*/ 91440 h 1022772"/>
                      <a:gd name="connsiteX0" fmla="*/ 166191 w 997145"/>
                      <a:gd name="connsiteY0" fmla="*/ 0 h 1022772"/>
                      <a:gd name="connsiteX1" fmla="*/ 830954 w 997145"/>
                      <a:gd name="connsiteY1" fmla="*/ 0 h 1022772"/>
                      <a:gd name="connsiteX2" fmla="*/ 997145 w 997145"/>
                      <a:gd name="connsiteY2" fmla="*/ 166191 h 1022772"/>
                      <a:gd name="connsiteX3" fmla="*/ 997145 w 997145"/>
                      <a:gd name="connsiteY3" fmla="*/ 856581 h 1022772"/>
                      <a:gd name="connsiteX4" fmla="*/ 830954 w 997145"/>
                      <a:gd name="connsiteY4" fmla="*/ 1022772 h 1022772"/>
                      <a:gd name="connsiteX5" fmla="*/ 166191 w 997145"/>
                      <a:gd name="connsiteY5" fmla="*/ 1022772 h 1022772"/>
                      <a:gd name="connsiteX6" fmla="*/ 0 w 997145"/>
                      <a:gd name="connsiteY6" fmla="*/ 856581 h 1022772"/>
                      <a:gd name="connsiteX7" fmla="*/ 0 w 997145"/>
                      <a:gd name="connsiteY7" fmla="*/ 166191 h 1022772"/>
                      <a:gd name="connsiteX0" fmla="*/ 830954 w 997145"/>
                      <a:gd name="connsiteY0" fmla="*/ 0 h 1022772"/>
                      <a:gd name="connsiteX1" fmla="*/ 997145 w 997145"/>
                      <a:gd name="connsiteY1" fmla="*/ 166191 h 1022772"/>
                      <a:gd name="connsiteX2" fmla="*/ 997145 w 997145"/>
                      <a:gd name="connsiteY2" fmla="*/ 856581 h 1022772"/>
                      <a:gd name="connsiteX3" fmla="*/ 830954 w 997145"/>
                      <a:gd name="connsiteY3" fmla="*/ 1022772 h 1022772"/>
                      <a:gd name="connsiteX4" fmla="*/ 166191 w 997145"/>
                      <a:gd name="connsiteY4" fmla="*/ 1022772 h 1022772"/>
                      <a:gd name="connsiteX5" fmla="*/ 0 w 997145"/>
                      <a:gd name="connsiteY5" fmla="*/ 856581 h 1022772"/>
                      <a:gd name="connsiteX6" fmla="*/ 0 w 997145"/>
                      <a:gd name="connsiteY6" fmla="*/ 166191 h 1022772"/>
                      <a:gd name="connsiteX0" fmla="*/ 997145 w 997145"/>
                      <a:gd name="connsiteY0" fmla="*/ 0 h 856581"/>
                      <a:gd name="connsiteX1" fmla="*/ 997145 w 997145"/>
                      <a:gd name="connsiteY1" fmla="*/ 690390 h 856581"/>
                      <a:gd name="connsiteX2" fmla="*/ 830954 w 997145"/>
                      <a:gd name="connsiteY2" fmla="*/ 856581 h 856581"/>
                      <a:gd name="connsiteX3" fmla="*/ 166191 w 997145"/>
                      <a:gd name="connsiteY3" fmla="*/ 856581 h 856581"/>
                      <a:gd name="connsiteX4" fmla="*/ 0 w 997145"/>
                      <a:gd name="connsiteY4" fmla="*/ 690390 h 856581"/>
                      <a:gd name="connsiteX5" fmla="*/ 0 w 997145"/>
                      <a:gd name="connsiteY5" fmla="*/ 0 h 856581"/>
                      <a:gd name="connsiteX0" fmla="*/ 997145 w 997145"/>
                      <a:gd name="connsiteY0" fmla="*/ 0 h 856581"/>
                      <a:gd name="connsiteX1" fmla="*/ 997145 w 997145"/>
                      <a:gd name="connsiteY1" fmla="*/ 690390 h 856581"/>
                      <a:gd name="connsiteX2" fmla="*/ 830954 w 997145"/>
                      <a:gd name="connsiteY2" fmla="*/ 856581 h 856581"/>
                      <a:gd name="connsiteX3" fmla="*/ 166191 w 997145"/>
                      <a:gd name="connsiteY3" fmla="*/ 856581 h 856581"/>
                      <a:gd name="connsiteX4" fmla="*/ 0 w 997145"/>
                      <a:gd name="connsiteY4" fmla="*/ 690390 h 856581"/>
                      <a:gd name="connsiteX5" fmla="*/ 0 w 997145"/>
                      <a:gd name="connsiteY5" fmla="*/ 0 h 856581"/>
                      <a:gd name="connsiteX6" fmla="*/ 997145 w 997145"/>
                      <a:gd name="connsiteY6" fmla="*/ 0 h 85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7145" h="856581">
                        <a:moveTo>
                          <a:pt x="997145" y="0"/>
                        </a:moveTo>
                        <a:lnTo>
                          <a:pt x="997145" y="690390"/>
                        </a:lnTo>
                        <a:cubicBezTo>
                          <a:pt x="997145" y="782175"/>
                          <a:pt x="922739" y="856581"/>
                          <a:pt x="830954" y="856581"/>
                        </a:cubicBezTo>
                        <a:lnTo>
                          <a:pt x="166191" y="856581"/>
                        </a:lnTo>
                        <a:cubicBezTo>
                          <a:pt x="74406" y="856581"/>
                          <a:pt x="0" y="782175"/>
                          <a:pt x="0" y="690390"/>
                        </a:cubicBezTo>
                        <a:lnTo>
                          <a:pt x="0" y="0"/>
                        </a:lnTo>
                        <a:lnTo>
                          <a:pt x="99714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nvGrpSpPr>
                  <p:cNvPr id="339" name="Group 338">
                    <a:extLst>
                      <a:ext uri="{FF2B5EF4-FFF2-40B4-BE49-F238E27FC236}">
                        <a16:creationId xmlns:a16="http://schemas.microsoft.com/office/drawing/2014/main" id="{E6238749-C2EC-4FF6-8FBB-43DE5207D1D9}"/>
                      </a:ext>
                    </a:extLst>
                  </p:cNvPr>
                  <p:cNvGrpSpPr/>
                  <p:nvPr/>
                </p:nvGrpSpPr>
                <p:grpSpPr>
                  <a:xfrm>
                    <a:off x="3344923" y="3499592"/>
                    <a:ext cx="43921" cy="68798"/>
                    <a:chOff x="3719072" y="3788229"/>
                    <a:chExt cx="281739" cy="441312"/>
                  </a:xfrm>
                  <a:grpFill/>
                </p:grpSpPr>
                <p:sp>
                  <p:nvSpPr>
                    <p:cNvPr id="340" name="Oval 339">
                      <a:extLst>
                        <a:ext uri="{FF2B5EF4-FFF2-40B4-BE49-F238E27FC236}">
                          <a16:creationId xmlns:a16="http://schemas.microsoft.com/office/drawing/2014/main" id="{370927F3-3CB3-451E-B615-E722762202D6}"/>
                        </a:ext>
                      </a:extLst>
                    </p:cNvPr>
                    <p:cNvSpPr/>
                    <p:nvPr/>
                  </p:nvSpPr>
                  <p:spPr>
                    <a:xfrm>
                      <a:off x="3719072" y="3788229"/>
                      <a:ext cx="281739" cy="239842"/>
                    </a:xfrm>
                    <a:prstGeom prst="ellipse">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341" name="Isosceles Triangle 340">
                      <a:extLst>
                        <a:ext uri="{FF2B5EF4-FFF2-40B4-BE49-F238E27FC236}">
                          <a16:creationId xmlns:a16="http://schemas.microsoft.com/office/drawing/2014/main" id="{06537CCA-3B9F-43C2-AA1B-17031B02CCA2}"/>
                        </a:ext>
                      </a:extLst>
                    </p:cNvPr>
                    <p:cNvSpPr/>
                    <p:nvPr/>
                  </p:nvSpPr>
                  <p:spPr>
                    <a:xfrm>
                      <a:off x="3749146" y="3826297"/>
                      <a:ext cx="221590" cy="403244"/>
                    </a:xfrm>
                    <a:prstGeom prst="triangle">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grpSp>
              <p:nvGrpSpPr>
                <p:cNvPr id="307" name="Group 306">
                  <a:extLst>
                    <a:ext uri="{FF2B5EF4-FFF2-40B4-BE49-F238E27FC236}">
                      <a16:creationId xmlns:a16="http://schemas.microsoft.com/office/drawing/2014/main" id="{27026BC9-6AC5-45A8-B1D5-81EEAF6E38E2}"/>
                    </a:ext>
                  </a:extLst>
                </p:cNvPr>
                <p:cNvGrpSpPr/>
                <p:nvPr/>
              </p:nvGrpSpPr>
              <p:grpSpPr>
                <a:xfrm>
                  <a:off x="8065663" y="4370724"/>
                  <a:ext cx="175765" cy="255644"/>
                  <a:chOff x="3289160" y="3382241"/>
                  <a:chExt cx="155448" cy="226094"/>
                </a:xfrm>
                <a:solidFill>
                  <a:srgbClr val="009900"/>
                </a:solidFill>
              </p:grpSpPr>
              <p:sp>
                <p:nvSpPr>
                  <p:cNvPr id="332" name="Block Arc 331">
                    <a:extLst>
                      <a:ext uri="{FF2B5EF4-FFF2-40B4-BE49-F238E27FC236}">
                        <a16:creationId xmlns:a16="http://schemas.microsoft.com/office/drawing/2014/main" id="{8F8EAFBA-82F5-4527-954D-E06C1F78EF53}"/>
                      </a:ext>
                    </a:extLst>
                  </p:cNvPr>
                  <p:cNvSpPr/>
                  <p:nvPr/>
                </p:nvSpPr>
                <p:spPr>
                  <a:xfrm>
                    <a:off x="3301650" y="3382241"/>
                    <a:ext cx="132863" cy="173321"/>
                  </a:xfrm>
                  <a:prstGeom prst="blockArc">
                    <a:avLst>
                      <a:gd name="adj1" fmla="val 10800000"/>
                      <a:gd name="adj2" fmla="val 31132"/>
                      <a:gd name="adj3" fmla="val 141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srgbClr val="000000"/>
                      </a:solidFill>
                      <a:latin typeface="Arial" panose="020B0604020202020204" pitchFamily="34" charset="0"/>
                    </a:endParaRPr>
                  </a:p>
                </p:txBody>
              </p:sp>
              <p:sp>
                <p:nvSpPr>
                  <p:cNvPr id="333" name="Flowchart: Alternate Process 86025">
                    <a:extLst>
                      <a:ext uri="{FF2B5EF4-FFF2-40B4-BE49-F238E27FC236}">
                        <a16:creationId xmlns:a16="http://schemas.microsoft.com/office/drawing/2014/main" id="{B98CC064-B7F9-4495-9953-2F3342D6942D}"/>
                      </a:ext>
                    </a:extLst>
                  </p:cNvPr>
                  <p:cNvSpPr/>
                  <p:nvPr/>
                </p:nvSpPr>
                <p:spPr>
                  <a:xfrm>
                    <a:off x="3289160" y="3474800"/>
                    <a:ext cx="155448" cy="133535"/>
                  </a:xfrm>
                  <a:custGeom>
                    <a:avLst/>
                    <a:gdLst>
                      <a:gd name="connsiteX0" fmla="*/ 0 w 997145"/>
                      <a:gd name="connsiteY0" fmla="*/ 166191 h 1022772"/>
                      <a:gd name="connsiteX1" fmla="*/ 166191 w 997145"/>
                      <a:gd name="connsiteY1" fmla="*/ 0 h 1022772"/>
                      <a:gd name="connsiteX2" fmla="*/ 830954 w 997145"/>
                      <a:gd name="connsiteY2" fmla="*/ 0 h 1022772"/>
                      <a:gd name="connsiteX3" fmla="*/ 997145 w 997145"/>
                      <a:gd name="connsiteY3" fmla="*/ 166191 h 1022772"/>
                      <a:gd name="connsiteX4" fmla="*/ 997145 w 997145"/>
                      <a:gd name="connsiteY4" fmla="*/ 856581 h 1022772"/>
                      <a:gd name="connsiteX5" fmla="*/ 830954 w 997145"/>
                      <a:gd name="connsiteY5" fmla="*/ 1022772 h 1022772"/>
                      <a:gd name="connsiteX6" fmla="*/ 166191 w 997145"/>
                      <a:gd name="connsiteY6" fmla="*/ 1022772 h 1022772"/>
                      <a:gd name="connsiteX7" fmla="*/ 0 w 997145"/>
                      <a:gd name="connsiteY7" fmla="*/ 856581 h 1022772"/>
                      <a:gd name="connsiteX8" fmla="*/ 0 w 997145"/>
                      <a:gd name="connsiteY8" fmla="*/ 166191 h 1022772"/>
                      <a:gd name="connsiteX0" fmla="*/ 166191 w 997145"/>
                      <a:gd name="connsiteY0" fmla="*/ 0 h 1022772"/>
                      <a:gd name="connsiteX1" fmla="*/ 830954 w 997145"/>
                      <a:gd name="connsiteY1" fmla="*/ 0 h 1022772"/>
                      <a:gd name="connsiteX2" fmla="*/ 997145 w 997145"/>
                      <a:gd name="connsiteY2" fmla="*/ 166191 h 1022772"/>
                      <a:gd name="connsiteX3" fmla="*/ 997145 w 997145"/>
                      <a:gd name="connsiteY3" fmla="*/ 856581 h 1022772"/>
                      <a:gd name="connsiteX4" fmla="*/ 830954 w 997145"/>
                      <a:gd name="connsiteY4" fmla="*/ 1022772 h 1022772"/>
                      <a:gd name="connsiteX5" fmla="*/ 166191 w 997145"/>
                      <a:gd name="connsiteY5" fmla="*/ 1022772 h 1022772"/>
                      <a:gd name="connsiteX6" fmla="*/ 0 w 997145"/>
                      <a:gd name="connsiteY6" fmla="*/ 856581 h 1022772"/>
                      <a:gd name="connsiteX7" fmla="*/ 0 w 997145"/>
                      <a:gd name="connsiteY7" fmla="*/ 166191 h 1022772"/>
                      <a:gd name="connsiteX8" fmla="*/ 257631 w 997145"/>
                      <a:gd name="connsiteY8" fmla="*/ 91440 h 1022772"/>
                      <a:gd name="connsiteX0" fmla="*/ 166191 w 997145"/>
                      <a:gd name="connsiteY0" fmla="*/ 0 h 1022772"/>
                      <a:gd name="connsiteX1" fmla="*/ 830954 w 997145"/>
                      <a:gd name="connsiteY1" fmla="*/ 0 h 1022772"/>
                      <a:gd name="connsiteX2" fmla="*/ 997145 w 997145"/>
                      <a:gd name="connsiteY2" fmla="*/ 166191 h 1022772"/>
                      <a:gd name="connsiteX3" fmla="*/ 997145 w 997145"/>
                      <a:gd name="connsiteY3" fmla="*/ 856581 h 1022772"/>
                      <a:gd name="connsiteX4" fmla="*/ 830954 w 997145"/>
                      <a:gd name="connsiteY4" fmla="*/ 1022772 h 1022772"/>
                      <a:gd name="connsiteX5" fmla="*/ 166191 w 997145"/>
                      <a:gd name="connsiteY5" fmla="*/ 1022772 h 1022772"/>
                      <a:gd name="connsiteX6" fmla="*/ 0 w 997145"/>
                      <a:gd name="connsiteY6" fmla="*/ 856581 h 1022772"/>
                      <a:gd name="connsiteX7" fmla="*/ 0 w 997145"/>
                      <a:gd name="connsiteY7" fmla="*/ 166191 h 1022772"/>
                      <a:gd name="connsiteX0" fmla="*/ 830954 w 997145"/>
                      <a:gd name="connsiteY0" fmla="*/ 0 h 1022772"/>
                      <a:gd name="connsiteX1" fmla="*/ 997145 w 997145"/>
                      <a:gd name="connsiteY1" fmla="*/ 166191 h 1022772"/>
                      <a:gd name="connsiteX2" fmla="*/ 997145 w 997145"/>
                      <a:gd name="connsiteY2" fmla="*/ 856581 h 1022772"/>
                      <a:gd name="connsiteX3" fmla="*/ 830954 w 997145"/>
                      <a:gd name="connsiteY3" fmla="*/ 1022772 h 1022772"/>
                      <a:gd name="connsiteX4" fmla="*/ 166191 w 997145"/>
                      <a:gd name="connsiteY4" fmla="*/ 1022772 h 1022772"/>
                      <a:gd name="connsiteX5" fmla="*/ 0 w 997145"/>
                      <a:gd name="connsiteY5" fmla="*/ 856581 h 1022772"/>
                      <a:gd name="connsiteX6" fmla="*/ 0 w 997145"/>
                      <a:gd name="connsiteY6" fmla="*/ 166191 h 1022772"/>
                      <a:gd name="connsiteX0" fmla="*/ 997145 w 997145"/>
                      <a:gd name="connsiteY0" fmla="*/ 0 h 856581"/>
                      <a:gd name="connsiteX1" fmla="*/ 997145 w 997145"/>
                      <a:gd name="connsiteY1" fmla="*/ 690390 h 856581"/>
                      <a:gd name="connsiteX2" fmla="*/ 830954 w 997145"/>
                      <a:gd name="connsiteY2" fmla="*/ 856581 h 856581"/>
                      <a:gd name="connsiteX3" fmla="*/ 166191 w 997145"/>
                      <a:gd name="connsiteY3" fmla="*/ 856581 h 856581"/>
                      <a:gd name="connsiteX4" fmla="*/ 0 w 997145"/>
                      <a:gd name="connsiteY4" fmla="*/ 690390 h 856581"/>
                      <a:gd name="connsiteX5" fmla="*/ 0 w 997145"/>
                      <a:gd name="connsiteY5" fmla="*/ 0 h 856581"/>
                      <a:gd name="connsiteX0" fmla="*/ 997145 w 997145"/>
                      <a:gd name="connsiteY0" fmla="*/ 0 h 856581"/>
                      <a:gd name="connsiteX1" fmla="*/ 997145 w 997145"/>
                      <a:gd name="connsiteY1" fmla="*/ 690390 h 856581"/>
                      <a:gd name="connsiteX2" fmla="*/ 830954 w 997145"/>
                      <a:gd name="connsiteY2" fmla="*/ 856581 h 856581"/>
                      <a:gd name="connsiteX3" fmla="*/ 166191 w 997145"/>
                      <a:gd name="connsiteY3" fmla="*/ 856581 h 856581"/>
                      <a:gd name="connsiteX4" fmla="*/ 0 w 997145"/>
                      <a:gd name="connsiteY4" fmla="*/ 690390 h 856581"/>
                      <a:gd name="connsiteX5" fmla="*/ 0 w 997145"/>
                      <a:gd name="connsiteY5" fmla="*/ 0 h 856581"/>
                      <a:gd name="connsiteX6" fmla="*/ 997145 w 997145"/>
                      <a:gd name="connsiteY6" fmla="*/ 0 h 85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7145" h="856581">
                        <a:moveTo>
                          <a:pt x="997145" y="0"/>
                        </a:moveTo>
                        <a:lnTo>
                          <a:pt x="997145" y="690390"/>
                        </a:lnTo>
                        <a:cubicBezTo>
                          <a:pt x="997145" y="782175"/>
                          <a:pt x="922739" y="856581"/>
                          <a:pt x="830954" y="856581"/>
                        </a:cubicBezTo>
                        <a:lnTo>
                          <a:pt x="166191" y="856581"/>
                        </a:lnTo>
                        <a:cubicBezTo>
                          <a:pt x="74406" y="856581"/>
                          <a:pt x="0" y="782175"/>
                          <a:pt x="0" y="690390"/>
                        </a:cubicBezTo>
                        <a:lnTo>
                          <a:pt x="0" y="0"/>
                        </a:lnTo>
                        <a:lnTo>
                          <a:pt x="99714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nvGrpSpPr>
                  <p:cNvPr id="334" name="Group 333">
                    <a:extLst>
                      <a:ext uri="{FF2B5EF4-FFF2-40B4-BE49-F238E27FC236}">
                        <a16:creationId xmlns:a16="http://schemas.microsoft.com/office/drawing/2014/main" id="{F67649C5-5F43-462A-8B6E-ECC9988D8A00}"/>
                      </a:ext>
                    </a:extLst>
                  </p:cNvPr>
                  <p:cNvGrpSpPr/>
                  <p:nvPr/>
                </p:nvGrpSpPr>
                <p:grpSpPr>
                  <a:xfrm>
                    <a:off x="3344923" y="3499592"/>
                    <a:ext cx="43921" cy="68798"/>
                    <a:chOff x="3719072" y="3788229"/>
                    <a:chExt cx="281739" cy="441312"/>
                  </a:xfrm>
                  <a:grpFill/>
                </p:grpSpPr>
                <p:sp>
                  <p:nvSpPr>
                    <p:cNvPr id="335" name="Oval 334">
                      <a:extLst>
                        <a:ext uri="{FF2B5EF4-FFF2-40B4-BE49-F238E27FC236}">
                          <a16:creationId xmlns:a16="http://schemas.microsoft.com/office/drawing/2014/main" id="{BB6ED67C-DB87-47D3-9BB3-503F2CC6ABA3}"/>
                        </a:ext>
                      </a:extLst>
                    </p:cNvPr>
                    <p:cNvSpPr/>
                    <p:nvPr/>
                  </p:nvSpPr>
                  <p:spPr>
                    <a:xfrm>
                      <a:off x="3719072" y="3788229"/>
                      <a:ext cx="281739" cy="239842"/>
                    </a:xfrm>
                    <a:prstGeom prst="ellipse">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336" name="Isosceles Triangle 335">
                      <a:extLst>
                        <a:ext uri="{FF2B5EF4-FFF2-40B4-BE49-F238E27FC236}">
                          <a16:creationId xmlns:a16="http://schemas.microsoft.com/office/drawing/2014/main" id="{8979BE25-7CA4-41A2-9D4E-19D3D54E47CB}"/>
                        </a:ext>
                      </a:extLst>
                    </p:cNvPr>
                    <p:cNvSpPr/>
                    <p:nvPr/>
                  </p:nvSpPr>
                  <p:spPr>
                    <a:xfrm>
                      <a:off x="3749146" y="3826297"/>
                      <a:ext cx="221590" cy="403244"/>
                    </a:xfrm>
                    <a:prstGeom prst="triangle">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grpSp>
              <p:nvGrpSpPr>
                <p:cNvPr id="308" name="Group 307">
                  <a:extLst>
                    <a:ext uri="{FF2B5EF4-FFF2-40B4-BE49-F238E27FC236}">
                      <a16:creationId xmlns:a16="http://schemas.microsoft.com/office/drawing/2014/main" id="{E1FD0882-46B4-4DF0-8D4B-103471CD36EF}"/>
                    </a:ext>
                  </a:extLst>
                </p:cNvPr>
                <p:cNvGrpSpPr/>
                <p:nvPr/>
              </p:nvGrpSpPr>
              <p:grpSpPr>
                <a:xfrm>
                  <a:off x="8564162" y="3895665"/>
                  <a:ext cx="175765" cy="255644"/>
                  <a:chOff x="3289160" y="3382241"/>
                  <a:chExt cx="155448" cy="226094"/>
                </a:xfrm>
                <a:solidFill>
                  <a:srgbClr val="009900"/>
                </a:solidFill>
              </p:grpSpPr>
              <p:sp>
                <p:nvSpPr>
                  <p:cNvPr id="327" name="Block Arc 326">
                    <a:extLst>
                      <a:ext uri="{FF2B5EF4-FFF2-40B4-BE49-F238E27FC236}">
                        <a16:creationId xmlns:a16="http://schemas.microsoft.com/office/drawing/2014/main" id="{D749BDF2-5E11-4711-AD31-0C97FB85E850}"/>
                      </a:ext>
                    </a:extLst>
                  </p:cNvPr>
                  <p:cNvSpPr/>
                  <p:nvPr/>
                </p:nvSpPr>
                <p:spPr>
                  <a:xfrm>
                    <a:off x="3301650" y="3382241"/>
                    <a:ext cx="132863" cy="173321"/>
                  </a:xfrm>
                  <a:prstGeom prst="blockArc">
                    <a:avLst>
                      <a:gd name="adj1" fmla="val 10800000"/>
                      <a:gd name="adj2" fmla="val 31132"/>
                      <a:gd name="adj3" fmla="val 141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srgbClr val="000000"/>
                      </a:solidFill>
                      <a:latin typeface="Arial" panose="020B0604020202020204" pitchFamily="34" charset="0"/>
                    </a:endParaRPr>
                  </a:p>
                </p:txBody>
              </p:sp>
              <p:sp>
                <p:nvSpPr>
                  <p:cNvPr id="328" name="Flowchart: Alternate Process 86025">
                    <a:extLst>
                      <a:ext uri="{FF2B5EF4-FFF2-40B4-BE49-F238E27FC236}">
                        <a16:creationId xmlns:a16="http://schemas.microsoft.com/office/drawing/2014/main" id="{CA48D339-1E5F-45D1-A837-B59E0E434106}"/>
                      </a:ext>
                    </a:extLst>
                  </p:cNvPr>
                  <p:cNvSpPr/>
                  <p:nvPr/>
                </p:nvSpPr>
                <p:spPr>
                  <a:xfrm>
                    <a:off x="3289160" y="3474800"/>
                    <a:ext cx="155448" cy="133535"/>
                  </a:xfrm>
                  <a:custGeom>
                    <a:avLst/>
                    <a:gdLst>
                      <a:gd name="connsiteX0" fmla="*/ 0 w 997145"/>
                      <a:gd name="connsiteY0" fmla="*/ 166191 h 1022772"/>
                      <a:gd name="connsiteX1" fmla="*/ 166191 w 997145"/>
                      <a:gd name="connsiteY1" fmla="*/ 0 h 1022772"/>
                      <a:gd name="connsiteX2" fmla="*/ 830954 w 997145"/>
                      <a:gd name="connsiteY2" fmla="*/ 0 h 1022772"/>
                      <a:gd name="connsiteX3" fmla="*/ 997145 w 997145"/>
                      <a:gd name="connsiteY3" fmla="*/ 166191 h 1022772"/>
                      <a:gd name="connsiteX4" fmla="*/ 997145 w 997145"/>
                      <a:gd name="connsiteY4" fmla="*/ 856581 h 1022772"/>
                      <a:gd name="connsiteX5" fmla="*/ 830954 w 997145"/>
                      <a:gd name="connsiteY5" fmla="*/ 1022772 h 1022772"/>
                      <a:gd name="connsiteX6" fmla="*/ 166191 w 997145"/>
                      <a:gd name="connsiteY6" fmla="*/ 1022772 h 1022772"/>
                      <a:gd name="connsiteX7" fmla="*/ 0 w 997145"/>
                      <a:gd name="connsiteY7" fmla="*/ 856581 h 1022772"/>
                      <a:gd name="connsiteX8" fmla="*/ 0 w 997145"/>
                      <a:gd name="connsiteY8" fmla="*/ 166191 h 1022772"/>
                      <a:gd name="connsiteX0" fmla="*/ 166191 w 997145"/>
                      <a:gd name="connsiteY0" fmla="*/ 0 h 1022772"/>
                      <a:gd name="connsiteX1" fmla="*/ 830954 w 997145"/>
                      <a:gd name="connsiteY1" fmla="*/ 0 h 1022772"/>
                      <a:gd name="connsiteX2" fmla="*/ 997145 w 997145"/>
                      <a:gd name="connsiteY2" fmla="*/ 166191 h 1022772"/>
                      <a:gd name="connsiteX3" fmla="*/ 997145 w 997145"/>
                      <a:gd name="connsiteY3" fmla="*/ 856581 h 1022772"/>
                      <a:gd name="connsiteX4" fmla="*/ 830954 w 997145"/>
                      <a:gd name="connsiteY4" fmla="*/ 1022772 h 1022772"/>
                      <a:gd name="connsiteX5" fmla="*/ 166191 w 997145"/>
                      <a:gd name="connsiteY5" fmla="*/ 1022772 h 1022772"/>
                      <a:gd name="connsiteX6" fmla="*/ 0 w 997145"/>
                      <a:gd name="connsiteY6" fmla="*/ 856581 h 1022772"/>
                      <a:gd name="connsiteX7" fmla="*/ 0 w 997145"/>
                      <a:gd name="connsiteY7" fmla="*/ 166191 h 1022772"/>
                      <a:gd name="connsiteX8" fmla="*/ 257631 w 997145"/>
                      <a:gd name="connsiteY8" fmla="*/ 91440 h 1022772"/>
                      <a:gd name="connsiteX0" fmla="*/ 166191 w 997145"/>
                      <a:gd name="connsiteY0" fmla="*/ 0 h 1022772"/>
                      <a:gd name="connsiteX1" fmla="*/ 830954 w 997145"/>
                      <a:gd name="connsiteY1" fmla="*/ 0 h 1022772"/>
                      <a:gd name="connsiteX2" fmla="*/ 997145 w 997145"/>
                      <a:gd name="connsiteY2" fmla="*/ 166191 h 1022772"/>
                      <a:gd name="connsiteX3" fmla="*/ 997145 w 997145"/>
                      <a:gd name="connsiteY3" fmla="*/ 856581 h 1022772"/>
                      <a:gd name="connsiteX4" fmla="*/ 830954 w 997145"/>
                      <a:gd name="connsiteY4" fmla="*/ 1022772 h 1022772"/>
                      <a:gd name="connsiteX5" fmla="*/ 166191 w 997145"/>
                      <a:gd name="connsiteY5" fmla="*/ 1022772 h 1022772"/>
                      <a:gd name="connsiteX6" fmla="*/ 0 w 997145"/>
                      <a:gd name="connsiteY6" fmla="*/ 856581 h 1022772"/>
                      <a:gd name="connsiteX7" fmla="*/ 0 w 997145"/>
                      <a:gd name="connsiteY7" fmla="*/ 166191 h 1022772"/>
                      <a:gd name="connsiteX0" fmla="*/ 830954 w 997145"/>
                      <a:gd name="connsiteY0" fmla="*/ 0 h 1022772"/>
                      <a:gd name="connsiteX1" fmla="*/ 997145 w 997145"/>
                      <a:gd name="connsiteY1" fmla="*/ 166191 h 1022772"/>
                      <a:gd name="connsiteX2" fmla="*/ 997145 w 997145"/>
                      <a:gd name="connsiteY2" fmla="*/ 856581 h 1022772"/>
                      <a:gd name="connsiteX3" fmla="*/ 830954 w 997145"/>
                      <a:gd name="connsiteY3" fmla="*/ 1022772 h 1022772"/>
                      <a:gd name="connsiteX4" fmla="*/ 166191 w 997145"/>
                      <a:gd name="connsiteY4" fmla="*/ 1022772 h 1022772"/>
                      <a:gd name="connsiteX5" fmla="*/ 0 w 997145"/>
                      <a:gd name="connsiteY5" fmla="*/ 856581 h 1022772"/>
                      <a:gd name="connsiteX6" fmla="*/ 0 w 997145"/>
                      <a:gd name="connsiteY6" fmla="*/ 166191 h 1022772"/>
                      <a:gd name="connsiteX0" fmla="*/ 997145 w 997145"/>
                      <a:gd name="connsiteY0" fmla="*/ 0 h 856581"/>
                      <a:gd name="connsiteX1" fmla="*/ 997145 w 997145"/>
                      <a:gd name="connsiteY1" fmla="*/ 690390 h 856581"/>
                      <a:gd name="connsiteX2" fmla="*/ 830954 w 997145"/>
                      <a:gd name="connsiteY2" fmla="*/ 856581 h 856581"/>
                      <a:gd name="connsiteX3" fmla="*/ 166191 w 997145"/>
                      <a:gd name="connsiteY3" fmla="*/ 856581 h 856581"/>
                      <a:gd name="connsiteX4" fmla="*/ 0 w 997145"/>
                      <a:gd name="connsiteY4" fmla="*/ 690390 h 856581"/>
                      <a:gd name="connsiteX5" fmla="*/ 0 w 997145"/>
                      <a:gd name="connsiteY5" fmla="*/ 0 h 856581"/>
                      <a:gd name="connsiteX0" fmla="*/ 997145 w 997145"/>
                      <a:gd name="connsiteY0" fmla="*/ 0 h 856581"/>
                      <a:gd name="connsiteX1" fmla="*/ 997145 w 997145"/>
                      <a:gd name="connsiteY1" fmla="*/ 690390 h 856581"/>
                      <a:gd name="connsiteX2" fmla="*/ 830954 w 997145"/>
                      <a:gd name="connsiteY2" fmla="*/ 856581 h 856581"/>
                      <a:gd name="connsiteX3" fmla="*/ 166191 w 997145"/>
                      <a:gd name="connsiteY3" fmla="*/ 856581 h 856581"/>
                      <a:gd name="connsiteX4" fmla="*/ 0 w 997145"/>
                      <a:gd name="connsiteY4" fmla="*/ 690390 h 856581"/>
                      <a:gd name="connsiteX5" fmla="*/ 0 w 997145"/>
                      <a:gd name="connsiteY5" fmla="*/ 0 h 856581"/>
                      <a:gd name="connsiteX6" fmla="*/ 997145 w 997145"/>
                      <a:gd name="connsiteY6" fmla="*/ 0 h 85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7145" h="856581">
                        <a:moveTo>
                          <a:pt x="997145" y="0"/>
                        </a:moveTo>
                        <a:lnTo>
                          <a:pt x="997145" y="690390"/>
                        </a:lnTo>
                        <a:cubicBezTo>
                          <a:pt x="997145" y="782175"/>
                          <a:pt x="922739" y="856581"/>
                          <a:pt x="830954" y="856581"/>
                        </a:cubicBezTo>
                        <a:lnTo>
                          <a:pt x="166191" y="856581"/>
                        </a:lnTo>
                        <a:cubicBezTo>
                          <a:pt x="74406" y="856581"/>
                          <a:pt x="0" y="782175"/>
                          <a:pt x="0" y="690390"/>
                        </a:cubicBezTo>
                        <a:lnTo>
                          <a:pt x="0" y="0"/>
                        </a:lnTo>
                        <a:lnTo>
                          <a:pt x="99714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nvGrpSpPr>
                  <p:cNvPr id="329" name="Group 328">
                    <a:extLst>
                      <a:ext uri="{FF2B5EF4-FFF2-40B4-BE49-F238E27FC236}">
                        <a16:creationId xmlns:a16="http://schemas.microsoft.com/office/drawing/2014/main" id="{7C02C372-CAAD-452C-B41C-63DA6B6DC027}"/>
                      </a:ext>
                    </a:extLst>
                  </p:cNvPr>
                  <p:cNvGrpSpPr/>
                  <p:nvPr/>
                </p:nvGrpSpPr>
                <p:grpSpPr>
                  <a:xfrm>
                    <a:off x="3344923" y="3499592"/>
                    <a:ext cx="43921" cy="68798"/>
                    <a:chOff x="3719072" y="3788229"/>
                    <a:chExt cx="281739" cy="441312"/>
                  </a:xfrm>
                  <a:grpFill/>
                </p:grpSpPr>
                <p:sp>
                  <p:nvSpPr>
                    <p:cNvPr id="330" name="Oval 329">
                      <a:extLst>
                        <a:ext uri="{FF2B5EF4-FFF2-40B4-BE49-F238E27FC236}">
                          <a16:creationId xmlns:a16="http://schemas.microsoft.com/office/drawing/2014/main" id="{700CFF08-F1D3-4ACA-AA28-D89DD081EEE9}"/>
                        </a:ext>
                      </a:extLst>
                    </p:cNvPr>
                    <p:cNvSpPr/>
                    <p:nvPr/>
                  </p:nvSpPr>
                  <p:spPr>
                    <a:xfrm>
                      <a:off x="3719072" y="3788229"/>
                      <a:ext cx="281739" cy="239842"/>
                    </a:xfrm>
                    <a:prstGeom prst="ellipse">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331" name="Isosceles Triangle 330">
                      <a:extLst>
                        <a:ext uri="{FF2B5EF4-FFF2-40B4-BE49-F238E27FC236}">
                          <a16:creationId xmlns:a16="http://schemas.microsoft.com/office/drawing/2014/main" id="{0ECBFF69-D8C1-40D3-9EB0-F445BFB17672}"/>
                        </a:ext>
                      </a:extLst>
                    </p:cNvPr>
                    <p:cNvSpPr/>
                    <p:nvPr/>
                  </p:nvSpPr>
                  <p:spPr>
                    <a:xfrm>
                      <a:off x="3749146" y="3826297"/>
                      <a:ext cx="221590" cy="403244"/>
                    </a:xfrm>
                    <a:prstGeom prst="triangle">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grpSp>
              <p:nvGrpSpPr>
                <p:cNvPr id="309" name="Group 308">
                  <a:extLst>
                    <a:ext uri="{FF2B5EF4-FFF2-40B4-BE49-F238E27FC236}">
                      <a16:creationId xmlns:a16="http://schemas.microsoft.com/office/drawing/2014/main" id="{217FCC1B-8A6E-408D-AD1C-2DD369F506FE}"/>
                    </a:ext>
                  </a:extLst>
                </p:cNvPr>
                <p:cNvGrpSpPr/>
                <p:nvPr/>
              </p:nvGrpSpPr>
              <p:grpSpPr>
                <a:xfrm>
                  <a:off x="7498475" y="4428129"/>
                  <a:ext cx="175765" cy="255644"/>
                  <a:chOff x="3289160" y="3382241"/>
                  <a:chExt cx="155448" cy="226094"/>
                </a:xfrm>
                <a:solidFill>
                  <a:srgbClr val="009900"/>
                </a:solidFill>
              </p:grpSpPr>
              <p:sp>
                <p:nvSpPr>
                  <p:cNvPr id="322" name="Block Arc 321">
                    <a:extLst>
                      <a:ext uri="{FF2B5EF4-FFF2-40B4-BE49-F238E27FC236}">
                        <a16:creationId xmlns:a16="http://schemas.microsoft.com/office/drawing/2014/main" id="{7A932113-885A-4B01-A298-7CF4BF01BC3E}"/>
                      </a:ext>
                    </a:extLst>
                  </p:cNvPr>
                  <p:cNvSpPr/>
                  <p:nvPr/>
                </p:nvSpPr>
                <p:spPr>
                  <a:xfrm>
                    <a:off x="3301650" y="3382241"/>
                    <a:ext cx="132863" cy="173321"/>
                  </a:xfrm>
                  <a:prstGeom prst="blockArc">
                    <a:avLst>
                      <a:gd name="adj1" fmla="val 10800000"/>
                      <a:gd name="adj2" fmla="val 31132"/>
                      <a:gd name="adj3" fmla="val 141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srgbClr val="000000"/>
                      </a:solidFill>
                      <a:latin typeface="Arial" panose="020B0604020202020204" pitchFamily="34" charset="0"/>
                    </a:endParaRPr>
                  </a:p>
                </p:txBody>
              </p:sp>
              <p:sp>
                <p:nvSpPr>
                  <p:cNvPr id="323" name="Flowchart: Alternate Process 86025">
                    <a:extLst>
                      <a:ext uri="{FF2B5EF4-FFF2-40B4-BE49-F238E27FC236}">
                        <a16:creationId xmlns:a16="http://schemas.microsoft.com/office/drawing/2014/main" id="{2709E900-1984-4591-9195-EB0EAF1A02C1}"/>
                      </a:ext>
                    </a:extLst>
                  </p:cNvPr>
                  <p:cNvSpPr/>
                  <p:nvPr/>
                </p:nvSpPr>
                <p:spPr>
                  <a:xfrm>
                    <a:off x="3289160" y="3474800"/>
                    <a:ext cx="155448" cy="133535"/>
                  </a:xfrm>
                  <a:custGeom>
                    <a:avLst/>
                    <a:gdLst>
                      <a:gd name="connsiteX0" fmla="*/ 0 w 997145"/>
                      <a:gd name="connsiteY0" fmla="*/ 166191 h 1022772"/>
                      <a:gd name="connsiteX1" fmla="*/ 166191 w 997145"/>
                      <a:gd name="connsiteY1" fmla="*/ 0 h 1022772"/>
                      <a:gd name="connsiteX2" fmla="*/ 830954 w 997145"/>
                      <a:gd name="connsiteY2" fmla="*/ 0 h 1022772"/>
                      <a:gd name="connsiteX3" fmla="*/ 997145 w 997145"/>
                      <a:gd name="connsiteY3" fmla="*/ 166191 h 1022772"/>
                      <a:gd name="connsiteX4" fmla="*/ 997145 w 997145"/>
                      <a:gd name="connsiteY4" fmla="*/ 856581 h 1022772"/>
                      <a:gd name="connsiteX5" fmla="*/ 830954 w 997145"/>
                      <a:gd name="connsiteY5" fmla="*/ 1022772 h 1022772"/>
                      <a:gd name="connsiteX6" fmla="*/ 166191 w 997145"/>
                      <a:gd name="connsiteY6" fmla="*/ 1022772 h 1022772"/>
                      <a:gd name="connsiteX7" fmla="*/ 0 w 997145"/>
                      <a:gd name="connsiteY7" fmla="*/ 856581 h 1022772"/>
                      <a:gd name="connsiteX8" fmla="*/ 0 w 997145"/>
                      <a:gd name="connsiteY8" fmla="*/ 166191 h 1022772"/>
                      <a:gd name="connsiteX0" fmla="*/ 166191 w 997145"/>
                      <a:gd name="connsiteY0" fmla="*/ 0 h 1022772"/>
                      <a:gd name="connsiteX1" fmla="*/ 830954 w 997145"/>
                      <a:gd name="connsiteY1" fmla="*/ 0 h 1022772"/>
                      <a:gd name="connsiteX2" fmla="*/ 997145 w 997145"/>
                      <a:gd name="connsiteY2" fmla="*/ 166191 h 1022772"/>
                      <a:gd name="connsiteX3" fmla="*/ 997145 w 997145"/>
                      <a:gd name="connsiteY3" fmla="*/ 856581 h 1022772"/>
                      <a:gd name="connsiteX4" fmla="*/ 830954 w 997145"/>
                      <a:gd name="connsiteY4" fmla="*/ 1022772 h 1022772"/>
                      <a:gd name="connsiteX5" fmla="*/ 166191 w 997145"/>
                      <a:gd name="connsiteY5" fmla="*/ 1022772 h 1022772"/>
                      <a:gd name="connsiteX6" fmla="*/ 0 w 997145"/>
                      <a:gd name="connsiteY6" fmla="*/ 856581 h 1022772"/>
                      <a:gd name="connsiteX7" fmla="*/ 0 w 997145"/>
                      <a:gd name="connsiteY7" fmla="*/ 166191 h 1022772"/>
                      <a:gd name="connsiteX8" fmla="*/ 257631 w 997145"/>
                      <a:gd name="connsiteY8" fmla="*/ 91440 h 1022772"/>
                      <a:gd name="connsiteX0" fmla="*/ 166191 w 997145"/>
                      <a:gd name="connsiteY0" fmla="*/ 0 h 1022772"/>
                      <a:gd name="connsiteX1" fmla="*/ 830954 w 997145"/>
                      <a:gd name="connsiteY1" fmla="*/ 0 h 1022772"/>
                      <a:gd name="connsiteX2" fmla="*/ 997145 w 997145"/>
                      <a:gd name="connsiteY2" fmla="*/ 166191 h 1022772"/>
                      <a:gd name="connsiteX3" fmla="*/ 997145 w 997145"/>
                      <a:gd name="connsiteY3" fmla="*/ 856581 h 1022772"/>
                      <a:gd name="connsiteX4" fmla="*/ 830954 w 997145"/>
                      <a:gd name="connsiteY4" fmla="*/ 1022772 h 1022772"/>
                      <a:gd name="connsiteX5" fmla="*/ 166191 w 997145"/>
                      <a:gd name="connsiteY5" fmla="*/ 1022772 h 1022772"/>
                      <a:gd name="connsiteX6" fmla="*/ 0 w 997145"/>
                      <a:gd name="connsiteY6" fmla="*/ 856581 h 1022772"/>
                      <a:gd name="connsiteX7" fmla="*/ 0 w 997145"/>
                      <a:gd name="connsiteY7" fmla="*/ 166191 h 1022772"/>
                      <a:gd name="connsiteX0" fmla="*/ 830954 w 997145"/>
                      <a:gd name="connsiteY0" fmla="*/ 0 h 1022772"/>
                      <a:gd name="connsiteX1" fmla="*/ 997145 w 997145"/>
                      <a:gd name="connsiteY1" fmla="*/ 166191 h 1022772"/>
                      <a:gd name="connsiteX2" fmla="*/ 997145 w 997145"/>
                      <a:gd name="connsiteY2" fmla="*/ 856581 h 1022772"/>
                      <a:gd name="connsiteX3" fmla="*/ 830954 w 997145"/>
                      <a:gd name="connsiteY3" fmla="*/ 1022772 h 1022772"/>
                      <a:gd name="connsiteX4" fmla="*/ 166191 w 997145"/>
                      <a:gd name="connsiteY4" fmla="*/ 1022772 h 1022772"/>
                      <a:gd name="connsiteX5" fmla="*/ 0 w 997145"/>
                      <a:gd name="connsiteY5" fmla="*/ 856581 h 1022772"/>
                      <a:gd name="connsiteX6" fmla="*/ 0 w 997145"/>
                      <a:gd name="connsiteY6" fmla="*/ 166191 h 1022772"/>
                      <a:gd name="connsiteX0" fmla="*/ 997145 w 997145"/>
                      <a:gd name="connsiteY0" fmla="*/ 0 h 856581"/>
                      <a:gd name="connsiteX1" fmla="*/ 997145 w 997145"/>
                      <a:gd name="connsiteY1" fmla="*/ 690390 h 856581"/>
                      <a:gd name="connsiteX2" fmla="*/ 830954 w 997145"/>
                      <a:gd name="connsiteY2" fmla="*/ 856581 h 856581"/>
                      <a:gd name="connsiteX3" fmla="*/ 166191 w 997145"/>
                      <a:gd name="connsiteY3" fmla="*/ 856581 h 856581"/>
                      <a:gd name="connsiteX4" fmla="*/ 0 w 997145"/>
                      <a:gd name="connsiteY4" fmla="*/ 690390 h 856581"/>
                      <a:gd name="connsiteX5" fmla="*/ 0 w 997145"/>
                      <a:gd name="connsiteY5" fmla="*/ 0 h 856581"/>
                      <a:gd name="connsiteX0" fmla="*/ 997145 w 997145"/>
                      <a:gd name="connsiteY0" fmla="*/ 0 h 856581"/>
                      <a:gd name="connsiteX1" fmla="*/ 997145 w 997145"/>
                      <a:gd name="connsiteY1" fmla="*/ 690390 h 856581"/>
                      <a:gd name="connsiteX2" fmla="*/ 830954 w 997145"/>
                      <a:gd name="connsiteY2" fmla="*/ 856581 h 856581"/>
                      <a:gd name="connsiteX3" fmla="*/ 166191 w 997145"/>
                      <a:gd name="connsiteY3" fmla="*/ 856581 h 856581"/>
                      <a:gd name="connsiteX4" fmla="*/ 0 w 997145"/>
                      <a:gd name="connsiteY4" fmla="*/ 690390 h 856581"/>
                      <a:gd name="connsiteX5" fmla="*/ 0 w 997145"/>
                      <a:gd name="connsiteY5" fmla="*/ 0 h 856581"/>
                      <a:gd name="connsiteX6" fmla="*/ 997145 w 997145"/>
                      <a:gd name="connsiteY6" fmla="*/ 0 h 85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7145" h="856581">
                        <a:moveTo>
                          <a:pt x="997145" y="0"/>
                        </a:moveTo>
                        <a:lnTo>
                          <a:pt x="997145" y="690390"/>
                        </a:lnTo>
                        <a:cubicBezTo>
                          <a:pt x="997145" y="782175"/>
                          <a:pt x="922739" y="856581"/>
                          <a:pt x="830954" y="856581"/>
                        </a:cubicBezTo>
                        <a:lnTo>
                          <a:pt x="166191" y="856581"/>
                        </a:lnTo>
                        <a:cubicBezTo>
                          <a:pt x="74406" y="856581"/>
                          <a:pt x="0" y="782175"/>
                          <a:pt x="0" y="690390"/>
                        </a:cubicBezTo>
                        <a:lnTo>
                          <a:pt x="0" y="0"/>
                        </a:lnTo>
                        <a:lnTo>
                          <a:pt x="99714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nvGrpSpPr>
                  <p:cNvPr id="324" name="Group 323">
                    <a:extLst>
                      <a:ext uri="{FF2B5EF4-FFF2-40B4-BE49-F238E27FC236}">
                        <a16:creationId xmlns:a16="http://schemas.microsoft.com/office/drawing/2014/main" id="{ECA9C6D8-275E-4672-A207-8EDEB67E099C}"/>
                      </a:ext>
                    </a:extLst>
                  </p:cNvPr>
                  <p:cNvGrpSpPr/>
                  <p:nvPr/>
                </p:nvGrpSpPr>
                <p:grpSpPr>
                  <a:xfrm>
                    <a:off x="3344923" y="3499592"/>
                    <a:ext cx="43921" cy="68798"/>
                    <a:chOff x="3719072" y="3788229"/>
                    <a:chExt cx="281739" cy="441312"/>
                  </a:xfrm>
                  <a:grpFill/>
                </p:grpSpPr>
                <p:sp>
                  <p:nvSpPr>
                    <p:cNvPr id="325" name="Oval 324">
                      <a:extLst>
                        <a:ext uri="{FF2B5EF4-FFF2-40B4-BE49-F238E27FC236}">
                          <a16:creationId xmlns:a16="http://schemas.microsoft.com/office/drawing/2014/main" id="{BAB22C4F-C0A3-423E-AB61-C3C4E8B14664}"/>
                        </a:ext>
                      </a:extLst>
                    </p:cNvPr>
                    <p:cNvSpPr/>
                    <p:nvPr/>
                  </p:nvSpPr>
                  <p:spPr>
                    <a:xfrm>
                      <a:off x="3719072" y="3788229"/>
                      <a:ext cx="281739" cy="239842"/>
                    </a:xfrm>
                    <a:prstGeom prst="ellipse">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326" name="Isosceles Triangle 325">
                      <a:extLst>
                        <a:ext uri="{FF2B5EF4-FFF2-40B4-BE49-F238E27FC236}">
                          <a16:creationId xmlns:a16="http://schemas.microsoft.com/office/drawing/2014/main" id="{02CA3C8E-3FA9-42AF-B026-99AF15FCBEEA}"/>
                        </a:ext>
                      </a:extLst>
                    </p:cNvPr>
                    <p:cNvSpPr/>
                    <p:nvPr/>
                  </p:nvSpPr>
                  <p:spPr>
                    <a:xfrm>
                      <a:off x="3749146" y="3826297"/>
                      <a:ext cx="221590" cy="403244"/>
                    </a:xfrm>
                    <a:prstGeom prst="triangle">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grpSp>
              <p:nvGrpSpPr>
                <p:cNvPr id="310" name="Group 309">
                  <a:extLst>
                    <a:ext uri="{FF2B5EF4-FFF2-40B4-BE49-F238E27FC236}">
                      <a16:creationId xmlns:a16="http://schemas.microsoft.com/office/drawing/2014/main" id="{A1AD08EE-E05F-4309-B7A8-5F6A63C1F846}"/>
                    </a:ext>
                  </a:extLst>
                </p:cNvPr>
                <p:cNvGrpSpPr/>
                <p:nvPr/>
              </p:nvGrpSpPr>
              <p:grpSpPr>
                <a:xfrm>
                  <a:off x="6906128" y="3751210"/>
                  <a:ext cx="175765" cy="255644"/>
                  <a:chOff x="3289160" y="3382241"/>
                  <a:chExt cx="155448" cy="226094"/>
                </a:xfrm>
                <a:solidFill>
                  <a:srgbClr val="009900"/>
                </a:solidFill>
              </p:grpSpPr>
              <p:sp>
                <p:nvSpPr>
                  <p:cNvPr id="317" name="Block Arc 316">
                    <a:extLst>
                      <a:ext uri="{FF2B5EF4-FFF2-40B4-BE49-F238E27FC236}">
                        <a16:creationId xmlns:a16="http://schemas.microsoft.com/office/drawing/2014/main" id="{EE469005-6226-4B9C-B2F4-52367A5EA811}"/>
                      </a:ext>
                    </a:extLst>
                  </p:cNvPr>
                  <p:cNvSpPr/>
                  <p:nvPr/>
                </p:nvSpPr>
                <p:spPr>
                  <a:xfrm>
                    <a:off x="3301650" y="3382241"/>
                    <a:ext cx="132863" cy="173321"/>
                  </a:xfrm>
                  <a:prstGeom prst="blockArc">
                    <a:avLst>
                      <a:gd name="adj1" fmla="val 10800000"/>
                      <a:gd name="adj2" fmla="val 31132"/>
                      <a:gd name="adj3" fmla="val 141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srgbClr val="000000"/>
                      </a:solidFill>
                      <a:latin typeface="Arial" panose="020B0604020202020204" pitchFamily="34" charset="0"/>
                    </a:endParaRPr>
                  </a:p>
                </p:txBody>
              </p:sp>
              <p:sp>
                <p:nvSpPr>
                  <p:cNvPr id="318" name="Flowchart: Alternate Process 86025">
                    <a:extLst>
                      <a:ext uri="{FF2B5EF4-FFF2-40B4-BE49-F238E27FC236}">
                        <a16:creationId xmlns:a16="http://schemas.microsoft.com/office/drawing/2014/main" id="{CA283886-8CA2-4070-A1CA-910D17F97867}"/>
                      </a:ext>
                    </a:extLst>
                  </p:cNvPr>
                  <p:cNvSpPr/>
                  <p:nvPr/>
                </p:nvSpPr>
                <p:spPr>
                  <a:xfrm>
                    <a:off x="3289160" y="3474800"/>
                    <a:ext cx="155448" cy="133535"/>
                  </a:xfrm>
                  <a:custGeom>
                    <a:avLst/>
                    <a:gdLst>
                      <a:gd name="connsiteX0" fmla="*/ 0 w 997145"/>
                      <a:gd name="connsiteY0" fmla="*/ 166191 h 1022772"/>
                      <a:gd name="connsiteX1" fmla="*/ 166191 w 997145"/>
                      <a:gd name="connsiteY1" fmla="*/ 0 h 1022772"/>
                      <a:gd name="connsiteX2" fmla="*/ 830954 w 997145"/>
                      <a:gd name="connsiteY2" fmla="*/ 0 h 1022772"/>
                      <a:gd name="connsiteX3" fmla="*/ 997145 w 997145"/>
                      <a:gd name="connsiteY3" fmla="*/ 166191 h 1022772"/>
                      <a:gd name="connsiteX4" fmla="*/ 997145 w 997145"/>
                      <a:gd name="connsiteY4" fmla="*/ 856581 h 1022772"/>
                      <a:gd name="connsiteX5" fmla="*/ 830954 w 997145"/>
                      <a:gd name="connsiteY5" fmla="*/ 1022772 h 1022772"/>
                      <a:gd name="connsiteX6" fmla="*/ 166191 w 997145"/>
                      <a:gd name="connsiteY6" fmla="*/ 1022772 h 1022772"/>
                      <a:gd name="connsiteX7" fmla="*/ 0 w 997145"/>
                      <a:gd name="connsiteY7" fmla="*/ 856581 h 1022772"/>
                      <a:gd name="connsiteX8" fmla="*/ 0 w 997145"/>
                      <a:gd name="connsiteY8" fmla="*/ 166191 h 1022772"/>
                      <a:gd name="connsiteX0" fmla="*/ 166191 w 997145"/>
                      <a:gd name="connsiteY0" fmla="*/ 0 h 1022772"/>
                      <a:gd name="connsiteX1" fmla="*/ 830954 w 997145"/>
                      <a:gd name="connsiteY1" fmla="*/ 0 h 1022772"/>
                      <a:gd name="connsiteX2" fmla="*/ 997145 w 997145"/>
                      <a:gd name="connsiteY2" fmla="*/ 166191 h 1022772"/>
                      <a:gd name="connsiteX3" fmla="*/ 997145 w 997145"/>
                      <a:gd name="connsiteY3" fmla="*/ 856581 h 1022772"/>
                      <a:gd name="connsiteX4" fmla="*/ 830954 w 997145"/>
                      <a:gd name="connsiteY4" fmla="*/ 1022772 h 1022772"/>
                      <a:gd name="connsiteX5" fmla="*/ 166191 w 997145"/>
                      <a:gd name="connsiteY5" fmla="*/ 1022772 h 1022772"/>
                      <a:gd name="connsiteX6" fmla="*/ 0 w 997145"/>
                      <a:gd name="connsiteY6" fmla="*/ 856581 h 1022772"/>
                      <a:gd name="connsiteX7" fmla="*/ 0 w 997145"/>
                      <a:gd name="connsiteY7" fmla="*/ 166191 h 1022772"/>
                      <a:gd name="connsiteX8" fmla="*/ 257631 w 997145"/>
                      <a:gd name="connsiteY8" fmla="*/ 91440 h 1022772"/>
                      <a:gd name="connsiteX0" fmla="*/ 166191 w 997145"/>
                      <a:gd name="connsiteY0" fmla="*/ 0 h 1022772"/>
                      <a:gd name="connsiteX1" fmla="*/ 830954 w 997145"/>
                      <a:gd name="connsiteY1" fmla="*/ 0 h 1022772"/>
                      <a:gd name="connsiteX2" fmla="*/ 997145 w 997145"/>
                      <a:gd name="connsiteY2" fmla="*/ 166191 h 1022772"/>
                      <a:gd name="connsiteX3" fmla="*/ 997145 w 997145"/>
                      <a:gd name="connsiteY3" fmla="*/ 856581 h 1022772"/>
                      <a:gd name="connsiteX4" fmla="*/ 830954 w 997145"/>
                      <a:gd name="connsiteY4" fmla="*/ 1022772 h 1022772"/>
                      <a:gd name="connsiteX5" fmla="*/ 166191 w 997145"/>
                      <a:gd name="connsiteY5" fmla="*/ 1022772 h 1022772"/>
                      <a:gd name="connsiteX6" fmla="*/ 0 w 997145"/>
                      <a:gd name="connsiteY6" fmla="*/ 856581 h 1022772"/>
                      <a:gd name="connsiteX7" fmla="*/ 0 w 997145"/>
                      <a:gd name="connsiteY7" fmla="*/ 166191 h 1022772"/>
                      <a:gd name="connsiteX0" fmla="*/ 830954 w 997145"/>
                      <a:gd name="connsiteY0" fmla="*/ 0 h 1022772"/>
                      <a:gd name="connsiteX1" fmla="*/ 997145 w 997145"/>
                      <a:gd name="connsiteY1" fmla="*/ 166191 h 1022772"/>
                      <a:gd name="connsiteX2" fmla="*/ 997145 w 997145"/>
                      <a:gd name="connsiteY2" fmla="*/ 856581 h 1022772"/>
                      <a:gd name="connsiteX3" fmla="*/ 830954 w 997145"/>
                      <a:gd name="connsiteY3" fmla="*/ 1022772 h 1022772"/>
                      <a:gd name="connsiteX4" fmla="*/ 166191 w 997145"/>
                      <a:gd name="connsiteY4" fmla="*/ 1022772 h 1022772"/>
                      <a:gd name="connsiteX5" fmla="*/ 0 w 997145"/>
                      <a:gd name="connsiteY5" fmla="*/ 856581 h 1022772"/>
                      <a:gd name="connsiteX6" fmla="*/ 0 w 997145"/>
                      <a:gd name="connsiteY6" fmla="*/ 166191 h 1022772"/>
                      <a:gd name="connsiteX0" fmla="*/ 997145 w 997145"/>
                      <a:gd name="connsiteY0" fmla="*/ 0 h 856581"/>
                      <a:gd name="connsiteX1" fmla="*/ 997145 w 997145"/>
                      <a:gd name="connsiteY1" fmla="*/ 690390 h 856581"/>
                      <a:gd name="connsiteX2" fmla="*/ 830954 w 997145"/>
                      <a:gd name="connsiteY2" fmla="*/ 856581 h 856581"/>
                      <a:gd name="connsiteX3" fmla="*/ 166191 w 997145"/>
                      <a:gd name="connsiteY3" fmla="*/ 856581 h 856581"/>
                      <a:gd name="connsiteX4" fmla="*/ 0 w 997145"/>
                      <a:gd name="connsiteY4" fmla="*/ 690390 h 856581"/>
                      <a:gd name="connsiteX5" fmla="*/ 0 w 997145"/>
                      <a:gd name="connsiteY5" fmla="*/ 0 h 856581"/>
                      <a:gd name="connsiteX0" fmla="*/ 997145 w 997145"/>
                      <a:gd name="connsiteY0" fmla="*/ 0 h 856581"/>
                      <a:gd name="connsiteX1" fmla="*/ 997145 w 997145"/>
                      <a:gd name="connsiteY1" fmla="*/ 690390 h 856581"/>
                      <a:gd name="connsiteX2" fmla="*/ 830954 w 997145"/>
                      <a:gd name="connsiteY2" fmla="*/ 856581 h 856581"/>
                      <a:gd name="connsiteX3" fmla="*/ 166191 w 997145"/>
                      <a:gd name="connsiteY3" fmla="*/ 856581 h 856581"/>
                      <a:gd name="connsiteX4" fmla="*/ 0 w 997145"/>
                      <a:gd name="connsiteY4" fmla="*/ 690390 h 856581"/>
                      <a:gd name="connsiteX5" fmla="*/ 0 w 997145"/>
                      <a:gd name="connsiteY5" fmla="*/ 0 h 856581"/>
                      <a:gd name="connsiteX6" fmla="*/ 997145 w 997145"/>
                      <a:gd name="connsiteY6" fmla="*/ 0 h 85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7145" h="856581">
                        <a:moveTo>
                          <a:pt x="997145" y="0"/>
                        </a:moveTo>
                        <a:lnTo>
                          <a:pt x="997145" y="690390"/>
                        </a:lnTo>
                        <a:cubicBezTo>
                          <a:pt x="997145" y="782175"/>
                          <a:pt x="922739" y="856581"/>
                          <a:pt x="830954" y="856581"/>
                        </a:cubicBezTo>
                        <a:lnTo>
                          <a:pt x="166191" y="856581"/>
                        </a:lnTo>
                        <a:cubicBezTo>
                          <a:pt x="74406" y="856581"/>
                          <a:pt x="0" y="782175"/>
                          <a:pt x="0" y="690390"/>
                        </a:cubicBezTo>
                        <a:lnTo>
                          <a:pt x="0" y="0"/>
                        </a:lnTo>
                        <a:lnTo>
                          <a:pt x="99714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nvGrpSpPr>
                  <p:cNvPr id="319" name="Group 318">
                    <a:extLst>
                      <a:ext uri="{FF2B5EF4-FFF2-40B4-BE49-F238E27FC236}">
                        <a16:creationId xmlns:a16="http://schemas.microsoft.com/office/drawing/2014/main" id="{C4F64EC2-5C64-435A-A235-12748436B1E8}"/>
                      </a:ext>
                    </a:extLst>
                  </p:cNvPr>
                  <p:cNvGrpSpPr/>
                  <p:nvPr/>
                </p:nvGrpSpPr>
                <p:grpSpPr>
                  <a:xfrm>
                    <a:off x="3344923" y="3499592"/>
                    <a:ext cx="43921" cy="68798"/>
                    <a:chOff x="3719072" y="3788229"/>
                    <a:chExt cx="281739" cy="441312"/>
                  </a:xfrm>
                  <a:grpFill/>
                </p:grpSpPr>
                <p:sp>
                  <p:nvSpPr>
                    <p:cNvPr id="320" name="Oval 319">
                      <a:extLst>
                        <a:ext uri="{FF2B5EF4-FFF2-40B4-BE49-F238E27FC236}">
                          <a16:creationId xmlns:a16="http://schemas.microsoft.com/office/drawing/2014/main" id="{BC54D2B7-704B-455C-9578-81BFEB06A505}"/>
                        </a:ext>
                      </a:extLst>
                    </p:cNvPr>
                    <p:cNvSpPr/>
                    <p:nvPr/>
                  </p:nvSpPr>
                  <p:spPr>
                    <a:xfrm>
                      <a:off x="3719072" y="3788229"/>
                      <a:ext cx="281739" cy="239842"/>
                    </a:xfrm>
                    <a:prstGeom prst="ellipse">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321" name="Isosceles Triangle 320">
                      <a:extLst>
                        <a:ext uri="{FF2B5EF4-FFF2-40B4-BE49-F238E27FC236}">
                          <a16:creationId xmlns:a16="http://schemas.microsoft.com/office/drawing/2014/main" id="{28327D87-8CAC-406D-8904-2BEAEACFDD2A}"/>
                        </a:ext>
                      </a:extLst>
                    </p:cNvPr>
                    <p:cNvSpPr/>
                    <p:nvPr/>
                  </p:nvSpPr>
                  <p:spPr>
                    <a:xfrm>
                      <a:off x="3749146" y="3826297"/>
                      <a:ext cx="221590" cy="403244"/>
                    </a:xfrm>
                    <a:prstGeom prst="triangle">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grpSp>
              <p:nvGrpSpPr>
                <p:cNvPr id="311" name="Group 310">
                  <a:extLst>
                    <a:ext uri="{FF2B5EF4-FFF2-40B4-BE49-F238E27FC236}">
                      <a16:creationId xmlns:a16="http://schemas.microsoft.com/office/drawing/2014/main" id="{C618DD57-4E6A-4DA8-BE47-FA7CF0EEED07}"/>
                    </a:ext>
                  </a:extLst>
                </p:cNvPr>
                <p:cNvGrpSpPr/>
                <p:nvPr/>
              </p:nvGrpSpPr>
              <p:grpSpPr>
                <a:xfrm>
                  <a:off x="7231526" y="3358633"/>
                  <a:ext cx="175765" cy="255644"/>
                  <a:chOff x="3289160" y="3382241"/>
                  <a:chExt cx="155448" cy="226094"/>
                </a:xfrm>
                <a:solidFill>
                  <a:srgbClr val="009900"/>
                </a:solidFill>
              </p:grpSpPr>
              <p:sp>
                <p:nvSpPr>
                  <p:cNvPr id="312" name="Block Arc 311">
                    <a:extLst>
                      <a:ext uri="{FF2B5EF4-FFF2-40B4-BE49-F238E27FC236}">
                        <a16:creationId xmlns:a16="http://schemas.microsoft.com/office/drawing/2014/main" id="{3BECA70F-D09A-4F93-B3BD-60630F614964}"/>
                      </a:ext>
                    </a:extLst>
                  </p:cNvPr>
                  <p:cNvSpPr/>
                  <p:nvPr/>
                </p:nvSpPr>
                <p:spPr>
                  <a:xfrm>
                    <a:off x="3301650" y="3382241"/>
                    <a:ext cx="132863" cy="173321"/>
                  </a:xfrm>
                  <a:prstGeom prst="blockArc">
                    <a:avLst>
                      <a:gd name="adj1" fmla="val 10800000"/>
                      <a:gd name="adj2" fmla="val 31132"/>
                      <a:gd name="adj3" fmla="val 141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srgbClr val="000000"/>
                      </a:solidFill>
                      <a:latin typeface="Arial" panose="020B0604020202020204" pitchFamily="34" charset="0"/>
                    </a:endParaRPr>
                  </a:p>
                </p:txBody>
              </p:sp>
              <p:sp>
                <p:nvSpPr>
                  <p:cNvPr id="313" name="Flowchart: Alternate Process 86025">
                    <a:extLst>
                      <a:ext uri="{FF2B5EF4-FFF2-40B4-BE49-F238E27FC236}">
                        <a16:creationId xmlns:a16="http://schemas.microsoft.com/office/drawing/2014/main" id="{71573D7C-3B2C-4D54-86FB-CBD049FD3879}"/>
                      </a:ext>
                    </a:extLst>
                  </p:cNvPr>
                  <p:cNvSpPr/>
                  <p:nvPr/>
                </p:nvSpPr>
                <p:spPr>
                  <a:xfrm>
                    <a:off x="3289160" y="3474800"/>
                    <a:ext cx="155448" cy="133535"/>
                  </a:xfrm>
                  <a:custGeom>
                    <a:avLst/>
                    <a:gdLst>
                      <a:gd name="connsiteX0" fmla="*/ 0 w 997145"/>
                      <a:gd name="connsiteY0" fmla="*/ 166191 h 1022772"/>
                      <a:gd name="connsiteX1" fmla="*/ 166191 w 997145"/>
                      <a:gd name="connsiteY1" fmla="*/ 0 h 1022772"/>
                      <a:gd name="connsiteX2" fmla="*/ 830954 w 997145"/>
                      <a:gd name="connsiteY2" fmla="*/ 0 h 1022772"/>
                      <a:gd name="connsiteX3" fmla="*/ 997145 w 997145"/>
                      <a:gd name="connsiteY3" fmla="*/ 166191 h 1022772"/>
                      <a:gd name="connsiteX4" fmla="*/ 997145 w 997145"/>
                      <a:gd name="connsiteY4" fmla="*/ 856581 h 1022772"/>
                      <a:gd name="connsiteX5" fmla="*/ 830954 w 997145"/>
                      <a:gd name="connsiteY5" fmla="*/ 1022772 h 1022772"/>
                      <a:gd name="connsiteX6" fmla="*/ 166191 w 997145"/>
                      <a:gd name="connsiteY6" fmla="*/ 1022772 h 1022772"/>
                      <a:gd name="connsiteX7" fmla="*/ 0 w 997145"/>
                      <a:gd name="connsiteY7" fmla="*/ 856581 h 1022772"/>
                      <a:gd name="connsiteX8" fmla="*/ 0 w 997145"/>
                      <a:gd name="connsiteY8" fmla="*/ 166191 h 1022772"/>
                      <a:gd name="connsiteX0" fmla="*/ 166191 w 997145"/>
                      <a:gd name="connsiteY0" fmla="*/ 0 h 1022772"/>
                      <a:gd name="connsiteX1" fmla="*/ 830954 w 997145"/>
                      <a:gd name="connsiteY1" fmla="*/ 0 h 1022772"/>
                      <a:gd name="connsiteX2" fmla="*/ 997145 w 997145"/>
                      <a:gd name="connsiteY2" fmla="*/ 166191 h 1022772"/>
                      <a:gd name="connsiteX3" fmla="*/ 997145 w 997145"/>
                      <a:gd name="connsiteY3" fmla="*/ 856581 h 1022772"/>
                      <a:gd name="connsiteX4" fmla="*/ 830954 w 997145"/>
                      <a:gd name="connsiteY4" fmla="*/ 1022772 h 1022772"/>
                      <a:gd name="connsiteX5" fmla="*/ 166191 w 997145"/>
                      <a:gd name="connsiteY5" fmla="*/ 1022772 h 1022772"/>
                      <a:gd name="connsiteX6" fmla="*/ 0 w 997145"/>
                      <a:gd name="connsiteY6" fmla="*/ 856581 h 1022772"/>
                      <a:gd name="connsiteX7" fmla="*/ 0 w 997145"/>
                      <a:gd name="connsiteY7" fmla="*/ 166191 h 1022772"/>
                      <a:gd name="connsiteX8" fmla="*/ 257631 w 997145"/>
                      <a:gd name="connsiteY8" fmla="*/ 91440 h 1022772"/>
                      <a:gd name="connsiteX0" fmla="*/ 166191 w 997145"/>
                      <a:gd name="connsiteY0" fmla="*/ 0 h 1022772"/>
                      <a:gd name="connsiteX1" fmla="*/ 830954 w 997145"/>
                      <a:gd name="connsiteY1" fmla="*/ 0 h 1022772"/>
                      <a:gd name="connsiteX2" fmla="*/ 997145 w 997145"/>
                      <a:gd name="connsiteY2" fmla="*/ 166191 h 1022772"/>
                      <a:gd name="connsiteX3" fmla="*/ 997145 w 997145"/>
                      <a:gd name="connsiteY3" fmla="*/ 856581 h 1022772"/>
                      <a:gd name="connsiteX4" fmla="*/ 830954 w 997145"/>
                      <a:gd name="connsiteY4" fmla="*/ 1022772 h 1022772"/>
                      <a:gd name="connsiteX5" fmla="*/ 166191 w 997145"/>
                      <a:gd name="connsiteY5" fmla="*/ 1022772 h 1022772"/>
                      <a:gd name="connsiteX6" fmla="*/ 0 w 997145"/>
                      <a:gd name="connsiteY6" fmla="*/ 856581 h 1022772"/>
                      <a:gd name="connsiteX7" fmla="*/ 0 w 997145"/>
                      <a:gd name="connsiteY7" fmla="*/ 166191 h 1022772"/>
                      <a:gd name="connsiteX0" fmla="*/ 830954 w 997145"/>
                      <a:gd name="connsiteY0" fmla="*/ 0 h 1022772"/>
                      <a:gd name="connsiteX1" fmla="*/ 997145 w 997145"/>
                      <a:gd name="connsiteY1" fmla="*/ 166191 h 1022772"/>
                      <a:gd name="connsiteX2" fmla="*/ 997145 w 997145"/>
                      <a:gd name="connsiteY2" fmla="*/ 856581 h 1022772"/>
                      <a:gd name="connsiteX3" fmla="*/ 830954 w 997145"/>
                      <a:gd name="connsiteY3" fmla="*/ 1022772 h 1022772"/>
                      <a:gd name="connsiteX4" fmla="*/ 166191 w 997145"/>
                      <a:gd name="connsiteY4" fmla="*/ 1022772 h 1022772"/>
                      <a:gd name="connsiteX5" fmla="*/ 0 w 997145"/>
                      <a:gd name="connsiteY5" fmla="*/ 856581 h 1022772"/>
                      <a:gd name="connsiteX6" fmla="*/ 0 w 997145"/>
                      <a:gd name="connsiteY6" fmla="*/ 166191 h 1022772"/>
                      <a:gd name="connsiteX0" fmla="*/ 997145 w 997145"/>
                      <a:gd name="connsiteY0" fmla="*/ 0 h 856581"/>
                      <a:gd name="connsiteX1" fmla="*/ 997145 w 997145"/>
                      <a:gd name="connsiteY1" fmla="*/ 690390 h 856581"/>
                      <a:gd name="connsiteX2" fmla="*/ 830954 w 997145"/>
                      <a:gd name="connsiteY2" fmla="*/ 856581 h 856581"/>
                      <a:gd name="connsiteX3" fmla="*/ 166191 w 997145"/>
                      <a:gd name="connsiteY3" fmla="*/ 856581 h 856581"/>
                      <a:gd name="connsiteX4" fmla="*/ 0 w 997145"/>
                      <a:gd name="connsiteY4" fmla="*/ 690390 h 856581"/>
                      <a:gd name="connsiteX5" fmla="*/ 0 w 997145"/>
                      <a:gd name="connsiteY5" fmla="*/ 0 h 856581"/>
                      <a:gd name="connsiteX0" fmla="*/ 997145 w 997145"/>
                      <a:gd name="connsiteY0" fmla="*/ 0 h 856581"/>
                      <a:gd name="connsiteX1" fmla="*/ 997145 w 997145"/>
                      <a:gd name="connsiteY1" fmla="*/ 690390 h 856581"/>
                      <a:gd name="connsiteX2" fmla="*/ 830954 w 997145"/>
                      <a:gd name="connsiteY2" fmla="*/ 856581 h 856581"/>
                      <a:gd name="connsiteX3" fmla="*/ 166191 w 997145"/>
                      <a:gd name="connsiteY3" fmla="*/ 856581 h 856581"/>
                      <a:gd name="connsiteX4" fmla="*/ 0 w 997145"/>
                      <a:gd name="connsiteY4" fmla="*/ 690390 h 856581"/>
                      <a:gd name="connsiteX5" fmla="*/ 0 w 997145"/>
                      <a:gd name="connsiteY5" fmla="*/ 0 h 856581"/>
                      <a:gd name="connsiteX6" fmla="*/ 997145 w 997145"/>
                      <a:gd name="connsiteY6" fmla="*/ 0 h 85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7145" h="856581">
                        <a:moveTo>
                          <a:pt x="997145" y="0"/>
                        </a:moveTo>
                        <a:lnTo>
                          <a:pt x="997145" y="690390"/>
                        </a:lnTo>
                        <a:cubicBezTo>
                          <a:pt x="997145" y="782175"/>
                          <a:pt x="922739" y="856581"/>
                          <a:pt x="830954" y="856581"/>
                        </a:cubicBezTo>
                        <a:lnTo>
                          <a:pt x="166191" y="856581"/>
                        </a:lnTo>
                        <a:cubicBezTo>
                          <a:pt x="74406" y="856581"/>
                          <a:pt x="0" y="782175"/>
                          <a:pt x="0" y="690390"/>
                        </a:cubicBezTo>
                        <a:lnTo>
                          <a:pt x="0" y="0"/>
                        </a:lnTo>
                        <a:lnTo>
                          <a:pt x="99714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nvGrpSpPr>
                  <p:cNvPr id="314" name="Group 313">
                    <a:extLst>
                      <a:ext uri="{FF2B5EF4-FFF2-40B4-BE49-F238E27FC236}">
                        <a16:creationId xmlns:a16="http://schemas.microsoft.com/office/drawing/2014/main" id="{796B9797-FB43-4AEB-9FFC-AA639C53A6B3}"/>
                      </a:ext>
                    </a:extLst>
                  </p:cNvPr>
                  <p:cNvGrpSpPr/>
                  <p:nvPr/>
                </p:nvGrpSpPr>
                <p:grpSpPr>
                  <a:xfrm>
                    <a:off x="3344923" y="3499592"/>
                    <a:ext cx="43921" cy="68798"/>
                    <a:chOff x="3719072" y="3788229"/>
                    <a:chExt cx="281739" cy="441312"/>
                  </a:xfrm>
                  <a:grpFill/>
                </p:grpSpPr>
                <p:sp>
                  <p:nvSpPr>
                    <p:cNvPr id="315" name="Oval 314">
                      <a:extLst>
                        <a:ext uri="{FF2B5EF4-FFF2-40B4-BE49-F238E27FC236}">
                          <a16:creationId xmlns:a16="http://schemas.microsoft.com/office/drawing/2014/main" id="{382F745F-1CA4-427A-98FD-41300A2AFDEF}"/>
                        </a:ext>
                      </a:extLst>
                    </p:cNvPr>
                    <p:cNvSpPr/>
                    <p:nvPr/>
                  </p:nvSpPr>
                  <p:spPr>
                    <a:xfrm>
                      <a:off x="3719072" y="3788229"/>
                      <a:ext cx="281739" cy="239842"/>
                    </a:xfrm>
                    <a:prstGeom prst="ellipse">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sp>
                  <p:nvSpPr>
                    <p:cNvPr id="316" name="Isosceles Triangle 315">
                      <a:extLst>
                        <a:ext uri="{FF2B5EF4-FFF2-40B4-BE49-F238E27FC236}">
                          <a16:creationId xmlns:a16="http://schemas.microsoft.com/office/drawing/2014/main" id="{899F8318-DC5A-41D4-9C02-3EDE446CC440}"/>
                        </a:ext>
                      </a:extLst>
                    </p:cNvPr>
                    <p:cNvSpPr/>
                    <p:nvPr/>
                  </p:nvSpPr>
                  <p:spPr>
                    <a:xfrm>
                      <a:off x="3749146" y="3826297"/>
                      <a:ext cx="221590" cy="403244"/>
                    </a:xfrm>
                    <a:prstGeom prst="triangle">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2400">
                        <a:solidFill>
                          <a:prstClr val="white"/>
                        </a:solidFill>
                        <a:latin typeface="Arial" panose="020B0604020202020204" pitchFamily="34" charset="0"/>
                      </a:endParaRPr>
                    </a:p>
                  </p:txBody>
                </p:sp>
              </p:grpSp>
            </p:grpSp>
          </p:grpSp>
          <p:sp>
            <p:nvSpPr>
              <p:cNvPr id="279" name="Right Arrow 3">
                <a:extLst>
                  <a:ext uri="{FF2B5EF4-FFF2-40B4-BE49-F238E27FC236}">
                    <a16:creationId xmlns:a16="http://schemas.microsoft.com/office/drawing/2014/main" id="{6F939C8E-DB7E-4397-8772-10593B973801}"/>
                  </a:ext>
                </a:extLst>
              </p:cNvPr>
              <p:cNvSpPr/>
              <p:nvPr/>
            </p:nvSpPr>
            <p:spPr>
              <a:xfrm>
                <a:off x="8930153" y="4415527"/>
                <a:ext cx="394028" cy="155083"/>
              </a:xfrm>
              <a:prstGeom prst="rightArrow">
                <a:avLst>
                  <a:gd name="adj1" fmla="val 50000"/>
                  <a:gd name="adj2" fmla="val 88255"/>
                </a:avLst>
              </a:prstGeom>
              <a:gradFill flip="none" rotWithShape="1">
                <a:gsLst>
                  <a:gs pos="15000">
                    <a:srgbClr val="FF0000"/>
                  </a:gs>
                  <a:gs pos="57502">
                    <a:srgbClr val="CCFFCC"/>
                  </a:gs>
                  <a:gs pos="50000">
                    <a:srgbClr val="FFCCCC"/>
                  </a:gs>
                  <a:gs pos="81000">
                    <a:srgbClr val="0099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1067">
                  <a:solidFill>
                    <a:prstClr val="white"/>
                  </a:solidFill>
                  <a:latin typeface="Arial" panose="020B0604020202020204" pitchFamily="34" charset="0"/>
                </a:endParaRPr>
              </a:p>
            </p:txBody>
          </p:sp>
          <p:grpSp>
            <p:nvGrpSpPr>
              <p:cNvPr id="280" name="Group 279">
                <a:extLst>
                  <a:ext uri="{FF2B5EF4-FFF2-40B4-BE49-F238E27FC236}">
                    <a16:creationId xmlns:a16="http://schemas.microsoft.com/office/drawing/2014/main" id="{17477CE8-D8AD-4D25-81E9-F8B8E2C18286}"/>
                  </a:ext>
                </a:extLst>
              </p:cNvPr>
              <p:cNvGrpSpPr/>
              <p:nvPr/>
            </p:nvGrpSpPr>
            <p:grpSpPr>
              <a:xfrm>
                <a:off x="8623721" y="4323355"/>
                <a:ext cx="207812" cy="243597"/>
                <a:chOff x="5411634" y="1023897"/>
                <a:chExt cx="251762" cy="315300"/>
              </a:xfrm>
            </p:grpSpPr>
            <p:sp>
              <p:nvSpPr>
                <p:cNvPr id="294" name="Block Arc 293">
                  <a:extLst>
                    <a:ext uri="{FF2B5EF4-FFF2-40B4-BE49-F238E27FC236}">
                      <a16:creationId xmlns:a16="http://schemas.microsoft.com/office/drawing/2014/main" id="{B94990FE-2447-4654-ABC6-D5458C3B8F09}"/>
                    </a:ext>
                  </a:extLst>
                </p:cNvPr>
                <p:cNvSpPr/>
                <p:nvPr/>
              </p:nvSpPr>
              <p:spPr>
                <a:xfrm rot="2878874">
                  <a:off x="5441017" y="994514"/>
                  <a:ext cx="192995" cy="251762"/>
                </a:xfrm>
                <a:prstGeom prst="blockArc">
                  <a:avLst>
                    <a:gd name="adj1" fmla="val 10800000"/>
                    <a:gd name="adj2" fmla="val 31132"/>
                    <a:gd name="adj3" fmla="val 1417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1067">
                    <a:solidFill>
                      <a:srgbClr val="000000"/>
                    </a:solidFill>
                    <a:latin typeface="Arial" panose="020B0604020202020204" pitchFamily="34" charset="0"/>
                  </a:endParaRPr>
                </a:p>
              </p:txBody>
            </p:sp>
            <p:sp>
              <p:nvSpPr>
                <p:cNvPr id="295" name="Rectangle 294">
                  <a:extLst>
                    <a:ext uri="{FF2B5EF4-FFF2-40B4-BE49-F238E27FC236}">
                      <a16:creationId xmlns:a16="http://schemas.microsoft.com/office/drawing/2014/main" id="{6C2134C0-FAF5-460C-B4EA-DE3473409847}"/>
                    </a:ext>
                  </a:extLst>
                </p:cNvPr>
                <p:cNvSpPr/>
                <p:nvPr/>
              </p:nvSpPr>
              <p:spPr>
                <a:xfrm>
                  <a:off x="5543634" y="1137435"/>
                  <a:ext cx="90481" cy="1035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1067">
                    <a:solidFill>
                      <a:prstClr val="white"/>
                    </a:solidFill>
                    <a:latin typeface="Arial" panose="020B0604020202020204" pitchFamily="34" charset="0"/>
                  </a:endParaRPr>
                </a:p>
              </p:txBody>
            </p:sp>
            <p:sp>
              <p:nvSpPr>
                <p:cNvPr id="296" name="Flowchart: Alternate Process 86025">
                  <a:extLst>
                    <a:ext uri="{FF2B5EF4-FFF2-40B4-BE49-F238E27FC236}">
                      <a16:creationId xmlns:a16="http://schemas.microsoft.com/office/drawing/2014/main" id="{97EB2825-ED4F-4C00-BDE5-F85D1FA61491}"/>
                    </a:ext>
                  </a:extLst>
                </p:cNvPr>
                <p:cNvSpPr/>
                <p:nvPr/>
              </p:nvSpPr>
              <p:spPr>
                <a:xfrm>
                  <a:off x="5420142" y="1145227"/>
                  <a:ext cx="225801" cy="193970"/>
                </a:xfrm>
                <a:custGeom>
                  <a:avLst/>
                  <a:gdLst>
                    <a:gd name="connsiteX0" fmla="*/ 0 w 997145"/>
                    <a:gd name="connsiteY0" fmla="*/ 166191 h 1022772"/>
                    <a:gd name="connsiteX1" fmla="*/ 166191 w 997145"/>
                    <a:gd name="connsiteY1" fmla="*/ 0 h 1022772"/>
                    <a:gd name="connsiteX2" fmla="*/ 830954 w 997145"/>
                    <a:gd name="connsiteY2" fmla="*/ 0 h 1022772"/>
                    <a:gd name="connsiteX3" fmla="*/ 997145 w 997145"/>
                    <a:gd name="connsiteY3" fmla="*/ 166191 h 1022772"/>
                    <a:gd name="connsiteX4" fmla="*/ 997145 w 997145"/>
                    <a:gd name="connsiteY4" fmla="*/ 856581 h 1022772"/>
                    <a:gd name="connsiteX5" fmla="*/ 830954 w 997145"/>
                    <a:gd name="connsiteY5" fmla="*/ 1022772 h 1022772"/>
                    <a:gd name="connsiteX6" fmla="*/ 166191 w 997145"/>
                    <a:gd name="connsiteY6" fmla="*/ 1022772 h 1022772"/>
                    <a:gd name="connsiteX7" fmla="*/ 0 w 997145"/>
                    <a:gd name="connsiteY7" fmla="*/ 856581 h 1022772"/>
                    <a:gd name="connsiteX8" fmla="*/ 0 w 997145"/>
                    <a:gd name="connsiteY8" fmla="*/ 166191 h 1022772"/>
                    <a:gd name="connsiteX0" fmla="*/ 166191 w 997145"/>
                    <a:gd name="connsiteY0" fmla="*/ 0 h 1022772"/>
                    <a:gd name="connsiteX1" fmla="*/ 830954 w 997145"/>
                    <a:gd name="connsiteY1" fmla="*/ 0 h 1022772"/>
                    <a:gd name="connsiteX2" fmla="*/ 997145 w 997145"/>
                    <a:gd name="connsiteY2" fmla="*/ 166191 h 1022772"/>
                    <a:gd name="connsiteX3" fmla="*/ 997145 w 997145"/>
                    <a:gd name="connsiteY3" fmla="*/ 856581 h 1022772"/>
                    <a:gd name="connsiteX4" fmla="*/ 830954 w 997145"/>
                    <a:gd name="connsiteY4" fmla="*/ 1022772 h 1022772"/>
                    <a:gd name="connsiteX5" fmla="*/ 166191 w 997145"/>
                    <a:gd name="connsiteY5" fmla="*/ 1022772 h 1022772"/>
                    <a:gd name="connsiteX6" fmla="*/ 0 w 997145"/>
                    <a:gd name="connsiteY6" fmla="*/ 856581 h 1022772"/>
                    <a:gd name="connsiteX7" fmla="*/ 0 w 997145"/>
                    <a:gd name="connsiteY7" fmla="*/ 166191 h 1022772"/>
                    <a:gd name="connsiteX8" fmla="*/ 257631 w 997145"/>
                    <a:gd name="connsiteY8" fmla="*/ 91440 h 1022772"/>
                    <a:gd name="connsiteX0" fmla="*/ 166191 w 997145"/>
                    <a:gd name="connsiteY0" fmla="*/ 0 h 1022772"/>
                    <a:gd name="connsiteX1" fmla="*/ 830954 w 997145"/>
                    <a:gd name="connsiteY1" fmla="*/ 0 h 1022772"/>
                    <a:gd name="connsiteX2" fmla="*/ 997145 w 997145"/>
                    <a:gd name="connsiteY2" fmla="*/ 166191 h 1022772"/>
                    <a:gd name="connsiteX3" fmla="*/ 997145 w 997145"/>
                    <a:gd name="connsiteY3" fmla="*/ 856581 h 1022772"/>
                    <a:gd name="connsiteX4" fmla="*/ 830954 w 997145"/>
                    <a:gd name="connsiteY4" fmla="*/ 1022772 h 1022772"/>
                    <a:gd name="connsiteX5" fmla="*/ 166191 w 997145"/>
                    <a:gd name="connsiteY5" fmla="*/ 1022772 h 1022772"/>
                    <a:gd name="connsiteX6" fmla="*/ 0 w 997145"/>
                    <a:gd name="connsiteY6" fmla="*/ 856581 h 1022772"/>
                    <a:gd name="connsiteX7" fmla="*/ 0 w 997145"/>
                    <a:gd name="connsiteY7" fmla="*/ 166191 h 1022772"/>
                    <a:gd name="connsiteX0" fmla="*/ 830954 w 997145"/>
                    <a:gd name="connsiteY0" fmla="*/ 0 h 1022772"/>
                    <a:gd name="connsiteX1" fmla="*/ 997145 w 997145"/>
                    <a:gd name="connsiteY1" fmla="*/ 166191 h 1022772"/>
                    <a:gd name="connsiteX2" fmla="*/ 997145 w 997145"/>
                    <a:gd name="connsiteY2" fmla="*/ 856581 h 1022772"/>
                    <a:gd name="connsiteX3" fmla="*/ 830954 w 997145"/>
                    <a:gd name="connsiteY3" fmla="*/ 1022772 h 1022772"/>
                    <a:gd name="connsiteX4" fmla="*/ 166191 w 997145"/>
                    <a:gd name="connsiteY4" fmla="*/ 1022772 h 1022772"/>
                    <a:gd name="connsiteX5" fmla="*/ 0 w 997145"/>
                    <a:gd name="connsiteY5" fmla="*/ 856581 h 1022772"/>
                    <a:gd name="connsiteX6" fmla="*/ 0 w 997145"/>
                    <a:gd name="connsiteY6" fmla="*/ 166191 h 1022772"/>
                    <a:gd name="connsiteX0" fmla="*/ 997145 w 997145"/>
                    <a:gd name="connsiteY0" fmla="*/ 0 h 856581"/>
                    <a:gd name="connsiteX1" fmla="*/ 997145 w 997145"/>
                    <a:gd name="connsiteY1" fmla="*/ 690390 h 856581"/>
                    <a:gd name="connsiteX2" fmla="*/ 830954 w 997145"/>
                    <a:gd name="connsiteY2" fmla="*/ 856581 h 856581"/>
                    <a:gd name="connsiteX3" fmla="*/ 166191 w 997145"/>
                    <a:gd name="connsiteY3" fmla="*/ 856581 h 856581"/>
                    <a:gd name="connsiteX4" fmla="*/ 0 w 997145"/>
                    <a:gd name="connsiteY4" fmla="*/ 690390 h 856581"/>
                    <a:gd name="connsiteX5" fmla="*/ 0 w 997145"/>
                    <a:gd name="connsiteY5" fmla="*/ 0 h 856581"/>
                    <a:gd name="connsiteX0" fmla="*/ 997145 w 997145"/>
                    <a:gd name="connsiteY0" fmla="*/ 0 h 856581"/>
                    <a:gd name="connsiteX1" fmla="*/ 997145 w 997145"/>
                    <a:gd name="connsiteY1" fmla="*/ 690390 h 856581"/>
                    <a:gd name="connsiteX2" fmla="*/ 830954 w 997145"/>
                    <a:gd name="connsiteY2" fmla="*/ 856581 h 856581"/>
                    <a:gd name="connsiteX3" fmla="*/ 166191 w 997145"/>
                    <a:gd name="connsiteY3" fmla="*/ 856581 h 856581"/>
                    <a:gd name="connsiteX4" fmla="*/ 0 w 997145"/>
                    <a:gd name="connsiteY4" fmla="*/ 690390 h 856581"/>
                    <a:gd name="connsiteX5" fmla="*/ 0 w 997145"/>
                    <a:gd name="connsiteY5" fmla="*/ 0 h 856581"/>
                    <a:gd name="connsiteX6" fmla="*/ 997145 w 997145"/>
                    <a:gd name="connsiteY6" fmla="*/ 0 h 85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7145" h="856581">
                      <a:moveTo>
                        <a:pt x="997145" y="0"/>
                      </a:moveTo>
                      <a:lnTo>
                        <a:pt x="997145" y="690390"/>
                      </a:lnTo>
                      <a:cubicBezTo>
                        <a:pt x="997145" y="782175"/>
                        <a:pt x="922739" y="856581"/>
                        <a:pt x="830954" y="856581"/>
                      </a:cubicBezTo>
                      <a:lnTo>
                        <a:pt x="166191" y="856581"/>
                      </a:lnTo>
                      <a:cubicBezTo>
                        <a:pt x="74406" y="856581"/>
                        <a:pt x="0" y="782175"/>
                        <a:pt x="0" y="690390"/>
                      </a:cubicBezTo>
                      <a:lnTo>
                        <a:pt x="0" y="0"/>
                      </a:lnTo>
                      <a:lnTo>
                        <a:pt x="997145"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1067">
                    <a:solidFill>
                      <a:prstClr val="white"/>
                    </a:solidFill>
                    <a:latin typeface="Arial" panose="020B0604020202020204" pitchFamily="34" charset="0"/>
                  </a:endParaRPr>
                </a:p>
              </p:txBody>
            </p:sp>
            <p:grpSp>
              <p:nvGrpSpPr>
                <p:cNvPr id="297" name="Group 296">
                  <a:extLst>
                    <a:ext uri="{FF2B5EF4-FFF2-40B4-BE49-F238E27FC236}">
                      <a16:creationId xmlns:a16="http://schemas.microsoft.com/office/drawing/2014/main" id="{46480B57-A7A8-48D8-9C74-1D43B380A664}"/>
                    </a:ext>
                  </a:extLst>
                </p:cNvPr>
                <p:cNvGrpSpPr/>
                <p:nvPr/>
              </p:nvGrpSpPr>
              <p:grpSpPr>
                <a:xfrm>
                  <a:off x="5501143" y="1181240"/>
                  <a:ext cx="63799" cy="99934"/>
                  <a:chOff x="3719072" y="3788229"/>
                  <a:chExt cx="281739" cy="441312"/>
                </a:xfrm>
                <a:solidFill>
                  <a:srgbClr val="C04900"/>
                </a:solidFill>
              </p:grpSpPr>
              <p:sp>
                <p:nvSpPr>
                  <p:cNvPr id="298" name="Oval 297">
                    <a:extLst>
                      <a:ext uri="{FF2B5EF4-FFF2-40B4-BE49-F238E27FC236}">
                        <a16:creationId xmlns:a16="http://schemas.microsoft.com/office/drawing/2014/main" id="{C883BB1F-FA59-483B-9237-6F3E878BAD59}"/>
                      </a:ext>
                    </a:extLst>
                  </p:cNvPr>
                  <p:cNvSpPr/>
                  <p:nvPr/>
                </p:nvSpPr>
                <p:spPr>
                  <a:xfrm>
                    <a:off x="3719072" y="3788229"/>
                    <a:ext cx="281739" cy="23984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1067">
                      <a:solidFill>
                        <a:prstClr val="white"/>
                      </a:solidFill>
                      <a:latin typeface="Arial" panose="020B0604020202020204" pitchFamily="34" charset="0"/>
                    </a:endParaRPr>
                  </a:p>
                </p:txBody>
              </p:sp>
              <p:sp>
                <p:nvSpPr>
                  <p:cNvPr id="299" name="Isosceles Triangle 298">
                    <a:extLst>
                      <a:ext uri="{FF2B5EF4-FFF2-40B4-BE49-F238E27FC236}">
                        <a16:creationId xmlns:a16="http://schemas.microsoft.com/office/drawing/2014/main" id="{364CD8AF-FB8F-42BD-A61C-D7ED294B2AC5}"/>
                      </a:ext>
                    </a:extLst>
                  </p:cNvPr>
                  <p:cNvSpPr/>
                  <p:nvPr/>
                </p:nvSpPr>
                <p:spPr>
                  <a:xfrm>
                    <a:off x="3749146" y="3826297"/>
                    <a:ext cx="221590" cy="40324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1067">
                      <a:solidFill>
                        <a:prstClr val="white"/>
                      </a:solidFill>
                      <a:latin typeface="Arial" panose="020B0604020202020204" pitchFamily="34" charset="0"/>
                    </a:endParaRPr>
                  </a:p>
                </p:txBody>
              </p:sp>
            </p:grpSp>
          </p:grpSp>
          <p:grpSp>
            <p:nvGrpSpPr>
              <p:cNvPr id="281" name="Group 280">
                <a:extLst>
                  <a:ext uri="{FF2B5EF4-FFF2-40B4-BE49-F238E27FC236}">
                    <a16:creationId xmlns:a16="http://schemas.microsoft.com/office/drawing/2014/main" id="{E687FDDF-2FF7-4611-B90B-26C70641556D}"/>
                  </a:ext>
                </a:extLst>
              </p:cNvPr>
              <p:cNvGrpSpPr>
                <a:grpSpLocks noChangeAspect="1"/>
              </p:cNvGrpSpPr>
              <p:nvPr/>
            </p:nvGrpSpPr>
            <p:grpSpPr>
              <a:xfrm>
                <a:off x="9425481" y="4316355"/>
                <a:ext cx="181339" cy="246867"/>
                <a:chOff x="3289160" y="3382241"/>
                <a:chExt cx="155448" cy="226094"/>
              </a:xfrm>
            </p:grpSpPr>
            <p:sp>
              <p:nvSpPr>
                <p:cNvPr id="289" name="Block Arc 288">
                  <a:extLst>
                    <a:ext uri="{FF2B5EF4-FFF2-40B4-BE49-F238E27FC236}">
                      <a16:creationId xmlns:a16="http://schemas.microsoft.com/office/drawing/2014/main" id="{C9229D2B-D9EB-4897-AD75-F070D5ED9B19}"/>
                    </a:ext>
                  </a:extLst>
                </p:cNvPr>
                <p:cNvSpPr/>
                <p:nvPr/>
              </p:nvSpPr>
              <p:spPr>
                <a:xfrm>
                  <a:off x="3301650" y="3382241"/>
                  <a:ext cx="132863" cy="173321"/>
                </a:xfrm>
                <a:prstGeom prst="blockArc">
                  <a:avLst>
                    <a:gd name="adj1" fmla="val 10800000"/>
                    <a:gd name="adj2" fmla="val 31132"/>
                    <a:gd name="adj3" fmla="val 14178"/>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1067">
                    <a:solidFill>
                      <a:srgbClr val="000000"/>
                    </a:solidFill>
                    <a:latin typeface="Arial" panose="020B0604020202020204" pitchFamily="34" charset="0"/>
                  </a:endParaRPr>
                </a:p>
              </p:txBody>
            </p:sp>
            <p:sp>
              <p:nvSpPr>
                <p:cNvPr id="290" name="Flowchart: Alternate Process 86025">
                  <a:extLst>
                    <a:ext uri="{FF2B5EF4-FFF2-40B4-BE49-F238E27FC236}">
                      <a16:creationId xmlns:a16="http://schemas.microsoft.com/office/drawing/2014/main" id="{82D275EB-25EB-42EC-A552-E16E4B544D94}"/>
                    </a:ext>
                  </a:extLst>
                </p:cNvPr>
                <p:cNvSpPr/>
                <p:nvPr/>
              </p:nvSpPr>
              <p:spPr>
                <a:xfrm>
                  <a:off x="3289160" y="3474800"/>
                  <a:ext cx="155448" cy="133535"/>
                </a:xfrm>
                <a:custGeom>
                  <a:avLst/>
                  <a:gdLst>
                    <a:gd name="connsiteX0" fmla="*/ 0 w 997145"/>
                    <a:gd name="connsiteY0" fmla="*/ 166191 h 1022772"/>
                    <a:gd name="connsiteX1" fmla="*/ 166191 w 997145"/>
                    <a:gd name="connsiteY1" fmla="*/ 0 h 1022772"/>
                    <a:gd name="connsiteX2" fmla="*/ 830954 w 997145"/>
                    <a:gd name="connsiteY2" fmla="*/ 0 h 1022772"/>
                    <a:gd name="connsiteX3" fmla="*/ 997145 w 997145"/>
                    <a:gd name="connsiteY3" fmla="*/ 166191 h 1022772"/>
                    <a:gd name="connsiteX4" fmla="*/ 997145 w 997145"/>
                    <a:gd name="connsiteY4" fmla="*/ 856581 h 1022772"/>
                    <a:gd name="connsiteX5" fmla="*/ 830954 w 997145"/>
                    <a:gd name="connsiteY5" fmla="*/ 1022772 h 1022772"/>
                    <a:gd name="connsiteX6" fmla="*/ 166191 w 997145"/>
                    <a:gd name="connsiteY6" fmla="*/ 1022772 h 1022772"/>
                    <a:gd name="connsiteX7" fmla="*/ 0 w 997145"/>
                    <a:gd name="connsiteY7" fmla="*/ 856581 h 1022772"/>
                    <a:gd name="connsiteX8" fmla="*/ 0 w 997145"/>
                    <a:gd name="connsiteY8" fmla="*/ 166191 h 1022772"/>
                    <a:gd name="connsiteX0" fmla="*/ 166191 w 997145"/>
                    <a:gd name="connsiteY0" fmla="*/ 0 h 1022772"/>
                    <a:gd name="connsiteX1" fmla="*/ 830954 w 997145"/>
                    <a:gd name="connsiteY1" fmla="*/ 0 h 1022772"/>
                    <a:gd name="connsiteX2" fmla="*/ 997145 w 997145"/>
                    <a:gd name="connsiteY2" fmla="*/ 166191 h 1022772"/>
                    <a:gd name="connsiteX3" fmla="*/ 997145 w 997145"/>
                    <a:gd name="connsiteY3" fmla="*/ 856581 h 1022772"/>
                    <a:gd name="connsiteX4" fmla="*/ 830954 w 997145"/>
                    <a:gd name="connsiteY4" fmla="*/ 1022772 h 1022772"/>
                    <a:gd name="connsiteX5" fmla="*/ 166191 w 997145"/>
                    <a:gd name="connsiteY5" fmla="*/ 1022772 h 1022772"/>
                    <a:gd name="connsiteX6" fmla="*/ 0 w 997145"/>
                    <a:gd name="connsiteY6" fmla="*/ 856581 h 1022772"/>
                    <a:gd name="connsiteX7" fmla="*/ 0 w 997145"/>
                    <a:gd name="connsiteY7" fmla="*/ 166191 h 1022772"/>
                    <a:gd name="connsiteX8" fmla="*/ 257631 w 997145"/>
                    <a:gd name="connsiteY8" fmla="*/ 91440 h 1022772"/>
                    <a:gd name="connsiteX0" fmla="*/ 166191 w 997145"/>
                    <a:gd name="connsiteY0" fmla="*/ 0 h 1022772"/>
                    <a:gd name="connsiteX1" fmla="*/ 830954 w 997145"/>
                    <a:gd name="connsiteY1" fmla="*/ 0 h 1022772"/>
                    <a:gd name="connsiteX2" fmla="*/ 997145 w 997145"/>
                    <a:gd name="connsiteY2" fmla="*/ 166191 h 1022772"/>
                    <a:gd name="connsiteX3" fmla="*/ 997145 w 997145"/>
                    <a:gd name="connsiteY3" fmla="*/ 856581 h 1022772"/>
                    <a:gd name="connsiteX4" fmla="*/ 830954 w 997145"/>
                    <a:gd name="connsiteY4" fmla="*/ 1022772 h 1022772"/>
                    <a:gd name="connsiteX5" fmla="*/ 166191 w 997145"/>
                    <a:gd name="connsiteY5" fmla="*/ 1022772 h 1022772"/>
                    <a:gd name="connsiteX6" fmla="*/ 0 w 997145"/>
                    <a:gd name="connsiteY6" fmla="*/ 856581 h 1022772"/>
                    <a:gd name="connsiteX7" fmla="*/ 0 w 997145"/>
                    <a:gd name="connsiteY7" fmla="*/ 166191 h 1022772"/>
                    <a:gd name="connsiteX0" fmla="*/ 830954 w 997145"/>
                    <a:gd name="connsiteY0" fmla="*/ 0 h 1022772"/>
                    <a:gd name="connsiteX1" fmla="*/ 997145 w 997145"/>
                    <a:gd name="connsiteY1" fmla="*/ 166191 h 1022772"/>
                    <a:gd name="connsiteX2" fmla="*/ 997145 w 997145"/>
                    <a:gd name="connsiteY2" fmla="*/ 856581 h 1022772"/>
                    <a:gd name="connsiteX3" fmla="*/ 830954 w 997145"/>
                    <a:gd name="connsiteY3" fmla="*/ 1022772 h 1022772"/>
                    <a:gd name="connsiteX4" fmla="*/ 166191 w 997145"/>
                    <a:gd name="connsiteY4" fmla="*/ 1022772 h 1022772"/>
                    <a:gd name="connsiteX5" fmla="*/ 0 w 997145"/>
                    <a:gd name="connsiteY5" fmla="*/ 856581 h 1022772"/>
                    <a:gd name="connsiteX6" fmla="*/ 0 w 997145"/>
                    <a:gd name="connsiteY6" fmla="*/ 166191 h 1022772"/>
                    <a:gd name="connsiteX0" fmla="*/ 997145 w 997145"/>
                    <a:gd name="connsiteY0" fmla="*/ 0 h 856581"/>
                    <a:gd name="connsiteX1" fmla="*/ 997145 w 997145"/>
                    <a:gd name="connsiteY1" fmla="*/ 690390 h 856581"/>
                    <a:gd name="connsiteX2" fmla="*/ 830954 w 997145"/>
                    <a:gd name="connsiteY2" fmla="*/ 856581 h 856581"/>
                    <a:gd name="connsiteX3" fmla="*/ 166191 w 997145"/>
                    <a:gd name="connsiteY3" fmla="*/ 856581 h 856581"/>
                    <a:gd name="connsiteX4" fmla="*/ 0 w 997145"/>
                    <a:gd name="connsiteY4" fmla="*/ 690390 h 856581"/>
                    <a:gd name="connsiteX5" fmla="*/ 0 w 997145"/>
                    <a:gd name="connsiteY5" fmla="*/ 0 h 856581"/>
                    <a:gd name="connsiteX0" fmla="*/ 997145 w 997145"/>
                    <a:gd name="connsiteY0" fmla="*/ 0 h 856581"/>
                    <a:gd name="connsiteX1" fmla="*/ 997145 w 997145"/>
                    <a:gd name="connsiteY1" fmla="*/ 690390 h 856581"/>
                    <a:gd name="connsiteX2" fmla="*/ 830954 w 997145"/>
                    <a:gd name="connsiteY2" fmla="*/ 856581 h 856581"/>
                    <a:gd name="connsiteX3" fmla="*/ 166191 w 997145"/>
                    <a:gd name="connsiteY3" fmla="*/ 856581 h 856581"/>
                    <a:gd name="connsiteX4" fmla="*/ 0 w 997145"/>
                    <a:gd name="connsiteY4" fmla="*/ 690390 h 856581"/>
                    <a:gd name="connsiteX5" fmla="*/ 0 w 997145"/>
                    <a:gd name="connsiteY5" fmla="*/ 0 h 856581"/>
                    <a:gd name="connsiteX6" fmla="*/ 997145 w 997145"/>
                    <a:gd name="connsiteY6" fmla="*/ 0 h 85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7145" h="856581">
                      <a:moveTo>
                        <a:pt x="997145" y="0"/>
                      </a:moveTo>
                      <a:lnTo>
                        <a:pt x="997145" y="690390"/>
                      </a:lnTo>
                      <a:cubicBezTo>
                        <a:pt x="997145" y="782175"/>
                        <a:pt x="922739" y="856581"/>
                        <a:pt x="830954" y="856581"/>
                      </a:cubicBezTo>
                      <a:lnTo>
                        <a:pt x="166191" y="856581"/>
                      </a:lnTo>
                      <a:cubicBezTo>
                        <a:pt x="74406" y="856581"/>
                        <a:pt x="0" y="782175"/>
                        <a:pt x="0" y="690390"/>
                      </a:cubicBezTo>
                      <a:lnTo>
                        <a:pt x="0" y="0"/>
                      </a:lnTo>
                      <a:lnTo>
                        <a:pt x="997145" y="0"/>
                      </a:lnTo>
                      <a:close/>
                    </a:path>
                  </a:pathLst>
                </a:cu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1067">
                    <a:solidFill>
                      <a:prstClr val="white"/>
                    </a:solidFill>
                    <a:latin typeface="Arial" panose="020B0604020202020204" pitchFamily="34" charset="0"/>
                  </a:endParaRPr>
                </a:p>
              </p:txBody>
            </p:sp>
            <p:grpSp>
              <p:nvGrpSpPr>
                <p:cNvPr id="291" name="Group 290">
                  <a:extLst>
                    <a:ext uri="{FF2B5EF4-FFF2-40B4-BE49-F238E27FC236}">
                      <a16:creationId xmlns:a16="http://schemas.microsoft.com/office/drawing/2014/main" id="{D635D3BD-FADF-4D98-B05C-B0842E9CB1AC}"/>
                    </a:ext>
                  </a:extLst>
                </p:cNvPr>
                <p:cNvGrpSpPr/>
                <p:nvPr/>
              </p:nvGrpSpPr>
              <p:grpSpPr>
                <a:xfrm>
                  <a:off x="3344923" y="3499592"/>
                  <a:ext cx="43921" cy="68798"/>
                  <a:chOff x="3719072" y="3788229"/>
                  <a:chExt cx="281739" cy="441312"/>
                </a:xfrm>
                <a:solidFill>
                  <a:schemeClr val="accent4"/>
                </a:solidFill>
              </p:grpSpPr>
              <p:sp>
                <p:nvSpPr>
                  <p:cNvPr id="292" name="Oval 291">
                    <a:extLst>
                      <a:ext uri="{FF2B5EF4-FFF2-40B4-BE49-F238E27FC236}">
                        <a16:creationId xmlns:a16="http://schemas.microsoft.com/office/drawing/2014/main" id="{69E48516-6FEA-4BD9-B238-CEBDD288111A}"/>
                      </a:ext>
                    </a:extLst>
                  </p:cNvPr>
                  <p:cNvSpPr/>
                  <p:nvPr/>
                </p:nvSpPr>
                <p:spPr>
                  <a:xfrm>
                    <a:off x="3719072" y="3788229"/>
                    <a:ext cx="281739" cy="239842"/>
                  </a:xfrm>
                  <a:prstGeom prst="ellipse">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1067">
                      <a:solidFill>
                        <a:prstClr val="white"/>
                      </a:solidFill>
                      <a:latin typeface="Arial" panose="020B0604020202020204" pitchFamily="34" charset="0"/>
                    </a:endParaRPr>
                  </a:p>
                </p:txBody>
              </p:sp>
              <p:sp>
                <p:nvSpPr>
                  <p:cNvPr id="293" name="Isosceles Triangle 292">
                    <a:extLst>
                      <a:ext uri="{FF2B5EF4-FFF2-40B4-BE49-F238E27FC236}">
                        <a16:creationId xmlns:a16="http://schemas.microsoft.com/office/drawing/2014/main" id="{938EC425-44F5-4CEB-BBBA-5C4F90BF301F}"/>
                      </a:ext>
                    </a:extLst>
                  </p:cNvPr>
                  <p:cNvSpPr/>
                  <p:nvPr/>
                </p:nvSpPr>
                <p:spPr>
                  <a:xfrm>
                    <a:off x="3749146" y="3826297"/>
                    <a:ext cx="221590" cy="403244"/>
                  </a:xfrm>
                  <a:prstGeom prst="triangle">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1067">
                      <a:solidFill>
                        <a:prstClr val="white"/>
                      </a:solidFill>
                      <a:latin typeface="Arial" panose="020B0604020202020204" pitchFamily="34" charset="0"/>
                    </a:endParaRPr>
                  </a:p>
                </p:txBody>
              </p:sp>
            </p:grpSp>
          </p:grpSp>
          <p:sp>
            <p:nvSpPr>
              <p:cNvPr id="282" name="Rectangle 281">
                <a:extLst>
                  <a:ext uri="{FF2B5EF4-FFF2-40B4-BE49-F238E27FC236}">
                    <a16:creationId xmlns:a16="http://schemas.microsoft.com/office/drawing/2014/main" id="{BEA293A1-4A9B-4B9B-ACEA-589CB9287C87}"/>
                  </a:ext>
                </a:extLst>
              </p:cNvPr>
              <p:cNvSpPr/>
              <p:nvPr/>
            </p:nvSpPr>
            <p:spPr>
              <a:xfrm>
                <a:off x="8347620" y="4686651"/>
                <a:ext cx="736737" cy="169575"/>
              </a:xfrm>
              <a:prstGeom prst="rect">
                <a:avLst/>
              </a:prstGeom>
              <a:noFill/>
            </p:spPr>
            <p:txBody>
              <a:bodyPr wrap="square" lIns="0" tIns="0" rIns="0" bIns="0" rtlCol="0">
                <a:spAutoFit/>
              </a:bodyPr>
              <a:lstStyle/>
              <a:p>
                <a:pPr defTabSz="457189">
                  <a:spcAft>
                    <a:spcPts val="800"/>
                  </a:spcAft>
                  <a:defRPr/>
                </a:pPr>
                <a:r>
                  <a:rPr lang="en-US" sz="1100">
                    <a:solidFill>
                      <a:srgbClr val="FF0000"/>
                    </a:solidFill>
                    <a:latin typeface="Arial" panose="020B0604020202020204" pitchFamily="34" charset="0"/>
                  </a:rPr>
                  <a:t>AF-HPA</a:t>
                </a:r>
              </a:p>
            </p:txBody>
          </p:sp>
          <p:sp>
            <p:nvSpPr>
              <p:cNvPr id="283" name="Rectangle 282">
                <a:extLst>
                  <a:ext uri="{FF2B5EF4-FFF2-40B4-BE49-F238E27FC236}">
                    <a16:creationId xmlns:a16="http://schemas.microsoft.com/office/drawing/2014/main" id="{623975AD-D18D-450F-8FBA-34551690AEF7}"/>
                  </a:ext>
                </a:extLst>
              </p:cNvPr>
              <p:cNvSpPr/>
              <p:nvPr/>
            </p:nvSpPr>
            <p:spPr>
              <a:xfrm>
                <a:off x="9271366" y="4637199"/>
                <a:ext cx="494623" cy="169575"/>
              </a:xfrm>
              <a:prstGeom prst="rect">
                <a:avLst/>
              </a:prstGeom>
              <a:noFill/>
            </p:spPr>
            <p:txBody>
              <a:bodyPr wrap="square" lIns="0" tIns="0" rIns="0" bIns="0" rtlCol="0">
                <a:spAutoFit/>
              </a:bodyPr>
              <a:lstStyle/>
              <a:p>
                <a:pPr defTabSz="457189">
                  <a:spcAft>
                    <a:spcPts val="800"/>
                  </a:spcAft>
                  <a:defRPr/>
                </a:pPr>
                <a:r>
                  <a:rPr lang="en-US" sz="1100">
                    <a:solidFill>
                      <a:srgbClr val="00B050"/>
                    </a:solidFill>
                    <a:latin typeface="Arial" panose="020B0604020202020204" pitchFamily="34" charset="0"/>
                  </a:rPr>
                  <a:t>AF</a:t>
                </a:r>
              </a:p>
            </p:txBody>
          </p:sp>
          <p:cxnSp>
            <p:nvCxnSpPr>
              <p:cNvPr id="284" name="Straight Arrow Connector 283">
                <a:extLst>
                  <a:ext uri="{FF2B5EF4-FFF2-40B4-BE49-F238E27FC236}">
                    <a16:creationId xmlns:a16="http://schemas.microsoft.com/office/drawing/2014/main" id="{CE69B499-9DE8-4DA0-AA47-18078A62A705}"/>
                  </a:ext>
                </a:extLst>
              </p:cNvPr>
              <p:cNvCxnSpPr>
                <a:cxnSpLocks/>
              </p:cNvCxnSpPr>
              <p:nvPr/>
            </p:nvCxnSpPr>
            <p:spPr>
              <a:xfrm>
                <a:off x="8211917" y="5369457"/>
                <a:ext cx="1449659" cy="2235"/>
              </a:xfrm>
              <a:prstGeom prst="straightConnector1">
                <a:avLst/>
              </a:prstGeom>
              <a:ln w="12700">
                <a:solidFill>
                  <a:schemeClr val="tx1"/>
                </a:solidFill>
                <a:prstDash val="dash"/>
                <a:headEnd type="none" w="med" len="med"/>
                <a:tailEnd type="arrow" w="lg" len="med"/>
              </a:ln>
            </p:spPr>
            <p:style>
              <a:lnRef idx="1">
                <a:schemeClr val="accent1"/>
              </a:lnRef>
              <a:fillRef idx="0">
                <a:schemeClr val="accent1"/>
              </a:fillRef>
              <a:effectRef idx="0">
                <a:schemeClr val="accent1"/>
              </a:effectRef>
              <a:fontRef idx="minor">
                <a:schemeClr val="tx1"/>
              </a:fontRef>
            </p:style>
          </p:cxnSp>
          <p:sp>
            <p:nvSpPr>
              <p:cNvPr id="285" name="TextBox 284">
                <a:extLst>
                  <a:ext uri="{FF2B5EF4-FFF2-40B4-BE49-F238E27FC236}">
                    <a16:creationId xmlns:a16="http://schemas.microsoft.com/office/drawing/2014/main" id="{D5F79286-DC34-4A53-AE5A-153B852CB2E2}"/>
                  </a:ext>
                </a:extLst>
              </p:cNvPr>
              <p:cNvSpPr txBox="1"/>
              <p:nvPr/>
            </p:nvSpPr>
            <p:spPr>
              <a:xfrm>
                <a:off x="8372499" y="4848055"/>
                <a:ext cx="1578332" cy="469157"/>
              </a:xfrm>
              <a:prstGeom prst="rect">
                <a:avLst/>
              </a:prstGeom>
              <a:noFill/>
            </p:spPr>
            <p:txBody>
              <a:bodyPr wrap="square" rtlCol="0">
                <a:spAutoFit/>
              </a:bodyPr>
              <a:lstStyle/>
              <a:p>
                <a:pPr defTabSz="457189">
                  <a:lnSpc>
                    <a:spcPct val="120000"/>
                  </a:lnSpc>
                  <a:defRPr/>
                </a:pPr>
                <a:r>
                  <a:rPr lang="en-US" sz="1067">
                    <a:solidFill>
                      <a:prstClr val="black"/>
                    </a:solidFill>
                    <a:latin typeface="Arial" panose="020B0604020202020204" pitchFamily="34" charset="0"/>
                    <a:cs typeface="Arial" panose="020B0604020202020204" pitchFamily="34" charset="0"/>
                  </a:rPr>
                  <a:t>Intracellular metabolism </a:t>
                </a:r>
              </a:p>
            </p:txBody>
          </p:sp>
          <p:grpSp>
            <p:nvGrpSpPr>
              <p:cNvPr id="286" name="Group 285">
                <a:extLst>
                  <a:ext uri="{FF2B5EF4-FFF2-40B4-BE49-F238E27FC236}">
                    <a16:creationId xmlns:a16="http://schemas.microsoft.com/office/drawing/2014/main" id="{5B95228E-E8B7-4B01-9F6F-84035A9237C6}"/>
                  </a:ext>
                </a:extLst>
              </p:cNvPr>
              <p:cNvGrpSpPr/>
              <p:nvPr/>
            </p:nvGrpSpPr>
            <p:grpSpPr>
              <a:xfrm>
                <a:off x="6248362" y="4347273"/>
                <a:ext cx="2232186" cy="357833"/>
                <a:chOff x="544093" y="4528864"/>
                <a:chExt cx="2358613" cy="378100"/>
              </a:xfrm>
            </p:grpSpPr>
            <p:pic>
              <p:nvPicPr>
                <p:cNvPr id="287" name="Picture 286">
                  <a:extLst>
                    <a:ext uri="{FF2B5EF4-FFF2-40B4-BE49-F238E27FC236}">
                      <a16:creationId xmlns:a16="http://schemas.microsoft.com/office/drawing/2014/main" id="{77463C21-65DF-498F-9A7D-434E2C668C8F}"/>
                    </a:ext>
                  </a:extLst>
                </p:cNvPr>
                <p:cNvPicPr>
                  <a:picLocks noChangeAspect="1"/>
                </p:cNvPicPr>
                <p:nvPr/>
              </p:nvPicPr>
              <p:blipFill>
                <a:blip r:embed="rId7"/>
                <a:stretch>
                  <a:fillRect/>
                </a:stretch>
              </p:blipFill>
              <p:spPr>
                <a:xfrm>
                  <a:off x="544093" y="4528864"/>
                  <a:ext cx="353967" cy="378100"/>
                </a:xfrm>
                <a:prstGeom prst="rect">
                  <a:avLst/>
                </a:prstGeom>
              </p:spPr>
            </p:pic>
            <p:sp>
              <p:nvSpPr>
                <p:cNvPr id="288" name="Rectangle 287">
                  <a:extLst>
                    <a:ext uri="{FF2B5EF4-FFF2-40B4-BE49-F238E27FC236}">
                      <a16:creationId xmlns:a16="http://schemas.microsoft.com/office/drawing/2014/main" id="{76835262-E03C-4D3C-8ACA-005234B0C83D}"/>
                    </a:ext>
                  </a:extLst>
                </p:cNvPr>
                <p:cNvSpPr/>
                <p:nvPr/>
              </p:nvSpPr>
              <p:spPr>
                <a:xfrm>
                  <a:off x="851755" y="4590960"/>
                  <a:ext cx="2050951" cy="260625"/>
                </a:xfrm>
                <a:prstGeom prst="rect">
                  <a:avLst/>
                </a:prstGeom>
              </p:spPr>
              <p:txBody>
                <a:bodyPr wrap="none">
                  <a:spAutoFit/>
                </a:bodyPr>
                <a:lstStyle/>
                <a:p>
                  <a:pPr defTabSz="457189">
                    <a:defRPr/>
                  </a:pPr>
                  <a:r>
                    <a:rPr lang="en-US" sz="1000">
                      <a:solidFill>
                        <a:prstClr val="black"/>
                      </a:solidFill>
                      <a:latin typeface="Arial" panose="020B0604020202020204" pitchFamily="34" charset="0"/>
                    </a:rPr>
                    <a:t>= Antigen-expressing cell</a:t>
                  </a:r>
                </a:p>
              </p:txBody>
            </p:sp>
          </p:grpSp>
        </p:grpSp>
      </p:grpSp>
      <p:sp>
        <p:nvSpPr>
          <p:cNvPr id="18" name="TextBox 9">
            <a:extLst>
              <a:ext uri="{FF2B5EF4-FFF2-40B4-BE49-F238E27FC236}">
                <a16:creationId xmlns:a16="http://schemas.microsoft.com/office/drawing/2014/main" id="{0F5C0E8E-E783-43C2-B014-A1A1075F274A}"/>
              </a:ext>
            </a:extLst>
          </p:cNvPr>
          <p:cNvSpPr txBox="1"/>
          <p:nvPr/>
        </p:nvSpPr>
        <p:spPr>
          <a:xfrm>
            <a:off x="262689" y="3646536"/>
            <a:ext cx="11666621" cy="3139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711165">
              <a:lnSpc>
                <a:spcPct val="90000"/>
              </a:lnSpc>
              <a:spcAft>
                <a:spcPct val="15000"/>
              </a:spcAft>
            </a:pPr>
            <a:r>
              <a:rPr lang="en-US" sz="1600" dirty="0">
                <a:solidFill>
                  <a:prstClr val="black"/>
                </a:solidFill>
                <a:latin typeface="Arial Nova Cond"/>
                <a:ea typeface="ＭＳ Ｐゴシック"/>
              </a:rPr>
              <a:t>NaPi2b Is a Sodium-Dependent Phosphate Transporter Broadly Expressed in Ovarian Cancer With Limited Expression in Healthy Tissues</a:t>
            </a:r>
            <a:r>
              <a:rPr lang="en-US" sz="1600" baseline="30000" dirty="0">
                <a:solidFill>
                  <a:prstClr val="black"/>
                </a:solidFill>
                <a:latin typeface="Arial Nova Cond"/>
                <a:ea typeface="ＭＳ Ｐゴシック"/>
              </a:rPr>
              <a:t>4</a:t>
            </a:r>
          </a:p>
        </p:txBody>
      </p:sp>
    </p:spTree>
    <p:custDataLst>
      <p:tags r:id="rId1"/>
    </p:custDataLst>
    <p:extLst>
      <p:ext uri="{BB962C8B-B14F-4D97-AF65-F5344CB8AC3E}">
        <p14:creationId xmlns:p14="http://schemas.microsoft.com/office/powerpoint/2010/main" val="312561509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490BD3C-3E27-4C89-ABDB-A17E1E594683}"/>
              </a:ext>
            </a:extLst>
          </p:cNvPr>
          <p:cNvSpPr>
            <a:spLocks noGrp="1"/>
          </p:cNvSpPr>
          <p:nvPr>
            <p:ph type="title" idx="4294967295"/>
          </p:nvPr>
        </p:nvSpPr>
        <p:spPr>
          <a:xfrm>
            <a:off x="606426" y="136525"/>
            <a:ext cx="11585575" cy="731838"/>
          </a:xfrm>
        </p:spPr>
        <p:txBody>
          <a:bodyPr>
            <a:normAutofit/>
          </a:bodyPr>
          <a:lstStyle/>
          <a:p>
            <a:r>
              <a:rPr lang="en-US" dirty="0"/>
              <a:t>Best Response by </a:t>
            </a:r>
            <a:r>
              <a:rPr lang="en-US" dirty="0" err="1"/>
              <a:t>UpRi</a:t>
            </a:r>
            <a:r>
              <a:rPr lang="en-US" dirty="0"/>
              <a:t> Dose Group</a:t>
            </a:r>
          </a:p>
        </p:txBody>
      </p:sp>
      <p:sp>
        <p:nvSpPr>
          <p:cNvPr id="10" name="Content Placeholder 9">
            <a:extLst>
              <a:ext uri="{FF2B5EF4-FFF2-40B4-BE49-F238E27FC236}">
                <a16:creationId xmlns:a16="http://schemas.microsoft.com/office/drawing/2014/main" id="{AFBFB484-E00B-43BA-9FDC-3DC5314AE6E4}"/>
              </a:ext>
            </a:extLst>
          </p:cNvPr>
          <p:cNvSpPr>
            <a:spLocks noGrp="1"/>
          </p:cNvSpPr>
          <p:nvPr>
            <p:ph idx="4294967295"/>
          </p:nvPr>
        </p:nvSpPr>
        <p:spPr>
          <a:xfrm>
            <a:off x="596900" y="1014413"/>
            <a:ext cx="11595100" cy="757130"/>
          </a:xfrm>
        </p:spPr>
        <p:txBody>
          <a:bodyPr wrap="square">
            <a:spAutoFit/>
          </a:bodyPr>
          <a:lstStyle/>
          <a:p>
            <a:pPr marL="0" indent="0">
              <a:buNone/>
            </a:pPr>
            <a:r>
              <a:rPr lang="en-US" sz="2400" dirty="0"/>
              <a:t>Similar Tumor Reduction in Both Dose Groups: Two-thirds of Patients Had Reductions in Target Tumor Lesions by RECIST 1.1</a:t>
            </a:r>
          </a:p>
        </p:txBody>
      </p:sp>
      <p:sp>
        <p:nvSpPr>
          <p:cNvPr id="385" name="Text Placeholder 7182">
            <a:extLst>
              <a:ext uri="{FF2B5EF4-FFF2-40B4-BE49-F238E27FC236}">
                <a16:creationId xmlns:a16="http://schemas.microsoft.com/office/drawing/2014/main" id="{4F8647FE-E330-4428-A2B0-05C3A0CE9AC2}"/>
              </a:ext>
            </a:extLst>
          </p:cNvPr>
          <p:cNvSpPr>
            <a:spLocks noGrp="1"/>
          </p:cNvSpPr>
          <p:nvPr>
            <p:ph type="body" sz="quarter" idx="4294967295"/>
          </p:nvPr>
        </p:nvSpPr>
        <p:spPr>
          <a:xfrm>
            <a:off x="608861" y="6013450"/>
            <a:ext cx="7635875" cy="730250"/>
          </a:xfrm>
        </p:spPr>
        <p:txBody>
          <a:bodyPr>
            <a:normAutofit fontScale="25000" lnSpcReduction="20000"/>
          </a:bodyPr>
          <a:lstStyle/>
          <a:p>
            <a:pPr marL="0" indent="0">
              <a:buNone/>
            </a:pPr>
            <a:r>
              <a:rPr lang="en-US" dirty="0"/>
              <a:t>Data cut: June 10, 2021. Analysis with 73 evaluable patients. Two patients excluded as post-baseline tumor measurement shows “Not Measurable”, yet “PD” was assigned by investigator in response dataset. There were 22 unevaluable patients: 4 in Dose Group 36, 2 patient withdrawals (1 enrolled in hospice), 2 patient deaths; 18 in Dose Group 43, 5 patient withdrawals, 1 clinical progression, 3 due to adverse events, 8 deaths, 1 had not reached first scan.</a:t>
            </a:r>
          </a:p>
          <a:p>
            <a:pPr marL="0" indent="0">
              <a:buNone/>
            </a:pPr>
            <a:r>
              <a:rPr lang="en-US" dirty="0"/>
              <a:t>CR, complete response; H, high; L, low; ND, not yet determined; PD, progressive disease; PR, partial response; RECIST, Response Evaluation Criteria in Solid Tumors; </a:t>
            </a:r>
            <a:br>
              <a:rPr lang="en-US" dirty="0"/>
            </a:br>
            <a:r>
              <a:rPr lang="en-US" dirty="0"/>
              <a:t>SD, stable disease; TPS, tumor proportion score; </a:t>
            </a:r>
            <a:r>
              <a:rPr lang="en-US" dirty="0" err="1"/>
              <a:t>uPR</a:t>
            </a:r>
            <a:r>
              <a:rPr lang="en-US" dirty="0"/>
              <a:t>, unconfirmed partial response; </a:t>
            </a:r>
            <a:r>
              <a:rPr lang="en-US" dirty="0" err="1"/>
              <a:t>UpRi</a:t>
            </a:r>
            <a:r>
              <a:rPr lang="en-US" dirty="0"/>
              <a:t>, </a:t>
            </a:r>
            <a:r>
              <a:rPr lang="en-US" dirty="0" err="1"/>
              <a:t>upifitamab</a:t>
            </a:r>
            <a:r>
              <a:rPr lang="en-US" dirty="0"/>
              <a:t> </a:t>
            </a:r>
            <a:r>
              <a:rPr lang="en-US" dirty="0" err="1"/>
              <a:t>rilsodotin</a:t>
            </a:r>
            <a:r>
              <a:rPr lang="en-US" dirty="0"/>
              <a:t>.</a:t>
            </a:r>
          </a:p>
        </p:txBody>
      </p:sp>
      <p:grpSp>
        <p:nvGrpSpPr>
          <p:cNvPr id="11" name="Group 10">
            <a:extLst>
              <a:ext uri="{FF2B5EF4-FFF2-40B4-BE49-F238E27FC236}">
                <a16:creationId xmlns:a16="http://schemas.microsoft.com/office/drawing/2014/main" id="{AF234C9F-E812-4E31-9AE7-B56388FFF0FB}"/>
              </a:ext>
            </a:extLst>
          </p:cNvPr>
          <p:cNvGrpSpPr/>
          <p:nvPr/>
        </p:nvGrpSpPr>
        <p:grpSpPr>
          <a:xfrm>
            <a:off x="579150" y="1769551"/>
            <a:ext cx="11513205" cy="3979572"/>
            <a:chOff x="579151" y="1422716"/>
            <a:chExt cx="11513204" cy="3979570"/>
          </a:xfrm>
        </p:grpSpPr>
        <p:sp>
          <p:nvSpPr>
            <p:cNvPr id="12" name="TextBox 11">
              <a:extLst>
                <a:ext uri="{FF2B5EF4-FFF2-40B4-BE49-F238E27FC236}">
                  <a16:creationId xmlns:a16="http://schemas.microsoft.com/office/drawing/2014/main" id="{8A607561-E0DF-428B-9A20-359013B6C7D9}"/>
                </a:ext>
              </a:extLst>
            </p:cNvPr>
            <p:cNvSpPr txBox="1"/>
            <p:nvPr/>
          </p:nvSpPr>
          <p:spPr>
            <a:xfrm>
              <a:off x="1132413" y="3773260"/>
              <a:ext cx="179536" cy="161711"/>
            </a:xfrm>
            <a:prstGeom prst="rect">
              <a:avLst/>
            </a:prstGeom>
            <a:noFill/>
          </p:spPr>
          <p:txBody>
            <a:bodyPr wrap="none" lIns="0" tIns="0" rIns="0" bIns="0" rtlCol="0" anchor="ctr">
              <a:spAutoFit/>
            </a:bodyPr>
            <a:lstStyle/>
            <a:p>
              <a:pPr algn="r" defTabSz="457189"/>
              <a:r>
                <a:rPr lang="en-US" sz="1051">
                  <a:solidFill>
                    <a:prstClr val="black"/>
                  </a:solidFill>
                  <a:latin typeface="Arial Nova Cond"/>
                </a:rPr>
                <a:t>-30</a:t>
              </a:r>
            </a:p>
          </p:txBody>
        </p:sp>
        <p:cxnSp>
          <p:nvCxnSpPr>
            <p:cNvPr id="15" name="Straight Connector 14">
              <a:extLst>
                <a:ext uri="{FF2B5EF4-FFF2-40B4-BE49-F238E27FC236}">
                  <a16:creationId xmlns:a16="http://schemas.microsoft.com/office/drawing/2014/main" id="{0E47391A-356C-4B9F-9B3A-CE209B67EBF1}"/>
                </a:ext>
              </a:extLst>
            </p:cNvPr>
            <p:cNvCxnSpPr>
              <a:cxnSpLocks/>
            </p:cNvCxnSpPr>
            <p:nvPr/>
          </p:nvCxnSpPr>
          <p:spPr>
            <a:xfrm rot="5400000">
              <a:off x="1400403" y="3824522"/>
              <a:ext cx="0" cy="596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BF52D54-D25F-492F-B8A5-428C00707E6E}"/>
                </a:ext>
              </a:extLst>
            </p:cNvPr>
            <p:cNvSpPr txBox="1"/>
            <p:nvPr/>
          </p:nvSpPr>
          <p:spPr>
            <a:xfrm>
              <a:off x="1132413" y="3592448"/>
              <a:ext cx="179536" cy="161711"/>
            </a:xfrm>
            <a:prstGeom prst="rect">
              <a:avLst/>
            </a:prstGeom>
            <a:noFill/>
          </p:spPr>
          <p:txBody>
            <a:bodyPr wrap="none" lIns="0" tIns="0" rIns="0" bIns="0" rtlCol="0" anchor="ctr">
              <a:spAutoFit/>
            </a:bodyPr>
            <a:lstStyle/>
            <a:p>
              <a:pPr algn="r" defTabSz="457189"/>
              <a:r>
                <a:rPr lang="en-US" sz="1051">
                  <a:solidFill>
                    <a:prstClr val="black"/>
                  </a:solidFill>
                  <a:latin typeface="Arial Nova Cond"/>
                </a:rPr>
                <a:t>-20</a:t>
              </a:r>
            </a:p>
          </p:txBody>
        </p:sp>
        <p:cxnSp>
          <p:nvCxnSpPr>
            <p:cNvPr id="17" name="Straight Connector 16">
              <a:extLst>
                <a:ext uri="{FF2B5EF4-FFF2-40B4-BE49-F238E27FC236}">
                  <a16:creationId xmlns:a16="http://schemas.microsoft.com/office/drawing/2014/main" id="{7409C37B-47B3-42E8-8078-E15E04CED1BD}"/>
                </a:ext>
              </a:extLst>
            </p:cNvPr>
            <p:cNvCxnSpPr>
              <a:cxnSpLocks/>
            </p:cNvCxnSpPr>
            <p:nvPr/>
          </p:nvCxnSpPr>
          <p:spPr>
            <a:xfrm rot="5400000">
              <a:off x="1400403" y="3643694"/>
              <a:ext cx="0" cy="59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5838D5A-780E-43C1-8C50-CF269C7C294C}"/>
                </a:ext>
              </a:extLst>
            </p:cNvPr>
            <p:cNvSpPr txBox="1"/>
            <p:nvPr/>
          </p:nvSpPr>
          <p:spPr>
            <a:xfrm>
              <a:off x="1132413" y="3411636"/>
              <a:ext cx="179536" cy="161711"/>
            </a:xfrm>
            <a:prstGeom prst="rect">
              <a:avLst/>
            </a:prstGeom>
            <a:noFill/>
          </p:spPr>
          <p:txBody>
            <a:bodyPr wrap="none" lIns="0" tIns="0" rIns="0" bIns="0" rtlCol="0" anchor="ctr">
              <a:spAutoFit/>
            </a:bodyPr>
            <a:lstStyle/>
            <a:p>
              <a:pPr algn="r" defTabSz="457189"/>
              <a:r>
                <a:rPr lang="en-US" sz="1051">
                  <a:solidFill>
                    <a:prstClr val="black"/>
                  </a:solidFill>
                  <a:latin typeface="Arial Nova Cond"/>
                </a:rPr>
                <a:t>-10</a:t>
              </a:r>
            </a:p>
          </p:txBody>
        </p:sp>
        <p:cxnSp>
          <p:nvCxnSpPr>
            <p:cNvPr id="19" name="Straight Connector 18">
              <a:extLst>
                <a:ext uri="{FF2B5EF4-FFF2-40B4-BE49-F238E27FC236}">
                  <a16:creationId xmlns:a16="http://schemas.microsoft.com/office/drawing/2014/main" id="{5CAFC338-A467-40D7-8DB5-A4EEC3895065}"/>
                </a:ext>
              </a:extLst>
            </p:cNvPr>
            <p:cNvCxnSpPr>
              <a:cxnSpLocks/>
            </p:cNvCxnSpPr>
            <p:nvPr/>
          </p:nvCxnSpPr>
          <p:spPr>
            <a:xfrm rot="5400000">
              <a:off x="1400403" y="3462866"/>
              <a:ext cx="0" cy="59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D3C17C9-108D-4A5B-BB56-89BAEF602741}"/>
                </a:ext>
              </a:extLst>
            </p:cNvPr>
            <p:cNvSpPr txBox="1"/>
            <p:nvPr/>
          </p:nvSpPr>
          <p:spPr>
            <a:xfrm>
              <a:off x="1244623" y="3230826"/>
              <a:ext cx="67327" cy="161711"/>
            </a:xfrm>
            <a:prstGeom prst="rect">
              <a:avLst/>
            </a:prstGeom>
            <a:noFill/>
          </p:spPr>
          <p:txBody>
            <a:bodyPr wrap="none" lIns="0" tIns="0" rIns="0" bIns="0" rtlCol="0" anchor="ctr">
              <a:spAutoFit/>
            </a:bodyPr>
            <a:lstStyle/>
            <a:p>
              <a:pPr algn="r" defTabSz="457189"/>
              <a:r>
                <a:rPr lang="en-US" sz="1051">
                  <a:solidFill>
                    <a:prstClr val="black"/>
                  </a:solidFill>
                  <a:latin typeface="Arial Nova Cond"/>
                </a:rPr>
                <a:t>0</a:t>
              </a:r>
            </a:p>
          </p:txBody>
        </p:sp>
        <p:cxnSp>
          <p:nvCxnSpPr>
            <p:cNvPr id="21" name="Straight Connector 20">
              <a:extLst>
                <a:ext uri="{FF2B5EF4-FFF2-40B4-BE49-F238E27FC236}">
                  <a16:creationId xmlns:a16="http://schemas.microsoft.com/office/drawing/2014/main" id="{551B7CDF-A2FF-4D19-9645-993FE4AA3306}"/>
                </a:ext>
              </a:extLst>
            </p:cNvPr>
            <p:cNvCxnSpPr>
              <a:cxnSpLocks/>
            </p:cNvCxnSpPr>
            <p:nvPr/>
          </p:nvCxnSpPr>
          <p:spPr>
            <a:xfrm rot="5400000">
              <a:off x="1400403" y="3282038"/>
              <a:ext cx="0" cy="596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CA24FCD-47BA-4D78-8FA6-ECD38D1AFC4E}"/>
                </a:ext>
              </a:extLst>
            </p:cNvPr>
            <p:cNvSpPr txBox="1"/>
            <p:nvPr/>
          </p:nvSpPr>
          <p:spPr>
            <a:xfrm>
              <a:off x="1177295" y="2869204"/>
              <a:ext cx="134652" cy="161711"/>
            </a:xfrm>
            <a:prstGeom prst="rect">
              <a:avLst/>
            </a:prstGeom>
            <a:noFill/>
          </p:spPr>
          <p:txBody>
            <a:bodyPr wrap="none" lIns="0" tIns="0" rIns="0" bIns="0" rtlCol="0" anchor="ctr">
              <a:spAutoFit/>
            </a:bodyPr>
            <a:lstStyle/>
            <a:p>
              <a:pPr algn="r" defTabSz="457189"/>
              <a:r>
                <a:rPr lang="en-US" sz="1051">
                  <a:solidFill>
                    <a:prstClr val="black"/>
                  </a:solidFill>
                  <a:latin typeface="Arial Nova Cond"/>
                </a:rPr>
                <a:t>20</a:t>
              </a:r>
            </a:p>
          </p:txBody>
        </p:sp>
        <p:cxnSp>
          <p:nvCxnSpPr>
            <p:cNvPr id="23" name="Straight Connector 22">
              <a:extLst>
                <a:ext uri="{FF2B5EF4-FFF2-40B4-BE49-F238E27FC236}">
                  <a16:creationId xmlns:a16="http://schemas.microsoft.com/office/drawing/2014/main" id="{24425784-1D48-4494-BE31-C790A176591D}"/>
                </a:ext>
              </a:extLst>
            </p:cNvPr>
            <p:cNvCxnSpPr>
              <a:cxnSpLocks/>
            </p:cNvCxnSpPr>
            <p:nvPr/>
          </p:nvCxnSpPr>
          <p:spPr>
            <a:xfrm rot="5400000">
              <a:off x="1400403" y="2922423"/>
              <a:ext cx="0" cy="596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73055EB-95DF-465C-BB06-29BAADC26FED}"/>
                </a:ext>
              </a:extLst>
            </p:cNvPr>
            <p:cNvSpPr txBox="1"/>
            <p:nvPr/>
          </p:nvSpPr>
          <p:spPr>
            <a:xfrm>
              <a:off x="1177295" y="2688394"/>
              <a:ext cx="134652" cy="161711"/>
            </a:xfrm>
            <a:prstGeom prst="rect">
              <a:avLst/>
            </a:prstGeom>
            <a:noFill/>
          </p:spPr>
          <p:txBody>
            <a:bodyPr wrap="none" lIns="0" tIns="0" rIns="0" bIns="0" rtlCol="0" anchor="ctr">
              <a:spAutoFit/>
            </a:bodyPr>
            <a:lstStyle/>
            <a:p>
              <a:pPr algn="r" defTabSz="457189"/>
              <a:r>
                <a:rPr lang="en-US" sz="1051">
                  <a:solidFill>
                    <a:prstClr val="black"/>
                  </a:solidFill>
                  <a:latin typeface="Arial Nova Cond"/>
                </a:rPr>
                <a:t>30</a:t>
              </a:r>
            </a:p>
          </p:txBody>
        </p:sp>
        <p:cxnSp>
          <p:nvCxnSpPr>
            <p:cNvPr id="25" name="Straight Connector 24">
              <a:extLst>
                <a:ext uri="{FF2B5EF4-FFF2-40B4-BE49-F238E27FC236}">
                  <a16:creationId xmlns:a16="http://schemas.microsoft.com/office/drawing/2014/main" id="{367321D4-1C7F-4D21-9858-6CC450A363D1}"/>
                </a:ext>
              </a:extLst>
            </p:cNvPr>
            <p:cNvCxnSpPr>
              <a:cxnSpLocks/>
            </p:cNvCxnSpPr>
            <p:nvPr/>
          </p:nvCxnSpPr>
          <p:spPr>
            <a:xfrm rot="5400000">
              <a:off x="1400403" y="2739554"/>
              <a:ext cx="0" cy="59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762DFD3-2DEF-4EC7-8D49-0F6BCC38F231}"/>
                </a:ext>
              </a:extLst>
            </p:cNvPr>
            <p:cNvSpPr txBox="1"/>
            <p:nvPr/>
          </p:nvSpPr>
          <p:spPr>
            <a:xfrm>
              <a:off x="1177295" y="2507582"/>
              <a:ext cx="134652" cy="161711"/>
            </a:xfrm>
            <a:prstGeom prst="rect">
              <a:avLst/>
            </a:prstGeom>
            <a:noFill/>
          </p:spPr>
          <p:txBody>
            <a:bodyPr wrap="none" lIns="0" tIns="0" rIns="0" bIns="0" rtlCol="0" anchor="ctr">
              <a:spAutoFit/>
            </a:bodyPr>
            <a:lstStyle/>
            <a:p>
              <a:pPr algn="r" defTabSz="457189"/>
              <a:r>
                <a:rPr lang="en-US" sz="1051">
                  <a:solidFill>
                    <a:prstClr val="black"/>
                  </a:solidFill>
                  <a:latin typeface="Arial Nova Cond"/>
                </a:rPr>
                <a:t>40</a:t>
              </a:r>
            </a:p>
          </p:txBody>
        </p:sp>
        <p:cxnSp>
          <p:nvCxnSpPr>
            <p:cNvPr id="27" name="Straight Connector 26">
              <a:extLst>
                <a:ext uri="{FF2B5EF4-FFF2-40B4-BE49-F238E27FC236}">
                  <a16:creationId xmlns:a16="http://schemas.microsoft.com/office/drawing/2014/main" id="{99DCECBC-3F27-48CF-B80E-A17FF7F35938}"/>
                </a:ext>
              </a:extLst>
            </p:cNvPr>
            <p:cNvCxnSpPr>
              <a:cxnSpLocks/>
            </p:cNvCxnSpPr>
            <p:nvPr/>
          </p:nvCxnSpPr>
          <p:spPr>
            <a:xfrm rot="5400000">
              <a:off x="1400403" y="2558726"/>
              <a:ext cx="0" cy="59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1B4AACC-1A47-4A20-92DA-47149DACEFF2}"/>
                </a:ext>
              </a:extLst>
            </p:cNvPr>
            <p:cNvSpPr txBox="1"/>
            <p:nvPr/>
          </p:nvSpPr>
          <p:spPr>
            <a:xfrm>
              <a:off x="1177295" y="2326771"/>
              <a:ext cx="134652" cy="161711"/>
            </a:xfrm>
            <a:prstGeom prst="rect">
              <a:avLst/>
            </a:prstGeom>
            <a:noFill/>
          </p:spPr>
          <p:txBody>
            <a:bodyPr wrap="none" lIns="0" tIns="0" rIns="0" bIns="0" rtlCol="0" anchor="ctr">
              <a:spAutoFit/>
            </a:bodyPr>
            <a:lstStyle/>
            <a:p>
              <a:pPr algn="r" defTabSz="457189"/>
              <a:r>
                <a:rPr lang="en-US" sz="1051">
                  <a:solidFill>
                    <a:prstClr val="black"/>
                  </a:solidFill>
                  <a:latin typeface="Arial Nova Cond"/>
                </a:rPr>
                <a:t>50</a:t>
              </a:r>
            </a:p>
          </p:txBody>
        </p:sp>
        <p:cxnSp>
          <p:nvCxnSpPr>
            <p:cNvPr id="29" name="Straight Connector 28">
              <a:extLst>
                <a:ext uri="{FF2B5EF4-FFF2-40B4-BE49-F238E27FC236}">
                  <a16:creationId xmlns:a16="http://schemas.microsoft.com/office/drawing/2014/main" id="{FFE4B2E2-BAC9-44D4-81F5-0F1434C5E5B0}"/>
                </a:ext>
              </a:extLst>
            </p:cNvPr>
            <p:cNvCxnSpPr>
              <a:cxnSpLocks/>
            </p:cNvCxnSpPr>
            <p:nvPr/>
          </p:nvCxnSpPr>
          <p:spPr>
            <a:xfrm rot="5400000">
              <a:off x="1400403" y="2377898"/>
              <a:ext cx="0" cy="59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56D747D-998C-4D59-82F6-2B4A56A6FAD1}"/>
                </a:ext>
              </a:extLst>
            </p:cNvPr>
            <p:cNvSpPr txBox="1"/>
            <p:nvPr/>
          </p:nvSpPr>
          <p:spPr>
            <a:xfrm>
              <a:off x="1177295" y="2145960"/>
              <a:ext cx="134652" cy="161711"/>
            </a:xfrm>
            <a:prstGeom prst="rect">
              <a:avLst/>
            </a:prstGeom>
            <a:noFill/>
          </p:spPr>
          <p:txBody>
            <a:bodyPr wrap="none" lIns="0" tIns="0" rIns="0" bIns="0" rtlCol="0" anchor="ctr">
              <a:spAutoFit/>
            </a:bodyPr>
            <a:lstStyle/>
            <a:p>
              <a:pPr algn="r" defTabSz="457189"/>
              <a:r>
                <a:rPr lang="en-US" sz="1051">
                  <a:solidFill>
                    <a:prstClr val="black"/>
                  </a:solidFill>
                  <a:latin typeface="Arial Nova Cond"/>
                </a:rPr>
                <a:t>60</a:t>
              </a:r>
            </a:p>
          </p:txBody>
        </p:sp>
        <p:cxnSp>
          <p:nvCxnSpPr>
            <p:cNvPr id="31" name="Straight Connector 30">
              <a:extLst>
                <a:ext uri="{FF2B5EF4-FFF2-40B4-BE49-F238E27FC236}">
                  <a16:creationId xmlns:a16="http://schemas.microsoft.com/office/drawing/2014/main" id="{3948FF07-F21A-4A7D-BA5B-6E0EB5112629}"/>
                </a:ext>
              </a:extLst>
            </p:cNvPr>
            <p:cNvCxnSpPr>
              <a:cxnSpLocks/>
            </p:cNvCxnSpPr>
            <p:nvPr/>
          </p:nvCxnSpPr>
          <p:spPr>
            <a:xfrm rot="5400000">
              <a:off x="1400403" y="2197070"/>
              <a:ext cx="0" cy="59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FCE695D-D36B-4D7B-9DED-A8CFCE4B52EB}"/>
                </a:ext>
              </a:extLst>
            </p:cNvPr>
            <p:cNvSpPr txBox="1"/>
            <p:nvPr/>
          </p:nvSpPr>
          <p:spPr>
            <a:xfrm>
              <a:off x="1177295" y="1965148"/>
              <a:ext cx="134652" cy="161711"/>
            </a:xfrm>
            <a:prstGeom prst="rect">
              <a:avLst/>
            </a:prstGeom>
            <a:noFill/>
          </p:spPr>
          <p:txBody>
            <a:bodyPr wrap="none" lIns="0" tIns="0" rIns="0" bIns="0" rtlCol="0" anchor="ctr">
              <a:spAutoFit/>
            </a:bodyPr>
            <a:lstStyle/>
            <a:p>
              <a:pPr algn="r" defTabSz="457189"/>
              <a:r>
                <a:rPr lang="en-US" sz="1051">
                  <a:solidFill>
                    <a:prstClr val="black"/>
                  </a:solidFill>
                  <a:latin typeface="Arial Nova Cond"/>
                </a:rPr>
                <a:t>70</a:t>
              </a:r>
            </a:p>
          </p:txBody>
        </p:sp>
        <p:cxnSp>
          <p:nvCxnSpPr>
            <p:cNvPr id="33" name="Straight Connector 32">
              <a:extLst>
                <a:ext uri="{FF2B5EF4-FFF2-40B4-BE49-F238E27FC236}">
                  <a16:creationId xmlns:a16="http://schemas.microsoft.com/office/drawing/2014/main" id="{D2B5EBAE-3A0E-40D0-9A3D-5C79E47A77D4}"/>
                </a:ext>
              </a:extLst>
            </p:cNvPr>
            <p:cNvCxnSpPr>
              <a:cxnSpLocks/>
            </p:cNvCxnSpPr>
            <p:nvPr/>
          </p:nvCxnSpPr>
          <p:spPr>
            <a:xfrm rot="5400000">
              <a:off x="1400403" y="2016242"/>
              <a:ext cx="0" cy="59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8610876-E250-44DE-B1FA-82FDD1E3238A}"/>
                </a:ext>
              </a:extLst>
            </p:cNvPr>
            <p:cNvSpPr txBox="1"/>
            <p:nvPr/>
          </p:nvSpPr>
          <p:spPr>
            <a:xfrm>
              <a:off x="1177295" y="1784338"/>
              <a:ext cx="134652" cy="161711"/>
            </a:xfrm>
            <a:prstGeom prst="rect">
              <a:avLst/>
            </a:prstGeom>
            <a:noFill/>
          </p:spPr>
          <p:txBody>
            <a:bodyPr wrap="none" lIns="0" tIns="0" rIns="0" bIns="0" rtlCol="0" anchor="ctr">
              <a:spAutoFit/>
            </a:bodyPr>
            <a:lstStyle/>
            <a:p>
              <a:pPr algn="r" defTabSz="457189"/>
              <a:r>
                <a:rPr lang="en-US" sz="1051">
                  <a:solidFill>
                    <a:prstClr val="black"/>
                  </a:solidFill>
                  <a:latin typeface="Arial Nova Cond"/>
                </a:rPr>
                <a:t>80</a:t>
              </a:r>
            </a:p>
          </p:txBody>
        </p:sp>
        <p:cxnSp>
          <p:nvCxnSpPr>
            <p:cNvPr id="35" name="Straight Connector 34">
              <a:extLst>
                <a:ext uri="{FF2B5EF4-FFF2-40B4-BE49-F238E27FC236}">
                  <a16:creationId xmlns:a16="http://schemas.microsoft.com/office/drawing/2014/main" id="{C34918C1-812A-4785-82FE-07BAE7ECB3E6}"/>
                </a:ext>
              </a:extLst>
            </p:cNvPr>
            <p:cNvCxnSpPr>
              <a:cxnSpLocks/>
            </p:cNvCxnSpPr>
            <p:nvPr/>
          </p:nvCxnSpPr>
          <p:spPr>
            <a:xfrm rot="5400000">
              <a:off x="1400403" y="1835414"/>
              <a:ext cx="0" cy="59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6690006-4CEE-49A4-96F6-C0619603089C}"/>
                </a:ext>
              </a:extLst>
            </p:cNvPr>
            <p:cNvSpPr txBox="1"/>
            <p:nvPr/>
          </p:nvSpPr>
          <p:spPr>
            <a:xfrm>
              <a:off x="1177295" y="1603527"/>
              <a:ext cx="134652" cy="161711"/>
            </a:xfrm>
            <a:prstGeom prst="rect">
              <a:avLst/>
            </a:prstGeom>
            <a:noFill/>
          </p:spPr>
          <p:txBody>
            <a:bodyPr wrap="none" lIns="0" tIns="0" rIns="0" bIns="0" rtlCol="0" anchor="ctr">
              <a:spAutoFit/>
            </a:bodyPr>
            <a:lstStyle/>
            <a:p>
              <a:pPr algn="r" defTabSz="457189"/>
              <a:r>
                <a:rPr lang="en-US" sz="1051">
                  <a:solidFill>
                    <a:prstClr val="black"/>
                  </a:solidFill>
                  <a:latin typeface="Arial Nova Cond"/>
                </a:rPr>
                <a:t>90</a:t>
              </a:r>
            </a:p>
          </p:txBody>
        </p:sp>
        <p:cxnSp>
          <p:nvCxnSpPr>
            <p:cNvPr id="37" name="Straight Connector 36">
              <a:extLst>
                <a:ext uri="{FF2B5EF4-FFF2-40B4-BE49-F238E27FC236}">
                  <a16:creationId xmlns:a16="http://schemas.microsoft.com/office/drawing/2014/main" id="{A85654AB-C495-492C-BEEF-9B51E5FD26FB}"/>
                </a:ext>
              </a:extLst>
            </p:cNvPr>
            <p:cNvCxnSpPr>
              <a:cxnSpLocks/>
            </p:cNvCxnSpPr>
            <p:nvPr/>
          </p:nvCxnSpPr>
          <p:spPr>
            <a:xfrm rot="5400000">
              <a:off x="1400403" y="1654586"/>
              <a:ext cx="0" cy="59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82964BD-7155-4DE6-B176-2BFCDD971DFE}"/>
                </a:ext>
              </a:extLst>
            </p:cNvPr>
            <p:cNvSpPr txBox="1"/>
            <p:nvPr/>
          </p:nvSpPr>
          <p:spPr>
            <a:xfrm>
              <a:off x="1109970" y="1422716"/>
              <a:ext cx="201979" cy="161711"/>
            </a:xfrm>
            <a:prstGeom prst="rect">
              <a:avLst/>
            </a:prstGeom>
            <a:noFill/>
          </p:spPr>
          <p:txBody>
            <a:bodyPr wrap="none" lIns="0" tIns="0" rIns="0" bIns="0" rtlCol="0" anchor="ctr">
              <a:spAutoFit/>
            </a:bodyPr>
            <a:lstStyle/>
            <a:p>
              <a:pPr algn="r" defTabSz="457189"/>
              <a:r>
                <a:rPr lang="en-US" sz="1051">
                  <a:solidFill>
                    <a:prstClr val="black"/>
                  </a:solidFill>
                  <a:latin typeface="Arial Nova Cond"/>
                </a:rPr>
                <a:t>100</a:t>
              </a:r>
            </a:p>
          </p:txBody>
        </p:sp>
        <p:cxnSp>
          <p:nvCxnSpPr>
            <p:cNvPr id="39" name="Straight Connector 38">
              <a:extLst>
                <a:ext uri="{FF2B5EF4-FFF2-40B4-BE49-F238E27FC236}">
                  <a16:creationId xmlns:a16="http://schemas.microsoft.com/office/drawing/2014/main" id="{D397C3E0-7695-409F-AA7B-D6C4BC766D79}"/>
                </a:ext>
              </a:extLst>
            </p:cNvPr>
            <p:cNvCxnSpPr>
              <a:cxnSpLocks/>
            </p:cNvCxnSpPr>
            <p:nvPr/>
          </p:nvCxnSpPr>
          <p:spPr>
            <a:xfrm rot="5400000">
              <a:off x="1400403" y="1473758"/>
              <a:ext cx="0" cy="59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8EC9FEA-C982-48BD-982D-3D731136EF6D}"/>
                </a:ext>
              </a:extLst>
            </p:cNvPr>
            <p:cNvCxnSpPr>
              <a:cxnSpLocks/>
            </p:cNvCxnSpPr>
            <p:nvPr/>
          </p:nvCxnSpPr>
          <p:spPr>
            <a:xfrm>
              <a:off x="1430214" y="5120123"/>
              <a:ext cx="1063005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6795BF1-EA01-4B3E-BC32-DC5B1B093AFB}"/>
                </a:ext>
              </a:extLst>
            </p:cNvPr>
            <p:cNvCxnSpPr>
              <a:cxnSpLocks/>
            </p:cNvCxnSpPr>
            <p:nvPr/>
          </p:nvCxnSpPr>
          <p:spPr>
            <a:xfrm>
              <a:off x="1430214" y="1503569"/>
              <a:ext cx="0" cy="3898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12A7517F-CF13-4FEE-9605-81074DFC7D36}"/>
                </a:ext>
              </a:extLst>
            </p:cNvPr>
            <p:cNvSpPr txBox="1"/>
            <p:nvPr/>
          </p:nvSpPr>
          <p:spPr>
            <a:xfrm>
              <a:off x="1132413" y="4315692"/>
              <a:ext cx="179536" cy="161711"/>
            </a:xfrm>
            <a:prstGeom prst="rect">
              <a:avLst/>
            </a:prstGeom>
            <a:noFill/>
          </p:spPr>
          <p:txBody>
            <a:bodyPr wrap="none" lIns="0" tIns="0" rIns="0" bIns="0" rtlCol="0" anchor="ctr">
              <a:spAutoFit/>
            </a:bodyPr>
            <a:lstStyle/>
            <a:p>
              <a:pPr algn="r" defTabSz="457189"/>
              <a:r>
                <a:rPr lang="en-US" sz="1051">
                  <a:solidFill>
                    <a:prstClr val="black"/>
                  </a:solidFill>
                  <a:latin typeface="Arial Nova Cond"/>
                </a:rPr>
                <a:t>-60</a:t>
              </a:r>
            </a:p>
          </p:txBody>
        </p:sp>
        <p:cxnSp>
          <p:nvCxnSpPr>
            <p:cNvPr id="43" name="Straight Connector 42">
              <a:extLst>
                <a:ext uri="{FF2B5EF4-FFF2-40B4-BE49-F238E27FC236}">
                  <a16:creationId xmlns:a16="http://schemas.microsoft.com/office/drawing/2014/main" id="{189644D1-B660-498F-B476-0AD4C7B364B8}"/>
                </a:ext>
              </a:extLst>
            </p:cNvPr>
            <p:cNvCxnSpPr>
              <a:cxnSpLocks/>
            </p:cNvCxnSpPr>
            <p:nvPr/>
          </p:nvCxnSpPr>
          <p:spPr>
            <a:xfrm rot="5400000">
              <a:off x="1400403" y="4367006"/>
              <a:ext cx="0" cy="59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CF9876FF-A1F7-4239-A9BC-2EA66A391B31}"/>
                </a:ext>
              </a:extLst>
            </p:cNvPr>
            <p:cNvSpPr txBox="1"/>
            <p:nvPr/>
          </p:nvSpPr>
          <p:spPr>
            <a:xfrm>
              <a:off x="1132413" y="4134880"/>
              <a:ext cx="179536" cy="161711"/>
            </a:xfrm>
            <a:prstGeom prst="rect">
              <a:avLst/>
            </a:prstGeom>
            <a:noFill/>
          </p:spPr>
          <p:txBody>
            <a:bodyPr wrap="none" lIns="0" tIns="0" rIns="0" bIns="0" rtlCol="0" anchor="ctr">
              <a:spAutoFit/>
            </a:bodyPr>
            <a:lstStyle/>
            <a:p>
              <a:pPr algn="r" defTabSz="457189"/>
              <a:r>
                <a:rPr lang="en-US" sz="1051">
                  <a:solidFill>
                    <a:prstClr val="black"/>
                  </a:solidFill>
                  <a:latin typeface="Arial Nova Cond"/>
                </a:rPr>
                <a:t>-50</a:t>
              </a:r>
            </a:p>
          </p:txBody>
        </p:sp>
        <p:cxnSp>
          <p:nvCxnSpPr>
            <p:cNvPr id="45" name="Straight Connector 44">
              <a:extLst>
                <a:ext uri="{FF2B5EF4-FFF2-40B4-BE49-F238E27FC236}">
                  <a16:creationId xmlns:a16="http://schemas.microsoft.com/office/drawing/2014/main" id="{9DDD629E-94A2-450C-9D1F-DE0C9E1D6685}"/>
                </a:ext>
              </a:extLst>
            </p:cNvPr>
            <p:cNvCxnSpPr>
              <a:cxnSpLocks/>
            </p:cNvCxnSpPr>
            <p:nvPr/>
          </p:nvCxnSpPr>
          <p:spPr>
            <a:xfrm rot="5400000">
              <a:off x="1400403" y="4186178"/>
              <a:ext cx="0" cy="59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0121B20-B78B-47CF-8DD0-28D8C4A2DFDD}"/>
                </a:ext>
              </a:extLst>
            </p:cNvPr>
            <p:cNvSpPr txBox="1"/>
            <p:nvPr/>
          </p:nvSpPr>
          <p:spPr>
            <a:xfrm>
              <a:off x="1132413" y="3954070"/>
              <a:ext cx="179536" cy="161711"/>
            </a:xfrm>
            <a:prstGeom prst="rect">
              <a:avLst/>
            </a:prstGeom>
            <a:noFill/>
          </p:spPr>
          <p:txBody>
            <a:bodyPr wrap="none" lIns="0" tIns="0" rIns="0" bIns="0" rtlCol="0" anchor="ctr">
              <a:spAutoFit/>
            </a:bodyPr>
            <a:lstStyle/>
            <a:p>
              <a:pPr algn="r" defTabSz="457189"/>
              <a:r>
                <a:rPr lang="en-US" sz="1051">
                  <a:solidFill>
                    <a:prstClr val="black"/>
                  </a:solidFill>
                  <a:latin typeface="Arial Nova Cond"/>
                </a:rPr>
                <a:t>-40</a:t>
              </a:r>
            </a:p>
          </p:txBody>
        </p:sp>
        <p:cxnSp>
          <p:nvCxnSpPr>
            <p:cNvPr id="47" name="Straight Connector 46">
              <a:extLst>
                <a:ext uri="{FF2B5EF4-FFF2-40B4-BE49-F238E27FC236}">
                  <a16:creationId xmlns:a16="http://schemas.microsoft.com/office/drawing/2014/main" id="{48ADF00D-A8C2-4B42-AC74-EF064041F38C}"/>
                </a:ext>
              </a:extLst>
            </p:cNvPr>
            <p:cNvCxnSpPr>
              <a:cxnSpLocks/>
            </p:cNvCxnSpPr>
            <p:nvPr/>
          </p:nvCxnSpPr>
          <p:spPr>
            <a:xfrm rot="5400000">
              <a:off x="1400403" y="4005350"/>
              <a:ext cx="0" cy="59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3A7B21C0-4378-4CC3-AF8E-01B645609DBD}"/>
                </a:ext>
              </a:extLst>
            </p:cNvPr>
            <p:cNvSpPr txBox="1"/>
            <p:nvPr/>
          </p:nvSpPr>
          <p:spPr>
            <a:xfrm>
              <a:off x="1132413" y="4496503"/>
              <a:ext cx="179536" cy="161711"/>
            </a:xfrm>
            <a:prstGeom prst="rect">
              <a:avLst/>
            </a:prstGeom>
            <a:noFill/>
          </p:spPr>
          <p:txBody>
            <a:bodyPr wrap="none" lIns="0" tIns="0" rIns="0" bIns="0" rtlCol="0" anchor="ctr">
              <a:spAutoFit/>
            </a:bodyPr>
            <a:lstStyle/>
            <a:p>
              <a:pPr algn="r" defTabSz="457189"/>
              <a:r>
                <a:rPr lang="en-US" sz="1051">
                  <a:solidFill>
                    <a:prstClr val="black"/>
                  </a:solidFill>
                  <a:latin typeface="Arial Nova Cond"/>
                </a:rPr>
                <a:t>-70</a:t>
              </a:r>
            </a:p>
          </p:txBody>
        </p:sp>
        <p:cxnSp>
          <p:nvCxnSpPr>
            <p:cNvPr id="49" name="Straight Connector 48">
              <a:extLst>
                <a:ext uri="{FF2B5EF4-FFF2-40B4-BE49-F238E27FC236}">
                  <a16:creationId xmlns:a16="http://schemas.microsoft.com/office/drawing/2014/main" id="{9D93AC08-D8A4-4F37-BAB1-A960EFBE0759}"/>
                </a:ext>
              </a:extLst>
            </p:cNvPr>
            <p:cNvCxnSpPr>
              <a:cxnSpLocks/>
            </p:cNvCxnSpPr>
            <p:nvPr/>
          </p:nvCxnSpPr>
          <p:spPr>
            <a:xfrm rot="5400000">
              <a:off x="1400403" y="4547834"/>
              <a:ext cx="0" cy="59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F452F0E7-F327-4900-A214-2C5B8707250D}"/>
                </a:ext>
              </a:extLst>
            </p:cNvPr>
            <p:cNvSpPr txBox="1"/>
            <p:nvPr/>
          </p:nvSpPr>
          <p:spPr>
            <a:xfrm>
              <a:off x="1132413" y="4677314"/>
              <a:ext cx="179536" cy="161711"/>
            </a:xfrm>
            <a:prstGeom prst="rect">
              <a:avLst/>
            </a:prstGeom>
            <a:noFill/>
          </p:spPr>
          <p:txBody>
            <a:bodyPr wrap="none" lIns="0" tIns="0" rIns="0" bIns="0" rtlCol="0" anchor="ctr">
              <a:spAutoFit/>
            </a:bodyPr>
            <a:lstStyle/>
            <a:p>
              <a:pPr algn="r" defTabSz="457189"/>
              <a:r>
                <a:rPr lang="en-US" sz="1051">
                  <a:solidFill>
                    <a:prstClr val="black"/>
                  </a:solidFill>
                  <a:latin typeface="Arial Nova Cond"/>
                </a:rPr>
                <a:t>-80</a:t>
              </a:r>
            </a:p>
          </p:txBody>
        </p:sp>
        <p:cxnSp>
          <p:nvCxnSpPr>
            <p:cNvPr id="51" name="Straight Connector 50">
              <a:extLst>
                <a:ext uri="{FF2B5EF4-FFF2-40B4-BE49-F238E27FC236}">
                  <a16:creationId xmlns:a16="http://schemas.microsoft.com/office/drawing/2014/main" id="{E3036603-8C29-442C-815D-0674070DEBB6}"/>
                </a:ext>
              </a:extLst>
            </p:cNvPr>
            <p:cNvCxnSpPr>
              <a:cxnSpLocks/>
            </p:cNvCxnSpPr>
            <p:nvPr/>
          </p:nvCxnSpPr>
          <p:spPr>
            <a:xfrm rot="5400000">
              <a:off x="1400403" y="4728662"/>
              <a:ext cx="0" cy="59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5F43D82-1B3C-4AEB-B20F-07482737E29B}"/>
                </a:ext>
              </a:extLst>
            </p:cNvPr>
            <p:cNvSpPr txBox="1"/>
            <p:nvPr/>
          </p:nvSpPr>
          <p:spPr>
            <a:xfrm>
              <a:off x="1132413" y="4858126"/>
              <a:ext cx="179536" cy="161711"/>
            </a:xfrm>
            <a:prstGeom prst="rect">
              <a:avLst/>
            </a:prstGeom>
            <a:noFill/>
          </p:spPr>
          <p:txBody>
            <a:bodyPr wrap="none" lIns="0" tIns="0" rIns="0" bIns="0" rtlCol="0" anchor="ctr">
              <a:spAutoFit/>
            </a:bodyPr>
            <a:lstStyle/>
            <a:p>
              <a:pPr algn="r" defTabSz="457189"/>
              <a:r>
                <a:rPr lang="en-US" sz="1051">
                  <a:solidFill>
                    <a:prstClr val="black"/>
                  </a:solidFill>
                  <a:latin typeface="Arial Nova Cond"/>
                </a:rPr>
                <a:t>-90</a:t>
              </a:r>
            </a:p>
          </p:txBody>
        </p:sp>
        <p:cxnSp>
          <p:nvCxnSpPr>
            <p:cNvPr id="53" name="Straight Connector 52">
              <a:extLst>
                <a:ext uri="{FF2B5EF4-FFF2-40B4-BE49-F238E27FC236}">
                  <a16:creationId xmlns:a16="http://schemas.microsoft.com/office/drawing/2014/main" id="{D22169D4-8ABC-4228-A805-ECCF19793D61}"/>
                </a:ext>
              </a:extLst>
            </p:cNvPr>
            <p:cNvCxnSpPr>
              <a:cxnSpLocks/>
            </p:cNvCxnSpPr>
            <p:nvPr/>
          </p:nvCxnSpPr>
          <p:spPr>
            <a:xfrm rot="5400000">
              <a:off x="1400403" y="4909490"/>
              <a:ext cx="0" cy="59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68825742-C7E9-443C-B0B6-455FA1BA673C}"/>
                </a:ext>
              </a:extLst>
            </p:cNvPr>
            <p:cNvSpPr txBox="1"/>
            <p:nvPr/>
          </p:nvSpPr>
          <p:spPr>
            <a:xfrm>
              <a:off x="1065086" y="5038930"/>
              <a:ext cx="246863" cy="161711"/>
            </a:xfrm>
            <a:prstGeom prst="rect">
              <a:avLst/>
            </a:prstGeom>
            <a:noFill/>
          </p:spPr>
          <p:txBody>
            <a:bodyPr wrap="none" lIns="0" tIns="0" rIns="0" bIns="0" rtlCol="0" anchor="ctr">
              <a:spAutoFit/>
            </a:bodyPr>
            <a:lstStyle/>
            <a:p>
              <a:pPr algn="r" defTabSz="457189"/>
              <a:r>
                <a:rPr lang="en-US" sz="1051">
                  <a:solidFill>
                    <a:prstClr val="black"/>
                  </a:solidFill>
                  <a:latin typeface="Arial Nova Cond"/>
                </a:rPr>
                <a:t>-100</a:t>
              </a:r>
            </a:p>
          </p:txBody>
        </p:sp>
        <p:cxnSp>
          <p:nvCxnSpPr>
            <p:cNvPr id="55" name="Straight Connector 54">
              <a:extLst>
                <a:ext uri="{FF2B5EF4-FFF2-40B4-BE49-F238E27FC236}">
                  <a16:creationId xmlns:a16="http://schemas.microsoft.com/office/drawing/2014/main" id="{CDB1FC81-A7E4-4A20-8043-25F9DF934E4B}"/>
                </a:ext>
              </a:extLst>
            </p:cNvPr>
            <p:cNvCxnSpPr>
              <a:cxnSpLocks/>
            </p:cNvCxnSpPr>
            <p:nvPr/>
          </p:nvCxnSpPr>
          <p:spPr>
            <a:xfrm rot="5400000">
              <a:off x="1400403" y="5090311"/>
              <a:ext cx="0" cy="596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E0315B36-B6EE-43E6-94C0-DA9913235099}"/>
                </a:ext>
              </a:extLst>
            </p:cNvPr>
            <p:cNvSpPr txBox="1"/>
            <p:nvPr/>
          </p:nvSpPr>
          <p:spPr>
            <a:xfrm>
              <a:off x="1177295" y="3050014"/>
              <a:ext cx="134652" cy="161711"/>
            </a:xfrm>
            <a:prstGeom prst="rect">
              <a:avLst/>
            </a:prstGeom>
            <a:noFill/>
          </p:spPr>
          <p:txBody>
            <a:bodyPr wrap="none" lIns="0" tIns="0" rIns="0" bIns="0" rtlCol="0" anchor="ctr">
              <a:spAutoFit/>
            </a:bodyPr>
            <a:lstStyle/>
            <a:p>
              <a:pPr algn="r" defTabSz="457189"/>
              <a:r>
                <a:rPr lang="en-US" sz="1051">
                  <a:solidFill>
                    <a:prstClr val="black"/>
                  </a:solidFill>
                  <a:latin typeface="Arial Nova Cond"/>
                </a:rPr>
                <a:t>10</a:t>
              </a:r>
            </a:p>
          </p:txBody>
        </p:sp>
        <p:cxnSp>
          <p:nvCxnSpPr>
            <p:cNvPr id="57" name="Straight Connector 56">
              <a:extLst>
                <a:ext uri="{FF2B5EF4-FFF2-40B4-BE49-F238E27FC236}">
                  <a16:creationId xmlns:a16="http://schemas.microsoft.com/office/drawing/2014/main" id="{3654CAB9-D132-4345-A103-6C340F2C2D95}"/>
                </a:ext>
              </a:extLst>
            </p:cNvPr>
            <p:cNvCxnSpPr>
              <a:cxnSpLocks/>
            </p:cNvCxnSpPr>
            <p:nvPr/>
          </p:nvCxnSpPr>
          <p:spPr>
            <a:xfrm rot="5400000">
              <a:off x="1400403" y="3101210"/>
              <a:ext cx="0" cy="59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C460B872-C347-4A61-A3CD-2928A2A60BAC}"/>
                </a:ext>
              </a:extLst>
            </p:cNvPr>
            <p:cNvSpPr txBox="1"/>
            <p:nvPr/>
          </p:nvSpPr>
          <p:spPr>
            <a:xfrm>
              <a:off x="1159254" y="5233821"/>
              <a:ext cx="214803" cy="161711"/>
            </a:xfrm>
            <a:prstGeom prst="rect">
              <a:avLst/>
            </a:prstGeom>
            <a:noFill/>
          </p:spPr>
          <p:txBody>
            <a:bodyPr wrap="none" lIns="0" tIns="0" rIns="0" bIns="0" rtlCol="0" anchor="ctr">
              <a:spAutoFit/>
            </a:bodyPr>
            <a:lstStyle/>
            <a:p>
              <a:pPr algn="r" defTabSz="457189"/>
              <a:r>
                <a:rPr lang="en-US" sz="1051">
                  <a:solidFill>
                    <a:prstClr val="black"/>
                  </a:solidFill>
                  <a:latin typeface="Arial Nova Cond"/>
                </a:rPr>
                <a:t>TPS</a:t>
              </a:r>
            </a:p>
          </p:txBody>
        </p:sp>
        <p:cxnSp>
          <p:nvCxnSpPr>
            <p:cNvPr id="59" name="Straight Connector 58">
              <a:extLst>
                <a:ext uri="{FF2B5EF4-FFF2-40B4-BE49-F238E27FC236}">
                  <a16:creationId xmlns:a16="http://schemas.microsoft.com/office/drawing/2014/main" id="{984D2B04-4CBE-4EC2-9148-5B6891852221}"/>
                </a:ext>
              </a:extLst>
            </p:cNvPr>
            <p:cNvCxnSpPr>
              <a:cxnSpLocks/>
            </p:cNvCxnSpPr>
            <p:nvPr/>
          </p:nvCxnSpPr>
          <p:spPr>
            <a:xfrm>
              <a:off x="1430214" y="5402286"/>
              <a:ext cx="106300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E366A049-AF39-4BA1-9EBE-8D0A1F6A06E1}"/>
                </a:ext>
              </a:extLst>
            </p:cNvPr>
            <p:cNvSpPr txBox="1"/>
            <p:nvPr/>
          </p:nvSpPr>
          <p:spPr>
            <a:xfrm rot="16200000">
              <a:off x="-845565" y="3203956"/>
              <a:ext cx="3064876" cy="215444"/>
            </a:xfrm>
            <a:prstGeom prst="rect">
              <a:avLst/>
            </a:prstGeom>
            <a:noFill/>
          </p:spPr>
          <p:txBody>
            <a:bodyPr wrap="none" lIns="0" tIns="0" rIns="0" bIns="0" rtlCol="0" anchor="ctr">
              <a:spAutoFit/>
            </a:bodyPr>
            <a:lstStyle/>
            <a:p>
              <a:pPr defTabSz="457189"/>
              <a:r>
                <a:rPr lang="en-US" sz="1400">
                  <a:solidFill>
                    <a:prstClr val="black"/>
                  </a:solidFill>
                  <a:latin typeface="Arial Nova Cond"/>
                </a:rPr>
                <a:t>Change in Target Lesion From Baseline (%)</a:t>
              </a:r>
            </a:p>
          </p:txBody>
        </p:sp>
        <p:sp>
          <p:nvSpPr>
            <p:cNvPr id="61" name="TextBox 60">
              <a:extLst>
                <a:ext uri="{FF2B5EF4-FFF2-40B4-BE49-F238E27FC236}">
                  <a16:creationId xmlns:a16="http://schemas.microsoft.com/office/drawing/2014/main" id="{9A8B7C71-48D9-42D2-9DB1-91637B454BDB}"/>
                </a:ext>
              </a:extLst>
            </p:cNvPr>
            <p:cNvSpPr txBox="1"/>
            <p:nvPr/>
          </p:nvSpPr>
          <p:spPr>
            <a:xfrm>
              <a:off x="1473006" y="4892166"/>
              <a:ext cx="1218282" cy="184666"/>
            </a:xfrm>
            <a:prstGeom prst="rect">
              <a:avLst/>
            </a:prstGeom>
            <a:noFill/>
          </p:spPr>
          <p:txBody>
            <a:bodyPr wrap="none" lIns="0" tIns="0" rIns="0" bIns="0" rtlCol="0" anchor="ctr">
              <a:spAutoFit/>
            </a:bodyPr>
            <a:lstStyle/>
            <a:p>
              <a:pPr defTabSz="457189"/>
              <a:r>
                <a:rPr lang="en-US" sz="1200">
                  <a:solidFill>
                    <a:prstClr val="black"/>
                  </a:solidFill>
                  <a:latin typeface="Arial Nova Cond"/>
                </a:rPr>
                <a:t>Complete Response</a:t>
              </a:r>
            </a:p>
          </p:txBody>
        </p:sp>
        <p:sp>
          <p:nvSpPr>
            <p:cNvPr id="62" name="TextBox 61">
              <a:extLst>
                <a:ext uri="{FF2B5EF4-FFF2-40B4-BE49-F238E27FC236}">
                  <a16:creationId xmlns:a16="http://schemas.microsoft.com/office/drawing/2014/main" id="{21E53C66-D81F-4036-99FD-384B1B0F8BFB}"/>
                </a:ext>
              </a:extLst>
            </p:cNvPr>
            <p:cNvSpPr txBox="1"/>
            <p:nvPr/>
          </p:nvSpPr>
          <p:spPr>
            <a:xfrm>
              <a:off x="1473006" y="3645189"/>
              <a:ext cx="1022716" cy="184666"/>
            </a:xfrm>
            <a:prstGeom prst="rect">
              <a:avLst/>
            </a:prstGeom>
            <a:noFill/>
          </p:spPr>
          <p:txBody>
            <a:bodyPr wrap="none" lIns="0" tIns="0" rIns="0" bIns="0" rtlCol="0" anchor="ctr">
              <a:spAutoFit/>
            </a:bodyPr>
            <a:lstStyle/>
            <a:p>
              <a:pPr defTabSz="457189"/>
              <a:r>
                <a:rPr lang="en-US" sz="1200">
                  <a:solidFill>
                    <a:prstClr val="black"/>
                  </a:solidFill>
                  <a:latin typeface="Arial Nova Cond"/>
                </a:rPr>
                <a:t>Partial Response</a:t>
              </a:r>
            </a:p>
          </p:txBody>
        </p:sp>
        <p:sp>
          <p:nvSpPr>
            <p:cNvPr id="63" name="TextBox 62">
              <a:extLst>
                <a:ext uri="{FF2B5EF4-FFF2-40B4-BE49-F238E27FC236}">
                  <a16:creationId xmlns:a16="http://schemas.microsoft.com/office/drawing/2014/main" id="{67CB0F92-8543-4D7D-BD3B-220C57894D9A}"/>
                </a:ext>
              </a:extLst>
            </p:cNvPr>
            <p:cNvSpPr txBox="1"/>
            <p:nvPr/>
          </p:nvSpPr>
          <p:spPr>
            <a:xfrm>
              <a:off x="10852272" y="2699012"/>
              <a:ext cx="1240083" cy="184666"/>
            </a:xfrm>
            <a:prstGeom prst="rect">
              <a:avLst/>
            </a:prstGeom>
            <a:noFill/>
          </p:spPr>
          <p:txBody>
            <a:bodyPr wrap="none" lIns="0" tIns="0" rIns="0" bIns="0" rtlCol="0" anchor="ctr">
              <a:spAutoFit/>
            </a:bodyPr>
            <a:lstStyle/>
            <a:p>
              <a:pPr defTabSz="457189"/>
              <a:r>
                <a:rPr lang="en-US" sz="1200">
                  <a:solidFill>
                    <a:prstClr val="black"/>
                  </a:solidFill>
                  <a:latin typeface="Arial Nova Cond"/>
                </a:rPr>
                <a:t>Progressive Disease</a:t>
              </a:r>
            </a:p>
          </p:txBody>
        </p:sp>
        <p:sp>
          <p:nvSpPr>
            <p:cNvPr id="64" name="Rectangle 63">
              <a:extLst>
                <a:ext uri="{FF2B5EF4-FFF2-40B4-BE49-F238E27FC236}">
                  <a16:creationId xmlns:a16="http://schemas.microsoft.com/office/drawing/2014/main" id="{2DA51B3F-6E85-4326-AB5F-04CF0BB88402}"/>
                </a:ext>
              </a:extLst>
            </p:cNvPr>
            <p:cNvSpPr/>
            <p:nvPr/>
          </p:nvSpPr>
          <p:spPr>
            <a:xfrm>
              <a:off x="1928579" y="2880721"/>
              <a:ext cx="131204" cy="436778"/>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65" name="Rectangle 64">
              <a:extLst>
                <a:ext uri="{FF2B5EF4-FFF2-40B4-BE49-F238E27FC236}">
                  <a16:creationId xmlns:a16="http://schemas.microsoft.com/office/drawing/2014/main" id="{D72FC833-2414-4280-BA23-E4E1B505C7E6}"/>
                </a:ext>
              </a:extLst>
            </p:cNvPr>
            <p:cNvSpPr/>
            <p:nvPr/>
          </p:nvSpPr>
          <p:spPr>
            <a:xfrm>
              <a:off x="1502839" y="2110783"/>
              <a:ext cx="128016" cy="12067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66" name="Rectangle 65">
              <a:extLst>
                <a:ext uri="{FF2B5EF4-FFF2-40B4-BE49-F238E27FC236}">
                  <a16:creationId xmlns:a16="http://schemas.microsoft.com/office/drawing/2014/main" id="{B7C47B2D-CDA7-47E7-8E28-57C5DB488BDB}"/>
                </a:ext>
              </a:extLst>
            </p:cNvPr>
            <p:cNvSpPr/>
            <p:nvPr/>
          </p:nvSpPr>
          <p:spPr>
            <a:xfrm>
              <a:off x="1646649" y="2648265"/>
              <a:ext cx="128016" cy="669233"/>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67" name="Rectangle 66">
              <a:extLst>
                <a:ext uri="{FF2B5EF4-FFF2-40B4-BE49-F238E27FC236}">
                  <a16:creationId xmlns:a16="http://schemas.microsoft.com/office/drawing/2014/main" id="{3DF3AC6F-C96B-418C-89FC-3D87B88DEE23}"/>
                </a:ext>
              </a:extLst>
            </p:cNvPr>
            <p:cNvSpPr/>
            <p:nvPr/>
          </p:nvSpPr>
          <p:spPr>
            <a:xfrm>
              <a:off x="1787614" y="2712445"/>
              <a:ext cx="128016" cy="605053"/>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68" name="Rectangle 67">
              <a:extLst>
                <a:ext uri="{FF2B5EF4-FFF2-40B4-BE49-F238E27FC236}">
                  <a16:creationId xmlns:a16="http://schemas.microsoft.com/office/drawing/2014/main" id="{D5C219C8-FFC3-4B7B-BB88-D69747996593}"/>
                </a:ext>
              </a:extLst>
            </p:cNvPr>
            <p:cNvSpPr/>
            <p:nvPr/>
          </p:nvSpPr>
          <p:spPr>
            <a:xfrm>
              <a:off x="2072732" y="2936282"/>
              <a:ext cx="128016" cy="3812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69" name="Rectangle 68">
              <a:extLst>
                <a:ext uri="{FF2B5EF4-FFF2-40B4-BE49-F238E27FC236}">
                  <a16:creationId xmlns:a16="http://schemas.microsoft.com/office/drawing/2014/main" id="{83ACCE8B-8F48-4B7F-A889-7BB2B1B98515}"/>
                </a:ext>
              </a:extLst>
            </p:cNvPr>
            <p:cNvSpPr/>
            <p:nvPr/>
          </p:nvSpPr>
          <p:spPr>
            <a:xfrm>
              <a:off x="2213697" y="2934695"/>
              <a:ext cx="128016" cy="382803"/>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70" name="Rectangle 69">
              <a:extLst>
                <a:ext uri="{FF2B5EF4-FFF2-40B4-BE49-F238E27FC236}">
                  <a16:creationId xmlns:a16="http://schemas.microsoft.com/office/drawing/2014/main" id="{E37F7D13-E7E5-4213-B079-4DDAD4873C71}"/>
                </a:ext>
              </a:extLst>
            </p:cNvPr>
            <p:cNvSpPr/>
            <p:nvPr/>
          </p:nvSpPr>
          <p:spPr>
            <a:xfrm>
              <a:off x="2354662" y="2939457"/>
              <a:ext cx="128016" cy="378041"/>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71" name="Rectangle 70">
              <a:extLst>
                <a:ext uri="{FF2B5EF4-FFF2-40B4-BE49-F238E27FC236}">
                  <a16:creationId xmlns:a16="http://schemas.microsoft.com/office/drawing/2014/main" id="{DD6A1176-98F2-48B0-BAC6-EF45A0BFF1CC}"/>
                </a:ext>
              </a:extLst>
            </p:cNvPr>
            <p:cNvSpPr/>
            <p:nvPr/>
          </p:nvSpPr>
          <p:spPr>
            <a:xfrm>
              <a:off x="2495627" y="2977348"/>
              <a:ext cx="128016" cy="340150"/>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72" name="Rectangle 71">
              <a:extLst>
                <a:ext uri="{FF2B5EF4-FFF2-40B4-BE49-F238E27FC236}">
                  <a16:creationId xmlns:a16="http://schemas.microsoft.com/office/drawing/2014/main" id="{DCFEA8C8-CC29-4E46-9619-22AF13EC27F1}"/>
                </a:ext>
              </a:extLst>
            </p:cNvPr>
            <p:cNvSpPr/>
            <p:nvPr/>
          </p:nvSpPr>
          <p:spPr>
            <a:xfrm>
              <a:off x="2780745" y="2996607"/>
              <a:ext cx="128016" cy="3208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73" name="Rectangle 72">
              <a:extLst>
                <a:ext uri="{FF2B5EF4-FFF2-40B4-BE49-F238E27FC236}">
                  <a16:creationId xmlns:a16="http://schemas.microsoft.com/office/drawing/2014/main" id="{1F0139B2-D03A-4A16-BEB0-8E9876C24F83}"/>
                </a:ext>
              </a:extLst>
            </p:cNvPr>
            <p:cNvSpPr/>
            <p:nvPr/>
          </p:nvSpPr>
          <p:spPr>
            <a:xfrm>
              <a:off x="3065863" y="3042645"/>
              <a:ext cx="128016" cy="2748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74" name="Rectangle 73">
              <a:extLst>
                <a:ext uri="{FF2B5EF4-FFF2-40B4-BE49-F238E27FC236}">
                  <a16:creationId xmlns:a16="http://schemas.microsoft.com/office/drawing/2014/main" id="{DC0F0058-FC25-46EB-A627-D716C0CD8FF4}"/>
                </a:ext>
              </a:extLst>
            </p:cNvPr>
            <p:cNvSpPr/>
            <p:nvPr/>
          </p:nvSpPr>
          <p:spPr>
            <a:xfrm>
              <a:off x="3350981" y="3069633"/>
              <a:ext cx="128016" cy="2478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75" name="Rectangle 74">
              <a:extLst>
                <a:ext uri="{FF2B5EF4-FFF2-40B4-BE49-F238E27FC236}">
                  <a16:creationId xmlns:a16="http://schemas.microsoft.com/office/drawing/2014/main" id="{2B03F27E-96E6-44C0-9FA5-0521F9304E68}"/>
                </a:ext>
              </a:extLst>
            </p:cNvPr>
            <p:cNvSpPr/>
            <p:nvPr/>
          </p:nvSpPr>
          <p:spPr>
            <a:xfrm>
              <a:off x="3491946" y="3084735"/>
              <a:ext cx="128016" cy="2327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76" name="Rectangle 75">
              <a:extLst>
                <a:ext uri="{FF2B5EF4-FFF2-40B4-BE49-F238E27FC236}">
                  <a16:creationId xmlns:a16="http://schemas.microsoft.com/office/drawing/2014/main" id="{8A04F613-2D0A-4287-A3B7-BBA72A97E16C}"/>
                </a:ext>
              </a:extLst>
            </p:cNvPr>
            <p:cNvSpPr/>
            <p:nvPr/>
          </p:nvSpPr>
          <p:spPr>
            <a:xfrm>
              <a:off x="3777064" y="3178865"/>
              <a:ext cx="128016" cy="138633"/>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77" name="Rectangle 76">
              <a:extLst>
                <a:ext uri="{FF2B5EF4-FFF2-40B4-BE49-F238E27FC236}">
                  <a16:creationId xmlns:a16="http://schemas.microsoft.com/office/drawing/2014/main" id="{7F39742A-776D-42B7-8856-1095983943A0}"/>
                </a:ext>
              </a:extLst>
            </p:cNvPr>
            <p:cNvSpPr/>
            <p:nvPr/>
          </p:nvSpPr>
          <p:spPr>
            <a:xfrm>
              <a:off x="3918029" y="3220445"/>
              <a:ext cx="128016" cy="970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78" name="Rectangle 77">
              <a:extLst>
                <a:ext uri="{FF2B5EF4-FFF2-40B4-BE49-F238E27FC236}">
                  <a16:creationId xmlns:a16="http://schemas.microsoft.com/office/drawing/2014/main" id="{500547AE-41AC-41A2-A043-CF576DD6638E}"/>
                </a:ext>
              </a:extLst>
            </p:cNvPr>
            <p:cNvSpPr/>
            <p:nvPr/>
          </p:nvSpPr>
          <p:spPr>
            <a:xfrm>
              <a:off x="2636592" y="2979145"/>
              <a:ext cx="131204" cy="338353"/>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79" name="Rectangle 78">
              <a:extLst>
                <a:ext uri="{FF2B5EF4-FFF2-40B4-BE49-F238E27FC236}">
                  <a16:creationId xmlns:a16="http://schemas.microsoft.com/office/drawing/2014/main" id="{EA107D50-1655-406B-A0E5-963DFA6F6FCF}"/>
                </a:ext>
              </a:extLst>
            </p:cNvPr>
            <p:cNvSpPr/>
            <p:nvPr/>
          </p:nvSpPr>
          <p:spPr>
            <a:xfrm>
              <a:off x="2921710" y="3022953"/>
              <a:ext cx="131204" cy="294546"/>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80" name="Rectangle 79">
              <a:extLst>
                <a:ext uri="{FF2B5EF4-FFF2-40B4-BE49-F238E27FC236}">
                  <a16:creationId xmlns:a16="http://schemas.microsoft.com/office/drawing/2014/main" id="{5B262C2C-83AE-4155-98D4-3FB7DADE9008}"/>
                </a:ext>
              </a:extLst>
            </p:cNvPr>
            <p:cNvSpPr/>
            <p:nvPr/>
          </p:nvSpPr>
          <p:spPr>
            <a:xfrm>
              <a:off x="3206828" y="3055345"/>
              <a:ext cx="131204" cy="2621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81" name="Rectangle 80">
              <a:extLst>
                <a:ext uri="{FF2B5EF4-FFF2-40B4-BE49-F238E27FC236}">
                  <a16:creationId xmlns:a16="http://schemas.microsoft.com/office/drawing/2014/main" id="{F909C047-D17E-4638-B13A-6E7E706F3D94}"/>
                </a:ext>
              </a:extLst>
            </p:cNvPr>
            <p:cNvSpPr/>
            <p:nvPr/>
          </p:nvSpPr>
          <p:spPr>
            <a:xfrm>
              <a:off x="3632911" y="3131003"/>
              <a:ext cx="131204" cy="1864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82" name="Rectangle 81">
              <a:extLst>
                <a:ext uri="{FF2B5EF4-FFF2-40B4-BE49-F238E27FC236}">
                  <a16:creationId xmlns:a16="http://schemas.microsoft.com/office/drawing/2014/main" id="{6FFF3A2A-96EB-44B9-8B61-E8F7CE46444D}"/>
                </a:ext>
              </a:extLst>
            </p:cNvPr>
            <p:cNvSpPr/>
            <p:nvPr/>
          </p:nvSpPr>
          <p:spPr>
            <a:xfrm>
              <a:off x="4058994" y="3224949"/>
              <a:ext cx="131204" cy="925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83" name="Rectangle 82">
              <a:extLst>
                <a:ext uri="{FF2B5EF4-FFF2-40B4-BE49-F238E27FC236}">
                  <a16:creationId xmlns:a16="http://schemas.microsoft.com/office/drawing/2014/main" id="{FAA2ED3B-B248-4C6D-B097-B58296BA3CFF}"/>
                </a:ext>
              </a:extLst>
            </p:cNvPr>
            <p:cNvSpPr/>
            <p:nvPr/>
          </p:nvSpPr>
          <p:spPr>
            <a:xfrm>
              <a:off x="5779019" y="3312349"/>
              <a:ext cx="128016" cy="100183"/>
            </a:xfrm>
            <a:prstGeom prst="rect">
              <a:avLst/>
            </a:prstGeom>
            <a:solidFill>
              <a:srgbClr val="C04E0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84" name="Rectangle 83">
              <a:extLst>
                <a:ext uri="{FF2B5EF4-FFF2-40B4-BE49-F238E27FC236}">
                  <a16:creationId xmlns:a16="http://schemas.microsoft.com/office/drawing/2014/main" id="{5E2E27B1-9A59-4A1B-B877-C0492959787A}"/>
                </a:ext>
              </a:extLst>
            </p:cNvPr>
            <p:cNvSpPr/>
            <p:nvPr/>
          </p:nvSpPr>
          <p:spPr>
            <a:xfrm>
              <a:off x="5066019" y="3312112"/>
              <a:ext cx="128016" cy="85896"/>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85" name="Rectangle 84">
              <a:extLst>
                <a:ext uri="{FF2B5EF4-FFF2-40B4-BE49-F238E27FC236}">
                  <a16:creationId xmlns:a16="http://schemas.microsoft.com/office/drawing/2014/main" id="{081BAD98-6562-4128-9584-4E533BD06C9C}"/>
                </a:ext>
              </a:extLst>
            </p:cNvPr>
            <p:cNvSpPr/>
            <p:nvPr/>
          </p:nvSpPr>
          <p:spPr>
            <a:xfrm>
              <a:off x="5208619" y="3315287"/>
              <a:ext cx="128016" cy="82721"/>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86" name="Rectangle 85">
              <a:extLst>
                <a:ext uri="{FF2B5EF4-FFF2-40B4-BE49-F238E27FC236}">
                  <a16:creationId xmlns:a16="http://schemas.microsoft.com/office/drawing/2014/main" id="{37F489E4-8CE8-4125-A0F6-86CDB34B29B4}"/>
                </a:ext>
              </a:extLst>
            </p:cNvPr>
            <p:cNvSpPr/>
            <p:nvPr/>
          </p:nvSpPr>
          <p:spPr>
            <a:xfrm>
              <a:off x="5351219" y="3316875"/>
              <a:ext cx="128016" cy="81133"/>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87" name="Rectangle 86">
              <a:extLst>
                <a:ext uri="{FF2B5EF4-FFF2-40B4-BE49-F238E27FC236}">
                  <a16:creationId xmlns:a16="http://schemas.microsoft.com/office/drawing/2014/main" id="{BBB638B1-A7B0-4A7B-B017-9DF57B7DFFED}"/>
                </a:ext>
              </a:extLst>
            </p:cNvPr>
            <p:cNvSpPr/>
            <p:nvPr/>
          </p:nvSpPr>
          <p:spPr>
            <a:xfrm>
              <a:off x="5493819" y="3310525"/>
              <a:ext cx="128016" cy="87483"/>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88" name="Rectangle 87">
              <a:extLst>
                <a:ext uri="{FF2B5EF4-FFF2-40B4-BE49-F238E27FC236}">
                  <a16:creationId xmlns:a16="http://schemas.microsoft.com/office/drawing/2014/main" id="{01E42937-69EA-4038-B007-8C4705AB5AD7}"/>
                </a:ext>
              </a:extLst>
            </p:cNvPr>
            <p:cNvSpPr/>
            <p:nvPr/>
          </p:nvSpPr>
          <p:spPr>
            <a:xfrm>
              <a:off x="5636419" y="3308937"/>
              <a:ext cx="128016" cy="89071"/>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89" name="Rectangle 88">
              <a:extLst>
                <a:ext uri="{FF2B5EF4-FFF2-40B4-BE49-F238E27FC236}">
                  <a16:creationId xmlns:a16="http://schemas.microsoft.com/office/drawing/2014/main" id="{742E13AC-3485-4919-8999-4786B02646BD}"/>
                </a:ext>
              </a:extLst>
            </p:cNvPr>
            <p:cNvSpPr/>
            <p:nvPr/>
          </p:nvSpPr>
          <p:spPr>
            <a:xfrm>
              <a:off x="5921619" y="3312348"/>
              <a:ext cx="128016" cy="120821"/>
            </a:xfrm>
            <a:prstGeom prst="rect">
              <a:avLst/>
            </a:prstGeom>
            <a:solidFill>
              <a:srgbClr val="C04E0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90" name="Rectangle 89">
              <a:extLst>
                <a:ext uri="{FF2B5EF4-FFF2-40B4-BE49-F238E27FC236}">
                  <a16:creationId xmlns:a16="http://schemas.microsoft.com/office/drawing/2014/main" id="{54F68854-7CFB-4982-BCBF-348DD0EA3CA8}"/>
                </a:ext>
              </a:extLst>
            </p:cNvPr>
            <p:cNvSpPr/>
            <p:nvPr/>
          </p:nvSpPr>
          <p:spPr>
            <a:xfrm>
              <a:off x="6206819" y="3312348"/>
              <a:ext cx="128016" cy="152571"/>
            </a:xfrm>
            <a:prstGeom prst="rect">
              <a:avLst/>
            </a:prstGeom>
            <a:solidFill>
              <a:srgbClr val="C04E0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91" name="Rectangle 90">
              <a:extLst>
                <a:ext uri="{FF2B5EF4-FFF2-40B4-BE49-F238E27FC236}">
                  <a16:creationId xmlns:a16="http://schemas.microsoft.com/office/drawing/2014/main" id="{6C8951C3-6896-46D4-8A0E-DDB69A775E28}"/>
                </a:ext>
              </a:extLst>
            </p:cNvPr>
            <p:cNvSpPr/>
            <p:nvPr/>
          </p:nvSpPr>
          <p:spPr>
            <a:xfrm>
              <a:off x="6492019" y="3312349"/>
              <a:ext cx="128016" cy="168446"/>
            </a:xfrm>
            <a:prstGeom prst="rect">
              <a:avLst/>
            </a:prstGeom>
            <a:solidFill>
              <a:srgbClr val="C04E0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92" name="Rectangle 91">
              <a:extLst>
                <a:ext uri="{FF2B5EF4-FFF2-40B4-BE49-F238E27FC236}">
                  <a16:creationId xmlns:a16="http://schemas.microsoft.com/office/drawing/2014/main" id="{66E5B076-1A1D-478F-83C7-5233CD6ED56B}"/>
                </a:ext>
              </a:extLst>
            </p:cNvPr>
            <p:cNvSpPr/>
            <p:nvPr/>
          </p:nvSpPr>
          <p:spPr>
            <a:xfrm>
              <a:off x="6064219" y="3312349"/>
              <a:ext cx="128016" cy="149396"/>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93" name="Rectangle 92">
              <a:extLst>
                <a:ext uri="{FF2B5EF4-FFF2-40B4-BE49-F238E27FC236}">
                  <a16:creationId xmlns:a16="http://schemas.microsoft.com/office/drawing/2014/main" id="{FCA256EE-2867-4D33-9B85-BE1A2C8F44F5}"/>
                </a:ext>
              </a:extLst>
            </p:cNvPr>
            <p:cNvSpPr/>
            <p:nvPr/>
          </p:nvSpPr>
          <p:spPr>
            <a:xfrm>
              <a:off x="6349419" y="3312349"/>
              <a:ext cx="128016" cy="151564"/>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94" name="Rectangle 93">
              <a:extLst>
                <a:ext uri="{FF2B5EF4-FFF2-40B4-BE49-F238E27FC236}">
                  <a16:creationId xmlns:a16="http://schemas.microsoft.com/office/drawing/2014/main" id="{1C778E55-654E-4348-B9D4-F6B3995C2DAF}"/>
                </a:ext>
              </a:extLst>
            </p:cNvPr>
            <p:cNvSpPr/>
            <p:nvPr/>
          </p:nvSpPr>
          <p:spPr>
            <a:xfrm>
              <a:off x="6634619" y="3312349"/>
              <a:ext cx="128016" cy="212896"/>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95" name="Rectangle 94">
              <a:extLst>
                <a:ext uri="{FF2B5EF4-FFF2-40B4-BE49-F238E27FC236}">
                  <a16:creationId xmlns:a16="http://schemas.microsoft.com/office/drawing/2014/main" id="{032C2908-5B3F-47A6-82D1-E100A7C31A16}"/>
                </a:ext>
              </a:extLst>
            </p:cNvPr>
            <p:cNvSpPr/>
            <p:nvPr/>
          </p:nvSpPr>
          <p:spPr>
            <a:xfrm>
              <a:off x="6777219" y="3312349"/>
              <a:ext cx="128016" cy="263696"/>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96" name="Rectangle 95">
              <a:extLst>
                <a:ext uri="{FF2B5EF4-FFF2-40B4-BE49-F238E27FC236}">
                  <a16:creationId xmlns:a16="http://schemas.microsoft.com/office/drawing/2014/main" id="{291F0EFC-6CD4-4291-8AE7-C16796201DC5}"/>
                </a:ext>
              </a:extLst>
            </p:cNvPr>
            <p:cNvSpPr/>
            <p:nvPr/>
          </p:nvSpPr>
          <p:spPr>
            <a:xfrm>
              <a:off x="6919819" y="3312348"/>
              <a:ext cx="128016" cy="277983"/>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97" name="Rectangle 96">
              <a:extLst>
                <a:ext uri="{FF2B5EF4-FFF2-40B4-BE49-F238E27FC236}">
                  <a16:creationId xmlns:a16="http://schemas.microsoft.com/office/drawing/2014/main" id="{57E12B41-6C49-43C9-8953-734076342620}"/>
                </a:ext>
              </a:extLst>
            </p:cNvPr>
            <p:cNvSpPr/>
            <p:nvPr/>
          </p:nvSpPr>
          <p:spPr>
            <a:xfrm>
              <a:off x="7062419" y="3312349"/>
              <a:ext cx="128016" cy="277983"/>
            </a:xfrm>
            <a:prstGeom prst="rect">
              <a:avLst/>
            </a:prstGeom>
            <a:solidFill>
              <a:srgbClr val="C04E0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98" name="Rectangle 97">
              <a:extLst>
                <a:ext uri="{FF2B5EF4-FFF2-40B4-BE49-F238E27FC236}">
                  <a16:creationId xmlns:a16="http://schemas.microsoft.com/office/drawing/2014/main" id="{D186B2B4-B5F8-4124-949C-DA5BDAC832C2}"/>
                </a:ext>
              </a:extLst>
            </p:cNvPr>
            <p:cNvSpPr/>
            <p:nvPr/>
          </p:nvSpPr>
          <p:spPr>
            <a:xfrm>
              <a:off x="7205019" y="3312349"/>
              <a:ext cx="128016" cy="336721"/>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99" name="Rectangle 98">
              <a:extLst>
                <a:ext uri="{FF2B5EF4-FFF2-40B4-BE49-F238E27FC236}">
                  <a16:creationId xmlns:a16="http://schemas.microsoft.com/office/drawing/2014/main" id="{A263115D-7FAA-4210-B52F-CC249B7B6DA2}"/>
                </a:ext>
              </a:extLst>
            </p:cNvPr>
            <p:cNvSpPr/>
            <p:nvPr/>
          </p:nvSpPr>
          <p:spPr>
            <a:xfrm>
              <a:off x="7347619" y="3312349"/>
              <a:ext cx="128016" cy="374821"/>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100" name="Rectangle 99">
              <a:extLst>
                <a:ext uri="{FF2B5EF4-FFF2-40B4-BE49-F238E27FC236}">
                  <a16:creationId xmlns:a16="http://schemas.microsoft.com/office/drawing/2014/main" id="{0B0C73A4-6AB2-4901-8C7A-EC3DB03B85FC}"/>
                </a:ext>
              </a:extLst>
            </p:cNvPr>
            <p:cNvSpPr/>
            <p:nvPr/>
          </p:nvSpPr>
          <p:spPr>
            <a:xfrm>
              <a:off x="7490219" y="3312349"/>
              <a:ext cx="128016" cy="393871"/>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101" name="Rectangle 100">
              <a:extLst>
                <a:ext uri="{FF2B5EF4-FFF2-40B4-BE49-F238E27FC236}">
                  <a16:creationId xmlns:a16="http://schemas.microsoft.com/office/drawing/2014/main" id="{25C5C510-2352-48D5-B50D-4B3E83AAE487}"/>
                </a:ext>
              </a:extLst>
            </p:cNvPr>
            <p:cNvSpPr/>
            <p:nvPr/>
          </p:nvSpPr>
          <p:spPr>
            <a:xfrm>
              <a:off x="7632819" y="3312349"/>
              <a:ext cx="128016" cy="452608"/>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102" name="Rectangle 101">
              <a:extLst>
                <a:ext uri="{FF2B5EF4-FFF2-40B4-BE49-F238E27FC236}">
                  <a16:creationId xmlns:a16="http://schemas.microsoft.com/office/drawing/2014/main" id="{F810AE4A-4168-46C5-8B78-AE6770991F95}"/>
                </a:ext>
              </a:extLst>
            </p:cNvPr>
            <p:cNvSpPr/>
            <p:nvPr/>
          </p:nvSpPr>
          <p:spPr>
            <a:xfrm>
              <a:off x="7775419" y="3312349"/>
              <a:ext cx="128016" cy="482771"/>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103" name="Rectangle 102">
              <a:extLst>
                <a:ext uri="{FF2B5EF4-FFF2-40B4-BE49-F238E27FC236}">
                  <a16:creationId xmlns:a16="http://schemas.microsoft.com/office/drawing/2014/main" id="{C314020B-B95A-4EE6-9976-CF95C0A924C0}"/>
                </a:ext>
              </a:extLst>
            </p:cNvPr>
            <p:cNvSpPr/>
            <p:nvPr/>
          </p:nvSpPr>
          <p:spPr>
            <a:xfrm>
              <a:off x="7918019" y="3312349"/>
              <a:ext cx="128016" cy="516108"/>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104" name="Rectangle 103">
              <a:extLst>
                <a:ext uri="{FF2B5EF4-FFF2-40B4-BE49-F238E27FC236}">
                  <a16:creationId xmlns:a16="http://schemas.microsoft.com/office/drawing/2014/main" id="{FF2812BB-A6D1-4096-840B-F591A875D733}"/>
                </a:ext>
              </a:extLst>
            </p:cNvPr>
            <p:cNvSpPr/>
            <p:nvPr/>
          </p:nvSpPr>
          <p:spPr>
            <a:xfrm>
              <a:off x="8060619" y="3312349"/>
              <a:ext cx="128016" cy="557383"/>
            </a:xfrm>
            <a:prstGeom prst="rect">
              <a:avLst/>
            </a:prstGeom>
            <a:solidFill>
              <a:srgbClr val="C04E0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105" name="Rectangle 104">
              <a:extLst>
                <a:ext uri="{FF2B5EF4-FFF2-40B4-BE49-F238E27FC236}">
                  <a16:creationId xmlns:a16="http://schemas.microsoft.com/office/drawing/2014/main" id="{B201E911-F2B3-4E32-9261-8DD393B7D585}"/>
                </a:ext>
              </a:extLst>
            </p:cNvPr>
            <p:cNvSpPr/>
            <p:nvPr/>
          </p:nvSpPr>
          <p:spPr>
            <a:xfrm>
              <a:off x="8203219" y="3312349"/>
              <a:ext cx="128016" cy="622471"/>
            </a:xfrm>
            <a:prstGeom prst="rect">
              <a:avLst/>
            </a:prstGeom>
            <a:solidFill>
              <a:srgbClr val="C04E0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106" name="Rectangle 105">
              <a:extLst>
                <a:ext uri="{FF2B5EF4-FFF2-40B4-BE49-F238E27FC236}">
                  <a16:creationId xmlns:a16="http://schemas.microsoft.com/office/drawing/2014/main" id="{04070628-B7AE-4AEC-A3A6-75E04C6293E3}"/>
                </a:ext>
              </a:extLst>
            </p:cNvPr>
            <p:cNvSpPr/>
            <p:nvPr/>
          </p:nvSpPr>
          <p:spPr>
            <a:xfrm>
              <a:off x="9058819" y="3312349"/>
              <a:ext cx="128016" cy="766933"/>
            </a:xfrm>
            <a:prstGeom prst="rect">
              <a:avLst/>
            </a:prstGeom>
            <a:solidFill>
              <a:srgbClr val="C04E0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107" name="Rectangle 106">
              <a:extLst>
                <a:ext uri="{FF2B5EF4-FFF2-40B4-BE49-F238E27FC236}">
                  <a16:creationId xmlns:a16="http://schemas.microsoft.com/office/drawing/2014/main" id="{FB0A8980-9FF5-4C62-A798-3DE8AB8494CB}"/>
                </a:ext>
              </a:extLst>
            </p:cNvPr>
            <p:cNvSpPr/>
            <p:nvPr/>
          </p:nvSpPr>
          <p:spPr>
            <a:xfrm>
              <a:off x="9201419" y="3312349"/>
              <a:ext cx="128016" cy="774871"/>
            </a:xfrm>
            <a:prstGeom prst="rect">
              <a:avLst/>
            </a:prstGeom>
            <a:solidFill>
              <a:srgbClr val="C04E0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108" name="Rectangle 107">
              <a:extLst>
                <a:ext uri="{FF2B5EF4-FFF2-40B4-BE49-F238E27FC236}">
                  <a16:creationId xmlns:a16="http://schemas.microsoft.com/office/drawing/2014/main" id="{48F56092-5CBE-441B-BF89-EB33319F18EB}"/>
                </a:ext>
              </a:extLst>
            </p:cNvPr>
            <p:cNvSpPr/>
            <p:nvPr/>
          </p:nvSpPr>
          <p:spPr>
            <a:xfrm>
              <a:off x="9344019" y="3312349"/>
              <a:ext cx="128016" cy="841546"/>
            </a:xfrm>
            <a:prstGeom prst="rect">
              <a:avLst/>
            </a:prstGeom>
            <a:solidFill>
              <a:srgbClr val="C04E0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109" name="Rectangle 108">
              <a:extLst>
                <a:ext uri="{FF2B5EF4-FFF2-40B4-BE49-F238E27FC236}">
                  <a16:creationId xmlns:a16="http://schemas.microsoft.com/office/drawing/2014/main" id="{40E8CBF9-396D-4673-A4B2-9C806C76F4B5}"/>
                </a:ext>
              </a:extLst>
            </p:cNvPr>
            <p:cNvSpPr/>
            <p:nvPr/>
          </p:nvSpPr>
          <p:spPr>
            <a:xfrm>
              <a:off x="9486619" y="3312349"/>
              <a:ext cx="128016" cy="866946"/>
            </a:xfrm>
            <a:prstGeom prst="rect">
              <a:avLst/>
            </a:prstGeom>
            <a:solidFill>
              <a:srgbClr val="C04E0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110" name="Rectangle 109">
              <a:extLst>
                <a:ext uri="{FF2B5EF4-FFF2-40B4-BE49-F238E27FC236}">
                  <a16:creationId xmlns:a16="http://schemas.microsoft.com/office/drawing/2014/main" id="{4ACA31C1-12DA-449D-A11A-9D603162B8D3}"/>
                </a:ext>
              </a:extLst>
            </p:cNvPr>
            <p:cNvSpPr/>
            <p:nvPr/>
          </p:nvSpPr>
          <p:spPr>
            <a:xfrm>
              <a:off x="9771819" y="3312349"/>
              <a:ext cx="128016" cy="920921"/>
            </a:xfrm>
            <a:prstGeom prst="rect">
              <a:avLst/>
            </a:prstGeom>
            <a:solidFill>
              <a:srgbClr val="C04E0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111" name="Rectangle 110">
              <a:extLst>
                <a:ext uri="{FF2B5EF4-FFF2-40B4-BE49-F238E27FC236}">
                  <a16:creationId xmlns:a16="http://schemas.microsoft.com/office/drawing/2014/main" id="{3AAFF9AD-1E7A-461E-9694-80D77039312C}"/>
                </a:ext>
              </a:extLst>
            </p:cNvPr>
            <p:cNvSpPr/>
            <p:nvPr/>
          </p:nvSpPr>
          <p:spPr>
            <a:xfrm>
              <a:off x="8345819" y="3312349"/>
              <a:ext cx="128016" cy="641521"/>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112" name="Rectangle 111">
              <a:extLst>
                <a:ext uri="{FF2B5EF4-FFF2-40B4-BE49-F238E27FC236}">
                  <a16:creationId xmlns:a16="http://schemas.microsoft.com/office/drawing/2014/main" id="{373FF763-D87D-45E0-8BE8-AEEDAC5CA501}"/>
                </a:ext>
              </a:extLst>
            </p:cNvPr>
            <p:cNvSpPr/>
            <p:nvPr/>
          </p:nvSpPr>
          <p:spPr>
            <a:xfrm>
              <a:off x="8488419" y="3312349"/>
              <a:ext cx="128016" cy="697083"/>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113" name="Rectangle 112">
              <a:extLst>
                <a:ext uri="{FF2B5EF4-FFF2-40B4-BE49-F238E27FC236}">
                  <a16:creationId xmlns:a16="http://schemas.microsoft.com/office/drawing/2014/main" id="{E09431DC-EDD1-4FD1-A203-D7367EE80072}"/>
                </a:ext>
              </a:extLst>
            </p:cNvPr>
            <p:cNvSpPr/>
            <p:nvPr/>
          </p:nvSpPr>
          <p:spPr>
            <a:xfrm>
              <a:off x="8631019" y="3312349"/>
              <a:ext cx="128016" cy="711371"/>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114" name="Rectangle 113">
              <a:extLst>
                <a:ext uri="{FF2B5EF4-FFF2-40B4-BE49-F238E27FC236}">
                  <a16:creationId xmlns:a16="http://schemas.microsoft.com/office/drawing/2014/main" id="{E3D0969D-15EA-4976-A7A2-7360D681F6F0}"/>
                </a:ext>
              </a:extLst>
            </p:cNvPr>
            <p:cNvSpPr/>
            <p:nvPr/>
          </p:nvSpPr>
          <p:spPr>
            <a:xfrm>
              <a:off x="8773619" y="3312349"/>
              <a:ext cx="128016" cy="732008"/>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115" name="Rectangle 114">
              <a:extLst>
                <a:ext uri="{FF2B5EF4-FFF2-40B4-BE49-F238E27FC236}">
                  <a16:creationId xmlns:a16="http://schemas.microsoft.com/office/drawing/2014/main" id="{A72B673A-8E9F-46AD-B273-B687DB36EC31}"/>
                </a:ext>
              </a:extLst>
            </p:cNvPr>
            <p:cNvSpPr/>
            <p:nvPr/>
          </p:nvSpPr>
          <p:spPr>
            <a:xfrm>
              <a:off x="8916219" y="3312349"/>
              <a:ext cx="128016" cy="758996"/>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116" name="Rectangle 115">
              <a:extLst>
                <a:ext uri="{FF2B5EF4-FFF2-40B4-BE49-F238E27FC236}">
                  <a16:creationId xmlns:a16="http://schemas.microsoft.com/office/drawing/2014/main" id="{F1323ECF-1EE0-4259-90F5-9182081B8355}"/>
                </a:ext>
              </a:extLst>
            </p:cNvPr>
            <p:cNvSpPr/>
            <p:nvPr/>
          </p:nvSpPr>
          <p:spPr>
            <a:xfrm>
              <a:off x="9629219" y="3312348"/>
              <a:ext cx="128016" cy="927271"/>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117" name="Rectangle 116">
              <a:extLst>
                <a:ext uri="{FF2B5EF4-FFF2-40B4-BE49-F238E27FC236}">
                  <a16:creationId xmlns:a16="http://schemas.microsoft.com/office/drawing/2014/main" id="{6A91DA4E-36CC-48AE-8F58-487468A13921}"/>
                </a:ext>
              </a:extLst>
            </p:cNvPr>
            <p:cNvSpPr/>
            <p:nvPr/>
          </p:nvSpPr>
          <p:spPr>
            <a:xfrm>
              <a:off x="9914419" y="3312349"/>
              <a:ext cx="128016" cy="943146"/>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118" name="Rectangle 117">
              <a:extLst>
                <a:ext uri="{FF2B5EF4-FFF2-40B4-BE49-F238E27FC236}">
                  <a16:creationId xmlns:a16="http://schemas.microsoft.com/office/drawing/2014/main" id="{0422290B-C9A4-4F8C-8D6F-829AEF297319}"/>
                </a:ext>
              </a:extLst>
            </p:cNvPr>
            <p:cNvSpPr/>
            <p:nvPr/>
          </p:nvSpPr>
          <p:spPr>
            <a:xfrm>
              <a:off x="10057019" y="3312349"/>
              <a:ext cx="128016" cy="1001883"/>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119" name="Rectangle 118">
              <a:extLst>
                <a:ext uri="{FF2B5EF4-FFF2-40B4-BE49-F238E27FC236}">
                  <a16:creationId xmlns:a16="http://schemas.microsoft.com/office/drawing/2014/main" id="{AB63808F-8564-47A7-B6DD-57EE3807EEE3}"/>
                </a:ext>
              </a:extLst>
            </p:cNvPr>
            <p:cNvSpPr/>
            <p:nvPr/>
          </p:nvSpPr>
          <p:spPr>
            <a:xfrm>
              <a:off x="10199619" y="3312349"/>
              <a:ext cx="128016" cy="997121"/>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120" name="Rectangle 119">
              <a:extLst>
                <a:ext uri="{FF2B5EF4-FFF2-40B4-BE49-F238E27FC236}">
                  <a16:creationId xmlns:a16="http://schemas.microsoft.com/office/drawing/2014/main" id="{AFBFEE95-1A62-4AA7-B611-7041CDD79BAC}"/>
                </a:ext>
              </a:extLst>
            </p:cNvPr>
            <p:cNvSpPr/>
            <p:nvPr/>
          </p:nvSpPr>
          <p:spPr>
            <a:xfrm>
              <a:off x="10342219" y="3312348"/>
              <a:ext cx="128016" cy="1211434"/>
            </a:xfrm>
            <a:prstGeom prst="rect">
              <a:avLst/>
            </a:prstGeom>
            <a:solidFill>
              <a:srgbClr val="C04E0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121" name="Rectangle 120">
              <a:extLst>
                <a:ext uri="{FF2B5EF4-FFF2-40B4-BE49-F238E27FC236}">
                  <a16:creationId xmlns:a16="http://schemas.microsoft.com/office/drawing/2014/main" id="{00345C20-DF89-4FB2-BA58-7ACED68DBF57}"/>
                </a:ext>
              </a:extLst>
            </p:cNvPr>
            <p:cNvSpPr/>
            <p:nvPr/>
          </p:nvSpPr>
          <p:spPr>
            <a:xfrm>
              <a:off x="10912619" y="3312349"/>
              <a:ext cx="128016" cy="1373358"/>
            </a:xfrm>
            <a:prstGeom prst="rect">
              <a:avLst/>
            </a:prstGeom>
            <a:solidFill>
              <a:srgbClr val="C04E0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122" name="Rectangle 121">
              <a:extLst>
                <a:ext uri="{FF2B5EF4-FFF2-40B4-BE49-F238E27FC236}">
                  <a16:creationId xmlns:a16="http://schemas.microsoft.com/office/drawing/2014/main" id="{0905AD2F-4571-4569-BB54-70CF67CE9B35}"/>
                </a:ext>
              </a:extLst>
            </p:cNvPr>
            <p:cNvSpPr/>
            <p:nvPr/>
          </p:nvSpPr>
          <p:spPr>
            <a:xfrm>
              <a:off x="10484819" y="3312349"/>
              <a:ext cx="128016" cy="1227308"/>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123" name="Rectangle 122">
              <a:extLst>
                <a:ext uri="{FF2B5EF4-FFF2-40B4-BE49-F238E27FC236}">
                  <a16:creationId xmlns:a16="http://schemas.microsoft.com/office/drawing/2014/main" id="{1B474850-3292-41BB-9786-69E3A10CBE6D}"/>
                </a:ext>
              </a:extLst>
            </p:cNvPr>
            <p:cNvSpPr/>
            <p:nvPr/>
          </p:nvSpPr>
          <p:spPr>
            <a:xfrm>
              <a:off x="10627419" y="3312349"/>
              <a:ext cx="128016" cy="1227308"/>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124" name="Rectangle 123">
              <a:extLst>
                <a:ext uri="{FF2B5EF4-FFF2-40B4-BE49-F238E27FC236}">
                  <a16:creationId xmlns:a16="http://schemas.microsoft.com/office/drawing/2014/main" id="{A412ABDC-C671-40E3-BD9B-E61B4C387E3B}"/>
                </a:ext>
              </a:extLst>
            </p:cNvPr>
            <p:cNvSpPr/>
            <p:nvPr/>
          </p:nvSpPr>
          <p:spPr>
            <a:xfrm>
              <a:off x="10770019" y="3312349"/>
              <a:ext cx="128016" cy="1357483"/>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125" name="Rectangle 124">
              <a:extLst>
                <a:ext uri="{FF2B5EF4-FFF2-40B4-BE49-F238E27FC236}">
                  <a16:creationId xmlns:a16="http://schemas.microsoft.com/office/drawing/2014/main" id="{2A568B22-097F-41C9-91FA-A3DA654AA6FE}"/>
                </a:ext>
              </a:extLst>
            </p:cNvPr>
            <p:cNvSpPr/>
            <p:nvPr/>
          </p:nvSpPr>
          <p:spPr>
            <a:xfrm>
              <a:off x="11055219" y="3312349"/>
              <a:ext cx="128016" cy="1513058"/>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126" name="Rectangle 125">
              <a:extLst>
                <a:ext uri="{FF2B5EF4-FFF2-40B4-BE49-F238E27FC236}">
                  <a16:creationId xmlns:a16="http://schemas.microsoft.com/office/drawing/2014/main" id="{41BE34C0-4355-46C9-B9C2-BD0CA59606BD}"/>
                </a:ext>
              </a:extLst>
            </p:cNvPr>
            <p:cNvSpPr/>
            <p:nvPr/>
          </p:nvSpPr>
          <p:spPr>
            <a:xfrm>
              <a:off x="11483019" y="3312348"/>
              <a:ext cx="128016" cy="1828971"/>
            </a:xfrm>
            <a:prstGeom prst="rect">
              <a:avLst/>
            </a:prstGeom>
            <a:solidFill>
              <a:srgbClr val="C04E0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127" name="Rectangle 126">
              <a:extLst>
                <a:ext uri="{FF2B5EF4-FFF2-40B4-BE49-F238E27FC236}">
                  <a16:creationId xmlns:a16="http://schemas.microsoft.com/office/drawing/2014/main" id="{B8A9592A-1DAD-4D6B-AE83-3224D98568EA}"/>
                </a:ext>
              </a:extLst>
            </p:cNvPr>
            <p:cNvSpPr/>
            <p:nvPr/>
          </p:nvSpPr>
          <p:spPr>
            <a:xfrm>
              <a:off x="11197819" y="3312349"/>
              <a:ext cx="128016" cy="1638471"/>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128" name="Rectangle 127">
              <a:extLst>
                <a:ext uri="{FF2B5EF4-FFF2-40B4-BE49-F238E27FC236}">
                  <a16:creationId xmlns:a16="http://schemas.microsoft.com/office/drawing/2014/main" id="{2850EF4A-CEC4-4C4C-8D89-564CE18A552E}"/>
                </a:ext>
              </a:extLst>
            </p:cNvPr>
            <p:cNvSpPr/>
            <p:nvPr/>
          </p:nvSpPr>
          <p:spPr>
            <a:xfrm>
              <a:off x="11340419" y="3312349"/>
              <a:ext cx="128016" cy="1654346"/>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129" name="Rectangle 128">
              <a:extLst>
                <a:ext uri="{FF2B5EF4-FFF2-40B4-BE49-F238E27FC236}">
                  <a16:creationId xmlns:a16="http://schemas.microsoft.com/office/drawing/2014/main" id="{432DEA59-6DB0-403E-BDAA-441A2FC3A038}"/>
                </a:ext>
              </a:extLst>
            </p:cNvPr>
            <p:cNvSpPr/>
            <p:nvPr/>
          </p:nvSpPr>
          <p:spPr>
            <a:xfrm>
              <a:off x="11625619" y="3312349"/>
              <a:ext cx="128016" cy="1830558"/>
            </a:xfrm>
            <a:prstGeom prst="rect">
              <a:avLst/>
            </a:prstGeom>
            <a:solidFill>
              <a:srgbClr val="C04E0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130" name="Rectangle 129">
              <a:extLst>
                <a:ext uri="{FF2B5EF4-FFF2-40B4-BE49-F238E27FC236}">
                  <a16:creationId xmlns:a16="http://schemas.microsoft.com/office/drawing/2014/main" id="{39CF4A43-F3F9-494B-865E-F2DBFADE850F}"/>
                </a:ext>
              </a:extLst>
            </p:cNvPr>
            <p:cNvSpPr/>
            <p:nvPr/>
          </p:nvSpPr>
          <p:spPr>
            <a:xfrm>
              <a:off x="11768202" y="3312348"/>
              <a:ext cx="128016" cy="1827383"/>
            </a:xfrm>
            <a:prstGeom prst="rect">
              <a:avLst/>
            </a:prstGeom>
            <a:solidFill>
              <a:srgbClr val="C04E0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131" name="TextBox 130">
              <a:extLst>
                <a:ext uri="{FF2B5EF4-FFF2-40B4-BE49-F238E27FC236}">
                  <a16:creationId xmlns:a16="http://schemas.microsoft.com/office/drawing/2014/main" id="{129B46AB-0E28-4E34-BAF5-DA970F257408}"/>
                </a:ext>
              </a:extLst>
            </p:cNvPr>
            <p:cNvSpPr txBox="1"/>
            <p:nvPr/>
          </p:nvSpPr>
          <p:spPr>
            <a:xfrm>
              <a:off x="1508261" y="1965907"/>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PD</a:t>
              </a:r>
            </a:p>
          </p:txBody>
        </p:sp>
        <p:sp>
          <p:nvSpPr>
            <p:cNvPr id="132" name="TextBox 131">
              <a:extLst>
                <a:ext uri="{FF2B5EF4-FFF2-40B4-BE49-F238E27FC236}">
                  <a16:creationId xmlns:a16="http://schemas.microsoft.com/office/drawing/2014/main" id="{07AA4B02-6171-4E1C-A857-9E4DEFECBB74}"/>
                </a:ext>
              </a:extLst>
            </p:cNvPr>
            <p:cNvSpPr txBox="1"/>
            <p:nvPr/>
          </p:nvSpPr>
          <p:spPr>
            <a:xfrm>
              <a:off x="1657645" y="2503390"/>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PD</a:t>
              </a:r>
            </a:p>
          </p:txBody>
        </p:sp>
        <p:sp>
          <p:nvSpPr>
            <p:cNvPr id="133" name="TextBox 132">
              <a:extLst>
                <a:ext uri="{FF2B5EF4-FFF2-40B4-BE49-F238E27FC236}">
                  <a16:creationId xmlns:a16="http://schemas.microsoft.com/office/drawing/2014/main" id="{D31D423A-093E-4982-849F-FDAFEC193518}"/>
                </a:ext>
              </a:extLst>
            </p:cNvPr>
            <p:cNvSpPr txBox="1"/>
            <p:nvPr/>
          </p:nvSpPr>
          <p:spPr>
            <a:xfrm>
              <a:off x="1787905" y="2571717"/>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PD</a:t>
              </a:r>
            </a:p>
          </p:txBody>
        </p:sp>
        <p:sp>
          <p:nvSpPr>
            <p:cNvPr id="134" name="TextBox 133">
              <a:extLst>
                <a:ext uri="{FF2B5EF4-FFF2-40B4-BE49-F238E27FC236}">
                  <a16:creationId xmlns:a16="http://schemas.microsoft.com/office/drawing/2014/main" id="{B23053D0-9EA9-4193-A06B-C45BA8AE1F08}"/>
                </a:ext>
              </a:extLst>
            </p:cNvPr>
            <p:cNvSpPr txBox="1"/>
            <p:nvPr/>
          </p:nvSpPr>
          <p:spPr>
            <a:xfrm>
              <a:off x="1935649" y="2737462"/>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PD</a:t>
              </a:r>
            </a:p>
          </p:txBody>
        </p:sp>
        <p:sp>
          <p:nvSpPr>
            <p:cNvPr id="135" name="TextBox 134">
              <a:extLst>
                <a:ext uri="{FF2B5EF4-FFF2-40B4-BE49-F238E27FC236}">
                  <a16:creationId xmlns:a16="http://schemas.microsoft.com/office/drawing/2014/main" id="{B8D33002-0850-46F5-83B2-16C97DFC1F65}"/>
                </a:ext>
              </a:extLst>
            </p:cNvPr>
            <p:cNvSpPr txBox="1"/>
            <p:nvPr/>
          </p:nvSpPr>
          <p:spPr>
            <a:xfrm>
              <a:off x="2082845" y="2793023"/>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PD</a:t>
              </a:r>
            </a:p>
          </p:txBody>
        </p:sp>
        <p:sp>
          <p:nvSpPr>
            <p:cNvPr id="136" name="TextBox 135">
              <a:extLst>
                <a:ext uri="{FF2B5EF4-FFF2-40B4-BE49-F238E27FC236}">
                  <a16:creationId xmlns:a16="http://schemas.microsoft.com/office/drawing/2014/main" id="{672DDBFA-4076-49F9-9CC2-F471A5219DC4}"/>
                </a:ext>
              </a:extLst>
            </p:cNvPr>
            <p:cNvSpPr txBox="1"/>
            <p:nvPr/>
          </p:nvSpPr>
          <p:spPr>
            <a:xfrm>
              <a:off x="2218781" y="2793511"/>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PD</a:t>
              </a:r>
            </a:p>
          </p:txBody>
        </p:sp>
        <p:sp>
          <p:nvSpPr>
            <p:cNvPr id="137" name="TextBox 136">
              <a:extLst>
                <a:ext uri="{FF2B5EF4-FFF2-40B4-BE49-F238E27FC236}">
                  <a16:creationId xmlns:a16="http://schemas.microsoft.com/office/drawing/2014/main" id="{D7D2ECB6-68E5-4663-9FED-11F13E44984B}"/>
                </a:ext>
              </a:extLst>
            </p:cNvPr>
            <p:cNvSpPr txBox="1"/>
            <p:nvPr/>
          </p:nvSpPr>
          <p:spPr>
            <a:xfrm>
              <a:off x="2373685" y="2802427"/>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PD</a:t>
              </a:r>
            </a:p>
          </p:txBody>
        </p:sp>
        <p:sp>
          <p:nvSpPr>
            <p:cNvPr id="138" name="TextBox 137">
              <a:extLst>
                <a:ext uri="{FF2B5EF4-FFF2-40B4-BE49-F238E27FC236}">
                  <a16:creationId xmlns:a16="http://schemas.microsoft.com/office/drawing/2014/main" id="{2DA4AA18-DDE6-4BE6-A104-6AAD94232D88}"/>
                </a:ext>
              </a:extLst>
            </p:cNvPr>
            <p:cNvSpPr txBox="1"/>
            <p:nvPr/>
          </p:nvSpPr>
          <p:spPr>
            <a:xfrm>
              <a:off x="2509762" y="2830022"/>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SD</a:t>
              </a:r>
            </a:p>
          </p:txBody>
        </p:sp>
        <p:sp>
          <p:nvSpPr>
            <p:cNvPr id="139" name="TextBox 138">
              <a:extLst>
                <a:ext uri="{FF2B5EF4-FFF2-40B4-BE49-F238E27FC236}">
                  <a16:creationId xmlns:a16="http://schemas.microsoft.com/office/drawing/2014/main" id="{8C285A38-F0B5-4333-98CD-DEF9F770CA8A}"/>
                </a:ext>
              </a:extLst>
            </p:cNvPr>
            <p:cNvSpPr txBox="1"/>
            <p:nvPr/>
          </p:nvSpPr>
          <p:spPr>
            <a:xfrm>
              <a:off x="2650845" y="2835090"/>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PD</a:t>
              </a:r>
            </a:p>
          </p:txBody>
        </p:sp>
        <p:sp>
          <p:nvSpPr>
            <p:cNvPr id="140" name="TextBox 139">
              <a:extLst>
                <a:ext uri="{FF2B5EF4-FFF2-40B4-BE49-F238E27FC236}">
                  <a16:creationId xmlns:a16="http://schemas.microsoft.com/office/drawing/2014/main" id="{E0D0F3C8-0E9A-4A9C-80F5-2721E942398C}"/>
                </a:ext>
              </a:extLst>
            </p:cNvPr>
            <p:cNvSpPr txBox="1"/>
            <p:nvPr/>
          </p:nvSpPr>
          <p:spPr>
            <a:xfrm>
              <a:off x="2784847" y="2847372"/>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SD</a:t>
              </a:r>
            </a:p>
          </p:txBody>
        </p:sp>
        <p:sp>
          <p:nvSpPr>
            <p:cNvPr id="141" name="TextBox 140">
              <a:extLst>
                <a:ext uri="{FF2B5EF4-FFF2-40B4-BE49-F238E27FC236}">
                  <a16:creationId xmlns:a16="http://schemas.microsoft.com/office/drawing/2014/main" id="{8022ED19-BDE5-433F-8986-155832D118C1}"/>
                </a:ext>
              </a:extLst>
            </p:cNvPr>
            <p:cNvSpPr txBox="1"/>
            <p:nvPr/>
          </p:nvSpPr>
          <p:spPr>
            <a:xfrm>
              <a:off x="3648247" y="2989021"/>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SD</a:t>
              </a:r>
            </a:p>
          </p:txBody>
        </p:sp>
        <p:sp>
          <p:nvSpPr>
            <p:cNvPr id="142" name="TextBox 141">
              <a:extLst>
                <a:ext uri="{FF2B5EF4-FFF2-40B4-BE49-F238E27FC236}">
                  <a16:creationId xmlns:a16="http://schemas.microsoft.com/office/drawing/2014/main" id="{1FE5106C-BADF-4A24-9D0F-91C1BB2AD2C7}"/>
                </a:ext>
              </a:extLst>
            </p:cNvPr>
            <p:cNvSpPr txBox="1"/>
            <p:nvPr/>
          </p:nvSpPr>
          <p:spPr>
            <a:xfrm>
              <a:off x="3936266" y="3072994"/>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PD</a:t>
              </a:r>
            </a:p>
          </p:txBody>
        </p:sp>
        <p:sp>
          <p:nvSpPr>
            <p:cNvPr id="143" name="TextBox 142">
              <a:extLst>
                <a:ext uri="{FF2B5EF4-FFF2-40B4-BE49-F238E27FC236}">
                  <a16:creationId xmlns:a16="http://schemas.microsoft.com/office/drawing/2014/main" id="{A465FFE4-ABAE-4B97-8A5D-B280B9CB2C26}"/>
                </a:ext>
              </a:extLst>
            </p:cNvPr>
            <p:cNvSpPr txBox="1"/>
            <p:nvPr/>
          </p:nvSpPr>
          <p:spPr>
            <a:xfrm>
              <a:off x="4072956" y="3079906"/>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PD</a:t>
              </a:r>
            </a:p>
          </p:txBody>
        </p:sp>
        <p:sp>
          <p:nvSpPr>
            <p:cNvPr id="144" name="TextBox 143">
              <a:extLst>
                <a:ext uri="{FF2B5EF4-FFF2-40B4-BE49-F238E27FC236}">
                  <a16:creationId xmlns:a16="http://schemas.microsoft.com/office/drawing/2014/main" id="{E2D46CCC-00E1-488A-BAFF-E84A617B6052}"/>
                </a:ext>
              </a:extLst>
            </p:cNvPr>
            <p:cNvSpPr txBox="1"/>
            <p:nvPr/>
          </p:nvSpPr>
          <p:spPr>
            <a:xfrm>
              <a:off x="4218159" y="3108944"/>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SD</a:t>
              </a:r>
            </a:p>
          </p:txBody>
        </p:sp>
        <p:sp>
          <p:nvSpPr>
            <p:cNvPr id="145" name="TextBox 144">
              <a:extLst>
                <a:ext uri="{FF2B5EF4-FFF2-40B4-BE49-F238E27FC236}">
                  <a16:creationId xmlns:a16="http://schemas.microsoft.com/office/drawing/2014/main" id="{E145A572-0772-4667-B078-3F9B7E9A9A21}"/>
                </a:ext>
              </a:extLst>
            </p:cNvPr>
            <p:cNvSpPr txBox="1"/>
            <p:nvPr/>
          </p:nvSpPr>
          <p:spPr>
            <a:xfrm>
              <a:off x="4356953" y="3132032"/>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SD</a:t>
              </a:r>
            </a:p>
          </p:txBody>
        </p:sp>
        <p:sp>
          <p:nvSpPr>
            <p:cNvPr id="146" name="TextBox 145">
              <a:extLst>
                <a:ext uri="{FF2B5EF4-FFF2-40B4-BE49-F238E27FC236}">
                  <a16:creationId xmlns:a16="http://schemas.microsoft.com/office/drawing/2014/main" id="{65F6E8A9-F657-4F61-92B7-74CEA234A5C1}"/>
                </a:ext>
              </a:extLst>
            </p:cNvPr>
            <p:cNvSpPr txBox="1"/>
            <p:nvPr/>
          </p:nvSpPr>
          <p:spPr>
            <a:xfrm>
              <a:off x="4503496" y="3174680"/>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SD</a:t>
              </a:r>
            </a:p>
          </p:txBody>
        </p:sp>
        <p:sp>
          <p:nvSpPr>
            <p:cNvPr id="147" name="TextBox 146">
              <a:extLst>
                <a:ext uri="{FF2B5EF4-FFF2-40B4-BE49-F238E27FC236}">
                  <a16:creationId xmlns:a16="http://schemas.microsoft.com/office/drawing/2014/main" id="{66D5535C-B7A4-4D39-B4DD-5BF337489256}"/>
                </a:ext>
              </a:extLst>
            </p:cNvPr>
            <p:cNvSpPr txBox="1"/>
            <p:nvPr/>
          </p:nvSpPr>
          <p:spPr>
            <a:xfrm>
              <a:off x="4648317" y="3174680"/>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PD</a:t>
              </a:r>
            </a:p>
          </p:txBody>
        </p:sp>
        <p:sp>
          <p:nvSpPr>
            <p:cNvPr id="148" name="TextBox 147">
              <a:extLst>
                <a:ext uri="{FF2B5EF4-FFF2-40B4-BE49-F238E27FC236}">
                  <a16:creationId xmlns:a16="http://schemas.microsoft.com/office/drawing/2014/main" id="{B71DE42F-5EA4-48BD-8428-FEF961BEE493}"/>
                </a:ext>
              </a:extLst>
            </p:cNvPr>
            <p:cNvSpPr txBox="1"/>
            <p:nvPr/>
          </p:nvSpPr>
          <p:spPr>
            <a:xfrm>
              <a:off x="4921035" y="3386386"/>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SD</a:t>
              </a:r>
            </a:p>
          </p:txBody>
        </p:sp>
        <p:sp>
          <p:nvSpPr>
            <p:cNvPr id="149" name="TextBox 148">
              <a:extLst>
                <a:ext uri="{FF2B5EF4-FFF2-40B4-BE49-F238E27FC236}">
                  <a16:creationId xmlns:a16="http://schemas.microsoft.com/office/drawing/2014/main" id="{D2635345-27FA-4AA2-A673-49D9AD2A27B9}"/>
                </a:ext>
              </a:extLst>
            </p:cNvPr>
            <p:cNvSpPr txBox="1"/>
            <p:nvPr/>
          </p:nvSpPr>
          <p:spPr>
            <a:xfrm>
              <a:off x="5069944" y="3399410"/>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SD</a:t>
              </a:r>
            </a:p>
          </p:txBody>
        </p:sp>
        <p:sp>
          <p:nvSpPr>
            <p:cNvPr id="150" name="TextBox 149">
              <a:extLst>
                <a:ext uri="{FF2B5EF4-FFF2-40B4-BE49-F238E27FC236}">
                  <a16:creationId xmlns:a16="http://schemas.microsoft.com/office/drawing/2014/main" id="{C1F399AA-BA5C-455D-9AE0-8CFD72A4B913}"/>
                </a:ext>
              </a:extLst>
            </p:cNvPr>
            <p:cNvSpPr txBox="1"/>
            <p:nvPr/>
          </p:nvSpPr>
          <p:spPr>
            <a:xfrm>
              <a:off x="5217415" y="3400862"/>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SD</a:t>
              </a:r>
            </a:p>
          </p:txBody>
        </p:sp>
        <p:sp>
          <p:nvSpPr>
            <p:cNvPr id="151" name="TextBox 150">
              <a:extLst>
                <a:ext uri="{FF2B5EF4-FFF2-40B4-BE49-F238E27FC236}">
                  <a16:creationId xmlns:a16="http://schemas.microsoft.com/office/drawing/2014/main" id="{C6790032-7362-4099-859D-47C772D8C302}"/>
                </a:ext>
              </a:extLst>
            </p:cNvPr>
            <p:cNvSpPr txBox="1"/>
            <p:nvPr/>
          </p:nvSpPr>
          <p:spPr>
            <a:xfrm>
              <a:off x="5352884" y="3401626"/>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SD</a:t>
              </a:r>
            </a:p>
          </p:txBody>
        </p:sp>
        <p:sp>
          <p:nvSpPr>
            <p:cNvPr id="152" name="TextBox 151">
              <a:extLst>
                <a:ext uri="{FF2B5EF4-FFF2-40B4-BE49-F238E27FC236}">
                  <a16:creationId xmlns:a16="http://schemas.microsoft.com/office/drawing/2014/main" id="{309844D8-F4FE-4CC5-A084-6465AAA126AA}"/>
                </a:ext>
              </a:extLst>
            </p:cNvPr>
            <p:cNvSpPr txBox="1"/>
            <p:nvPr/>
          </p:nvSpPr>
          <p:spPr>
            <a:xfrm>
              <a:off x="5499203" y="3408718"/>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SD</a:t>
              </a:r>
            </a:p>
          </p:txBody>
        </p:sp>
        <p:sp>
          <p:nvSpPr>
            <p:cNvPr id="153" name="TextBox 152">
              <a:extLst>
                <a:ext uri="{FF2B5EF4-FFF2-40B4-BE49-F238E27FC236}">
                  <a16:creationId xmlns:a16="http://schemas.microsoft.com/office/drawing/2014/main" id="{BF8A3A45-A460-439C-90FA-F1A598029955}"/>
                </a:ext>
              </a:extLst>
            </p:cNvPr>
            <p:cNvSpPr txBox="1"/>
            <p:nvPr/>
          </p:nvSpPr>
          <p:spPr>
            <a:xfrm>
              <a:off x="5645378" y="3408792"/>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PD</a:t>
              </a:r>
            </a:p>
          </p:txBody>
        </p:sp>
        <p:sp>
          <p:nvSpPr>
            <p:cNvPr id="154" name="TextBox 153">
              <a:extLst>
                <a:ext uri="{FF2B5EF4-FFF2-40B4-BE49-F238E27FC236}">
                  <a16:creationId xmlns:a16="http://schemas.microsoft.com/office/drawing/2014/main" id="{622855A5-B99D-4904-84B8-C97E4A432658}"/>
                </a:ext>
              </a:extLst>
            </p:cNvPr>
            <p:cNvSpPr txBox="1"/>
            <p:nvPr/>
          </p:nvSpPr>
          <p:spPr>
            <a:xfrm>
              <a:off x="5789337" y="3426081"/>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SD</a:t>
              </a:r>
            </a:p>
          </p:txBody>
        </p:sp>
        <p:sp>
          <p:nvSpPr>
            <p:cNvPr id="155" name="TextBox 154">
              <a:extLst>
                <a:ext uri="{FF2B5EF4-FFF2-40B4-BE49-F238E27FC236}">
                  <a16:creationId xmlns:a16="http://schemas.microsoft.com/office/drawing/2014/main" id="{A18694D3-6A4D-4071-9C0E-AA69C5DFEEBC}"/>
                </a:ext>
              </a:extLst>
            </p:cNvPr>
            <p:cNvSpPr txBox="1"/>
            <p:nvPr/>
          </p:nvSpPr>
          <p:spPr>
            <a:xfrm>
              <a:off x="5927196" y="3446512"/>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SD</a:t>
              </a:r>
            </a:p>
          </p:txBody>
        </p:sp>
        <p:sp>
          <p:nvSpPr>
            <p:cNvPr id="156" name="TextBox 155">
              <a:extLst>
                <a:ext uri="{FF2B5EF4-FFF2-40B4-BE49-F238E27FC236}">
                  <a16:creationId xmlns:a16="http://schemas.microsoft.com/office/drawing/2014/main" id="{6DB245CC-216F-4052-8A98-05A78458EA76}"/>
                </a:ext>
              </a:extLst>
            </p:cNvPr>
            <p:cNvSpPr txBox="1"/>
            <p:nvPr/>
          </p:nvSpPr>
          <p:spPr>
            <a:xfrm>
              <a:off x="6073969" y="3465333"/>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SD</a:t>
              </a:r>
            </a:p>
          </p:txBody>
        </p:sp>
        <p:sp>
          <p:nvSpPr>
            <p:cNvPr id="157" name="TextBox 156">
              <a:extLst>
                <a:ext uri="{FF2B5EF4-FFF2-40B4-BE49-F238E27FC236}">
                  <a16:creationId xmlns:a16="http://schemas.microsoft.com/office/drawing/2014/main" id="{532FFB6D-8920-4E67-AD80-C40C41068E62}"/>
                </a:ext>
              </a:extLst>
            </p:cNvPr>
            <p:cNvSpPr txBox="1"/>
            <p:nvPr/>
          </p:nvSpPr>
          <p:spPr>
            <a:xfrm>
              <a:off x="6209280" y="3471529"/>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SD</a:t>
              </a:r>
            </a:p>
          </p:txBody>
        </p:sp>
        <p:sp>
          <p:nvSpPr>
            <p:cNvPr id="158" name="TextBox 157">
              <a:extLst>
                <a:ext uri="{FF2B5EF4-FFF2-40B4-BE49-F238E27FC236}">
                  <a16:creationId xmlns:a16="http://schemas.microsoft.com/office/drawing/2014/main" id="{99B1C710-93E9-47BB-8094-B254F9869498}"/>
                </a:ext>
              </a:extLst>
            </p:cNvPr>
            <p:cNvSpPr txBox="1"/>
            <p:nvPr/>
          </p:nvSpPr>
          <p:spPr>
            <a:xfrm>
              <a:off x="6355594" y="3476091"/>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SD</a:t>
              </a:r>
            </a:p>
          </p:txBody>
        </p:sp>
        <p:sp>
          <p:nvSpPr>
            <p:cNvPr id="159" name="TextBox 158">
              <a:extLst>
                <a:ext uri="{FF2B5EF4-FFF2-40B4-BE49-F238E27FC236}">
                  <a16:creationId xmlns:a16="http://schemas.microsoft.com/office/drawing/2014/main" id="{C52D4054-9F30-466E-868F-1A3E80417C91}"/>
                </a:ext>
              </a:extLst>
            </p:cNvPr>
            <p:cNvSpPr txBox="1"/>
            <p:nvPr/>
          </p:nvSpPr>
          <p:spPr>
            <a:xfrm>
              <a:off x="6492730" y="3483907"/>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SD</a:t>
              </a:r>
            </a:p>
          </p:txBody>
        </p:sp>
        <p:sp>
          <p:nvSpPr>
            <p:cNvPr id="160" name="TextBox 159">
              <a:extLst>
                <a:ext uri="{FF2B5EF4-FFF2-40B4-BE49-F238E27FC236}">
                  <a16:creationId xmlns:a16="http://schemas.microsoft.com/office/drawing/2014/main" id="{68E444A1-47C1-426B-ACC9-7A2AF2CCFC7C}"/>
                </a:ext>
              </a:extLst>
            </p:cNvPr>
            <p:cNvSpPr txBox="1"/>
            <p:nvPr/>
          </p:nvSpPr>
          <p:spPr>
            <a:xfrm>
              <a:off x="6640697" y="3525347"/>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PD</a:t>
              </a:r>
            </a:p>
          </p:txBody>
        </p:sp>
        <p:sp>
          <p:nvSpPr>
            <p:cNvPr id="161" name="TextBox 160">
              <a:extLst>
                <a:ext uri="{FF2B5EF4-FFF2-40B4-BE49-F238E27FC236}">
                  <a16:creationId xmlns:a16="http://schemas.microsoft.com/office/drawing/2014/main" id="{E516AEA1-3C48-4F2F-86B8-75D0E53DBA7D}"/>
                </a:ext>
              </a:extLst>
            </p:cNvPr>
            <p:cNvSpPr txBox="1"/>
            <p:nvPr/>
          </p:nvSpPr>
          <p:spPr>
            <a:xfrm>
              <a:off x="6777275" y="3582952"/>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SD</a:t>
              </a:r>
            </a:p>
          </p:txBody>
        </p:sp>
        <p:sp>
          <p:nvSpPr>
            <p:cNvPr id="162" name="TextBox 161">
              <a:extLst>
                <a:ext uri="{FF2B5EF4-FFF2-40B4-BE49-F238E27FC236}">
                  <a16:creationId xmlns:a16="http://schemas.microsoft.com/office/drawing/2014/main" id="{9EF5775C-2AE3-4D98-8DC0-DF1DDE52537E}"/>
                </a:ext>
              </a:extLst>
            </p:cNvPr>
            <p:cNvSpPr txBox="1"/>
            <p:nvPr/>
          </p:nvSpPr>
          <p:spPr>
            <a:xfrm>
              <a:off x="6921748" y="3598996"/>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SD</a:t>
              </a:r>
            </a:p>
          </p:txBody>
        </p:sp>
        <p:sp>
          <p:nvSpPr>
            <p:cNvPr id="163" name="TextBox 162">
              <a:extLst>
                <a:ext uri="{FF2B5EF4-FFF2-40B4-BE49-F238E27FC236}">
                  <a16:creationId xmlns:a16="http://schemas.microsoft.com/office/drawing/2014/main" id="{57B4FA09-30D0-4EFE-8347-C79BB25495AA}"/>
                </a:ext>
              </a:extLst>
            </p:cNvPr>
            <p:cNvSpPr txBox="1"/>
            <p:nvPr/>
          </p:nvSpPr>
          <p:spPr>
            <a:xfrm>
              <a:off x="7070984" y="3594314"/>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SD</a:t>
              </a:r>
            </a:p>
          </p:txBody>
        </p:sp>
        <p:sp>
          <p:nvSpPr>
            <p:cNvPr id="164" name="TextBox 163">
              <a:extLst>
                <a:ext uri="{FF2B5EF4-FFF2-40B4-BE49-F238E27FC236}">
                  <a16:creationId xmlns:a16="http://schemas.microsoft.com/office/drawing/2014/main" id="{C7CC858B-506B-4F45-87D7-A4888E0D414C}"/>
                </a:ext>
              </a:extLst>
            </p:cNvPr>
            <p:cNvSpPr txBox="1"/>
            <p:nvPr/>
          </p:nvSpPr>
          <p:spPr>
            <a:xfrm>
              <a:off x="7208552" y="3660276"/>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SD</a:t>
              </a:r>
            </a:p>
          </p:txBody>
        </p:sp>
        <p:sp>
          <p:nvSpPr>
            <p:cNvPr id="165" name="TextBox 164">
              <a:extLst>
                <a:ext uri="{FF2B5EF4-FFF2-40B4-BE49-F238E27FC236}">
                  <a16:creationId xmlns:a16="http://schemas.microsoft.com/office/drawing/2014/main" id="{9AE0F775-817B-4B82-AB5D-1F399ACBA3CD}"/>
                </a:ext>
              </a:extLst>
            </p:cNvPr>
            <p:cNvSpPr txBox="1"/>
            <p:nvPr/>
          </p:nvSpPr>
          <p:spPr>
            <a:xfrm>
              <a:off x="7355814" y="3696408"/>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PD</a:t>
              </a:r>
            </a:p>
          </p:txBody>
        </p:sp>
        <p:sp>
          <p:nvSpPr>
            <p:cNvPr id="166" name="TextBox 165">
              <a:extLst>
                <a:ext uri="{FF2B5EF4-FFF2-40B4-BE49-F238E27FC236}">
                  <a16:creationId xmlns:a16="http://schemas.microsoft.com/office/drawing/2014/main" id="{F22FD2F0-5007-43F5-853A-37448E0F6ACC}"/>
                </a:ext>
              </a:extLst>
            </p:cNvPr>
            <p:cNvSpPr txBox="1"/>
            <p:nvPr/>
          </p:nvSpPr>
          <p:spPr>
            <a:xfrm>
              <a:off x="7492354" y="3716634"/>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SD</a:t>
              </a:r>
            </a:p>
          </p:txBody>
        </p:sp>
        <p:sp>
          <p:nvSpPr>
            <p:cNvPr id="167" name="TextBox 166">
              <a:extLst>
                <a:ext uri="{FF2B5EF4-FFF2-40B4-BE49-F238E27FC236}">
                  <a16:creationId xmlns:a16="http://schemas.microsoft.com/office/drawing/2014/main" id="{AF3A03A6-BD30-4258-BBFC-54D16B3CA295}"/>
                </a:ext>
              </a:extLst>
            </p:cNvPr>
            <p:cNvSpPr txBox="1"/>
            <p:nvPr/>
          </p:nvSpPr>
          <p:spPr>
            <a:xfrm>
              <a:off x="7925099" y="3841314"/>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SD</a:t>
              </a:r>
            </a:p>
          </p:txBody>
        </p:sp>
        <p:sp>
          <p:nvSpPr>
            <p:cNvPr id="168" name="TextBox 167">
              <a:extLst>
                <a:ext uri="{FF2B5EF4-FFF2-40B4-BE49-F238E27FC236}">
                  <a16:creationId xmlns:a16="http://schemas.microsoft.com/office/drawing/2014/main" id="{ADC2BC79-A08E-47AA-80FA-FFFC72BB3966}"/>
                </a:ext>
              </a:extLst>
            </p:cNvPr>
            <p:cNvSpPr txBox="1"/>
            <p:nvPr/>
          </p:nvSpPr>
          <p:spPr>
            <a:xfrm>
              <a:off x="8214343" y="3941553"/>
              <a:ext cx="115416"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PR</a:t>
              </a:r>
            </a:p>
          </p:txBody>
        </p:sp>
        <p:sp>
          <p:nvSpPr>
            <p:cNvPr id="169" name="TextBox 168">
              <a:extLst>
                <a:ext uri="{FF2B5EF4-FFF2-40B4-BE49-F238E27FC236}">
                  <a16:creationId xmlns:a16="http://schemas.microsoft.com/office/drawing/2014/main" id="{59EB89FE-1CD4-4F28-8A66-968145077DBB}"/>
                </a:ext>
              </a:extLst>
            </p:cNvPr>
            <p:cNvSpPr txBox="1"/>
            <p:nvPr/>
          </p:nvSpPr>
          <p:spPr>
            <a:xfrm>
              <a:off x="8350654" y="3943077"/>
              <a:ext cx="115416"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PR</a:t>
              </a:r>
            </a:p>
          </p:txBody>
        </p:sp>
        <p:sp>
          <p:nvSpPr>
            <p:cNvPr id="170" name="TextBox 169">
              <a:extLst>
                <a:ext uri="{FF2B5EF4-FFF2-40B4-BE49-F238E27FC236}">
                  <a16:creationId xmlns:a16="http://schemas.microsoft.com/office/drawing/2014/main" id="{87390F0E-EAF6-4751-A174-71F68317D3E8}"/>
                </a:ext>
              </a:extLst>
            </p:cNvPr>
            <p:cNvSpPr txBox="1"/>
            <p:nvPr/>
          </p:nvSpPr>
          <p:spPr>
            <a:xfrm>
              <a:off x="8441011" y="4010329"/>
              <a:ext cx="16671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uPR</a:t>
              </a:r>
            </a:p>
          </p:txBody>
        </p:sp>
        <p:sp>
          <p:nvSpPr>
            <p:cNvPr id="171" name="TextBox 170">
              <a:extLst>
                <a:ext uri="{FF2B5EF4-FFF2-40B4-BE49-F238E27FC236}">
                  <a16:creationId xmlns:a16="http://schemas.microsoft.com/office/drawing/2014/main" id="{F8D47A2C-241E-482D-9258-BEA914FCCCA8}"/>
                </a:ext>
              </a:extLst>
            </p:cNvPr>
            <p:cNvSpPr txBox="1"/>
            <p:nvPr/>
          </p:nvSpPr>
          <p:spPr>
            <a:xfrm>
              <a:off x="8616360" y="4027812"/>
              <a:ext cx="16671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uPR</a:t>
              </a:r>
            </a:p>
          </p:txBody>
        </p:sp>
        <p:sp>
          <p:nvSpPr>
            <p:cNvPr id="172" name="TextBox 171">
              <a:extLst>
                <a:ext uri="{FF2B5EF4-FFF2-40B4-BE49-F238E27FC236}">
                  <a16:creationId xmlns:a16="http://schemas.microsoft.com/office/drawing/2014/main" id="{A9484B3D-D9AF-4F63-B64F-34F56EBB3E2E}"/>
                </a:ext>
              </a:extLst>
            </p:cNvPr>
            <p:cNvSpPr txBox="1"/>
            <p:nvPr/>
          </p:nvSpPr>
          <p:spPr>
            <a:xfrm>
              <a:off x="8792760" y="4057924"/>
              <a:ext cx="115416"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PR</a:t>
              </a:r>
            </a:p>
          </p:txBody>
        </p:sp>
        <p:sp>
          <p:nvSpPr>
            <p:cNvPr id="173" name="TextBox 172">
              <a:extLst>
                <a:ext uri="{FF2B5EF4-FFF2-40B4-BE49-F238E27FC236}">
                  <a16:creationId xmlns:a16="http://schemas.microsoft.com/office/drawing/2014/main" id="{E31B66E1-6798-442A-A236-D5E3A7F9E301}"/>
                </a:ext>
              </a:extLst>
            </p:cNvPr>
            <p:cNvSpPr txBox="1"/>
            <p:nvPr/>
          </p:nvSpPr>
          <p:spPr>
            <a:xfrm>
              <a:off x="8928184" y="4078974"/>
              <a:ext cx="115416"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PR</a:t>
              </a:r>
            </a:p>
          </p:txBody>
        </p:sp>
        <p:sp>
          <p:nvSpPr>
            <p:cNvPr id="174" name="TextBox 173">
              <a:extLst>
                <a:ext uri="{FF2B5EF4-FFF2-40B4-BE49-F238E27FC236}">
                  <a16:creationId xmlns:a16="http://schemas.microsoft.com/office/drawing/2014/main" id="{EF70D0E4-FE16-486D-A85D-675A0820A259}"/>
                </a:ext>
              </a:extLst>
            </p:cNvPr>
            <p:cNvSpPr txBox="1"/>
            <p:nvPr/>
          </p:nvSpPr>
          <p:spPr>
            <a:xfrm>
              <a:off x="9067848" y="4088238"/>
              <a:ext cx="115416"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PR</a:t>
              </a:r>
            </a:p>
          </p:txBody>
        </p:sp>
        <p:sp>
          <p:nvSpPr>
            <p:cNvPr id="175" name="TextBox 174">
              <a:extLst>
                <a:ext uri="{FF2B5EF4-FFF2-40B4-BE49-F238E27FC236}">
                  <a16:creationId xmlns:a16="http://schemas.microsoft.com/office/drawing/2014/main" id="{C1ABBD6C-D667-47E5-AEC2-A64096F2640B}"/>
                </a:ext>
              </a:extLst>
            </p:cNvPr>
            <p:cNvSpPr txBox="1"/>
            <p:nvPr/>
          </p:nvSpPr>
          <p:spPr>
            <a:xfrm>
              <a:off x="9219766" y="4089786"/>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PD</a:t>
              </a:r>
            </a:p>
          </p:txBody>
        </p:sp>
        <p:sp>
          <p:nvSpPr>
            <p:cNvPr id="176" name="TextBox 175">
              <a:extLst>
                <a:ext uri="{FF2B5EF4-FFF2-40B4-BE49-F238E27FC236}">
                  <a16:creationId xmlns:a16="http://schemas.microsoft.com/office/drawing/2014/main" id="{DF940BB9-323A-45C3-B03B-0393D110C807}"/>
                </a:ext>
              </a:extLst>
            </p:cNvPr>
            <p:cNvSpPr txBox="1"/>
            <p:nvPr/>
          </p:nvSpPr>
          <p:spPr>
            <a:xfrm>
              <a:off x="9344619" y="4158507"/>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SD</a:t>
              </a:r>
            </a:p>
          </p:txBody>
        </p:sp>
        <p:sp>
          <p:nvSpPr>
            <p:cNvPr id="177" name="TextBox 176">
              <a:extLst>
                <a:ext uri="{FF2B5EF4-FFF2-40B4-BE49-F238E27FC236}">
                  <a16:creationId xmlns:a16="http://schemas.microsoft.com/office/drawing/2014/main" id="{2E36480E-FCE1-4818-916C-6FF100EFD32B}"/>
                </a:ext>
              </a:extLst>
            </p:cNvPr>
            <p:cNvSpPr txBox="1"/>
            <p:nvPr/>
          </p:nvSpPr>
          <p:spPr>
            <a:xfrm>
              <a:off x="9489650" y="4183138"/>
              <a:ext cx="115416"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PR</a:t>
              </a:r>
            </a:p>
          </p:txBody>
        </p:sp>
        <p:sp>
          <p:nvSpPr>
            <p:cNvPr id="178" name="TextBox 177">
              <a:extLst>
                <a:ext uri="{FF2B5EF4-FFF2-40B4-BE49-F238E27FC236}">
                  <a16:creationId xmlns:a16="http://schemas.microsoft.com/office/drawing/2014/main" id="{5106B45C-D495-4C19-B0E5-60E13B1A3FC9}"/>
                </a:ext>
              </a:extLst>
            </p:cNvPr>
            <p:cNvSpPr txBox="1"/>
            <p:nvPr/>
          </p:nvSpPr>
          <p:spPr>
            <a:xfrm>
              <a:off x="9627675" y="4246010"/>
              <a:ext cx="115416"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PR</a:t>
              </a:r>
            </a:p>
          </p:txBody>
        </p:sp>
        <p:sp>
          <p:nvSpPr>
            <p:cNvPr id="179" name="TextBox 178">
              <a:extLst>
                <a:ext uri="{FF2B5EF4-FFF2-40B4-BE49-F238E27FC236}">
                  <a16:creationId xmlns:a16="http://schemas.microsoft.com/office/drawing/2014/main" id="{423FD696-0460-400D-8D06-02B897339928}"/>
                </a:ext>
              </a:extLst>
            </p:cNvPr>
            <p:cNvSpPr txBox="1"/>
            <p:nvPr/>
          </p:nvSpPr>
          <p:spPr>
            <a:xfrm>
              <a:off x="9776128" y="4249226"/>
              <a:ext cx="115416"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PR</a:t>
              </a:r>
            </a:p>
          </p:txBody>
        </p:sp>
        <p:sp>
          <p:nvSpPr>
            <p:cNvPr id="180" name="TextBox 179">
              <a:extLst>
                <a:ext uri="{FF2B5EF4-FFF2-40B4-BE49-F238E27FC236}">
                  <a16:creationId xmlns:a16="http://schemas.microsoft.com/office/drawing/2014/main" id="{195B8EEC-6C37-4110-B776-1ECE468C88FA}"/>
                </a:ext>
              </a:extLst>
            </p:cNvPr>
            <p:cNvSpPr txBox="1"/>
            <p:nvPr/>
          </p:nvSpPr>
          <p:spPr>
            <a:xfrm>
              <a:off x="9916931" y="4266294"/>
              <a:ext cx="115416"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PR</a:t>
              </a:r>
            </a:p>
          </p:txBody>
        </p:sp>
        <p:sp>
          <p:nvSpPr>
            <p:cNvPr id="181" name="TextBox 180">
              <a:extLst>
                <a:ext uri="{FF2B5EF4-FFF2-40B4-BE49-F238E27FC236}">
                  <a16:creationId xmlns:a16="http://schemas.microsoft.com/office/drawing/2014/main" id="{EA745627-65F8-49FE-AC64-7C800A713C92}"/>
                </a:ext>
              </a:extLst>
            </p:cNvPr>
            <p:cNvSpPr txBox="1"/>
            <p:nvPr/>
          </p:nvSpPr>
          <p:spPr>
            <a:xfrm>
              <a:off x="10063014" y="4317847"/>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SD</a:t>
              </a:r>
            </a:p>
          </p:txBody>
        </p:sp>
        <p:sp>
          <p:nvSpPr>
            <p:cNvPr id="182" name="TextBox 181">
              <a:extLst>
                <a:ext uri="{FF2B5EF4-FFF2-40B4-BE49-F238E27FC236}">
                  <a16:creationId xmlns:a16="http://schemas.microsoft.com/office/drawing/2014/main" id="{ED16C43E-E07A-49F9-BBCD-F96C0D8E83D8}"/>
                </a:ext>
              </a:extLst>
            </p:cNvPr>
            <p:cNvSpPr txBox="1"/>
            <p:nvPr/>
          </p:nvSpPr>
          <p:spPr>
            <a:xfrm>
              <a:off x="10207667" y="4316515"/>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PD</a:t>
              </a:r>
            </a:p>
          </p:txBody>
        </p:sp>
        <p:sp>
          <p:nvSpPr>
            <p:cNvPr id="183" name="TextBox 182">
              <a:extLst>
                <a:ext uri="{FF2B5EF4-FFF2-40B4-BE49-F238E27FC236}">
                  <a16:creationId xmlns:a16="http://schemas.microsoft.com/office/drawing/2014/main" id="{9A164C52-EA84-4828-AB51-FB6CF52653A4}"/>
                </a:ext>
              </a:extLst>
            </p:cNvPr>
            <p:cNvSpPr txBox="1"/>
            <p:nvPr/>
          </p:nvSpPr>
          <p:spPr>
            <a:xfrm>
              <a:off x="10356253" y="4527291"/>
              <a:ext cx="115416"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PR</a:t>
              </a:r>
            </a:p>
          </p:txBody>
        </p:sp>
        <p:sp>
          <p:nvSpPr>
            <p:cNvPr id="184" name="TextBox 183">
              <a:extLst>
                <a:ext uri="{FF2B5EF4-FFF2-40B4-BE49-F238E27FC236}">
                  <a16:creationId xmlns:a16="http://schemas.microsoft.com/office/drawing/2014/main" id="{4B1AEAC8-AEE4-4940-BE4E-7CB522CB35F8}"/>
                </a:ext>
              </a:extLst>
            </p:cNvPr>
            <p:cNvSpPr txBox="1"/>
            <p:nvPr/>
          </p:nvSpPr>
          <p:spPr>
            <a:xfrm>
              <a:off x="10494965" y="4535231"/>
              <a:ext cx="115416"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PR</a:t>
              </a:r>
            </a:p>
          </p:txBody>
        </p:sp>
        <p:sp>
          <p:nvSpPr>
            <p:cNvPr id="185" name="TextBox 184">
              <a:extLst>
                <a:ext uri="{FF2B5EF4-FFF2-40B4-BE49-F238E27FC236}">
                  <a16:creationId xmlns:a16="http://schemas.microsoft.com/office/drawing/2014/main" id="{4241EF2C-5F30-4716-8701-BB801B688172}"/>
                </a:ext>
              </a:extLst>
            </p:cNvPr>
            <p:cNvSpPr txBox="1"/>
            <p:nvPr/>
          </p:nvSpPr>
          <p:spPr>
            <a:xfrm>
              <a:off x="10632916" y="4535231"/>
              <a:ext cx="115416"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PR</a:t>
              </a:r>
            </a:p>
          </p:txBody>
        </p:sp>
        <p:sp>
          <p:nvSpPr>
            <p:cNvPr id="186" name="TextBox 185">
              <a:extLst>
                <a:ext uri="{FF2B5EF4-FFF2-40B4-BE49-F238E27FC236}">
                  <a16:creationId xmlns:a16="http://schemas.microsoft.com/office/drawing/2014/main" id="{2EB49652-EB74-48C7-851D-DD38DC8FA7E4}"/>
                </a:ext>
              </a:extLst>
            </p:cNvPr>
            <p:cNvSpPr txBox="1"/>
            <p:nvPr/>
          </p:nvSpPr>
          <p:spPr>
            <a:xfrm>
              <a:off x="10777145" y="4677219"/>
              <a:ext cx="115416"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PR</a:t>
              </a:r>
            </a:p>
          </p:txBody>
        </p:sp>
        <p:sp>
          <p:nvSpPr>
            <p:cNvPr id="187" name="TextBox 186">
              <a:extLst>
                <a:ext uri="{FF2B5EF4-FFF2-40B4-BE49-F238E27FC236}">
                  <a16:creationId xmlns:a16="http://schemas.microsoft.com/office/drawing/2014/main" id="{3A32F9A2-95C8-435B-B5E0-8C186FD620C4}"/>
                </a:ext>
              </a:extLst>
            </p:cNvPr>
            <p:cNvSpPr txBox="1"/>
            <p:nvPr/>
          </p:nvSpPr>
          <p:spPr>
            <a:xfrm>
              <a:off x="10916477" y="4692171"/>
              <a:ext cx="115416"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PR</a:t>
              </a:r>
            </a:p>
          </p:txBody>
        </p:sp>
        <p:sp>
          <p:nvSpPr>
            <p:cNvPr id="188" name="TextBox 187">
              <a:extLst>
                <a:ext uri="{FF2B5EF4-FFF2-40B4-BE49-F238E27FC236}">
                  <a16:creationId xmlns:a16="http://schemas.microsoft.com/office/drawing/2014/main" id="{5B547BC3-4CCE-479A-99C5-7A615919CE84}"/>
                </a:ext>
              </a:extLst>
            </p:cNvPr>
            <p:cNvSpPr txBox="1"/>
            <p:nvPr/>
          </p:nvSpPr>
          <p:spPr>
            <a:xfrm>
              <a:off x="11058260" y="4836702"/>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SD</a:t>
              </a:r>
            </a:p>
          </p:txBody>
        </p:sp>
        <p:sp>
          <p:nvSpPr>
            <p:cNvPr id="189" name="TextBox 188">
              <a:extLst>
                <a:ext uri="{FF2B5EF4-FFF2-40B4-BE49-F238E27FC236}">
                  <a16:creationId xmlns:a16="http://schemas.microsoft.com/office/drawing/2014/main" id="{2ACE0135-B385-46E0-B2A5-05B1A79CB999}"/>
                </a:ext>
              </a:extLst>
            </p:cNvPr>
            <p:cNvSpPr txBox="1"/>
            <p:nvPr/>
          </p:nvSpPr>
          <p:spPr>
            <a:xfrm>
              <a:off x="11172937" y="4963662"/>
              <a:ext cx="16671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uPR</a:t>
              </a:r>
            </a:p>
          </p:txBody>
        </p:sp>
        <p:sp>
          <p:nvSpPr>
            <p:cNvPr id="190" name="TextBox 189">
              <a:extLst>
                <a:ext uri="{FF2B5EF4-FFF2-40B4-BE49-F238E27FC236}">
                  <a16:creationId xmlns:a16="http://schemas.microsoft.com/office/drawing/2014/main" id="{1B40E83C-8C76-4D35-AC2E-57DA3A8F7934}"/>
                </a:ext>
              </a:extLst>
            </p:cNvPr>
            <p:cNvSpPr txBox="1"/>
            <p:nvPr/>
          </p:nvSpPr>
          <p:spPr>
            <a:xfrm>
              <a:off x="11347878" y="4976046"/>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SD</a:t>
              </a:r>
            </a:p>
          </p:txBody>
        </p:sp>
        <p:sp>
          <p:nvSpPr>
            <p:cNvPr id="191" name="TextBox 190">
              <a:extLst>
                <a:ext uri="{FF2B5EF4-FFF2-40B4-BE49-F238E27FC236}">
                  <a16:creationId xmlns:a16="http://schemas.microsoft.com/office/drawing/2014/main" id="{C1900BE5-9145-488E-A0F1-4C4C0F2B4A05}"/>
                </a:ext>
              </a:extLst>
            </p:cNvPr>
            <p:cNvSpPr txBox="1"/>
            <p:nvPr/>
          </p:nvSpPr>
          <p:spPr>
            <a:xfrm>
              <a:off x="11482020" y="5145297"/>
              <a:ext cx="117020"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CR</a:t>
              </a:r>
            </a:p>
          </p:txBody>
        </p:sp>
        <p:sp>
          <p:nvSpPr>
            <p:cNvPr id="192" name="TextBox 191">
              <a:extLst>
                <a:ext uri="{FF2B5EF4-FFF2-40B4-BE49-F238E27FC236}">
                  <a16:creationId xmlns:a16="http://schemas.microsoft.com/office/drawing/2014/main" id="{D796A6B3-E2EF-4993-B2B7-E296CA64CF79}"/>
                </a:ext>
              </a:extLst>
            </p:cNvPr>
            <p:cNvSpPr txBox="1"/>
            <p:nvPr/>
          </p:nvSpPr>
          <p:spPr>
            <a:xfrm>
              <a:off x="11630208" y="5145297"/>
              <a:ext cx="117020"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CR</a:t>
              </a:r>
            </a:p>
          </p:txBody>
        </p:sp>
        <p:sp>
          <p:nvSpPr>
            <p:cNvPr id="193" name="TextBox 192">
              <a:extLst>
                <a:ext uri="{FF2B5EF4-FFF2-40B4-BE49-F238E27FC236}">
                  <a16:creationId xmlns:a16="http://schemas.microsoft.com/office/drawing/2014/main" id="{3B8EF6B9-5B14-49BA-BEB6-8EA71584716D}"/>
                </a:ext>
              </a:extLst>
            </p:cNvPr>
            <p:cNvSpPr txBox="1"/>
            <p:nvPr/>
          </p:nvSpPr>
          <p:spPr>
            <a:xfrm>
              <a:off x="11778544" y="5145754"/>
              <a:ext cx="115416"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PR</a:t>
              </a:r>
            </a:p>
          </p:txBody>
        </p:sp>
        <p:grpSp>
          <p:nvGrpSpPr>
            <p:cNvPr id="194" name="Group 193">
              <a:extLst>
                <a:ext uri="{FF2B5EF4-FFF2-40B4-BE49-F238E27FC236}">
                  <a16:creationId xmlns:a16="http://schemas.microsoft.com/office/drawing/2014/main" id="{0F4CA6F2-BA09-4ECF-B97E-9C0563105221}"/>
                </a:ext>
              </a:extLst>
            </p:cNvPr>
            <p:cNvGrpSpPr/>
            <p:nvPr/>
          </p:nvGrpSpPr>
          <p:grpSpPr>
            <a:xfrm>
              <a:off x="1517760" y="5250481"/>
              <a:ext cx="10353353" cy="138499"/>
              <a:chOff x="1537873" y="2130770"/>
              <a:chExt cx="9526920" cy="138499"/>
            </a:xfrm>
          </p:grpSpPr>
          <p:sp>
            <p:nvSpPr>
              <p:cNvPr id="211" name="TextBox 210">
                <a:extLst>
                  <a:ext uri="{FF2B5EF4-FFF2-40B4-BE49-F238E27FC236}">
                    <a16:creationId xmlns:a16="http://schemas.microsoft.com/office/drawing/2014/main" id="{237AE423-CB2E-4162-9B3F-E248BBA8B0F7}"/>
                  </a:ext>
                </a:extLst>
              </p:cNvPr>
              <p:cNvSpPr txBox="1"/>
              <p:nvPr/>
            </p:nvSpPr>
            <p:spPr>
              <a:xfrm>
                <a:off x="1537873" y="2130770"/>
                <a:ext cx="424814"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L	</a:t>
                </a:r>
              </a:p>
            </p:txBody>
          </p:sp>
          <p:sp>
            <p:nvSpPr>
              <p:cNvPr id="212" name="TextBox 211">
                <a:extLst>
                  <a:ext uri="{FF2B5EF4-FFF2-40B4-BE49-F238E27FC236}">
                    <a16:creationId xmlns:a16="http://schemas.microsoft.com/office/drawing/2014/main" id="{A4588BA5-59B5-4DE9-9B09-5DBCAE7C091F}"/>
                  </a:ext>
                </a:extLst>
              </p:cNvPr>
              <p:cNvSpPr txBox="1"/>
              <p:nvPr/>
            </p:nvSpPr>
            <p:spPr>
              <a:xfrm>
                <a:off x="1694224" y="2130770"/>
                <a:ext cx="649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H</a:t>
                </a:r>
              </a:p>
            </p:txBody>
          </p:sp>
          <p:sp>
            <p:nvSpPr>
              <p:cNvPr id="213" name="TextBox 212">
                <a:extLst>
                  <a:ext uri="{FF2B5EF4-FFF2-40B4-BE49-F238E27FC236}">
                    <a16:creationId xmlns:a16="http://schemas.microsoft.com/office/drawing/2014/main" id="{4F00DB3A-7336-4D07-A81E-153E19250623}"/>
                  </a:ext>
                </a:extLst>
              </p:cNvPr>
              <p:cNvSpPr txBox="1"/>
              <p:nvPr/>
            </p:nvSpPr>
            <p:spPr>
              <a:xfrm>
                <a:off x="1836191" y="2130770"/>
                <a:ext cx="531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L</a:t>
                </a:r>
              </a:p>
            </p:txBody>
          </p:sp>
          <p:sp>
            <p:nvSpPr>
              <p:cNvPr id="214" name="TextBox 213">
                <a:extLst>
                  <a:ext uri="{FF2B5EF4-FFF2-40B4-BE49-F238E27FC236}">
                    <a16:creationId xmlns:a16="http://schemas.microsoft.com/office/drawing/2014/main" id="{FE46ACC8-3235-4FB9-BE03-DB95A3CF333C}"/>
                  </a:ext>
                </a:extLst>
              </p:cNvPr>
              <p:cNvSpPr txBox="1"/>
              <p:nvPr/>
            </p:nvSpPr>
            <p:spPr>
              <a:xfrm>
                <a:off x="1916037" y="2130770"/>
                <a:ext cx="129804"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ND</a:t>
                </a:r>
              </a:p>
            </p:txBody>
          </p:sp>
          <p:sp>
            <p:nvSpPr>
              <p:cNvPr id="215" name="TextBox 214">
                <a:extLst>
                  <a:ext uri="{FF2B5EF4-FFF2-40B4-BE49-F238E27FC236}">
                    <a16:creationId xmlns:a16="http://schemas.microsoft.com/office/drawing/2014/main" id="{DAC891C6-77EC-4529-A23B-6043778FBA15}"/>
                  </a:ext>
                </a:extLst>
              </p:cNvPr>
              <p:cNvSpPr txBox="1"/>
              <p:nvPr/>
            </p:nvSpPr>
            <p:spPr>
              <a:xfrm>
                <a:off x="2089722" y="2130770"/>
                <a:ext cx="531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L</a:t>
                </a:r>
              </a:p>
            </p:txBody>
          </p:sp>
          <p:sp>
            <p:nvSpPr>
              <p:cNvPr id="216" name="TextBox 215">
                <a:extLst>
                  <a:ext uri="{FF2B5EF4-FFF2-40B4-BE49-F238E27FC236}">
                    <a16:creationId xmlns:a16="http://schemas.microsoft.com/office/drawing/2014/main" id="{FF84B7DE-44E4-48C9-99A5-EBBB73DA99C8}"/>
                  </a:ext>
                </a:extLst>
              </p:cNvPr>
              <p:cNvSpPr txBox="1"/>
              <p:nvPr/>
            </p:nvSpPr>
            <p:spPr>
              <a:xfrm>
                <a:off x="2218903" y="2130770"/>
                <a:ext cx="531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L</a:t>
                </a:r>
              </a:p>
            </p:txBody>
          </p:sp>
          <p:sp>
            <p:nvSpPr>
              <p:cNvPr id="217" name="TextBox 216">
                <a:extLst>
                  <a:ext uri="{FF2B5EF4-FFF2-40B4-BE49-F238E27FC236}">
                    <a16:creationId xmlns:a16="http://schemas.microsoft.com/office/drawing/2014/main" id="{6DA9E71D-9B98-41FA-B65C-3A8C5A720C63}"/>
                  </a:ext>
                </a:extLst>
              </p:cNvPr>
              <p:cNvSpPr txBox="1"/>
              <p:nvPr/>
            </p:nvSpPr>
            <p:spPr>
              <a:xfrm>
                <a:off x="2310832" y="2130770"/>
                <a:ext cx="129804"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ND</a:t>
                </a:r>
              </a:p>
            </p:txBody>
          </p:sp>
          <p:sp>
            <p:nvSpPr>
              <p:cNvPr id="218" name="TextBox 217">
                <a:extLst>
                  <a:ext uri="{FF2B5EF4-FFF2-40B4-BE49-F238E27FC236}">
                    <a16:creationId xmlns:a16="http://schemas.microsoft.com/office/drawing/2014/main" id="{1AA35A7C-B7A5-4957-9BEA-126AE8AFE080}"/>
                  </a:ext>
                </a:extLst>
              </p:cNvPr>
              <p:cNvSpPr txBox="1"/>
              <p:nvPr/>
            </p:nvSpPr>
            <p:spPr>
              <a:xfrm>
                <a:off x="2479779" y="2130770"/>
                <a:ext cx="531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L</a:t>
                </a:r>
              </a:p>
            </p:txBody>
          </p:sp>
          <p:sp>
            <p:nvSpPr>
              <p:cNvPr id="219" name="TextBox 218">
                <a:extLst>
                  <a:ext uri="{FF2B5EF4-FFF2-40B4-BE49-F238E27FC236}">
                    <a16:creationId xmlns:a16="http://schemas.microsoft.com/office/drawing/2014/main" id="{D86DE525-2444-413B-9C6A-9B5C68B4ED22}"/>
                  </a:ext>
                </a:extLst>
              </p:cNvPr>
              <p:cNvSpPr txBox="1"/>
              <p:nvPr/>
            </p:nvSpPr>
            <p:spPr>
              <a:xfrm>
                <a:off x="2615651" y="2130770"/>
                <a:ext cx="531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L</a:t>
                </a:r>
              </a:p>
            </p:txBody>
          </p:sp>
          <p:sp>
            <p:nvSpPr>
              <p:cNvPr id="220" name="TextBox 219">
                <a:extLst>
                  <a:ext uri="{FF2B5EF4-FFF2-40B4-BE49-F238E27FC236}">
                    <a16:creationId xmlns:a16="http://schemas.microsoft.com/office/drawing/2014/main" id="{C4DCAC4F-6AB0-40B9-A2B9-098ED5D7470F}"/>
                  </a:ext>
                </a:extLst>
              </p:cNvPr>
              <p:cNvSpPr txBox="1"/>
              <p:nvPr/>
            </p:nvSpPr>
            <p:spPr>
              <a:xfrm>
                <a:off x="2731253" y="2130770"/>
                <a:ext cx="649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H</a:t>
                </a:r>
              </a:p>
            </p:txBody>
          </p:sp>
          <p:sp>
            <p:nvSpPr>
              <p:cNvPr id="221" name="TextBox 220">
                <a:extLst>
                  <a:ext uri="{FF2B5EF4-FFF2-40B4-BE49-F238E27FC236}">
                    <a16:creationId xmlns:a16="http://schemas.microsoft.com/office/drawing/2014/main" id="{C20A5896-37B5-4F6C-9EA6-3DD346C22022}"/>
                  </a:ext>
                </a:extLst>
              </p:cNvPr>
              <p:cNvSpPr txBox="1"/>
              <p:nvPr/>
            </p:nvSpPr>
            <p:spPr>
              <a:xfrm>
                <a:off x="2837143" y="2130770"/>
                <a:ext cx="129804"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ND</a:t>
                </a:r>
              </a:p>
            </p:txBody>
          </p:sp>
          <p:sp>
            <p:nvSpPr>
              <p:cNvPr id="222" name="TextBox 221">
                <a:extLst>
                  <a:ext uri="{FF2B5EF4-FFF2-40B4-BE49-F238E27FC236}">
                    <a16:creationId xmlns:a16="http://schemas.microsoft.com/office/drawing/2014/main" id="{18DE1606-11CC-4D58-AD6E-1AEBA27AB0B0}"/>
                  </a:ext>
                </a:extLst>
              </p:cNvPr>
              <p:cNvSpPr txBox="1"/>
              <p:nvPr/>
            </p:nvSpPr>
            <p:spPr>
              <a:xfrm>
                <a:off x="3005810" y="2130770"/>
                <a:ext cx="531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L</a:t>
                </a:r>
              </a:p>
            </p:txBody>
          </p:sp>
          <p:sp>
            <p:nvSpPr>
              <p:cNvPr id="223" name="TextBox 222">
                <a:extLst>
                  <a:ext uri="{FF2B5EF4-FFF2-40B4-BE49-F238E27FC236}">
                    <a16:creationId xmlns:a16="http://schemas.microsoft.com/office/drawing/2014/main" id="{7A0DF844-370D-40BF-B299-5DF0CD84FF49}"/>
                  </a:ext>
                </a:extLst>
              </p:cNvPr>
              <p:cNvSpPr txBox="1"/>
              <p:nvPr/>
            </p:nvSpPr>
            <p:spPr>
              <a:xfrm>
                <a:off x="3138354" y="2130770"/>
                <a:ext cx="531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L</a:t>
                </a:r>
              </a:p>
            </p:txBody>
          </p:sp>
          <p:sp>
            <p:nvSpPr>
              <p:cNvPr id="224" name="TextBox 223">
                <a:extLst>
                  <a:ext uri="{FF2B5EF4-FFF2-40B4-BE49-F238E27FC236}">
                    <a16:creationId xmlns:a16="http://schemas.microsoft.com/office/drawing/2014/main" id="{34893806-0069-4C1E-8978-CC8F73867144}"/>
                  </a:ext>
                </a:extLst>
              </p:cNvPr>
              <p:cNvSpPr txBox="1"/>
              <p:nvPr/>
            </p:nvSpPr>
            <p:spPr>
              <a:xfrm>
                <a:off x="3268311" y="2130770"/>
                <a:ext cx="531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L</a:t>
                </a:r>
              </a:p>
            </p:txBody>
          </p:sp>
          <p:sp>
            <p:nvSpPr>
              <p:cNvPr id="225" name="TextBox 224">
                <a:extLst>
                  <a:ext uri="{FF2B5EF4-FFF2-40B4-BE49-F238E27FC236}">
                    <a16:creationId xmlns:a16="http://schemas.microsoft.com/office/drawing/2014/main" id="{9854928F-9813-44AA-9D59-A77AE1B6BFAA}"/>
                  </a:ext>
                </a:extLst>
              </p:cNvPr>
              <p:cNvSpPr txBox="1"/>
              <p:nvPr/>
            </p:nvSpPr>
            <p:spPr>
              <a:xfrm>
                <a:off x="3396885" y="2130770"/>
                <a:ext cx="531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L</a:t>
                </a:r>
              </a:p>
            </p:txBody>
          </p:sp>
          <p:sp>
            <p:nvSpPr>
              <p:cNvPr id="226" name="TextBox 225">
                <a:extLst>
                  <a:ext uri="{FF2B5EF4-FFF2-40B4-BE49-F238E27FC236}">
                    <a16:creationId xmlns:a16="http://schemas.microsoft.com/office/drawing/2014/main" id="{2467E1E0-6F17-4823-B834-A995F4D62440}"/>
                  </a:ext>
                </a:extLst>
              </p:cNvPr>
              <p:cNvSpPr txBox="1"/>
              <p:nvPr/>
            </p:nvSpPr>
            <p:spPr>
              <a:xfrm>
                <a:off x="3653320" y="2130770"/>
                <a:ext cx="649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H</a:t>
                </a:r>
              </a:p>
            </p:txBody>
          </p:sp>
          <p:sp>
            <p:nvSpPr>
              <p:cNvPr id="227" name="TextBox 226">
                <a:extLst>
                  <a:ext uri="{FF2B5EF4-FFF2-40B4-BE49-F238E27FC236}">
                    <a16:creationId xmlns:a16="http://schemas.microsoft.com/office/drawing/2014/main" id="{6FBCC5F2-98F5-4CEC-8838-C68183E71A48}"/>
                  </a:ext>
                </a:extLst>
              </p:cNvPr>
              <p:cNvSpPr txBox="1"/>
              <p:nvPr/>
            </p:nvSpPr>
            <p:spPr>
              <a:xfrm>
                <a:off x="3922499" y="2130770"/>
                <a:ext cx="531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L</a:t>
                </a:r>
              </a:p>
            </p:txBody>
          </p:sp>
          <p:sp>
            <p:nvSpPr>
              <p:cNvPr id="228" name="TextBox 227">
                <a:extLst>
                  <a:ext uri="{FF2B5EF4-FFF2-40B4-BE49-F238E27FC236}">
                    <a16:creationId xmlns:a16="http://schemas.microsoft.com/office/drawing/2014/main" id="{57FBE5AC-DAE3-4C6F-84C1-837448A8DC88}"/>
                  </a:ext>
                </a:extLst>
              </p:cNvPr>
              <p:cNvSpPr txBox="1"/>
              <p:nvPr/>
            </p:nvSpPr>
            <p:spPr>
              <a:xfrm>
                <a:off x="3791273" y="2130770"/>
                <a:ext cx="649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H</a:t>
                </a:r>
              </a:p>
            </p:txBody>
          </p:sp>
          <p:sp>
            <p:nvSpPr>
              <p:cNvPr id="229" name="TextBox 228">
                <a:extLst>
                  <a:ext uri="{FF2B5EF4-FFF2-40B4-BE49-F238E27FC236}">
                    <a16:creationId xmlns:a16="http://schemas.microsoft.com/office/drawing/2014/main" id="{7376B94C-6D9E-4CEF-AFAD-19792406DF0F}"/>
                  </a:ext>
                </a:extLst>
              </p:cNvPr>
              <p:cNvSpPr txBox="1"/>
              <p:nvPr/>
            </p:nvSpPr>
            <p:spPr>
              <a:xfrm>
                <a:off x="4184098" y="2130770"/>
                <a:ext cx="531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L</a:t>
                </a:r>
              </a:p>
            </p:txBody>
          </p:sp>
          <p:sp>
            <p:nvSpPr>
              <p:cNvPr id="230" name="TextBox 229">
                <a:extLst>
                  <a:ext uri="{FF2B5EF4-FFF2-40B4-BE49-F238E27FC236}">
                    <a16:creationId xmlns:a16="http://schemas.microsoft.com/office/drawing/2014/main" id="{B846D293-5776-4C5E-BF66-6BA1118A0ACD}"/>
                  </a:ext>
                </a:extLst>
              </p:cNvPr>
              <p:cNvSpPr txBox="1"/>
              <p:nvPr/>
            </p:nvSpPr>
            <p:spPr>
              <a:xfrm>
                <a:off x="4050947" y="2130770"/>
                <a:ext cx="649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H</a:t>
                </a:r>
              </a:p>
            </p:txBody>
          </p:sp>
          <p:sp>
            <p:nvSpPr>
              <p:cNvPr id="231" name="TextBox 230">
                <a:extLst>
                  <a:ext uri="{FF2B5EF4-FFF2-40B4-BE49-F238E27FC236}">
                    <a16:creationId xmlns:a16="http://schemas.microsoft.com/office/drawing/2014/main" id="{F084793F-E82F-4AD7-B884-1EFA49EBE705}"/>
                  </a:ext>
                </a:extLst>
              </p:cNvPr>
              <p:cNvSpPr txBox="1"/>
              <p:nvPr/>
            </p:nvSpPr>
            <p:spPr>
              <a:xfrm>
                <a:off x="4313527" y="2130770"/>
                <a:ext cx="649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H</a:t>
                </a:r>
              </a:p>
            </p:txBody>
          </p:sp>
          <p:sp>
            <p:nvSpPr>
              <p:cNvPr id="232" name="TextBox 231">
                <a:extLst>
                  <a:ext uri="{FF2B5EF4-FFF2-40B4-BE49-F238E27FC236}">
                    <a16:creationId xmlns:a16="http://schemas.microsoft.com/office/drawing/2014/main" id="{0E954498-5B44-45C7-B3F4-F763C73A7A11}"/>
                  </a:ext>
                </a:extLst>
              </p:cNvPr>
              <p:cNvSpPr txBox="1"/>
              <p:nvPr/>
            </p:nvSpPr>
            <p:spPr>
              <a:xfrm>
                <a:off x="4441750" y="2130770"/>
                <a:ext cx="649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H</a:t>
                </a:r>
              </a:p>
            </p:txBody>
          </p:sp>
          <p:sp>
            <p:nvSpPr>
              <p:cNvPr id="233" name="TextBox 232">
                <a:extLst>
                  <a:ext uri="{FF2B5EF4-FFF2-40B4-BE49-F238E27FC236}">
                    <a16:creationId xmlns:a16="http://schemas.microsoft.com/office/drawing/2014/main" id="{3AE1B3F0-87A2-41F6-8162-EF3A3747D17D}"/>
                  </a:ext>
                </a:extLst>
              </p:cNvPr>
              <p:cNvSpPr txBox="1"/>
              <p:nvPr/>
            </p:nvSpPr>
            <p:spPr>
              <a:xfrm>
                <a:off x="4579807" y="2130770"/>
                <a:ext cx="531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L</a:t>
                </a:r>
              </a:p>
            </p:txBody>
          </p:sp>
          <p:sp>
            <p:nvSpPr>
              <p:cNvPr id="234" name="TextBox 233">
                <a:extLst>
                  <a:ext uri="{FF2B5EF4-FFF2-40B4-BE49-F238E27FC236}">
                    <a16:creationId xmlns:a16="http://schemas.microsoft.com/office/drawing/2014/main" id="{516389E1-3AE3-4779-99DB-A87AC28653CB}"/>
                  </a:ext>
                </a:extLst>
              </p:cNvPr>
              <p:cNvSpPr txBox="1"/>
              <p:nvPr/>
            </p:nvSpPr>
            <p:spPr>
              <a:xfrm>
                <a:off x="4704093" y="2130770"/>
                <a:ext cx="531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L</a:t>
                </a:r>
              </a:p>
            </p:txBody>
          </p:sp>
          <p:sp>
            <p:nvSpPr>
              <p:cNvPr id="235" name="TextBox 234">
                <a:extLst>
                  <a:ext uri="{FF2B5EF4-FFF2-40B4-BE49-F238E27FC236}">
                    <a16:creationId xmlns:a16="http://schemas.microsoft.com/office/drawing/2014/main" id="{721EE552-834B-43E9-900D-F11D4ADFAEFF}"/>
                  </a:ext>
                </a:extLst>
              </p:cNvPr>
              <p:cNvSpPr txBox="1"/>
              <p:nvPr/>
            </p:nvSpPr>
            <p:spPr>
              <a:xfrm>
                <a:off x="4838011" y="2130770"/>
                <a:ext cx="649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H</a:t>
                </a:r>
              </a:p>
            </p:txBody>
          </p:sp>
          <p:sp>
            <p:nvSpPr>
              <p:cNvPr id="236" name="TextBox 235">
                <a:extLst>
                  <a:ext uri="{FF2B5EF4-FFF2-40B4-BE49-F238E27FC236}">
                    <a16:creationId xmlns:a16="http://schemas.microsoft.com/office/drawing/2014/main" id="{4B5B8686-5033-4149-B0A5-580B5B4D5796}"/>
                  </a:ext>
                </a:extLst>
              </p:cNvPr>
              <p:cNvSpPr txBox="1"/>
              <p:nvPr/>
            </p:nvSpPr>
            <p:spPr>
              <a:xfrm>
                <a:off x="4932010" y="2130770"/>
                <a:ext cx="129804"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ND</a:t>
                </a:r>
              </a:p>
            </p:txBody>
          </p:sp>
          <p:sp>
            <p:nvSpPr>
              <p:cNvPr id="237" name="TextBox 236">
                <a:extLst>
                  <a:ext uri="{FF2B5EF4-FFF2-40B4-BE49-F238E27FC236}">
                    <a16:creationId xmlns:a16="http://schemas.microsoft.com/office/drawing/2014/main" id="{15045B1F-C5B8-45CE-8511-DE599C07EEF1}"/>
                  </a:ext>
                </a:extLst>
              </p:cNvPr>
              <p:cNvSpPr txBox="1"/>
              <p:nvPr/>
            </p:nvSpPr>
            <p:spPr>
              <a:xfrm>
                <a:off x="5095461" y="2130770"/>
                <a:ext cx="649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H</a:t>
                </a:r>
              </a:p>
            </p:txBody>
          </p:sp>
          <p:sp>
            <p:nvSpPr>
              <p:cNvPr id="238" name="TextBox 237">
                <a:extLst>
                  <a:ext uri="{FF2B5EF4-FFF2-40B4-BE49-F238E27FC236}">
                    <a16:creationId xmlns:a16="http://schemas.microsoft.com/office/drawing/2014/main" id="{B0D284F7-5956-45F9-BE39-957B38A3EA0B}"/>
                  </a:ext>
                </a:extLst>
              </p:cNvPr>
              <p:cNvSpPr txBox="1"/>
              <p:nvPr/>
            </p:nvSpPr>
            <p:spPr>
              <a:xfrm>
                <a:off x="5233509" y="2130770"/>
                <a:ext cx="649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H</a:t>
                </a:r>
              </a:p>
            </p:txBody>
          </p:sp>
          <p:sp>
            <p:nvSpPr>
              <p:cNvPr id="239" name="TextBox 238">
                <a:extLst>
                  <a:ext uri="{FF2B5EF4-FFF2-40B4-BE49-F238E27FC236}">
                    <a16:creationId xmlns:a16="http://schemas.microsoft.com/office/drawing/2014/main" id="{E498D20C-4170-4FF5-A445-72653C52EC49}"/>
                  </a:ext>
                </a:extLst>
              </p:cNvPr>
              <p:cNvSpPr txBox="1"/>
              <p:nvPr/>
            </p:nvSpPr>
            <p:spPr>
              <a:xfrm>
                <a:off x="5364339" y="2130770"/>
                <a:ext cx="531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L</a:t>
                </a:r>
              </a:p>
            </p:txBody>
          </p:sp>
          <p:sp>
            <p:nvSpPr>
              <p:cNvPr id="240" name="TextBox 239">
                <a:extLst>
                  <a:ext uri="{FF2B5EF4-FFF2-40B4-BE49-F238E27FC236}">
                    <a16:creationId xmlns:a16="http://schemas.microsoft.com/office/drawing/2014/main" id="{51BAF5DE-607B-447B-950D-7128C81E92C0}"/>
                  </a:ext>
                </a:extLst>
              </p:cNvPr>
              <p:cNvSpPr txBox="1"/>
              <p:nvPr/>
            </p:nvSpPr>
            <p:spPr>
              <a:xfrm>
                <a:off x="5493764" y="2130770"/>
                <a:ext cx="649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H</a:t>
                </a:r>
              </a:p>
            </p:txBody>
          </p:sp>
          <p:sp>
            <p:nvSpPr>
              <p:cNvPr id="241" name="TextBox 240">
                <a:extLst>
                  <a:ext uri="{FF2B5EF4-FFF2-40B4-BE49-F238E27FC236}">
                    <a16:creationId xmlns:a16="http://schemas.microsoft.com/office/drawing/2014/main" id="{D08144FF-4C41-4C2F-99C9-481DA87EB93C}"/>
                  </a:ext>
                </a:extLst>
              </p:cNvPr>
              <p:cNvSpPr txBox="1"/>
              <p:nvPr/>
            </p:nvSpPr>
            <p:spPr>
              <a:xfrm>
                <a:off x="5617830" y="2130770"/>
                <a:ext cx="649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H</a:t>
                </a:r>
              </a:p>
            </p:txBody>
          </p:sp>
          <p:sp>
            <p:nvSpPr>
              <p:cNvPr id="242" name="TextBox 241">
                <a:extLst>
                  <a:ext uri="{FF2B5EF4-FFF2-40B4-BE49-F238E27FC236}">
                    <a16:creationId xmlns:a16="http://schemas.microsoft.com/office/drawing/2014/main" id="{38E56C57-8726-4493-9FF8-6804A94463AE}"/>
                  </a:ext>
                </a:extLst>
              </p:cNvPr>
              <p:cNvSpPr txBox="1"/>
              <p:nvPr/>
            </p:nvSpPr>
            <p:spPr>
              <a:xfrm>
                <a:off x="5752886" y="2130770"/>
                <a:ext cx="649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H</a:t>
                </a:r>
              </a:p>
            </p:txBody>
          </p:sp>
          <p:sp>
            <p:nvSpPr>
              <p:cNvPr id="243" name="TextBox 242">
                <a:extLst>
                  <a:ext uri="{FF2B5EF4-FFF2-40B4-BE49-F238E27FC236}">
                    <a16:creationId xmlns:a16="http://schemas.microsoft.com/office/drawing/2014/main" id="{5F2A9A5A-C045-4DD8-9C49-EBBA1B1FE864}"/>
                  </a:ext>
                </a:extLst>
              </p:cNvPr>
              <p:cNvSpPr txBox="1"/>
              <p:nvPr/>
            </p:nvSpPr>
            <p:spPr>
              <a:xfrm>
                <a:off x="5844465" y="2130770"/>
                <a:ext cx="129804"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ND</a:t>
                </a:r>
              </a:p>
            </p:txBody>
          </p:sp>
          <p:sp>
            <p:nvSpPr>
              <p:cNvPr id="244" name="TextBox 243">
                <a:extLst>
                  <a:ext uri="{FF2B5EF4-FFF2-40B4-BE49-F238E27FC236}">
                    <a16:creationId xmlns:a16="http://schemas.microsoft.com/office/drawing/2014/main" id="{17E2371C-CC8A-46CF-92EC-503019C557CD}"/>
                  </a:ext>
                </a:extLst>
              </p:cNvPr>
              <p:cNvSpPr txBox="1"/>
              <p:nvPr/>
            </p:nvSpPr>
            <p:spPr>
              <a:xfrm>
                <a:off x="5983429" y="2130770"/>
                <a:ext cx="129804"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ND</a:t>
                </a:r>
              </a:p>
            </p:txBody>
          </p:sp>
          <p:sp>
            <p:nvSpPr>
              <p:cNvPr id="245" name="TextBox 244">
                <a:extLst>
                  <a:ext uri="{FF2B5EF4-FFF2-40B4-BE49-F238E27FC236}">
                    <a16:creationId xmlns:a16="http://schemas.microsoft.com/office/drawing/2014/main" id="{40B46627-F64D-4681-B798-38CD698FB90B}"/>
                  </a:ext>
                </a:extLst>
              </p:cNvPr>
              <p:cNvSpPr txBox="1"/>
              <p:nvPr/>
            </p:nvSpPr>
            <p:spPr>
              <a:xfrm>
                <a:off x="6139088" y="2130770"/>
                <a:ext cx="649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H</a:t>
                </a:r>
              </a:p>
            </p:txBody>
          </p:sp>
          <p:sp>
            <p:nvSpPr>
              <p:cNvPr id="246" name="TextBox 245">
                <a:extLst>
                  <a:ext uri="{FF2B5EF4-FFF2-40B4-BE49-F238E27FC236}">
                    <a16:creationId xmlns:a16="http://schemas.microsoft.com/office/drawing/2014/main" id="{3154635D-B502-4455-9129-905B0281D0FC}"/>
                  </a:ext>
                </a:extLst>
              </p:cNvPr>
              <p:cNvSpPr txBox="1"/>
              <p:nvPr/>
            </p:nvSpPr>
            <p:spPr>
              <a:xfrm>
                <a:off x="6283061" y="2130770"/>
                <a:ext cx="531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L</a:t>
                </a:r>
              </a:p>
            </p:txBody>
          </p:sp>
          <p:sp>
            <p:nvSpPr>
              <p:cNvPr id="247" name="TextBox 246">
                <a:extLst>
                  <a:ext uri="{FF2B5EF4-FFF2-40B4-BE49-F238E27FC236}">
                    <a16:creationId xmlns:a16="http://schemas.microsoft.com/office/drawing/2014/main" id="{2A15C360-4972-45C9-9986-1F264EEF9452}"/>
                  </a:ext>
                </a:extLst>
              </p:cNvPr>
              <p:cNvSpPr txBox="1"/>
              <p:nvPr/>
            </p:nvSpPr>
            <p:spPr>
              <a:xfrm>
                <a:off x="6538943" y="2130770"/>
                <a:ext cx="649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H</a:t>
                </a:r>
              </a:p>
            </p:txBody>
          </p:sp>
          <p:sp>
            <p:nvSpPr>
              <p:cNvPr id="248" name="TextBox 247">
                <a:extLst>
                  <a:ext uri="{FF2B5EF4-FFF2-40B4-BE49-F238E27FC236}">
                    <a16:creationId xmlns:a16="http://schemas.microsoft.com/office/drawing/2014/main" id="{797A44A1-0B8B-4C3D-B1D2-D10A12AD9985}"/>
                  </a:ext>
                </a:extLst>
              </p:cNvPr>
              <p:cNvSpPr txBox="1"/>
              <p:nvPr/>
            </p:nvSpPr>
            <p:spPr>
              <a:xfrm>
                <a:off x="6634577" y="2130770"/>
                <a:ext cx="129804"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ND</a:t>
                </a:r>
              </a:p>
            </p:txBody>
          </p:sp>
          <p:sp>
            <p:nvSpPr>
              <p:cNvPr id="249" name="TextBox 248">
                <a:extLst>
                  <a:ext uri="{FF2B5EF4-FFF2-40B4-BE49-F238E27FC236}">
                    <a16:creationId xmlns:a16="http://schemas.microsoft.com/office/drawing/2014/main" id="{CEE2923B-6A75-470D-AC67-ABCA79B5C762}"/>
                  </a:ext>
                </a:extLst>
              </p:cNvPr>
              <p:cNvSpPr txBox="1"/>
              <p:nvPr/>
            </p:nvSpPr>
            <p:spPr>
              <a:xfrm>
                <a:off x="6803095" y="2130770"/>
                <a:ext cx="649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H</a:t>
                </a:r>
              </a:p>
            </p:txBody>
          </p:sp>
          <p:sp>
            <p:nvSpPr>
              <p:cNvPr id="250" name="TextBox 249">
                <a:extLst>
                  <a:ext uri="{FF2B5EF4-FFF2-40B4-BE49-F238E27FC236}">
                    <a16:creationId xmlns:a16="http://schemas.microsoft.com/office/drawing/2014/main" id="{B02E84DB-9F80-4BF3-BFF1-18E89F69FD9F}"/>
                  </a:ext>
                </a:extLst>
              </p:cNvPr>
              <p:cNvSpPr txBox="1"/>
              <p:nvPr/>
            </p:nvSpPr>
            <p:spPr>
              <a:xfrm>
                <a:off x="6944571" y="2130770"/>
                <a:ext cx="531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L</a:t>
                </a:r>
              </a:p>
            </p:txBody>
          </p:sp>
          <p:sp>
            <p:nvSpPr>
              <p:cNvPr id="251" name="TextBox 250">
                <a:extLst>
                  <a:ext uri="{FF2B5EF4-FFF2-40B4-BE49-F238E27FC236}">
                    <a16:creationId xmlns:a16="http://schemas.microsoft.com/office/drawing/2014/main" id="{772DB1C2-1F6A-4631-BE3A-0D8EF5AC5388}"/>
                  </a:ext>
                </a:extLst>
              </p:cNvPr>
              <p:cNvSpPr txBox="1"/>
              <p:nvPr/>
            </p:nvSpPr>
            <p:spPr>
              <a:xfrm>
                <a:off x="7059572" y="2130770"/>
                <a:ext cx="649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H</a:t>
                </a:r>
              </a:p>
            </p:txBody>
          </p:sp>
          <p:sp>
            <p:nvSpPr>
              <p:cNvPr id="252" name="TextBox 251">
                <a:extLst>
                  <a:ext uri="{FF2B5EF4-FFF2-40B4-BE49-F238E27FC236}">
                    <a16:creationId xmlns:a16="http://schemas.microsoft.com/office/drawing/2014/main" id="{4D07EC57-90E1-4186-A1A2-920D4E833601}"/>
                  </a:ext>
                </a:extLst>
              </p:cNvPr>
              <p:cNvSpPr txBox="1"/>
              <p:nvPr/>
            </p:nvSpPr>
            <p:spPr>
              <a:xfrm>
                <a:off x="7194400" y="2130770"/>
                <a:ext cx="649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H</a:t>
                </a:r>
              </a:p>
            </p:txBody>
          </p:sp>
          <p:sp>
            <p:nvSpPr>
              <p:cNvPr id="253" name="TextBox 252">
                <a:extLst>
                  <a:ext uri="{FF2B5EF4-FFF2-40B4-BE49-F238E27FC236}">
                    <a16:creationId xmlns:a16="http://schemas.microsoft.com/office/drawing/2014/main" id="{C0AEB4BA-6EDE-4CE6-80D5-A59E047AF7E0}"/>
                  </a:ext>
                </a:extLst>
              </p:cNvPr>
              <p:cNvSpPr txBox="1"/>
              <p:nvPr/>
            </p:nvSpPr>
            <p:spPr>
              <a:xfrm>
                <a:off x="7328498" y="2130770"/>
                <a:ext cx="531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L</a:t>
                </a:r>
              </a:p>
            </p:txBody>
          </p:sp>
          <p:sp>
            <p:nvSpPr>
              <p:cNvPr id="254" name="TextBox 253">
                <a:extLst>
                  <a:ext uri="{FF2B5EF4-FFF2-40B4-BE49-F238E27FC236}">
                    <a16:creationId xmlns:a16="http://schemas.microsoft.com/office/drawing/2014/main" id="{8343B9C3-5C35-4ABE-954C-3181C6A589F1}"/>
                  </a:ext>
                </a:extLst>
              </p:cNvPr>
              <p:cNvSpPr txBox="1"/>
              <p:nvPr/>
            </p:nvSpPr>
            <p:spPr>
              <a:xfrm>
                <a:off x="7457010" y="2130770"/>
                <a:ext cx="649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H</a:t>
                </a:r>
              </a:p>
            </p:txBody>
          </p:sp>
          <p:sp>
            <p:nvSpPr>
              <p:cNvPr id="255" name="TextBox 254">
                <a:extLst>
                  <a:ext uri="{FF2B5EF4-FFF2-40B4-BE49-F238E27FC236}">
                    <a16:creationId xmlns:a16="http://schemas.microsoft.com/office/drawing/2014/main" id="{F5BC614F-5BF4-459B-A702-F2AE7208DD80}"/>
                  </a:ext>
                </a:extLst>
              </p:cNvPr>
              <p:cNvSpPr txBox="1"/>
              <p:nvPr/>
            </p:nvSpPr>
            <p:spPr>
              <a:xfrm>
                <a:off x="7550958" y="2130770"/>
                <a:ext cx="129804"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ND</a:t>
                </a:r>
              </a:p>
            </p:txBody>
          </p:sp>
          <p:sp>
            <p:nvSpPr>
              <p:cNvPr id="256" name="TextBox 255">
                <a:extLst>
                  <a:ext uri="{FF2B5EF4-FFF2-40B4-BE49-F238E27FC236}">
                    <a16:creationId xmlns:a16="http://schemas.microsoft.com/office/drawing/2014/main" id="{2FA58121-4488-4490-8A06-1A677E3B8A87}"/>
                  </a:ext>
                </a:extLst>
              </p:cNvPr>
              <p:cNvSpPr txBox="1"/>
              <p:nvPr/>
            </p:nvSpPr>
            <p:spPr>
              <a:xfrm>
                <a:off x="7683660" y="2130770"/>
                <a:ext cx="129804"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ND</a:t>
                </a:r>
              </a:p>
            </p:txBody>
          </p:sp>
          <p:sp>
            <p:nvSpPr>
              <p:cNvPr id="257" name="TextBox 256">
                <a:extLst>
                  <a:ext uri="{FF2B5EF4-FFF2-40B4-BE49-F238E27FC236}">
                    <a16:creationId xmlns:a16="http://schemas.microsoft.com/office/drawing/2014/main" id="{547DB569-13B2-428E-8BE7-31A2B57FB77B}"/>
                  </a:ext>
                </a:extLst>
              </p:cNvPr>
              <p:cNvSpPr txBox="1"/>
              <p:nvPr/>
            </p:nvSpPr>
            <p:spPr>
              <a:xfrm>
                <a:off x="7847668" y="2130770"/>
                <a:ext cx="649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H</a:t>
                </a:r>
              </a:p>
            </p:txBody>
          </p:sp>
          <p:sp>
            <p:nvSpPr>
              <p:cNvPr id="258" name="TextBox 257">
                <a:extLst>
                  <a:ext uri="{FF2B5EF4-FFF2-40B4-BE49-F238E27FC236}">
                    <a16:creationId xmlns:a16="http://schemas.microsoft.com/office/drawing/2014/main" id="{D7282AA8-F1A7-4A39-8950-517A2B06C7F1}"/>
                  </a:ext>
                </a:extLst>
              </p:cNvPr>
              <p:cNvSpPr txBox="1"/>
              <p:nvPr/>
            </p:nvSpPr>
            <p:spPr>
              <a:xfrm>
                <a:off x="7983365" y="2130770"/>
                <a:ext cx="649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H</a:t>
                </a:r>
              </a:p>
            </p:txBody>
          </p:sp>
          <p:sp>
            <p:nvSpPr>
              <p:cNvPr id="259" name="TextBox 258">
                <a:extLst>
                  <a:ext uri="{FF2B5EF4-FFF2-40B4-BE49-F238E27FC236}">
                    <a16:creationId xmlns:a16="http://schemas.microsoft.com/office/drawing/2014/main" id="{DA2DF243-4B17-4CD0-A9B4-F6400E5D9E18}"/>
                  </a:ext>
                </a:extLst>
              </p:cNvPr>
              <p:cNvSpPr txBox="1"/>
              <p:nvPr/>
            </p:nvSpPr>
            <p:spPr>
              <a:xfrm>
                <a:off x="8080747" y="2130770"/>
                <a:ext cx="129804"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ND</a:t>
                </a:r>
              </a:p>
            </p:txBody>
          </p:sp>
          <p:sp>
            <p:nvSpPr>
              <p:cNvPr id="260" name="TextBox 259">
                <a:extLst>
                  <a:ext uri="{FF2B5EF4-FFF2-40B4-BE49-F238E27FC236}">
                    <a16:creationId xmlns:a16="http://schemas.microsoft.com/office/drawing/2014/main" id="{3302BF06-2943-4196-8C97-56852CC3FF3F}"/>
                  </a:ext>
                </a:extLst>
              </p:cNvPr>
              <p:cNvSpPr txBox="1"/>
              <p:nvPr/>
            </p:nvSpPr>
            <p:spPr>
              <a:xfrm>
                <a:off x="8244504" y="2130770"/>
                <a:ext cx="649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H</a:t>
                </a:r>
              </a:p>
            </p:txBody>
          </p:sp>
          <p:sp>
            <p:nvSpPr>
              <p:cNvPr id="261" name="TextBox 260">
                <a:extLst>
                  <a:ext uri="{FF2B5EF4-FFF2-40B4-BE49-F238E27FC236}">
                    <a16:creationId xmlns:a16="http://schemas.microsoft.com/office/drawing/2014/main" id="{606A2F44-018A-47D8-84C4-D306C9863579}"/>
                  </a:ext>
                </a:extLst>
              </p:cNvPr>
              <p:cNvSpPr txBox="1"/>
              <p:nvPr/>
            </p:nvSpPr>
            <p:spPr>
              <a:xfrm>
                <a:off x="8386471" y="2130770"/>
                <a:ext cx="531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L</a:t>
                </a:r>
              </a:p>
            </p:txBody>
          </p:sp>
          <p:sp>
            <p:nvSpPr>
              <p:cNvPr id="262" name="TextBox 261">
                <a:extLst>
                  <a:ext uri="{FF2B5EF4-FFF2-40B4-BE49-F238E27FC236}">
                    <a16:creationId xmlns:a16="http://schemas.microsoft.com/office/drawing/2014/main" id="{E563510E-D357-4440-BF9B-BDCBD23BE1CC}"/>
                  </a:ext>
                </a:extLst>
              </p:cNvPr>
              <p:cNvSpPr txBox="1"/>
              <p:nvPr/>
            </p:nvSpPr>
            <p:spPr>
              <a:xfrm>
                <a:off x="8504892" y="2130770"/>
                <a:ext cx="649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H</a:t>
                </a:r>
              </a:p>
            </p:txBody>
          </p:sp>
          <p:sp>
            <p:nvSpPr>
              <p:cNvPr id="263" name="TextBox 262">
                <a:extLst>
                  <a:ext uri="{FF2B5EF4-FFF2-40B4-BE49-F238E27FC236}">
                    <a16:creationId xmlns:a16="http://schemas.microsoft.com/office/drawing/2014/main" id="{C36D0355-9D9F-429B-A850-12F7C10328D0}"/>
                  </a:ext>
                </a:extLst>
              </p:cNvPr>
              <p:cNvSpPr txBox="1"/>
              <p:nvPr/>
            </p:nvSpPr>
            <p:spPr>
              <a:xfrm>
                <a:off x="8642845" y="2130770"/>
                <a:ext cx="649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H</a:t>
                </a:r>
              </a:p>
            </p:txBody>
          </p:sp>
          <p:sp>
            <p:nvSpPr>
              <p:cNvPr id="264" name="TextBox 263">
                <a:extLst>
                  <a:ext uri="{FF2B5EF4-FFF2-40B4-BE49-F238E27FC236}">
                    <a16:creationId xmlns:a16="http://schemas.microsoft.com/office/drawing/2014/main" id="{4138775B-6BD7-4C63-8BEF-1C09BB6F391E}"/>
                  </a:ext>
                </a:extLst>
              </p:cNvPr>
              <p:cNvSpPr txBox="1"/>
              <p:nvPr/>
            </p:nvSpPr>
            <p:spPr>
              <a:xfrm>
                <a:off x="8768427" y="2130770"/>
                <a:ext cx="649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H</a:t>
                </a:r>
              </a:p>
            </p:txBody>
          </p:sp>
          <p:sp>
            <p:nvSpPr>
              <p:cNvPr id="265" name="TextBox 264">
                <a:extLst>
                  <a:ext uri="{FF2B5EF4-FFF2-40B4-BE49-F238E27FC236}">
                    <a16:creationId xmlns:a16="http://schemas.microsoft.com/office/drawing/2014/main" id="{2E32BD72-C75E-4963-983B-9270103B1E0C}"/>
                  </a:ext>
                </a:extLst>
              </p:cNvPr>
              <p:cNvSpPr txBox="1"/>
              <p:nvPr/>
            </p:nvSpPr>
            <p:spPr>
              <a:xfrm>
                <a:off x="8868136" y="2130770"/>
                <a:ext cx="129804"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ND</a:t>
                </a:r>
              </a:p>
            </p:txBody>
          </p:sp>
          <p:sp>
            <p:nvSpPr>
              <p:cNvPr id="266" name="TextBox 265">
                <a:extLst>
                  <a:ext uri="{FF2B5EF4-FFF2-40B4-BE49-F238E27FC236}">
                    <a16:creationId xmlns:a16="http://schemas.microsoft.com/office/drawing/2014/main" id="{39B1CF5E-8A63-42C6-84E0-C60B5BD4C73E}"/>
                  </a:ext>
                </a:extLst>
              </p:cNvPr>
              <p:cNvSpPr txBox="1"/>
              <p:nvPr/>
            </p:nvSpPr>
            <p:spPr>
              <a:xfrm>
                <a:off x="9029247" y="2130770"/>
                <a:ext cx="649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H</a:t>
                </a:r>
              </a:p>
            </p:txBody>
          </p:sp>
          <p:sp>
            <p:nvSpPr>
              <p:cNvPr id="267" name="TextBox 266">
                <a:extLst>
                  <a:ext uri="{FF2B5EF4-FFF2-40B4-BE49-F238E27FC236}">
                    <a16:creationId xmlns:a16="http://schemas.microsoft.com/office/drawing/2014/main" id="{7FC06AA1-8820-4EE1-B10A-5485F1834DD4}"/>
                  </a:ext>
                </a:extLst>
              </p:cNvPr>
              <p:cNvSpPr txBox="1"/>
              <p:nvPr/>
            </p:nvSpPr>
            <p:spPr>
              <a:xfrm>
                <a:off x="9167115" y="2130770"/>
                <a:ext cx="649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H</a:t>
                </a:r>
              </a:p>
            </p:txBody>
          </p:sp>
          <p:sp>
            <p:nvSpPr>
              <p:cNvPr id="268" name="TextBox 267">
                <a:extLst>
                  <a:ext uri="{FF2B5EF4-FFF2-40B4-BE49-F238E27FC236}">
                    <a16:creationId xmlns:a16="http://schemas.microsoft.com/office/drawing/2014/main" id="{029DA346-E6C5-49CD-9C0D-05EAC56BAF06}"/>
                  </a:ext>
                </a:extLst>
              </p:cNvPr>
              <p:cNvSpPr txBox="1"/>
              <p:nvPr/>
            </p:nvSpPr>
            <p:spPr>
              <a:xfrm>
                <a:off x="9293311" y="2130770"/>
                <a:ext cx="649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H</a:t>
                </a:r>
              </a:p>
            </p:txBody>
          </p:sp>
          <p:sp>
            <p:nvSpPr>
              <p:cNvPr id="269" name="TextBox 268">
                <a:extLst>
                  <a:ext uri="{FF2B5EF4-FFF2-40B4-BE49-F238E27FC236}">
                    <a16:creationId xmlns:a16="http://schemas.microsoft.com/office/drawing/2014/main" id="{F1C77F0A-8DDB-458C-99D8-5B0C6DF96409}"/>
                  </a:ext>
                </a:extLst>
              </p:cNvPr>
              <p:cNvSpPr txBox="1"/>
              <p:nvPr/>
            </p:nvSpPr>
            <p:spPr>
              <a:xfrm>
                <a:off x="9429010" y="2130770"/>
                <a:ext cx="649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H</a:t>
                </a:r>
              </a:p>
            </p:txBody>
          </p:sp>
          <p:sp>
            <p:nvSpPr>
              <p:cNvPr id="270" name="TextBox 269">
                <a:extLst>
                  <a:ext uri="{FF2B5EF4-FFF2-40B4-BE49-F238E27FC236}">
                    <a16:creationId xmlns:a16="http://schemas.microsoft.com/office/drawing/2014/main" id="{5024827D-3605-4106-8E7C-FDB465A7AB0B}"/>
                  </a:ext>
                </a:extLst>
              </p:cNvPr>
              <p:cNvSpPr txBox="1"/>
              <p:nvPr/>
            </p:nvSpPr>
            <p:spPr>
              <a:xfrm>
                <a:off x="9521999" y="2130770"/>
                <a:ext cx="129804"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ND</a:t>
                </a:r>
              </a:p>
            </p:txBody>
          </p:sp>
          <p:sp>
            <p:nvSpPr>
              <p:cNvPr id="271" name="TextBox 270">
                <a:extLst>
                  <a:ext uri="{FF2B5EF4-FFF2-40B4-BE49-F238E27FC236}">
                    <a16:creationId xmlns:a16="http://schemas.microsoft.com/office/drawing/2014/main" id="{20D1100D-FB8E-4173-9E05-EFBD64CDFF42}"/>
                  </a:ext>
                </a:extLst>
              </p:cNvPr>
              <p:cNvSpPr txBox="1"/>
              <p:nvPr/>
            </p:nvSpPr>
            <p:spPr>
              <a:xfrm>
                <a:off x="9688252" y="2130770"/>
                <a:ext cx="649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H</a:t>
                </a:r>
              </a:p>
            </p:txBody>
          </p:sp>
          <p:sp>
            <p:nvSpPr>
              <p:cNvPr id="272" name="TextBox 271">
                <a:extLst>
                  <a:ext uri="{FF2B5EF4-FFF2-40B4-BE49-F238E27FC236}">
                    <a16:creationId xmlns:a16="http://schemas.microsoft.com/office/drawing/2014/main" id="{927BA0C7-822C-47F1-90FC-750C2E6EE293}"/>
                  </a:ext>
                </a:extLst>
              </p:cNvPr>
              <p:cNvSpPr txBox="1"/>
              <p:nvPr/>
            </p:nvSpPr>
            <p:spPr>
              <a:xfrm>
                <a:off x="9822089" y="2130770"/>
                <a:ext cx="649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H</a:t>
                </a:r>
              </a:p>
            </p:txBody>
          </p:sp>
          <p:sp>
            <p:nvSpPr>
              <p:cNvPr id="273" name="TextBox 272">
                <a:extLst>
                  <a:ext uri="{FF2B5EF4-FFF2-40B4-BE49-F238E27FC236}">
                    <a16:creationId xmlns:a16="http://schemas.microsoft.com/office/drawing/2014/main" id="{66AA5188-B3C9-4B54-BA33-34503724566B}"/>
                  </a:ext>
                </a:extLst>
              </p:cNvPr>
              <p:cNvSpPr txBox="1"/>
              <p:nvPr/>
            </p:nvSpPr>
            <p:spPr>
              <a:xfrm>
                <a:off x="9948318" y="2130770"/>
                <a:ext cx="649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H</a:t>
                </a:r>
              </a:p>
            </p:txBody>
          </p:sp>
          <p:sp>
            <p:nvSpPr>
              <p:cNvPr id="274" name="TextBox 273">
                <a:extLst>
                  <a:ext uri="{FF2B5EF4-FFF2-40B4-BE49-F238E27FC236}">
                    <a16:creationId xmlns:a16="http://schemas.microsoft.com/office/drawing/2014/main" id="{B90C9815-0F3B-4565-A5D6-C15F711E55BC}"/>
                  </a:ext>
                </a:extLst>
              </p:cNvPr>
              <p:cNvSpPr txBox="1"/>
              <p:nvPr/>
            </p:nvSpPr>
            <p:spPr>
              <a:xfrm>
                <a:off x="10090259" y="2130770"/>
                <a:ext cx="531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L</a:t>
                </a:r>
              </a:p>
            </p:txBody>
          </p:sp>
          <p:sp>
            <p:nvSpPr>
              <p:cNvPr id="275" name="TextBox 274">
                <a:extLst>
                  <a:ext uri="{FF2B5EF4-FFF2-40B4-BE49-F238E27FC236}">
                    <a16:creationId xmlns:a16="http://schemas.microsoft.com/office/drawing/2014/main" id="{3CB21268-8D8D-4BFF-9E9B-C6BAC919DAAF}"/>
                  </a:ext>
                </a:extLst>
              </p:cNvPr>
              <p:cNvSpPr txBox="1"/>
              <p:nvPr/>
            </p:nvSpPr>
            <p:spPr>
              <a:xfrm>
                <a:off x="10206643" y="2130770"/>
                <a:ext cx="649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H</a:t>
                </a:r>
              </a:p>
            </p:txBody>
          </p:sp>
          <p:sp>
            <p:nvSpPr>
              <p:cNvPr id="276" name="TextBox 275">
                <a:extLst>
                  <a:ext uri="{FF2B5EF4-FFF2-40B4-BE49-F238E27FC236}">
                    <a16:creationId xmlns:a16="http://schemas.microsoft.com/office/drawing/2014/main" id="{FF272314-8B11-4969-B58C-0CF481A31A38}"/>
                  </a:ext>
                </a:extLst>
              </p:cNvPr>
              <p:cNvSpPr txBox="1"/>
              <p:nvPr/>
            </p:nvSpPr>
            <p:spPr>
              <a:xfrm>
                <a:off x="10341587" y="2130770"/>
                <a:ext cx="649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H</a:t>
                </a:r>
              </a:p>
            </p:txBody>
          </p:sp>
          <p:sp>
            <p:nvSpPr>
              <p:cNvPr id="277" name="TextBox 276">
                <a:extLst>
                  <a:ext uri="{FF2B5EF4-FFF2-40B4-BE49-F238E27FC236}">
                    <a16:creationId xmlns:a16="http://schemas.microsoft.com/office/drawing/2014/main" id="{A7E515F4-F3C6-4C37-B6AB-7E935A95DF88}"/>
                  </a:ext>
                </a:extLst>
              </p:cNvPr>
              <p:cNvSpPr txBox="1"/>
              <p:nvPr/>
            </p:nvSpPr>
            <p:spPr>
              <a:xfrm>
                <a:off x="10439283" y="2130770"/>
                <a:ext cx="129804"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ND</a:t>
                </a:r>
              </a:p>
            </p:txBody>
          </p:sp>
          <p:sp>
            <p:nvSpPr>
              <p:cNvPr id="278" name="TextBox 277">
                <a:extLst>
                  <a:ext uri="{FF2B5EF4-FFF2-40B4-BE49-F238E27FC236}">
                    <a16:creationId xmlns:a16="http://schemas.microsoft.com/office/drawing/2014/main" id="{958392D5-38AD-4F58-946E-3A5FEF623B2B}"/>
                  </a:ext>
                </a:extLst>
              </p:cNvPr>
              <p:cNvSpPr txBox="1"/>
              <p:nvPr/>
            </p:nvSpPr>
            <p:spPr>
              <a:xfrm>
                <a:off x="10576910" y="2130770"/>
                <a:ext cx="129804"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ND</a:t>
                </a:r>
              </a:p>
            </p:txBody>
          </p:sp>
          <p:sp>
            <p:nvSpPr>
              <p:cNvPr id="279" name="TextBox 278">
                <a:extLst>
                  <a:ext uri="{FF2B5EF4-FFF2-40B4-BE49-F238E27FC236}">
                    <a16:creationId xmlns:a16="http://schemas.microsoft.com/office/drawing/2014/main" id="{97104264-C7E7-43D7-BF6A-88B18FA92722}"/>
                  </a:ext>
                </a:extLst>
              </p:cNvPr>
              <p:cNvSpPr txBox="1"/>
              <p:nvPr/>
            </p:nvSpPr>
            <p:spPr>
              <a:xfrm>
                <a:off x="10737600" y="2130770"/>
                <a:ext cx="649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H</a:t>
                </a:r>
              </a:p>
            </p:txBody>
          </p:sp>
          <p:sp>
            <p:nvSpPr>
              <p:cNvPr id="280" name="TextBox 279">
                <a:extLst>
                  <a:ext uri="{FF2B5EF4-FFF2-40B4-BE49-F238E27FC236}">
                    <a16:creationId xmlns:a16="http://schemas.microsoft.com/office/drawing/2014/main" id="{A05ADEF3-8BF4-44B6-A2C9-4C99F3B938C8}"/>
                  </a:ext>
                </a:extLst>
              </p:cNvPr>
              <p:cNvSpPr txBox="1"/>
              <p:nvPr/>
            </p:nvSpPr>
            <p:spPr>
              <a:xfrm>
                <a:off x="10863770" y="2130770"/>
                <a:ext cx="649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H</a:t>
                </a:r>
              </a:p>
            </p:txBody>
          </p:sp>
          <p:sp>
            <p:nvSpPr>
              <p:cNvPr id="281" name="TextBox 280">
                <a:extLst>
                  <a:ext uri="{FF2B5EF4-FFF2-40B4-BE49-F238E27FC236}">
                    <a16:creationId xmlns:a16="http://schemas.microsoft.com/office/drawing/2014/main" id="{F715BC14-E0BE-4323-BB1E-2D0C3838E7DD}"/>
                  </a:ext>
                </a:extLst>
              </p:cNvPr>
              <p:cNvSpPr txBox="1"/>
              <p:nvPr/>
            </p:nvSpPr>
            <p:spPr>
              <a:xfrm>
                <a:off x="10999891" y="2130770"/>
                <a:ext cx="649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H</a:t>
                </a:r>
              </a:p>
            </p:txBody>
          </p:sp>
          <p:sp>
            <p:nvSpPr>
              <p:cNvPr id="282" name="TextBox 281">
                <a:extLst>
                  <a:ext uri="{FF2B5EF4-FFF2-40B4-BE49-F238E27FC236}">
                    <a16:creationId xmlns:a16="http://schemas.microsoft.com/office/drawing/2014/main" id="{6B3B0063-9AB2-4E2F-9950-2BD7CFEC19BE}"/>
                  </a:ext>
                </a:extLst>
              </p:cNvPr>
              <p:cNvSpPr txBox="1"/>
              <p:nvPr/>
            </p:nvSpPr>
            <p:spPr>
              <a:xfrm>
                <a:off x="3530483" y="2130770"/>
                <a:ext cx="531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L</a:t>
                </a:r>
              </a:p>
            </p:txBody>
          </p:sp>
          <p:sp>
            <p:nvSpPr>
              <p:cNvPr id="283" name="TextBox 282">
                <a:extLst>
                  <a:ext uri="{FF2B5EF4-FFF2-40B4-BE49-F238E27FC236}">
                    <a16:creationId xmlns:a16="http://schemas.microsoft.com/office/drawing/2014/main" id="{E17682FF-F006-45AD-8FE4-638A00E0D628}"/>
                  </a:ext>
                </a:extLst>
              </p:cNvPr>
              <p:cNvSpPr txBox="1"/>
              <p:nvPr/>
            </p:nvSpPr>
            <p:spPr>
              <a:xfrm>
                <a:off x="6411578" y="2130770"/>
                <a:ext cx="53102" cy="138499"/>
              </a:xfrm>
              <a:prstGeom prst="rect">
                <a:avLst/>
              </a:prstGeom>
              <a:noFill/>
            </p:spPr>
            <p:txBody>
              <a:bodyPr wrap="none" lIns="0" tIns="0" rIns="0" bIns="0" rtlCol="0" anchor="b" anchorCtr="0">
                <a:spAutoFit/>
              </a:bodyPr>
              <a:lstStyle/>
              <a:p>
                <a:pPr defTabSz="457189"/>
                <a:r>
                  <a:rPr lang="en-US" sz="900">
                    <a:solidFill>
                      <a:prstClr val="black"/>
                    </a:solidFill>
                    <a:latin typeface="Arial Nova Cond"/>
                  </a:rPr>
                  <a:t>L</a:t>
                </a:r>
              </a:p>
            </p:txBody>
          </p:sp>
        </p:grpSp>
        <p:cxnSp>
          <p:nvCxnSpPr>
            <p:cNvPr id="195" name="Straight Connector 194">
              <a:extLst>
                <a:ext uri="{FF2B5EF4-FFF2-40B4-BE49-F238E27FC236}">
                  <a16:creationId xmlns:a16="http://schemas.microsoft.com/office/drawing/2014/main" id="{F1D6976C-E07F-4B4F-819D-D242B44D40FB}"/>
                </a:ext>
              </a:extLst>
            </p:cNvPr>
            <p:cNvCxnSpPr>
              <a:cxnSpLocks/>
            </p:cNvCxnSpPr>
            <p:nvPr/>
          </p:nvCxnSpPr>
          <p:spPr>
            <a:xfrm>
              <a:off x="1430214" y="3854334"/>
              <a:ext cx="1063005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6757E46-8380-454D-B247-CC7EEF324989}"/>
                </a:ext>
              </a:extLst>
            </p:cNvPr>
            <p:cNvCxnSpPr>
              <a:cxnSpLocks/>
            </p:cNvCxnSpPr>
            <p:nvPr/>
          </p:nvCxnSpPr>
          <p:spPr>
            <a:xfrm>
              <a:off x="1430214" y="2952235"/>
              <a:ext cx="1063005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7" name="TextBox 196">
              <a:extLst>
                <a:ext uri="{FF2B5EF4-FFF2-40B4-BE49-F238E27FC236}">
                  <a16:creationId xmlns:a16="http://schemas.microsoft.com/office/drawing/2014/main" id="{5CB432F3-4EF0-4CB3-9798-7D13A62C6442}"/>
                </a:ext>
              </a:extLst>
            </p:cNvPr>
            <p:cNvSpPr txBox="1"/>
            <p:nvPr/>
          </p:nvSpPr>
          <p:spPr>
            <a:xfrm>
              <a:off x="7639495" y="3773858"/>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SD</a:t>
              </a:r>
            </a:p>
          </p:txBody>
        </p:sp>
        <p:sp>
          <p:nvSpPr>
            <p:cNvPr id="198" name="TextBox 197">
              <a:extLst>
                <a:ext uri="{FF2B5EF4-FFF2-40B4-BE49-F238E27FC236}">
                  <a16:creationId xmlns:a16="http://schemas.microsoft.com/office/drawing/2014/main" id="{339FDB6D-0E74-40AD-9E4F-C8C2C4DC869C}"/>
                </a:ext>
              </a:extLst>
            </p:cNvPr>
            <p:cNvSpPr txBox="1"/>
            <p:nvPr/>
          </p:nvSpPr>
          <p:spPr>
            <a:xfrm>
              <a:off x="7774827" y="3809914"/>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SD</a:t>
              </a:r>
            </a:p>
          </p:txBody>
        </p:sp>
        <p:sp>
          <p:nvSpPr>
            <p:cNvPr id="199" name="TextBox 198">
              <a:extLst>
                <a:ext uri="{FF2B5EF4-FFF2-40B4-BE49-F238E27FC236}">
                  <a16:creationId xmlns:a16="http://schemas.microsoft.com/office/drawing/2014/main" id="{C78B0C51-ED79-4C37-8BAF-B2ED4C2E2D1E}"/>
                </a:ext>
              </a:extLst>
            </p:cNvPr>
            <p:cNvSpPr txBox="1"/>
            <p:nvPr/>
          </p:nvSpPr>
          <p:spPr>
            <a:xfrm>
              <a:off x="3787747" y="3030520"/>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SD</a:t>
              </a:r>
            </a:p>
          </p:txBody>
        </p:sp>
        <p:sp>
          <p:nvSpPr>
            <p:cNvPr id="200" name="Rectangle 199">
              <a:extLst>
                <a:ext uri="{FF2B5EF4-FFF2-40B4-BE49-F238E27FC236}">
                  <a16:creationId xmlns:a16="http://schemas.microsoft.com/office/drawing/2014/main" id="{AB41E80A-4544-4181-9EB8-54AE74F753E0}"/>
                </a:ext>
              </a:extLst>
            </p:cNvPr>
            <p:cNvSpPr/>
            <p:nvPr/>
          </p:nvSpPr>
          <p:spPr>
            <a:xfrm>
              <a:off x="4203147" y="3252365"/>
              <a:ext cx="131204" cy="65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201" name="Rectangle 200">
              <a:extLst>
                <a:ext uri="{FF2B5EF4-FFF2-40B4-BE49-F238E27FC236}">
                  <a16:creationId xmlns:a16="http://schemas.microsoft.com/office/drawing/2014/main" id="{3061F591-13A3-4A99-A031-F5A0AD91EA98}"/>
                </a:ext>
              </a:extLst>
            </p:cNvPr>
            <p:cNvSpPr/>
            <p:nvPr/>
          </p:nvSpPr>
          <p:spPr>
            <a:xfrm>
              <a:off x="4347292" y="3271779"/>
              <a:ext cx="131204"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sp>
          <p:nvSpPr>
            <p:cNvPr id="202" name="TextBox 201">
              <a:extLst>
                <a:ext uri="{FF2B5EF4-FFF2-40B4-BE49-F238E27FC236}">
                  <a16:creationId xmlns:a16="http://schemas.microsoft.com/office/drawing/2014/main" id="{CE9CD54A-BD38-43AF-8654-2FE9C27AC0A2}"/>
                </a:ext>
              </a:extLst>
            </p:cNvPr>
            <p:cNvSpPr txBox="1"/>
            <p:nvPr/>
          </p:nvSpPr>
          <p:spPr>
            <a:xfrm>
              <a:off x="4790418" y="3174680"/>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PD</a:t>
              </a:r>
            </a:p>
          </p:txBody>
        </p:sp>
        <p:sp>
          <p:nvSpPr>
            <p:cNvPr id="203" name="TextBox 202">
              <a:extLst>
                <a:ext uri="{FF2B5EF4-FFF2-40B4-BE49-F238E27FC236}">
                  <a16:creationId xmlns:a16="http://schemas.microsoft.com/office/drawing/2014/main" id="{B254A98C-A7F0-4704-99AB-190B6D528D6E}"/>
                </a:ext>
              </a:extLst>
            </p:cNvPr>
            <p:cNvSpPr txBox="1"/>
            <p:nvPr/>
          </p:nvSpPr>
          <p:spPr>
            <a:xfrm>
              <a:off x="8072147" y="3874530"/>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SD</a:t>
              </a:r>
            </a:p>
          </p:txBody>
        </p:sp>
        <p:sp>
          <p:nvSpPr>
            <p:cNvPr id="204" name="Rectangle 203">
              <a:extLst>
                <a:ext uri="{FF2B5EF4-FFF2-40B4-BE49-F238E27FC236}">
                  <a16:creationId xmlns:a16="http://schemas.microsoft.com/office/drawing/2014/main" id="{FB3EE748-75ED-46DB-9CF3-6803A1FC283A}"/>
                </a:ext>
              </a:extLst>
            </p:cNvPr>
            <p:cNvSpPr/>
            <p:nvPr/>
          </p:nvSpPr>
          <p:spPr>
            <a:xfrm>
              <a:off x="4923419" y="3312349"/>
              <a:ext cx="128016" cy="76274"/>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800">
                <a:solidFill>
                  <a:prstClr val="white"/>
                </a:solidFill>
                <a:latin typeface="Arial Nova Cond"/>
              </a:endParaRPr>
            </a:p>
          </p:txBody>
        </p:sp>
        <p:cxnSp>
          <p:nvCxnSpPr>
            <p:cNvPr id="205" name="Straight Connector 204">
              <a:extLst>
                <a:ext uri="{FF2B5EF4-FFF2-40B4-BE49-F238E27FC236}">
                  <a16:creationId xmlns:a16="http://schemas.microsoft.com/office/drawing/2014/main" id="{EBCD0750-9F6C-46D9-833C-99705D1CA0EE}"/>
                </a:ext>
              </a:extLst>
            </p:cNvPr>
            <p:cNvCxnSpPr>
              <a:cxnSpLocks/>
            </p:cNvCxnSpPr>
            <p:nvPr/>
          </p:nvCxnSpPr>
          <p:spPr>
            <a:xfrm>
              <a:off x="1430214" y="3311850"/>
              <a:ext cx="106300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561E736E-0DC4-46E4-BE44-1D5923C6EA6F}"/>
                </a:ext>
              </a:extLst>
            </p:cNvPr>
            <p:cNvSpPr txBox="1"/>
            <p:nvPr/>
          </p:nvSpPr>
          <p:spPr>
            <a:xfrm>
              <a:off x="3213867" y="2912926"/>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SD</a:t>
              </a:r>
            </a:p>
          </p:txBody>
        </p:sp>
        <p:sp>
          <p:nvSpPr>
            <p:cNvPr id="207" name="TextBox 206">
              <a:extLst>
                <a:ext uri="{FF2B5EF4-FFF2-40B4-BE49-F238E27FC236}">
                  <a16:creationId xmlns:a16="http://schemas.microsoft.com/office/drawing/2014/main" id="{4CDA28EC-4A12-4CF9-ABAC-EA4E9A4F7CB0}"/>
                </a:ext>
              </a:extLst>
            </p:cNvPr>
            <p:cNvSpPr txBox="1"/>
            <p:nvPr/>
          </p:nvSpPr>
          <p:spPr>
            <a:xfrm>
              <a:off x="3357359" y="2928290"/>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SD</a:t>
              </a:r>
            </a:p>
          </p:txBody>
        </p:sp>
        <p:sp>
          <p:nvSpPr>
            <p:cNvPr id="208" name="TextBox 207">
              <a:extLst>
                <a:ext uri="{FF2B5EF4-FFF2-40B4-BE49-F238E27FC236}">
                  <a16:creationId xmlns:a16="http://schemas.microsoft.com/office/drawing/2014/main" id="{2E92B0AA-9813-407A-9EC9-458BCD21B082}"/>
                </a:ext>
              </a:extLst>
            </p:cNvPr>
            <p:cNvSpPr txBox="1"/>
            <p:nvPr/>
          </p:nvSpPr>
          <p:spPr>
            <a:xfrm>
              <a:off x="3505432" y="2943392"/>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PD</a:t>
              </a:r>
            </a:p>
          </p:txBody>
        </p:sp>
        <p:sp>
          <p:nvSpPr>
            <p:cNvPr id="209" name="TextBox 208">
              <a:extLst>
                <a:ext uri="{FF2B5EF4-FFF2-40B4-BE49-F238E27FC236}">
                  <a16:creationId xmlns:a16="http://schemas.microsoft.com/office/drawing/2014/main" id="{2244ED91-A82A-4B68-8FFC-854C0358D4D3}"/>
                </a:ext>
              </a:extLst>
            </p:cNvPr>
            <p:cNvSpPr txBox="1"/>
            <p:nvPr/>
          </p:nvSpPr>
          <p:spPr>
            <a:xfrm>
              <a:off x="2932493" y="2879730"/>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SD</a:t>
              </a:r>
            </a:p>
          </p:txBody>
        </p:sp>
        <p:sp>
          <p:nvSpPr>
            <p:cNvPr id="210" name="TextBox 209">
              <a:extLst>
                <a:ext uri="{FF2B5EF4-FFF2-40B4-BE49-F238E27FC236}">
                  <a16:creationId xmlns:a16="http://schemas.microsoft.com/office/drawing/2014/main" id="{FC48E8D2-6B0F-4F20-9991-F6115DC44990}"/>
                </a:ext>
              </a:extLst>
            </p:cNvPr>
            <p:cNvSpPr txBox="1"/>
            <p:nvPr/>
          </p:nvSpPr>
          <p:spPr>
            <a:xfrm>
              <a:off x="3073008" y="2897805"/>
              <a:ext cx="118622" cy="123111"/>
            </a:xfrm>
            <a:prstGeom prst="rect">
              <a:avLst/>
            </a:prstGeom>
            <a:noFill/>
          </p:spPr>
          <p:txBody>
            <a:bodyPr wrap="none" lIns="0" tIns="0" rIns="0" bIns="0" rtlCol="0" anchor="b" anchorCtr="0">
              <a:spAutoFit/>
            </a:bodyPr>
            <a:lstStyle/>
            <a:p>
              <a:pPr defTabSz="457189"/>
              <a:r>
                <a:rPr lang="en-US" sz="800">
                  <a:solidFill>
                    <a:prstClr val="black"/>
                  </a:solidFill>
                  <a:latin typeface="Arial Nova Cond"/>
                </a:rPr>
                <a:t>PD</a:t>
              </a:r>
            </a:p>
          </p:txBody>
        </p:sp>
      </p:grpSp>
      <p:grpSp>
        <p:nvGrpSpPr>
          <p:cNvPr id="2" name="Group 1">
            <a:extLst>
              <a:ext uri="{FF2B5EF4-FFF2-40B4-BE49-F238E27FC236}">
                <a16:creationId xmlns:a16="http://schemas.microsoft.com/office/drawing/2014/main" id="{4C3FEF38-F32B-411C-A5A8-15658D856A84}"/>
              </a:ext>
            </a:extLst>
          </p:cNvPr>
          <p:cNvGrpSpPr/>
          <p:nvPr/>
        </p:nvGrpSpPr>
        <p:grpSpPr>
          <a:xfrm>
            <a:off x="10326687" y="1889939"/>
            <a:ext cx="1537847" cy="841837"/>
            <a:chOff x="8908249" y="1599388"/>
            <a:chExt cx="1537846" cy="841836"/>
          </a:xfrm>
        </p:grpSpPr>
        <p:sp>
          <p:nvSpPr>
            <p:cNvPr id="286" name="TextBox 285">
              <a:extLst>
                <a:ext uri="{FF2B5EF4-FFF2-40B4-BE49-F238E27FC236}">
                  <a16:creationId xmlns:a16="http://schemas.microsoft.com/office/drawing/2014/main" id="{514DA119-03C7-41ED-8BCF-E7C469CEA78C}"/>
                </a:ext>
              </a:extLst>
            </p:cNvPr>
            <p:cNvSpPr txBox="1"/>
            <p:nvPr/>
          </p:nvSpPr>
          <p:spPr>
            <a:xfrm>
              <a:off x="9305314" y="1707380"/>
              <a:ext cx="925060" cy="184666"/>
            </a:xfrm>
            <a:prstGeom prst="rect">
              <a:avLst/>
            </a:prstGeom>
            <a:noFill/>
          </p:spPr>
          <p:txBody>
            <a:bodyPr wrap="none" lIns="0" tIns="0" rIns="0" bIns="0" rtlCol="0">
              <a:spAutoFit/>
            </a:bodyPr>
            <a:lstStyle/>
            <a:p>
              <a:pPr defTabSz="457189"/>
              <a:r>
                <a:rPr lang="en-US" sz="1200">
                  <a:solidFill>
                    <a:prstClr val="black"/>
                  </a:solidFill>
                  <a:latin typeface="Arial Nova Cond"/>
                </a:rPr>
                <a:t>Dose Group 36</a:t>
              </a:r>
            </a:p>
          </p:txBody>
        </p:sp>
        <p:sp>
          <p:nvSpPr>
            <p:cNvPr id="287" name="Rectangle 286">
              <a:extLst>
                <a:ext uri="{FF2B5EF4-FFF2-40B4-BE49-F238E27FC236}">
                  <a16:creationId xmlns:a16="http://schemas.microsoft.com/office/drawing/2014/main" id="{05984881-2251-492D-854E-C26CDE61EC5E}"/>
                </a:ext>
              </a:extLst>
            </p:cNvPr>
            <p:cNvSpPr/>
            <p:nvPr/>
          </p:nvSpPr>
          <p:spPr>
            <a:xfrm>
              <a:off x="8908249" y="1599388"/>
              <a:ext cx="1537846" cy="841836"/>
            </a:xfrm>
            <a:prstGeom prst="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defTabSz="457189"/>
              <a:endParaRPr lang="en-US" sz="2000">
                <a:solidFill>
                  <a:prstClr val="black"/>
                </a:solidFill>
                <a:latin typeface="Arial Nova Cond"/>
              </a:endParaRPr>
            </a:p>
          </p:txBody>
        </p:sp>
        <p:sp>
          <p:nvSpPr>
            <p:cNvPr id="288" name="TextBox 287">
              <a:extLst>
                <a:ext uri="{FF2B5EF4-FFF2-40B4-BE49-F238E27FC236}">
                  <a16:creationId xmlns:a16="http://schemas.microsoft.com/office/drawing/2014/main" id="{791516C1-ADD4-44CB-B043-72BB1A2095EC}"/>
                </a:ext>
              </a:extLst>
            </p:cNvPr>
            <p:cNvSpPr txBox="1"/>
            <p:nvPr/>
          </p:nvSpPr>
          <p:spPr>
            <a:xfrm>
              <a:off x="9305314" y="1928996"/>
              <a:ext cx="925060" cy="184666"/>
            </a:xfrm>
            <a:prstGeom prst="rect">
              <a:avLst/>
            </a:prstGeom>
            <a:noFill/>
          </p:spPr>
          <p:txBody>
            <a:bodyPr wrap="none" lIns="0" tIns="0" rIns="0" bIns="0" rtlCol="0">
              <a:spAutoFit/>
            </a:bodyPr>
            <a:lstStyle/>
            <a:p>
              <a:pPr defTabSz="457189"/>
              <a:r>
                <a:rPr lang="en-US" sz="1200">
                  <a:solidFill>
                    <a:prstClr val="black"/>
                  </a:solidFill>
                  <a:latin typeface="Arial Nova Cond"/>
                </a:rPr>
                <a:t>Dose Group 43</a:t>
              </a:r>
            </a:p>
          </p:txBody>
        </p:sp>
        <p:sp>
          <p:nvSpPr>
            <p:cNvPr id="289" name="Rectangle 288">
              <a:extLst>
                <a:ext uri="{FF2B5EF4-FFF2-40B4-BE49-F238E27FC236}">
                  <a16:creationId xmlns:a16="http://schemas.microsoft.com/office/drawing/2014/main" id="{FF022770-B712-4D1F-80EC-488FF454A5CF}"/>
                </a:ext>
              </a:extLst>
            </p:cNvPr>
            <p:cNvSpPr/>
            <p:nvPr/>
          </p:nvSpPr>
          <p:spPr>
            <a:xfrm>
              <a:off x="9088572" y="1729588"/>
              <a:ext cx="143046" cy="137160"/>
            </a:xfrm>
            <a:prstGeom prst="rect">
              <a:avLst/>
            </a:prstGeom>
            <a:solidFill>
              <a:srgbClr val="C04E0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2400">
                <a:solidFill>
                  <a:prstClr val="white"/>
                </a:solidFill>
                <a:latin typeface="Arial Nova Cond"/>
              </a:endParaRPr>
            </a:p>
          </p:txBody>
        </p:sp>
        <p:sp>
          <p:nvSpPr>
            <p:cNvPr id="290" name="Rectangle 289">
              <a:extLst>
                <a:ext uri="{FF2B5EF4-FFF2-40B4-BE49-F238E27FC236}">
                  <a16:creationId xmlns:a16="http://schemas.microsoft.com/office/drawing/2014/main" id="{54C18572-F400-400D-BFAA-5D7555EAFD4F}"/>
                </a:ext>
              </a:extLst>
            </p:cNvPr>
            <p:cNvSpPr/>
            <p:nvPr/>
          </p:nvSpPr>
          <p:spPr>
            <a:xfrm>
              <a:off x="9088572" y="1956393"/>
              <a:ext cx="143046" cy="137160"/>
            </a:xfrm>
            <a:prstGeom prst="rect">
              <a:avLst/>
            </a:prstGeom>
            <a:solidFill>
              <a:srgbClr val="3C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2400">
                <a:solidFill>
                  <a:prstClr val="white"/>
                </a:solidFill>
                <a:latin typeface="Arial Nova Cond"/>
              </a:endParaRPr>
            </a:p>
          </p:txBody>
        </p:sp>
        <p:sp>
          <p:nvSpPr>
            <p:cNvPr id="291" name="TextBox 290">
              <a:extLst>
                <a:ext uri="{FF2B5EF4-FFF2-40B4-BE49-F238E27FC236}">
                  <a16:creationId xmlns:a16="http://schemas.microsoft.com/office/drawing/2014/main" id="{81CDA5A2-98AE-4745-A0D2-04711E91BCFD}"/>
                </a:ext>
              </a:extLst>
            </p:cNvPr>
            <p:cNvSpPr txBox="1"/>
            <p:nvPr/>
          </p:nvSpPr>
          <p:spPr>
            <a:xfrm>
              <a:off x="9305314" y="2160991"/>
              <a:ext cx="1070250" cy="184666"/>
            </a:xfrm>
            <a:prstGeom prst="rect">
              <a:avLst/>
            </a:prstGeom>
            <a:noFill/>
          </p:spPr>
          <p:txBody>
            <a:bodyPr wrap="square" lIns="0" tIns="0" rIns="0" bIns="0" rtlCol="0">
              <a:spAutoFit/>
            </a:bodyPr>
            <a:lstStyle/>
            <a:p>
              <a:pPr defTabSz="457189"/>
              <a:r>
                <a:rPr lang="en-US" sz="1200">
                  <a:solidFill>
                    <a:prstClr val="black"/>
                  </a:solidFill>
                  <a:latin typeface="Arial Nova Cond"/>
                </a:rPr>
                <a:t>UpRi &lt;33 mg/m</a:t>
              </a:r>
              <a:r>
                <a:rPr lang="en-US" sz="1200" baseline="30000">
                  <a:solidFill>
                    <a:prstClr val="black"/>
                  </a:solidFill>
                  <a:latin typeface="Arial Nova Cond"/>
                </a:rPr>
                <a:t>2</a:t>
              </a:r>
              <a:endParaRPr lang="en-US" sz="1200">
                <a:solidFill>
                  <a:prstClr val="black"/>
                </a:solidFill>
                <a:latin typeface="Arial Nova Cond"/>
              </a:endParaRPr>
            </a:p>
          </p:txBody>
        </p:sp>
        <p:sp>
          <p:nvSpPr>
            <p:cNvPr id="292" name="Rectangle 291">
              <a:extLst>
                <a:ext uri="{FF2B5EF4-FFF2-40B4-BE49-F238E27FC236}">
                  <a16:creationId xmlns:a16="http://schemas.microsoft.com/office/drawing/2014/main" id="{58D48D81-AA24-4970-BA21-98F74002F0AC}"/>
                </a:ext>
              </a:extLst>
            </p:cNvPr>
            <p:cNvSpPr/>
            <p:nvPr/>
          </p:nvSpPr>
          <p:spPr>
            <a:xfrm>
              <a:off x="9088572" y="2183198"/>
              <a:ext cx="143046" cy="137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457189"/>
              <a:endParaRPr lang="en-US" sz="2400">
                <a:solidFill>
                  <a:prstClr val="white"/>
                </a:solidFill>
                <a:latin typeface="Arial Nova Cond"/>
              </a:endParaRPr>
            </a:p>
          </p:txBody>
        </p:sp>
      </p:grpSp>
      <p:sp>
        <p:nvSpPr>
          <p:cNvPr id="293" name="Rectangle 292">
            <a:extLst>
              <a:ext uri="{FF2B5EF4-FFF2-40B4-BE49-F238E27FC236}">
                <a16:creationId xmlns:a16="http://schemas.microsoft.com/office/drawing/2014/main" id="{02D18C9F-00F2-471C-BBF6-C9A49E4A2621}"/>
              </a:ext>
            </a:extLst>
          </p:cNvPr>
          <p:cNvSpPr/>
          <p:nvPr/>
        </p:nvSpPr>
        <p:spPr>
          <a:xfrm>
            <a:off x="4426799" y="2173815"/>
            <a:ext cx="4110799" cy="740116"/>
          </a:xfrm>
          <a:prstGeom prst="rect">
            <a:avLst/>
          </a:prstGeom>
          <a:solidFill>
            <a:schemeClr val="tx2">
              <a:lumMod val="40000"/>
              <a:lumOff val="6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spcAft>
                <a:spcPts val="600"/>
              </a:spcAft>
              <a:buClr>
                <a:prstClr val="black"/>
              </a:buClr>
              <a:defRPr/>
            </a:pPr>
            <a:r>
              <a:rPr lang="en-US">
                <a:solidFill>
                  <a:srgbClr val="44546A"/>
                </a:solidFill>
                <a:latin typeface="Arial Nova Cond" panose="020B0506020202020204" pitchFamily="34" charset="0"/>
                <a:ea typeface="MS PGothic" charset="0"/>
                <a:cs typeface="Arial" panose="020B0604020202020204" pitchFamily="34" charset="0"/>
              </a:rPr>
              <a:t>49/73 (67%) Patients Had a Target Lesion Reduction From Baseline</a:t>
            </a:r>
          </a:p>
        </p:txBody>
      </p:sp>
    </p:spTree>
    <p:extLst>
      <p:ext uri="{BB962C8B-B14F-4D97-AF65-F5344CB8AC3E}">
        <p14:creationId xmlns:p14="http://schemas.microsoft.com/office/powerpoint/2010/main" val="165639970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0259D0D-2650-4F7E-895F-58238306494E}"/>
              </a:ext>
            </a:extLst>
          </p:cNvPr>
          <p:cNvSpPr/>
          <p:nvPr/>
        </p:nvSpPr>
        <p:spPr>
          <a:xfrm>
            <a:off x="0" y="1410341"/>
            <a:ext cx="12192000" cy="3612660"/>
          </a:xfrm>
          <a:prstGeom prst="rect">
            <a:avLst/>
          </a:prstGeom>
          <a:solidFill>
            <a:schemeClr val="tx2">
              <a:lumMod val="40000"/>
              <a:lumOff val="6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a:solidFill>
                <a:prstClr val="white"/>
              </a:solidFill>
              <a:latin typeface="Calibri"/>
            </a:endParaRPr>
          </a:p>
        </p:txBody>
      </p:sp>
      <p:sp>
        <p:nvSpPr>
          <p:cNvPr id="2" name="Title 1">
            <a:extLst>
              <a:ext uri="{FF2B5EF4-FFF2-40B4-BE49-F238E27FC236}">
                <a16:creationId xmlns:a16="http://schemas.microsoft.com/office/drawing/2014/main" id="{5FD2D46E-615A-0047-A39D-6C7389E141FA}"/>
              </a:ext>
            </a:extLst>
          </p:cNvPr>
          <p:cNvSpPr>
            <a:spLocks noGrp="1"/>
          </p:cNvSpPr>
          <p:nvPr>
            <p:ph type="title"/>
          </p:nvPr>
        </p:nvSpPr>
        <p:spPr>
          <a:xfrm>
            <a:off x="3038620" y="0"/>
            <a:ext cx="7561896" cy="1200928"/>
          </a:xfrm>
        </p:spPr>
        <p:txBody>
          <a:bodyPr>
            <a:noAutofit/>
          </a:bodyPr>
          <a:lstStyle/>
          <a:p>
            <a:r>
              <a:rPr lang="en-US" sz="3200" dirty="0"/>
              <a:t>GOG-3049 / ENGOT-OV71-NSGO-CTU</a:t>
            </a:r>
            <a:br>
              <a:rPr lang="en-US" dirty="0"/>
            </a:br>
            <a:r>
              <a:rPr lang="en-US" sz="1867" b="1" dirty="0">
                <a:solidFill>
                  <a:schemeClr val="accent1"/>
                </a:solidFill>
              </a:rPr>
              <a:t>Phase 3 Study of </a:t>
            </a:r>
            <a:r>
              <a:rPr lang="en-US" sz="1867" b="1" dirty="0" err="1">
                <a:solidFill>
                  <a:schemeClr val="accent1"/>
                </a:solidFill>
              </a:rPr>
              <a:t>UpRi</a:t>
            </a:r>
            <a:r>
              <a:rPr lang="en-US" sz="1867" b="1" dirty="0">
                <a:solidFill>
                  <a:schemeClr val="accent1"/>
                </a:solidFill>
              </a:rPr>
              <a:t> Monotherapy Maintenance vs Placebo in Recurrent Platinum-Sensitive Ovarian Cancer</a:t>
            </a:r>
            <a:endParaRPr lang="en-US" sz="1867" dirty="0"/>
          </a:p>
        </p:txBody>
      </p:sp>
      <p:sp>
        <p:nvSpPr>
          <p:cNvPr id="37" name="Text Placeholder 36">
            <a:extLst>
              <a:ext uri="{FF2B5EF4-FFF2-40B4-BE49-F238E27FC236}">
                <a16:creationId xmlns:a16="http://schemas.microsoft.com/office/drawing/2014/main" id="{17E79B9B-0C9E-40B1-A431-C7354AFE50D9}"/>
              </a:ext>
            </a:extLst>
          </p:cNvPr>
          <p:cNvSpPr>
            <a:spLocks noGrp="1"/>
          </p:cNvSpPr>
          <p:nvPr>
            <p:ph type="body" sz="quarter" idx="4294967295"/>
          </p:nvPr>
        </p:nvSpPr>
        <p:spPr>
          <a:xfrm>
            <a:off x="299956" y="5835653"/>
            <a:ext cx="8832851" cy="831849"/>
          </a:xfrm>
        </p:spPr>
        <p:txBody>
          <a:bodyPr>
            <a:normAutofit fontScale="40000" lnSpcReduction="20000"/>
          </a:bodyPr>
          <a:lstStyle/>
          <a:p>
            <a:pPr marL="0" indent="0">
              <a:lnSpc>
                <a:spcPct val="120000"/>
              </a:lnSpc>
              <a:buNone/>
            </a:pPr>
            <a:r>
              <a:rPr lang="en-US" noProof="0"/>
              <a:t>BICR, blinded independent central review; </a:t>
            </a:r>
            <a:r>
              <a:rPr lang="en-US" i="1" noProof="0"/>
              <a:t>BRCA</a:t>
            </a:r>
            <a:r>
              <a:rPr lang="en-US" noProof="0"/>
              <a:t>mut, breast cancer susceptibility gene mutated; CHMP, Committee for Medicinal Products for Human Use; CR, complete response; FDA, Food and Drug Administration; IV, intravenous; NaPi2b, sodium-dependent phosphate transport protein 2B; ORR, overall response rate; OS, overall survival; PARPi, poly (ADP-ribose) polymerase inhibitor; PFS, progression-free survival; PR, partial response; Q4W, every 4 weeks; SD, stable disease; TPS, tumor proportion score; UpRi, upifitamab rilsodotin.</a:t>
            </a:r>
          </a:p>
        </p:txBody>
      </p:sp>
      <p:sp>
        <p:nvSpPr>
          <p:cNvPr id="35" name="Rectangle 34">
            <a:extLst>
              <a:ext uri="{FF2B5EF4-FFF2-40B4-BE49-F238E27FC236}">
                <a16:creationId xmlns:a16="http://schemas.microsoft.com/office/drawing/2014/main" id="{90CC84FC-911D-4A47-82E6-B1AFD20040FF}"/>
              </a:ext>
            </a:extLst>
          </p:cNvPr>
          <p:cNvSpPr/>
          <p:nvPr/>
        </p:nvSpPr>
        <p:spPr>
          <a:xfrm>
            <a:off x="1415851" y="5186702"/>
            <a:ext cx="9360301" cy="439540"/>
          </a:xfrm>
          <a:prstGeom prst="rect">
            <a:avLst/>
          </a:prstGeom>
          <a:solidFill>
            <a:srgbClr val="D5F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r>
              <a:rPr lang="en-US" sz="1867">
                <a:solidFill>
                  <a:prstClr val="black"/>
                </a:solidFill>
                <a:latin typeface="Calibri"/>
              </a:rPr>
              <a:t>Informed by FDA Feedback and CHMP Scientific Advice; Plans to Initiate in 2022</a:t>
            </a:r>
          </a:p>
        </p:txBody>
      </p:sp>
      <p:sp>
        <p:nvSpPr>
          <p:cNvPr id="30" name="Arrow: Pentagon 29">
            <a:extLst>
              <a:ext uri="{FF2B5EF4-FFF2-40B4-BE49-F238E27FC236}">
                <a16:creationId xmlns:a16="http://schemas.microsoft.com/office/drawing/2014/main" id="{823D252D-F973-4CD9-B18C-1284055FB860}"/>
              </a:ext>
            </a:extLst>
          </p:cNvPr>
          <p:cNvSpPr/>
          <p:nvPr/>
        </p:nvSpPr>
        <p:spPr>
          <a:xfrm>
            <a:off x="39976" y="1696106"/>
            <a:ext cx="4716379" cy="2914871"/>
          </a:xfrm>
          <a:prstGeom prst="homePlate">
            <a:avLst>
              <a:gd name="adj" fmla="val 0"/>
            </a:avLst>
          </a:prstGeom>
          <a:solidFill>
            <a:srgbClr val="1A375C"/>
          </a:solidFill>
          <a:ln w="57150">
            <a:solidFill>
              <a:srgbClr val="138FC8"/>
            </a:solid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defTabSz="457189">
              <a:lnSpc>
                <a:spcPct val="90000"/>
              </a:lnSpc>
              <a:spcAft>
                <a:spcPts val="300"/>
              </a:spcAft>
              <a:defRPr/>
            </a:pPr>
            <a:r>
              <a:rPr lang="en-US">
                <a:solidFill>
                  <a:prstClr val="white"/>
                </a:solidFill>
                <a:latin typeface="Calibri"/>
              </a:rPr>
              <a:t>Key Enrollment Criteria</a:t>
            </a:r>
          </a:p>
          <a:p>
            <a:pPr marL="171446" indent="-171446" defTabSz="914377">
              <a:lnSpc>
                <a:spcPct val="90000"/>
              </a:lnSpc>
              <a:spcAft>
                <a:spcPts val="600"/>
              </a:spcAft>
              <a:buClr>
                <a:prstClr val="white"/>
              </a:buClr>
              <a:buFont typeface="Arial" panose="020B0604020202020204" pitchFamily="34" charset="0"/>
              <a:buChar char="•"/>
              <a:defRPr/>
            </a:pPr>
            <a:r>
              <a:rPr lang="en-US" sz="1600">
                <a:solidFill>
                  <a:prstClr val="white"/>
                </a:solidFill>
                <a:latin typeface="Calibri"/>
              </a:rPr>
              <a:t>CR, PR, or SD as best response following platinum in recurrent disease</a:t>
            </a:r>
          </a:p>
          <a:p>
            <a:pPr marL="171446" indent="-171446" defTabSz="914377">
              <a:lnSpc>
                <a:spcPct val="90000"/>
              </a:lnSpc>
              <a:spcAft>
                <a:spcPts val="600"/>
              </a:spcAft>
              <a:buClr>
                <a:prstClr val="white"/>
              </a:buClr>
              <a:buFont typeface="Arial" panose="020B0604020202020204" pitchFamily="34" charset="0"/>
              <a:buChar char="•"/>
              <a:defRPr/>
            </a:pPr>
            <a:r>
              <a:rPr lang="en-US" sz="1600">
                <a:solidFill>
                  <a:prstClr val="white"/>
                </a:solidFill>
                <a:latin typeface="Calibri"/>
              </a:rPr>
              <a:t>2–4 prior lines of platinum (including the immediately preceding platinum)</a:t>
            </a:r>
          </a:p>
          <a:p>
            <a:pPr marL="171446" indent="-171446" defTabSz="914377">
              <a:lnSpc>
                <a:spcPct val="90000"/>
              </a:lnSpc>
              <a:spcAft>
                <a:spcPts val="600"/>
              </a:spcAft>
              <a:buClr>
                <a:prstClr val="white"/>
              </a:buClr>
              <a:buFont typeface="Arial" panose="020B0604020202020204" pitchFamily="34" charset="0"/>
              <a:buChar char="•"/>
              <a:defRPr/>
            </a:pPr>
            <a:r>
              <a:rPr lang="en-US" sz="1600">
                <a:solidFill>
                  <a:prstClr val="white"/>
                </a:solidFill>
                <a:latin typeface="Calibri"/>
              </a:rPr>
              <a:t>NaPi2b-high (TPS ≥75)</a:t>
            </a:r>
          </a:p>
          <a:p>
            <a:pPr marL="171446" indent="-171446" defTabSz="914377">
              <a:lnSpc>
                <a:spcPct val="90000"/>
              </a:lnSpc>
              <a:spcAft>
                <a:spcPts val="600"/>
              </a:spcAft>
              <a:buClr>
                <a:prstClr val="white"/>
              </a:buClr>
              <a:buFont typeface="Arial" panose="020B0604020202020204" pitchFamily="34" charset="0"/>
              <a:buChar char="•"/>
              <a:defRPr/>
            </a:pPr>
            <a:r>
              <a:rPr lang="en-US" sz="1600">
                <a:solidFill>
                  <a:prstClr val="white"/>
                </a:solidFill>
                <a:latin typeface="Calibri"/>
              </a:rPr>
              <a:t>Prior PARPi therapy only required for </a:t>
            </a:r>
            <a:r>
              <a:rPr lang="en-US" sz="1600" i="1">
                <a:solidFill>
                  <a:prstClr val="white"/>
                </a:solidFill>
                <a:latin typeface="Calibri"/>
              </a:rPr>
              <a:t>BRCA</a:t>
            </a:r>
            <a:r>
              <a:rPr lang="en-US" sz="1600">
                <a:solidFill>
                  <a:prstClr val="white"/>
                </a:solidFill>
                <a:latin typeface="Calibri"/>
              </a:rPr>
              <a:t>mut</a:t>
            </a:r>
          </a:p>
        </p:txBody>
      </p:sp>
      <p:sp>
        <p:nvSpPr>
          <p:cNvPr id="23" name="TextBox 22">
            <a:extLst>
              <a:ext uri="{FF2B5EF4-FFF2-40B4-BE49-F238E27FC236}">
                <a16:creationId xmlns:a16="http://schemas.microsoft.com/office/drawing/2014/main" id="{BD574FA8-6721-4E3D-A022-C07E4470B259}"/>
              </a:ext>
            </a:extLst>
          </p:cNvPr>
          <p:cNvSpPr txBox="1"/>
          <p:nvPr/>
        </p:nvSpPr>
        <p:spPr>
          <a:xfrm>
            <a:off x="9491464" y="2392545"/>
            <a:ext cx="2444855" cy="1995354"/>
          </a:xfrm>
          <a:prstGeom prst="rect">
            <a:avLst/>
          </a:prstGeom>
          <a:noFill/>
        </p:spPr>
        <p:txBody>
          <a:bodyPr wrap="square" tIns="91440" bIns="91440" rtlCol="0">
            <a:spAutoFit/>
          </a:bodyPr>
          <a:lstStyle/>
          <a:p>
            <a:pPr defTabSz="457189">
              <a:spcAft>
                <a:spcPts val="800"/>
              </a:spcAft>
              <a:defRPr/>
            </a:pPr>
            <a:r>
              <a:rPr lang="en-US" sz="1467">
                <a:solidFill>
                  <a:prstClr val="black"/>
                </a:solidFill>
                <a:latin typeface="Calibri"/>
              </a:rPr>
              <a:t>Primary Endpoint</a:t>
            </a:r>
          </a:p>
          <a:p>
            <a:pPr marL="173034" indent="-173034" defTabSz="457189">
              <a:lnSpc>
                <a:spcPct val="90000"/>
              </a:lnSpc>
              <a:spcAft>
                <a:spcPts val="300"/>
              </a:spcAft>
              <a:buClr>
                <a:srgbClr val="138FC8"/>
              </a:buClr>
              <a:buFont typeface="Arial" panose="020B0604020202020204" pitchFamily="34" charset="0"/>
              <a:buChar char="•"/>
              <a:defRPr/>
            </a:pPr>
            <a:r>
              <a:rPr lang="en-US" sz="1467">
                <a:solidFill>
                  <a:prstClr val="black"/>
                </a:solidFill>
                <a:latin typeface="Calibri"/>
                <a:cs typeface="Arial" panose="020B0604020202020204" pitchFamily="34" charset="0"/>
              </a:rPr>
              <a:t>PFS by BICR</a:t>
            </a:r>
          </a:p>
          <a:p>
            <a:pPr defTabSz="457189">
              <a:defRPr/>
            </a:pPr>
            <a:endParaRPr lang="en-US" sz="1467">
              <a:solidFill>
                <a:prstClr val="black"/>
              </a:solidFill>
              <a:latin typeface="Calibri"/>
            </a:endParaRPr>
          </a:p>
          <a:p>
            <a:pPr>
              <a:spcAft>
                <a:spcPts val="800"/>
              </a:spcAft>
              <a:defRPr/>
            </a:pPr>
            <a:r>
              <a:rPr lang="en-US" sz="1467">
                <a:solidFill>
                  <a:prstClr val="black"/>
                </a:solidFill>
                <a:latin typeface="Calibri"/>
              </a:rPr>
              <a:t>Secondary Endpoints</a:t>
            </a:r>
          </a:p>
          <a:p>
            <a:pPr marL="173034" indent="-173034">
              <a:lnSpc>
                <a:spcPct val="90000"/>
              </a:lnSpc>
              <a:spcAft>
                <a:spcPts val="300"/>
              </a:spcAft>
              <a:buClr>
                <a:srgbClr val="138FC8"/>
              </a:buClr>
              <a:buFont typeface="Arial" panose="020B0604020202020204" pitchFamily="34" charset="0"/>
              <a:buChar char="•"/>
              <a:defRPr/>
            </a:pPr>
            <a:r>
              <a:rPr lang="en-US" sz="1467">
                <a:solidFill>
                  <a:prstClr val="black"/>
                </a:solidFill>
                <a:latin typeface="Calibri"/>
                <a:cs typeface="Arial" panose="020B0604020202020204" pitchFamily="34" charset="0"/>
              </a:rPr>
              <a:t>PFS by Investigator</a:t>
            </a:r>
          </a:p>
          <a:p>
            <a:pPr marL="173034" indent="-173034">
              <a:lnSpc>
                <a:spcPct val="90000"/>
              </a:lnSpc>
              <a:spcAft>
                <a:spcPts val="300"/>
              </a:spcAft>
              <a:buClr>
                <a:srgbClr val="138FC8"/>
              </a:buClr>
              <a:buFont typeface="Arial" panose="020B0604020202020204" pitchFamily="34" charset="0"/>
              <a:buChar char="•"/>
              <a:defRPr/>
            </a:pPr>
            <a:r>
              <a:rPr lang="en-US" sz="1467">
                <a:solidFill>
                  <a:prstClr val="black"/>
                </a:solidFill>
                <a:latin typeface="Calibri"/>
                <a:cs typeface="Arial" panose="020B0604020202020204" pitchFamily="34" charset="0"/>
              </a:rPr>
              <a:t>ORR</a:t>
            </a:r>
          </a:p>
          <a:p>
            <a:pPr marL="173034" indent="-173034">
              <a:lnSpc>
                <a:spcPct val="90000"/>
              </a:lnSpc>
              <a:spcAft>
                <a:spcPts val="300"/>
              </a:spcAft>
              <a:buClr>
                <a:srgbClr val="138FC8"/>
              </a:buClr>
              <a:buFont typeface="Arial" panose="020B0604020202020204" pitchFamily="34" charset="0"/>
              <a:buChar char="•"/>
              <a:defRPr/>
            </a:pPr>
            <a:r>
              <a:rPr lang="en-US" sz="1467">
                <a:solidFill>
                  <a:prstClr val="black"/>
                </a:solidFill>
                <a:latin typeface="Calibri"/>
                <a:cs typeface="Arial" panose="020B0604020202020204" pitchFamily="34" charset="0"/>
              </a:rPr>
              <a:t>OS</a:t>
            </a:r>
          </a:p>
        </p:txBody>
      </p:sp>
      <p:sp>
        <p:nvSpPr>
          <p:cNvPr id="25" name="Arrow: Pentagon 24">
            <a:extLst>
              <a:ext uri="{FF2B5EF4-FFF2-40B4-BE49-F238E27FC236}">
                <a16:creationId xmlns:a16="http://schemas.microsoft.com/office/drawing/2014/main" id="{D12CB5EA-E401-4B74-BBC7-3B23D7C55DEB}"/>
              </a:ext>
            </a:extLst>
          </p:cNvPr>
          <p:cNvSpPr/>
          <p:nvPr/>
        </p:nvSpPr>
        <p:spPr>
          <a:xfrm>
            <a:off x="6060769" y="2013583"/>
            <a:ext cx="3210761" cy="943735"/>
          </a:xfrm>
          <a:prstGeom prst="homePlate">
            <a:avLst/>
          </a:prstGeom>
          <a:solidFill>
            <a:srgbClr val="1A375C"/>
          </a:solidFill>
          <a:ln w="57150">
            <a:solidFill>
              <a:srgbClr val="138FC8"/>
            </a:solid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ct val="90000"/>
              </a:lnSpc>
              <a:spcAft>
                <a:spcPts val="300"/>
              </a:spcAft>
            </a:pPr>
            <a:r>
              <a:rPr lang="en-US" sz="1867">
                <a:solidFill>
                  <a:prstClr val="white"/>
                </a:solidFill>
                <a:latin typeface="Calibri"/>
              </a:rPr>
              <a:t>UpRi IV Q4W</a:t>
            </a:r>
          </a:p>
        </p:txBody>
      </p:sp>
      <p:sp>
        <p:nvSpPr>
          <p:cNvPr id="26" name="Arrow: Pentagon 25">
            <a:extLst>
              <a:ext uri="{FF2B5EF4-FFF2-40B4-BE49-F238E27FC236}">
                <a16:creationId xmlns:a16="http://schemas.microsoft.com/office/drawing/2014/main" id="{6A5CDB2A-B2A5-458C-AAF0-4818FFD59CFD}"/>
              </a:ext>
            </a:extLst>
          </p:cNvPr>
          <p:cNvSpPr/>
          <p:nvPr/>
        </p:nvSpPr>
        <p:spPr>
          <a:xfrm>
            <a:off x="6062813" y="3667242"/>
            <a:ext cx="3208716" cy="943735"/>
          </a:xfrm>
          <a:prstGeom prst="homePlate">
            <a:avLst/>
          </a:prstGeom>
          <a:solidFill>
            <a:srgbClr val="1A375C"/>
          </a:solidFill>
          <a:ln w="57150">
            <a:solidFill>
              <a:srgbClr val="138FC8"/>
            </a:solid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ct val="90000"/>
              </a:lnSpc>
              <a:spcAft>
                <a:spcPts val="300"/>
              </a:spcAft>
            </a:pPr>
            <a:r>
              <a:rPr lang="en-US" sz="1867">
                <a:solidFill>
                  <a:prstClr val="white"/>
                </a:solidFill>
                <a:latin typeface="Calibri"/>
              </a:rPr>
              <a:t>Placebo</a:t>
            </a:r>
          </a:p>
        </p:txBody>
      </p:sp>
      <p:sp>
        <p:nvSpPr>
          <p:cNvPr id="49" name="Oval 48">
            <a:extLst>
              <a:ext uri="{FF2B5EF4-FFF2-40B4-BE49-F238E27FC236}">
                <a16:creationId xmlns:a16="http://schemas.microsoft.com/office/drawing/2014/main" id="{7603DF4D-9690-44B9-A32D-49F034BD64AB}"/>
              </a:ext>
            </a:extLst>
          </p:cNvPr>
          <p:cNvSpPr/>
          <p:nvPr/>
        </p:nvSpPr>
        <p:spPr>
          <a:xfrm>
            <a:off x="4555150" y="2543633"/>
            <a:ext cx="1706823" cy="1689292"/>
          </a:xfrm>
          <a:prstGeom prst="ellipse">
            <a:avLst/>
          </a:prstGeom>
          <a:solidFill>
            <a:srgbClr val="138FC8"/>
          </a:solidFill>
          <a:ln w="57150">
            <a:solidFill>
              <a:srgbClr val="1A375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867">
                <a:solidFill>
                  <a:prstClr val="white"/>
                </a:solidFill>
                <a:latin typeface="Calibri"/>
              </a:rPr>
              <a:t>Randomize 2:1</a:t>
            </a:r>
          </a:p>
          <a:p>
            <a:r>
              <a:rPr lang="en-US" sz="1867">
                <a:solidFill>
                  <a:prstClr val="white"/>
                </a:solidFill>
                <a:latin typeface="Calibri"/>
              </a:rPr>
              <a:t>N=350</a:t>
            </a:r>
          </a:p>
        </p:txBody>
      </p:sp>
      <p:pic>
        <p:nvPicPr>
          <p:cNvPr id="3" name="Picture 3" descr="Logo&#10;&#10;Description automatically generated">
            <a:extLst>
              <a:ext uri="{FF2B5EF4-FFF2-40B4-BE49-F238E27FC236}">
                <a16:creationId xmlns:a16="http://schemas.microsoft.com/office/drawing/2014/main" id="{457D729F-28D6-4DAE-8A92-1357F33AEC8E}"/>
              </a:ext>
            </a:extLst>
          </p:cNvPr>
          <p:cNvPicPr>
            <a:picLocks noChangeAspect="1"/>
          </p:cNvPicPr>
          <p:nvPr/>
        </p:nvPicPr>
        <p:blipFill>
          <a:blip r:embed="rId3"/>
          <a:stretch>
            <a:fillRect/>
          </a:stretch>
        </p:blipFill>
        <p:spPr>
          <a:xfrm>
            <a:off x="9302316" y="5747603"/>
            <a:ext cx="2743200" cy="867460"/>
          </a:xfrm>
          <a:prstGeom prst="rect">
            <a:avLst/>
          </a:prstGeom>
        </p:spPr>
      </p:pic>
      <p:pic>
        <p:nvPicPr>
          <p:cNvPr id="5" name="Picture 4" descr="Logo&#10;&#10;Description automatically generated">
            <a:extLst>
              <a:ext uri="{FF2B5EF4-FFF2-40B4-BE49-F238E27FC236}">
                <a16:creationId xmlns:a16="http://schemas.microsoft.com/office/drawing/2014/main" id="{6FC1E065-632D-41FB-A7FB-1934E8B61E74}"/>
              </a:ext>
            </a:extLst>
          </p:cNvPr>
          <p:cNvPicPr>
            <a:picLocks noChangeAspect="1"/>
          </p:cNvPicPr>
          <p:nvPr/>
        </p:nvPicPr>
        <p:blipFill>
          <a:blip r:embed="rId4"/>
          <a:stretch>
            <a:fillRect/>
          </a:stretch>
        </p:blipFill>
        <p:spPr>
          <a:xfrm>
            <a:off x="383674" y="108599"/>
            <a:ext cx="2041369" cy="1011936"/>
          </a:xfrm>
          <a:prstGeom prst="rect">
            <a:avLst/>
          </a:prstGeom>
        </p:spPr>
      </p:pic>
    </p:spTree>
    <p:extLst>
      <p:ext uri="{BB962C8B-B14F-4D97-AF65-F5344CB8AC3E}">
        <p14:creationId xmlns:p14="http://schemas.microsoft.com/office/powerpoint/2010/main" val="599571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4677" y="508841"/>
            <a:ext cx="10962649" cy="674089"/>
          </a:xfrm>
        </p:spPr>
        <p:txBody>
          <a:bodyPr vert="horz" lIns="91440" tIns="169222" rIns="91440" bIns="45720" rtlCol="0" anchor="ctr">
            <a:spAutoFit/>
          </a:bodyPr>
          <a:lstStyle/>
          <a:p>
            <a:pPr marL="147799">
              <a:defRPr/>
            </a:pPr>
            <a:r>
              <a:rPr sz="3300" spc="-5" dirty="0">
                <a:latin typeface="Calibri Light" panose="020F0302020204030204" pitchFamily="34" charset="0"/>
                <a:cs typeface="Calibri Light" panose="020F0302020204030204" pitchFamily="34" charset="0"/>
              </a:rPr>
              <a:t>Conclusions</a:t>
            </a:r>
          </a:p>
        </p:txBody>
      </p:sp>
      <p:sp>
        <p:nvSpPr>
          <p:cNvPr id="79875" name="object 3"/>
          <p:cNvSpPr>
            <a:spLocks/>
          </p:cNvSpPr>
          <p:nvPr/>
        </p:nvSpPr>
        <p:spPr bwMode="auto">
          <a:xfrm>
            <a:off x="559693" y="2994428"/>
            <a:ext cx="11072614" cy="864916"/>
          </a:xfrm>
          <a:custGeom>
            <a:avLst/>
            <a:gdLst>
              <a:gd name="T0" fmla="*/ 0 w 9144000"/>
              <a:gd name="T1" fmla="*/ 0 h 980439"/>
              <a:gd name="T2" fmla="*/ 0 w 9144000"/>
              <a:gd name="T3" fmla="*/ 429763 h 980439"/>
              <a:gd name="T4" fmla="*/ 7555975 w 9144000"/>
              <a:gd name="T5" fmla="*/ 429763 h 980439"/>
              <a:gd name="T6" fmla="*/ 7555975 w 9144000"/>
              <a:gd name="T7" fmla="*/ 0 h 980439"/>
              <a:gd name="T8" fmla="*/ 0 w 9144000"/>
              <a:gd name="T9" fmla="*/ 0 h 980439"/>
              <a:gd name="T10" fmla="*/ 0 60000 65536"/>
              <a:gd name="T11" fmla="*/ 0 60000 65536"/>
              <a:gd name="T12" fmla="*/ 0 60000 65536"/>
              <a:gd name="T13" fmla="*/ 0 60000 65536"/>
              <a:gd name="T14" fmla="*/ 0 60000 65536"/>
              <a:gd name="T15" fmla="*/ 0 w 9144000"/>
              <a:gd name="T16" fmla="*/ 0 h 980439"/>
              <a:gd name="T17" fmla="*/ 9144000 w 9144000"/>
              <a:gd name="T18" fmla="*/ 980439 h 980439"/>
            </a:gdLst>
            <a:ahLst/>
            <a:cxnLst>
              <a:cxn ang="T10">
                <a:pos x="T0" y="T1"/>
              </a:cxn>
              <a:cxn ang="T11">
                <a:pos x="T2" y="T3"/>
              </a:cxn>
              <a:cxn ang="T12">
                <a:pos x="T4" y="T5"/>
              </a:cxn>
              <a:cxn ang="T13">
                <a:pos x="T6" y="T7"/>
              </a:cxn>
              <a:cxn ang="T14">
                <a:pos x="T8" y="T9"/>
              </a:cxn>
            </a:cxnLst>
            <a:rect l="T15" t="T16" r="T17" b="T18"/>
            <a:pathLst>
              <a:path w="9144000" h="980439">
                <a:moveTo>
                  <a:pt x="0" y="0"/>
                </a:moveTo>
                <a:lnTo>
                  <a:pt x="0" y="979932"/>
                </a:lnTo>
                <a:lnTo>
                  <a:pt x="9144000" y="979931"/>
                </a:lnTo>
                <a:lnTo>
                  <a:pt x="914400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398"/>
          </a:p>
        </p:txBody>
      </p:sp>
      <p:sp>
        <p:nvSpPr>
          <p:cNvPr id="79876" name="object 4"/>
          <p:cNvSpPr>
            <a:spLocks/>
          </p:cNvSpPr>
          <p:nvPr/>
        </p:nvSpPr>
        <p:spPr bwMode="auto">
          <a:xfrm>
            <a:off x="559693" y="3859346"/>
            <a:ext cx="11072614" cy="864915"/>
          </a:xfrm>
          <a:custGeom>
            <a:avLst/>
            <a:gdLst>
              <a:gd name="T0" fmla="*/ 0 w 9144000"/>
              <a:gd name="T1" fmla="*/ 0 h 980439"/>
              <a:gd name="T2" fmla="*/ 0 w 9144000"/>
              <a:gd name="T3" fmla="*/ 429762 h 980439"/>
              <a:gd name="T4" fmla="*/ 7555975 w 9144000"/>
              <a:gd name="T5" fmla="*/ 429762 h 980439"/>
              <a:gd name="T6" fmla="*/ 7555975 w 9144000"/>
              <a:gd name="T7" fmla="*/ 0 h 980439"/>
              <a:gd name="T8" fmla="*/ 0 w 9144000"/>
              <a:gd name="T9" fmla="*/ 0 h 980439"/>
              <a:gd name="T10" fmla="*/ 0 60000 65536"/>
              <a:gd name="T11" fmla="*/ 0 60000 65536"/>
              <a:gd name="T12" fmla="*/ 0 60000 65536"/>
              <a:gd name="T13" fmla="*/ 0 60000 65536"/>
              <a:gd name="T14" fmla="*/ 0 60000 65536"/>
              <a:gd name="T15" fmla="*/ 0 w 9144000"/>
              <a:gd name="T16" fmla="*/ 0 h 980439"/>
              <a:gd name="T17" fmla="*/ 9144000 w 9144000"/>
              <a:gd name="T18" fmla="*/ 980439 h 980439"/>
            </a:gdLst>
            <a:ahLst/>
            <a:cxnLst>
              <a:cxn ang="T10">
                <a:pos x="T0" y="T1"/>
              </a:cxn>
              <a:cxn ang="T11">
                <a:pos x="T2" y="T3"/>
              </a:cxn>
              <a:cxn ang="T12">
                <a:pos x="T4" y="T5"/>
              </a:cxn>
              <a:cxn ang="T13">
                <a:pos x="T6" y="T7"/>
              </a:cxn>
              <a:cxn ang="T14">
                <a:pos x="T8" y="T9"/>
              </a:cxn>
            </a:cxnLst>
            <a:rect l="T15" t="T16" r="T17" b="T18"/>
            <a:pathLst>
              <a:path w="9144000" h="980439">
                <a:moveTo>
                  <a:pt x="0" y="0"/>
                </a:moveTo>
                <a:lnTo>
                  <a:pt x="0" y="979932"/>
                </a:lnTo>
                <a:lnTo>
                  <a:pt x="9144000" y="979932"/>
                </a:lnTo>
                <a:lnTo>
                  <a:pt x="914400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398"/>
          </a:p>
        </p:txBody>
      </p:sp>
      <p:sp>
        <p:nvSpPr>
          <p:cNvPr id="79877" name="object 5"/>
          <p:cNvSpPr txBox="1">
            <a:spLocks noChangeArrowheads="1"/>
          </p:cNvSpPr>
          <p:nvPr/>
        </p:nvSpPr>
        <p:spPr bwMode="auto">
          <a:xfrm>
            <a:off x="851524" y="1438003"/>
            <a:ext cx="10412825" cy="4421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38125" indent="-228600">
              <a:spcBef>
                <a:spcPct val="20000"/>
              </a:spcBef>
              <a:buFont typeface="Arial" panose="020B0604020202020204" pitchFamily="34" charset="0"/>
              <a:buChar char="•"/>
              <a:tabLst>
                <a:tab pos="238125" algn="l"/>
              </a:tabLst>
              <a:defRPr sz="2800">
                <a:solidFill>
                  <a:schemeClr val="tx1"/>
                </a:solidFill>
                <a:latin typeface="MetaPlusNormal-Roman" charset="0"/>
                <a:ea typeface="ＭＳ Ｐゴシック" panose="020B0600070205080204" pitchFamily="34" charset="-128"/>
              </a:defRPr>
            </a:lvl1pPr>
            <a:lvl2pPr marL="37931725" indent="-37474525">
              <a:spcBef>
                <a:spcPct val="20000"/>
              </a:spcBef>
              <a:buFont typeface="Arial" panose="020B0604020202020204" pitchFamily="34" charset="0"/>
              <a:buChar char="–"/>
              <a:tabLst>
                <a:tab pos="238125" algn="l"/>
              </a:tabLst>
              <a:defRPr sz="2400">
                <a:solidFill>
                  <a:schemeClr val="tx1"/>
                </a:solidFill>
                <a:latin typeface="MetaPlusNormal-Roman"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238125" algn="l"/>
              </a:tabLst>
              <a:defRPr sz="2000">
                <a:solidFill>
                  <a:schemeClr val="tx1"/>
                </a:solidFill>
                <a:latin typeface="MetaPlusNormal-Roman"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238125" algn="l"/>
              </a:tabLst>
              <a:defRPr sz="2000">
                <a:solidFill>
                  <a:schemeClr val="tx1"/>
                </a:solidFill>
                <a:latin typeface="MetaPlusNormal-Roman"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238125" algn="l"/>
              </a:tabLst>
              <a:defRPr sz="1600">
                <a:solidFill>
                  <a:schemeClr val="tx1"/>
                </a:solidFill>
                <a:latin typeface="MetaPlusNormal-Roman"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38125" algn="l"/>
              </a:tabLst>
              <a:defRPr sz="1600">
                <a:solidFill>
                  <a:schemeClr val="tx1"/>
                </a:solidFill>
                <a:latin typeface="MetaPlusNormal-Roman"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38125" algn="l"/>
              </a:tabLst>
              <a:defRPr sz="1600">
                <a:solidFill>
                  <a:schemeClr val="tx1"/>
                </a:solidFill>
                <a:latin typeface="MetaPlusNormal-Roman"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38125" algn="l"/>
              </a:tabLst>
              <a:defRPr sz="1600">
                <a:solidFill>
                  <a:schemeClr val="tx1"/>
                </a:solidFill>
                <a:latin typeface="MetaPlusNormal-Roman"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38125" algn="l"/>
              </a:tabLst>
              <a:defRPr sz="1600">
                <a:solidFill>
                  <a:schemeClr val="tx1"/>
                </a:solidFill>
                <a:latin typeface="MetaPlusNormal-Roman" charset="0"/>
                <a:ea typeface="ＭＳ Ｐゴシック" panose="020B0600070205080204" pitchFamily="34" charset="-128"/>
              </a:defRPr>
            </a:lvl9pPr>
          </a:lstStyle>
          <a:p>
            <a:pPr algn="l" eaLnBrk="1" hangingPunct="1">
              <a:spcBef>
                <a:spcPct val="0"/>
              </a:spcBef>
              <a:buFontTx/>
              <a:buChar char="•"/>
            </a:pPr>
            <a:r>
              <a:rPr lang="en-US" altLang="en-US" sz="2398" dirty="0">
                <a:latin typeface="Calibri Light" panose="020F0302020204030204" pitchFamily="34" charset="0"/>
                <a:cs typeface="Calibri Light" panose="020F0302020204030204" pitchFamily="34" charset="0"/>
              </a:rPr>
              <a:t>The approval of antibody drug conjugates for the treatment of  Her2+ breast cancer and Hodgkin lymphoma has created great  enthusiasm for the technology as a proven paradigm.</a:t>
            </a:r>
          </a:p>
          <a:p>
            <a:pPr>
              <a:spcBef>
                <a:spcPts val="1916"/>
              </a:spcBef>
              <a:buFontTx/>
              <a:buChar char="•"/>
            </a:pPr>
            <a:r>
              <a:rPr lang="en-US" altLang="en-US" sz="2398" dirty="0">
                <a:latin typeface="Calibri Light" panose="020F0302020204030204" pitchFamily="34" charset="0"/>
                <a:cs typeface="Calibri Light" panose="020F0302020204030204" pitchFamily="34" charset="0"/>
              </a:rPr>
              <a:t>Antibody drug conjugates against novel targets are in development  for a large number of solid tumors and blood cancers.</a:t>
            </a:r>
          </a:p>
          <a:p>
            <a:pPr>
              <a:spcBef>
                <a:spcPts val="1916"/>
              </a:spcBef>
              <a:buFontTx/>
              <a:buChar char="•"/>
            </a:pPr>
            <a:r>
              <a:rPr lang="en-US" altLang="en-US" sz="2398" dirty="0">
                <a:latin typeface="Calibri Light" panose="020F0302020204030204" pitchFamily="34" charset="0"/>
                <a:cs typeface="Calibri Light" panose="020F0302020204030204" pitchFamily="34" charset="0"/>
              </a:rPr>
              <a:t>The possibilities for developing and utilizing these agents are  limited only by the discovery of suitable targets, both highly  expressed on and relatively specific to cancer cells.</a:t>
            </a:r>
          </a:p>
          <a:p>
            <a:pPr>
              <a:spcBef>
                <a:spcPts val="1916"/>
              </a:spcBef>
              <a:buFontTx/>
              <a:buChar char="•"/>
            </a:pPr>
            <a:r>
              <a:rPr lang="en-US" altLang="en-US" sz="2398" dirty="0">
                <a:latin typeface="Calibri Light" panose="020F0302020204030204" pitchFamily="34" charset="0"/>
                <a:cs typeface="Calibri Light" panose="020F0302020204030204" pitchFamily="34" charset="0"/>
              </a:rPr>
              <a:t>ADCs allow more precise delivery of chemotherapy to cancer cells,  which should improve effectiveness relative to toxicity.</a:t>
            </a:r>
          </a:p>
        </p:txBody>
      </p:sp>
    </p:spTree>
    <p:extLst>
      <p:ext uri="{BB962C8B-B14F-4D97-AF65-F5344CB8AC3E}">
        <p14:creationId xmlns:p14="http://schemas.microsoft.com/office/powerpoint/2010/main" val="3572030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56B9F6C-2A89-A267-31C9-DCDFFE13203C}"/>
              </a:ext>
            </a:extLst>
          </p:cNvPr>
          <p:cNvSpPr txBox="1"/>
          <p:nvPr/>
        </p:nvSpPr>
        <p:spPr>
          <a:xfrm>
            <a:off x="5072479" y="2645874"/>
            <a:ext cx="2803973" cy="707886"/>
          </a:xfrm>
          <a:prstGeom prst="rect">
            <a:avLst/>
          </a:prstGeom>
          <a:noFill/>
        </p:spPr>
        <p:txBody>
          <a:bodyPr wrap="non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chemeClr val="accent2"/>
                </a:solidFill>
                <a:effectLst/>
                <a:uLnTx/>
                <a:uFillTx/>
                <a:latin typeface="Arial" pitchFamily="-72" charset="0"/>
                <a:ea typeface="MS PGothic" charset="0"/>
              </a:rPr>
              <a:t>APPENDIX</a:t>
            </a:r>
          </a:p>
        </p:txBody>
      </p:sp>
    </p:spTree>
    <p:extLst>
      <p:ext uri="{BB962C8B-B14F-4D97-AF65-F5344CB8AC3E}">
        <p14:creationId xmlns:p14="http://schemas.microsoft.com/office/powerpoint/2010/main" val="570690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193043E-19AF-5211-327C-BA43C5992C52}"/>
              </a:ext>
            </a:extLst>
          </p:cNvPr>
          <p:cNvSpPr/>
          <p:nvPr/>
        </p:nvSpPr>
        <p:spPr bwMode="auto">
          <a:xfrm>
            <a:off x="1130154" y="1613043"/>
            <a:ext cx="9092630" cy="484940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endParaRPr kumimoji="0" lang="en-US" sz="2400" b="0" i="0" u="none" strike="noStrike" cap="none" normalizeH="0" baseline="0">
              <a:ln>
                <a:noFill/>
              </a:ln>
              <a:effectLst/>
              <a:latin typeface="Times New Roman" pitchFamily="18" charset="0"/>
            </a:endParaRPr>
          </a:p>
        </p:txBody>
      </p:sp>
      <p:sp>
        <p:nvSpPr>
          <p:cNvPr id="2" name="TextBox 1">
            <a:extLst>
              <a:ext uri="{FF2B5EF4-FFF2-40B4-BE49-F238E27FC236}">
                <a16:creationId xmlns:a16="http://schemas.microsoft.com/office/drawing/2014/main" id="{EB6E866C-3C32-3644-4068-59B60BEA7FAC}"/>
              </a:ext>
            </a:extLst>
          </p:cNvPr>
          <p:cNvSpPr txBox="1"/>
          <p:nvPr/>
        </p:nvSpPr>
        <p:spPr>
          <a:xfrm>
            <a:off x="0" y="6534835"/>
            <a:ext cx="6934200" cy="323165"/>
          </a:xfrm>
          <a:prstGeom prst="rect">
            <a:avLst/>
          </a:prstGeom>
          <a:noFill/>
        </p:spPr>
        <p:txBody>
          <a:bodyPr wrap="square" rtlCol="0">
            <a:spAutoFit/>
          </a:bodyPr>
          <a:lstStyle/>
          <a:p>
            <a:pPr eaLnBrk="0" fontAlgn="base" hangingPunct="0">
              <a:spcBef>
                <a:spcPct val="0"/>
              </a:spcBef>
              <a:spcAft>
                <a:spcPct val="0"/>
              </a:spcAft>
              <a:defRPr/>
            </a:pP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Richardson DL et al. SGO </a:t>
            </a:r>
            <a:r>
              <a:rPr kumimoji="0" lang="en-US" sz="1500" b="0" i="0" u="none" strike="noStrike" kern="1200" cap="none" spc="0" normalizeH="0" baseline="0" noProof="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2022</a:t>
            </a:r>
            <a:r>
              <a:rPr kumimoji="0" lang="en-US" sz="1500" b="0" i="1" u="none" strike="noStrike" kern="1200" cap="none" spc="0" normalizeH="0" baseline="0" noProof="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a:t>
            </a:r>
            <a:r>
              <a:rPr kumimoji="0" lang="en-US" sz="1500" b="0" i="0" u="none" strike="noStrike" kern="1200" cap="none" spc="0" normalizeH="0" baseline="0" noProof="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Abstract </a:t>
            </a: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585. </a:t>
            </a:r>
          </a:p>
        </p:txBody>
      </p:sp>
      <p:sp>
        <p:nvSpPr>
          <p:cNvPr id="3" name="Title 2">
            <a:extLst>
              <a:ext uri="{FF2B5EF4-FFF2-40B4-BE49-F238E27FC236}">
                <a16:creationId xmlns:a16="http://schemas.microsoft.com/office/drawing/2014/main" id="{B381BC4C-38BF-3601-8074-AF435817254E}"/>
              </a:ext>
            </a:extLst>
          </p:cNvPr>
          <p:cNvSpPr txBox="1">
            <a:spLocks/>
          </p:cNvSpPr>
          <p:nvPr/>
        </p:nvSpPr>
        <p:spPr>
          <a:xfrm>
            <a:off x="529166" y="252634"/>
            <a:ext cx="11133667" cy="1008061"/>
          </a:xfrm>
          <a:prstGeom prst="rect">
            <a:avLst/>
          </a:prstGeom>
        </p:spPr>
        <p:txBody>
          <a:bodyPr/>
          <a:lst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a:lstStyle>
          <a:p>
            <a:pPr algn="l"/>
            <a:r>
              <a:rPr kumimoji="0" lang="en-US" sz="3000" b="1" i="0" u="none" strike="noStrike" kern="0" cap="none" spc="0" normalizeH="0" baseline="0" noProof="0" dirty="0">
                <a:ln>
                  <a:noFill/>
                </a:ln>
                <a:solidFill>
                  <a:srgbClr val="0432FF"/>
                </a:solidFill>
                <a:effectLst/>
                <a:uLnTx/>
                <a:uFillTx/>
                <a:latin typeface="Calibri"/>
                <a:ea typeface="MS PGothic" pitchFamily="34" charset="-128"/>
                <a:cs typeface="Calibri"/>
              </a:rPr>
              <a:t>UPLIFT (ENGOT-ov67/GOG-3048): A Pivotal Cohort Evaluating </a:t>
            </a:r>
            <a:r>
              <a:rPr kumimoji="0" lang="en-US" sz="3000" b="1" i="0" u="none" strike="noStrike" kern="0" cap="none" spc="0" normalizeH="0" baseline="0" noProof="0" dirty="0" err="1">
                <a:ln>
                  <a:noFill/>
                </a:ln>
                <a:solidFill>
                  <a:srgbClr val="0432FF"/>
                </a:solidFill>
                <a:effectLst/>
                <a:uLnTx/>
                <a:uFillTx/>
                <a:latin typeface="Calibri"/>
                <a:ea typeface="MS PGothic" pitchFamily="34" charset="-128"/>
                <a:cs typeface="Calibri"/>
              </a:rPr>
              <a:t>Upiﬁtamab</a:t>
            </a:r>
            <a:r>
              <a:rPr kumimoji="0" lang="en-US" sz="3000" b="1" i="0" u="none" strike="noStrike" kern="0" cap="none" spc="0" normalizeH="0" baseline="0" noProof="0" dirty="0">
                <a:ln>
                  <a:noFill/>
                </a:ln>
                <a:solidFill>
                  <a:srgbClr val="0432FF"/>
                </a:solidFill>
                <a:effectLst/>
                <a:uLnTx/>
                <a:uFillTx/>
                <a:latin typeface="Calibri"/>
                <a:ea typeface="MS PGothic" pitchFamily="34" charset="-128"/>
                <a:cs typeface="Calibri"/>
              </a:rPr>
              <a:t> </a:t>
            </a:r>
            <a:r>
              <a:rPr kumimoji="0" lang="en-US" sz="3000" b="1" i="0" u="none" strike="noStrike" kern="0" cap="none" spc="0" normalizeH="0" baseline="0" noProof="0" dirty="0" err="1">
                <a:ln>
                  <a:noFill/>
                </a:ln>
                <a:solidFill>
                  <a:srgbClr val="0432FF"/>
                </a:solidFill>
                <a:effectLst/>
                <a:uLnTx/>
                <a:uFillTx/>
                <a:latin typeface="Calibri"/>
                <a:ea typeface="MS PGothic" pitchFamily="34" charset="-128"/>
                <a:cs typeface="Calibri"/>
              </a:rPr>
              <a:t>Rilsodotin</a:t>
            </a:r>
            <a:r>
              <a:rPr kumimoji="0" lang="en-US" sz="3000" b="1" i="0" u="none" strike="noStrike" kern="0" cap="none" spc="0" normalizeH="0" baseline="0" noProof="0" dirty="0">
                <a:ln>
                  <a:noFill/>
                </a:ln>
                <a:solidFill>
                  <a:srgbClr val="0432FF"/>
                </a:solidFill>
                <a:effectLst/>
                <a:uLnTx/>
                <a:uFillTx/>
                <a:latin typeface="Calibri"/>
                <a:ea typeface="MS PGothic" pitchFamily="34" charset="-128"/>
                <a:cs typeface="Calibri"/>
              </a:rPr>
              <a:t> (XMT-1536; </a:t>
            </a:r>
            <a:r>
              <a:rPr kumimoji="0" lang="en-US" sz="3000" b="1" i="0" u="none" strike="noStrike" kern="0" cap="none" spc="0" normalizeH="0" baseline="0" noProof="0" dirty="0" err="1">
                <a:ln>
                  <a:noFill/>
                </a:ln>
                <a:solidFill>
                  <a:srgbClr val="0432FF"/>
                </a:solidFill>
                <a:effectLst/>
                <a:uLnTx/>
                <a:uFillTx/>
                <a:latin typeface="Calibri"/>
                <a:ea typeface="MS PGothic" pitchFamily="34" charset="-128"/>
                <a:cs typeface="Calibri"/>
              </a:rPr>
              <a:t>UpRi</a:t>
            </a:r>
            <a:r>
              <a:rPr kumimoji="0" lang="en-US" sz="3000" b="1" i="0" u="none" strike="noStrike" kern="0" cap="none" spc="0" normalizeH="0" baseline="0" noProof="0" dirty="0">
                <a:ln>
                  <a:noFill/>
                </a:ln>
                <a:solidFill>
                  <a:srgbClr val="0432FF"/>
                </a:solidFill>
                <a:effectLst/>
                <a:uLnTx/>
                <a:uFillTx/>
                <a:latin typeface="Calibri"/>
                <a:ea typeface="MS PGothic" pitchFamily="34" charset="-128"/>
                <a:cs typeface="Calibri"/>
              </a:rPr>
              <a:t>), a NaPi2b-Directed </a:t>
            </a:r>
            <a:r>
              <a:rPr kumimoji="0" lang="en-US" sz="3000" b="1" i="0" u="none" strike="noStrike" kern="0" cap="none" spc="0" normalizeH="0" baseline="0" noProof="0" dirty="0" err="1">
                <a:ln>
                  <a:noFill/>
                </a:ln>
                <a:solidFill>
                  <a:srgbClr val="0432FF"/>
                </a:solidFill>
                <a:effectLst/>
                <a:uLnTx/>
                <a:uFillTx/>
                <a:latin typeface="Calibri"/>
                <a:ea typeface="MS PGothic" pitchFamily="34" charset="-128"/>
                <a:cs typeface="Calibri"/>
              </a:rPr>
              <a:t>Dolaflexin</a:t>
            </a:r>
            <a:r>
              <a:rPr kumimoji="0" lang="en-US" sz="3000" b="1" i="0" u="none" strike="noStrike" kern="0" cap="none" spc="0" normalizeH="0" baseline="0" noProof="0" dirty="0">
                <a:ln>
                  <a:noFill/>
                </a:ln>
                <a:solidFill>
                  <a:srgbClr val="0432FF"/>
                </a:solidFill>
                <a:effectLst/>
                <a:uLnTx/>
                <a:uFillTx/>
                <a:latin typeface="Calibri"/>
                <a:ea typeface="MS PGothic" pitchFamily="34" charset="-128"/>
                <a:cs typeface="Calibri"/>
              </a:rPr>
              <a:t> ADC for Platinum-Resistant Ovarian Cancer </a:t>
            </a:r>
          </a:p>
        </p:txBody>
      </p:sp>
      <p:pic>
        <p:nvPicPr>
          <p:cNvPr id="5" name="Picture 4" descr="Diagram&#10;&#10;Description automatically generated with low confidence">
            <a:extLst>
              <a:ext uri="{FF2B5EF4-FFF2-40B4-BE49-F238E27FC236}">
                <a16:creationId xmlns:a16="http://schemas.microsoft.com/office/drawing/2014/main" id="{40BE28CA-FAC0-C7A4-BDDC-F6D476D2F9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020" y="1726704"/>
            <a:ext cx="4055622" cy="2485704"/>
          </a:xfrm>
          <a:prstGeom prst="rect">
            <a:avLst/>
          </a:prstGeom>
        </p:spPr>
      </p:pic>
      <p:pic>
        <p:nvPicPr>
          <p:cNvPr id="8" name="Picture 7" descr="Text&#10;&#10;Description automatically generated">
            <a:extLst>
              <a:ext uri="{FF2B5EF4-FFF2-40B4-BE49-F238E27FC236}">
                <a16:creationId xmlns:a16="http://schemas.microsoft.com/office/drawing/2014/main" id="{756E327C-B47C-B6D4-F0AD-72AC17CF70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020" y="4212408"/>
            <a:ext cx="4021376" cy="2167550"/>
          </a:xfrm>
          <a:prstGeom prst="rect">
            <a:avLst/>
          </a:prstGeom>
        </p:spPr>
      </p:pic>
      <p:pic>
        <p:nvPicPr>
          <p:cNvPr id="14" name="Picture 13" descr="Graphical user interface, text&#10;&#10;Description automatically generated with medium confidence">
            <a:extLst>
              <a:ext uri="{FF2B5EF4-FFF2-40B4-BE49-F238E27FC236}">
                <a16:creationId xmlns:a16="http://schemas.microsoft.com/office/drawing/2014/main" id="{B7DC2601-248D-65C0-A6EB-6282075FE3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0007" y="1665059"/>
            <a:ext cx="3958759" cy="577921"/>
          </a:xfrm>
          <a:prstGeom prst="rect">
            <a:avLst/>
          </a:prstGeom>
        </p:spPr>
      </p:pic>
      <p:pic>
        <p:nvPicPr>
          <p:cNvPr id="11" name="Picture 10" descr="A picture containing table&#10;&#10;Description automatically generated">
            <a:extLst>
              <a:ext uri="{FF2B5EF4-FFF2-40B4-BE49-F238E27FC236}">
                <a16:creationId xmlns:a16="http://schemas.microsoft.com/office/drawing/2014/main" id="{ACA153FF-3D2C-742D-87F4-F25F777E05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5999" y="2139522"/>
            <a:ext cx="3595993" cy="4240436"/>
          </a:xfrm>
          <a:prstGeom prst="rect">
            <a:avLst/>
          </a:prstGeom>
        </p:spPr>
      </p:pic>
    </p:spTree>
    <p:extLst>
      <p:ext uri="{BB962C8B-B14F-4D97-AF65-F5344CB8AC3E}">
        <p14:creationId xmlns:p14="http://schemas.microsoft.com/office/powerpoint/2010/main" val="294349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7" imgW="351" imgH="363" progId="TCLayout.ActiveDocument.1">
                  <p:embed/>
                </p:oleObj>
              </mc:Choice>
              <mc:Fallback>
                <p:oleObj name="think-cell Slide" r:id="rId7" imgW="351" imgH="363" progId="TCLayout.ActiveDocument.1">
                  <p:embed/>
                  <p:pic>
                    <p:nvPicPr>
                      <p:cNvPr id="33" name="Object 32"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0" name="Rectangle 29"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2900" dirty="0">
              <a:latin typeface="Arial" panose="020B0604020202020204" pitchFamily="34" charset="0"/>
              <a:ea typeface="+mj-ea"/>
              <a:cs typeface="+mj-cs"/>
              <a:sym typeface="Arial" panose="020B0604020202020204" pitchFamily="34" charset="0"/>
            </a:endParaRPr>
          </a:p>
        </p:txBody>
      </p:sp>
      <p:sp>
        <p:nvSpPr>
          <p:cNvPr id="696" name="Rectangle 695"/>
          <p:cNvSpPr/>
          <p:nvPr/>
        </p:nvSpPr>
        <p:spPr>
          <a:xfrm>
            <a:off x="2344264" y="5557846"/>
            <a:ext cx="1681200" cy="699733"/>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200" i="1" dirty="0">
              <a:solidFill>
                <a:srgbClr val="000000"/>
              </a:solidFill>
            </a:endParaRPr>
          </a:p>
        </p:txBody>
      </p:sp>
      <p:sp>
        <p:nvSpPr>
          <p:cNvPr id="695" name="Rectangle 694"/>
          <p:cNvSpPr/>
          <p:nvPr/>
        </p:nvSpPr>
        <p:spPr>
          <a:xfrm>
            <a:off x="8187389" y="5557846"/>
            <a:ext cx="1681200" cy="699733"/>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200" i="1" dirty="0">
              <a:solidFill>
                <a:srgbClr val="000000"/>
              </a:solidFill>
            </a:endParaRPr>
          </a:p>
        </p:txBody>
      </p:sp>
      <p:sp>
        <p:nvSpPr>
          <p:cNvPr id="28" name="TextBox 27">
            <a:extLst>
              <a:ext uri="{FF2B5EF4-FFF2-40B4-BE49-F238E27FC236}">
                <a16:creationId xmlns:a16="http://schemas.microsoft.com/office/drawing/2014/main" id="{C08F68D5-6E3F-3DC6-F858-E8BE046F480E}"/>
              </a:ext>
            </a:extLst>
          </p:cNvPr>
          <p:cNvSpPr txBox="1"/>
          <p:nvPr/>
        </p:nvSpPr>
        <p:spPr>
          <a:xfrm>
            <a:off x="8028256" y="6306530"/>
            <a:ext cx="2083324" cy="215444"/>
          </a:xfrm>
          <a:prstGeom prst="rect">
            <a:avLst/>
          </a:prstGeom>
          <a:noFill/>
        </p:spPr>
        <p:txBody>
          <a:bodyPr wrap="square" rtlCol="0">
            <a:spAutoFit/>
          </a:bodyPr>
          <a:lstStyle/>
          <a:p>
            <a:pPr algn="ctr"/>
            <a:r>
              <a:rPr lang="en-GB" sz="800" dirty="0"/>
              <a:t>*Median unstable; &lt;50% data maturity</a:t>
            </a:r>
          </a:p>
        </p:txBody>
      </p:sp>
      <p:sp>
        <p:nvSpPr>
          <p:cNvPr id="2" name="Title 1">
            <a:extLst>
              <a:ext uri="{FF2B5EF4-FFF2-40B4-BE49-F238E27FC236}">
                <a16:creationId xmlns:a16="http://schemas.microsoft.com/office/drawing/2014/main" id="{44CBD41E-7BD7-C3B7-FCC6-658FF2EA353A}"/>
              </a:ext>
            </a:extLst>
          </p:cNvPr>
          <p:cNvSpPr>
            <a:spLocks noGrp="1"/>
          </p:cNvSpPr>
          <p:nvPr>
            <p:ph type="title"/>
          </p:nvPr>
        </p:nvSpPr>
        <p:spPr>
          <a:xfrm>
            <a:off x="692376" y="204149"/>
            <a:ext cx="10923137" cy="1074738"/>
          </a:xfrm>
        </p:spPr>
        <p:txBody>
          <a:bodyPr>
            <a:normAutofit/>
          </a:bodyPr>
          <a:lstStyle/>
          <a:p>
            <a:r>
              <a:rPr lang="en-GB" sz="2400" b="1" dirty="0"/>
              <a:t>PAOLA-1: </a:t>
            </a:r>
            <a:r>
              <a:rPr lang="en-GB" sz="2400" b="1" dirty="0" err="1"/>
              <a:t>Olaparib</a:t>
            </a:r>
            <a:r>
              <a:rPr lang="en-GB" sz="2400" b="1" dirty="0"/>
              <a:t> + bevacizumab provided a clinically meaningful OS benefit vs placebo + bevacizumab in the HRD-positive population (inclusive of BRCA)</a:t>
            </a:r>
          </a:p>
        </p:txBody>
      </p:sp>
      <p:sp>
        <p:nvSpPr>
          <p:cNvPr id="3" name="TextBox 2">
            <a:extLst>
              <a:ext uri="{FF2B5EF4-FFF2-40B4-BE49-F238E27FC236}">
                <a16:creationId xmlns:a16="http://schemas.microsoft.com/office/drawing/2014/main" id="{49F2705F-9E1E-51C8-209D-3E381AC5B601}"/>
              </a:ext>
            </a:extLst>
          </p:cNvPr>
          <p:cNvSpPr txBox="1"/>
          <p:nvPr/>
        </p:nvSpPr>
        <p:spPr>
          <a:xfrm>
            <a:off x="4079306" y="5804396"/>
            <a:ext cx="1857080" cy="453183"/>
          </a:xfrm>
          <a:prstGeom prst="rect">
            <a:avLst/>
          </a:prstGeom>
          <a:noFill/>
          <a:ln>
            <a:solidFill>
              <a:schemeClr val="tx1"/>
            </a:solidFill>
          </a:ln>
        </p:spPr>
        <p:txBody>
          <a:bodyPr wrap="square" lIns="72000" tIns="72000" rIns="72000" bIns="72000" rtlCol="0">
            <a:spAutoFit/>
          </a:bodyPr>
          <a:lstStyle/>
          <a:p>
            <a:pPr algn="ctr"/>
            <a:r>
              <a:rPr lang="en-GB" sz="1000" b="1" dirty="0"/>
              <a:t>HR 0.92 </a:t>
            </a:r>
            <a:r>
              <a:rPr lang="en-GB" sz="1000" dirty="0"/>
              <a:t>(95% CI 0.76-1.12);</a:t>
            </a:r>
          </a:p>
          <a:p>
            <a:pPr algn="ctr"/>
            <a:r>
              <a:rPr lang="en-GB" sz="1000" b="1" i="1" dirty="0"/>
              <a:t>P</a:t>
            </a:r>
            <a:r>
              <a:rPr lang="en-GB" sz="1000" b="1" dirty="0"/>
              <a:t>=0.4118</a:t>
            </a:r>
          </a:p>
        </p:txBody>
      </p:sp>
      <p:sp>
        <p:nvSpPr>
          <p:cNvPr id="7" name="TextBox 6">
            <a:extLst>
              <a:ext uri="{FF2B5EF4-FFF2-40B4-BE49-F238E27FC236}">
                <a16:creationId xmlns:a16="http://schemas.microsoft.com/office/drawing/2014/main" id="{C41751CE-515E-EB45-6F3B-6D619189C3CD}"/>
              </a:ext>
            </a:extLst>
          </p:cNvPr>
          <p:cNvSpPr txBox="1"/>
          <p:nvPr/>
        </p:nvSpPr>
        <p:spPr>
          <a:xfrm>
            <a:off x="9936410" y="5804396"/>
            <a:ext cx="1857080" cy="453183"/>
          </a:xfrm>
          <a:prstGeom prst="rect">
            <a:avLst/>
          </a:prstGeom>
          <a:noFill/>
          <a:ln>
            <a:solidFill>
              <a:schemeClr val="tx1"/>
            </a:solidFill>
          </a:ln>
        </p:spPr>
        <p:txBody>
          <a:bodyPr wrap="square" lIns="72000" tIns="72000" rIns="72000" bIns="72000" rtlCol="0">
            <a:spAutoFit/>
          </a:bodyPr>
          <a:lstStyle/>
          <a:p>
            <a:pPr algn="ctr"/>
            <a:r>
              <a:rPr lang="en-GB" sz="1000" b="1" dirty="0"/>
              <a:t>HR 0.62 </a:t>
            </a:r>
            <a:r>
              <a:rPr lang="en-GB" sz="1000" dirty="0"/>
              <a:t>(95% CI 0.45-0.85)</a:t>
            </a:r>
          </a:p>
          <a:p>
            <a:pPr algn="ctr"/>
            <a:endParaRPr lang="en-GB" sz="1000" dirty="0"/>
          </a:p>
        </p:txBody>
      </p:sp>
      <p:sp>
        <p:nvSpPr>
          <p:cNvPr id="180" name="Rectangle 179"/>
          <p:cNvSpPr/>
          <p:nvPr/>
        </p:nvSpPr>
        <p:spPr>
          <a:xfrm>
            <a:off x="2344264" y="5071191"/>
            <a:ext cx="843608"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b="1" dirty="0"/>
              <a:t>Olaparib+</a:t>
            </a:r>
            <a:br>
              <a:rPr lang="en-US" sz="800" b="1" dirty="0"/>
            </a:br>
            <a:r>
              <a:rPr lang="en-US" sz="800" b="1" dirty="0"/>
              <a:t>bevacizumab</a:t>
            </a:r>
          </a:p>
          <a:p>
            <a:pPr algn="ctr"/>
            <a:r>
              <a:rPr lang="en-US" sz="800" b="1" dirty="0"/>
              <a:t>(N=537)</a:t>
            </a:r>
          </a:p>
        </p:txBody>
      </p:sp>
      <p:sp>
        <p:nvSpPr>
          <p:cNvPr id="181" name="Rectangle 180"/>
          <p:cNvSpPr/>
          <p:nvPr/>
        </p:nvSpPr>
        <p:spPr>
          <a:xfrm>
            <a:off x="3175137" y="5071191"/>
            <a:ext cx="843608" cy="4896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b="1" dirty="0"/>
              <a:t>Placebo+</a:t>
            </a:r>
            <a:br>
              <a:rPr lang="en-US" sz="800" b="1" dirty="0"/>
            </a:br>
            <a:r>
              <a:rPr lang="en-US" sz="800" b="1" dirty="0"/>
              <a:t>bevacizumab</a:t>
            </a:r>
            <a:br>
              <a:rPr lang="en-US" sz="800" b="1" dirty="0"/>
            </a:br>
            <a:r>
              <a:rPr lang="en-US" sz="800" b="1" dirty="0"/>
              <a:t>(N=269)</a:t>
            </a:r>
          </a:p>
        </p:txBody>
      </p:sp>
      <p:sp>
        <p:nvSpPr>
          <p:cNvPr id="454" name="Rectangle 453"/>
          <p:cNvSpPr/>
          <p:nvPr/>
        </p:nvSpPr>
        <p:spPr>
          <a:xfrm>
            <a:off x="8187389" y="5071191"/>
            <a:ext cx="843608"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b="1" dirty="0"/>
              <a:t>Olaparib+</a:t>
            </a:r>
            <a:br>
              <a:rPr lang="en-US" sz="800" b="1" dirty="0"/>
            </a:br>
            <a:r>
              <a:rPr lang="en-US" sz="800" b="1" dirty="0"/>
              <a:t>bevacizumab</a:t>
            </a:r>
            <a:br>
              <a:rPr lang="en-US" sz="800" b="1" dirty="0"/>
            </a:br>
            <a:r>
              <a:rPr lang="en-US" sz="800" b="1" dirty="0"/>
              <a:t>(N=255)</a:t>
            </a:r>
          </a:p>
        </p:txBody>
      </p:sp>
      <p:sp>
        <p:nvSpPr>
          <p:cNvPr id="455" name="Rectangle 454"/>
          <p:cNvSpPr/>
          <p:nvPr/>
        </p:nvSpPr>
        <p:spPr>
          <a:xfrm>
            <a:off x="9025292" y="5071191"/>
            <a:ext cx="843608" cy="4896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b="1" dirty="0"/>
              <a:t>Placebo+</a:t>
            </a:r>
            <a:br>
              <a:rPr lang="en-US" sz="800" b="1" dirty="0"/>
            </a:br>
            <a:r>
              <a:rPr lang="en-US" sz="800" b="1" dirty="0"/>
              <a:t>bevacizumab</a:t>
            </a:r>
            <a:br>
              <a:rPr lang="en-US" sz="800" b="1" dirty="0"/>
            </a:br>
            <a:r>
              <a:rPr lang="en-US" sz="800" b="1" dirty="0"/>
              <a:t>(N=132)</a:t>
            </a:r>
          </a:p>
        </p:txBody>
      </p:sp>
      <p:sp>
        <p:nvSpPr>
          <p:cNvPr id="179" name="TextBox 68"/>
          <p:cNvSpPr txBox="1"/>
          <p:nvPr/>
        </p:nvSpPr>
        <p:spPr>
          <a:xfrm>
            <a:off x="2530427" y="5608703"/>
            <a:ext cx="471283" cy="123111"/>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rgbClr val="000000"/>
                </a:solidFill>
              </a:rPr>
              <a:t>288 (53.6)</a:t>
            </a:r>
          </a:p>
        </p:txBody>
      </p:sp>
      <p:sp>
        <p:nvSpPr>
          <p:cNvPr id="106" name="TextBox 68"/>
          <p:cNvSpPr txBox="1"/>
          <p:nvPr/>
        </p:nvSpPr>
        <p:spPr>
          <a:xfrm>
            <a:off x="918349" y="5608703"/>
            <a:ext cx="1383392" cy="123111"/>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solidFill>
                  <a:srgbClr val="000000"/>
                </a:solidFill>
              </a:rPr>
              <a:t>Events, n (%) [55% maturity]</a:t>
            </a:r>
          </a:p>
        </p:txBody>
      </p:sp>
      <p:sp>
        <p:nvSpPr>
          <p:cNvPr id="188" name="TextBox 68"/>
          <p:cNvSpPr txBox="1"/>
          <p:nvPr/>
        </p:nvSpPr>
        <p:spPr>
          <a:xfrm>
            <a:off x="3361300" y="5608703"/>
            <a:ext cx="471283" cy="123111"/>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rgbClr val="000000"/>
                </a:solidFill>
              </a:rPr>
              <a:t>158 (58.7)</a:t>
            </a:r>
          </a:p>
        </p:txBody>
      </p:sp>
      <p:sp>
        <p:nvSpPr>
          <p:cNvPr id="453" name="TextBox 68"/>
          <p:cNvSpPr txBox="1"/>
          <p:nvPr/>
        </p:nvSpPr>
        <p:spPr>
          <a:xfrm>
            <a:off x="8402406" y="5608703"/>
            <a:ext cx="413576" cy="123111"/>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rgbClr val="000000"/>
                </a:solidFill>
              </a:rPr>
              <a:t>93 (36.5)</a:t>
            </a:r>
          </a:p>
        </p:txBody>
      </p:sp>
      <p:sp>
        <p:nvSpPr>
          <p:cNvPr id="456" name="TextBox 68"/>
          <p:cNvSpPr txBox="1"/>
          <p:nvPr/>
        </p:nvSpPr>
        <p:spPr>
          <a:xfrm>
            <a:off x="7490815" y="5608703"/>
            <a:ext cx="646011" cy="123111"/>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solidFill>
                  <a:srgbClr val="000000"/>
                </a:solidFill>
              </a:rPr>
              <a:t>Events, </a:t>
            </a:r>
            <a:r>
              <a:rPr lang="en-US" sz="800" dirty="0">
                <a:solidFill>
                  <a:srgbClr val="000000"/>
                </a:solidFill>
              </a:rPr>
              <a:t>n (%)</a:t>
            </a:r>
          </a:p>
        </p:txBody>
      </p:sp>
      <p:sp>
        <p:nvSpPr>
          <p:cNvPr id="461" name="TextBox 68"/>
          <p:cNvSpPr txBox="1"/>
          <p:nvPr/>
        </p:nvSpPr>
        <p:spPr>
          <a:xfrm>
            <a:off x="9233279" y="5608703"/>
            <a:ext cx="413576" cy="123111"/>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rgbClr val="000000"/>
                </a:solidFill>
              </a:rPr>
              <a:t>69 (52.3)</a:t>
            </a:r>
          </a:p>
        </p:txBody>
      </p:sp>
      <p:sp>
        <p:nvSpPr>
          <p:cNvPr id="183" name="TextBox 68"/>
          <p:cNvSpPr txBox="1"/>
          <p:nvPr/>
        </p:nvSpPr>
        <p:spPr>
          <a:xfrm>
            <a:off x="1341542" y="5846157"/>
            <a:ext cx="960199" cy="123111"/>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solidFill>
                  <a:srgbClr val="000000"/>
                </a:solidFill>
              </a:rPr>
              <a:t>Median OS, months</a:t>
            </a:r>
          </a:p>
        </p:txBody>
      </p:sp>
      <p:sp>
        <p:nvSpPr>
          <p:cNvPr id="186" name="TextBox 68"/>
          <p:cNvSpPr txBox="1"/>
          <p:nvPr/>
        </p:nvSpPr>
        <p:spPr>
          <a:xfrm>
            <a:off x="2665079" y="5846157"/>
            <a:ext cx="201978" cy="123111"/>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solidFill>
                  <a:srgbClr val="000000"/>
                </a:solidFill>
              </a:rPr>
              <a:t>56.5</a:t>
            </a:r>
          </a:p>
        </p:txBody>
      </p:sp>
      <p:sp>
        <p:nvSpPr>
          <p:cNvPr id="189" name="TextBox 68"/>
          <p:cNvSpPr txBox="1"/>
          <p:nvPr/>
        </p:nvSpPr>
        <p:spPr>
          <a:xfrm>
            <a:off x="3495952" y="5846157"/>
            <a:ext cx="201978" cy="123111"/>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solidFill>
                  <a:srgbClr val="000000"/>
                </a:solidFill>
              </a:rPr>
              <a:t>51.6</a:t>
            </a:r>
          </a:p>
        </p:txBody>
      </p:sp>
      <p:sp>
        <p:nvSpPr>
          <p:cNvPr id="457" name="TextBox 68"/>
          <p:cNvSpPr txBox="1"/>
          <p:nvPr/>
        </p:nvSpPr>
        <p:spPr>
          <a:xfrm>
            <a:off x="7176627" y="5846157"/>
            <a:ext cx="960199" cy="123111"/>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solidFill>
                  <a:srgbClr val="000000"/>
                </a:solidFill>
              </a:rPr>
              <a:t>Median OS, </a:t>
            </a:r>
            <a:r>
              <a:rPr lang="en-US" sz="800" dirty="0">
                <a:solidFill>
                  <a:srgbClr val="000000"/>
                </a:solidFill>
              </a:rPr>
              <a:t>months</a:t>
            </a:r>
          </a:p>
        </p:txBody>
      </p:sp>
      <p:sp>
        <p:nvSpPr>
          <p:cNvPr id="459" name="TextBox 68"/>
          <p:cNvSpPr txBox="1"/>
          <p:nvPr/>
        </p:nvSpPr>
        <p:spPr>
          <a:xfrm>
            <a:off x="8244512" y="5846157"/>
            <a:ext cx="729367" cy="123111"/>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solidFill>
                  <a:srgbClr val="000000"/>
                </a:solidFill>
              </a:rPr>
              <a:t>75.2</a:t>
            </a:r>
            <a:r>
              <a:rPr lang="en-US" sz="800" dirty="0">
                <a:solidFill>
                  <a:srgbClr val="000000"/>
                </a:solidFill>
              </a:rPr>
              <a:t> (unstable)*</a:t>
            </a:r>
          </a:p>
        </p:txBody>
      </p:sp>
      <p:sp>
        <p:nvSpPr>
          <p:cNvPr id="462" name="TextBox 68"/>
          <p:cNvSpPr txBox="1"/>
          <p:nvPr/>
        </p:nvSpPr>
        <p:spPr>
          <a:xfrm>
            <a:off x="9339078" y="5846157"/>
            <a:ext cx="201978" cy="123111"/>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solidFill>
                  <a:srgbClr val="000000"/>
                </a:solidFill>
              </a:rPr>
              <a:t>57.3</a:t>
            </a:r>
          </a:p>
        </p:txBody>
      </p:sp>
      <p:sp>
        <p:nvSpPr>
          <p:cNvPr id="184" name="TextBox 68"/>
          <p:cNvSpPr txBox="1"/>
          <p:nvPr/>
        </p:nvSpPr>
        <p:spPr>
          <a:xfrm>
            <a:off x="1452149" y="6083611"/>
            <a:ext cx="849592" cy="123111"/>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solidFill>
                  <a:srgbClr val="000000"/>
                </a:solidFill>
              </a:rPr>
              <a:t>5-year OS rate, %</a:t>
            </a:r>
          </a:p>
        </p:txBody>
      </p:sp>
      <p:sp>
        <p:nvSpPr>
          <p:cNvPr id="187" name="TextBox 68"/>
          <p:cNvSpPr txBox="1"/>
          <p:nvPr/>
        </p:nvSpPr>
        <p:spPr>
          <a:xfrm>
            <a:off x="2665079" y="6083611"/>
            <a:ext cx="201978" cy="123111"/>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solidFill>
                  <a:srgbClr val="000000"/>
                </a:solidFill>
              </a:rPr>
              <a:t>47.3</a:t>
            </a:r>
          </a:p>
        </p:txBody>
      </p:sp>
      <p:sp>
        <p:nvSpPr>
          <p:cNvPr id="190" name="TextBox 68"/>
          <p:cNvSpPr txBox="1"/>
          <p:nvPr/>
        </p:nvSpPr>
        <p:spPr>
          <a:xfrm>
            <a:off x="3495952" y="6083611"/>
            <a:ext cx="201978" cy="123111"/>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solidFill>
                  <a:srgbClr val="000000"/>
                </a:solidFill>
              </a:rPr>
              <a:t>41.5</a:t>
            </a:r>
          </a:p>
        </p:txBody>
      </p:sp>
      <p:sp>
        <p:nvSpPr>
          <p:cNvPr id="458" name="TextBox 68"/>
          <p:cNvSpPr txBox="1"/>
          <p:nvPr/>
        </p:nvSpPr>
        <p:spPr>
          <a:xfrm>
            <a:off x="7287234" y="6083611"/>
            <a:ext cx="849592" cy="123111"/>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solidFill>
                  <a:srgbClr val="000000"/>
                </a:solidFill>
              </a:rPr>
              <a:t>5-year OS rate, </a:t>
            </a:r>
            <a:r>
              <a:rPr lang="en-US" sz="800" dirty="0">
                <a:solidFill>
                  <a:srgbClr val="000000"/>
                </a:solidFill>
              </a:rPr>
              <a:t>%</a:t>
            </a:r>
          </a:p>
        </p:txBody>
      </p:sp>
      <p:sp>
        <p:nvSpPr>
          <p:cNvPr id="460" name="TextBox 68"/>
          <p:cNvSpPr txBox="1"/>
          <p:nvPr/>
        </p:nvSpPr>
        <p:spPr>
          <a:xfrm>
            <a:off x="8508205" y="6083611"/>
            <a:ext cx="201978" cy="123111"/>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solidFill>
                  <a:srgbClr val="000000"/>
                </a:solidFill>
              </a:rPr>
              <a:t>65.5</a:t>
            </a:r>
          </a:p>
        </p:txBody>
      </p:sp>
      <p:sp>
        <p:nvSpPr>
          <p:cNvPr id="463" name="TextBox 68"/>
          <p:cNvSpPr txBox="1"/>
          <p:nvPr/>
        </p:nvSpPr>
        <p:spPr>
          <a:xfrm>
            <a:off x="9339078" y="6083611"/>
            <a:ext cx="201978" cy="123111"/>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a:solidFill>
                  <a:srgbClr val="000000"/>
                </a:solidFill>
              </a:rPr>
              <a:t>48.4</a:t>
            </a:r>
          </a:p>
        </p:txBody>
      </p:sp>
      <p:grpSp>
        <p:nvGrpSpPr>
          <p:cNvPr id="6" name="Group 5">
            <a:extLst>
              <a:ext uri="{FF2B5EF4-FFF2-40B4-BE49-F238E27FC236}">
                <a16:creationId xmlns:a16="http://schemas.microsoft.com/office/drawing/2014/main" id="{6D792F65-2D0C-9F51-F4BF-7CE64E8AF8AC}"/>
              </a:ext>
            </a:extLst>
          </p:cNvPr>
          <p:cNvGrpSpPr/>
          <p:nvPr/>
        </p:nvGrpSpPr>
        <p:grpSpPr>
          <a:xfrm>
            <a:off x="387664" y="1924812"/>
            <a:ext cx="5684413" cy="3132063"/>
            <a:chOff x="259186" y="1924812"/>
            <a:chExt cx="5684413" cy="3132063"/>
          </a:xfrm>
        </p:grpSpPr>
        <p:sp>
          <p:nvSpPr>
            <p:cNvPr id="104" name="TextBox 68"/>
            <p:cNvSpPr txBox="1"/>
            <p:nvPr/>
          </p:nvSpPr>
          <p:spPr>
            <a:xfrm>
              <a:off x="259186" y="4801142"/>
              <a:ext cx="918521"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accent1"/>
                  </a:solidFill>
                </a:rPr>
                <a:t>Olaparib+bevacizumab</a:t>
              </a:r>
            </a:p>
          </p:txBody>
        </p:sp>
        <p:sp>
          <p:nvSpPr>
            <p:cNvPr id="137" name="TextBox 68"/>
            <p:cNvSpPr txBox="1"/>
            <p:nvPr/>
          </p:nvSpPr>
          <p:spPr>
            <a:xfrm>
              <a:off x="259186" y="4949153"/>
              <a:ext cx="902491"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bg1">
                      <a:lumMod val="50000"/>
                    </a:schemeClr>
                  </a:solidFill>
                </a:rPr>
                <a:t>Placebo+bevacizumab</a:t>
              </a:r>
            </a:p>
          </p:txBody>
        </p:sp>
        <p:sp>
          <p:nvSpPr>
            <p:cNvPr id="105" name="TextBox 68"/>
            <p:cNvSpPr txBox="1"/>
            <p:nvPr/>
          </p:nvSpPr>
          <p:spPr>
            <a:xfrm>
              <a:off x="1206669"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537</a:t>
              </a:r>
            </a:p>
          </p:txBody>
        </p:sp>
        <p:sp>
          <p:nvSpPr>
            <p:cNvPr id="138" name="TextBox 68"/>
            <p:cNvSpPr txBox="1"/>
            <p:nvPr/>
          </p:nvSpPr>
          <p:spPr>
            <a:xfrm>
              <a:off x="1206669" y="4949153"/>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269</a:t>
              </a:r>
            </a:p>
          </p:txBody>
        </p:sp>
        <p:sp>
          <p:nvSpPr>
            <p:cNvPr id="107" name="TextBox 68"/>
            <p:cNvSpPr txBox="1"/>
            <p:nvPr/>
          </p:nvSpPr>
          <p:spPr>
            <a:xfrm>
              <a:off x="1382897"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530</a:t>
              </a:r>
            </a:p>
          </p:txBody>
        </p:sp>
        <p:sp>
          <p:nvSpPr>
            <p:cNvPr id="139" name="TextBox 68"/>
            <p:cNvSpPr txBox="1"/>
            <p:nvPr/>
          </p:nvSpPr>
          <p:spPr>
            <a:xfrm>
              <a:off x="1382897" y="4949153"/>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267</a:t>
              </a:r>
            </a:p>
          </p:txBody>
        </p:sp>
        <p:sp>
          <p:nvSpPr>
            <p:cNvPr id="108" name="TextBox 68"/>
            <p:cNvSpPr txBox="1"/>
            <p:nvPr/>
          </p:nvSpPr>
          <p:spPr>
            <a:xfrm>
              <a:off x="1559125"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528</a:t>
              </a:r>
            </a:p>
          </p:txBody>
        </p:sp>
        <p:sp>
          <p:nvSpPr>
            <p:cNvPr id="140" name="TextBox 68"/>
            <p:cNvSpPr txBox="1"/>
            <p:nvPr/>
          </p:nvSpPr>
          <p:spPr>
            <a:xfrm>
              <a:off x="1559125" y="4949153"/>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264</a:t>
              </a:r>
            </a:p>
          </p:txBody>
        </p:sp>
        <p:sp>
          <p:nvSpPr>
            <p:cNvPr id="109" name="TextBox 68"/>
            <p:cNvSpPr txBox="1"/>
            <p:nvPr/>
          </p:nvSpPr>
          <p:spPr>
            <a:xfrm>
              <a:off x="1735353"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517</a:t>
              </a:r>
            </a:p>
          </p:txBody>
        </p:sp>
        <p:sp>
          <p:nvSpPr>
            <p:cNvPr id="141" name="TextBox 68"/>
            <p:cNvSpPr txBox="1"/>
            <p:nvPr/>
          </p:nvSpPr>
          <p:spPr>
            <a:xfrm>
              <a:off x="1735353" y="4949153"/>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261</a:t>
              </a:r>
            </a:p>
          </p:txBody>
        </p:sp>
        <p:sp>
          <p:nvSpPr>
            <p:cNvPr id="110" name="TextBox 68"/>
            <p:cNvSpPr txBox="1"/>
            <p:nvPr/>
          </p:nvSpPr>
          <p:spPr>
            <a:xfrm>
              <a:off x="1911581"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503</a:t>
              </a:r>
            </a:p>
          </p:txBody>
        </p:sp>
        <p:sp>
          <p:nvSpPr>
            <p:cNvPr id="142" name="TextBox 68"/>
            <p:cNvSpPr txBox="1"/>
            <p:nvPr/>
          </p:nvSpPr>
          <p:spPr>
            <a:xfrm>
              <a:off x="1911581" y="4949153"/>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250</a:t>
              </a:r>
            </a:p>
          </p:txBody>
        </p:sp>
        <p:sp>
          <p:nvSpPr>
            <p:cNvPr id="111" name="TextBox 68"/>
            <p:cNvSpPr txBox="1"/>
            <p:nvPr/>
          </p:nvSpPr>
          <p:spPr>
            <a:xfrm>
              <a:off x="2087809"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480</a:t>
              </a:r>
            </a:p>
          </p:txBody>
        </p:sp>
        <p:sp>
          <p:nvSpPr>
            <p:cNvPr id="143" name="TextBox 68"/>
            <p:cNvSpPr txBox="1"/>
            <p:nvPr/>
          </p:nvSpPr>
          <p:spPr>
            <a:xfrm>
              <a:off x="2087809" y="4949153"/>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242</a:t>
              </a:r>
            </a:p>
          </p:txBody>
        </p:sp>
        <p:sp>
          <p:nvSpPr>
            <p:cNvPr id="112" name="TextBox 68"/>
            <p:cNvSpPr txBox="1"/>
            <p:nvPr/>
          </p:nvSpPr>
          <p:spPr>
            <a:xfrm>
              <a:off x="2264037"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463</a:t>
              </a:r>
            </a:p>
          </p:txBody>
        </p:sp>
        <p:sp>
          <p:nvSpPr>
            <p:cNvPr id="144" name="TextBox 68"/>
            <p:cNvSpPr txBox="1"/>
            <p:nvPr/>
          </p:nvSpPr>
          <p:spPr>
            <a:xfrm>
              <a:off x="2264037" y="4949153"/>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229</a:t>
              </a:r>
            </a:p>
          </p:txBody>
        </p:sp>
        <p:sp>
          <p:nvSpPr>
            <p:cNvPr id="113" name="TextBox 68"/>
            <p:cNvSpPr txBox="1"/>
            <p:nvPr/>
          </p:nvSpPr>
          <p:spPr>
            <a:xfrm>
              <a:off x="2440265"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440</a:t>
              </a:r>
            </a:p>
          </p:txBody>
        </p:sp>
        <p:sp>
          <p:nvSpPr>
            <p:cNvPr id="145" name="TextBox 68"/>
            <p:cNvSpPr txBox="1"/>
            <p:nvPr/>
          </p:nvSpPr>
          <p:spPr>
            <a:xfrm>
              <a:off x="2440265" y="4949153"/>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220</a:t>
              </a:r>
            </a:p>
          </p:txBody>
        </p:sp>
        <p:sp>
          <p:nvSpPr>
            <p:cNvPr id="114" name="TextBox 68"/>
            <p:cNvSpPr txBox="1"/>
            <p:nvPr/>
          </p:nvSpPr>
          <p:spPr>
            <a:xfrm>
              <a:off x="2616493"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420</a:t>
              </a:r>
            </a:p>
          </p:txBody>
        </p:sp>
        <p:sp>
          <p:nvSpPr>
            <p:cNvPr id="146" name="TextBox 68"/>
            <p:cNvSpPr txBox="1"/>
            <p:nvPr/>
          </p:nvSpPr>
          <p:spPr>
            <a:xfrm>
              <a:off x="2616493" y="4949153"/>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208</a:t>
              </a:r>
            </a:p>
          </p:txBody>
        </p:sp>
        <p:sp>
          <p:nvSpPr>
            <p:cNvPr id="115" name="TextBox 68"/>
            <p:cNvSpPr txBox="1"/>
            <p:nvPr/>
          </p:nvSpPr>
          <p:spPr>
            <a:xfrm>
              <a:off x="2792721"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398</a:t>
              </a:r>
            </a:p>
          </p:txBody>
        </p:sp>
        <p:sp>
          <p:nvSpPr>
            <p:cNvPr id="147" name="TextBox 68"/>
            <p:cNvSpPr txBox="1"/>
            <p:nvPr/>
          </p:nvSpPr>
          <p:spPr>
            <a:xfrm>
              <a:off x="2792721" y="4949153"/>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199</a:t>
              </a:r>
            </a:p>
          </p:txBody>
        </p:sp>
        <p:sp>
          <p:nvSpPr>
            <p:cNvPr id="116" name="TextBox 68"/>
            <p:cNvSpPr txBox="1"/>
            <p:nvPr/>
          </p:nvSpPr>
          <p:spPr>
            <a:xfrm>
              <a:off x="2968949"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376</a:t>
              </a:r>
            </a:p>
          </p:txBody>
        </p:sp>
        <p:sp>
          <p:nvSpPr>
            <p:cNvPr id="148" name="TextBox 68"/>
            <p:cNvSpPr txBox="1"/>
            <p:nvPr/>
          </p:nvSpPr>
          <p:spPr>
            <a:xfrm>
              <a:off x="2968949" y="4949153"/>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188</a:t>
              </a:r>
            </a:p>
          </p:txBody>
        </p:sp>
        <p:sp>
          <p:nvSpPr>
            <p:cNvPr id="117" name="TextBox 68"/>
            <p:cNvSpPr txBox="1"/>
            <p:nvPr/>
          </p:nvSpPr>
          <p:spPr>
            <a:xfrm>
              <a:off x="3145177"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357</a:t>
              </a:r>
            </a:p>
          </p:txBody>
        </p:sp>
        <p:sp>
          <p:nvSpPr>
            <p:cNvPr id="149" name="TextBox 68"/>
            <p:cNvSpPr txBox="1"/>
            <p:nvPr/>
          </p:nvSpPr>
          <p:spPr>
            <a:xfrm>
              <a:off x="3145177" y="4949153"/>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179</a:t>
              </a:r>
            </a:p>
          </p:txBody>
        </p:sp>
        <p:sp>
          <p:nvSpPr>
            <p:cNvPr id="118" name="TextBox 68"/>
            <p:cNvSpPr txBox="1"/>
            <p:nvPr/>
          </p:nvSpPr>
          <p:spPr>
            <a:xfrm>
              <a:off x="3321405"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347</a:t>
              </a:r>
            </a:p>
          </p:txBody>
        </p:sp>
        <p:sp>
          <p:nvSpPr>
            <p:cNvPr id="150" name="TextBox 68"/>
            <p:cNvSpPr txBox="1"/>
            <p:nvPr/>
          </p:nvSpPr>
          <p:spPr>
            <a:xfrm>
              <a:off x="3321405" y="4949153"/>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166</a:t>
              </a:r>
            </a:p>
          </p:txBody>
        </p:sp>
        <p:sp>
          <p:nvSpPr>
            <p:cNvPr id="119" name="TextBox 68"/>
            <p:cNvSpPr txBox="1"/>
            <p:nvPr/>
          </p:nvSpPr>
          <p:spPr>
            <a:xfrm>
              <a:off x="3497633"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329</a:t>
              </a:r>
            </a:p>
          </p:txBody>
        </p:sp>
        <p:sp>
          <p:nvSpPr>
            <p:cNvPr id="151" name="TextBox 68"/>
            <p:cNvSpPr txBox="1"/>
            <p:nvPr/>
          </p:nvSpPr>
          <p:spPr>
            <a:xfrm>
              <a:off x="3497633" y="4949153"/>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160</a:t>
              </a:r>
            </a:p>
          </p:txBody>
        </p:sp>
        <p:sp>
          <p:nvSpPr>
            <p:cNvPr id="120" name="TextBox 68"/>
            <p:cNvSpPr txBox="1"/>
            <p:nvPr/>
          </p:nvSpPr>
          <p:spPr>
            <a:xfrm>
              <a:off x="3673861"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308</a:t>
              </a:r>
            </a:p>
          </p:txBody>
        </p:sp>
        <p:sp>
          <p:nvSpPr>
            <p:cNvPr id="152" name="TextBox 68"/>
            <p:cNvSpPr txBox="1"/>
            <p:nvPr/>
          </p:nvSpPr>
          <p:spPr>
            <a:xfrm>
              <a:off x="3673861" y="4949153"/>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154</a:t>
              </a:r>
            </a:p>
          </p:txBody>
        </p:sp>
        <p:sp>
          <p:nvSpPr>
            <p:cNvPr id="121" name="TextBox 68"/>
            <p:cNvSpPr txBox="1"/>
            <p:nvPr/>
          </p:nvSpPr>
          <p:spPr>
            <a:xfrm>
              <a:off x="3850089"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295</a:t>
              </a:r>
            </a:p>
          </p:txBody>
        </p:sp>
        <p:sp>
          <p:nvSpPr>
            <p:cNvPr id="153" name="TextBox 68"/>
            <p:cNvSpPr txBox="1"/>
            <p:nvPr/>
          </p:nvSpPr>
          <p:spPr>
            <a:xfrm>
              <a:off x="3850089" y="4949153"/>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146</a:t>
              </a:r>
            </a:p>
          </p:txBody>
        </p:sp>
        <p:sp>
          <p:nvSpPr>
            <p:cNvPr id="125" name="TextBox 68"/>
            <p:cNvSpPr txBox="1"/>
            <p:nvPr/>
          </p:nvSpPr>
          <p:spPr>
            <a:xfrm>
              <a:off x="4026317"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286</a:t>
              </a:r>
            </a:p>
          </p:txBody>
        </p:sp>
        <p:sp>
          <p:nvSpPr>
            <p:cNvPr id="154" name="TextBox 68"/>
            <p:cNvSpPr txBox="1"/>
            <p:nvPr/>
          </p:nvSpPr>
          <p:spPr>
            <a:xfrm>
              <a:off x="4026317" y="4949153"/>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139</a:t>
              </a:r>
            </a:p>
          </p:txBody>
        </p:sp>
        <p:sp>
          <p:nvSpPr>
            <p:cNvPr id="126" name="TextBox 68"/>
            <p:cNvSpPr txBox="1"/>
            <p:nvPr/>
          </p:nvSpPr>
          <p:spPr>
            <a:xfrm>
              <a:off x="4202545"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276</a:t>
              </a:r>
            </a:p>
          </p:txBody>
        </p:sp>
        <p:sp>
          <p:nvSpPr>
            <p:cNvPr id="155" name="TextBox 68"/>
            <p:cNvSpPr txBox="1"/>
            <p:nvPr/>
          </p:nvSpPr>
          <p:spPr>
            <a:xfrm>
              <a:off x="4202545" y="4949153"/>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132</a:t>
              </a:r>
            </a:p>
          </p:txBody>
        </p:sp>
        <p:sp>
          <p:nvSpPr>
            <p:cNvPr id="127" name="TextBox 68"/>
            <p:cNvSpPr txBox="1"/>
            <p:nvPr/>
          </p:nvSpPr>
          <p:spPr>
            <a:xfrm>
              <a:off x="4378773"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262</a:t>
              </a:r>
            </a:p>
          </p:txBody>
        </p:sp>
        <p:sp>
          <p:nvSpPr>
            <p:cNvPr id="156" name="TextBox 68"/>
            <p:cNvSpPr txBox="1"/>
            <p:nvPr/>
          </p:nvSpPr>
          <p:spPr>
            <a:xfrm>
              <a:off x="4378773" y="4949153"/>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121</a:t>
              </a:r>
            </a:p>
          </p:txBody>
        </p:sp>
        <p:sp>
          <p:nvSpPr>
            <p:cNvPr id="128" name="TextBox 68"/>
            <p:cNvSpPr txBox="1"/>
            <p:nvPr/>
          </p:nvSpPr>
          <p:spPr>
            <a:xfrm>
              <a:off x="4555001"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217</a:t>
              </a:r>
            </a:p>
          </p:txBody>
        </p:sp>
        <p:sp>
          <p:nvSpPr>
            <p:cNvPr id="157" name="TextBox 68"/>
            <p:cNvSpPr txBox="1"/>
            <p:nvPr/>
          </p:nvSpPr>
          <p:spPr>
            <a:xfrm>
              <a:off x="4579848" y="4949153"/>
              <a:ext cx="99386"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96</a:t>
              </a:r>
            </a:p>
          </p:txBody>
        </p:sp>
        <p:sp>
          <p:nvSpPr>
            <p:cNvPr id="129" name="TextBox 68"/>
            <p:cNvSpPr txBox="1"/>
            <p:nvPr/>
          </p:nvSpPr>
          <p:spPr>
            <a:xfrm>
              <a:off x="4731229"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169</a:t>
              </a:r>
            </a:p>
          </p:txBody>
        </p:sp>
        <p:sp>
          <p:nvSpPr>
            <p:cNvPr id="158" name="TextBox 68"/>
            <p:cNvSpPr txBox="1"/>
            <p:nvPr/>
          </p:nvSpPr>
          <p:spPr>
            <a:xfrm>
              <a:off x="4756076" y="4949153"/>
              <a:ext cx="99386"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76</a:t>
              </a:r>
            </a:p>
          </p:txBody>
        </p:sp>
        <p:sp>
          <p:nvSpPr>
            <p:cNvPr id="130" name="TextBox 68"/>
            <p:cNvSpPr txBox="1"/>
            <p:nvPr/>
          </p:nvSpPr>
          <p:spPr>
            <a:xfrm>
              <a:off x="4907457"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113</a:t>
              </a:r>
            </a:p>
          </p:txBody>
        </p:sp>
        <p:sp>
          <p:nvSpPr>
            <p:cNvPr id="159" name="TextBox 68"/>
            <p:cNvSpPr txBox="1"/>
            <p:nvPr/>
          </p:nvSpPr>
          <p:spPr>
            <a:xfrm>
              <a:off x="4932304" y="4949153"/>
              <a:ext cx="99386"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51</a:t>
              </a:r>
            </a:p>
          </p:txBody>
        </p:sp>
        <p:sp>
          <p:nvSpPr>
            <p:cNvPr id="131" name="TextBox 68"/>
            <p:cNvSpPr txBox="1"/>
            <p:nvPr/>
          </p:nvSpPr>
          <p:spPr>
            <a:xfrm>
              <a:off x="5108532" y="4801142"/>
              <a:ext cx="99386"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82</a:t>
              </a:r>
            </a:p>
          </p:txBody>
        </p:sp>
        <p:sp>
          <p:nvSpPr>
            <p:cNvPr id="160" name="TextBox 68"/>
            <p:cNvSpPr txBox="1"/>
            <p:nvPr/>
          </p:nvSpPr>
          <p:spPr>
            <a:xfrm>
              <a:off x="5108532" y="4949153"/>
              <a:ext cx="99386"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37</a:t>
              </a:r>
            </a:p>
          </p:txBody>
        </p:sp>
        <p:sp>
          <p:nvSpPr>
            <p:cNvPr id="132" name="TextBox 68"/>
            <p:cNvSpPr txBox="1"/>
            <p:nvPr/>
          </p:nvSpPr>
          <p:spPr>
            <a:xfrm>
              <a:off x="5284760" y="4801142"/>
              <a:ext cx="99386"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40</a:t>
              </a:r>
            </a:p>
          </p:txBody>
        </p:sp>
        <p:sp>
          <p:nvSpPr>
            <p:cNvPr id="161" name="TextBox 68"/>
            <p:cNvSpPr txBox="1"/>
            <p:nvPr/>
          </p:nvSpPr>
          <p:spPr>
            <a:xfrm>
              <a:off x="5284760" y="4949153"/>
              <a:ext cx="99386"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20</a:t>
              </a:r>
            </a:p>
          </p:txBody>
        </p:sp>
        <p:sp>
          <p:nvSpPr>
            <p:cNvPr id="133" name="TextBox 68"/>
            <p:cNvSpPr txBox="1"/>
            <p:nvPr/>
          </p:nvSpPr>
          <p:spPr>
            <a:xfrm>
              <a:off x="5460988" y="4801142"/>
              <a:ext cx="99386"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19</a:t>
              </a:r>
            </a:p>
          </p:txBody>
        </p:sp>
        <p:sp>
          <p:nvSpPr>
            <p:cNvPr id="162" name="TextBox 68"/>
            <p:cNvSpPr txBox="1"/>
            <p:nvPr/>
          </p:nvSpPr>
          <p:spPr>
            <a:xfrm>
              <a:off x="5485834" y="4949153"/>
              <a:ext cx="49694"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5</a:t>
              </a:r>
            </a:p>
          </p:txBody>
        </p:sp>
        <p:sp>
          <p:nvSpPr>
            <p:cNvPr id="134" name="TextBox 68"/>
            <p:cNvSpPr txBox="1"/>
            <p:nvPr/>
          </p:nvSpPr>
          <p:spPr>
            <a:xfrm>
              <a:off x="5662062" y="4801142"/>
              <a:ext cx="49694"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4</a:t>
              </a:r>
            </a:p>
          </p:txBody>
        </p:sp>
        <p:sp>
          <p:nvSpPr>
            <p:cNvPr id="163" name="TextBox 68"/>
            <p:cNvSpPr txBox="1"/>
            <p:nvPr/>
          </p:nvSpPr>
          <p:spPr>
            <a:xfrm>
              <a:off x="5662062" y="4949153"/>
              <a:ext cx="49694"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2</a:t>
              </a:r>
            </a:p>
          </p:txBody>
        </p:sp>
        <p:sp>
          <p:nvSpPr>
            <p:cNvPr id="135" name="TextBox 68"/>
            <p:cNvSpPr txBox="1"/>
            <p:nvPr/>
          </p:nvSpPr>
          <p:spPr>
            <a:xfrm>
              <a:off x="5838296" y="4801142"/>
              <a:ext cx="49694"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0</a:t>
              </a:r>
            </a:p>
          </p:txBody>
        </p:sp>
        <p:sp>
          <p:nvSpPr>
            <p:cNvPr id="164" name="TextBox 68"/>
            <p:cNvSpPr txBox="1"/>
            <p:nvPr/>
          </p:nvSpPr>
          <p:spPr>
            <a:xfrm>
              <a:off x="5838296" y="4949153"/>
              <a:ext cx="49694"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0</a:t>
              </a:r>
            </a:p>
          </p:txBody>
        </p:sp>
        <p:sp>
          <p:nvSpPr>
            <p:cNvPr id="5" name="Rectangle 4">
              <a:extLst>
                <a:ext uri="{FF2B5EF4-FFF2-40B4-BE49-F238E27FC236}">
                  <a16:creationId xmlns:a16="http://schemas.microsoft.com/office/drawing/2014/main" id="{F761364C-24BE-28D9-BF9A-E6B6D2C0BA19}"/>
                </a:ext>
              </a:extLst>
            </p:cNvPr>
            <p:cNvSpPr/>
            <p:nvPr/>
          </p:nvSpPr>
          <p:spPr>
            <a:xfrm>
              <a:off x="5117180" y="2297613"/>
              <a:ext cx="826419" cy="767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Line 16"/>
            <p:cNvSpPr>
              <a:spLocks noChangeShapeType="1"/>
            </p:cNvSpPr>
            <p:nvPr/>
          </p:nvSpPr>
          <p:spPr bwMode="auto">
            <a:xfrm rot="10800000" flipV="1">
              <a:off x="1277888" y="4274598"/>
              <a:ext cx="0" cy="700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p:txBody>
        </p:sp>
        <p:sp>
          <p:nvSpPr>
            <p:cNvPr id="72" name="Rectangle 71"/>
            <p:cNvSpPr>
              <a:spLocks noChangeArrowheads="1"/>
            </p:cNvSpPr>
            <p:nvPr/>
          </p:nvSpPr>
          <p:spPr bwMode="auto">
            <a:xfrm>
              <a:off x="1245831" y="4377091"/>
              <a:ext cx="70532" cy="1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000" dirty="0">
                  <a:solidFill>
                    <a:srgbClr val="000000"/>
                  </a:solidFill>
                  <a:latin typeface="+mn-lt"/>
                  <a:sym typeface="Symbol" panose="05050102010706020507" pitchFamily="18" charset="2"/>
                </a:rPr>
                <a:t>0</a:t>
              </a:r>
              <a:endParaRPr lang="en-GB" altLang="en-US" sz="1000" dirty="0">
                <a:solidFill>
                  <a:srgbClr val="000000"/>
                </a:solidFill>
                <a:latin typeface="+mn-lt"/>
              </a:endParaRPr>
            </a:p>
          </p:txBody>
        </p:sp>
        <p:sp>
          <p:nvSpPr>
            <p:cNvPr id="74" name="Line 16"/>
            <p:cNvSpPr>
              <a:spLocks noChangeShapeType="1"/>
            </p:cNvSpPr>
            <p:nvPr/>
          </p:nvSpPr>
          <p:spPr bwMode="auto">
            <a:xfrm rot="10800000" flipV="1">
              <a:off x="1960771" y="4274598"/>
              <a:ext cx="0" cy="700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p:txBody>
        </p:sp>
        <p:sp>
          <p:nvSpPr>
            <p:cNvPr id="75" name="Rectangle 74"/>
            <p:cNvSpPr>
              <a:spLocks noChangeArrowheads="1"/>
            </p:cNvSpPr>
            <p:nvPr/>
          </p:nvSpPr>
          <p:spPr bwMode="auto">
            <a:xfrm>
              <a:off x="1890239" y="4377091"/>
              <a:ext cx="141064" cy="1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000" dirty="0">
                  <a:solidFill>
                    <a:srgbClr val="000000"/>
                  </a:solidFill>
                  <a:latin typeface="+mn-lt"/>
                  <a:sym typeface="Symbol" panose="05050102010706020507" pitchFamily="18" charset="2"/>
                </a:rPr>
                <a:t>12</a:t>
              </a:r>
              <a:endParaRPr lang="en-GB" altLang="en-US" sz="1000" dirty="0">
                <a:solidFill>
                  <a:srgbClr val="000000"/>
                </a:solidFill>
                <a:latin typeface="+mn-lt"/>
              </a:endParaRPr>
            </a:p>
          </p:txBody>
        </p:sp>
        <p:sp>
          <p:nvSpPr>
            <p:cNvPr id="77" name="Line 16"/>
            <p:cNvSpPr>
              <a:spLocks noChangeShapeType="1"/>
            </p:cNvSpPr>
            <p:nvPr/>
          </p:nvSpPr>
          <p:spPr bwMode="auto">
            <a:xfrm rot="10800000" flipV="1">
              <a:off x="2641810" y="4274598"/>
              <a:ext cx="0" cy="700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p:txBody>
        </p:sp>
        <p:sp>
          <p:nvSpPr>
            <p:cNvPr id="78" name="Rectangle 77"/>
            <p:cNvSpPr>
              <a:spLocks noChangeArrowheads="1"/>
            </p:cNvSpPr>
            <p:nvPr/>
          </p:nvSpPr>
          <p:spPr bwMode="auto">
            <a:xfrm>
              <a:off x="2571277" y="4377091"/>
              <a:ext cx="141064" cy="1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000" dirty="0">
                  <a:solidFill>
                    <a:srgbClr val="000000"/>
                  </a:solidFill>
                  <a:latin typeface="+mn-lt"/>
                  <a:sym typeface="Symbol" panose="05050102010706020507" pitchFamily="18" charset="2"/>
                </a:rPr>
                <a:t>24</a:t>
              </a:r>
              <a:endParaRPr lang="en-GB" altLang="en-US" sz="1000" dirty="0">
                <a:solidFill>
                  <a:srgbClr val="000000"/>
                </a:solidFill>
                <a:latin typeface="+mn-lt"/>
              </a:endParaRPr>
            </a:p>
          </p:txBody>
        </p:sp>
        <p:sp>
          <p:nvSpPr>
            <p:cNvPr id="80" name="Line 16"/>
            <p:cNvSpPr>
              <a:spLocks noChangeShapeType="1"/>
            </p:cNvSpPr>
            <p:nvPr/>
          </p:nvSpPr>
          <p:spPr bwMode="auto">
            <a:xfrm rot="10800000" flipV="1">
              <a:off x="3322786" y="4274598"/>
              <a:ext cx="0" cy="700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p:txBody>
        </p:sp>
        <p:sp>
          <p:nvSpPr>
            <p:cNvPr id="81" name="Rectangle 80"/>
            <p:cNvSpPr>
              <a:spLocks noChangeArrowheads="1"/>
            </p:cNvSpPr>
            <p:nvPr/>
          </p:nvSpPr>
          <p:spPr bwMode="auto">
            <a:xfrm>
              <a:off x="3252253" y="4377091"/>
              <a:ext cx="141064" cy="1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000" dirty="0">
                  <a:solidFill>
                    <a:srgbClr val="000000"/>
                  </a:solidFill>
                  <a:latin typeface="+mn-lt"/>
                  <a:sym typeface="Symbol" panose="05050102010706020507" pitchFamily="18" charset="2"/>
                </a:rPr>
                <a:t>36</a:t>
              </a:r>
              <a:endParaRPr lang="en-GB" altLang="en-US" sz="1000" dirty="0">
                <a:solidFill>
                  <a:srgbClr val="000000"/>
                </a:solidFill>
                <a:latin typeface="+mn-lt"/>
              </a:endParaRPr>
            </a:p>
          </p:txBody>
        </p:sp>
        <p:sp>
          <p:nvSpPr>
            <p:cNvPr id="83" name="Line 16"/>
            <p:cNvSpPr>
              <a:spLocks noChangeShapeType="1"/>
            </p:cNvSpPr>
            <p:nvPr/>
          </p:nvSpPr>
          <p:spPr bwMode="auto">
            <a:xfrm rot="10800000" flipV="1">
              <a:off x="4002236" y="4274598"/>
              <a:ext cx="0" cy="700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p:txBody>
        </p:sp>
        <p:sp>
          <p:nvSpPr>
            <p:cNvPr id="84" name="Rectangle 83"/>
            <p:cNvSpPr>
              <a:spLocks noChangeArrowheads="1"/>
            </p:cNvSpPr>
            <p:nvPr/>
          </p:nvSpPr>
          <p:spPr bwMode="auto">
            <a:xfrm>
              <a:off x="3931703" y="4377091"/>
              <a:ext cx="141064" cy="1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000" dirty="0">
                  <a:solidFill>
                    <a:srgbClr val="000000"/>
                  </a:solidFill>
                  <a:latin typeface="+mn-lt"/>
                  <a:sym typeface="Symbol" panose="05050102010706020507" pitchFamily="18" charset="2"/>
                </a:rPr>
                <a:t>48</a:t>
              </a:r>
              <a:endParaRPr lang="en-GB" altLang="en-US" sz="1000" dirty="0">
                <a:solidFill>
                  <a:srgbClr val="000000"/>
                </a:solidFill>
                <a:latin typeface="+mn-lt"/>
              </a:endParaRPr>
            </a:p>
          </p:txBody>
        </p:sp>
        <p:sp>
          <p:nvSpPr>
            <p:cNvPr id="86" name="Line 16"/>
            <p:cNvSpPr>
              <a:spLocks noChangeShapeType="1"/>
            </p:cNvSpPr>
            <p:nvPr/>
          </p:nvSpPr>
          <p:spPr bwMode="auto">
            <a:xfrm rot="10800000" flipV="1">
              <a:off x="4672161" y="4274598"/>
              <a:ext cx="0" cy="700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p:txBody>
        </p:sp>
        <p:sp>
          <p:nvSpPr>
            <p:cNvPr id="87" name="Rectangle 86"/>
            <p:cNvSpPr>
              <a:spLocks noChangeArrowheads="1"/>
            </p:cNvSpPr>
            <p:nvPr/>
          </p:nvSpPr>
          <p:spPr bwMode="auto">
            <a:xfrm>
              <a:off x="4601628" y="4377091"/>
              <a:ext cx="141064" cy="1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000" dirty="0">
                  <a:solidFill>
                    <a:srgbClr val="000000"/>
                  </a:solidFill>
                  <a:latin typeface="+mn-lt"/>
                  <a:sym typeface="Symbol" panose="05050102010706020507" pitchFamily="18" charset="2"/>
                </a:rPr>
                <a:t>60</a:t>
              </a:r>
              <a:endParaRPr lang="en-GB" altLang="en-US" sz="1000" dirty="0">
                <a:solidFill>
                  <a:srgbClr val="000000"/>
                </a:solidFill>
                <a:latin typeface="+mn-lt"/>
              </a:endParaRPr>
            </a:p>
          </p:txBody>
        </p:sp>
        <p:sp>
          <p:nvSpPr>
            <p:cNvPr id="89" name="Line 16"/>
            <p:cNvSpPr>
              <a:spLocks noChangeShapeType="1"/>
            </p:cNvSpPr>
            <p:nvPr/>
          </p:nvSpPr>
          <p:spPr bwMode="auto">
            <a:xfrm rot="10800000" flipV="1">
              <a:off x="5812030" y="4274598"/>
              <a:ext cx="0" cy="700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p:txBody>
        </p:sp>
        <p:sp>
          <p:nvSpPr>
            <p:cNvPr id="90" name="Rectangle 89"/>
            <p:cNvSpPr>
              <a:spLocks noChangeArrowheads="1"/>
            </p:cNvSpPr>
            <p:nvPr/>
          </p:nvSpPr>
          <p:spPr bwMode="auto">
            <a:xfrm>
              <a:off x="5741497" y="4377091"/>
              <a:ext cx="141064" cy="1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000" dirty="0">
                  <a:solidFill>
                    <a:srgbClr val="000000"/>
                  </a:solidFill>
                  <a:latin typeface="+mn-lt"/>
                  <a:sym typeface="Symbol" panose="05050102010706020507" pitchFamily="18" charset="2"/>
                </a:rPr>
                <a:t>80</a:t>
              </a:r>
              <a:endParaRPr lang="en-GB" altLang="en-US" sz="1000" dirty="0">
                <a:solidFill>
                  <a:srgbClr val="000000"/>
                </a:solidFill>
                <a:latin typeface="+mn-lt"/>
              </a:endParaRPr>
            </a:p>
          </p:txBody>
        </p:sp>
        <p:sp>
          <p:nvSpPr>
            <p:cNvPr id="95" name="Line 16"/>
            <p:cNvSpPr>
              <a:spLocks noChangeShapeType="1"/>
            </p:cNvSpPr>
            <p:nvPr/>
          </p:nvSpPr>
          <p:spPr bwMode="auto">
            <a:xfrm rot="10800000" flipV="1">
              <a:off x="5358006" y="4274598"/>
              <a:ext cx="0" cy="700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p:txBody>
        </p:sp>
        <p:sp>
          <p:nvSpPr>
            <p:cNvPr id="96" name="Rectangle 95"/>
            <p:cNvSpPr>
              <a:spLocks noChangeArrowheads="1"/>
            </p:cNvSpPr>
            <p:nvPr/>
          </p:nvSpPr>
          <p:spPr bwMode="auto">
            <a:xfrm>
              <a:off x="5287473" y="4377091"/>
              <a:ext cx="141064" cy="1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000" dirty="0">
                  <a:solidFill>
                    <a:srgbClr val="000000"/>
                  </a:solidFill>
                  <a:latin typeface="+mn-lt"/>
                  <a:sym typeface="Symbol" panose="05050102010706020507" pitchFamily="18" charset="2"/>
                </a:rPr>
                <a:t>72</a:t>
              </a:r>
              <a:endParaRPr lang="en-GB" altLang="en-US" sz="1000" dirty="0">
                <a:solidFill>
                  <a:srgbClr val="000000"/>
                </a:solidFill>
                <a:latin typeface="+mn-lt"/>
              </a:endParaRPr>
            </a:p>
          </p:txBody>
        </p:sp>
        <p:sp>
          <p:nvSpPr>
            <p:cNvPr id="101" name="TextBox 68"/>
            <p:cNvSpPr txBox="1"/>
            <p:nvPr/>
          </p:nvSpPr>
          <p:spPr>
            <a:xfrm rot="16200000">
              <a:off x="-91912" y="3122297"/>
              <a:ext cx="1907573"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Patients who survived (%)</a:t>
              </a:r>
            </a:p>
          </p:txBody>
        </p:sp>
        <p:sp>
          <p:nvSpPr>
            <p:cNvPr id="102" name="TextBox 68"/>
            <p:cNvSpPr txBox="1"/>
            <p:nvPr/>
          </p:nvSpPr>
          <p:spPr>
            <a:xfrm>
              <a:off x="2215786" y="4537518"/>
              <a:ext cx="2539606"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Time from randomization (months)</a:t>
              </a:r>
            </a:p>
          </p:txBody>
        </p:sp>
        <p:sp>
          <p:nvSpPr>
            <p:cNvPr id="103" name="TextBox 68"/>
            <p:cNvSpPr txBox="1"/>
            <p:nvPr/>
          </p:nvSpPr>
          <p:spPr>
            <a:xfrm>
              <a:off x="679173" y="4633139"/>
              <a:ext cx="436017"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b="1" dirty="0">
                  <a:solidFill>
                    <a:srgbClr val="000000"/>
                  </a:solidFill>
                </a:rPr>
                <a:t>No. at risk</a:t>
              </a:r>
            </a:p>
          </p:txBody>
        </p:sp>
        <p:sp>
          <p:nvSpPr>
            <p:cNvPr id="165" name="TextBox 68"/>
            <p:cNvSpPr txBox="1"/>
            <p:nvPr/>
          </p:nvSpPr>
          <p:spPr>
            <a:xfrm>
              <a:off x="4701613" y="3001464"/>
              <a:ext cx="360676" cy="153888"/>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solidFill>
                    <a:srgbClr val="000000"/>
                  </a:solidFill>
                </a:rPr>
                <a:t>47.3%</a:t>
              </a:r>
            </a:p>
          </p:txBody>
        </p:sp>
        <p:sp>
          <p:nvSpPr>
            <p:cNvPr id="166" name="TextBox 68"/>
            <p:cNvSpPr txBox="1"/>
            <p:nvPr/>
          </p:nvSpPr>
          <p:spPr>
            <a:xfrm>
              <a:off x="4354757" y="2766412"/>
              <a:ext cx="836768" cy="153888"/>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000000"/>
                  </a:solidFill>
                </a:rPr>
                <a:t>5-year OS rate</a:t>
              </a:r>
            </a:p>
          </p:txBody>
        </p:sp>
        <p:sp>
          <p:nvSpPr>
            <p:cNvPr id="167" name="TextBox 68"/>
            <p:cNvSpPr txBox="1"/>
            <p:nvPr/>
          </p:nvSpPr>
          <p:spPr>
            <a:xfrm>
              <a:off x="4193667" y="3415692"/>
              <a:ext cx="360676" cy="153888"/>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solidFill>
                    <a:srgbClr val="000000"/>
                  </a:solidFill>
                </a:rPr>
                <a:t>41.5%</a:t>
              </a:r>
            </a:p>
          </p:txBody>
        </p:sp>
        <p:cxnSp>
          <p:nvCxnSpPr>
            <p:cNvPr id="177" name="Straight Connector 176"/>
            <p:cNvCxnSpPr/>
            <p:nvPr/>
          </p:nvCxnSpPr>
          <p:spPr>
            <a:xfrm flipV="1">
              <a:off x="4672160" y="3214630"/>
              <a:ext cx="0" cy="1059968"/>
            </a:xfrm>
            <a:prstGeom prst="line">
              <a:avLst/>
            </a:prstGeom>
            <a:ln w="9525">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32" name="Rectangle 31"/>
            <p:cNvSpPr>
              <a:spLocks noChangeArrowheads="1"/>
            </p:cNvSpPr>
            <p:nvPr/>
          </p:nvSpPr>
          <p:spPr bwMode="auto">
            <a:xfrm>
              <a:off x="944635" y="1924812"/>
              <a:ext cx="211596" cy="1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r>
                <a:rPr lang="en-GB" altLang="en-US" sz="1000" dirty="0">
                  <a:solidFill>
                    <a:srgbClr val="000000"/>
                  </a:solidFill>
                  <a:latin typeface="+mn-lt"/>
                  <a:sym typeface="Symbol" panose="05050102010706020507" pitchFamily="18" charset="2"/>
                </a:rPr>
                <a:t>100</a:t>
              </a:r>
              <a:endParaRPr lang="en-GB" altLang="en-US" sz="1000" dirty="0">
                <a:solidFill>
                  <a:srgbClr val="000000"/>
                </a:solidFill>
                <a:latin typeface="+mn-lt"/>
              </a:endParaRPr>
            </a:p>
          </p:txBody>
        </p:sp>
        <p:sp>
          <p:nvSpPr>
            <p:cNvPr id="38" name="Rectangle 37"/>
            <p:cNvSpPr>
              <a:spLocks noChangeArrowheads="1"/>
            </p:cNvSpPr>
            <p:nvPr/>
          </p:nvSpPr>
          <p:spPr bwMode="auto">
            <a:xfrm>
              <a:off x="1015167" y="2152328"/>
              <a:ext cx="141064" cy="1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r>
                <a:rPr lang="en-GB" altLang="en-US" sz="1000" dirty="0">
                  <a:solidFill>
                    <a:srgbClr val="000000"/>
                  </a:solidFill>
                  <a:latin typeface="+mn-lt"/>
                  <a:sym typeface="Symbol" panose="05050102010706020507" pitchFamily="18" charset="2"/>
                </a:rPr>
                <a:t>90</a:t>
              </a:r>
              <a:endParaRPr lang="en-GB" altLang="en-US" sz="1000" dirty="0">
                <a:solidFill>
                  <a:srgbClr val="000000"/>
                </a:solidFill>
                <a:latin typeface="+mn-lt"/>
              </a:endParaRPr>
            </a:p>
          </p:txBody>
        </p:sp>
        <p:sp>
          <p:nvSpPr>
            <p:cNvPr id="41" name="Rectangle 40"/>
            <p:cNvSpPr>
              <a:spLocks noChangeArrowheads="1"/>
            </p:cNvSpPr>
            <p:nvPr/>
          </p:nvSpPr>
          <p:spPr bwMode="auto">
            <a:xfrm>
              <a:off x="1015167" y="2379844"/>
              <a:ext cx="141064" cy="1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r>
                <a:rPr lang="en-GB" altLang="en-US" sz="1000" dirty="0">
                  <a:solidFill>
                    <a:srgbClr val="000000"/>
                  </a:solidFill>
                  <a:latin typeface="+mn-lt"/>
                  <a:sym typeface="Symbol" panose="05050102010706020507" pitchFamily="18" charset="2"/>
                </a:rPr>
                <a:t>80</a:t>
              </a:r>
              <a:endParaRPr lang="en-GB" altLang="en-US" sz="1000" dirty="0">
                <a:solidFill>
                  <a:srgbClr val="000000"/>
                </a:solidFill>
                <a:latin typeface="+mn-lt"/>
              </a:endParaRPr>
            </a:p>
          </p:txBody>
        </p:sp>
        <p:sp>
          <p:nvSpPr>
            <p:cNvPr id="44" name="Rectangle 43"/>
            <p:cNvSpPr>
              <a:spLocks noChangeArrowheads="1"/>
            </p:cNvSpPr>
            <p:nvPr/>
          </p:nvSpPr>
          <p:spPr bwMode="auto">
            <a:xfrm>
              <a:off x="1015167" y="2612123"/>
              <a:ext cx="141064" cy="1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r>
                <a:rPr lang="en-GB" altLang="en-US" sz="1000" dirty="0">
                  <a:solidFill>
                    <a:srgbClr val="000000"/>
                  </a:solidFill>
                  <a:latin typeface="+mn-lt"/>
                  <a:sym typeface="Symbol" panose="05050102010706020507" pitchFamily="18" charset="2"/>
                </a:rPr>
                <a:t>70</a:t>
              </a:r>
              <a:endParaRPr lang="en-GB" altLang="en-US" sz="1000" dirty="0">
                <a:solidFill>
                  <a:srgbClr val="000000"/>
                </a:solidFill>
                <a:latin typeface="+mn-lt"/>
              </a:endParaRPr>
            </a:p>
          </p:txBody>
        </p:sp>
        <p:sp>
          <p:nvSpPr>
            <p:cNvPr id="51" name="Rectangle 50"/>
            <p:cNvSpPr>
              <a:spLocks noChangeArrowheads="1"/>
            </p:cNvSpPr>
            <p:nvPr/>
          </p:nvSpPr>
          <p:spPr bwMode="auto">
            <a:xfrm>
              <a:off x="1015167" y="2839639"/>
              <a:ext cx="141064" cy="1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r>
                <a:rPr lang="en-GB" altLang="en-US" sz="1000" dirty="0">
                  <a:solidFill>
                    <a:srgbClr val="000000"/>
                  </a:solidFill>
                  <a:latin typeface="+mn-lt"/>
                  <a:sym typeface="Symbol" panose="05050102010706020507" pitchFamily="18" charset="2"/>
                </a:rPr>
                <a:t>60</a:t>
              </a:r>
              <a:endParaRPr lang="en-GB" altLang="en-US" sz="1000" dirty="0">
                <a:solidFill>
                  <a:srgbClr val="000000"/>
                </a:solidFill>
                <a:latin typeface="+mn-lt"/>
              </a:endParaRPr>
            </a:p>
          </p:txBody>
        </p:sp>
        <p:sp>
          <p:nvSpPr>
            <p:cNvPr id="54" name="Rectangle 53"/>
            <p:cNvSpPr>
              <a:spLocks noChangeArrowheads="1"/>
            </p:cNvSpPr>
            <p:nvPr/>
          </p:nvSpPr>
          <p:spPr bwMode="auto">
            <a:xfrm>
              <a:off x="1015167" y="3067155"/>
              <a:ext cx="141064" cy="1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r>
                <a:rPr lang="en-GB" altLang="en-US" sz="1000" dirty="0">
                  <a:solidFill>
                    <a:srgbClr val="000000"/>
                  </a:solidFill>
                  <a:latin typeface="+mn-lt"/>
                  <a:sym typeface="Symbol" panose="05050102010706020507" pitchFamily="18" charset="2"/>
                </a:rPr>
                <a:t>50</a:t>
              </a:r>
              <a:endParaRPr lang="en-GB" altLang="en-US" sz="1000" dirty="0">
                <a:solidFill>
                  <a:srgbClr val="000000"/>
                </a:solidFill>
                <a:latin typeface="+mn-lt"/>
              </a:endParaRPr>
            </a:p>
          </p:txBody>
        </p:sp>
        <p:sp>
          <p:nvSpPr>
            <p:cNvPr id="57" name="Rectangle 56"/>
            <p:cNvSpPr>
              <a:spLocks noChangeArrowheads="1"/>
            </p:cNvSpPr>
            <p:nvPr/>
          </p:nvSpPr>
          <p:spPr bwMode="auto">
            <a:xfrm>
              <a:off x="1015167" y="3294671"/>
              <a:ext cx="141064" cy="1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r>
                <a:rPr lang="en-GB" altLang="en-US" sz="1000" dirty="0">
                  <a:solidFill>
                    <a:srgbClr val="000000"/>
                  </a:solidFill>
                  <a:latin typeface="+mn-lt"/>
                  <a:sym typeface="Symbol" panose="05050102010706020507" pitchFamily="18" charset="2"/>
                </a:rPr>
                <a:t>40</a:t>
              </a:r>
              <a:endParaRPr lang="en-GB" altLang="en-US" sz="1000" dirty="0">
                <a:solidFill>
                  <a:srgbClr val="000000"/>
                </a:solidFill>
                <a:latin typeface="+mn-lt"/>
              </a:endParaRPr>
            </a:p>
          </p:txBody>
        </p:sp>
        <p:sp>
          <p:nvSpPr>
            <p:cNvPr id="60" name="Rectangle 59"/>
            <p:cNvSpPr>
              <a:spLocks noChangeArrowheads="1"/>
            </p:cNvSpPr>
            <p:nvPr/>
          </p:nvSpPr>
          <p:spPr bwMode="auto">
            <a:xfrm>
              <a:off x="1015167" y="3522187"/>
              <a:ext cx="141064" cy="1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r>
                <a:rPr lang="en-GB" altLang="en-US" sz="1000" dirty="0">
                  <a:solidFill>
                    <a:srgbClr val="000000"/>
                  </a:solidFill>
                  <a:latin typeface="+mn-lt"/>
                  <a:sym typeface="Symbol" panose="05050102010706020507" pitchFamily="18" charset="2"/>
                </a:rPr>
                <a:t>30</a:t>
              </a:r>
              <a:endParaRPr lang="en-GB" altLang="en-US" sz="1000" dirty="0">
                <a:solidFill>
                  <a:srgbClr val="000000"/>
                </a:solidFill>
                <a:latin typeface="+mn-lt"/>
              </a:endParaRPr>
            </a:p>
          </p:txBody>
        </p:sp>
        <p:sp>
          <p:nvSpPr>
            <p:cNvPr id="63" name="Rectangle 62"/>
            <p:cNvSpPr>
              <a:spLocks noChangeArrowheads="1"/>
            </p:cNvSpPr>
            <p:nvPr/>
          </p:nvSpPr>
          <p:spPr bwMode="auto">
            <a:xfrm>
              <a:off x="1015167" y="3749703"/>
              <a:ext cx="141064" cy="1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r>
                <a:rPr lang="en-GB" altLang="en-US" sz="1000" dirty="0">
                  <a:solidFill>
                    <a:srgbClr val="000000"/>
                  </a:solidFill>
                  <a:latin typeface="+mn-lt"/>
                  <a:sym typeface="Symbol" panose="05050102010706020507" pitchFamily="18" charset="2"/>
                </a:rPr>
                <a:t>20</a:t>
              </a:r>
              <a:endParaRPr lang="en-GB" altLang="en-US" sz="1000" dirty="0">
                <a:solidFill>
                  <a:srgbClr val="000000"/>
                </a:solidFill>
                <a:latin typeface="+mn-lt"/>
              </a:endParaRPr>
            </a:p>
          </p:txBody>
        </p:sp>
        <p:sp>
          <p:nvSpPr>
            <p:cNvPr id="66" name="Rectangle 65"/>
            <p:cNvSpPr>
              <a:spLocks noChangeArrowheads="1"/>
            </p:cNvSpPr>
            <p:nvPr/>
          </p:nvSpPr>
          <p:spPr bwMode="auto">
            <a:xfrm>
              <a:off x="1015167" y="3977219"/>
              <a:ext cx="141064" cy="1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r>
                <a:rPr lang="en-GB" altLang="en-US" sz="1000" dirty="0">
                  <a:solidFill>
                    <a:srgbClr val="000000"/>
                  </a:solidFill>
                  <a:latin typeface="+mn-lt"/>
                  <a:sym typeface="Symbol" panose="05050102010706020507" pitchFamily="18" charset="2"/>
                </a:rPr>
                <a:t>10</a:t>
              </a:r>
              <a:endParaRPr lang="en-GB" altLang="en-US" sz="1000" dirty="0">
                <a:solidFill>
                  <a:srgbClr val="000000"/>
                </a:solidFill>
                <a:latin typeface="+mn-lt"/>
              </a:endParaRPr>
            </a:p>
          </p:txBody>
        </p:sp>
        <p:sp>
          <p:nvSpPr>
            <p:cNvPr id="31" name="Line 16"/>
            <p:cNvSpPr>
              <a:spLocks noChangeShapeType="1"/>
            </p:cNvSpPr>
            <p:nvPr/>
          </p:nvSpPr>
          <p:spPr bwMode="auto">
            <a:xfrm rot="5400000" flipV="1">
              <a:off x="1241888" y="1963673"/>
              <a:ext cx="0" cy="720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p:txBody>
        </p:sp>
        <p:sp>
          <p:nvSpPr>
            <p:cNvPr id="37" name="Line 16"/>
            <p:cNvSpPr>
              <a:spLocks noChangeShapeType="1"/>
            </p:cNvSpPr>
            <p:nvPr/>
          </p:nvSpPr>
          <p:spPr bwMode="auto">
            <a:xfrm rot="5400000" flipV="1">
              <a:off x="1241888" y="2191189"/>
              <a:ext cx="0" cy="720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p:txBody>
        </p:sp>
        <p:sp>
          <p:nvSpPr>
            <p:cNvPr id="40" name="Line 16"/>
            <p:cNvSpPr>
              <a:spLocks noChangeShapeType="1"/>
            </p:cNvSpPr>
            <p:nvPr/>
          </p:nvSpPr>
          <p:spPr bwMode="auto">
            <a:xfrm rot="5400000" flipV="1">
              <a:off x="1241888" y="2418705"/>
              <a:ext cx="0" cy="720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p:txBody>
        </p:sp>
        <p:sp>
          <p:nvSpPr>
            <p:cNvPr id="43" name="Line 16"/>
            <p:cNvSpPr>
              <a:spLocks noChangeShapeType="1"/>
            </p:cNvSpPr>
            <p:nvPr/>
          </p:nvSpPr>
          <p:spPr bwMode="auto">
            <a:xfrm rot="5400000" flipV="1">
              <a:off x="1241888" y="2650984"/>
              <a:ext cx="0" cy="720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p:txBody>
        </p:sp>
        <p:sp>
          <p:nvSpPr>
            <p:cNvPr id="50" name="Line 16"/>
            <p:cNvSpPr>
              <a:spLocks noChangeShapeType="1"/>
            </p:cNvSpPr>
            <p:nvPr/>
          </p:nvSpPr>
          <p:spPr bwMode="auto">
            <a:xfrm rot="5400000" flipV="1">
              <a:off x="1241888" y="2878500"/>
              <a:ext cx="0" cy="720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p:txBody>
        </p:sp>
        <p:sp>
          <p:nvSpPr>
            <p:cNvPr id="53" name="Line 16"/>
            <p:cNvSpPr>
              <a:spLocks noChangeShapeType="1"/>
            </p:cNvSpPr>
            <p:nvPr/>
          </p:nvSpPr>
          <p:spPr bwMode="auto">
            <a:xfrm rot="5400000" flipV="1">
              <a:off x="1241888" y="3106016"/>
              <a:ext cx="0" cy="720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p:txBody>
        </p:sp>
        <p:sp>
          <p:nvSpPr>
            <p:cNvPr id="56" name="Line 16"/>
            <p:cNvSpPr>
              <a:spLocks noChangeShapeType="1"/>
            </p:cNvSpPr>
            <p:nvPr/>
          </p:nvSpPr>
          <p:spPr bwMode="auto">
            <a:xfrm rot="5400000" flipV="1">
              <a:off x="1241888" y="3333532"/>
              <a:ext cx="0" cy="720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p:txBody>
        </p:sp>
        <p:sp>
          <p:nvSpPr>
            <p:cNvPr id="59" name="Line 16"/>
            <p:cNvSpPr>
              <a:spLocks noChangeShapeType="1"/>
            </p:cNvSpPr>
            <p:nvPr/>
          </p:nvSpPr>
          <p:spPr bwMode="auto">
            <a:xfrm rot="5400000" flipV="1">
              <a:off x="1241888" y="3561048"/>
              <a:ext cx="0" cy="720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p:txBody>
        </p:sp>
        <p:sp>
          <p:nvSpPr>
            <p:cNvPr id="62" name="Line 16"/>
            <p:cNvSpPr>
              <a:spLocks noChangeShapeType="1"/>
            </p:cNvSpPr>
            <p:nvPr/>
          </p:nvSpPr>
          <p:spPr bwMode="auto">
            <a:xfrm rot="5400000" flipV="1">
              <a:off x="1241888" y="3788564"/>
              <a:ext cx="0" cy="720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p:txBody>
        </p:sp>
        <p:sp>
          <p:nvSpPr>
            <p:cNvPr id="65" name="Line 16"/>
            <p:cNvSpPr>
              <a:spLocks noChangeShapeType="1"/>
            </p:cNvSpPr>
            <p:nvPr/>
          </p:nvSpPr>
          <p:spPr bwMode="auto">
            <a:xfrm rot="5400000" flipV="1">
              <a:off x="1241888" y="4016079"/>
              <a:ext cx="0" cy="720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p:txBody>
        </p:sp>
        <p:sp>
          <p:nvSpPr>
            <p:cNvPr id="68" name="Line 16"/>
            <p:cNvSpPr>
              <a:spLocks noChangeShapeType="1"/>
            </p:cNvSpPr>
            <p:nvPr/>
          </p:nvSpPr>
          <p:spPr bwMode="auto">
            <a:xfrm rot="5400000" flipV="1">
              <a:off x="1241888" y="4238836"/>
              <a:ext cx="0" cy="720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p:txBody>
        </p:sp>
        <p:sp>
          <p:nvSpPr>
            <p:cNvPr id="69" name="Rectangle 68"/>
            <p:cNvSpPr>
              <a:spLocks noChangeArrowheads="1"/>
            </p:cNvSpPr>
            <p:nvPr/>
          </p:nvSpPr>
          <p:spPr bwMode="auto">
            <a:xfrm>
              <a:off x="1085699" y="4199976"/>
              <a:ext cx="70532" cy="1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r>
                <a:rPr lang="en-GB" altLang="en-US" sz="1000" dirty="0">
                  <a:solidFill>
                    <a:srgbClr val="000000"/>
                  </a:solidFill>
                  <a:latin typeface="+mn-lt"/>
                  <a:sym typeface="Symbol" panose="05050102010706020507" pitchFamily="18" charset="2"/>
                </a:rPr>
                <a:t>0</a:t>
              </a:r>
              <a:endParaRPr lang="en-GB" altLang="en-US" sz="1000" dirty="0">
                <a:solidFill>
                  <a:srgbClr val="000000"/>
                </a:solidFill>
                <a:latin typeface="+mn-lt"/>
              </a:endParaRPr>
            </a:p>
          </p:txBody>
        </p:sp>
        <p:sp>
          <p:nvSpPr>
            <p:cNvPr id="274" name="Freeform 354"/>
            <p:cNvSpPr>
              <a:spLocks/>
            </p:cNvSpPr>
            <p:nvPr/>
          </p:nvSpPr>
          <p:spPr bwMode="auto">
            <a:xfrm>
              <a:off x="1286519" y="2001731"/>
              <a:ext cx="4346641" cy="1601839"/>
            </a:xfrm>
            <a:custGeom>
              <a:avLst/>
              <a:gdLst/>
              <a:ahLst/>
              <a:cxnLst>
                <a:cxn ang="0">
                  <a:pos x="255" y="7"/>
                </a:cxn>
                <a:cxn ang="0">
                  <a:pos x="378" y="31"/>
                </a:cxn>
                <a:cxn ang="0">
                  <a:pos x="397" y="52"/>
                </a:cxn>
                <a:cxn ang="0">
                  <a:pos x="449" y="80"/>
                </a:cxn>
                <a:cxn ang="0">
                  <a:pos x="484" y="87"/>
                </a:cxn>
                <a:cxn ang="0">
                  <a:pos x="524" y="113"/>
                </a:cxn>
                <a:cxn ang="0">
                  <a:pos x="581" y="132"/>
                </a:cxn>
                <a:cxn ang="0">
                  <a:pos x="671" y="161"/>
                </a:cxn>
                <a:cxn ang="0">
                  <a:pos x="709" y="203"/>
                </a:cxn>
                <a:cxn ang="0">
                  <a:pos x="739" y="220"/>
                </a:cxn>
                <a:cxn ang="0">
                  <a:pos x="775" y="246"/>
                </a:cxn>
                <a:cxn ang="0">
                  <a:pos x="813" y="255"/>
                </a:cxn>
                <a:cxn ang="0">
                  <a:pos x="850" y="276"/>
                </a:cxn>
                <a:cxn ang="0">
                  <a:pos x="917" y="312"/>
                </a:cxn>
                <a:cxn ang="0">
                  <a:pos x="940" y="331"/>
                </a:cxn>
                <a:cxn ang="0">
                  <a:pos x="971" y="350"/>
                </a:cxn>
                <a:cxn ang="0">
                  <a:pos x="1013" y="364"/>
                </a:cxn>
                <a:cxn ang="0">
                  <a:pos x="1061" y="380"/>
                </a:cxn>
                <a:cxn ang="0">
                  <a:pos x="1098" y="406"/>
                </a:cxn>
                <a:cxn ang="0">
                  <a:pos x="1155" y="423"/>
                </a:cxn>
                <a:cxn ang="0">
                  <a:pos x="1184" y="446"/>
                </a:cxn>
                <a:cxn ang="0">
                  <a:pos x="1210" y="470"/>
                </a:cxn>
                <a:cxn ang="0">
                  <a:pos x="1247" y="482"/>
                </a:cxn>
                <a:cxn ang="0">
                  <a:pos x="1318" y="501"/>
                </a:cxn>
                <a:cxn ang="0">
                  <a:pos x="1347" y="522"/>
                </a:cxn>
                <a:cxn ang="0">
                  <a:pos x="1382" y="546"/>
                </a:cxn>
                <a:cxn ang="0">
                  <a:pos x="1439" y="586"/>
                </a:cxn>
                <a:cxn ang="0">
                  <a:pos x="1476" y="607"/>
                </a:cxn>
                <a:cxn ang="0">
                  <a:pos x="1505" y="626"/>
                </a:cxn>
                <a:cxn ang="0">
                  <a:pos x="1547" y="650"/>
                </a:cxn>
                <a:cxn ang="0">
                  <a:pos x="1592" y="664"/>
                </a:cxn>
                <a:cxn ang="0">
                  <a:pos x="1663" y="685"/>
                </a:cxn>
                <a:cxn ang="0">
                  <a:pos x="1722" y="702"/>
                </a:cxn>
                <a:cxn ang="0">
                  <a:pos x="1781" y="732"/>
                </a:cxn>
                <a:cxn ang="0">
                  <a:pos x="1817" y="758"/>
                </a:cxn>
                <a:cxn ang="0">
                  <a:pos x="1925" y="773"/>
                </a:cxn>
                <a:cxn ang="0">
                  <a:pos x="1954" y="796"/>
                </a:cxn>
                <a:cxn ang="0">
                  <a:pos x="2017" y="813"/>
                </a:cxn>
                <a:cxn ang="0">
                  <a:pos x="2107" y="832"/>
                </a:cxn>
                <a:cxn ang="0">
                  <a:pos x="2140" y="851"/>
                </a:cxn>
                <a:cxn ang="0">
                  <a:pos x="2202" y="867"/>
                </a:cxn>
                <a:cxn ang="0">
                  <a:pos x="2247" y="891"/>
                </a:cxn>
                <a:cxn ang="0">
                  <a:pos x="2282" y="912"/>
                </a:cxn>
                <a:cxn ang="0">
                  <a:pos x="2327" y="945"/>
                </a:cxn>
                <a:cxn ang="0">
                  <a:pos x="2369" y="976"/>
                </a:cxn>
                <a:cxn ang="0">
                  <a:pos x="2518" y="992"/>
                </a:cxn>
                <a:cxn ang="0">
                  <a:pos x="2788" y="1030"/>
                </a:cxn>
                <a:cxn ang="0">
                  <a:pos x="2877" y="1082"/>
                </a:cxn>
              </a:cxnLst>
              <a:rect l="0" t="0" r="r" b="b"/>
              <a:pathLst>
                <a:path w="3246" h="1200">
                  <a:moveTo>
                    <a:pt x="0" y="0"/>
                  </a:moveTo>
                  <a:lnTo>
                    <a:pt x="224" y="0"/>
                  </a:lnTo>
                  <a:lnTo>
                    <a:pt x="224" y="7"/>
                  </a:lnTo>
                  <a:lnTo>
                    <a:pt x="255" y="7"/>
                  </a:lnTo>
                  <a:lnTo>
                    <a:pt x="255" y="24"/>
                  </a:lnTo>
                  <a:lnTo>
                    <a:pt x="298" y="24"/>
                  </a:lnTo>
                  <a:lnTo>
                    <a:pt x="298" y="31"/>
                  </a:lnTo>
                  <a:lnTo>
                    <a:pt x="378" y="31"/>
                  </a:lnTo>
                  <a:lnTo>
                    <a:pt x="378" y="42"/>
                  </a:lnTo>
                  <a:lnTo>
                    <a:pt x="390" y="42"/>
                  </a:lnTo>
                  <a:lnTo>
                    <a:pt x="390" y="52"/>
                  </a:lnTo>
                  <a:lnTo>
                    <a:pt x="397" y="52"/>
                  </a:lnTo>
                  <a:lnTo>
                    <a:pt x="421" y="52"/>
                  </a:lnTo>
                  <a:lnTo>
                    <a:pt x="421" y="66"/>
                  </a:lnTo>
                  <a:lnTo>
                    <a:pt x="449" y="66"/>
                  </a:lnTo>
                  <a:lnTo>
                    <a:pt x="449" y="80"/>
                  </a:lnTo>
                  <a:lnTo>
                    <a:pt x="458" y="80"/>
                  </a:lnTo>
                  <a:lnTo>
                    <a:pt x="458" y="83"/>
                  </a:lnTo>
                  <a:lnTo>
                    <a:pt x="484" y="83"/>
                  </a:lnTo>
                  <a:lnTo>
                    <a:pt x="484" y="87"/>
                  </a:lnTo>
                  <a:lnTo>
                    <a:pt x="498" y="87"/>
                  </a:lnTo>
                  <a:lnTo>
                    <a:pt x="498" y="104"/>
                  </a:lnTo>
                  <a:lnTo>
                    <a:pt x="524" y="104"/>
                  </a:lnTo>
                  <a:lnTo>
                    <a:pt x="524" y="113"/>
                  </a:lnTo>
                  <a:lnTo>
                    <a:pt x="565" y="113"/>
                  </a:lnTo>
                  <a:lnTo>
                    <a:pt x="565" y="125"/>
                  </a:lnTo>
                  <a:lnTo>
                    <a:pt x="581" y="125"/>
                  </a:lnTo>
                  <a:lnTo>
                    <a:pt x="581" y="132"/>
                  </a:lnTo>
                  <a:lnTo>
                    <a:pt x="621" y="132"/>
                  </a:lnTo>
                  <a:lnTo>
                    <a:pt x="621" y="144"/>
                  </a:lnTo>
                  <a:lnTo>
                    <a:pt x="671" y="144"/>
                  </a:lnTo>
                  <a:lnTo>
                    <a:pt x="671" y="161"/>
                  </a:lnTo>
                  <a:lnTo>
                    <a:pt x="695" y="161"/>
                  </a:lnTo>
                  <a:lnTo>
                    <a:pt x="695" y="194"/>
                  </a:lnTo>
                  <a:lnTo>
                    <a:pt x="709" y="194"/>
                  </a:lnTo>
                  <a:lnTo>
                    <a:pt x="709" y="203"/>
                  </a:lnTo>
                  <a:lnTo>
                    <a:pt x="728" y="203"/>
                  </a:lnTo>
                  <a:lnTo>
                    <a:pt x="728" y="213"/>
                  </a:lnTo>
                  <a:lnTo>
                    <a:pt x="739" y="213"/>
                  </a:lnTo>
                  <a:lnTo>
                    <a:pt x="739" y="220"/>
                  </a:lnTo>
                  <a:lnTo>
                    <a:pt x="754" y="220"/>
                  </a:lnTo>
                  <a:lnTo>
                    <a:pt x="754" y="231"/>
                  </a:lnTo>
                  <a:lnTo>
                    <a:pt x="775" y="231"/>
                  </a:lnTo>
                  <a:lnTo>
                    <a:pt x="775" y="246"/>
                  </a:lnTo>
                  <a:lnTo>
                    <a:pt x="791" y="246"/>
                  </a:lnTo>
                  <a:lnTo>
                    <a:pt x="791" y="250"/>
                  </a:lnTo>
                  <a:lnTo>
                    <a:pt x="813" y="250"/>
                  </a:lnTo>
                  <a:lnTo>
                    <a:pt x="813" y="255"/>
                  </a:lnTo>
                  <a:lnTo>
                    <a:pt x="836" y="255"/>
                  </a:lnTo>
                  <a:lnTo>
                    <a:pt x="836" y="267"/>
                  </a:lnTo>
                  <a:lnTo>
                    <a:pt x="850" y="267"/>
                  </a:lnTo>
                  <a:lnTo>
                    <a:pt x="850" y="276"/>
                  </a:lnTo>
                  <a:lnTo>
                    <a:pt x="898" y="276"/>
                  </a:lnTo>
                  <a:lnTo>
                    <a:pt x="898" y="293"/>
                  </a:lnTo>
                  <a:lnTo>
                    <a:pt x="917" y="293"/>
                  </a:lnTo>
                  <a:lnTo>
                    <a:pt x="917" y="312"/>
                  </a:lnTo>
                  <a:lnTo>
                    <a:pt x="928" y="312"/>
                  </a:lnTo>
                  <a:lnTo>
                    <a:pt x="928" y="326"/>
                  </a:lnTo>
                  <a:lnTo>
                    <a:pt x="940" y="326"/>
                  </a:lnTo>
                  <a:lnTo>
                    <a:pt x="940" y="331"/>
                  </a:lnTo>
                  <a:lnTo>
                    <a:pt x="961" y="331"/>
                  </a:lnTo>
                  <a:lnTo>
                    <a:pt x="961" y="340"/>
                  </a:lnTo>
                  <a:lnTo>
                    <a:pt x="971" y="340"/>
                  </a:lnTo>
                  <a:lnTo>
                    <a:pt x="971" y="350"/>
                  </a:lnTo>
                  <a:lnTo>
                    <a:pt x="999" y="350"/>
                  </a:lnTo>
                  <a:lnTo>
                    <a:pt x="999" y="359"/>
                  </a:lnTo>
                  <a:lnTo>
                    <a:pt x="1013" y="359"/>
                  </a:lnTo>
                  <a:lnTo>
                    <a:pt x="1013" y="364"/>
                  </a:lnTo>
                  <a:lnTo>
                    <a:pt x="1032" y="364"/>
                  </a:lnTo>
                  <a:lnTo>
                    <a:pt x="1032" y="371"/>
                  </a:lnTo>
                  <a:lnTo>
                    <a:pt x="1061" y="371"/>
                  </a:lnTo>
                  <a:lnTo>
                    <a:pt x="1061" y="380"/>
                  </a:lnTo>
                  <a:lnTo>
                    <a:pt x="1077" y="380"/>
                  </a:lnTo>
                  <a:lnTo>
                    <a:pt x="1077" y="392"/>
                  </a:lnTo>
                  <a:lnTo>
                    <a:pt x="1098" y="392"/>
                  </a:lnTo>
                  <a:lnTo>
                    <a:pt x="1098" y="406"/>
                  </a:lnTo>
                  <a:lnTo>
                    <a:pt x="1117" y="406"/>
                  </a:lnTo>
                  <a:lnTo>
                    <a:pt x="1117" y="416"/>
                  </a:lnTo>
                  <a:lnTo>
                    <a:pt x="1155" y="416"/>
                  </a:lnTo>
                  <a:lnTo>
                    <a:pt x="1155" y="423"/>
                  </a:lnTo>
                  <a:lnTo>
                    <a:pt x="1169" y="423"/>
                  </a:lnTo>
                  <a:lnTo>
                    <a:pt x="1169" y="428"/>
                  </a:lnTo>
                  <a:lnTo>
                    <a:pt x="1184" y="428"/>
                  </a:lnTo>
                  <a:lnTo>
                    <a:pt x="1184" y="446"/>
                  </a:lnTo>
                  <a:lnTo>
                    <a:pt x="1198" y="446"/>
                  </a:lnTo>
                  <a:lnTo>
                    <a:pt x="1198" y="461"/>
                  </a:lnTo>
                  <a:lnTo>
                    <a:pt x="1210" y="461"/>
                  </a:lnTo>
                  <a:lnTo>
                    <a:pt x="1210" y="470"/>
                  </a:lnTo>
                  <a:lnTo>
                    <a:pt x="1221" y="470"/>
                  </a:lnTo>
                  <a:lnTo>
                    <a:pt x="1221" y="475"/>
                  </a:lnTo>
                  <a:lnTo>
                    <a:pt x="1247" y="475"/>
                  </a:lnTo>
                  <a:lnTo>
                    <a:pt x="1247" y="482"/>
                  </a:lnTo>
                  <a:lnTo>
                    <a:pt x="1271" y="482"/>
                  </a:lnTo>
                  <a:lnTo>
                    <a:pt x="1271" y="494"/>
                  </a:lnTo>
                  <a:lnTo>
                    <a:pt x="1318" y="494"/>
                  </a:lnTo>
                  <a:lnTo>
                    <a:pt x="1318" y="501"/>
                  </a:lnTo>
                  <a:lnTo>
                    <a:pt x="1332" y="501"/>
                  </a:lnTo>
                  <a:lnTo>
                    <a:pt x="1332" y="515"/>
                  </a:lnTo>
                  <a:lnTo>
                    <a:pt x="1347" y="515"/>
                  </a:lnTo>
                  <a:lnTo>
                    <a:pt x="1347" y="522"/>
                  </a:lnTo>
                  <a:lnTo>
                    <a:pt x="1361" y="522"/>
                  </a:lnTo>
                  <a:lnTo>
                    <a:pt x="1361" y="527"/>
                  </a:lnTo>
                  <a:lnTo>
                    <a:pt x="1382" y="527"/>
                  </a:lnTo>
                  <a:lnTo>
                    <a:pt x="1382" y="546"/>
                  </a:lnTo>
                  <a:lnTo>
                    <a:pt x="1429" y="546"/>
                  </a:lnTo>
                  <a:lnTo>
                    <a:pt x="1429" y="567"/>
                  </a:lnTo>
                  <a:lnTo>
                    <a:pt x="1439" y="567"/>
                  </a:lnTo>
                  <a:lnTo>
                    <a:pt x="1439" y="586"/>
                  </a:lnTo>
                  <a:lnTo>
                    <a:pt x="1455" y="586"/>
                  </a:lnTo>
                  <a:lnTo>
                    <a:pt x="1455" y="602"/>
                  </a:lnTo>
                  <a:lnTo>
                    <a:pt x="1476" y="602"/>
                  </a:lnTo>
                  <a:lnTo>
                    <a:pt x="1476" y="607"/>
                  </a:lnTo>
                  <a:lnTo>
                    <a:pt x="1484" y="607"/>
                  </a:lnTo>
                  <a:lnTo>
                    <a:pt x="1484" y="614"/>
                  </a:lnTo>
                  <a:lnTo>
                    <a:pt x="1505" y="614"/>
                  </a:lnTo>
                  <a:lnTo>
                    <a:pt x="1505" y="626"/>
                  </a:lnTo>
                  <a:lnTo>
                    <a:pt x="1517" y="626"/>
                  </a:lnTo>
                  <a:lnTo>
                    <a:pt x="1517" y="638"/>
                  </a:lnTo>
                  <a:lnTo>
                    <a:pt x="1547" y="638"/>
                  </a:lnTo>
                  <a:lnTo>
                    <a:pt x="1547" y="650"/>
                  </a:lnTo>
                  <a:lnTo>
                    <a:pt x="1576" y="650"/>
                  </a:lnTo>
                  <a:lnTo>
                    <a:pt x="1576" y="662"/>
                  </a:lnTo>
                  <a:lnTo>
                    <a:pt x="1592" y="662"/>
                  </a:lnTo>
                  <a:lnTo>
                    <a:pt x="1592" y="664"/>
                  </a:lnTo>
                  <a:lnTo>
                    <a:pt x="1651" y="664"/>
                  </a:lnTo>
                  <a:lnTo>
                    <a:pt x="1651" y="676"/>
                  </a:lnTo>
                  <a:lnTo>
                    <a:pt x="1663" y="676"/>
                  </a:lnTo>
                  <a:lnTo>
                    <a:pt x="1663" y="685"/>
                  </a:lnTo>
                  <a:lnTo>
                    <a:pt x="1696" y="685"/>
                  </a:lnTo>
                  <a:lnTo>
                    <a:pt x="1696" y="692"/>
                  </a:lnTo>
                  <a:lnTo>
                    <a:pt x="1722" y="692"/>
                  </a:lnTo>
                  <a:lnTo>
                    <a:pt x="1722" y="702"/>
                  </a:lnTo>
                  <a:lnTo>
                    <a:pt x="1767" y="702"/>
                  </a:lnTo>
                  <a:lnTo>
                    <a:pt x="1767" y="716"/>
                  </a:lnTo>
                  <a:lnTo>
                    <a:pt x="1781" y="716"/>
                  </a:lnTo>
                  <a:lnTo>
                    <a:pt x="1781" y="732"/>
                  </a:lnTo>
                  <a:lnTo>
                    <a:pt x="1807" y="732"/>
                  </a:lnTo>
                  <a:lnTo>
                    <a:pt x="1807" y="749"/>
                  </a:lnTo>
                  <a:lnTo>
                    <a:pt x="1817" y="749"/>
                  </a:lnTo>
                  <a:lnTo>
                    <a:pt x="1817" y="758"/>
                  </a:lnTo>
                  <a:lnTo>
                    <a:pt x="1897" y="758"/>
                  </a:lnTo>
                  <a:lnTo>
                    <a:pt x="1897" y="765"/>
                  </a:lnTo>
                  <a:lnTo>
                    <a:pt x="1925" y="765"/>
                  </a:lnTo>
                  <a:lnTo>
                    <a:pt x="1925" y="773"/>
                  </a:lnTo>
                  <a:lnTo>
                    <a:pt x="1944" y="773"/>
                  </a:lnTo>
                  <a:lnTo>
                    <a:pt x="1944" y="791"/>
                  </a:lnTo>
                  <a:lnTo>
                    <a:pt x="1954" y="791"/>
                  </a:lnTo>
                  <a:lnTo>
                    <a:pt x="1954" y="796"/>
                  </a:lnTo>
                  <a:lnTo>
                    <a:pt x="2003" y="796"/>
                  </a:lnTo>
                  <a:lnTo>
                    <a:pt x="2003" y="801"/>
                  </a:lnTo>
                  <a:lnTo>
                    <a:pt x="2017" y="801"/>
                  </a:lnTo>
                  <a:lnTo>
                    <a:pt x="2017" y="813"/>
                  </a:lnTo>
                  <a:lnTo>
                    <a:pt x="2053" y="813"/>
                  </a:lnTo>
                  <a:lnTo>
                    <a:pt x="2053" y="822"/>
                  </a:lnTo>
                  <a:lnTo>
                    <a:pt x="2107" y="822"/>
                  </a:lnTo>
                  <a:lnTo>
                    <a:pt x="2107" y="832"/>
                  </a:lnTo>
                  <a:lnTo>
                    <a:pt x="2119" y="832"/>
                  </a:lnTo>
                  <a:lnTo>
                    <a:pt x="2119" y="841"/>
                  </a:lnTo>
                  <a:lnTo>
                    <a:pt x="2140" y="841"/>
                  </a:lnTo>
                  <a:lnTo>
                    <a:pt x="2140" y="851"/>
                  </a:lnTo>
                  <a:lnTo>
                    <a:pt x="2173" y="851"/>
                  </a:lnTo>
                  <a:lnTo>
                    <a:pt x="2173" y="855"/>
                  </a:lnTo>
                  <a:lnTo>
                    <a:pt x="2202" y="855"/>
                  </a:lnTo>
                  <a:lnTo>
                    <a:pt x="2202" y="867"/>
                  </a:lnTo>
                  <a:lnTo>
                    <a:pt x="2230" y="867"/>
                  </a:lnTo>
                  <a:lnTo>
                    <a:pt x="2230" y="879"/>
                  </a:lnTo>
                  <a:lnTo>
                    <a:pt x="2247" y="879"/>
                  </a:lnTo>
                  <a:lnTo>
                    <a:pt x="2247" y="891"/>
                  </a:lnTo>
                  <a:lnTo>
                    <a:pt x="2265" y="891"/>
                  </a:lnTo>
                  <a:lnTo>
                    <a:pt x="2265" y="903"/>
                  </a:lnTo>
                  <a:lnTo>
                    <a:pt x="2282" y="903"/>
                  </a:lnTo>
                  <a:lnTo>
                    <a:pt x="2282" y="912"/>
                  </a:lnTo>
                  <a:lnTo>
                    <a:pt x="2296" y="912"/>
                  </a:lnTo>
                  <a:lnTo>
                    <a:pt x="2296" y="921"/>
                  </a:lnTo>
                  <a:lnTo>
                    <a:pt x="2327" y="921"/>
                  </a:lnTo>
                  <a:lnTo>
                    <a:pt x="2327" y="945"/>
                  </a:lnTo>
                  <a:lnTo>
                    <a:pt x="2360" y="945"/>
                  </a:lnTo>
                  <a:lnTo>
                    <a:pt x="2360" y="962"/>
                  </a:lnTo>
                  <a:lnTo>
                    <a:pt x="2369" y="962"/>
                  </a:lnTo>
                  <a:lnTo>
                    <a:pt x="2369" y="976"/>
                  </a:lnTo>
                  <a:lnTo>
                    <a:pt x="2412" y="976"/>
                  </a:lnTo>
                  <a:lnTo>
                    <a:pt x="2412" y="983"/>
                  </a:lnTo>
                  <a:lnTo>
                    <a:pt x="2518" y="983"/>
                  </a:lnTo>
                  <a:lnTo>
                    <a:pt x="2518" y="992"/>
                  </a:lnTo>
                  <a:lnTo>
                    <a:pt x="2747" y="992"/>
                  </a:lnTo>
                  <a:lnTo>
                    <a:pt x="2747" y="1009"/>
                  </a:lnTo>
                  <a:lnTo>
                    <a:pt x="2788" y="1009"/>
                  </a:lnTo>
                  <a:lnTo>
                    <a:pt x="2788" y="1030"/>
                  </a:lnTo>
                  <a:lnTo>
                    <a:pt x="2814" y="1030"/>
                  </a:lnTo>
                  <a:lnTo>
                    <a:pt x="2814" y="1051"/>
                  </a:lnTo>
                  <a:lnTo>
                    <a:pt x="2877" y="1051"/>
                  </a:lnTo>
                  <a:lnTo>
                    <a:pt x="2877" y="1082"/>
                  </a:lnTo>
                  <a:lnTo>
                    <a:pt x="3036" y="1082"/>
                  </a:lnTo>
                  <a:lnTo>
                    <a:pt x="3036" y="1200"/>
                  </a:lnTo>
                  <a:lnTo>
                    <a:pt x="3246" y="1200"/>
                  </a:lnTo>
                </a:path>
              </a:pathLst>
            </a:cu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7" name="Freeform 355"/>
            <p:cNvSpPr>
              <a:spLocks/>
            </p:cNvSpPr>
            <p:nvPr/>
          </p:nvSpPr>
          <p:spPr bwMode="auto">
            <a:xfrm>
              <a:off x="1277145" y="2004401"/>
              <a:ext cx="4397526" cy="1631206"/>
            </a:xfrm>
            <a:custGeom>
              <a:avLst/>
              <a:gdLst/>
              <a:ahLst/>
              <a:cxnLst>
                <a:cxn ang="0">
                  <a:pos x="234" y="10"/>
                </a:cxn>
                <a:cxn ang="0">
                  <a:pos x="295" y="17"/>
                </a:cxn>
                <a:cxn ang="0">
                  <a:pos x="373" y="38"/>
                </a:cxn>
                <a:cxn ang="0">
                  <a:pos x="413" y="45"/>
                </a:cxn>
                <a:cxn ang="0">
                  <a:pos x="425" y="69"/>
                </a:cxn>
                <a:cxn ang="0">
                  <a:pos x="517" y="85"/>
                </a:cxn>
                <a:cxn ang="0">
                  <a:pos x="555" y="116"/>
                </a:cxn>
                <a:cxn ang="0">
                  <a:pos x="626" y="123"/>
                </a:cxn>
                <a:cxn ang="0">
                  <a:pos x="680" y="163"/>
                </a:cxn>
                <a:cxn ang="0">
                  <a:pos x="732" y="180"/>
                </a:cxn>
                <a:cxn ang="0">
                  <a:pos x="765" y="208"/>
                </a:cxn>
                <a:cxn ang="0">
                  <a:pos x="789" y="225"/>
                </a:cxn>
                <a:cxn ang="0">
                  <a:pos x="829" y="251"/>
                </a:cxn>
                <a:cxn ang="0">
                  <a:pos x="862" y="258"/>
                </a:cxn>
                <a:cxn ang="0">
                  <a:pos x="888" y="291"/>
                </a:cxn>
                <a:cxn ang="0">
                  <a:pos x="931" y="298"/>
                </a:cxn>
                <a:cxn ang="0">
                  <a:pos x="966" y="329"/>
                </a:cxn>
                <a:cxn ang="0">
                  <a:pos x="1020" y="338"/>
                </a:cxn>
                <a:cxn ang="0">
                  <a:pos x="1044" y="359"/>
                </a:cxn>
                <a:cxn ang="0">
                  <a:pos x="1094" y="374"/>
                </a:cxn>
                <a:cxn ang="0">
                  <a:pos x="1117" y="407"/>
                </a:cxn>
                <a:cxn ang="0">
                  <a:pos x="1191" y="426"/>
                </a:cxn>
                <a:cxn ang="0">
                  <a:pos x="1212" y="452"/>
                </a:cxn>
                <a:cxn ang="0">
                  <a:pos x="1252" y="463"/>
                </a:cxn>
                <a:cxn ang="0">
                  <a:pos x="1268" y="485"/>
                </a:cxn>
                <a:cxn ang="0">
                  <a:pos x="1313" y="494"/>
                </a:cxn>
                <a:cxn ang="0">
                  <a:pos x="1332" y="515"/>
                </a:cxn>
                <a:cxn ang="0">
                  <a:pos x="1380" y="520"/>
                </a:cxn>
                <a:cxn ang="0">
                  <a:pos x="1413" y="548"/>
                </a:cxn>
                <a:cxn ang="0">
                  <a:pos x="1512" y="558"/>
                </a:cxn>
                <a:cxn ang="0">
                  <a:pos x="1521" y="584"/>
                </a:cxn>
                <a:cxn ang="0">
                  <a:pos x="1561" y="589"/>
                </a:cxn>
                <a:cxn ang="0">
                  <a:pos x="1587" y="610"/>
                </a:cxn>
                <a:cxn ang="0">
                  <a:pos x="1625" y="617"/>
                </a:cxn>
                <a:cxn ang="0">
                  <a:pos x="1654" y="636"/>
                </a:cxn>
                <a:cxn ang="0">
                  <a:pos x="1680" y="643"/>
                </a:cxn>
                <a:cxn ang="0">
                  <a:pos x="1703" y="667"/>
                </a:cxn>
                <a:cxn ang="0">
                  <a:pos x="1767" y="674"/>
                </a:cxn>
                <a:cxn ang="0">
                  <a:pos x="1786" y="697"/>
                </a:cxn>
                <a:cxn ang="0">
                  <a:pos x="1864" y="702"/>
                </a:cxn>
                <a:cxn ang="0">
                  <a:pos x="1902" y="721"/>
                </a:cxn>
                <a:cxn ang="0">
                  <a:pos x="1977" y="728"/>
                </a:cxn>
                <a:cxn ang="0">
                  <a:pos x="1987" y="747"/>
                </a:cxn>
                <a:cxn ang="0">
                  <a:pos x="2053" y="759"/>
                </a:cxn>
                <a:cxn ang="0">
                  <a:pos x="2109" y="775"/>
                </a:cxn>
                <a:cxn ang="0">
                  <a:pos x="2187" y="785"/>
                </a:cxn>
                <a:cxn ang="0">
                  <a:pos x="2232" y="799"/>
                </a:cxn>
                <a:cxn ang="0">
                  <a:pos x="2310" y="813"/>
                </a:cxn>
                <a:cxn ang="0">
                  <a:pos x="2339" y="839"/>
                </a:cxn>
                <a:cxn ang="0">
                  <a:pos x="2402" y="849"/>
                </a:cxn>
                <a:cxn ang="0">
                  <a:pos x="2438" y="865"/>
                </a:cxn>
                <a:cxn ang="0">
                  <a:pos x="2483" y="875"/>
                </a:cxn>
                <a:cxn ang="0">
                  <a:pos x="2537" y="896"/>
                </a:cxn>
                <a:cxn ang="0">
                  <a:pos x="2598" y="910"/>
                </a:cxn>
                <a:cxn ang="0">
                  <a:pos x="2632" y="931"/>
                </a:cxn>
                <a:cxn ang="0">
                  <a:pos x="2695" y="943"/>
                </a:cxn>
                <a:cxn ang="0">
                  <a:pos x="2705" y="960"/>
                </a:cxn>
                <a:cxn ang="0">
                  <a:pos x="2837" y="986"/>
                </a:cxn>
                <a:cxn ang="0">
                  <a:pos x="3083" y="1057"/>
                </a:cxn>
                <a:cxn ang="0">
                  <a:pos x="3284" y="1222"/>
                </a:cxn>
              </a:cxnLst>
              <a:rect l="0" t="0" r="r" b="b"/>
              <a:pathLst>
                <a:path w="3284" h="1222">
                  <a:moveTo>
                    <a:pt x="0" y="0"/>
                  </a:moveTo>
                  <a:lnTo>
                    <a:pt x="234" y="0"/>
                  </a:lnTo>
                  <a:lnTo>
                    <a:pt x="234" y="10"/>
                  </a:lnTo>
                  <a:lnTo>
                    <a:pt x="262" y="10"/>
                  </a:lnTo>
                  <a:lnTo>
                    <a:pt x="262" y="17"/>
                  </a:lnTo>
                  <a:lnTo>
                    <a:pt x="295" y="17"/>
                  </a:lnTo>
                  <a:lnTo>
                    <a:pt x="295" y="26"/>
                  </a:lnTo>
                  <a:lnTo>
                    <a:pt x="373" y="26"/>
                  </a:lnTo>
                  <a:lnTo>
                    <a:pt x="373" y="38"/>
                  </a:lnTo>
                  <a:lnTo>
                    <a:pt x="392" y="38"/>
                  </a:lnTo>
                  <a:lnTo>
                    <a:pt x="392" y="45"/>
                  </a:lnTo>
                  <a:lnTo>
                    <a:pt x="413" y="45"/>
                  </a:lnTo>
                  <a:lnTo>
                    <a:pt x="413" y="59"/>
                  </a:lnTo>
                  <a:lnTo>
                    <a:pt x="425" y="59"/>
                  </a:lnTo>
                  <a:lnTo>
                    <a:pt x="425" y="69"/>
                  </a:lnTo>
                  <a:lnTo>
                    <a:pt x="501" y="69"/>
                  </a:lnTo>
                  <a:lnTo>
                    <a:pt x="501" y="85"/>
                  </a:lnTo>
                  <a:lnTo>
                    <a:pt x="517" y="85"/>
                  </a:lnTo>
                  <a:lnTo>
                    <a:pt x="517" y="100"/>
                  </a:lnTo>
                  <a:lnTo>
                    <a:pt x="555" y="100"/>
                  </a:lnTo>
                  <a:lnTo>
                    <a:pt x="555" y="116"/>
                  </a:lnTo>
                  <a:lnTo>
                    <a:pt x="574" y="116"/>
                  </a:lnTo>
                  <a:lnTo>
                    <a:pt x="574" y="123"/>
                  </a:lnTo>
                  <a:lnTo>
                    <a:pt x="626" y="123"/>
                  </a:lnTo>
                  <a:lnTo>
                    <a:pt x="626" y="156"/>
                  </a:lnTo>
                  <a:lnTo>
                    <a:pt x="680" y="156"/>
                  </a:lnTo>
                  <a:lnTo>
                    <a:pt x="680" y="163"/>
                  </a:lnTo>
                  <a:lnTo>
                    <a:pt x="706" y="163"/>
                  </a:lnTo>
                  <a:lnTo>
                    <a:pt x="706" y="180"/>
                  </a:lnTo>
                  <a:lnTo>
                    <a:pt x="732" y="180"/>
                  </a:lnTo>
                  <a:lnTo>
                    <a:pt x="732" y="192"/>
                  </a:lnTo>
                  <a:lnTo>
                    <a:pt x="765" y="192"/>
                  </a:lnTo>
                  <a:lnTo>
                    <a:pt x="765" y="208"/>
                  </a:lnTo>
                  <a:lnTo>
                    <a:pt x="777" y="208"/>
                  </a:lnTo>
                  <a:lnTo>
                    <a:pt x="777" y="225"/>
                  </a:lnTo>
                  <a:lnTo>
                    <a:pt x="789" y="225"/>
                  </a:lnTo>
                  <a:lnTo>
                    <a:pt x="789" y="234"/>
                  </a:lnTo>
                  <a:lnTo>
                    <a:pt x="829" y="234"/>
                  </a:lnTo>
                  <a:lnTo>
                    <a:pt x="829" y="251"/>
                  </a:lnTo>
                  <a:lnTo>
                    <a:pt x="853" y="251"/>
                  </a:lnTo>
                  <a:lnTo>
                    <a:pt x="853" y="258"/>
                  </a:lnTo>
                  <a:lnTo>
                    <a:pt x="862" y="258"/>
                  </a:lnTo>
                  <a:lnTo>
                    <a:pt x="862" y="270"/>
                  </a:lnTo>
                  <a:lnTo>
                    <a:pt x="888" y="270"/>
                  </a:lnTo>
                  <a:lnTo>
                    <a:pt x="888" y="291"/>
                  </a:lnTo>
                  <a:lnTo>
                    <a:pt x="907" y="291"/>
                  </a:lnTo>
                  <a:lnTo>
                    <a:pt x="907" y="298"/>
                  </a:lnTo>
                  <a:lnTo>
                    <a:pt x="931" y="298"/>
                  </a:lnTo>
                  <a:lnTo>
                    <a:pt x="931" y="312"/>
                  </a:lnTo>
                  <a:lnTo>
                    <a:pt x="966" y="312"/>
                  </a:lnTo>
                  <a:lnTo>
                    <a:pt x="966" y="329"/>
                  </a:lnTo>
                  <a:lnTo>
                    <a:pt x="1004" y="329"/>
                  </a:lnTo>
                  <a:lnTo>
                    <a:pt x="1004" y="338"/>
                  </a:lnTo>
                  <a:lnTo>
                    <a:pt x="1020" y="338"/>
                  </a:lnTo>
                  <a:lnTo>
                    <a:pt x="1020" y="348"/>
                  </a:lnTo>
                  <a:lnTo>
                    <a:pt x="1044" y="348"/>
                  </a:lnTo>
                  <a:lnTo>
                    <a:pt x="1044" y="359"/>
                  </a:lnTo>
                  <a:lnTo>
                    <a:pt x="1065" y="359"/>
                  </a:lnTo>
                  <a:lnTo>
                    <a:pt x="1065" y="374"/>
                  </a:lnTo>
                  <a:lnTo>
                    <a:pt x="1094" y="374"/>
                  </a:lnTo>
                  <a:lnTo>
                    <a:pt x="1094" y="385"/>
                  </a:lnTo>
                  <a:lnTo>
                    <a:pt x="1117" y="385"/>
                  </a:lnTo>
                  <a:lnTo>
                    <a:pt x="1117" y="407"/>
                  </a:lnTo>
                  <a:lnTo>
                    <a:pt x="1157" y="407"/>
                  </a:lnTo>
                  <a:lnTo>
                    <a:pt x="1157" y="426"/>
                  </a:lnTo>
                  <a:lnTo>
                    <a:pt x="1191" y="426"/>
                  </a:lnTo>
                  <a:lnTo>
                    <a:pt x="1191" y="437"/>
                  </a:lnTo>
                  <a:lnTo>
                    <a:pt x="1212" y="437"/>
                  </a:lnTo>
                  <a:lnTo>
                    <a:pt x="1212" y="452"/>
                  </a:lnTo>
                  <a:lnTo>
                    <a:pt x="1243" y="452"/>
                  </a:lnTo>
                  <a:lnTo>
                    <a:pt x="1243" y="463"/>
                  </a:lnTo>
                  <a:lnTo>
                    <a:pt x="1252" y="463"/>
                  </a:lnTo>
                  <a:lnTo>
                    <a:pt x="1252" y="473"/>
                  </a:lnTo>
                  <a:lnTo>
                    <a:pt x="1268" y="473"/>
                  </a:lnTo>
                  <a:lnTo>
                    <a:pt x="1268" y="485"/>
                  </a:lnTo>
                  <a:lnTo>
                    <a:pt x="1297" y="485"/>
                  </a:lnTo>
                  <a:lnTo>
                    <a:pt x="1297" y="494"/>
                  </a:lnTo>
                  <a:lnTo>
                    <a:pt x="1313" y="494"/>
                  </a:lnTo>
                  <a:lnTo>
                    <a:pt x="1313" y="511"/>
                  </a:lnTo>
                  <a:lnTo>
                    <a:pt x="1332" y="511"/>
                  </a:lnTo>
                  <a:lnTo>
                    <a:pt x="1332" y="515"/>
                  </a:lnTo>
                  <a:lnTo>
                    <a:pt x="1354" y="515"/>
                  </a:lnTo>
                  <a:lnTo>
                    <a:pt x="1354" y="520"/>
                  </a:lnTo>
                  <a:lnTo>
                    <a:pt x="1380" y="520"/>
                  </a:lnTo>
                  <a:lnTo>
                    <a:pt x="1380" y="537"/>
                  </a:lnTo>
                  <a:lnTo>
                    <a:pt x="1413" y="537"/>
                  </a:lnTo>
                  <a:lnTo>
                    <a:pt x="1413" y="548"/>
                  </a:lnTo>
                  <a:lnTo>
                    <a:pt x="1486" y="548"/>
                  </a:lnTo>
                  <a:lnTo>
                    <a:pt x="1486" y="558"/>
                  </a:lnTo>
                  <a:lnTo>
                    <a:pt x="1512" y="558"/>
                  </a:lnTo>
                  <a:lnTo>
                    <a:pt x="1512" y="567"/>
                  </a:lnTo>
                  <a:lnTo>
                    <a:pt x="1521" y="567"/>
                  </a:lnTo>
                  <a:lnTo>
                    <a:pt x="1521" y="584"/>
                  </a:lnTo>
                  <a:lnTo>
                    <a:pt x="1545" y="584"/>
                  </a:lnTo>
                  <a:lnTo>
                    <a:pt x="1545" y="589"/>
                  </a:lnTo>
                  <a:lnTo>
                    <a:pt x="1561" y="589"/>
                  </a:lnTo>
                  <a:lnTo>
                    <a:pt x="1561" y="603"/>
                  </a:lnTo>
                  <a:lnTo>
                    <a:pt x="1587" y="603"/>
                  </a:lnTo>
                  <a:lnTo>
                    <a:pt x="1587" y="610"/>
                  </a:lnTo>
                  <a:lnTo>
                    <a:pt x="1611" y="610"/>
                  </a:lnTo>
                  <a:lnTo>
                    <a:pt x="1611" y="617"/>
                  </a:lnTo>
                  <a:lnTo>
                    <a:pt x="1625" y="617"/>
                  </a:lnTo>
                  <a:lnTo>
                    <a:pt x="1625" y="626"/>
                  </a:lnTo>
                  <a:lnTo>
                    <a:pt x="1654" y="626"/>
                  </a:lnTo>
                  <a:lnTo>
                    <a:pt x="1654" y="636"/>
                  </a:lnTo>
                  <a:lnTo>
                    <a:pt x="1661" y="636"/>
                  </a:lnTo>
                  <a:lnTo>
                    <a:pt x="1661" y="643"/>
                  </a:lnTo>
                  <a:lnTo>
                    <a:pt x="1680" y="643"/>
                  </a:lnTo>
                  <a:lnTo>
                    <a:pt x="1680" y="650"/>
                  </a:lnTo>
                  <a:lnTo>
                    <a:pt x="1703" y="650"/>
                  </a:lnTo>
                  <a:lnTo>
                    <a:pt x="1703" y="667"/>
                  </a:lnTo>
                  <a:lnTo>
                    <a:pt x="1717" y="667"/>
                  </a:lnTo>
                  <a:lnTo>
                    <a:pt x="1717" y="674"/>
                  </a:lnTo>
                  <a:lnTo>
                    <a:pt x="1767" y="674"/>
                  </a:lnTo>
                  <a:lnTo>
                    <a:pt x="1767" y="690"/>
                  </a:lnTo>
                  <a:lnTo>
                    <a:pt x="1786" y="690"/>
                  </a:lnTo>
                  <a:lnTo>
                    <a:pt x="1786" y="697"/>
                  </a:lnTo>
                  <a:lnTo>
                    <a:pt x="1817" y="697"/>
                  </a:lnTo>
                  <a:lnTo>
                    <a:pt x="1817" y="702"/>
                  </a:lnTo>
                  <a:lnTo>
                    <a:pt x="1864" y="702"/>
                  </a:lnTo>
                  <a:lnTo>
                    <a:pt x="1864" y="716"/>
                  </a:lnTo>
                  <a:lnTo>
                    <a:pt x="1895" y="716"/>
                  </a:lnTo>
                  <a:lnTo>
                    <a:pt x="1902" y="721"/>
                  </a:lnTo>
                  <a:lnTo>
                    <a:pt x="1928" y="721"/>
                  </a:lnTo>
                  <a:lnTo>
                    <a:pt x="1928" y="728"/>
                  </a:lnTo>
                  <a:lnTo>
                    <a:pt x="1977" y="728"/>
                  </a:lnTo>
                  <a:lnTo>
                    <a:pt x="1977" y="740"/>
                  </a:lnTo>
                  <a:lnTo>
                    <a:pt x="1987" y="740"/>
                  </a:lnTo>
                  <a:lnTo>
                    <a:pt x="1987" y="747"/>
                  </a:lnTo>
                  <a:lnTo>
                    <a:pt x="2041" y="747"/>
                  </a:lnTo>
                  <a:lnTo>
                    <a:pt x="2041" y="759"/>
                  </a:lnTo>
                  <a:lnTo>
                    <a:pt x="2053" y="759"/>
                  </a:lnTo>
                  <a:lnTo>
                    <a:pt x="2053" y="768"/>
                  </a:lnTo>
                  <a:lnTo>
                    <a:pt x="2105" y="768"/>
                  </a:lnTo>
                  <a:lnTo>
                    <a:pt x="2109" y="775"/>
                  </a:lnTo>
                  <a:lnTo>
                    <a:pt x="2138" y="775"/>
                  </a:lnTo>
                  <a:lnTo>
                    <a:pt x="2138" y="785"/>
                  </a:lnTo>
                  <a:lnTo>
                    <a:pt x="2187" y="785"/>
                  </a:lnTo>
                  <a:lnTo>
                    <a:pt x="2187" y="792"/>
                  </a:lnTo>
                  <a:lnTo>
                    <a:pt x="2232" y="792"/>
                  </a:lnTo>
                  <a:lnTo>
                    <a:pt x="2232" y="799"/>
                  </a:lnTo>
                  <a:lnTo>
                    <a:pt x="2277" y="799"/>
                  </a:lnTo>
                  <a:lnTo>
                    <a:pt x="2277" y="813"/>
                  </a:lnTo>
                  <a:lnTo>
                    <a:pt x="2310" y="813"/>
                  </a:lnTo>
                  <a:lnTo>
                    <a:pt x="2310" y="827"/>
                  </a:lnTo>
                  <a:lnTo>
                    <a:pt x="2339" y="827"/>
                  </a:lnTo>
                  <a:lnTo>
                    <a:pt x="2339" y="839"/>
                  </a:lnTo>
                  <a:lnTo>
                    <a:pt x="2372" y="839"/>
                  </a:lnTo>
                  <a:lnTo>
                    <a:pt x="2372" y="849"/>
                  </a:lnTo>
                  <a:lnTo>
                    <a:pt x="2402" y="849"/>
                  </a:lnTo>
                  <a:lnTo>
                    <a:pt x="2402" y="858"/>
                  </a:lnTo>
                  <a:lnTo>
                    <a:pt x="2438" y="858"/>
                  </a:lnTo>
                  <a:lnTo>
                    <a:pt x="2438" y="865"/>
                  </a:lnTo>
                  <a:lnTo>
                    <a:pt x="2466" y="865"/>
                  </a:lnTo>
                  <a:lnTo>
                    <a:pt x="2466" y="875"/>
                  </a:lnTo>
                  <a:lnTo>
                    <a:pt x="2483" y="875"/>
                  </a:lnTo>
                  <a:lnTo>
                    <a:pt x="2483" y="886"/>
                  </a:lnTo>
                  <a:lnTo>
                    <a:pt x="2537" y="886"/>
                  </a:lnTo>
                  <a:lnTo>
                    <a:pt x="2537" y="896"/>
                  </a:lnTo>
                  <a:lnTo>
                    <a:pt x="2561" y="896"/>
                  </a:lnTo>
                  <a:lnTo>
                    <a:pt x="2561" y="910"/>
                  </a:lnTo>
                  <a:lnTo>
                    <a:pt x="2598" y="910"/>
                  </a:lnTo>
                  <a:lnTo>
                    <a:pt x="2598" y="919"/>
                  </a:lnTo>
                  <a:lnTo>
                    <a:pt x="2632" y="919"/>
                  </a:lnTo>
                  <a:lnTo>
                    <a:pt x="2632" y="931"/>
                  </a:lnTo>
                  <a:lnTo>
                    <a:pt x="2662" y="931"/>
                  </a:lnTo>
                  <a:lnTo>
                    <a:pt x="2662" y="943"/>
                  </a:lnTo>
                  <a:lnTo>
                    <a:pt x="2695" y="943"/>
                  </a:lnTo>
                  <a:lnTo>
                    <a:pt x="2695" y="950"/>
                  </a:lnTo>
                  <a:lnTo>
                    <a:pt x="2705" y="950"/>
                  </a:lnTo>
                  <a:lnTo>
                    <a:pt x="2705" y="960"/>
                  </a:lnTo>
                  <a:lnTo>
                    <a:pt x="2821" y="960"/>
                  </a:lnTo>
                  <a:lnTo>
                    <a:pt x="2821" y="986"/>
                  </a:lnTo>
                  <a:lnTo>
                    <a:pt x="2837" y="986"/>
                  </a:lnTo>
                  <a:lnTo>
                    <a:pt x="2837" y="993"/>
                  </a:lnTo>
                  <a:lnTo>
                    <a:pt x="3083" y="993"/>
                  </a:lnTo>
                  <a:lnTo>
                    <a:pt x="3083" y="1057"/>
                  </a:lnTo>
                  <a:lnTo>
                    <a:pt x="3165" y="1057"/>
                  </a:lnTo>
                  <a:lnTo>
                    <a:pt x="3165" y="1222"/>
                  </a:lnTo>
                  <a:lnTo>
                    <a:pt x="3284" y="1222"/>
                  </a:lnTo>
                </a:path>
              </a:pathLst>
            </a:cu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8" name="Line 356"/>
            <p:cNvSpPr>
              <a:spLocks noChangeShapeType="1"/>
            </p:cNvSpPr>
            <p:nvPr/>
          </p:nvSpPr>
          <p:spPr bwMode="auto">
            <a:xfrm>
              <a:off x="5661280" y="3612914"/>
              <a:ext cx="1339" cy="44051"/>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9" name="Line 357"/>
            <p:cNvSpPr>
              <a:spLocks noChangeShapeType="1"/>
            </p:cNvSpPr>
            <p:nvPr/>
          </p:nvSpPr>
          <p:spPr bwMode="auto">
            <a:xfrm flipH="1">
              <a:off x="5639855" y="3635606"/>
              <a:ext cx="44190" cy="1335"/>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0" name="Line 358"/>
            <p:cNvSpPr>
              <a:spLocks noChangeShapeType="1"/>
            </p:cNvSpPr>
            <p:nvPr/>
          </p:nvSpPr>
          <p:spPr bwMode="auto">
            <a:xfrm>
              <a:off x="5619769" y="3582212"/>
              <a:ext cx="1339" cy="44051"/>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1" name="Line 359"/>
            <p:cNvSpPr>
              <a:spLocks noChangeShapeType="1"/>
            </p:cNvSpPr>
            <p:nvPr/>
          </p:nvSpPr>
          <p:spPr bwMode="auto">
            <a:xfrm flipH="1">
              <a:off x="5598344" y="3603570"/>
              <a:ext cx="44190" cy="1335"/>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2" name="Line 532"/>
            <p:cNvSpPr>
              <a:spLocks noChangeShapeType="1"/>
            </p:cNvSpPr>
            <p:nvPr/>
          </p:nvSpPr>
          <p:spPr bwMode="auto">
            <a:xfrm>
              <a:off x="5584953" y="3582212"/>
              <a:ext cx="1339" cy="44051"/>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3" name="Line 533"/>
            <p:cNvSpPr>
              <a:spLocks noChangeShapeType="1"/>
            </p:cNvSpPr>
            <p:nvPr/>
          </p:nvSpPr>
          <p:spPr bwMode="auto">
            <a:xfrm flipH="1">
              <a:off x="5563528" y="3603570"/>
              <a:ext cx="46868" cy="1335"/>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4" name="Line 534"/>
            <p:cNvSpPr>
              <a:spLocks noChangeShapeType="1"/>
            </p:cNvSpPr>
            <p:nvPr/>
          </p:nvSpPr>
          <p:spPr bwMode="auto">
            <a:xfrm>
              <a:off x="5392126" y="3582212"/>
              <a:ext cx="1339" cy="44051"/>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8" name="Line 535"/>
            <p:cNvSpPr>
              <a:spLocks noChangeShapeType="1"/>
            </p:cNvSpPr>
            <p:nvPr/>
          </p:nvSpPr>
          <p:spPr bwMode="auto">
            <a:xfrm flipH="1">
              <a:off x="5370701" y="3603570"/>
              <a:ext cx="44190" cy="1335"/>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9" name="Line 536"/>
            <p:cNvSpPr>
              <a:spLocks noChangeShapeType="1"/>
            </p:cNvSpPr>
            <p:nvPr/>
          </p:nvSpPr>
          <p:spPr bwMode="auto">
            <a:xfrm>
              <a:off x="5364005" y="3582212"/>
              <a:ext cx="1339" cy="44051"/>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0" name="Line 537"/>
            <p:cNvSpPr>
              <a:spLocks noChangeShapeType="1"/>
            </p:cNvSpPr>
            <p:nvPr/>
          </p:nvSpPr>
          <p:spPr bwMode="auto">
            <a:xfrm flipH="1">
              <a:off x="5342580" y="3603570"/>
              <a:ext cx="44190" cy="1335"/>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1" name="Line 538"/>
            <p:cNvSpPr>
              <a:spLocks noChangeShapeType="1"/>
            </p:cNvSpPr>
            <p:nvPr/>
          </p:nvSpPr>
          <p:spPr bwMode="auto">
            <a:xfrm>
              <a:off x="5345258" y="3424698"/>
              <a:ext cx="1339" cy="44051"/>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2" name="Line 539"/>
            <p:cNvSpPr>
              <a:spLocks noChangeShapeType="1"/>
            </p:cNvSpPr>
            <p:nvPr/>
          </p:nvSpPr>
          <p:spPr bwMode="auto">
            <a:xfrm flipH="1">
              <a:off x="5322494" y="3446055"/>
              <a:ext cx="44190" cy="1335"/>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3" name="Line 540"/>
            <p:cNvSpPr>
              <a:spLocks noChangeShapeType="1"/>
            </p:cNvSpPr>
            <p:nvPr/>
          </p:nvSpPr>
          <p:spPr bwMode="auto">
            <a:xfrm>
              <a:off x="5291695" y="3424698"/>
              <a:ext cx="1339" cy="44051"/>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4" name="Line 541"/>
            <p:cNvSpPr>
              <a:spLocks noChangeShapeType="1"/>
            </p:cNvSpPr>
            <p:nvPr/>
          </p:nvSpPr>
          <p:spPr bwMode="auto">
            <a:xfrm flipH="1">
              <a:off x="5268931" y="3446055"/>
              <a:ext cx="44190" cy="1335"/>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5" name="Line 542"/>
            <p:cNvSpPr>
              <a:spLocks noChangeShapeType="1"/>
            </p:cNvSpPr>
            <p:nvPr/>
          </p:nvSpPr>
          <p:spPr bwMode="auto">
            <a:xfrm>
              <a:off x="5268931" y="3424698"/>
              <a:ext cx="1339" cy="44051"/>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6" name="Line 543"/>
            <p:cNvSpPr>
              <a:spLocks noChangeShapeType="1"/>
            </p:cNvSpPr>
            <p:nvPr/>
          </p:nvSpPr>
          <p:spPr bwMode="auto">
            <a:xfrm flipH="1">
              <a:off x="5247506" y="3446055"/>
              <a:ext cx="44190" cy="1335"/>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7" name="Line 544"/>
            <p:cNvSpPr>
              <a:spLocks noChangeShapeType="1"/>
            </p:cNvSpPr>
            <p:nvPr/>
          </p:nvSpPr>
          <p:spPr bwMode="auto">
            <a:xfrm>
              <a:off x="5247506" y="3424698"/>
              <a:ext cx="1339" cy="44051"/>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8" name="Line 545"/>
            <p:cNvSpPr>
              <a:spLocks noChangeShapeType="1"/>
            </p:cNvSpPr>
            <p:nvPr/>
          </p:nvSpPr>
          <p:spPr bwMode="auto">
            <a:xfrm flipH="1">
              <a:off x="5224741" y="3446055"/>
              <a:ext cx="44190" cy="1335"/>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9" name="Line 546"/>
            <p:cNvSpPr>
              <a:spLocks noChangeShapeType="1"/>
            </p:cNvSpPr>
            <p:nvPr/>
          </p:nvSpPr>
          <p:spPr bwMode="auto">
            <a:xfrm>
              <a:off x="5224741" y="3424698"/>
              <a:ext cx="1339" cy="44051"/>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0" name="Line 547"/>
            <p:cNvSpPr>
              <a:spLocks noChangeShapeType="1"/>
            </p:cNvSpPr>
            <p:nvPr/>
          </p:nvSpPr>
          <p:spPr bwMode="auto">
            <a:xfrm flipH="1">
              <a:off x="5203316" y="3446055"/>
              <a:ext cx="44190" cy="1335"/>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1" name="Line 548"/>
            <p:cNvSpPr>
              <a:spLocks noChangeShapeType="1"/>
            </p:cNvSpPr>
            <p:nvPr/>
          </p:nvSpPr>
          <p:spPr bwMode="auto">
            <a:xfrm>
              <a:off x="5183231" y="3424698"/>
              <a:ext cx="1339" cy="44051"/>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2" name="Line 549"/>
            <p:cNvSpPr>
              <a:spLocks noChangeShapeType="1"/>
            </p:cNvSpPr>
            <p:nvPr/>
          </p:nvSpPr>
          <p:spPr bwMode="auto">
            <a:xfrm flipH="1">
              <a:off x="5161805" y="3446055"/>
              <a:ext cx="44190" cy="1335"/>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3" name="Line 550"/>
            <p:cNvSpPr>
              <a:spLocks noChangeShapeType="1"/>
            </p:cNvSpPr>
            <p:nvPr/>
          </p:nvSpPr>
          <p:spPr bwMode="auto">
            <a:xfrm>
              <a:off x="5129667" y="3385987"/>
              <a:ext cx="1339" cy="44051"/>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4" name="Line 551"/>
            <p:cNvSpPr>
              <a:spLocks noChangeShapeType="1"/>
            </p:cNvSpPr>
            <p:nvPr/>
          </p:nvSpPr>
          <p:spPr bwMode="auto">
            <a:xfrm flipH="1">
              <a:off x="5108242" y="3408679"/>
              <a:ext cx="44190" cy="1335"/>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5" name="Line 552"/>
            <p:cNvSpPr>
              <a:spLocks noChangeShapeType="1"/>
            </p:cNvSpPr>
            <p:nvPr/>
          </p:nvSpPr>
          <p:spPr bwMode="auto">
            <a:xfrm>
              <a:off x="5094851" y="3380647"/>
              <a:ext cx="1339" cy="44051"/>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6" name="Line 553"/>
            <p:cNvSpPr>
              <a:spLocks noChangeShapeType="1"/>
            </p:cNvSpPr>
            <p:nvPr/>
          </p:nvSpPr>
          <p:spPr bwMode="auto">
            <a:xfrm flipH="1">
              <a:off x="5073426" y="3402005"/>
              <a:ext cx="44190" cy="1335"/>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7" name="Line 555"/>
            <p:cNvSpPr>
              <a:spLocks noChangeShapeType="1"/>
            </p:cNvSpPr>
            <p:nvPr/>
          </p:nvSpPr>
          <p:spPr bwMode="auto">
            <a:xfrm>
              <a:off x="5050662" y="3380647"/>
              <a:ext cx="1339" cy="44051"/>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8" name="Line 556"/>
            <p:cNvSpPr>
              <a:spLocks noChangeShapeType="1"/>
            </p:cNvSpPr>
            <p:nvPr/>
          </p:nvSpPr>
          <p:spPr bwMode="auto">
            <a:xfrm flipH="1">
              <a:off x="5029236" y="3402005"/>
              <a:ext cx="44190" cy="1335"/>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9" name="Line 557"/>
            <p:cNvSpPr>
              <a:spLocks noChangeShapeType="1"/>
            </p:cNvSpPr>
            <p:nvPr/>
          </p:nvSpPr>
          <p:spPr bwMode="auto">
            <a:xfrm>
              <a:off x="5043967" y="3357954"/>
              <a:ext cx="1339" cy="44051"/>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 name="Line 558"/>
            <p:cNvSpPr>
              <a:spLocks noChangeShapeType="1"/>
            </p:cNvSpPr>
            <p:nvPr/>
          </p:nvSpPr>
          <p:spPr bwMode="auto">
            <a:xfrm flipH="1">
              <a:off x="5022541" y="3380647"/>
              <a:ext cx="44190" cy="1335"/>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1" name="Line 559"/>
            <p:cNvSpPr>
              <a:spLocks noChangeShapeType="1"/>
            </p:cNvSpPr>
            <p:nvPr/>
          </p:nvSpPr>
          <p:spPr bwMode="auto">
            <a:xfrm>
              <a:off x="5022541" y="3355285"/>
              <a:ext cx="1339" cy="44051"/>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2" name="Line 560"/>
            <p:cNvSpPr>
              <a:spLocks noChangeShapeType="1"/>
            </p:cNvSpPr>
            <p:nvPr/>
          </p:nvSpPr>
          <p:spPr bwMode="auto">
            <a:xfrm flipH="1">
              <a:off x="4999777" y="3376642"/>
              <a:ext cx="44190" cy="1335"/>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3" name="Line 561"/>
            <p:cNvSpPr>
              <a:spLocks noChangeShapeType="1"/>
            </p:cNvSpPr>
            <p:nvPr/>
          </p:nvSpPr>
          <p:spPr bwMode="auto">
            <a:xfrm>
              <a:off x="5022541" y="3325918"/>
              <a:ext cx="1339" cy="44051"/>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4" name="Line 562"/>
            <p:cNvSpPr>
              <a:spLocks noChangeShapeType="1"/>
            </p:cNvSpPr>
            <p:nvPr/>
          </p:nvSpPr>
          <p:spPr bwMode="auto">
            <a:xfrm flipH="1">
              <a:off x="4999777" y="3348611"/>
              <a:ext cx="44190" cy="1335"/>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5" name="Line 563"/>
            <p:cNvSpPr>
              <a:spLocks noChangeShapeType="1"/>
            </p:cNvSpPr>
            <p:nvPr/>
          </p:nvSpPr>
          <p:spPr bwMode="auto">
            <a:xfrm>
              <a:off x="4994420" y="3325918"/>
              <a:ext cx="1339" cy="44051"/>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6" name="Line 564"/>
            <p:cNvSpPr>
              <a:spLocks noChangeShapeType="1"/>
            </p:cNvSpPr>
            <p:nvPr/>
          </p:nvSpPr>
          <p:spPr bwMode="auto">
            <a:xfrm flipH="1">
              <a:off x="4971656" y="3348611"/>
              <a:ext cx="44190" cy="1335"/>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7" name="Line 565"/>
            <p:cNvSpPr>
              <a:spLocks noChangeShapeType="1"/>
            </p:cNvSpPr>
            <p:nvPr/>
          </p:nvSpPr>
          <p:spPr bwMode="auto">
            <a:xfrm>
              <a:off x="4946214" y="3304560"/>
              <a:ext cx="1339" cy="44051"/>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8" name="Line 566"/>
            <p:cNvSpPr>
              <a:spLocks noChangeShapeType="1"/>
            </p:cNvSpPr>
            <p:nvPr/>
          </p:nvSpPr>
          <p:spPr bwMode="auto">
            <a:xfrm flipH="1">
              <a:off x="4924788" y="3325918"/>
              <a:ext cx="44190" cy="1335"/>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9" name="Line 567"/>
            <p:cNvSpPr>
              <a:spLocks noChangeShapeType="1"/>
            </p:cNvSpPr>
            <p:nvPr/>
          </p:nvSpPr>
          <p:spPr bwMode="auto">
            <a:xfrm>
              <a:off x="4915415" y="3304560"/>
              <a:ext cx="1339" cy="44051"/>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0" name="Line 568"/>
            <p:cNvSpPr>
              <a:spLocks noChangeShapeType="1"/>
            </p:cNvSpPr>
            <p:nvPr/>
          </p:nvSpPr>
          <p:spPr bwMode="auto">
            <a:xfrm flipH="1">
              <a:off x="4892651" y="3325918"/>
              <a:ext cx="44190" cy="1335"/>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2" name="Line 569"/>
            <p:cNvSpPr>
              <a:spLocks noChangeShapeType="1"/>
            </p:cNvSpPr>
            <p:nvPr/>
          </p:nvSpPr>
          <p:spPr bwMode="auto">
            <a:xfrm>
              <a:off x="4871225" y="3304560"/>
              <a:ext cx="1339" cy="44051"/>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3" name="Line 570"/>
            <p:cNvSpPr>
              <a:spLocks noChangeShapeType="1"/>
            </p:cNvSpPr>
            <p:nvPr/>
          </p:nvSpPr>
          <p:spPr bwMode="auto">
            <a:xfrm flipH="1">
              <a:off x="4848461" y="3325918"/>
              <a:ext cx="44190" cy="1335"/>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4" name="Line 571"/>
            <p:cNvSpPr>
              <a:spLocks noChangeShapeType="1"/>
            </p:cNvSpPr>
            <p:nvPr/>
          </p:nvSpPr>
          <p:spPr bwMode="auto">
            <a:xfrm>
              <a:off x="4839088" y="3304560"/>
              <a:ext cx="1339" cy="44051"/>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 name="Line 572"/>
            <p:cNvSpPr>
              <a:spLocks noChangeShapeType="1"/>
            </p:cNvSpPr>
            <p:nvPr/>
          </p:nvSpPr>
          <p:spPr bwMode="auto">
            <a:xfrm flipH="1">
              <a:off x="4816324" y="3325918"/>
              <a:ext cx="44190" cy="1335"/>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6" name="Line 573"/>
            <p:cNvSpPr>
              <a:spLocks noChangeShapeType="1"/>
            </p:cNvSpPr>
            <p:nvPr/>
          </p:nvSpPr>
          <p:spPr bwMode="auto">
            <a:xfrm>
              <a:off x="4794898" y="3304560"/>
              <a:ext cx="1339" cy="44051"/>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7" name="Line 574"/>
            <p:cNvSpPr>
              <a:spLocks noChangeShapeType="1"/>
            </p:cNvSpPr>
            <p:nvPr/>
          </p:nvSpPr>
          <p:spPr bwMode="auto">
            <a:xfrm flipH="1">
              <a:off x="4772134" y="3325918"/>
              <a:ext cx="44190" cy="1335"/>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8" name="Line 575"/>
            <p:cNvSpPr>
              <a:spLocks noChangeShapeType="1"/>
            </p:cNvSpPr>
            <p:nvPr/>
          </p:nvSpPr>
          <p:spPr bwMode="auto">
            <a:xfrm>
              <a:off x="4776151" y="3304560"/>
              <a:ext cx="1339" cy="44051"/>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9" name="Line 576"/>
            <p:cNvSpPr>
              <a:spLocks noChangeShapeType="1"/>
            </p:cNvSpPr>
            <p:nvPr/>
          </p:nvSpPr>
          <p:spPr bwMode="auto">
            <a:xfrm flipH="1">
              <a:off x="4753387" y="3325918"/>
              <a:ext cx="44190" cy="1335"/>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0" name="Line 577"/>
            <p:cNvSpPr>
              <a:spLocks noChangeShapeType="1"/>
            </p:cNvSpPr>
            <p:nvPr/>
          </p:nvSpPr>
          <p:spPr bwMode="auto">
            <a:xfrm>
              <a:off x="4760082" y="3304560"/>
              <a:ext cx="1339" cy="44051"/>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1" name="Line 578"/>
            <p:cNvSpPr>
              <a:spLocks noChangeShapeType="1"/>
            </p:cNvSpPr>
            <p:nvPr/>
          </p:nvSpPr>
          <p:spPr bwMode="auto">
            <a:xfrm flipH="1">
              <a:off x="4737318" y="3325918"/>
              <a:ext cx="44190" cy="1335"/>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2" name="Line 579"/>
            <p:cNvSpPr>
              <a:spLocks noChangeShapeType="1"/>
            </p:cNvSpPr>
            <p:nvPr/>
          </p:nvSpPr>
          <p:spPr bwMode="auto">
            <a:xfrm>
              <a:off x="4731961" y="3304560"/>
              <a:ext cx="1339" cy="44051"/>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3" name="Line 580"/>
            <p:cNvSpPr>
              <a:spLocks noChangeShapeType="1"/>
            </p:cNvSpPr>
            <p:nvPr/>
          </p:nvSpPr>
          <p:spPr bwMode="auto">
            <a:xfrm flipH="1">
              <a:off x="4709198" y="3325918"/>
              <a:ext cx="44190" cy="1335"/>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4" name="Line 581"/>
            <p:cNvSpPr>
              <a:spLocks noChangeShapeType="1"/>
            </p:cNvSpPr>
            <p:nvPr/>
          </p:nvSpPr>
          <p:spPr bwMode="auto">
            <a:xfrm>
              <a:off x="4709198" y="3304560"/>
              <a:ext cx="1339" cy="44051"/>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5" name="Line 582"/>
            <p:cNvSpPr>
              <a:spLocks noChangeShapeType="1"/>
            </p:cNvSpPr>
            <p:nvPr/>
          </p:nvSpPr>
          <p:spPr bwMode="auto">
            <a:xfrm flipH="1">
              <a:off x="4687772" y="3325918"/>
              <a:ext cx="44190" cy="1335"/>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6" name="Line 583"/>
            <p:cNvSpPr>
              <a:spLocks noChangeShapeType="1"/>
            </p:cNvSpPr>
            <p:nvPr/>
          </p:nvSpPr>
          <p:spPr bwMode="auto">
            <a:xfrm>
              <a:off x="4671703" y="3304560"/>
              <a:ext cx="1339" cy="44051"/>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7" name="Line 584"/>
            <p:cNvSpPr>
              <a:spLocks noChangeShapeType="1"/>
            </p:cNvSpPr>
            <p:nvPr/>
          </p:nvSpPr>
          <p:spPr bwMode="auto">
            <a:xfrm flipH="1">
              <a:off x="4648939" y="3325918"/>
              <a:ext cx="44190" cy="1335"/>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8" name="Line 585"/>
            <p:cNvSpPr>
              <a:spLocks noChangeShapeType="1"/>
            </p:cNvSpPr>
            <p:nvPr/>
          </p:nvSpPr>
          <p:spPr bwMode="auto">
            <a:xfrm>
              <a:off x="4648939" y="3288541"/>
              <a:ext cx="1339" cy="44051"/>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9" name="Line 586"/>
            <p:cNvSpPr>
              <a:spLocks noChangeShapeType="1"/>
            </p:cNvSpPr>
            <p:nvPr/>
          </p:nvSpPr>
          <p:spPr bwMode="auto">
            <a:xfrm flipH="1">
              <a:off x="4627514" y="3311234"/>
              <a:ext cx="44190" cy="1335"/>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0" name="Line 587"/>
            <p:cNvSpPr>
              <a:spLocks noChangeShapeType="1"/>
            </p:cNvSpPr>
            <p:nvPr/>
          </p:nvSpPr>
          <p:spPr bwMode="auto">
            <a:xfrm>
              <a:off x="4627514" y="3288541"/>
              <a:ext cx="1339" cy="44051"/>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1" name="Line 588"/>
            <p:cNvSpPr>
              <a:spLocks noChangeShapeType="1"/>
            </p:cNvSpPr>
            <p:nvPr/>
          </p:nvSpPr>
          <p:spPr bwMode="auto">
            <a:xfrm flipH="1">
              <a:off x="4604750" y="3311234"/>
              <a:ext cx="44190" cy="1335"/>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2" name="Line 589"/>
            <p:cNvSpPr>
              <a:spLocks noChangeShapeType="1"/>
            </p:cNvSpPr>
            <p:nvPr/>
          </p:nvSpPr>
          <p:spPr bwMode="auto">
            <a:xfrm>
              <a:off x="4604750" y="3288541"/>
              <a:ext cx="1339" cy="44051"/>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3" name="Line 590"/>
            <p:cNvSpPr>
              <a:spLocks noChangeShapeType="1"/>
            </p:cNvSpPr>
            <p:nvPr/>
          </p:nvSpPr>
          <p:spPr bwMode="auto">
            <a:xfrm flipH="1">
              <a:off x="4583324" y="3311234"/>
              <a:ext cx="44190" cy="1335"/>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4" name="Line 591"/>
            <p:cNvSpPr>
              <a:spLocks noChangeShapeType="1"/>
            </p:cNvSpPr>
            <p:nvPr/>
          </p:nvSpPr>
          <p:spPr bwMode="auto">
            <a:xfrm>
              <a:off x="4560560" y="3288541"/>
              <a:ext cx="1339" cy="44051"/>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5" name="Line 592"/>
            <p:cNvSpPr>
              <a:spLocks noChangeShapeType="1"/>
            </p:cNvSpPr>
            <p:nvPr/>
          </p:nvSpPr>
          <p:spPr bwMode="auto">
            <a:xfrm flipH="1">
              <a:off x="4537796" y="3311234"/>
              <a:ext cx="45529" cy="1335"/>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6" name="Line 593"/>
            <p:cNvSpPr>
              <a:spLocks noChangeShapeType="1"/>
            </p:cNvSpPr>
            <p:nvPr/>
          </p:nvSpPr>
          <p:spPr bwMode="auto">
            <a:xfrm>
              <a:off x="4516371" y="3288541"/>
              <a:ext cx="1339" cy="44051"/>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7" name="Line 594"/>
            <p:cNvSpPr>
              <a:spLocks noChangeShapeType="1"/>
            </p:cNvSpPr>
            <p:nvPr/>
          </p:nvSpPr>
          <p:spPr bwMode="auto">
            <a:xfrm flipH="1">
              <a:off x="4493606" y="3311234"/>
              <a:ext cx="44190" cy="1335"/>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8" name="Line 595"/>
            <p:cNvSpPr>
              <a:spLocks noChangeShapeType="1"/>
            </p:cNvSpPr>
            <p:nvPr/>
          </p:nvSpPr>
          <p:spPr bwMode="auto">
            <a:xfrm>
              <a:off x="4598054" y="3288541"/>
              <a:ext cx="1339" cy="44051"/>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9" name="Line 596"/>
            <p:cNvSpPr>
              <a:spLocks noChangeShapeType="1"/>
            </p:cNvSpPr>
            <p:nvPr/>
          </p:nvSpPr>
          <p:spPr bwMode="auto">
            <a:xfrm flipH="1">
              <a:off x="4576629" y="3311234"/>
              <a:ext cx="44190" cy="1335"/>
            </a:xfrm>
            <a:prstGeom prst="line">
              <a:avLst/>
            </a:prstGeom>
            <a:noFill/>
            <a:ln w="15875"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4" name="Line 597"/>
            <p:cNvSpPr>
              <a:spLocks noChangeShapeType="1"/>
            </p:cNvSpPr>
            <p:nvPr/>
          </p:nvSpPr>
          <p:spPr bwMode="auto">
            <a:xfrm>
              <a:off x="5610395" y="3612914"/>
              <a:ext cx="1339" cy="44051"/>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1" name="Line 598"/>
            <p:cNvSpPr>
              <a:spLocks noChangeShapeType="1"/>
            </p:cNvSpPr>
            <p:nvPr/>
          </p:nvSpPr>
          <p:spPr bwMode="auto">
            <a:xfrm flipH="1">
              <a:off x="5584953" y="3635606"/>
              <a:ext cx="48207" cy="1335"/>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2" name="Line 599"/>
            <p:cNvSpPr>
              <a:spLocks noChangeShapeType="1"/>
            </p:cNvSpPr>
            <p:nvPr/>
          </p:nvSpPr>
          <p:spPr bwMode="auto">
            <a:xfrm>
              <a:off x="5475149" y="3395331"/>
              <a:ext cx="1339" cy="44051"/>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5" name="Line 600"/>
            <p:cNvSpPr>
              <a:spLocks noChangeShapeType="1"/>
            </p:cNvSpPr>
            <p:nvPr/>
          </p:nvSpPr>
          <p:spPr bwMode="auto">
            <a:xfrm flipH="1">
              <a:off x="5452384" y="3418024"/>
              <a:ext cx="44190" cy="1335"/>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6" name="Line 601"/>
            <p:cNvSpPr>
              <a:spLocks noChangeShapeType="1"/>
            </p:cNvSpPr>
            <p:nvPr/>
          </p:nvSpPr>
          <p:spPr bwMode="auto">
            <a:xfrm>
              <a:off x="5408195" y="3395331"/>
              <a:ext cx="1339" cy="44051"/>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7" name="Line 602"/>
            <p:cNvSpPr>
              <a:spLocks noChangeShapeType="1"/>
            </p:cNvSpPr>
            <p:nvPr/>
          </p:nvSpPr>
          <p:spPr bwMode="auto">
            <a:xfrm flipH="1">
              <a:off x="5386770" y="3418024"/>
              <a:ext cx="44190" cy="1335"/>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8" name="Line 603"/>
            <p:cNvSpPr>
              <a:spLocks noChangeShapeType="1"/>
            </p:cNvSpPr>
            <p:nvPr/>
          </p:nvSpPr>
          <p:spPr bwMode="auto">
            <a:xfrm>
              <a:off x="5382752" y="3311234"/>
              <a:ext cx="1339" cy="44051"/>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9" name="Line 604"/>
            <p:cNvSpPr>
              <a:spLocks noChangeShapeType="1"/>
            </p:cNvSpPr>
            <p:nvPr/>
          </p:nvSpPr>
          <p:spPr bwMode="auto">
            <a:xfrm flipH="1">
              <a:off x="5361327" y="3332592"/>
              <a:ext cx="44190" cy="1335"/>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0" name="Line 605"/>
            <p:cNvSpPr>
              <a:spLocks noChangeShapeType="1"/>
            </p:cNvSpPr>
            <p:nvPr/>
          </p:nvSpPr>
          <p:spPr bwMode="auto">
            <a:xfrm>
              <a:off x="5364005" y="3311234"/>
              <a:ext cx="1339" cy="44051"/>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1" name="Line 606"/>
            <p:cNvSpPr>
              <a:spLocks noChangeShapeType="1"/>
            </p:cNvSpPr>
            <p:nvPr/>
          </p:nvSpPr>
          <p:spPr bwMode="auto">
            <a:xfrm flipH="1">
              <a:off x="5342580" y="3332592"/>
              <a:ext cx="44190" cy="1335"/>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2" name="Line 607"/>
            <p:cNvSpPr>
              <a:spLocks noChangeShapeType="1"/>
            </p:cNvSpPr>
            <p:nvPr/>
          </p:nvSpPr>
          <p:spPr bwMode="auto">
            <a:xfrm>
              <a:off x="5291695" y="3311234"/>
              <a:ext cx="1339" cy="44051"/>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3" name="Line 608"/>
            <p:cNvSpPr>
              <a:spLocks noChangeShapeType="1"/>
            </p:cNvSpPr>
            <p:nvPr/>
          </p:nvSpPr>
          <p:spPr bwMode="auto">
            <a:xfrm flipH="1">
              <a:off x="5268931" y="3332592"/>
              <a:ext cx="44190" cy="1335"/>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4" name="Line 609"/>
            <p:cNvSpPr>
              <a:spLocks noChangeShapeType="1"/>
            </p:cNvSpPr>
            <p:nvPr/>
          </p:nvSpPr>
          <p:spPr bwMode="auto">
            <a:xfrm>
              <a:off x="5268931" y="3311234"/>
              <a:ext cx="1339" cy="44051"/>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5" name="Line 610"/>
            <p:cNvSpPr>
              <a:spLocks noChangeShapeType="1"/>
            </p:cNvSpPr>
            <p:nvPr/>
          </p:nvSpPr>
          <p:spPr bwMode="auto">
            <a:xfrm flipH="1">
              <a:off x="5247506" y="3332592"/>
              <a:ext cx="44190" cy="1335"/>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6" name="Line 611"/>
            <p:cNvSpPr>
              <a:spLocks noChangeShapeType="1"/>
            </p:cNvSpPr>
            <p:nvPr/>
          </p:nvSpPr>
          <p:spPr bwMode="auto">
            <a:xfrm>
              <a:off x="5240810" y="3311234"/>
              <a:ext cx="1339" cy="44051"/>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7" name="Line 612"/>
            <p:cNvSpPr>
              <a:spLocks noChangeShapeType="1"/>
            </p:cNvSpPr>
            <p:nvPr/>
          </p:nvSpPr>
          <p:spPr bwMode="auto">
            <a:xfrm flipH="1">
              <a:off x="5218047" y="3332592"/>
              <a:ext cx="44190" cy="1335"/>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8" name="Line 613"/>
            <p:cNvSpPr>
              <a:spLocks noChangeShapeType="1"/>
            </p:cNvSpPr>
            <p:nvPr/>
          </p:nvSpPr>
          <p:spPr bwMode="auto">
            <a:xfrm>
              <a:off x="5205994" y="3311234"/>
              <a:ext cx="1339" cy="44051"/>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9" name="Line 614"/>
            <p:cNvSpPr>
              <a:spLocks noChangeShapeType="1"/>
            </p:cNvSpPr>
            <p:nvPr/>
          </p:nvSpPr>
          <p:spPr bwMode="auto">
            <a:xfrm flipH="1">
              <a:off x="5183231" y="3332592"/>
              <a:ext cx="44190" cy="1335"/>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0" name="Line 615"/>
            <p:cNvSpPr>
              <a:spLocks noChangeShapeType="1"/>
            </p:cNvSpPr>
            <p:nvPr/>
          </p:nvSpPr>
          <p:spPr bwMode="auto">
            <a:xfrm>
              <a:off x="5168500" y="3311234"/>
              <a:ext cx="1339" cy="44051"/>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1" name="Line 616"/>
            <p:cNvSpPr>
              <a:spLocks noChangeShapeType="1"/>
            </p:cNvSpPr>
            <p:nvPr/>
          </p:nvSpPr>
          <p:spPr bwMode="auto">
            <a:xfrm flipH="1">
              <a:off x="5145736" y="3332592"/>
              <a:ext cx="44190" cy="1335"/>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2" name="Line 617"/>
            <p:cNvSpPr>
              <a:spLocks noChangeShapeType="1"/>
            </p:cNvSpPr>
            <p:nvPr/>
          </p:nvSpPr>
          <p:spPr bwMode="auto">
            <a:xfrm>
              <a:off x="5139041" y="3311234"/>
              <a:ext cx="1339" cy="44051"/>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3" name="Line 618"/>
            <p:cNvSpPr>
              <a:spLocks noChangeShapeType="1"/>
            </p:cNvSpPr>
            <p:nvPr/>
          </p:nvSpPr>
          <p:spPr bwMode="auto">
            <a:xfrm flipH="1">
              <a:off x="5117615" y="3332592"/>
              <a:ext cx="44190" cy="1335"/>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4" name="Line 619"/>
            <p:cNvSpPr>
              <a:spLocks noChangeShapeType="1"/>
            </p:cNvSpPr>
            <p:nvPr/>
          </p:nvSpPr>
          <p:spPr bwMode="auto">
            <a:xfrm>
              <a:off x="5094851" y="3311234"/>
              <a:ext cx="1339" cy="44051"/>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5" name="Line 620"/>
            <p:cNvSpPr>
              <a:spLocks noChangeShapeType="1"/>
            </p:cNvSpPr>
            <p:nvPr/>
          </p:nvSpPr>
          <p:spPr bwMode="auto">
            <a:xfrm flipH="1">
              <a:off x="5073426" y="3332592"/>
              <a:ext cx="44190" cy="1335"/>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6" name="Line 621"/>
            <p:cNvSpPr>
              <a:spLocks noChangeShapeType="1"/>
            </p:cNvSpPr>
            <p:nvPr/>
          </p:nvSpPr>
          <p:spPr bwMode="auto">
            <a:xfrm>
              <a:off x="5073426" y="3304560"/>
              <a:ext cx="1339" cy="44051"/>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7" name="Line 622"/>
            <p:cNvSpPr>
              <a:spLocks noChangeShapeType="1"/>
            </p:cNvSpPr>
            <p:nvPr/>
          </p:nvSpPr>
          <p:spPr bwMode="auto">
            <a:xfrm flipH="1">
              <a:off x="5050662" y="3325918"/>
              <a:ext cx="44190" cy="1335"/>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8" name="Line 623"/>
            <p:cNvSpPr>
              <a:spLocks noChangeShapeType="1"/>
            </p:cNvSpPr>
            <p:nvPr/>
          </p:nvSpPr>
          <p:spPr bwMode="auto">
            <a:xfrm>
              <a:off x="5050662" y="3291211"/>
              <a:ext cx="1339" cy="44051"/>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9" name="Line 624"/>
            <p:cNvSpPr>
              <a:spLocks noChangeShapeType="1"/>
            </p:cNvSpPr>
            <p:nvPr/>
          </p:nvSpPr>
          <p:spPr bwMode="auto">
            <a:xfrm flipH="1">
              <a:off x="5029236" y="3313904"/>
              <a:ext cx="44190" cy="1335"/>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0" name="Line 625"/>
            <p:cNvSpPr>
              <a:spLocks noChangeShapeType="1"/>
            </p:cNvSpPr>
            <p:nvPr/>
          </p:nvSpPr>
          <p:spPr bwMode="auto">
            <a:xfrm>
              <a:off x="5043967" y="3260510"/>
              <a:ext cx="1339" cy="44051"/>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1" name="Line 626"/>
            <p:cNvSpPr>
              <a:spLocks noChangeShapeType="1"/>
            </p:cNvSpPr>
            <p:nvPr/>
          </p:nvSpPr>
          <p:spPr bwMode="auto">
            <a:xfrm flipH="1">
              <a:off x="5022541" y="3281867"/>
              <a:ext cx="44190" cy="1335"/>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2" name="Line 627"/>
            <p:cNvSpPr>
              <a:spLocks noChangeShapeType="1"/>
            </p:cNvSpPr>
            <p:nvPr/>
          </p:nvSpPr>
          <p:spPr bwMode="auto">
            <a:xfrm>
              <a:off x="5022541" y="3260510"/>
              <a:ext cx="1339" cy="44051"/>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3" name="Line 628"/>
            <p:cNvSpPr>
              <a:spLocks noChangeShapeType="1"/>
            </p:cNvSpPr>
            <p:nvPr/>
          </p:nvSpPr>
          <p:spPr bwMode="auto">
            <a:xfrm flipH="1">
              <a:off x="4999777" y="3281867"/>
              <a:ext cx="44190" cy="1335"/>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4" name="Line 629"/>
            <p:cNvSpPr>
              <a:spLocks noChangeShapeType="1"/>
            </p:cNvSpPr>
            <p:nvPr/>
          </p:nvSpPr>
          <p:spPr bwMode="auto">
            <a:xfrm>
              <a:off x="4978351" y="3260510"/>
              <a:ext cx="1339" cy="44051"/>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5" name="Line 630"/>
            <p:cNvSpPr>
              <a:spLocks noChangeShapeType="1"/>
            </p:cNvSpPr>
            <p:nvPr/>
          </p:nvSpPr>
          <p:spPr bwMode="auto">
            <a:xfrm flipH="1">
              <a:off x="4955588" y="3281867"/>
              <a:ext cx="44190" cy="1335"/>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6" name="Line 631"/>
            <p:cNvSpPr>
              <a:spLocks noChangeShapeType="1"/>
            </p:cNvSpPr>
            <p:nvPr/>
          </p:nvSpPr>
          <p:spPr bwMode="auto">
            <a:xfrm>
              <a:off x="4946214" y="3260510"/>
              <a:ext cx="1339" cy="44051"/>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7" name="Line 632"/>
            <p:cNvSpPr>
              <a:spLocks noChangeShapeType="1"/>
            </p:cNvSpPr>
            <p:nvPr/>
          </p:nvSpPr>
          <p:spPr bwMode="auto">
            <a:xfrm flipH="1">
              <a:off x="4924788" y="3281867"/>
              <a:ext cx="44190" cy="1335"/>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8" name="Line 633"/>
            <p:cNvSpPr>
              <a:spLocks noChangeShapeType="1"/>
            </p:cNvSpPr>
            <p:nvPr/>
          </p:nvSpPr>
          <p:spPr bwMode="auto">
            <a:xfrm>
              <a:off x="4915415" y="3260510"/>
              <a:ext cx="1339" cy="44051"/>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9" name="Line 634"/>
            <p:cNvSpPr>
              <a:spLocks noChangeShapeType="1"/>
            </p:cNvSpPr>
            <p:nvPr/>
          </p:nvSpPr>
          <p:spPr bwMode="auto">
            <a:xfrm flipH="1">
              <a:off x="4892651" y="3281867"/>
              <a:ext cx="44190" cy="1335"/>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0" name="Line 635"/>
            <p:cNvSpPr>
              <a:spLocks noChangeShapeType="1"/>
            </p:cNvSpPr>
            <p:nvPr/>
          </p:nvSpPr>
          <p:spPr bwMode="auto">
            <a:xfrm>
              <a:off x="4892651" y="3260510"/>
              <a:ext cx="1339" cy="44051"/>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1" name="Line 636"/>
            <p:cNvSpPr>
              <a:spLocks noChangeShapeType="1"/>
            </p:cNvSpPr>
            <p:nvPr/>
          </p:nvSpPr>
          <p:spPr bwMode="auto">
            <a:xfrm flipH="1">
              <a:off x="4871225" y="3281867"/>
              <a:ext cx="44190" cy="1335"/>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2" name="Line 637"/>
            <p:cNvSpPr>
              <a:spLocks noChangeShapeType="1"/>
            </p:cNvSpPr>
            <p:nvPr/>
          </p:nvSpPr>
          <p:spPr bwMode="auto">
            <a:xfrm>
              <a:off x="5319816" y="3311234"/>
              <a:ext cx="1339" cy="44051"/>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3" name="Line 638"/>
            <p:cNvSpPr>
              <a:spLocks noChangeShapeType="1"/>
            </p:cNvSpPr>
            <p:nvPr/>
          </p:nvSpPr>
          <p:spPr bwMode="auto">
            <a:xfrm flipH="1">
              <a:off x="5297052" y="3332592"/>
              <a:ext cx="45529" cy="1335"/>
            </a:xfrm>
            <a:prstGeom prst="line">
              <a:avLst/>
            </a:pr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686" name="Straight Connector 685"/>
            <p:cNvCxnSpPr/>
            <p:nvPr/>
          </p:nvCxnSpPr>
          <p:spPr>
            <a:xfrm>
              <a:off x="1277888" y="1995551"/>
              <a:ext cx="0" cy="2281414"/>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p:cNvCxnSpPr>
              <a:stCxn id="89" idx="0"/>
            </p:cNvCxnSpPr>
            <p:nvPr/>
          </p:nvCxnSpPr>
          <p:spPr>
            <a:xfrm flipH="1">
              <a:off x="1277888" y="4274598"/>
              <a:ext cx="453414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3" name="Rectangle 22" hidden="1"/>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2900" dirty="0">
              <a:latin typeface="Arial" panose="020B0604020202020204" pitchFamily="34" charset="0"/>
              <a:ea typeface="+mj-ea"/>
              <a:cs typeface="+mj-cs"/>
              <a:sym typeface="Arial" panose="020B0604020202020204" pitchFamily="34" charset="0"/>
            </a:endParaRPr>
          </a:p>
        </p:txBody>
      </p:sp>
      <p:grpSp>
        <p:nvGrpSpPr>
          <p:cNvPr id="9" name="Group 8">
            <a:extLst>
              <a:ext uri="{FF2B5EF4-FFF2-40B4-BE49-F238E27FC236}">
                <a16:creationId xmlns:a16="http://schemas.microsoft.com/office/drawing/2014/main" id="{310E95FB-AFFC-2263-51E0-DBD26E65CC2D}"/>
              </a:ext>
            </a:extLst>
          </p:cNvPr>
          <p:cNvGrpSpPr/>
          <p:nvPr/>
        </p:nvGrpSpPr>
        <p:grpSpPr>
          <a:xfrm>
            <a:off x="6153945" y="1895316"/>
            <a:ext cx="5780880" cy="3132063"/>
            <a:chOff x="6153945" y="1924812"/>
            <a:chExt cx="5780880" cy="3132063"/>
          </a:xfrm>
        </p:grpSpPr>
        <p:sp>
          <p:nvSpPr>
            <p:cNvPr id="21" name="Rectangle 20">
              <a:extLst>
                <a:ext uri="{FF2B5EF4-FFF2-40B4-BE49-F238E27FC236}">
                  <a16:creationId xmlns:a16="http://schemas.microsoft.com/office/drawing/2014/main" id="{54E10FAD-78A6-F39A-403B-39C2813BEA77}"/>
                </a:ext>
              </a:extLst>
            </p:cNvPr>
            <p:cNvSpPr/>
            <p:nvPr/>
          </p:nvSpPr>
          <p:spPr>
            <a:xfrm>
              <a:off x="11442705" y="2396374"/>
              <a:ext cx="492120" cy="626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7" name="TextBox 68"/>
            <p:cNvSpPr txBox="1"/>
            <p:nvPr/>
          </p:nvSpPr>
          <p:spPr>
            <a:xfrm>
              <a:off x="6589687" y="4633139"/>
              <a:ext cx="436017"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b="1" dirty="0">
                  <a:solidFill>
                    <a:srgbClr val="000000"/>
                  </a:solidFill>
                </a:rPr>
                <a:t>No. at risk</a:t>
              </a:r>
            </a:p>
          </p:txBody>
        </p:sp>
        <p:sp>
          <p:nvSpPr>
            <p:cNvPr id="288" name="TextBox 68"/>
            <p:cNvSpPr txBox="1"/>
            <p:nvPr/>
          </p:nvSpPr>
          <p:spPr>
            <a:xfrm>
              <a:off x="10589527" y="2557372"/>
              <a:ext cx="360676" cy="153888"/>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solidFill>
                    <a:srgbClr val="000000"/>
                  </a:solidFill>
                </a:rPr>
                <a:t>65.5%</a:t>
              </a:r>
            </a:p>
          </p:txBody>
        </p:sp>
        <p:sp>
          <p:nvSpPr>
            <p:cNvPr id="289" name="TextBox 68"/>
            <p:cNvSpPr txBox="1"/>
            <p:nvPr/>
          </p:nvSpPr>
          <p:spPr>
            <a:xfrm>
              <a:off x="9976059" y="2301951"/>
              <a:ext cx="836768" cy="153888"/>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000000"/>
                  </a:solidFill>
                </a:rPr>
                <a:t>5-year OS rate</a:t>
              </a:r>
            </a:p>
          </p:txBody>
        </p:sp>
        <p:sp>
          <p:nvSpPr>
            <p:cNvPr id="290" name="TextBox 68"/>
            <p:cNvSpPr txBox="1"/>
            <p:nvPr/>
          </p:nvSpPr>
          <p:spPr>
            <a:xfrm>
              <a:off x="10077728" y="3209057"/>
              <a:ext cx="360676" cy="153888"/>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solidFill>
                    <a:srgbClr val="000000"/>
                  </a:solidFill>
                </a:rPr>
                <a:t>48.4%</a:t>
              </a:r>
            </a:p>
          </p:txBody>
        </p:sp>
        <p:sp>
          <p:nvSpPr>
            <p:cNvPr id="327" name="Rectangle 326"/>
            <p:cNvSpPr>
              <a:spLocks noChangeArrowheads="1"/>
            </p:cNvSpPr>
            <p:nvPr/>
          </p:nvSpPr>
          <p:spPr bwMode="auto">
            <a:xfrm>
              <a:off x="6836458" y="1924812"/>
              <a:ext cx="212266" cy="1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r>
                <a:rPr lang="en-GB" altLang="en-US" sz="1000" dirty="0">
                  <a:solidFill>
                    <a:srgbClr val="000000"/>
                  </a:solidFill>
                  <a:latin typeface="+mn-lt"/>
                  <a:sym typeface="Symbol" panose="05050102010706020507" pitchFamily="18" charset="2"/>
                </a:rPr>
                <a:t>100</a:t>
              </a:r>
              <a:endParaRPr lang="en-GB" altLang="en-US" sz="1000" dirty="0">
                <a:solidFill>
                  <a:srgbClr val="000000"/>
                </a:solidFill>
                <a:latin typeface="+mn-lt"/>
              </a:endParaRPr>
            </a:p>
          </p:txBody>
        </p:sp>
        <p:sp>
          <p:nvSpPr>
            <p:cNvPr id="325" name="Rectangle 324"/>
            <p:cNvSpPr>
              <a:spLocks noChangeArrowheads="1"/>
            </p:cNvSpPr>
            <p:nvPr/>
          </p:nvSpPr>
          <p:spPr bwMode="auto">
            <a:xfrm>
              <a:off x="6907213" y="2152328"/>
              <a:ext cx="141510" cy="1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r>
                <a:rPr lang="en-GB" altLang="en-US" sz="1000" dirty="0">
                  <a:solidFill>
                    <a:srgbClr val="000000"/>
                  </a:solidFill>
                  <a:latin typeface="+mn-lt"/>
                  <a:sym typeface="Symbol" panose="05050102010706020507" pitchFamily="18" charset="2"/>
                </a:rPr>
                <a:t>90</a:t>
              </a:r>
              <a:endParaRPr lang="en-GB" altLang="en-US" sz="1000" dirty="0">
                <a:solidFill>
                  <a:srgbClr val="000000"/>
                </a:solidFill>
                <a:latin typeface="+mn-lt"/>
              </a:endParaRPr>
            </a:p>
          </p:txBody>
        </p:sp>
        <p:sp>
          <p:nvSpPr>
            <p:cNvPr id="323" name="Rectangle 322"/>
            <p:cNvSpPr>
              <a:spLocks noChangeArrowheads="1"/>
            </p:cNvSpPr>
            <p:nvPr/>
          </p:nvSpPr>
          <p:spPr bwMode="auto">
            <a:xfrm>
              <a:off x="6907213" y="2379844"/>
              <a:ext cx="141510" cy="1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r>
                <a:rPr lang="en-GB" altLang="en-US" sz="1000" dirty="0">
                  <a:solidFill>
                    <a:srgbClr val="000000"/>
                  </a:solidFill>
                  <a:latin typeface="+mn-lt"/>
                  <a:sym typeface="Symbol" panose="05050102010706020507" pitchFamily="18" charset="2"/>
                </a:rPr>
                <a:t>80</a:t>
              </a:r>
              <a:endParaRPr lang="en-GB" altLang="en-US" sz="1000" dirty="0">
                <a:solidFill>
                  <a:srgbClr val="000000"/>
                </a:solidFill>
                <a:latin typeface="+mn-lt"/>
              </a:endParaRPr>
            </a:p>
          </p:txBody>
        </p:sp>
        <p:sp>
          <p:nvSpPr>
            <p:cNvPr id="321" name="Rectangle 320"/>
            <p:cNvSpPr>
              <a:spLocks noChangeArrowheads="1"/>
            </p:cNvSpPr>
            <p:nvPr/>
          </p:nvSpPr>
          <p:spPr bwMode="auto">
            <a:xfrm>
              <a:off x="6907213" y="2607360"/>
              <a:ext cx="141510" cy="1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r>
                <a:rPr lang="en-GB" altLang="en-US" sz="1000" dirty="0">
                  <a:solidFill>
                    <a:srgbClr val="000000"/>
                  </a:solidFill>
                  <a:latin typeface="+mn-lt"/>
                  <a:sym typeface="Symbol" panose="05050102010706020507" pitchFamily="18" charset="2"/>
                </a:rPr>
                <a:t>70</a:t>
              </a:r>
              <a:endParaRPr lang="en-GB" altLang="en-US" sz="1000" dirty="0">
                <a:solidFill>
                  <a:srgbClr val="000000"/>
                </a:solidFill>
                <a:latin typeface="+mn-lt"/>
              </a:endParaRPr>
            </a:p>
          </p:txBody>
        </p:sp>
        <p:sp>
          <p:nvSpPr>
            <p:cNvPr id="319" name="Rectangle 318"/>
            <p:cNvSpPr>
              <a:spLocks noChangeArrowheads="1"/>
            </p:cNvSpPr>
            <p:nvPr/>
          </p:nvSpPr>
          <p:spPr bwMode="auto">
            <a:xfrm>
              <a:off x="6907213" y="2839639"/>
              <a:ext cx="141510" cy="1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r>
                <a:rPr lang="en-GB" altLang="en-US" sz="1000" dirty="0">
                  <a:solidFill>
                    <a:srgbClr val="000000"/>
                  </a:solidFill>
                  <a:latin typeface="+mn-lt"/>
                  <a:sym typeface="Symbol" panose="05050102010706020507" pitchFamily="18" charset="2"/>
                </a:rPr>
                <a:t>60</a:t>
              </a:r>
              <a:endParaRPr lang="en-GB" altLang="en-US" sz="1000" dirty="0">
                <a:solidFill>
                  <a:srgbClr val="000000"/>
                </a:solidFill>
                <a:latin typeface="+mn-lt"/>
              </a:endParaRPr>
            </a:p>
          </p:txBody>
        </p:sp>
        <p:sp>
          <p:nvSpPr>
            <p:cNvPr id="317" name="Rectangle 316"/>
            <p:cNvSpPr>
              <a:spLocks noChangeArrowheads="1"/>
            </p:cNvSpPr>
            <p:nvPr/>
          </p:nvSpPr>
          <p:spPr bwMode="auto">
            <a:xfrm>
              <a:off x="6907213" y="3067155"/>
              <a:ext cx="141510" cy="1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r>
                <a:rPr lang="en-GB" altLang="en-US" sz="1000" dirty="0">
                  <a:solidFill>
                    <a:srgbClr val="000000"/>
                  </a:solidFill>
                  <a:latin typeface="+mn-lt"/>
                  <a:sym typeface="Symbol" panose="05050102010706020507" pitchFamily="18" charset="2"/>
                </a:rPr>
                <a:t>50</a:t>
              </a:r>
              <a:endParaRPr lang="en-GB" altLang="en-US" sz="1000" dirty="0">
                <a:solidFill>
                  <a:srgbClr val="000000"/>
                </a:solidFill>
                <a:latin typeface="+mn-lt"/>
              </a:endParaRPr>
            </a:p>
          </p:txBody>
        </p:sp>
        <p:sp>
          <p:nvSpPr>
            <p:cNvPr id="315" name="Rectangle 314"/>
            <p:cNvSpPr>
              <a:spLocks noChangeArrowheads="1"/>
            </p:cNvSpPr>
            <p:nvPr/>
          </p:nvSpPr>
          <p:spPr bwMode="auto">
            <a:xfrm>
              <a:off x="6907213" y="3294671"/>
              <a:ext cx="141510" cy="1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r>
                <a:rPr lang="en-GB" altLang="en-US" sz="1000" dirty="0">
                  <a:solidFill>
                    <a:srgbClr val="000000"/>
                  </a:solidFill>
                  <a:latin typeface="+mn-lt"/>
                  <a:sym typeface="Symbol" panose="05050102010706020507" pitchFamily="18" charset="2"/>
                </a:rPr>
                <a:t>40</a:t>
              </a:r>
              <a:endParaRPr lang="en-GB" altLang="en-US" sz="1000" dirty="0">
                <a:solidFill>
                  <a:srgbClr val="000000"/>
                </a:solidFill>
                <a:latin typeface="+mn-lt"/>
              </a:endParaRPr>
            </a:p>
          </p:txBody>
        </p:sp>
        <p:sp>
          <p:nvSpPr>
            <p:cNvPr id="313" name="Rectangle 312"/>
            <p:cNvSpPr>
              <a:spLocks noChangeArrowheads="1"/>
            </p:cNvSpPr>
            <p:nvPr/>
          </p:nvSpPr>
          <p:spPr bwMode="auto">
            <a:xfrm>
              <a:off x="6907213" y="3522187"/>
              <a:ext cx="141510" cy="1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r>
                <a:rPr lang="en-GB" altLang="en-US" sz="1000" dirty="0">
                  <a:solidFill>
                    <a:srgbClr val="000000"/>
                  </a:solidFill>
                  <a:latin typeface="+mn-lt"/>
                  <a:sym typeface="Symbol" panose="05050102010706020507" pitchFamily="18" charset="2"/>
                </a:rPr>
                <a:t>30</a:t>
              </a:r>
              <a:endParaRPr lang="en-GB" altLang="en-US" sz="1000" dirty="0">
                <a:solidFill>
                  <a:srgbClr val="000000"/>
                </a:solidFill>
                <a:latin typeface="+mn-lt"/>
              </a:endParaRPr>
            </a:p>
          </p:txBody>
        </p:sp>
        <p:sp>
          <p:nvSpPr>
            <p:cNvPr id="311" name="Rectangle 310"/>
            <p:cNvSpPr>
              <a:spLocks noChangeArrowheads="1"/>
            </p:cNvSpPr>
            <p:nvPr/>
          </p:nvSpPr>
          <p:spPr bwMode="auto">
            <a:xfrm>
              <a:off x="6907213" y="3749703"/>
              <a:ext cx="141510" cy="1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r>
                <a:rPr lang="en-GB" altLang="en-US" sz="1000" dirty="0">
                  <a:solidFill>
                    <a:srgbClr val="000000"/>
                  </a:solidFill>
                  <a:latin typeface="+mn-lt"/>
                  <a:sym typeface="Symbol" panose="05050102010706020507" pitchFamily="18" charset="2"/>
                </a:rPr>
                <a:t>20</a:t>
              </a:r>
              <a:endParaRPr lang="en-GB" altLang="en-US" sz="1000" dirty="0">
                <a:solidFill>
                  <a:srgbClr val="000000"/>
                </a:solidFill>
                <a:latin typeface="+mn-lt"/>
              </a:endParaRPr>
            </a:p>
          </p:txBody>
        </p:sp>
        <p:sp>
          <p:nvSpPr>
            <p:cNvPr id="309" name="Rectangle 308"/>
            <p:cNvSpPr>
              <a:spLocks noChangeArrowheads="1"/>
            </p:cNvSpPr>
            <p:nvPr/>
          </p:nvSpPr>
          <p:spPr bwMode="auto">
            <a:xfrm>
              <a:off x="6907213" y="3977219"/>
              <a:ext cx="141510" cy="1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r>
                <a:rPr lang="en-GB" altLang="en-US" sz="1000" dirty="0">
                  <a:solidFill>
                    <a:srgbClr val="000000"/>
                  </a:solidFill>
                  <a:latin typeface="+mn-lt"/>
                  <a:sym typeface="Symbol" panose="05050102010706020507" pitchFamily="18" charset="2"/>
                </a:rPr>
                <a:t>10</a:t>
              </a:r>
              <a:endParaRPr lang="en-GB" altLang="en-US" sz="1000" dirty="0">
                <a:solidFill>
                  <a:srgbClr val="000000"/>
                </a:solidFill>
                <a:latin typeface="+mn-lt"/>
              </a:endParaRPr>
            </a:p>
          </p:txBody>
        </p:sp>
        <p:grpSp>
          <p:nvGrpSpPr>
            <p:cNvPr id="92" name="Group 91"/>
            <p:cNvGrpSpPr/>
            <p:nvPr/>
          </p:nvGrpSpPr>
          <p:grpSpPr>
            <a:xfrm>
              <a:off x="7098537" y="1999673"/>
              <a:ext cx="72228" cy="2279925"/>
              <a:chOff x="7105674" y="1999673"/>
              <a:chExt cx="72228" cy="2279925"/>
            </a:xfrm>
          </p:grpSpPr>
          <p:sp>
            <p:nvSpPr>
              <p:cNvPr id="326" name="Line 16"/>
              <p:cNvSpPr>
                <a:spLocks noChangeShapeType="1"/>
              </p:cNvSpPr>
              <p:nvPr/>
            </p:nvSpPr>
            <p:spPr bwMode="auto">
              <a:xfrm rot="5400000" flipV="1">
                <a:off x="7141788" y="1963559"/>
                <a:ext cx="0" cy="722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p:txBody>
          </p:sp>
          <p:sp>
            <p:nvSpPr>
              <p:cNvPr id="324" name="Line 16"/>
              <p:cNvSpPr>
                <a:spLocks noChangeShapeType="1"/>
              </p:cNvSpPr>
              <p:nvPr/>
            </p:nvSpPr>
            <p:spPr bwMode="auto">
              <a:xfrm rot="5400000" flipV="1">
                <a:off x="7141788" y="2191075"/>
                <a:ext cx="0" cy="722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p:txBody>
          </p:sp>
          <p:sp>
            <p:nvSpPr>
              <p:cNvPr id="322" name="Line 16"/>
              <p:cNvSpPr>
                <a:spLocks noChangeShapeType="1"/>
              </p:cNvSpPr>
              <p:nvPr/>
            </p:nvSpPr>
            <p:spPr bwMode="auto">
              <a:xfrm rot="5400000" flipV="1">
                <a:off x="7141788" y="2418591"/>
                <a:ext cx="0" cy="722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p:txBody>
          </p:sp>
          <p:sp>
            <p:nvSpPr>
              <p:cNvPr id="320" name="Line 16"/>
              <p:cNvSpPr>
                <a:spLocks noChangeShapeType="1"/>
              </p:cNvSpPr>
              <p:nvPr/>
            </p:nvSpPr>
            <p:spPr bwMode="auto">
              <a:xfrm rot="5400000" flipV="1">
                <a:off x="7141788" y="2646106"/>
                <a:ext cx="0" cy="722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p:txBody>
          </p:sp>
          <p:sp>
            <p:nvSpPr>
              <p:cNvPr id="318" name="Line 16"/>
              <p:cNvSpPr>
                <a:spLocks noChangeShapeType="1"/>
              </p:cNvSpPr>
              <p:nvPr/>
            </p:nvSpPr>
            <p:spPr bwMode="auto">
              <a:xfrm rot="5400000" flipV="1">
                <a:off x="7141788" y="2878385"/>
                <a:ext cx="0" cy="722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p:txBody>
          </p:sp>
          <p:sp>
            <p:nvSpPr>
              <p:cNvPr id="316" name="Line 16"/>
              <p:cNvSpPr>
                <a:spLocks noChangeShapeType="1"/>
              </p:cNvSpPr>
              <p:nvPr/>
            </p:nvSpPr>
            <p:spPr bwMode="auto">
              <a:xfrm rot="5400000" flipV="1">
                <a:off x="7141788" y="3105901"/>
                <a:ext cx="0" cy="722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p:txBody>
          </p:sp>
          <p:sp>
            <p:nvSpPr>
              <p:cNvPr id="314" name="Line 16"/>
              <p:cNvSpPr>
                <a:spLocks noChangeShapeType="1"/>
              </p:cNvSpPr>
              <p:nvPr/>
            </p:nvSpPr>
            <p:spPr bwMode="auto">
              <a:xfrm rot="5400000" flipV="1">
                <a:off x="7141788" y="3333417"/>
                <a:ext cx="0" cy="722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p:txBody>
          </p:sp>
          <p:sp>
            <p:nvSpPr>
              <p:cNvPr id="312" name="Line 16"/>
              <p:cNvSpPr>
                <a:spLocks noChangeShapeType="1"/>
              </p:cNvSpPr>
              <p:nvPr/>
            </p:nvSpPr>
            <p:spPr bwMode="auto">
              <a:xfrm rot="5400000" flipV="1">
                <a:off x="7141788" y="3560933"/>
                <a:ext cx="0" cy="722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p:txBody>
          </p:sp>
          <p:sp>
            <p:nvSpPr>
              <p:cNvPr id="310" name="Line 16"/>
              <p:cNvSpPr>
                <a:spLocks noChangeShapeType="1"/>
              </p:cNvSpPr>
              <p:nvPr/>
            </p:nvSpPr>
            <p:spPr bwMode="auto">
              <a:xfrm rot="5400000" flipV="1">
                <a:off x="7141788" y="3788449"/>
                <a:ext cx="0" cy="722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p:txBody>
          </p:sp>
          <p:sp>
            <p:nvSpPr>
              <p:cNvPr id="308" name="Line 16"/>
              <p:cNvSpPr>
                <a:spLocks noChangeShapeType="1"/>
              </p:cNvSpPr>
              <p:nvPr/>
            </p:nvSpPr>
            <p:spPr bwMode="auto">
              <a:xfrm rot="5400000" flipV="1">
                <a:off x="7141788" y="4015965"/>
                <a:ext cx="0" cy="722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p:txBody>
          </p:sp>
          <p:sp>
            <p:nvSpPr>
              <p:cNvPr id="275" name="Line 16"/>
              <p:cNvSpPr>
                <a:spLocks noChangeShapeType="1"/>
              </p:cNvSpPr>
              <p:nvPr/>
            </p:nvSpPr>
            <p:spPr bwMode="auto">
              <a:xfrm rot="5400000" flipV="1">
                <a:off x="7141788" y="4243484"/>
                <a:ext cx="0" cy="722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p:txBody>
          </p:sp>
        </p:grpSp>
        <p:sp>
          <p:nvSpPr>
            <p:cNvPr id="276" name="Rectangle 275"/>
            <p:cNvSpPr>
              <a:spLocks noChangeArrowheads="1"/>
            </p:cNvSpPr>
            <p:nvPr/>
          </p:nvSpPr>
          <p:spPr bwMode="auto">
            <a:xfrm>
              <a:off x="6977968" y="4204738"/>
              <a:ext cx="70755" cy="1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r>
                <a:rPr lang="en-GB" altLang="en-US" sz="1000" dirty="0">
                  <a:solidFill>
                    <a:srgbClr val="000000"/>
                  </a:solidFill>
                  <a:latin typeface="+mn-lt"/>
                  <a:sym typeface="Symbol" panose="05050102010706020507" pitchFamily="18" charset="2"/>
                </a:rPr>
                <a:t>0</a:t>
              </a:r>
              <a:endParaRPr lang="en-GB" altLang="en-US" sz="1000" dirty="0">
                <a:solidFill>
                  <a:srgbClr val="000000"/>
                </a:solidFill>
                <a:latin typeface="+mn-lt"/>
              </a:endParaRPr>
            </a:p>
          </p:txBody>
        </p:sp>
        <p:sp>
          <p:nvSpPr>
            <p:cNvPr id="306" name="Line 16"/>
            <p:cNvSpPr>
              <a:spLocks noChangeShapeType="1"/>
            </p:cNvSpPr>
            <p:nvPr/>
          </p:nvSpPr>
          <p:spPr bwMode="auto">
            <a:xfrm rot="10800000" flipV="1">
              <a:off x="7170765" y="4281741"/>
              <a:ext cx="0" cy="700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p:txBody>
        </p:sp>
        <p:sp>
          <p:nvSpPr>
            <p:cNvPr id="307" name="Rectangle 306"/>
            <p:cNvSpPr>
              <a:spLocks noChangeArrowheads="1"/>
            </p:cNvSpPr>
            <p:nvPr/>
          </p:nvSpPr>
          <p:spPr bwMode="auto">
            <a:xfrm>
              <a:off x="7133845" y="4384234"/>
              <a:ext cx="70755" cy="1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000" dirty="0">
                  <a:solidFill>
                    <a:srgbClr val="000000"/>
                  </a:solidFill>
                  <a:latin typeface="+mn-lt"/>
                  <a:sym typeface="Symbol" panose="05050102010706020507" pitchFamily="18" charset="2"/>
                </a:rPr>
                <a:t>0</a:t>
              </a:r>
              <a:endParaRPr lang="en-GB" altLang="en-US" sz="1000" dirty="0">
                <a:solidFill>
                  <a:srgbClr val="000000"/>
                </a:solidFill>
                <a:latin typeface="+mn-lt"/>
              </a:endParaRPr>
            </a:p>
          </p:txBody>
        </p:sp>
        <p:sp>
          <p:nvSpPr>
            <p:cNvPr id="304" name="Line 16"/>
            <p:cNvSpPr>
              <a:spLocks noChangeShapeType="1"/>
            </p:cNvSpPr>
            <p:nvPr/>
          </p:nvSpPr>
          <p:spPr bwMode="auto">
            <a:xfrm rot="10800000" flipV="1">
              <a:off x="7851030" y="4281741"/>
              <a:ext cx="0" cy="700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p:txBody>
        </p:sp>
        <p:sp>
          <p:nvSpPr>
            <p:cNvPr id="305" name="Rectangle 304"/>
            <p:cNvSpPr>
              <a:spLocks noChangeArrowheads="1"/>
            </p:cNvSpPr>
            <p:nvPr/>
          </p:nvSpPr>
          <p:spPr bwMode="auto">
            <a:xfrm>
              <a:off x="7780275" y="4384234"/>
              <a:ext cx="141510" cy="1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000" dirty="0">
                  <a:solidFill>
                    <a:srgbClr val="000000"/>
                  </a:solidFill>
                  <a:latin typeface="+mn-lt"/>
                  <a:sym typeface="Symbol" panose="05050102010706020507" pitchFamily="18" charset="2"/>
                </a:rPr>
                <a:t>12</a:t>
              </a:r>
              <a:endParaRPr lang="en-GB" altLang="en-US" sz="1000" dirty="0">
                <a:solidFill>
                  <a:srgbClr val="000000"/>
                </a:solidFill>
                <a:latin typeface="+mn-lt"/>
              </a:endParaRPr>
            </a:p>
          </p:txBody>
        </p:sp>
        <p:sp>
          <p:nvSpPr>
            <p:cNvPr id="302" name="Line 16"/>
            <p:cNvSpPr>
              <a:spLocks noChangeShapeType="1"/>
            </p:cNvSpPr>
            <p:nvPr/>
          </p:nvSpPr>
          <p:spPr bwMode="auto">
            <a:xfrm rot="10800000" flipV="1">
              <a:off x="8529446" y="4281741"/>
              <a:ext cx="0" cy="700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p:txBody>
        </p:sp>
        <p:sp>
          <p:nvSpPr>
            <p:cNvPr id="303" name="Rectangle 302"/>
            <p:cNvSpPr>
              <a:spLocks noChangeArrowheads="1"/>
            </p:cNvSpPr>
            <p:nvPr/>
          </p:nvSpPr>
          <p:spPr bwMode="auto">
            <a:xfrm>
              <a:off x="8458690" y="4384234"/>
              <a:ext cx="141510" cy="1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000" dirty="0">
                  <a:solidFill>
                    <a:srgbClr val="000000"/>
                  </a:solidFill>
                  <a:latin typeface="+mn-lt"/>
                  <a:sym typeface="Symbol" panose="05050102010706020507" pitchFamily="18" charset="2"/>
                </a:rPr>
                <a:t>24</a:t>
              </a:r>
              <a:endParaRPr lang="en-GB" altLang="en-US" sz="1000" dirty="0">
                <a:solidFill>
                  <a:srgbClr val="000000"/>
                </a:solidFill>
                <a:latin typeface="+mn-lt"/>
              </a:endParaRPr>
            </a:p>
          </p:txBody>
        </p:sp>
        <p:sp>
          <p:nvSpPr>
            <p:cNvPr id="300" name="Line 16"/>
            <p:cNvSpPr>
              <a:spLocks noChangeShapeType="1"/>
            </p:cNvSpPr>
            <p:nvPr/>
          </p:nvSpPr>
          <p:spPr bwMode="auto">
            <a:xfrm rot="10800000" flipV="1">
              <a:off x="9207798" y="4281741"/>
              <a:ext cx="0" cy="700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p:txBody>
        </p:sp>
        <p:sp>
          <p:nvSpPr>
            <p:cNvPr id="301" name="Rectangle 300"/>
            <p:cNvSpPr>
              <a:spLocks noChangeArrowheads="1"/>
            </p:cNvSpPr>
            <p:nvPr/>
          </p:nvSpPr>
          <p:spPr bwMode="auto">
            <a:xfrm>
              <a:off x="9137042" y="4384234"/>
              <a:ext cx="141510" cy="1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000" dirty="0">
                  <a:solidFill>
                    <a:srgbClr val="000000"/>
                  </a:solidFill>
                  <a:latin typeface="+mn-lt"/>
                  <a:sym typeface="Symbol" panose="05050102010706020507" pitchFamily="18" charset="2"/>
                </a:rPr>
                <a:t>36</a:t>
              </a:r>
              <a:endParaRPr lang="en-GB" altLang="en-US" sz="1000" dirty="0">
                <a:solidFill>
                  <a:srgbClr val="000000"/>
                </a:solidFill>
                <a:latin typeface="+mn-lt"/>
              </a:endParaRPr>
            </a:p>
          </p:txBody>
        </p:sp>
        <p:sp>
          <p:nvSpPr>
            <p:cNvPr id="298" name="Line 16"/>
            <p:cNvSpPr>
              <a:spLocks noChangeShapeType="1"/>
            </p:cNvSpPr>
            <p:nvPr/>
          </p:nvSpPr>
          <p:spPr bwMode="auto">
            <a:xfrm rot="10800000" flipV="1">
              <a:off x="9884620" y="4281741"/>
              <a:ext cx="0" cy="700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p:txBody>
        </p:sp>
        <p:sp>
          <p:nvSpPr>
            <p:cNvPr id="299" name="Rectangle 298"/>
            <p:cNvSpPr>
              <a:spLocks noChangeArrowheads="1"/>
            </p:cNvSpPr>
            <p:nvPr/>
          </p:nvSpPr>
          <p:spPr bwMode="auto">
            <a:xfrm>
              <a:off x="9813864" y="4384234"/>
              <a:ext cx="141510" cy="1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000" dirty="0">
                  <a:solidFill>
                    <a:srgbClr val="000000"/>
                  </a:solidFill>
                  <a:latin typeface="+mn-lt"/>
                  <a:sym typeface="Symbol" panose="05050102010706020507" pitchFamily="18" charset="2"/>
                </a:rPr>
                <a:t>48</a:t>
              </a:r>
              <a:endParaRPr lang="en-GB" altLang="en-US" sz="1000" dirty="0">
                <a:solidFill>
                  <a:srgbClr val="000000"/>
                </a:solidFill>
                <a:latin typeface="+mn-lt"/>
              </a:endParaRPr>
            </a:p>
          </p:txBody>
        </p:sp>
        <p:sp>
          <p:nvSpPr>
            <p:cNvPr id="296" name="Line 16"/>
            <p:cNvSpPr>
              <a:spLocks noChangeShapeType="1"/>
            </p:cNvSpPr>
            <p:nvPr/>
          </p:nvSpPr>
          <p:spPr bwMode="auto">
            <a:xfrm rot="10800000" flipV="1">
              <a:off x="10561442" y="4281741"/>
              <a:ext cx="0" cy="700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p:txBody>
        </p:sp>
        <p:sp>
          <p:nvSpPr>
            <p:cNvPr id="297" name="Rectangle 296"/>
            <p:cNvSpPr>
              <a:spLocks noChangeArrowheads="1"/>
            </p:cNvSpPr>
            <p:nvPr/>
          </p:nvSpPr>
          <p:spPr bwMode="auto">
            <a:xfrm>
              <a:off x="10490686" y="4384234"/>
              <a:ext cx="141510" cy="1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000" dirty="0">
                  <a:solidFill>
                    <a:srgbClr val="000000"/>
                  </a:solidFill>
                  <a:latin typeface="+mn-lt"/>
                  <a:sym typeface="Symbol" panose="05050102010706020507" pitchFamily="18" charset="2"/>
                </a:rPr>
                <a:t>60</a:t>
              </a:r>
              <a:endParaRPr lang="en-GB" altLang="en-US" sz="1000" dirty="0">
                <a:solidFill>
                  <a:srgbClr val="000000"/>
                </a:solidFill>
                <a:latin typeface="+mn-lt"/>
              </a:endParaRPr>
            </a:p>
          </p:txBody>
        </p:sp>
        <p:sp>
          <p:nvSpPr>
            <p:cNvPr id="294" name="Line 16"/>
            <p:cNvSpPr>
              <a:spLocks noChangeShapeType="1"/>
            </p:cNvSpPr>
            <p:nvPr/>
          </p:nvSpPr>
          <p:spPr bwMode="auto">
            <a:xfrm rot="10800000" flipV="1">
              <a:off x="11690583" y="4281741"/>
              <a:ext cx="0" cy="700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p:txBody>
        </p:sp>
        <p:sp>
          <p:nvSpPr>
            <p:cNvPr id="295" name="Rectangle 294"/>
            <p:cNvSpPr>
              <a:spLocks noChangeArrowheads="1"/>
            </p:cNvSpPr>
            <p:nvPr/>
          </p:nvSpPr>
          <p:spPr bwMode="auto">
            <a:xfrm>
              <a:off x="11619827" y="4384234"/>
              <a:ext cx="141510" cy="1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000" dirty="0">
                  <a:solidFill>
                    <a:srgbClr val="000000"/>
                  </a:solidFill>
                  <a:latin typeface="+mn-lt"/>
                  <a:sym typeface="Symbol" panose="05050102010706020507" pitchFamily="18" charset="2"/>
                </a:rPr>
                <a:t>80</a:t>
              </a:r>
              <a:endParaRPr lang="en-GB" altLang="en-US" sz="1000" dirty="0">
                <a:solidFill>
                  <a:srgbClr val="000000"/>
                </a:solidFill>
                <a:latin typeface="+mn-lt"/>
              </a:endParaRPr>
            </a:p>
          </p:txBody>
        </p:sp>
        <p:sp>
          <p:nvSpPr>
            <p:cNvPr id="292" name="Line 16"/>
            <p:cNvSpPr>
              <a:spLocks noChangeShapeType="1"/>
            </p:cNvSpPr>
            <p:nvPr/>
          </p:nvSpPr>
          <p:spPr bwMode="auto">
            <a:xfrm rot="10800000" flipV="1">
              <a:off x="11244679" y="4281741"/>
              <a:ext cx="0" cy="700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p:txBody>
        </p:sp>
        <p:sp>
          <p:nvSpPr>
            <p:cNvPr id="293" name="Rectangle 292"/>
            <p:cNvSpPr>
              <a:spLocks noChangeArrowheads="1"/>
            </p:cNvSpPr>
            <p:nvPr/>
          </p:nvSpPr>
          <p:spPr bwMode="auto">
            <a:xfrm>
              <a:off x="11173923" y="4384234"/>
              <a:ext cx="141510" cy="1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000" dirty="0">
                  <a:solidFill>
                    <a:srgbClr val="000000"/>
                  </a:solidFill>
                  <a:latin typeface="+mn-lt"/>
                  <a:sym typeface="Symbol" panose="05050102010706020507" pitchFamily="18" charset="2"/>
                </a:rPr>
                <a:t>72</a:t>
              </a:r>
              <a:endParaRPr lang="en-GB" altLang="en-US" sz="1000" dirty="0">
                <a:solidFill>
                  <a:srgbClr val="000000"/>
                </a:solidFill>
                <a:latin typeface="+mn-lt"/>
              </a:endParaRPr>
            </a:p>
          </p:txBody>
        </p:sp>
        <p:sp>
          <p:nvSpPr>
            <p:cNvPr id="285" name="TextBox 68"/>
            <p:cNvSpPr txBox="1"/>
            <p:nvPr/>
          </p:nvSpPr>
          <p:spPr>
            <a:xfrm rot="16200000">
              <a:off x="5799842" y="3122005"/>
              <a:ext cx="1907573" cy="185250"/>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Patients who survived (%)</a:t>
              </a:r>
            </a:p>
          </p:txBody>
        </p:sp>
        <p:sp>
          <p:nvSpPr>
            <p:cNvPr id="286" name="TextBox 68"/>
            <p:cNvSpPr txBox="1"/>
            <p:nvPr/>
          </p:nvSpPr>
          <p:spPr>
            <a:xfrm>
              <a:off x="8111630" y="4537518"/>
              <a:ext cx="2547640"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000000"/>
                  </a:solidFill>
                </a:rPr>
                <a:t>Time from randomization (months)</a:t>
              </a:r>
            </a:p>
          </p:txBody>
        </p:sp>
        <p:cxnSp>
          <p:nvCxnSpPr>
            <p:cNvPr id="291" name="Straight Connector 290"/>
            <p:cNvCxnSpPr/>
            <p:nvPr/>
          </p:nvCxnSpPr>
          <p:spPr>
            <a:xfrm flipH="1" flipV="1">
              <a:off x="10561441" y="2790825"/>
              <a:ext cx="0" cy="1483773"/>
            </a:xfrm>
            <a:prstGeom prst="line">
              <a:avLst/>
            </a:prstGeom>
            <a:ln w="9525">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361" name="TextBox 68"/>
            <p:cNvSpPr txBox="1"/>
            <p:nvPr/>
          </p:nvSpPr>
          <p:spPr>
            <a:xfrm>
              <a:off x="6153945" y="4949153"/>
              <a:ext cx="902491"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bg1">
                      <a:lumMod val="50000"/>
                    </a:schemeClr>
                  </a:solidFill>
                </a:rPr>
                <a:t>Placebo+bevacizumab</a:t>
              </a:r>
            </a:p>
          </p:txBody>
        </p:sp>
        <p:sp>
          <p:nvSpPr>
            <p:cNvPr id="395" name="TextBox 68"/>
            <p:cNvSpPr txBox="1"/>
            <p:nvPr/>
          </p:nvSpPr>
          <p:spPr>
            <a:xfrm>
              <a:off x="6153945" y="4801142"/>
              <a:ext cx="918521"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accent1"/>
                  </a:solidFill>
                </a:rPr>
                <a:t>Olaparib+bevacizumab</a:t>
              </a:r>
            </a:p>
          </p:txBody>
        </p:sp>
        <p:sp>
          <p:nvSpPr>
            <p:cNvPr id="396" name="TextBox 68"/>
            <p:cNvSpPr txBox="1"/>
            <p:nvPr/>
          </p:nvSpPr>
          <p:spPr>
            <a:xfrm>
              <a:off x="7094683"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255</a:t>
              </a:r>
            </a:p>
          </p:txBody>
        </p:sp>
        <p:sp>
          <p:nvSpPr>
            <p:cNvPr id="422" name="TextBox 68"/>
            <p:cNvSpPr txBox="1"/>
            <p:nvPr/>
          </p:nvSpPr>
          <p:spPr>
            <a:xfrm>
              <a:off x="7094683" y="4949153"/>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132</a:t>
              </a:r>
            </a:p>
          </p:txBody>
        </p:sp>
        <p:sp>
          <p:nvSpPr>
            <p:cNvPr id="397" name="TextBox 68"/>
            <p:cNvSpPr txBox="1"/>
            <p:nvPr/>
          </p:nvSpPr>
          <p:spPr>
            <a:xfrm>
              <a:off x="7268238"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253</a:t>
              </a:r>
            </a:p>
          </p:txBody>
        </p:sp>
        <p:sp>
          <p:nvSpPr>
            <p:cNvPr id="423" name="TextBox 68"/>
            <p:cNvSpPr txBox="1"/>
            <p:nvPr/>
          </p:nvSpPr>
          <p:spPr>
            <a:xfrm>
              <a:off x="7268238" y="4949153"/>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130</a:t>
              </a:r>
            </a:p>
          </p:txBody>
        </p:sp>
        <p:sp>
          <p:nvSpPr>
            <p:cNvPr id="398" name="TextBox 68"/>
            <p:cNvSpPr txBox="1"/>
            <p:nvPr/>
          </p:nvSpPr>
          <p:spPr>
            <a:xfrm>
              <a:off x="7441793"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253</a:t>
              </a:r>
            </a:p>
          </p:txBody>
        </p:sp>
        <p:sp>
          <p:nvSpPr>
            <p:cNvPr id="424" name="TextBox 68"/>
            <p:cNvSpPr txBox="1"/>
            <p:nvPr/>
          </p:nvSpPr>
          <p:spPr>
            <a:xfrm>
              <a:off x="7441793" y="4949153"/>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129</a:t>
              </a:r>
            </a:p>
          </p:txBody>
        </p:sp>
        <p:sp>
          <p:nvSpPr>
            <p:cNvPr id="399" name="TextBox 68"/>
            <p:cNvSpPr txBox="1"/>
            <p:nvPr/>
          </p:nvSpPr>
          <p:spPr>
            <a:xfrm>
              <a:off x="7615348"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252</a:t>
              </a:r>
            </a:p>
          </p:txBody>
        </p:sp>
        <p:sp>
          <p:nvSpPr>
            <p:cNvPr id="425" name="TextBox 68"/>
            <p:cNvSpPr txBox="1"/>
            <p:nvPr/>
          </p:nvSpPr>
          <p:spPr>
            <a:xfrm>
              <a:off x="7615348" y="4949153"/>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128</a:t>
              </a:r>
            </a:p>
          </p:txBody>
        </p:sp>
        <p:sp>
          <p:nvSpPr>
            <p:cNvPr id="400" name="TextBox 68"/>
            <p:cNvSpPr txBox="1"/>
            <p:nvPr/>
          </p:nvSpPr>
          <p:spPr>
            <a:xfrm>
              <a:off x="7788903"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252</a:t>
              </a:r>
            </a:p>
          </p:txBody>
        </p:sp>
        <p:sp>
          <p:nvSpPr>
            <p:cNvPr id="426" name="TextBox 68"/>
            <p:cNvSpPr txBox="1"/>
            <p:nvPr/>
          </p:nvSpPr>
          <p:spPr>
            <a:xfrm>
              <a:off x="7788903" y="4949153"/>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126</a:t>
              </a:r>
            </a:p>
          </p:txBody>
        </p:sp>
        <p:sp>
          <p:nvSpPr>
            <p:cNvPr id="401" name="TextBox 68"/>
            <p:cNvSpPr txBox="1"/>
            <p:nvPr/>
          </p:nvSpPr>
          <p:spPr>
            <a:xfrm>
              <a:off x="7962458"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244</a:t>
              </a:r>
            </a:p>
          </p:txBody>
        </p:sp>
        <p:sp>
          <p:nvSpPr>
            <p:cNvPr id="427" name="TextBox 68"/>
            <p:cNvSpPr txBox="1"/>
            <p:nvPr/>
          </p:nvSpPr>
          <p:spPr>
            <a:xfrm>
              <a:off x="7962458" y="4949153"/>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121</a:t>
              </a:r>
            </a:p>
          </p:txBody>
        </p:sp>
        <p:sp>
          <p:nvSpPr>
            <p:cNvPr id="402" name="TextBox 68"/>
            <p:cNvSpPr txBox="1"/>
            <p:nvPr/>
          </p:nvSpPr>
          <p:spPr>
            <a:xfrm>
              <a:off x="8136013"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238</a:t>
              </a:r>
            </a:p>
          </p:txBody>
        </p:sp>
        <p:sp>
          <p:nvSpPr>
            <p:cNvPr id="428" name="TextBox 68"/>
            <p:cNvSpPr txBox="1"/>
            <p:nvPr/>
          </p:nvSpPr>
          <p:spPr>
            <a:xfrm>
              <a:off x="8136013" y="4949153"/>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117</a:t>
              </a:r>
            </a:p>
          </p:txBody>
        </p:sp>
        <p:sp>
          <p:nvSpPr>
            <p:cNvPr id="403" name="TextBox 68"/>
            <p:cNvSpPr txBox="1"/>
            <p:nvPr/>
          </p:nvSpPr>
          <p:spPr>
            <a:xfrm>
              <a:off x="8309568"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231</a:t>
              </a:r>
            </a:p>
          </p:txBody>
        </p:sp>
        <p:sp>
          <p:nvSpPr>
            <p:cNvPr id="429" name="TextBox 68"/>
            <p:cNvSpPr txBox="1"/>
            <p:nvPr/>
          </p:nvSpPr>
          <p:spPr>
            <a:xfrm>
              <a:off x="8309568" y="4949153"/>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114</a:t>
              </a:r>
            </a:p>
          </p:txBody>
        </p:sp>
        <p:sp>
          <p:nvSpPr>
            <p:cNvPr id="404" name="TextBox 68"/>
            <p:cNvSpPr txBox="1"/>
            <p:nvPr/>
          </p:nvSpPr>
          <p:spPr>
            <a:xfrm>
              <a:off x="8483123"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225</a:t>
              </a:r>
            </a:p>
          </p:txBody>
        </p:sp>
        <p:sp>
          <p:nvSpPr>
            <p:cNvPr id="430" name="TextBox 68"/>
            <p:cNvSpPr txBox="1"/>
            <p:nvPr/>
          </p:nvSpPr>
          <p:spPr>
            <a:xfrm>
              <a:off x="8483123" y="4949153"/>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109</a:t>
              </a:r>
            </a:p>
          </p:txBody>
        </p:sp>
        <p:sp>
          <p:nvSpPr>
            <p:cNvPr id="405" name="TextBox 68"/>
            <p:cNvSpPr txBox="1"/>
            <p:nvPr/>
          </p:nvSpPr>
          <p:spPr>
            <a:xfrm>
              <a:off x="8656678"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215</a:t>
              </a:r>
            </a:p>
          </p:txBody>
        </p:sp>
        <p:sp>
          <p:nvSpPr>
            <p:cNvPr id="431" name="TextBox 68"/>
            <p:cNvSpPr txBox="1"/>
            <p:nvPr/>
          </p:nvSpPr>
          <p:spPr>
            <a:xfrm>
              <a:off x="8656678" y="4949153"/>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105</a:t>
              </a:r>
            </a:p>
          </p:txBody>
        </p:sp>
        <p:sp>
          <p:nvSpPr>
            <p:cNvPr id="406" name="TextBox 68"/>
            <p:cNvSpPr txBox="1"/>
            <p:nvPr/>
          </p:nvSpPr>
          <p:spPr>
            <a:xfrm>
              <a:off x="8830233"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205</a:t>
              </a:r>
            </a:p>
          </p:txBody>
        </p:sp>
        <p:sp>
          <p:nvSpPr>
            <p:cNvPr id="432" name="TextBox 68"/>
            <p:cNvSpPr txBox="1"/>
            <p:nvPr/>
          </p:nvSpPr>
          <p:spPr>
            <a:xfrm>
              <a:off x="8830233" y="4949153"/>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100</a:t>
              </a:r>
            </a:p>
          </p:txBody>
        </p:sp>
        <p:sp>
          <p:nvSpPr>
            <p:cNvPr id="407" name="TextBox 68"/>
            <p:cNvSpPr txBox="1"/>
            <p:nvPr/>
          </p:nvSpPr>
          <p:spPr>
            <a:xfrm>
              <a:off x="9003788"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200</a:t>
              </a:r>
            </a:p>
          </p:txBody>
        </p:sp>
        <p:sp>
          <p:nvSpPr>
            <p:cNvPr id="433" name="TextBox 68"/>
            <p:cNvSpPr txBox="1"/>
            <p:nvPr/>
          </p:nvSpPr>
          <p:spPr>
            <a:xfrm>
              <a:off x="9028635" y="4949153"/>
              <a:ext cx="99386"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96</a:t>
              </a:r>
            </a:p>
          </p:txBody>
        </p:sp>
        <p:sp>
          <p:nvSpPr>
            <p:cNvPr id="408" name="TextBox 68"/>
            <p:cNvSpPr txBox="1"/>
            <p:nvPr/>
          </p:nvSpPr>
          <p:spPr>
            <a:xfrm>
              <a:off x="9177343"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195</a:t>
              </a:r>
            </a:p>
          </p:txBody>
        </p:sp>
        <p:sp>
          <p:nvSpPr>
            <p:cNvPr id="434" name="TextBox 68"/>
            <p:cNvSpPr txBox="1"/>
            <p:nvPr/>
          </p:nvSpPr>
          <p:spPr>
            <a:xfrm>
              <a:off x="9202190" y="4949153"/>
              <a:ext cx="99386"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91</a:t>
              </a:r>
            </a:p>
          </p:txBody>
        </p:sp>
        <p:sp>
          <p:nvSpPr>
            <p:cNvPr id="409" name="TextBox 68"/>
            <p:cNvSpPr txBox="1"/>
            <p:nvPr/>
          </p:nvSpPr>
          <p:spPr>
            <a:xfrm>
              <a:off x="9350898"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189</a:t>
              </a:r>
            </a:p>
          </p:txBody>
        </p:sp>
        <p:sp>
          <p:nvSpPr>
            <p:cNvPr id="435" name="TextBox 68"/>
            <p:cNvSpPr txBox="1"/>
            <p:nvPr/>
          </p:nvSpPr>
          <p:spPr>
            <a:xfrm>
              <a:off x="9375745" y="4949153"/>
              <a:ext cx="99386"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89</a:t>
              </a:r>
            </a:p>
          </p:txBody>
        </p:sp>
        <p:sp>
          <p:nvSpPr>
            <p:cNvPr id="410" name="TextBox 68"/>
            <p:cNvSpPr txBox="1"/>
            <p:nvPr/>
          </p:nvSpPr>
          <p:spPr>
            <a:xfrm>
              <a:off x="9524453"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183</a:t>
              </a:r>
            </a:p>
          </p:txBody>
        </p:sp>
        <p:sp>
          <p:nvSpPr>
            <p:cNvPr id="436" name="TextBox 68"/>
            <p:cNvSpPr txBox="1"/>
            <p:nvPr/>
          </p:nvSpPr>
          <p:spPr>
            <a:xfrm>
              <a:off x="9549300" y="4949153"/>
              <a:ext cx="99386"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86</a:t>
              </a:r>
            </a:p>
          </p:txBody>
        </p:sp>
        <p:sp>
          <p:nvSpPr>
            <p:cNvPr id="411" name="TextBox 68"/>
            <p:cNvSpPr txBox="1"/>
            <p:nvPr/>
          </p:nvSpPr>
          <p:spPr>
            <a:xfrm>
              <a:off x="9871563"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174</a:t>
              </a:r>
            </a:p>
          </p:txBody>
        </p:sp>
        <p:sp>
          <p:nvSpPr>
            <p:cNvPr id="438" name="TextBox 68"/>
            <p:cNvSpPr txBox="1"/>
            <p:nvPr/>
          </p:nvSpPr>
          <p:spPr>
            <a:xfrm>
              <a:off x="9896410" y="4949153"/>
              <a:ext cx="99386"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79</a:t>
              </a:r>
            </a:p>
          </p:txBody>
        </p:sp>
        <p:sp>
          <p:nvSpPr>
            <p:cNvPr id="412" name="TextBox 68"/>
            <p:cNvSpPr txBox="1"/>
            <p:nvPr/>
          </p:nvSpPr>
          <p:spPr>
            <a:xfrm>
              <a:off x="10045118"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170</a:t>
              </a:r>
            </a:p>
          </p:txBody>
        </p:sp>
        <p:sp>
          <p:nvSpPr>
            <p:cNvPr id="439" name="TextBox 68"/>
            <p:cNvSpPr txBox="1"/>
            <p:nvPr/>
          </p:nvSpPr>
          <p:spPr>
            <a:xfrm>
              <a:off x="10069965" y="4949153"/>
              <a:ext cx="99386"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77</a:t>
              </a:r>
            </a:p>
          </p:txBody>
        </p:sp>
        <p:sp>
          <p:nvSpPr>
            <p:cNvPr id="413" name="TextBox 68"/>
            <p:cNvSpPr txBox="1"/>
            <p:nvPr/>
          </p:nvSpPr>
          <p:spPr>
            <a:xfrm>
              <a:off x="10218673"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164</a:t>
              </a:r>
            </a:p>
          </p:txBody>
        </p:sp>
        <p:sp>
          <p:nvSpPr>
            <p:cNvPr id="440" name="TextBox 68"/>
            <p:cNvSpPr txBox="1"/>
            <p:nvPr/>
          </p:nvSpPr>
          <p:spPr>
            <a:xfrm>
              <a:off x="10243520" y="4949153"/>
              <a:ext cx="99386"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70</a:t>
              </a:r>
            </a:p>
          </p:txBody>
        </p:sp>
        <p:sp>
          <p:nvSpPr>
            <p:cNvPr id="414" name="TextBox 68"/>
            <p:cNvSpPr txBox="1"/>
            <p:nvPr/>
          </p:nvSpPr>
          <p:spPr>
            <a:xfrm>
              <a:off x="10392228"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142</a:t>
              </a:r>
            </a:p>
          </p:txBody>
        </p:sp>
        <p:sp>
          <p:nvSpPr>
            <p:cNvPr id="441" name="TextBox 68"/>
            <p:cNvSpPr txBox="1"/>
            <p:nvPr/>
          </p:nvSpPr>
          <p:spPr>
            <a:xfrm>
              <a:off x="10417075" y="4949153"/>
              <a:ext cx="99386"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59</a:t>
              </a:r>
            </a:p>
          </p:txBody>
        </p:sp>
        <p:sp>
          <p:nvSpPr>
            <p:cNvPr id="415" name="TextBox 68"/>
            <p:cNvSpPr txBox="1"/>
            <p:nvPr/>
          </p:nvSpPr>
          <p:spPr>
            <a:xfrm>
              <a:off x="10565783"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116</a:t>
              </a:r>
            </a:p>
          </p:txBody>
        </p:sp>
        <p:sp>
          <p:nvSpPr>
            <p:cNvPr id="442" name="TextBox 68"/>
            <p:cNvSpPr txBox="1"/>
            <p:nvPr/>
          </p:nvSpPr>
          <p:spPr>
            <a:xfrm>
              <a:off x="10590630" y="4949153"/>
              <a:ext cx="99386"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44</a:t>
              </a:r>
            </a:p>
          </p:txBody>
        </p:sp>
        <p:sp>
          <p:nvSpPr>
            <p:cNvPr id="416" name="TextBox 68"/>
            <p:cNvSpPr txBox="1"/>
            <p:nvPr/>
          </p:nvSpPr>
          <p:spPr>
            <a:xfrm>
              <a:off x="10764185" y="4801142"/>
              <a:ext cx="99386"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83</a:t>
              </a:r>
            </a:p>
          </p:txBody>
        </p:sp>
        <p:sp>
          <p:nvSpPr>
            <p:cNvPr id="443" name="TextBox 68"/>
            <p:cNvSpPr txBox="1"/>
            <p:nvPr/>
          </p:nvSpPr>
          <p:spPr>
            <a:xfrm>
              <a:off x="10764185" y="4949153"/>
              <a:ext cx="99386"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29</a:t>
              </a:r>
            </a:p>
          </p:txBody>
        </p:sp>
        <p:sp>
          <p:nvSpPr>
            <p:cNvPr id="417" name="TextBox 68"/>
            <p:cNvSpPr txBox="1"/>
            <p:nvPr/>
          </p:nvSpPr>
          <p:spPr>
            <a:xfrm>
              <a:off x="10937740" y="4801142"/>
              <a:ext cx="99386"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62</a:t>
              </a:r>
            </a:p>
          </p:txBody>
        </p:sp>
        <p:sp>
          <p:nvSpPr>
            <p:cNvPr id="444" name="TextBox 68"/>
            <p:cNvSpPr txBox="1"/>
            <p:nvPr/>
          </p:nvSpPr>
          <p:spPr>
            <a:xfrm>
              <a:off x="10937740" y="4949153"/>
              <a:ext cx="99386"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21</a:t>
              </a:r>
            </a:p>
          </p:txBody>
        </p:sp>
        <p:sp>
          <p:nvSpPr>
            <p:cNvPr id="418" name="TextBox 68"/>
            <p:cNvSpPr txBox="1"/>
            <p:nvPr/>
          </p:nvSpPr>
          <p:spPr>
            <a:xfrm>
              <a:off x="11111295" y="4801142"/>
              <a:ext cx="99386"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32</a:t>
              </a:r>
            </a:p>
          </p:txBody>
        </p:sp>
        <p:sp>
          <p:nvSpPr>
            <p:cNvPr id="445" name="TextBox 68"/>
            <p:cNvSpPr txBox="1"/>
            <p:nvPr/>
          </p:nvSpPr>
          <p:spPr>
            <a:xfrm>
              <a:off x="11136141" y="4949153"/>
              <a:ext cx="49694"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9</a:t>
              </a:r>
            </a:p>
          </p:txBody>
        </p:sp>
        <p:sp>
          <p:nvSpPr>
            <p:cNvPr id="419" name="TextBox 68"/>
            <p:cNvSpPr txBox="1"/>
            <p:nvPr/>
          </p:nvSpPr>
          <p:spPr>
            <a:xfrm>
              <a:off x="11284850" y="4801142"/>
              <a:ext cx="99386"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17</a:t>
              </a:r>
            </a:p>
          </p:txBody>
        </p:sp>
        <p:sp>
          <p:nvSpPr>
            <p:cNvPr id="446" name="TextBox 68"/>
            <p:cNvSpPr txBox="1"/>
            <p:nvPr/>
          </p:nvSpPr>
          <p:spPr>
            <a:xfrm>
              <a:off x="11309696" y="4949153"/>
              <a:ext cx="49694"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2</a:t>
              </a:r>
            </a:p>
          </p:txBody>
        </p:sp>
        <p:sp>
          <p:nvSpPr>
            <p:cNvPr id="420" name="TextBox 68"/>
            <p:cNvSpPr txBox="1"/>
            <p:nvPr/>
          </p:nvSpPr>
          <p:spPr>
            <a:xfrm>
              <a:off x="11483251" y="4801142"/>
              <a:ext cx="49694"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4</a:t>
              </a:r>
            </a:p>
          </p:txBody>
        </p:sp>
        <p:sp>
          <p:nvSpPr>
            <p:cNvPr id="447" name="TextBox 68"/>
            <p:cNvSpPr txBox="1"/>
            <p:nvPr/>
          </p:nvSpPr>
          <p:spPr>
            <a:xfrm>
              <a:off x="11483251" y="4949153"/>
              <a:ext cx="49694"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1</a:t>
              </a:r>
            </a:p>
          </p:txBody>
        </p:sp>
        <p:sp>
          <p:nvSpPr>
            <p:cNvPr id="421" name="TextBox 68"/>
            <p:cNvSpPr txBox="1"/>
            <p:nvPr/>
          </p:nvSpPr>
          <p:spPr>
            <a:xfrm>
              <a:off x="11656818" y="4801142"/>
              <a:ext cx="49694"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0</a:t>
              </a:r>
            </a:p>
          </p:txBody>
        </p:sp>
        <p:sp>
          <p:nvSpPr>
            <p:cNvPr id="448" name="TextBox 68"/>
            <p:cNvSpPr txBox="1"/>
            <p:nvPr/>
          </p:nvSpPr>
          <p:spPr>
            <a:xfrm>
              <a:off x="11656818" y="4949153"/>
              <a:ext cx="49694"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0</a:t>
              </a:r>
            </a:p>
          </p:txBody>
        </p:sp>
        <p:sp>
          <p:nvSpPr>
            <p:cNvPr id="437" name="TextBox 68"/>
            <p:cNvSpPr txBox="1"/>
            <p:nvPr/>
          </p:nvSpPr>
          <p:spPr>
            <a:xfrm>
              <a:off x="9722855" y="4949153"/>
              <a:ext cx="99386"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bg1">
                      <a:lumMod val="50000"/>
                    </a:schemeClr>
                  </a:solidFill>
                </a:rPr>
                <a:t>82</a:t>
              </a:r>
            </a:p>
          </p:txBody>
        </p:sp>
        <p:sp>
          <p:nvSpPr>
            <p:cNvPr id="449" name="TextBox 68"/>
            <p:cNvSpPr txBox="1"/>
            <p:nvPr/>
          </p:nvSpPr>
          <p:spPr>
            <a:xfrm>
              <a:off x="9698008" y="4801142"/>
              <a:ext cx="149080" cy="107722"/>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chemeClr val="accent1"/>
                  </a:solidFill>
                </a:rPr>
                <a:t>176</a:t>
              </a:r>
            </a:p>
          </p:txBody>
        </p:sp>
        <p:grpSp>
          <p:nvGrpSpPr>
            <p:cNvPr id="504" name="Group 503"/>
            <p:cNvGrpSpPr/>
            <p:nvPr/>
          </p:nvGrpSpPr>
          <p:grpSpPr>
            <a:xfrm>
              <a:off x="7169613" y="1978712"/>
              <a:ext cx="4416742" cy="1437851"/>
              <a:chOff x="6954838" y="2416175"/>
              <a:chExt cx="5224462" cy="1670051"/>
            </a:xfrm>
          </p:grpSpPr>
          <p:sp>
            <p:nvSpPr>
              <p:cNvPr id="505" name="Line 360"/>
              <p:cNvSpPr>
                <a:spLocks noChangeShapeType="1"/>
              </p:cNvSpPr>
              <p:nvPr/>
            </p:nvSpPr>
            <p:spPr bwMode="auto">
              <a:xfrm>
                <a:off x="6988175" y="2416175"/>
                <a:ext cx="1588" cy="523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6" name="Line 361"/>
              <p:cNvSpPr>
                <a:spLocks noChangeShapeType="1"/>
              </p:cNvSpPr>
              <p:nvPr/>
            </p:nvSpPr>
            <p:spPr bwMode="auto">
              <a:xfrm flipH="1">
                <a:off x="6962775" y="2443163"/>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7" name="Line 362"/>
              <p:cNvSpPr>
                <a:spLocks noChangeShapeType="1"/>
              </p:cNvSpPr>
              <p:nvPr/>
            </p:nvSpPr>
            <p:spPr bwMode="auto">
              <a:xfrm>
                <a:off x="7026275" y="2416175"/>
                <a:ext cx="1588" cy="523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8" name="Line 363"/>
              <p:cNvSpPr>
                <a:spLocks noChangeShapeType="1"/>
              </p:cNvSpPr>
              <p:nvPr/>
            </p:nvSpPr>
            <p:spPr bwMode="auto">
              <a:xfrm flipH="1">
                <a:off x="6999288" y="2443163"/>
                <a:ext cx="52388" cy="1588"/>
              </a:xfrm>
              <a:prstGeom prst="line">
                <a:avLst/>
              </a:prstGeom>
              <a:noFill/>
              <a:ln w="19050" cap="flat">
                <a:solidFill>
                  <a:srgbClr val="4F639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9" name="Line 364"/>
              <p:cNvSpPr>
                <a:spLocks noChangeShapeType="1"/>
              </p:cNvSpPr>
              <p:nvPr/>
            </p:nvSpPr>
            <p:spPr bwMode="auto">
              <a:xfrm>
                <a:off x="7062788" y="2416175"/>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0" name="Line 365"/>
              <p:cNvSpPr>
                <a:spLocks noChangeShapeType="1"/>
              </p:cNvSpPr>
              <p:nvPr/>
            </p:nvSpPr>
            <p:spPr bwMode="auto">
              <a:xfrm flipH="1">
                <a:off x="7034213" y="2443163"/>
                <a:ext cx="55563" cy="1588"/>
              </a:xfrm>
              <a:prstGeom prst="line">
                <a:avLst/>
              </a:prstGeom>
              <a:noFill/>
              <a:ln w="19050" cap="flat">
                <a:solidFill>
                  <a:srgbClr val="B3003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1" name="Line 366"/>
              <p:cNvSpPr>
                <a:spLocks noChangeShapeType="1"/>
              </p:cNvSpPr>
              <p:nvPr/>
            </p:nvSpPr>
            <p:spPr bwMode="auto">
              <a:xfrm>
                <a:off x="7127875" y="2416175"/>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2" name="Line 367"/>
              <p:cNvSpPr>
                <a:spLocks noChangeShapeType="1"/>
              </p:cNvSpPr>
              <p:nvPr/>
            </p:nvSpPr>
            <p:spPr bwMode="auto">
              <a:xfrm flipH="1">
                <a:off x="7097713" y="2443163"/>
                <a:ext cx="55563"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 name="Line 368"/>
              <p:cNvSpPr>
                <a:spLocks noChangeShapeType="1"/>
              </p:cNvSpPr>
              <p:nvPr/>
            </p:nvSpPr>
            <p:spPr bwMode="auto">
              <a:xfrm>
                <a:off x="10533063" y="3586163"/>
                <a:ext cx="1588" cy="57150"/>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4" name="Line 369"/>
              <p:cNvSpPr>
                <a:spLocks noChangeShapeType="1"/>
              </p:cNvSpPr>
              <p:nvPr/>
            </p:nvSpPr>
            <p:spPr bwMode="auto">
              <a:xfrm flipH="1">
                <a:off x="10506075" y="3613150"/>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 name="Line 370"/>
              <p:cNvSpPr>
                <a:spLocks noChangeShapeType="1"/>
              </p:cNvSpPr>
              <p:nvPr/>
            </p:nvSpPr>
            <p:spPr bwMode="auto">
              <a:xfrm>
                <a:off x="10615613" y="3627438"/>
                <a:ext cx="1588" cy="523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 name="Line 371"/>
              <p:cNvSpPr>
                <a:spLocks noChangeShapeType="1"/>
              </p:cNvSpPr>
              <p:nvPr/>
            </p:nvSpPr>
            <p:spPr bwMode="auto">
              <a:xfrm flipH="1">
                <a:off x="10588625" y="3654425"/>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7" name="Line 372"/>
              <p:cNvSpPr>
                <a:spLocks noChangeShapeType="1"/>
              </p:cNvSpPr>
              <p:nvPr/>
            </p:nvSpPr>
            <p:spPr bwMode="auto">
              <a:xfrm>
                <a:off x="10663238" y="3651250"/>
                <a:ext cx="1588" cy="523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8" name="Line 373"/>
              <p:cNvSpPr>
                <a:spLocks noChangeShapeType="1"/>
              </p:cNvSpPr>
              <p:nvPr/>
            </p:nvSpPr>
            <p:spPr bwMode="auto">
              <a:xfrm flipH="1">
                <a:off x="10637838" y="3676650"/>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9" name="Line 374"/>
              <p:cNvSpPr>
                <a:spLocks noChangeShapeType="1"/>
              </p:cNvSpPr>
              <p:nvPr/>
            </p:nvSpPr>
            <p:spPr bwMode="auto">
              <a:xfrm>
                <a:off x="10682288" y="3714750"/>
                <a:ext cx="1588" cy="523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0" name="Line 375"/>
              <p:cNvSpPr>
                <a:spLocks noChangeShapeType="1"/>
              </p:cNvSpPr>
              <p:nvPr/>
            </p:nvSpPr>
            <p:spPr bwMode="auto">
              <a:xfrm flipH="1">
                <a:off x="10656888" y="3740150"/>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1" name="Line 376"/>
              <p:cNvSpPr>
                <a:spLocks noChangeShapeType="1"/>
              </p:cNvSpPr>
              <p:nvPr/>
            </p:nvSpPr>
            <p:spPr bwMode="auto">
              <a:xfrm>
                <a:off x="10734675" y="3736975"/>
                <a:ext cx="1588" cy="523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2" name="Line 377"/>
              <p:cNvSpPr>
                <a:spLocks noChangeShapeType="1"/>
              </p:cNvSpPr>
              <p:nvPr/>
            </p:nvSpPr>
            <p:spPr bwMode="auto">
              <a:xfrm flipH="1">
                <a:off x="10709275" y="3762375"/>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3" name="Line 378"/>
              <p:cNvSpPr>
                <a:spLocks noChangeShapeType="1"/>
              </p:cNvSpPr>
              <p:nvPr/>
            </p:nvSpPr>
            <p:spPr bwMode="auto">
              <a:xfrm>
                <a:off x="10750550" y="3762375"/>
                <a:ext cx="1588" cy="523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4" name="Line 379"/>
              <p:cNvSpPr>
                <a:spLocks noChangeShapeType="1"/>
              </p:cNvSpPr>
              <p:nvPr/>
            </p:nvSpPr>
            <p:spPr bwMode="auto">
              <a:xfrm flipH="1">
                <a:off x="10723563" y="3789363"/>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5" name="Line 380"/>
              <p:cNvSpPr>
                <a:spLocks noChangeShapeType="1"/>
              </p:cNvSpPr>
              <p:nvPr/>
            </p:nvSpPr>
            <p:spPr bwMode="auto">
              <a:xfrm>
                <a:off x="10783888" y="3778250"/>
                <a:ext cx="1588" cy="523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6" name="Line 381"/>
              <p:cNvSpPr>
                <a:spLocks noChangeShapeType="1"/>
              </p:cNvSpPr>
              <p:nvPr/>
            </p:nvSpPr>
            <p:spPr bwMode="auto">
              <a:xfrm flipH="1">
                <a:off x="10756900" y="3803650"/>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7" name="Line 382"/>
              <p:cNvSpPr>
                <a:spLocks noChangeShapeType="1"/>
              </p:cNvSpPr>
              <p:nvPr/>
            </p:nvSpPr>
            <p:spPr bwMode="auto">
              <a:xfrm>
                <a:off x="10847388" y="3792538"/>
                <a:ext cx="1588" cy="523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8" name="Line 383"/>
              <p:cNvSpPr>
                <a:spLocks noChangeShapeType="1"/>
              </p:cNvSpPr>
              <p:nvPr/>
            </p:nvSpPr>
            <p:spPr bwMode="auto">
              <a:xfrm flipH="1">
                <a:off x="10821988" y="3819525"/>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9" name="Line 384"/>
              <p:cNvSpPr>
                <a:spLocks noChangeShapeType="1"/>
              </p:cNvSpPr>
              <p:nvPr/>
            </p:nvSpPr>
            <p:spPr bwMode="auto">
              <a:xfrm>
                <a:off x="10910888" y="3792538"/>
                <a:ext cx="1588" cy="523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0" name="Line 385"/>
              <p:cNvSpPr>
                <a:spLocks noChangeShapeType="1"/>
              </p:cNvSpPr>
              <p:nvPr/>
            </p:nvSpPr>
            <p:spPr bwMode="auto">
              <a:xfrm flipH="1">
                <a:off x="10885488" y="3819525"/>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1" name="Line 386"/>
              <p:cNvSpPr>
                <a:spLocks noChangeShapeType="1"/>
              </p:cNvSpPr>
              <p:nvPr/>
            </p:nvSpPr>
            <p:spPr bwMode="auto">
              <a:xfrm>
                <a:off x="10960100" y="3789363"/>
                <a:ext cx="1588" cy="523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2" name="Line 387"/>
              <p:cNvSpPr>
                <a:spLocks noChangeShapeType="1"/>
              </p:cNvSpPr>
              <p:nvPr/>
            </p:nvSpPr>
            <p:spPr bwMode="auto">
              <a:xfrm flipH="1">
                <a:off x="10933113" y="3814763"/>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3" name="Line 388"/>
              <p:cNvSpPr>
                <a:spLocks noChangeShapeType="1"/>
              </p:cNvSpPr>
              <p:nvPr/>
            </p:nvSpPr>
            <p:spPr bwMode="auto">
              <a:xfrm>
                <a:off x="10985500" y="3819525"/>
                <a:ext cx="1588" cy="55563"/>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4" name="Line 389"/>
              <p:cNvSpPr>
                <a:spLocks noChangeShapeType="1"/>
              </p:cNvSpPr>
              <p:nvPr/>
            </p:nvSpPr>
            <p:spPr bwMode="auto">
              <a:xfrm flipH="1">
                <a:off x="10960100" y="3844925"/>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5" name="Line 390"/>
              <p:cNvSpPr>
                <a:spLocks noChangeShapeType="1"/>
              </p:cNvSpPr>
              <p:nvPr/>
            </p:nvSpPr>
            <p:spPr bwMode="auto">
              <a:xfrm>
                <a:off x="11034713" y="3819525"/>
                <a:ext cx="1588" cy="55563"/>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6" name="Line 391"/>
              <p:cNvSpPr>
                <a:spLocks noChangeShapeType="1"/>
              </p:cNvSpPr>
              <p:nvPr/>
            </p:nvSpPr>
            <p:spPr bwMode="auto">
              <a:xfrm flipH="1">
                <a:off x="11009313" y="3844925"/>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7" name="Line 392"/>
              <p:cNvSpPr>
                <a:spLocks noChangeShapeType="1"/>
              </p:cNvSpPr>
              <p:nvPr/>
            </p:nvSpPr>
            <p:spPr bwMode="auto">
              <a:xfrm>
                <a:off x="11068050" y="3819525"/>
                <a:ext cx="1588" cy="55563"/>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8" name="Line 393"/>
              <p:cNvSpPr>
                <a:spLocks noChangeShapeType="1"/>
              </p:cNvSpPr>
              <p:nvPr/>
            </p:nvSpPr>
            <p:spPr bwMode="auto">
              <a:xfrm flipH="1">
                <a:off x="11042650" y="3844925"/>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9" name="Line 394"/>
              <p:cNvSpPr>
                <a:spLocks noChangeShapeType="1"/>
              </p:cNvSpPr>
              <p:nvPr/>
            </p:nvSpPr>
            <p:spPr bwMode="auto">
              <a:xfrm>
                <a:off x="11106150" y="3819525"/>
                <a:ext cx="1588" cy="55563"/>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0" name="Line 395"/>
              <p:cNvSpPr>
                <a:spLocks noChangeShapeType="1"/>
              </p:cNvSpPr>
              <p:nvPr/>
            </p:nvSpPr>
            <p:spPr bwMode="auto">
              <a:xfrm flipH="1">
                <a:off x="11080750" y="3844925"/>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1" name="Line 396"/>
              <p:cNvSpPr>
                <a:spLocks noChangeShapeType="1"/>
              </p:cNvSpPr>
              <p:nvPr/>
            </p:nvSpPr>
            <p:spPr bwMode="auto">
              <a:xfrm>
                <a:off x="11169650" y="3819525"/>
                <a:ext cx="1588" cy="55563"/>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2" name="Line 397"/>
              <p:cNvSpPr>
                <a:spLocks noChangeShapeType="1"/>
              </p:cNvSpPr>
              <p:nvPr/>
            </p:nvSpPr>
            <p:spPr bwMode="auto">
              <a:xfrm flipH="1">
                <a:off x="11144250" y="3844925"/>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3" name="Line 398"/>
              <p:cNvSpPr>
                <a:spLocks noChangeShapeType="1"/>
              </p:cNvSpPr>
              <p:nvPr/>
            </p:nvSpPr>
            <p:spPr bwMode="auto">
              <a:xfrm>
                <a:off x="11199813" y="3819525"/>
                <a:ext cx="1588" cy="55563"/>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4" name="Line 399"/>
              <p:cNvSpPr>
                <a:spLocks noChangeShapeType="1"/>
              </p:cNvSpPr>
              <p:nvPr/>
            </p:nvSpPr>
            <p:spPr bwMode="auto">
              <a:xfrm flipH="1">
                <a:off x="11174413" y="3844925"/>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5" name="Line 400"/>
              <p:cNvSpPr>
                <a:spLocks noChangeShapeType="1"/>
              </p:cNvSpPr>
              <p:nvPr/>
            </p:nvSpPr>
            <p:spPr bwMode="auto">
              <a:xfrm>
                <a:off x="11226800" y="3819525"/>
                <a:ext cx="1588" cy="55563"/>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6" name="Line 401"/>
              <p:cNvSpPr>
                <a:spLocks noChangeShapeType="1"/>
              </p:cNvSpPr>
              <p:nvPr/>
            </p:nvSpPr>
            <p:spPr bwMode="auto">
              <a:xfrm flipH="1">
                <a:off x="11199813" y="3844925"/>
                <a:ext cx="57150"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7" name="Line 402"/>
              <p:cNvSpPr>
                <a:spLocks noChangeShapeType="1"/>
              </p:cNvSpPr>
              <p:nvPr/>
            </p:nvSpPr>
            <p:spPr bwMode="auto">
              <a:xfrm>
                <a:off x="11268075" y="3819525"/>
                <a:ext cx="1588" cy="55563"/>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8" name="Line 403"/>
              <p:cNvSpPr>
                <a:spLocks noChangeShapeType="1"/>
              </p:cNvSpPr>
              <p:nvPr/>
            </p:nvSpPr>
            <p:spPr bwMode="auto">
              <a:xfrm flipH="1">
                <a:off x="11241088" y="3844925"/>
                <a:ext cx="57150"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9" name="Line 404"/>
              <p:cNvSpPr>
                <a:spLocks noChangeShapeType="1"/>
              </p:cNvSpPr>
              <p:nvPr/>
            </p:nvSpPr>
            <p:spPr bwMode="auto">
              <a:xfrm>
                <a:off x="11315700" y="3819525"/>
                <a:ext cx="1588" cy="55563"/>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0" name="Line 405"/>
              <p:cNvSpPr>
                <a:spLocks noChangeShapeType="1"/>
              </p:cNvSpPr>
              <p:nvPr/>
            </p:nvSpPr>
            <p:spPr bwMode="auto">
              <a:xfrm flipH="1">
                <a:off x="11290300" y="3844925"/>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1" name="Line 406"/>
              <p:cNvSpPr>
                <a:spLocks noChangeShapeType="1"/>
              </p:cNvSpPr>
              <p:nvPr/>
            </p:nvSpPr>
            <p:spPr bwMode="auto">
              <a:xfrm>
                <a:off x="11398250" y="3883025"/>
                <a:ext cx="1588" cy="523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2" name="Line 407"/>
              <p:cNvSpPr>
                <a:spLocks noChangeShapeType="1"/>
              </p:cNvSpPr>
              <p:nvPr/>
            </p:nvSpPr>
            <p:spPr bwMode="auto">
              <a:xfrm flipH="1">
                <a:off x="11372850" y="3910013"/>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3" name="Line 408"/>
              <p:cNvSpPr>
                <a:spLocks noChangeShapeType="1"/>
              </p:cNvSpPr>
              <p:nvPr/>
            </p:nvSpPr>
            <p:spPr bwMode="auto">
              <a:xfrm>
                <a:off x="11398250" y="3946525"/>
                <a:ext cx="1588" cy="523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4" name="Line 409"/>
              <p:cNvSpPr>
                <a:spLocks noChangeShapeType="1"/>
              </p:cNvSpPr>
              <p:nvPr/>
            </p:nvSpPr>
            <p:spPr bwMode="auto">
              <a:xfrm flipH="1">
                <a:off x="11372850" y="3973513"/>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5" name="Line 410"/>
              <p:cNvSpPr>
                <a:spLocks noChangeShapeType="1"/>
              </p:cNvSpPr>
              <p:nvPr/>
            </p:nvSpPr>
            <p:spPr bwMode="auto">
              <a:xfrm>
                <a:off x="11444288" y="4033838"/>
                <a:ext cx="1588" cy="523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6" name="Line 411"/>
              <p:cNvSpPr>
                <a:spLocks noChangeShapeType="1"/>
              </p:cNvSpPr>
              <p:nvPr/>
            </p:nvSpPr>
            <p:spPr bwMode="auto">
              <a:xfrm flipH="1">
                <a:off x="11417300" y="4059238"/>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7" name="Line 412"/>
              <p:cNvSpPr>
                <a:spLocks noChangeShapeType="1"/>
              </p:cNvSpPr>
              <p:nvPr/>
            </p:nvSpPr>
            <p:spPr bwMode="auto">
              <a:xfrm>
                <a:off x="11485563" y="4033838"/>
                <a:ext cx="1588" cy="523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8" name="Line 413"/>
              <p:cNvSpPr>
                <a:spLocks noChangeShapeType="1"/>
              </p:cNvSpPr>
              <p:nvPr/>
            </p:nvSpPr>
            <p:spPr bwMode="auto">
              <a:xfrm flipH="1">
                <a:off x="11458575" y="4059238"/>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9" name="Line 414"/>
              <p:cNvSpPr>
                <a:spLocks noChangeShapeType="1"/>
              </p:cNvSpPr>
              <p:nvPr/>
            </p:nvSpPr>
            <p:spPr bwMode="auto">
              <a:xfrm>
                <a:off x="11530013" y="4033838"/>
                <a:ext cx="1588" cy="523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0" name="Line 415"/>
              <p:cNvSpPr>
                <a:spLocks noChangeShapeType="1"/>
              </p:cNvSpPr>
              <p:nvPr/>
            </p:nvSpPr>
            <p:spPr bwMode="auto">
              <a:xfrm flipH="1">
                <a:off x="11503025" y="4059238"/>
                <a:ext cx="53975"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1" name="Line 416"/>
              <p:cNvSpPr>
                <a:spLocks noChangeShapeType="1"/>
              </p:cNvSpPr>
              <p:nvPr/>
            </p:nvSpPr>
            <p:spPr bwMode="auto">
              <a:xfrm>
                <a:off x="11585575" y="4033838"/>
                <a:ext cx="1588" cy="523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2" name="Line 417"/>
              <p:cNvSpPr>
                <a:spLocks noChangeShapeType="1"/>
              </p:cNvSpPr>
              <p:nvPr/>
            </p:nvSpPr>
            <p:spPr bwMode="auto">
              <a:xfrm flipH="1">
                <a:off x="11560175" y="4059238"/>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3" name="Line 418"/>
              <p:cNvSpPr>
                <a:spLocks noChangeShapeType="1"/>
              </p:cNvSpPr>
              <p:nvPr/>
            </p:nvSpPr>
            <p:spPr bwMode="auto">
              <a:xfrm>
                <a:off x="11620500" y="4033838"/>
                <a:ext cx="1588" cy="523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4" name="Line 419"/>
              <p:cNvSpPr>
                <a:spLocks noChangeShapeType="1"/>
              </p:cNvSpPr>
              <p:nvPr/>
            </p:nvSpPr>
            <p:spPr bwMode="auto">
              <a:xfrm flipH="1">
                <a:off x="11593513" y="4059238"/>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5" name="Line 420"/>
              <p:cNvSpPr>
                <a:spLocks noChangeShapeType="1"/>
              </p:cNvSpPr>
              <p:nvPr/>
            </p:nvSpPr>
            <p:spPr bwMode="auto">
              <a:xfrm>
                <a:off x="11703050" y="4033838"/>
                <a:ext cx="1588" cy="523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6" name="Line 421"/>
              <p:cNvSpPr>
                <a:spLocks noChangeShapeType="1"/>
              </p:cNvSpPr>
              <p:nvPr/>
            </p:nvSpPr>
            <p:spPr bwMode="auto">
              <a:xfrm flipH="1">
                <a:off x="11676063" y="4059238"/>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7" name="Line 422"/>
              <p:cNvSpPr>
                <a:spLocks noChangeShapeType="1"/>
              </p:cNvSpPr>
              <p:nvPr/>
            </p:nvSpPr>
            <p:spPr bwMode="auto">
              <a:xfrm>
                <a:off x="11774488" y="4033838"/>
                <a:ext cx="1588" cy="523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8" name="Line 423"/>
              <p:cNvSpPr>
                <a:spLocks noChangeShapeType="1"/>
              </p:cNvSpPr>
              <p:nvPr/>
            </p:nvSpPr>
            <p:spPr bwMode="auto">
              <a:xfrm flipH="1">
                <a:off x="11747500" y="4059238"/>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9" name="Line 424"/>
              <p:cNvSpPr>
                <a:spLocks noChangeShapeType="1"/>
              </p:cNvSpPr>
              <p:nvPr/>
            </p:nvSpPr>
            <p:spPr bwMode="auto">
              <a:xfrm>
                <a:off x="11815763" y="4033838"/>
                <a:ext cx="1588" cy="523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0" name="Line 425"/>
              <p:cNvSpPr>
                <a:spLocks noChangeShapeType="1"/>
              </p:cNvSpPr>
              <p:nvPr/>
            </p:nvSpPr>
            <p:spPr bwMode="auto">
              <a:xfrm flipH="1">
                <a:off x="11788775" y="4059238"/>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1" name="Line 426"/>
              <p:cNvSpPr>
                <a:spLocks noChangeShapeType="1"/>
              </p:cNvSpPr>
              <p:nvPr/>
            </p:nvSpPr>
            <p:spPr bwMode="auto">
              <a:xfrm>
                <a:off x="12103100" y="4033838"/>
                <a:ext cx="1588" cy="523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2" name="Line 427"/>
              <p:cNvSpPr>
                <a:spLocks noChangeShapeType="1"/>
              </p:cNvSpPr>
              <p:nvPr/>
            </p:nvSpPr>
            <p:spPr bwMode="auto">
              <a:xfrm flipH="1">
                <a:off x="12074525" y="4059238"/>
                <a:ext cx="55563"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3" name="Line 428"/>
              <p:cNvSpPr>
                <a:spLocks noChangeShapeType="1"/>
              </p:cNvSpPr>
              <p:nvPr/>
            </p:nvSpPr>
            <p:spPr bwMode="auto">
              <a:xfrm>
                <a:off x="11942763" y="3646488"/>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4" name="Line 429"/>
              <p:cNvSpPr>
                <a:spLocks noChangeShapeType="1"/>
              </p:cNvSpPr>
              <p:nvPr/>
            </p:nvSpPr>
            <p:spPr bwMode="auto">
              <a:xfrm flipH="1">
                <a:off x="11915775" y="3673475"/>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5" name="Line 430"/>
              <p:cNvSpPr>
                <a:spLocks noChangeShapeType="1"/>
              </p:cNvSpPr>
              <p:nvPr/>
            </p:nvSpPr>
            <p:spPr bwMode="auto">
              <a:xfrm>
                <a:off x="11868150" y="3646488"/>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6" name="Line 431"/>
              <p:cNvSpPr>
                <a:spLocks noChangeShapeType="1"/>
              </p:cNvSpPr>
              <p:nvPr/>
            </p:nvSpPr>
            <p:spPr bwMode="auto">
              <a:xfrm flipH="1">
                <a:off x="11841163" y="3673475"/>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7" name="Line 432"/>
              <p:cNvSpPr>
                <a:spLocks noChangeShapeType="1"/>
              </p:cNvSpPr>
              <p:nvPr/>
            </p:nvSpPr>
            <p:spPr bwMode="auto">
              <a:xfrm>
                <a:off x="11849100" y="3486150"/>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8" name="Line 433"/>
              <p:cNvSpPr>
                <a:spLocks noChangeShapeType="1"/>
              </p:cNvSpPr>
              <p:nvPr/>
            </p:nvSpPr>
            <p:spPr bwMode="auto">
              <a:xfrm flipH="1">
                <a:off x="11822113" y="3511550"/>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9" name="Line 434"/>
              <p:cNvSpPr>
                <a:spLocks noChangeShapeType="1"/>
              </p:cNvSpPr>
              <p:nvPr/>
            </p:nvSpPr>
            <p:spPr bwMode="auto">
              <a:xfrm>
                <a:off x="11777663" y="3486150"/>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0" name="Line 435"/>
              <p:cNvSpPr>
                <a:spLocks noChangeShapeType="1"/>
              </p:cNvSpPr>
              <p:nvPr/>
            </p:nvSpPr>
            <p:spPr bwMode="auto">
              <a:xfrm flipH="1">
                <a:off x="11750675" y="3511550"/>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1" name="Line 436"/>
              <p:cNvSpPr>
                <a:spLocks noChangeShapeType="1"/>
              </p:cNvSpPr>
              <p:nvPr/>
            </p:nvSpPr>
            <p:spPr bwMode="auto">
              <a:xfrm>
                <a:off x="11769725" y="3486150"/>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2" name="Line 437"/>
              <p:cNvSpPr>
                <a:spLocks noChangeShapeType="1"/>
              </p:cNvSpPr>
              <p:nvPr/>
            </p:nvSpPr>
            <p:spPr bwMode="auto">
              <a:xfrm flipH="1">
                <a:off x="11744325" y="3511550"/>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3" name="Line 438"/>
              <p:cNvSpPr>
                <a:spLocks noChangeShapeType="1"/>
              </p:cNvSpPr>
              <p:nvPr/>
            </p:nvSpPr>
            <p:spPr bwMode="auto">
              <a:xfrm>
                <a:off x="11758613" y="3486150"/>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4" name="Line 439"/>
              <p:cNvSpPr>
                <a:spLocks noChangeShapeType="1"/>
              </p:cNvSpPr>
              <p:nvPr/>
            </p:nvSpPr>
            <p:spPr bwMode="auto">
              <a:xfrm flipH="1">
                <a:off x="11733213" y="3511550"/>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5" name="Line 440"/>
              <p:cNvSpPr>
                <a:spLocks noChangeShapeType="1"/>
              </p:cNvSpPr>
              <p:nvPr/>
            </p:nvSpPr>
            <p:spPr bwMode="auto">
              <a:xfrm>
                <a:off x="11750675" y="3486150"/>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6" name="Line 441"/>
              <p:cNvSpPr>
                <a:spLocks noChangeShapeType="1"/>
              </p:cNvSpPr>
              <p:nvPr/>
            </p:nvSpPr>
            <p:spPr bwMode="auto">
              <a:xfrm flipH="1">
                <a:off x="11725275" y="3511550"/>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7" name="Line 442"/>
              <p:cNvSpPr>
                <a:spLocks noChangeShapeType="1"/>
              </p:cNvSpPr>
              <p:nvPr/>
            </p:nvSpPr>
            <p:spPr bwMode="auto">
              <a:xfrm>
                <a:off x="11709400" y="3486150"/>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8" name="Line 443"/>
              <p:cNvSpPr>
                <a:spLocks noChangeShapeType="1"/>
              </p:cNvSpPr>
              <p:nvPr/>
            </p:nvSpPr>
            <p:spPr bwMode="auto">
              <a:xfrm flipH="1">
                <a:off x="11684000" y="3511550"/>
                <a:ext cx="55563"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9" name="Line 444"/>
              <p:cNvSpPr>
                <a:spLocks noChangeShapeType="1"/>
              </p:cNvSpPr>
              <p:nvPr/>
            </p:nvSpPr>
            <p:spPr bwMode="auto">
              <a:xfrm>
                <a:off x="11698288" y="3486150"/>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0" name="Line 445"/>
              <p:cNvSpPr>
                <a:spLocks noChangeShapeType="1"/>
              </p:cNvSpPr>
              <p:nvPr/>
            </p:nvSpPr>
            <p:spPr bwMode="auto">
              <a:xfrm flipH="1">
                <a:off x="11672888" y="3511550"/>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1" name="Line 446"/>
              <p:cNvSpPr>
                <a:spLocks noChangeShapeType="1"/>
              </p:cNvSpPr>
              <p:nvPr/>
            </p:nvSpPr>
            <p:spPr bwMode="auto">
              <a:xfrm>
                <a:off x="11684000" y="3486150"/>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2" name="Line 447"/>
              <p:cNvSpPr>
                <a:spLocks noChangeShapeType="1"/>
              </p:cNvSpPr>
              <p:nvPr/>
            </p:nvSpPr>
            <p:spPr bwMode="auto">
              <a:xfrm flipH="1">
                <a:off x="11657013" y="3511550"/>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3" name="Line 448"/>
              <p:cNvSpPr>
                <a:spLocks noChangeShapeType="1"/>
              </p:cNvSpPr>
              <p:nvPr/>
            </p:nvSpPr>
            <p:spPr bwMode="auto">
              <a:xfrm>
                <a:off x="11668125" y="3486150"/>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4" name="Line 449"/>
              <p:cNvSpPr>
                <a:spLocks noChangeShapeType="1"/>
              </p:cNvSpPr>
              <p:nvPr/>
            </p:nvSpPr>
            <p:spPr bwMode="auto">
              <a:xfrm flipH="1">
                <a:off x="11642725" y="3511550"/>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5" name="Line 450"/>
              <p:cNvSpPr>
                <a:spLocks noChangeShapeType="1"/>
              </p:cNvSpPr>
              <p:nvPr/>
            </p:nvSpPr>
            <p:spPr bwMode="auto">
              <a:xfrm>
                <a:off x="11657013" y="3486150"/>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6" name="Line 451"/>
              <p:cNvSpPr>
                <a:spLocks noChangeShapeType="1"/>
              </p:cNvSpPr>
              <p:nvPr/>
            </p:nvSpPr>
            <p:spPr bwMode="auto">
              <a:xfrm flipH="1">
                <a:off x="11631613" y="3511550"/>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7" name="Line 452"/>
              <p:cNvSpPr>
                <a:spLocks noChangeShapeType="1"/>
              </p:cNvSpPr>
              <p:nvPr/>
            </p:nvSpPr>
            <p:spPr bwMode="auto">
              <a:xfrm>
                <a:off x="11642725" y="3486150"/>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8" name="Line 453"/>
              <p:cNvSpPr>
                <a:spLocks noChangeShapeType="1"/>
              </p:cNvSpPr>
              <p:nvPr/>
            </p:nvSpPr>
            <p:spPr bwMode="auto">
              <a:xfrm flipH="1">
                <a:off x="11615738" y="3511550"/>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9" name="Line 454"/>
              <p:cNvSpPr>
                <a:spLocks noChangeShapeType="1"/>
              </p:cNvSpPr>
              <p:nvPr/>
            </p:nvSpPr>
            <p:spPr bwMode="auto">
              <a:xfrm>
                <a:off x="11626850" y="3486150"/>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0" name="Line 455"/>
              <p:cNvSpPr>
                <a:spLocks noChangeShapeType="1"/>
              </p:cNvSpPr>
              <p:nvPr/>
            </p:nvSpPr>
            <p:spPr bwMode="auto">
              <a:xfrm flipH="1">
                <a:off x="11601450" y="3511550"/>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1" name="Line 456"/>
              <p:cNvSpPr>
                <a:spLocks noChangeShapeType="1"/>
              </p:cNvSpPr>
              <p:nvPr/>
            </p:nvSpPr>
            <p:spPr bwMode="auto">
              <a:xfrm>
                <a:off x="11582400" y="3486150"/>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2" name="Line 457"/>
              <p:cNvSpPr>
                <a:spLocks noChangeShapeType="1"/>
              </p:cNvSpPr>
              <p:nvPr/>
            </p:nvSpPr>
            <p:spPr bwMode="auto">
              <a:xfrm flipH="1">
                <a:off x="11557000" y="3511550"/>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3" name="Line 458"/>
              <p:cNvSpPr>
                <a:spLocks noChangeShapeType="1"/>
              </p:cNvSpPr>
              <p:nvPr/>
            </p:nvSpPr>
            <p:spPr bwMode="auto">
              <a:xfrm>
                <a:off x="11557000" y="3486150"/>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4" name="Line 459"/>
              <p:cNvSpPr>
                <a:spLocks noChangeShapeType="1"/>
              </p:cNvSpPr>
              <p:nvPr/>
            </p:nvSpPr>
            <p:spPr bwMode="auto">
              <a:xfrm flipH="1">
                <a:off x="11530013" y="3511550"/>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5" name="Line 460"/>
              <p:cNvSpPr>
                <a:spLocks noChangeShapeType="1"/>
              </p:cNvSpPr>
              <p:nvPr/>
            </p:nvSpPr>
            <p:spPr bwMode="auto">
              <a:xfrm>
                <a:off x="11544300" y="3486150"/>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6" name="Line 461"/>
              <p:cNvSpPr>
                <a:spLocks noChangeShapeType="1"/>
              </p:cNvSpPr>
              <p:nvPr/>
            </p:nvSpPr>
            <p:spPr bwMode="auto">
              <a:xfrm flipH="1">
                <a:off x="11518900" y="3511550"/>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7" name="Line 462"/>
              <p:cNvSpPr>
                <a:spLocks noChangeShapeType="1"/>
              </p:cNvSpPr>
              <p:nvPr/>
            </p:nvSpPr>
            <p:spPr bwMode="auto">
              <a:xfrm>
                <a:off x="11530013" y="3486150"/>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8" name="Line 463"/>
              <p:cNvSpPr>
                <a:spLocks noChangeShapeType="1"/>
              </p:cNvSpPr>
              <p:nvPr/>
            </p:nvSpPr>
            <p:spPr bwMode="auto">
              <a:xfrm flipH="1">
                <a:off x="11503025" y="3511550"/>
                <a:ext cx="53975"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9" name="Line 464"/>
              <p:cNvSpPr>
                <a:spLocks noChangeShapeType="1"/>
              </p:cNvSpPr>
              <p:nvPr/>
            </p:nvSpPr>
            <p:spPr bwMode="auto">
              <a:xfrm>
                <a:off x="11496675" y="3486150"/>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0" name="Line 465"/>
              <p:cNvSpPr>
                <a:spLocks noChangeShapeType="1"/>
              </p:cNvSpPr>
              <p:nvPr/>
            </p:nvSpPr>
            <p:spPr bwMode="auto">
              <a:xfrm flipH="1">
                <a:off x="11469688" y="3511550"/>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1" name="Line 466"/>
              <p:cNvSpPr>
                <a:spLocks noChangeShapeType="1"/>
              </p:cNvSpPr>
              <p:nvPr/>
            </p:nvSpPr>
            <p:spPr bwMode="auto">
              <a:xfrm>
                <a:off x="11480800" y="3486150"/>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2" name="Line 467"/>
              <p:cNvSpPr>
                <a:spLocks noChangeShapeType="1"/>
              </p:cNvSpPr>
              <p:nvPr/>
            </p:nvSpPr>
            <p:spPr bwMode="auto">
              <a:xfrm flipH="1">
                <a:off x="11455400" y="3511550"/>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3" name="Line 468"/>
              <p:cNvSpPr>
                <a:spLocks noChangeShapeType="1"/>
              </p:cNvSpPr>
              <p:nvPr/>
            </p:nvSpPr>
            <p:spPr bwMode="auto">
              <a:xfrm>
                <a:off x="11447463" y="3451225"/>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4" name="Line 469"/>
              <p:cNvSpPr>
                <a:spLocks noChangeShapeType="1"/>
              </p:cNvSpPr>
              <p:nvPr/>
            </p:nvSpPr>
            <p:spPr bwMode="auto">
              <a:xfrm flipH="1">
                <a:off x="11420475" y="3478213"/>
                <a:ext cx="53975"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5" name="Line 470"/>
              <p:cNvSpPr>
                <a:spLocks noChangeShapeType="1"/>
              </p:cNvSpPr>
              <p:nvPr/>
            </p:nvSpPr>
            <p:spPr bwMode="auto">
              <a:xfrm>
                <a:off x="11433175" y="3451225"/>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6" name="Line 471"/>
              <p:cNvSpPr>
                <a:spLocks noChangeShapeType="1"/>
              </p:cNvSpPr>
              <p:nvPr/>
            </p:nvSpPr>
            <p:spPr bwMode="auto">
              <a:xfrm flipH="1">
                <a:off x="11406188" y="3478213"/>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7" name="Line 472"/>
              <p:cNvSpPr>
                <a:spLocks noChangeShapeType="1"/>
              </p:cNvSpPr>
              <p:nvPr/>
            </p:nvSpPr>
            <p:spPr bwMode="auto">
              <a:xfrm>
                <a:off x="11420475" y="3451225"/>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8" name="Line 473"/>
              <p:cNvSpPr>
                <a:spLocks noChangeShapeType="1"/>
              </p:cNvSpPr>
              <p:nvPr/>
            </p:nvSpPr>
            <p:spPr bwMode="auto">
              <a:xfrm flipH="1">
                <a:off x="11395075" y="3478213"/>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9" name="Line 474"/>
              <p:cNvSpPr>
                <a:spLocks noChangeShapeType="1"/>
              </p:cNvSpPr>
              <p:nvPr/>
            </p:nvSpPr>
            <p:spPr bwMode="auto">
              <a:xfrm>
                <a:off x="11406188" y="3451225"/>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20" name="Line 475"/>
              <p:cNvSpPr>
                <a:spLocks noChangeShapeType="1"/>
              </p:cNvSpPr>
              <p:nvPr/>
            </p:nvSpPr>
            <p:spPr bwMode="auto">
              <a:xfrm flipH="1">
                <a:off x="11380788" y="3478213"/>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21" name="Line 476"/>
              <p:cNvSpPr>
                <a:spLocks noChangeShapeType="1"/>
              </p:cNvSpPr>
              <p:nvPr/>
            </p:nvSpPr>
            <p:spPr bwMode="auto">
              <a:xfrm>
                <a:off x="11391900" y="3451225"/>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22" name="Line 477"/>
              <p:cNvSpPr>
                <a:spLocks noChangeShapeType="1"/>
              </p:cNvSpPr>
              <p:nvPr/>
            </p:nvSpPr>
            <p:spPr bwMode="auto">
              <a:xfrm flipH="1">
                <a:off x="11364913" y="3478213"/>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23" name="Line 478"/>
              <p:cNvSpPr>
                <a:spLocks noChangeShapeType="1"/>
              </p:cNvSpPr>
              <p:nvPr/>
            </p:nvSpPr>
            <p:spPr bwMode="auto">
              <a:xfrm>
                <a:off x="11364913" y="3451225"/>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24" name="Line 479"/>
              <p:cNvSpPr>
                <a:spLocks noChangeShapeType="1"/>
              </p:cNvSpPr>
              <p:nvPr/>
            </p:nvSpPr>
            <p:spPr bwMode="auto">
              <a:xfrm flipH="1">
                <a:off x="11339513" y="3478213"/>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25" name="Line 480"/>
              <p:cNvSpPr>
                <a:spLocks noChangeShapeType="1"/>
              </p:cNvSpPr>
              <p:nvPr/>
            </p:nvSpPr>
            <p:spPr bwMode="auto">
              <a:xfrm>
                <a:off x="11345863" y="3451225"/>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26" name="Line 481"/>
              <p:cNvSpPr>
                <a:spLocks noChangeShapeType="1"/>
              </p:cNvSpPr>
              <p:nvPr/>
            </p:nvSpPr>
            <p:spPr bwMode="auto">
              <a:xfrm flipH="1">
                <a:off x="11320463" y="3478213"/>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27" name="Line 482"/>
              <p:cNvSpPr>
                <a:spLocks noChangeShapeType="1"/>
              </p:cNvSpPr>
              <p:nvPr/>
            </p:nvSpPr>
            <p:spPr bwMode="auto">
              <a:xfrm>
                <a:off x="11339513" y="3451225"/>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28" name="Line 483"/>
              <p:cNvSpPr>
                <a:spLocks noChangeShapeType="1"/>
              </p:cNvSpPr>
              <p:nvPr/>
            </p:nvSpPr>
            <p:spPr bwMode="auto">
              <a:xfrm flipH="1">
                <a:off x="11309350" y="3478213"/>
                <a:ext cx="55563"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29" name="Line 484"/>
              <p:cNvSpPr>
                <a:spLocks noChangeShapeType="1"/>
              </p:cNvSpPr>
              <p:nvPr/>
            </p:nvSpPr>
            <p:spPr bwMode="auto">
              <a:xfrm>
                <a:off x="11320463" y="3451225"/>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30" name="Line 485"/>
              <p:cNvSpPr>
                <a:spLocks noChangeShapeType="1"/>
              </p:cNvSpPr>
              <p:nvPr/>
            </p:nvSpPr>
            <p:spPr bwMode="auto">
              <a:xfrm flipH="1">
                <a:off x="11293475" y="3478213"/>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31" name="Line 486"/>
              <p:cNvSpPr>
                <a:spLocks noChangeShapeType="1"/>
              </p:cNvSpPr>
              <p:nvPr/>
            </p:nvSpPr>
            <p:spPr bwMode="auto">
              <a:xfrm>
                <a:off x="11304588" y="3451225"/>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32" name="Line 487"/>
              <p:cNvSpPr>
                <a:spLocks noChangeShapeType="1"/>
              </p:cNvSpPr>
              <p:nvPr/>
            </p:nvSpPr>
            <p:spPr bwMode="auto">
              <a:xfrm flipH="1">
                <a:off x="11279188" y="3478213"/>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33" name="Line 488"/>
              <p:cNvSpPr>
                <a:spLocks noChangeShapeType="1"/>
              </p:cNvSpPr>
              <p:nvPr/>
            </p:nvSpPr>
            <p:spPr bwMode="auto">
              <a:xfrm>
                <a:off x="11249025" y="3425825"/>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34" name="Line 489"/>
              <p:cNvSpPr>
                <a:spLocks noChangeShapeType="1"/>
              </p:cNvSpPr>
              <p:nvPr/>
            </p:nvSpPr>
            <p:spPr bwMode="auto">
              <a:xfrm flipH="1">
                <a:off x="11222038" y="3451225"/>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35" name="Line 490"/>
              <p:cNvSpPr>
                <a:spLocks noChangeShapeType="1"/>
              </p:cNvSpPr>
              <p:nvPr/>
            </p:nvSpPr>
            <p:spPr bwMode="auto">
              <a:xfrm>
                <a:off x="11233150" y="3425825"/>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36" name="Line 491"/>
              <p:cNvSpPr>
                <a:spLocks noChangeShapeType="1"/>
              </p:cNvSpPr>
              <p:nvPr/>
            </p:nvSpPr>
            <p:spPr bwMode="auto">
              <a:xfrm flipH="1">
                <a:off x="11207750" y="3451225"/>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37" name="Line 492"/>
              <p:cNvSpPr>
                <a:spLocks noChangeShapeType="1"/>
              </p:cNvSpPr>
              <p:nvPr/>
            </p:nvSpPr>
            <p:spPr bwMode="auto">
              <a:xfrm>
                <a:off x="11226800" y="3425825"/>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38" name="Line 493"/>
              <p:cNvSpPr>
                <a:spLocks noChangeShapeType="1"/>
              </p:cNvSpPr>
              <p:nvPr/>
            </p:nvSpPr>
            <p:spPr bwMode="auto">
              <a:xfrm flipH="1">
                <a:off x="11199813" y="3451225"/>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39" name="Line 494"/>
              <p:cNvSpPr>
                <a:spLocks noChangeShapeType="1"/>
              </p:cNvSpPr>
              <p:nvPr/>
            </p:nvSpPr>
            <p:spPr bwMode="auto">
              <a:xfrm>
                <a:off x="11191875" y="3425825"/>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40" name="Line 495"/>
              <p:cNvSpPr>
                <a:spLocks noChangeShapeType="1"/>
              </p:cNvSpPr>
              <p:nvPr/>
            </p:nvSpPr>
            <p:spPr bwMode="auto">
              <a:xfrm flipH="1">
                <a:off x="11166475" y="3451225"/>
                <a:ext cx="55563"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41" name="Line 496"/>
              <p:cNvSpPr>
                <a:spLocks noChangeShapeType="1"/>
              </p:cNvSpPr>
              <p:nvPr/>
            </p:nvSpPr>
            <p:spPr bwMode="auto">
              <a:xfrm>
                <a:off x="11166475" y="3406775"/>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42" name="Line 497"/>
              <p:cNvSpPr>
                <a:spLocks noChangeShapeType="1"/>
              </p:cNvSpPr>
              <p:nvPr/>
            </p:nvSpPr>
            <p:spPr bwMode="auto">
              <a:xfrm flipH="1">
                <a:off x="11139488" y="3432175"/>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43" name="Line 498"/>
              <p:cNvSpPr>
                <a:spLocks noChangeShapeType="1"/>
              </p:cNvSpPr>
              <p:nvPr/>
            </p:nvSpPr>
            <p:spPr bwMode="auto">
              <a:xfrm>
                <a:off x="11147425" y="3406775"/>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44" name="Line 499"/>
              <p:cNvSpPr>
                <a:spLocks noChangeShapeType="1"/>
              </p:cNvSpPr>
              <p:nvPr/>
            </p:nvSpPr>
            <p:spPr bwMode="auto">
              <a:xfrm flipH="1">
                <a:off x="11122025" y="3432175"/>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45" name="Line 500"/>
              <p:cNvSpPr>
                <a:spLocks noChangeShapeType="1"/>
              </p:cNvSpPr>
              <p:nvPr/>
            </p:nvSpPr>
            <p:spPr bwMode="auto">
              <a:xfrm>
                <a:off x="11109325" y="3406775"/>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46" name="Line 501"/>
              <p:cNvSpPr>
                <a:spLocks noChangeShapeType="1"/>
              </p:cNvSpPr>
              <p:nvPr/>
            </p:nvSpPr>
            <p:spPr bwMode="auto">
              <a:xfrm flipH="1">
                <a:off x="11083925" y="3432175"/>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47" name="Line 502"/>
              <p:cNvSpPr>
                <a:spLocks noChangeShapeType="1"/>
              </p:cNvSpPr>
              <p:nvPr/>
            </p:nvSpPr>
            <p:spPr bwMode="auto">
              <a:xfrm>
                <a:off x="11102975" y="3398838"/>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48" name="Line 503"/>
              <p:cNvSpPr>
                <a:spLocks noChangeShapeType="1"/>
              </p:cNvSpPr>
              <p:nvPr/>
            </p:nvSpPr>
            <p:spPr bwMode="auto">
              <a:xfrm flipH="1">
                <a:off x="11075988" y="3425825"/>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49" name="Line 504"/>
              <p:cNvSpPr>
                <a:spLocks noChangeShapeType="1"/>
              </p:cNvSpPr>
              <p:nvPr/>
            </p:nvSpPr>
            <p:spPr bwMode="auto">
              <a:xfrm>
                <a:off x="11095038" y="3390900"/>
                <a:ext cx="1588" cy="53975"/>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50" name="Line 505"/>
              <p:cNvSpPr>
                <a:spLocks noChangeShapeType="1"/>
              </p:cNvSpPr>
              <p:nvPr/>
            </p:nvSpPr>
            <p:spPr bwMode="auto">
              <a:xfrm flipH="1">
                <a:off x="11068050" y="3417888"/>
                <a:ext cx="53975"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51" name="Line 506"/>
              <p:cNvSpPr>
                <a:spLocks noChangeShapeType="1"/>
              </p:cNvSpPr>
              <p:nvPr/>
            </p:nvSpPr>
            <p:spPr bwMode="auto">
              <a:xfrm>
                <a:off x="11072813" y="3384550"/>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52" name="Line 507"/>
              <p:cNvSpPr>
                <a:spLocks noChangeShapeType="1"/>
              </p:cNvSpPr>
              <p:nvPr/>
            </p:nvSpPr>
            <p:spPr bwMode="auto">
              <a:xfrm flipH="1">
                <a:off x="11045825" y="3409950"/>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53" name="Line 508"/>
              <p:cNvSpPr>
                <a:spLocks noChangeShapeType="1"/>
              </p:cNvSpPr>
              <p:nvPr/>
            </p:nvSpPr>
            <p:spPr bwMode="auto">
              <a:xfrm>
                <a:off x="11050588" y="3384550"/>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54" name="Line 509"/>
              <p:cNvSpPr>
                <a:spLocks noChangeShapeType="1"/>
              </p:cNvSpPr>
              <p:nvPr/>
            </p:nvSpPr>
            <p:spPr bwMode="auto">
              <a:xfrm flipH="1">
                <a:off x="11023600" y="3409950"/>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55" name="Line 510"/>
              <p:cNvSpPr>
                <a:spLocks noChangeShapeType="1"/>
              </p:cNvSpPr>
              <p:nvPr/>
            </p:nvSpPr>
            <p:spPr bwMode="auto">
              <a:xfrm>
                <a:off x="11034713" y="3384550"/>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56" name="Line 511"/>
              <p:cNvSpPr>
                <a:spLocks noChangeShapeType="1"/>
              </p:cNvSpPr>
              <p:nvPr/>
            </p:nvSpPr>
            <p:spPr bwMode="auto">
              <a:xfrm flipH="1">
                <a:off x="11009313" y="3409950"/>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57" name="Line 512"/>
              <p:cNvSpPr>
                <a:spLocks noChangeShapeType="1"/>
              </p:cNvSpPr>
              <p:nvPr/>
            </p:nvSpPr>
            <p:spPr bwMode="auto">
              <a:xfrm>
                <a:off x="11009313" y="3373438"/>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58" name="Line 513"/>
              <p:cNvSpPr>
                <a:spLocks noChangeShapeType="1"/>
              </p:cNvSpPr>
              <p:nvPr/>
            </p:nvSpPr>
            <p:spPr bwMode="auto">
              <a:xfrm flipH="1">
                <a:off x="10982325" y="3398838"/>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59" name="Line 514"/>
              <p:cNvSpPr>
                <a:spLocks noChangeShapeType="1"/>
              </p:cNvSpPr>
              <p:nvPr/>
            </p:nvSpPr>
            <p:spPr bwMode="auto">
              <a:xfrm>
                <a:off x="10998200" y="3357563"/>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60" name="Line 515"/>
              <p:cNvSpPr>
                <a:spLocks noChangeShapeType="1"/>
              </p:cNvSpPr>
              <p:nvPr/>
            </p:nvSpPr>
            <p:spPr bwMode="auto">
              <a:xfrm flipH="1">
                <a:off x="10971213" y="3384550"/>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61" name="Line 516"/>
              <p:cNvSpPr>
                <a:spLocks noChangeShapeType="1"/>
              </p:cNvSpPr>
              <p:nvPr/>
            </p:nvSpPr>
            <p:spPr bwMode="auto">
              <a:xfrm>
                <a:off x="10971213" y="3357563"/>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62" name="Line 517"/>
              <p:cNvSpPr>
                <a:spLocks noChangeShapeType="1"/>
              </p:cNvSpPr>
              <p:nvPr/>
            </p:nvSpPr>
            <p:spPr bwMode="auto">
              <a:xfrm flipH="1">
                <a:off x="10944225" y="3384550"/>
                <a:ext cx="53975"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63" name="Line 518"/>
              <p:cNvSpPr>
                <a:spLocks noChangeShapeType="1"/>
              </p:cNvSpPr>
              <p:nvPr/>
            </p:nvSpPr>
            <p:spPr bwMode="auto">
              <a:xfrm>
                <a:off x="10948988" y="3357563"/>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64" name="Line 519"/>
              <p:cNvSpPr>
                <a:spLocks noChangeShapeType="1"/>
              </p:cNvSpPr>
              <p:nvPr/>
            </p:nvSpPr>
            <p:spPr bwMode="auto">
              <a:xfrm flipH="1">
                <a:off x="10922000" y="3384550"/>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65" name="Line 520"/>
              <p:cNvSpPr>
                <a:spLocks noChangeShapeType="1"/>
              </p:cNvSpPr>
              <p:nvPr/>
            </p:nvSpPr>
            <p:spPr bwMode="auto">
              <a:xfrm>
                <a:off x="10926763" y="3357563"/>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66" name="Line 521"/>
              <p:cNvSpPr>
                <a:spLocks noChangeShapeType="1"/>
              </p:cNvSpPr>
              <p:nvPr/>
            </p:nvSpPr>
            <p:spPr bwMode="auto">
              <a:xfrm flipH="1">
                <a:off x="10899775" y="3384550"/>
                <a:ext cx="57150"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67" name="Line 522"/>
              <p:cNvSpPr>
                <a:spLocks noChangeShapeType="1"/>
              </p:cNvSpPr>
              <p:nvPr/>
            </p:nvSpPr>
            <p:spPr bwMode="auto">
              <a:xfrm>
                <a:off x="10915650" y="3357563"/>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68" name="Line 523"/>
              <p:cNvSpPr>
                <a:spLocks noChangeShapeType="1"/>
              </p:cNvSpPr>
              <p:nvPr/>
            </p:nvSpPr>
            <p:spPr bwMode="auto">
              <a:xfrm flipH="1">
                <a:off x="10888663" y="3384550"/>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69" name="Line 524"/>
              <p:cNvSpPr>
                <a:spLocks noChangeShapeType="1"/>
              </p:cNvSpPr>
              <p:nvPr/>
            </p:nvSpPr>
            <p:spPr bwMode="auto">
              <a:xfrm>
                <a:off x="10896600" y="3357563"/>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70" name="Line 525"/>
              <p:cNvSpPr>
                <a:spLocks noChangeShapeType="1"/>
              </p:cNvSpPr>
              <p:nvPr/>
            </p:nvSpPr>
            <p:spPr bwMode="auto">
              <a:xfrm flipH="1">
                <a:off x="10869613" y="3384550"/>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71" name="Line 526"/>
              <p:cNvSpPr>
                <a:spLocks noChangeShapeType="1"/>
              </p:cNvSpPr>
              <p:nvPr/>
            </p:nvSpPr>
            <p:spPr bwMode="auto">
              <a:xfrm>
                <a:off x="10874375" y="3357563"/>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72" name="Line 527"/>
              <p:cNvSpPr>
                <a:spLocks noChangeShapeType="1"/>
              </p:cNvSpPr>
              <p:nvPr/>
            </p:nvSpPr>
            <p:spPr bwMode="auto">
              <a:xfrm flipH="1">
                <a:off x="10847388" y="3384550"/>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73" name="Line 528"/>
              <p:cNvSpPr>
                <a:spLocks noChangeShapeType="1"/>
              </p:cNvSpPr>
              <p:nvPr/>
            </p:nvSpPr>
            <p:spPr bwMode="auto">
              <a:xfrm>
                <a:off x="10828338" y="3357563"/>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74" name="Line 529"/>
              <p:cNvSpPr>
                <a:spLocks noChangeShapeType="1"/>
              </p:cNvSpPr>
              <p:nvPr/>
            </p:nvSpPr>
            <p:spPr bwMode="auto">
              <a:xfrm flipH="1">
                <a:off x="10802938" y="3384550"/>
                <a:ext cx="52388" cy="15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75" name="Line 530"/>
              <p:cNvSpPr>
                <a:spLocks noChangeShapeType="1"/>
              </p:cNvSpPr>
              <p:nvPr/>
            </p:nvSpPr>
            <p:spPr bwMode="auto">
              <a:xfrm>
                <a:off x="12107863" y="4017963"/>
                <a:ext cx="1588" cy="52388"/>
              </a:xfrm>
              <a:prstGeom prst="line">
                <a:avLst/>
              </a:pr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76" name="Line 531"/>
              <p:cNvSpPr>
                <a:spLocks noChangeShapeType="1"/>
              </p:cNvSpPr>
              <p:nvPr/>
            </p:nvSpPr>
            <p:spPr bwMode="auto">
              <a:xfrm flipH="1">
                <a:off x="12080875" y="4044950"/>
                <a:ext cx="52388" cy="1588"/>
              </a:xfrm>
              <a:prstGeom prst="line">
                <a:avLst/>
              </a:pr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77" name="Freeform 639"/>
              <p:cNvSpPr>
                <a:spLocks/>
              </p:cNvSpPr>
              <p:nvPr/>
            </p:nvSpPr>
            <p:spPr bwMode="auto">
              <a:xfrm>
                <a:off x="6954838" y="2446338"/>
                <a:ext cx="5156200" cy="1609725"/>
              </a:xfrm>
              <a:custGeom>
                <a:avLst/>
                <a:gdLst/>
                <a:ahLst/>
                <a:cxnLst>
                  <a:cxn ang="0">
                    <a:pos x="243" y="12"/>
                  </a:cxn>
                  <a:cxn ang="0">
                    <a:pos x="468" y="26"/>
                  </a:cxn>
                  <a:cxn ang="0">
                    <a:pos x="513" y="50"/>
                  </a:cxn>
                  <a:cxn ang="0">
                    <a:pos x="579" y="59"/>
                  </a:cxn>
                  <a:cxn ang="0">
                    <a:pos x="598" y="90"/>
                  </a:cxn>
                  <a:cxn ang="0">
                    <a:pos x="640" y="102"/>
                  </a:cxn>
                  <a:cxn ang="0">
                    <a:pos x="680" y="130"/>
                  </a:cxn>
                  <a:cxn ang="0">
                    <a:pos x="744" y="146"/>
                  </a:cxn>
                  <a:cxn ang="0">
                    <a:pos x="758" y="170"/>
                  </a:cxn>
                  <a:cxn ang="0">
                    <a:pos x="820" y="180"/>
                  </a:cxn>
                  <a:cxn ang="0">
                    <a:pos x="862" y="213"/>
                  </a:cxn>
                  <a:cxn ang="0">
                    <a:pos x="914" y="227"/>
                  </a:cxn>
                  <a:cxn ang="0">
                    <a:pos x="926" y="248"/>
                  </a:cxn>
                  <a:cxn ang="0">
                    <a:pos x="997" y="265"/>
                  </a:cxn>
                  <a:cxn ang="0">
                    <a:pos x="1044" y="286"/>
                  </a:cxn>
                  <a:cxn ang="0">
                    <a:pos x="1075" y="298"/>
                  </a:cxn>
                  <a:cxn ang="0">
                    <a:pos x="1122" y="326"/>
                  </a:cxn>
                  <a:cxn ang="0">
                    <a:pos x="1205" y="343"/>
                  </a:cxn>
                  <a:cxn ang="0">
                    <a:pos x="1228" y="366"/>
                  </a:cxn>
                  <a:cxn ang="0">
                    <a:pos x="1261" y="383"/>
                  </a:cxn>
                  <a:cxn ang="0">
                    <a:pos x="1278" y="404"/>
                  </a:cxn>
                  <a:cxn ang="0">
                    <a:pos x="1354" y="425"/>
                  </a:cxn>
                  <a:cxn ang="0">
                    <a:pos x="1380" y="447"/>
                  </a:cxn>
                  <a:cxn ang="0">
                    <a:pos x="1450" y="461"/>
                  </a:cxn>
                  <a:cxn ang="0">
                    <a:pos x="1486" y="487"/>
                  </a:cxn>
                  <a:cxn ang="0">
                    <a:pos x="1517" y="499"/>
                  </a:cxn>
                  <a:cxn ang="0">
                    <a:pos x="1535" y="522"/>
                  </a:cxn>
                  <a:cxn ang="0">
                    <a:pos x="1670" y="539"/>
                  </a:cxn>
                  <a:cxn ang="0">
                    <a:pos x="1732" y="567"/>
                  </a:cxn>
                  <a:cxn ang="0">
                    <a:pos x="1779" y="579"/>
                  </a:cxn>
                  <a:cxn ang="0">
                    <a:pos x="1817" y="605"/>
                  </a:cxn>
                  <a:cxn ang="0">
                    <a:pos x="1904" y="633"/>
                  </a:cxn>
                  <a:cxn ang="0">
                    <a:pos x="1930" y="659"/>
                  </a:cxn>
                  <a:cxn ang="0">
                    <a:pos x="2043" y="671"/>
                  </a:cxn>
                  <a:cxn ang="0">
                    <a:pos x="2062" y="695"/>
                  </a:cxn>
                  <a:cxn ang="0">
                    <a:pos x="2213" y="711"/>
                  </a:cxn>
                  <a:cxn ang="0">
                    <a:pos x="2230" y="735"/>
                  </a:cxn>
                  <a:cxn ang="0">
                    <a:pos x="2275" y="751"/>
                  </a:cxn>
                  <a:cxn ang="0">
                    <a:pos x="2313" y="775"/>
                  </a:cxn>
                  <a:cxn ang="0">
                    <a:pos x="2343" y="794"/>
                  </a:cxn>
                  <a:cxn ang="0">
                    <a:pos x="2381" y="832"/>
                  </a:cxn>
                  <a:cxn ang="0">
                    <a:pos x="2414" y="848"/>
                  </a:cxn>
                  <a:cxn ang="0">
                    <a:pos x="2525" y="886"/>
                  </a:cxn>
                  <a:cxn ang="0">
                    <a:pos x="2799" y="924"/>
                  </a:cxn>
                  <a:cxn ang="0">
                    <a:pos x="2818" y="1014"/>
                  </a:cxn>
                </a:cxnLst>
                <a:rect l="0" t="0" r="r" b="b"/>
                <a:pathLst>
                  <a:path w="3248" h="1014">
                    <a:moveTo>
                      <a:pt x="0" y="0"/>
                    </a:moveTo>
                    <a:lnTo>
                      <a:pt x="243" y="0"/>
                    </a:lnTo>
                    <a:lnTo>
                      <a:pt x="243" y="12"/>
                    </a:lnTo>
                    <a:lnTo>
                      <a:pt x="305" y="12"/>
                    </a:lnTo>
                    <a:lnTo>
                      <a:pt x="305" y="26"/>
                    </a:lnTo>
                    <a:lnTo>
                      <a:pt x="468" y="26"/>
                    </a:lnTo>
                    <a:lnTo>
                      <a:pt x="468" y="35"/>
                    </a:lnTo>
                    <a:lnTo>
                      <a:pt x="513" y="35"/>
                    </a:lnTo>
                    <a:lnTo>
                      <a:pt x="513" y="50"/>
                    </a:lnTo>
                    <a:lnTo>
                      <a:pt x="534" y="50"/>
                    </a:lnTo>
                    <a:lnTo>
                      <a:pt x="534" y="59"/>
                    </a:lnTo>
                    <a:lnTo>
                      <a:pt x="579" y="59"/>
                    </a:lnTo>
                    <a:lnTo>
                      <a:pt x="579" y="80"/>
                    </a:lnTo>
                    <a:lnTo>
                      <a:pt x="598" y="80"/>
                    </a:lnTo>
                    <a:lnTo>
                      <a:pt x="598" y="90"/>
                    </a:lnTo>
                    <a:lnTo>
                      <a:pt x="626" y="90"/>
                    </a:lnTo>
                    <a:lnTo>
                      <a:pt x="626" y="102"/>
                    </a:lnTo>
                    <a:lnTo>
                      <a:pt x="640" y="102"/>
                    </a:lnTo>
                    <a:lnTo>
                      <a:pt x="640" y="118"/>
                    </a:lnTo>
                    <a:lnTo>
                      <a:pt x="680" y="118"/>
                    </a:lnTo>
                    <a:lnTo>
                      <a:pt x="680" y="130"/>
                    </a:lnTo>
                    <a:lnTo>
                      <a:pt x="732" y="130"/>
                    </a:lnTo>
                    <a:lnTo>
                      <a:pt x="732" y="146"/>
                    </a:lnTo>
                    <a:lnTo>
                      <a:pt x="744" y="146"/>
                    </a:lnTo>
                    <a:lnTo>
                      <a:pt x="744" y="158"/>
                    </a:lnTo>
                    <a:lnTo>
                      <a:pt x="758" y="158"/>
                    </a:lnTo>
                    <a:lnTo>
                      <a:pt x="758" y="170"/>
                    </a:lnTo>
                    <a:lnTo>
                      <a:pt x="777" y="170"/>
                    </a:lnTo>
                    <a:lnTo>
                      <a:pt x="777" y="180"/>
                    </a:lnTo>
                    <a:lnTo>
                      <a:pt x="820" y="180"/>
                    </a:lnTo>
                    <a:lnTo>
                      <a:pt x="820" y="196"/>
                    </a:lnTo>
                    <a:lnTo>
                      <a:pt x="862" y="196"/>
                    </a:lnTo>
                    <a:lnTo>
                      <a:pt x="862" y="213"/>
                    </a:lnTo>
                    <a:lnTo>
                      <a:pt x="902" y="213"/>
                    </a:lnTo>
                    <a:lnTo>
                      <a:pt x="902" y="227"/>
                    </a:lnTo>
                    <a:lnTo>
                      <a:pt x="914" y="227"/>
                    </a:lnTo>
                    <a:lnTo>
                      <a:pt x="914" y="234"/>
                    </a:lnTo>
                    <a:lnTo>
                      <a:pt x="926" y="234"/>
                    </a:lnTo>
                    <a:lnTo>
                      <a:pt x="926" y="248"/>
                    </a:lnTo>
                    <a:lnTo>
                      <a:pt x="980" y="248"/>
                    </a:lnTo>
                    <a:lnTo>
                      <a:pt x="980" y="265"/>
                    </a:lnTo>
                    <a:lnTo>
                      <a:pt x="997" y="265"/>
                    </a:lnTo>
                    <a:lnTo>
                      <a:pt x="997" y="276"/>
                    </a:lnTo>
                    <a:lnTo>
                      <a:pt x="1044" y="276"/>
                    </a:lnTo>
                    <a:lnTo>
                      <a:pt x="1044" y="286"/>
                    </a:lnTo>
                    <a:lnTo>
                      <a:pt x="1063" y="286"/>
                    </a:lnTo>
                    <a:lnTo>
                      <a:pt x="1063" y="298"/>
                    </a:lnTo>
                    <a:lnTo>
                      <a:pt x="1075" y="298"/>
                    </a:lnTo>
                    <a:lnTo>
                      <a:pt x="1075" y="314"/>
                    </a:lnTo>
                    <a:lnTo>
                      <a:pt x="1122" y="314"/>
                    </a:lnTo>
                    <a:lnTo>
                      <a:pt x="1122" y="326"/>
                    </a:lnTo>
                    <a:lnTo>
                      <a:pt x="1183" y="326"/>
                    </a:lnTo>
                    <a:lnTo>
                      <a:pt x="1183" y="343"/>
                    </a:lnTo>
                    <a:lnTo>
                      <a:pt x="1205" y="343"/>
                    </a:lnTo>
                    <a:lnTo>
                      <a:pt x="1205" y="354"/>
                    </a:lnTo>
                    <a:lnTo>
                      <a:pt x="1228" y="354"/>
                    </a:lnTo>
                    <a:lnTo>
                      <a:pt x="1228" y="366"/>
                    </a:lnTo>
                    <a:lnTo>
                      <a:pt x="1254" y="366"/>
                    </a:lnTo>
                    <a:lnTo>
                      <a:pt x="1254" y="383"/>
                    </a:lnTo>
                    <a:lnTo>
                      <a:pt x="1261" y="383"/>
                    </a:lnTo>
                    <a:lnTo>
                      <a:pt x="1261" y="395"/>
                    </a:lnTo>
                    <a:lnTo>
                      <a:pt x="1278" y="395"/>
                    </a:lnTo>
                    <a:lnTo>
                      <a:pt x="1278" y="404"/>
                    </a:lnTo>
                    <a:lnTo>
                      <a:pt x="1344" y="404"/>
                    </a:lnTo>
                    <a:lnTo>
                      <a:pt x="1344" y="425"/>
                    </a:lnTo>
                    <a:lnTo>
                      <a:pt x="1354" y="425"/>
                    </a:lnTo>
                    <a:lnTo>
                      <a:pt x="1354" y="432"/>
                    </a:lnTo>
                    <a:lnTo>
                      <a:pt x="1380" y="432"/>
                    </a:lnTo>
                    <a:lnTo>
                      <a:pt x="1380" y="447"/>
                    </a:lnTo>
                    <a:lnTo>
                      <a:pt x="1441" y="447"/>
                    </a:lnTo>
                    <a:lnTo>
                      <a:pt x="1441" y="461"/>
                    </a:lnTo>
                    <a:lnTo>
                      <a:pt x="1450" y="461"/>
                    </a:lnTo>
                    <a:lnTo>
                      <a:pt x="1450" y="470"/>
                    </a:lnTo>
                    <a:lnTo>
                      <a:pt x="1486" y="470"/>
                    </a:lnTo>
                    <a:lnTo>
                      <a:pt x="1486" y="487"/>
                    </a:lnTo>
                    <a:lnTo>
                      <a:pt x="1493" y="487"/>
                    </a:lnTo>
                    <a:lnTo>
                      <a:pt x="1493" y="499"/>
                    </a:lnTo>
                    <a:lnTo>
                      <a:pt x="1517" y="499"/>
                    </a:lnTo>
                    <a:lnTo>
                      <a:pt x="1517" y="510"/>
                    </a:lnTo>
                    <a:lnTo>
                      <a:pt x="1535" y="510"/>
                    </a:lnTo>
                    <a:lnTo>
                      <a:pt x="1535" y="522"/>
                    </a:lnTo>
                    <a:lnTo>
                      <a:pt x="1590" y="522"/>
                    </a:lnTo>
                    <a:lnTo>
                      <a:pt x="1590" y="539"/>
                    </a:lnTo>
                    <a:lnTo>
                      <a:pt x="1670" y="539"/>
                    </a:lnTo>
                    <a:lnTo>
                      <a:pt x="1670" y="548"/>
                    </a:lnTo>
                    <a:lnTo>
                      <a:pt x="1732" y="548"/>
                    </a:lnTo>
                    <a:lnTo>
                      <a:pt x="1732" y="567"/>
                    </a:lnTo>
                    <a:lnTo>
                      <a:pt x="1739" y="567"/>
                    </a:lnTo>
                    <a:lnTo>
                      <a:pt x="1739" y="579"/>
                    </a:lnTo>
                    <a:lnTo>
                      <a:pt x="1779" y="579"/>
                    </a:lnTo>
                    <a:lnTo>
                      <a:pt x="1779" y="593"/>
                    </a:lnTo>
                    <a:lnTo>
                      <a:pt x="1817" y="593"/>
                    </a:lnTo>
                    <a:lnTo>
                      <a:pt x="1817" y="605"/>
                    </a:lnTo>
                    <a:lnTo>
                      <a:pt x="1821" y="605"/>
                    </a:lnTo>
                    <a:lnTo>
                      <a:pt x="1821" y="633"/>
                    </a:lnTo>
                    <a:lnTo>
                      <a:pt x="1904" y="633"/>
                    </a:lnTo>
                    <a:lnTo>
                      <a:pt x="1904" y="647"/>
                    </a:lnTo>
                    <a:lnTo>
                      <a:pt x="1930" y="647"/>
                    </a:lnTo>
                    <a:lnTo>
                      <a:pt x="1930" y="659"/>
                    </a:lnTo>
                    <a:lnTo>
                      <a:pt x="1951" y="659"/>
                    </a:lnTo>
                    <a:lnTo>
                      <a:pt x="1951" y="671"/>
                    </a:lnTo>
                    <a:lnTo>
                      <a:pt x="2043" y="671"/>
                    </a:lnTo>
                    <a:lnTo>
                      <a:pt x="2043" y="685"/>
                    </a:lnTo>
                    <a:lnTo>
                      <a:pt x="2062" y="685"/>
                    </a:lnTo>
                    <a:lnTo>
                      <a:pt x="2062" y="695"/>
                    </a:lnTo>
                    <a:lnTo>
                      <a:pt x="2180" y="695"/>
                    </a:lnTo>
                    <a:lnTo>
                      <a:pt x="2180" y="711"/>
                    </a:lnTo>
                    <a:lnTo>
                      <a:pt x="2213" y="711"/>
                    </a:lnTo>
                    <a:lnTo>
                      <a:pt x="2213" y="725"/>
                    </a:lnTo>
                    <a:lnTo>
                      <a:pt x="2230" y="725"/>
                    </a:lnTo>
                    <a:lnTo>
                      <a:pt x="2230" y="735"/>
                    </a:lnTo>
                    <a:lnTo>
                      <a:pt x="2261" y="735"/>
                    </a:lnTo>
                    <a:lnTo>
                      <a:pt x="2261" y="751"/>
                    </a:lnTo>
                    <a:lnTo>
                      <a:pt x="2275" y="751"/>
                    </a:lnTo>
                    <a:lnTo>
                      <a:pt x="2282" y="759"/>
                    </a:lnTo>
                    <a:lnTo>
                      <a:pt x="2313" y="759"/>
                    </a:lnTo>
                    <a:lnTo>
                      <a:pt x="2313" y="775"/>
                    </a:lnTo>
                    <a:lnTo>
                      <a:pt x="2336" y="775"/>
                    </a:lnTo>
                    <a:lnTo>
                      <a:pt x="2336" y="794"/>
                    </a:lnTo>
                    <a:lnTo>
                      <a:pt x="2343" y="794"/>
                    </a:lnTo>
                    <a:lnTo>
                      <a:pt x="2343" y="822"/>
                    </a:lnTo>
                    <a:lnTo>
                      <a:pt x="2381" y="822"/>
                    </a:lnTo>
                    <a:lnTo>
                      <a:pt x="2381" y="832"/>
                    </a:lnTo>
                    <a:lnTo>
                      <a:pt x="2391" y="832"/>
                    </a:lnTo>
                    <a:lnTo>
                      <a:pt x="2391" y="848"/>
                    </a:lnTo>
                    <a:lnTo>
                      <a:pt x="2414" y="848"/>
                    </a:lnTo>
                    <a:lnTo>
                      <a:pt x="2414" y="860"/>
                    </a:lnTo>
                    <a:lnTo>
                      <a:pt x="2525" y="860"/>
                    </a:lnTo>
                    <a:lnTo>
                      <a:pt x="2525" y="886"/>
                    </a:lnTo>
                    <a:lnTo>
                      <a:pt x="2752" y="886"/>
                    </a:lnTo>
                    <a:lnTo>
                      <a:pt x="2752" y="924"/>
                    </a:lnTo>
                    <a:lnTo>
                      <a:pt x="2799" y="924"/>
                    </a:lnTo>
                    <a:lnTo>
                      <a:pt x="2799" y="964"/>
                    </a:lnTo>
                    <a:lnTo>
                      <a:pt x="2818" y="964"/>
                    </a:lnTo>
                    <a:lnTo>
                      <a:pt x="2818" y="1014"/>
                    </a:lnTo>
                    <a:lnTo>
                      <a:pt x="3248" y="1014"/>
                    </a:lnTo>
                  </a:path>
                </a:pathLst>
              </a:custGeom>
              <a:noFill/>
              <a:ln w="19050" cap="flat">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78" name="Freeform 640"/>
              <p:cNvSpPr>
                <a:spLocks/>
              </p:cNvSpPr>
              <p:nvPr/>
            </p:nvSpPr>
            <p:spPr bwMode="auto">
              <a:xfrm>
                <a:off x="6962775" y="2443163"/>
                <a:ext cx="5216525" cy="1601788"/>
              </a:xfrm>
              <a:custGeom>
                <a:avLst/>
                <a:gdLst/>
                <a:ahLst/>
                <a:cxnLst>
                  <a:cxn ang="0">
                    <a:pos x="162" y="4"/>
                  </a:cxn>
                  <a:cxn ang="0">
                    <a:pos x="241" y="8"/>
                  </a:cxn>
                  <a:cxn ang="0">
                    <a:pos x="265" y="19"/>
                  </a:cxn>
                  <a:cxn ang="0">
                    <a:pos x="281" y="23"/>
                  </a:cxn>
                  <a:cxn ang="0">
                    <a:pos x="295" y="29"/>
                  </a:cxn>
                  <a:cxn ang="0">
                    <a:pos x="313" y="33"/>
                  </a:cxn>
                  <a:cxn ang="0">
                    <a:pos x="333" y="39"/>
                  </a:cxn>
                  <a:cxn ang="0">
                    <a:pos x="352" y="47"/>
                  </a:cxn>
                  <a:cxn ang="0">
                    <a:pos x="366" y="54"/>
                  </a:cxn>
                  <a:cxn ang="0">
                    <a:pos x="376" y="62"/>
                  </a:cxn>
                  <a:cxn ang="0">
                    <a:pos x="397" y="67"/>
                  </a:cxn>
                  <a:cxn ang="0">
                    <a:pos x="433" y="71"/>
                  </a:cxn>
                  <a:cxn ang="0">
                    <a:pos x="439" y="81"/>
                  </a:cxn>
                  <a:cxn ang="0">
                    <a:pos x="463" y="86"/>
                  </a:cxn>
                  <a:cxn ang="0">
                    <a:pos x="482" y="99"/>
                  </a:cxn>
                  <a:cxn ang="0">
                    <a:pos x="502" y="102"/>
                  </a:cxn>
                  <a:cxn ang="0">
                    <a:pos x="520" y="114"/>
                  </a:cxn>
                  <a:cxn ang="0">
                    <a:pos x="535" y="122"/>
                  </a:cxn>
                  <a:cxn ang="0">
                    <a:pos x="547" y="130"/>
                  </a:cxn>
                  <a:cxn ang="0">
                    <a:pos x="578" y="132"/>
                  </a:cxn>
                  <a:cxn ang="0">
                    <a:pos x="582" y="141"/>
                  </a:cxn>
                  <a:cxn ang="0">
                    <a:pos x="631" y="147"/>
                  </a:cxn>
                  <a:cxn ang="0">
                    <a:pos x="637" y="154"/>
                  </a:cxn>
                  <a:cxn ang="0">
                    <a:pos x="669" y="156"/>
                  </a:cxn>
                  <a:cxn ang="0">
                    <a:pos x="686" y="168"/>
                  </a:cxn>
                  <a:cxn ang="0">
                    <a:pos x="699" y="170"/>
                  </a:cxn>
                  <a:cxn ang="0">
                    <a:pos x="702" y="178"/>
                  </a:cxn>
                  <a:cxn ang="0">
                    <a:pos x="749" y="181"/>
                  </a:cxn>
                  <a:cxn ang="0">
                    <a:pos x="753" y="186"/>
                  </a:cxn>
                  <a:cxn ang="0">
                    <a:pos x="783" y="191"/>
                  </a:cxn>
                  <a:cxn ang="0">
                    <a:pos x="790" y="201"/>
                  </a:cxn>
                  <a:cxn ang="0">
                    <a:pos x="820" y="202"/>
                  </a:cxn>
                  <a:cxn ang="0">
                    <a:pos x="854" y="208"/>
                  </a:cxn>
                  <a:cxn ang="0">
                    <a:pos x="899" y="211"/>
                  </a:cxn>
                  <a:cxn ang="0">
                    <a:pos x="915" y="223"/>
                  </a:cxn>
                  <a:cxn ang="0">
                    <a:pos x="965" y="225"/>
                  </a:cxn>
                  <a:cxn ang="0">
                    <a:pos x="974" y="239"/>
                  </a:cxn>
                  <a:cxn ang="0">
                    <a:pos x="994" y="242"/>
                  </a:cxn>
                  <a:cxn ang="0">
                    <a:pos x="1006" y="247"/>
                  </a:cxn>
                  <a:cxn ang="0">
                    <a:pos x="1075" y="251"/>
                  </a:cxn>
                  <a:cxn ang="0">
                    <a:pos x="1087" y="257"/>
                  </a:cxn>
                  <a:cxn ang="0">
                    <a:pos x="1127" y="263"/>
                  </a:cxn>
                  <a:cxn ang="0">
                    <a:pos x="1143" y="274"/>
                  </a:cxn>
                  <a:cxn ang="0">
                    <a:pos x="1198" y="285"/>
                  </a:cxn>
                  <a:cxn ang="0">
                    <a:pos x="1338" y="328"/>
                  </a:cxn>
                </a:cxnLst>
                <a:rect l="0" t="0" r="r" b="b"/>
                <a:pathLst>
                  <a:path w="1391" h="427">
                    <a:moveTo>
                      <a:pt x="0" y="0"/>
                    </a:moveTo>
                    <a:cubicBezTo>
                      <a:pt x="162" y="0"/>
                      <a:pt x="162" y="0"/>
                      <a:pt x="162" y="0"/>
                    </a:cubicBezTo>
                    <a:cubicBezTo>
                      <a:pt x="162" y="4"/>
                      <a:pt x="162" y="4"/>
                      <a:pt x="162" y="4"/>
                    </a:cubicBezTo>
                    <a:cubicBezTo>
                      <a:pt x="222" y="4"/>
                      <a:pt x="222" y="4"/>
                      <a:pt x="222" y="4"/>
                    </a:cubicBezTo>
                    <a:cubicBezTo>
                      <a:pt x="222" y="8"/>
                      <a:pt x="222" y="8"/>
                      <a:pt x="222" y="8"/>
                    </a:cubicBezTo>
                    <a:cubicBezTo>
                      <a:pt x="241" y="8"/>
                      <a:pt x="241" y="8"/>
                      <a:pt x="241" y="8"/>
                    </a:cubicBezTo>
                    <a:cubicBezTo>
                      <a:pt x="241" y="12"/>
                      <a:pt x="241" y="12"/>
                      <a:pt x="241" y="12"/>
                    </a:cubicBezTo>
                    <a:cubicBezTo>
                      <a:pt x="265" y="12"/>
                      <a:pt x="265" y="12"/>
                      <a:pt x="265" y="12"/>
                    </a:cubicBezTo>
                    <a:cubicBezTo>
                      <a:pt x="265" y="19"/>
                      <a:pt x="265" y="19"/>
                      <a:pt x="265" y="19"/>
                    </a:cubicBezTo>
                    <a:cubicBezTo>
                      <a:pt x="269" y="19"/>
                      <a:pt x="269" y="19"/>
                      <a:pt x="269" y="19"/>
                    </a:cubicBezTo>
                    <a:cubicBezTo>
                      <a:pt x="269" y="23"/>
                      <a:pt x="269" y="23"/>
                      <a:pt x="269" y="23"/>
                    </a:cubicBezTo>
                    <a:cubicBezTo>
                      <a:pt x="281" y="23"/>
                      <a:pt x="281" y="23"/>
                      <a:pt x="281" y="23"/>
                    </a:cubicBezTo>
                    <a:cubicBezTo>
                      <a:pt x="281" y="25"/>
                      <a:pt x="281" y="25"/>
                      <a:pt x="281" y="25"/>
                    </a:cubicBezTo>
                    <a:cubicBezTo>
                      <a:pt x="295" y="25"/>
                      <a:pt x="295" y="25"/>
                      <a:pt x="295" y="25"/>
                    </a:cubicBezTo>
                    <a:cubicBezTo>
                      <a:pt x="295" y="29"/>
                      <a:pt x="295" y="29"/>
                      <a:pt x="295" y="29"/>
                    </a:cubicBezTo>
                    <a:cubicBezTo>
                      <a:pt x="306" y="29"/>
                      <a:pt x="306" y="29"/>
                      <a:pt x="306" y="29"/>
                    </a:cubicBezTo>
                    <a:cubicBezTo>
                      <a:pt x="306" y="33"/>
                      <a:pt x="306" y="33"/>
                      <a:pt x="306" y="33"/>
                    </a:cubicBezTo>
                    <a:cubicBezTo>
                      <a:pt x="313" y="33"/>
                      <a:pt x="313" y="33"/>
                      <a:pt x="313" y="33"/>
                    </a:cubicBezTo>
                    <a:cubicBezTo>
                      <a:pt x="323" y="33"/>
                      <a:pt x="323" y="33"/>
                      <a:pt x="323" y="33"/>
                    </a:cubicBezTo>
                    <a:cubicBezTo>
                      <a:pt x="323" y="39"/>
                      <a:pt x="323" y="39"/>
                      <a:pt x="323" y="39"/>
                    </a:cubicBezTo>
                    <a:cubicBezTo>
                      <a:pt x="333" y="39"/>
                      <a:pt x="333" y="39"/>
                      <a:pt x="333" y="39"/>
                    </a:cubicBezTo>
                    <a:cubicBezTo>
                      <a:pt x="333" y="42"/>
                      <a:pt x="333" y="42"/>
                      <a:pt x="333" y="42"/>
                    </a:cubicBezTo>
                    <a:cubicBezTo>
                      <a:pt x="352" y="42"/>
                      <a:pt x="352" y="42"/>
                      <a:pt x="352" y="42"/>
                    </a:cubicBezTo>
                    <a:cubicBezTo>
                      <a:pt x="352" y="47"/>
                      <a:pt x="352" y="47"/>
                      <a:pt x="352" y="47"/>
                    </a:cubicBezTo>
                    <a:cubicBezTo>
                      <a:pt x="359" y="47"/>
                      <a:pt x="359" y="47"/>
                      <a:pt x="359" y="47"/>
                    </a:cubicBezTo>
                    <a:cubicBezTo>
                      <a:pt x="359" y="54"/>
                      <a:pt x="359" y="54"/>
                      <a:pt x="359" y="54"/>
                    </a:cubicBezTo>
                    <a:cubicBezTo>
                      <a:pt x="366" y="54"/>
                      <a:pt x="366" y="54"/>
                      <a:pt x="366" y="54"/>
                    </a:cubicBezTo>
                    <a:cubicBezTo>
                      <a:pt x="366" y="58"/>
                      <a:pt x="366" y="58"/>
                      <a:pt x="366" y="58"/>
                    </a:cubicBezTo>
                    <a:cubicBezTo>
                      <a:pt x="376" y="58"/>
                      <a:pt x="376" y="58"/>
                      <a:pt x="376" y="58"/>
                    </a:cubicBezTo>
                    <a:cubicBezTo>
                      <a:pt x="376" y="62"/>
                      <a:pt x="376" y="62"/>
                      <a:pt x="376" y="62"/>
                    </a:cubicBezTo>
                    <a:cubicBezTo>
                      <a:pt x="391" y="62"/>
                      <a:pt x="391" y="62"/>
                      <a:pt x="391" y="62"/>
                    </a:cubicBezTo>
                    <a:cubicBezTo>
                      <a:pt x="391" y="67"/>
                      <a:pt x="391" y="67"/>
                      <a:pt x="391" y="67"/>
                    </a:cubicBezTo>
                    <a:cubicBezTo>
                      <a:pt x="397" y="67"/>
                      <a:pt x="397" y="67"/>
                      <a:pt x="397" y="67"/>
                    </a:cubicBezTo>
                    <a:cubicBezTo>
                      <a:pt x="397" y="71"/>
                      <a:pt x="397" y="71"/>
                      <a:pt x="397" y="71"/>
                    </a:cubicBezTo>
                    <a:cubicBezTo>
                      <a:pt x="422" y="71"/>
                      <a:pt x="422" y="71"/>
                      <a:pt x="422" y="71"/>
                    </a:cubicBezTo>
                    <a:cubicBezTo>
                      <a:pt x="433" y="71"/>
                      <a:pt x="433" y="71"/>
                      <a:pt x="433" y="71"/>
                    </a:cubicBezTo>
                    <a:cubicBezTo>
                      <a:pt x="433" y="78"/>
                      <a:pt x="433" y="78"/>
                      <a:pt x="433" y="78"/>
                    </a:cubicBezTo>
                    <a:cubicBezTo>
                      <a:pt x="439" y="78"/>
                      <a:pt x="439" y="78"/>
                      <a:pt x="439" y="78"/>
                    </a:cubicBezTo>
                    <a:cubicBezTo>
                      <a:pt x="439" y="81"/>
                      <a:pt x="439" y="81"/>
                      <a:pt x="439" y="81"/>
                    </a:cubicBezTo>
                    <a:cubicBezTo>
                      <a:pt x="449" y="81"/>
                      <a:pt x="449" y="81"/>
                      <a:pt x="449" y="81"/>
                    </a:cubicBezTo>
                    <a:cubicBezTo>
                      <a:pt x="449" y="86"/>
                      <a:pt x="449" y="86"/>
                      <a:pt x="449" y="86"/>
                    </a:cubicBezTo>
                    <a:cubicBezTo>
                      <a:pt x="463" y="86"/>
                      <a:pt x="463" y="86"/>
                      <a:pt x="463" y="86"/>
                    </a:cubicBezTo>
                    <a:cubicBezTo>
                      <a:pt x="463" y="94"/>
                      <a:pt x="463" y="94"/>
                      <a:pt x="463" y="94"/>
                    </a:cubicBezTo>
                    <a:cubicBezTo>
                      <a:pt x="482" y="94"/>
                      <a:pt x="482" y="94"/>
                      <a:pt x="482" y="94"/>
                    </a:cubicBezTo>
                    <a:cubicBezTo>
                      <a:pt x="482" y="99"/>
                      <a:pt x="482" y="99"/>
                      <a:pt x="482" y="99"/>
                    </a:cubicBezTo>
                    <a:cubicBezTo>
                      <a:pt x="490" y="99"/>
                      <a:pt x="490" y="99"/>
                      <a:pt x="490" y="99"/>
                    </a:cubicBezTo>
                    <a:cubicBezTo>
                      <a:pt x="490" y="102"/>
                      <a:pt x="490" y="102"/>
                      <a:pt x="490" y="102"/>
                    </a:cubicBezTo>
                    <a:cubicBezTo>
                      <a:pt x="502" y="102"/>
                      <a:pt x="502" y="102"/>
                      <a:pt x="502" y="102"/>
                    </a:cubicBezTo>
                    <a:cubicBezTo>
                      <a:pt x="502" y="106"/>
                      <a:pt x="502" y="106"/>
                      <a:pt x="502" y="106"/>
                    </a:cubicBezTo>
                    <a:cubicBezTo>
                      <a:pt x="520" y="106"/>
                      <a:pt x="520" y="106"/>
                      <a:pt x="520" y="106"/>
                    </a:cubicBezTo>
                    <a:cubicBezTo>
                      <a:pt x="520" y="114"/>
                      <a:pt x="520" y="114"/>
                      <a:pt x="520" y="114"/>
                    </a:cubicBezTo>
                    <a:cubicBezTo>
                      <a:pt x="527" y="114"/>
                      <a:pt x="527" y="114"/>
                      <a:pt x="527" y="114"/>
                    </a:cubicBezTo>
                    <a:cubicBezTo>
                      <a:pt x="527" y="122"/>
                      <a:pt x="527" y="122"/>
                      <a:pt x="527" y="122"/>
                    </a:cubicBezTo>
                    <a:cubicBezTo>
                      <a:pt x="535" y="122"/>
                      <a:pt x="535" y="122"/>
                      <a:pt x="535" y="122"/>
                    </a:cubicBezTo>
                    <a:cubicBezTo>
                      <a:pt x="535" y="126"/>
                      <a:pt x="535" y="126"/>
                      <a:pt x="535" y="126"/>
                    </a:cubicBezTo>
                    <a:cubicBezTo>
                      <a:pt x="547" y="126"/>
                      <a:pt x="547" y="126"/>
                      <a:pt x="547" y="126"/>
                    </a:cubicBezTo>
                    <a:cubicBezTo>
                      <a:pt x="547" y="130"/>
                      <a:pt x="547" y="130"/>
                      <a:pt x="547" y="130"/>
                    </a:cubicBezTo>
                    <a:cubicBezTo>
                      <a:pt x="556" y="130"/>
                      <a:pt x="556" y="130"/>
                      <a:pt x="556" y="130"/>
                    </a:cubicBezTo>
                    <a:cubicBezTo>
                      <a:pt x="556" y="132"/>
                      <a:pt x="556" y="132"/>
                      <a:pt x="556" y="132"/>
                    </a:cubicBezTo>
                    <a:cubicBezTo>
                      <a:pt x="578" y="132"/>
                      <a:pt x="578" y="132"/>
                      <a:pt x="578" y="132"/>
                    </a:cubicBezTo>
                    <a:cubicBezTo>
                      <a:pt x="578" y="138"/>
                      <a:pt x="578" y="138"/>
                      <a:pt x="578" y="138"/>
                    </a:cubicBezTo>
                    <a:cubicBezTo>
                      <a:pt x="582" y="138"/>
                      <a:pt x="582" y="138"/>
                      <a:pt x="582" y="138"/>
                    </a:cubicBezTo>
                    <a:cubicBezTo>
                      <a:pt x="582" y="141"/>
                      <a:pt x="582" y="141"/>
                      <a:pt x="582" y="141"/>
                    </a:cubicBezTo>
                    <a:cubicBezTo>
                      <a:pt x="606" y="141"/>
                      <a:pt x="606" y="141"/>
                      <a:pt x="606" y="141"/>
                    </a:cubicBezTo>
                    <a:cubicBezTo>
                      <a:pt x="606" y="147"/>
                      <a:pt x="606" y="147"/>
                      <a:pt x="606" y="147"/>
                    </a:cubicBezTo>
                    <a:cubicBezTo>
                      <a:pt x="631" y="147"/>
                      <a:pt x="631" y="147"/>
                      <a:pt x="631" y="147"/>
                    </a:cubicBezTo>
                    <a:cubicBezTo>
                      <a:pt x="631" y="149"/>
                      <a:pt x="631" y="149"/>
                      <a:pt x="631" y="149"/>
                    </a:cubicBezTo>
                    <a:cubicBezTo>
                      <a:pt x="637" y="149"/>
                      <a:pt x="637" y="149"/>
                      <a:pt x="637" y="149"/>
                    </a:cubicBezTo>
                    <a:cubicBezTo>
                      <a:pt x="637" y="154"/>
                      <a:pt x="637" y="154"/>
                      <a:pt x="637" y="154"/>
                    </a:cubicBezTo>
                    <a:cubicBezTo>
                      <a:pt x="660" y="154"/>
                      <a:pt x="660" y="154"/>
                      <a:pt x="660" y="154"/>
                    </a:cubicBezTo>
                    <a:cubicBezTo>
                      <a:pt x="660" y="156"/>
                      <a:pt x="660" y="156"/>
                      <a:pt x="660" y="156"/>
                    </a:cubicBezTo>
                    <a:cubicBezTo>
                      <a:pt x="660" y="156"/>
                      <a:pt x="671" y="158"/>
                      <a:pt x="669" y="156"/>
                    </a:cubicBezTo>
                    <a:cubicBezTo>
                      <a:pt x="667" y="155"/>
                      <a:pt x="669" y="160"/>
                      <a:pt x="669" y="160"/>
                    </a:cubicBezTo>
                    <a:cubicBezTo>
                      <a:pt x="686" y="160"/>
                      <a:pt x="686" y="160"/>
                      <a:pt x="686" y="160"/>
                    </a:cubicBezTo>
                    <a:cubicBezTo>
                      <a:pt x="686" y="168"/>
                      <a:pt x="686" y="168"/>
                      <a:pt x="686" y="168"/>
                    </a:cubicBezTo>
                    <a:cubicBezTo>
                      <a:pt x="692" y="168"/>
                      <a:pt x="692" y="168"/>
                      <a:pt x="692" y="168"/>
                    </a:cubicBezTo>
                    <a:cubicBezTo>
                      <a:pt x="692" y="170"/>
                      <a:pt x="692" y="170"/>
                      <a:pt x="692" y="170"/>
                    </a:cubicBezTo>
                    <a:cubicBezTo>
                      <a:pt x="699" y="170"/>
                      <a:pt x="699" y="170"/>
                      <a:pt x="699" y="170"/>
                    </a:cubicBezTo>
                    <a:cubicBezTo>
                      <a:pt x="699" y="172"/>
                      <a:pt x="699" y="172"/>
                      <a:pt x="699" y="172"/>
                    </a:cubicBezTo>
                    <a:cubicBezTo>
                      <a:pt x="702" y="172"/>
                      <a:pt x="702" y="172"/>
                      <a:pt x="702" y="172"/>
                    </a:cubicBezTo>
                    <a:cubicBezTo>
                      <a:pt x="702" y="178"/>
                      <a:pt x="702" y="178"/>
                      <a:pt x="702" y="178"/>
                    </a:cubicBezTo>
                    <a:cubicBezTo>
                      <a:pt x="734" y="178"/>
                      <a:pt x="734" y="178"/>
                      <a:pt x="734" y="178"/>
                    </a:cubicBezTo>
                    <a:cubicBezTo>
                      <a:pt x="734" y="181"/>
                      <a:pt x="734" y="181"/>
                      <a:pt x="734" y="181"/>
                    </a:cubicBezTo>
                    <a:cubicBezTo>
                      <a:pt x="749" y="181"/>
                      <a:pt x="749" y="181"/>
                      <a:pt x="749" y="181"/>
                    </a:cubicBezTo>
                    <a:cubicBezTo>
                      <a:pt x="749" y="184"/>
                      <a:pt x="749" y="184"/>
                      <a:pt x="749" y="184"/>
                    </a:cubicBezTo>
                    <a:cubicBezTo>
                      <a:pt x="753" y="184"/>
                      <a:pt x="753" y="184"/>
                      <a:pt x="753" y="184"/>
                    </a:cubicBezTo>
                    <a:cubicBezTo>
                      <a:pt x="753" y="186"/>
                      <a:pt x="753" y="186"/>
                      <a:pt x="753" y="186"/>
                    </a:cubicBezTo>
                    <a:cubicBezTo>
                      <a:pt x="772" y="186"/>
                      <a:pt x="772" y="186"/>
                      <a:pt x="772" y="186"/>
                    </a:cubicBezTo>
                    <a:cubicBezTo>
                      <a:pt x="772" y="191"/>
                      <a:pt x="772" y="191"/>
                      <a:pt x="772" y="191"/>
                    </a:cubicBezTo>
                    <a:cubicBezTo>
                      <a:pt x="783" y="191"/>
                      <a:pt x="783" y="191"/>
                      <a:pt x="783" y="191"/>
                    </a:cubicBezTo>
                    <a:cubicBezTo>
                      <a:pt x="783" y="196"/>
                      <a:pt x="783" y="196"/>
                      <a:pt x="783" y="196"/>
                    </a:cubicBezTo>
                    <a:cubicBezTo>
                      <a:pt x="790" y="196"/>
                      <a:pt x="790" y="196"/>
                      <a:pt x="790" y="196"/>
                    </a:cubicBezTo>
                    <a:cubicBezTo>
                      <a:pt x="790" y="201"/>
                      <a:pt x="790" y="201"/>
                      <a:pt x="790" y="201"/>
                    </a:cubicBezTo>
                    <a:cubicBezTo>
                      <a:pt x="803" y="201"/>
                      <a:pt x="803" y="201"/>
                      <a:pt x="803" y="201"/>
                    </a:cubicBezTo>
                    <a:cubicBezTo>
                      <a:pt x="803" y="202"/>
                      <a:pt x="803" y="202"/>
                      <a:pt x="803" y="202"/>
                    </a:cubicBezTo>
                    <a:cubicBezTo>
                      <a:pt x="820" y="202"/>
                      <a:pt x="820" y="202"/>
                      <a:pt x="820" y="202"/>
                    </a:cubicBezTo>
                    <a:cubicBezTo>
                      <a:pt x="820" y="205"/>
                      <a:pt x="820" y="205"/>
                      <a:pt x="820" y="205"/>
                    </a:cubicBezTo>
                    <a:cubicBezTo>
                      <a:pt x="854" y="205"/>
                      <a:pt x="854" y="205"/>
                      <a:pt x="854" y="205"/>
                    </a:cubicBezTo>
                    <a:cubicBezTo>
                      <a:pt x="854" y="208"/>
                      <a:pt x="854" y="208"/>
                      <a:pt x="854" y="208"/>
                    </a:cubicBezTo>
                    <a:cubicBezTo>
                      <a:pt x="865" y="208"/>
                      <a:pt x="865" y="208"/>
                      <a:pt x="865" y="208"/>
                    </a:cubicBezTo>
                    <a:cubicBezTo>
                      <a:pt x="865" y="211"/>
                      <a:pt x="865" y="211"/>
                      <a:pt x="865" y="211"/>
                    </a:cubicBezTo>
                    <a:cubicBezTo>
                      <a:pt x="899" y="211"/>
                      <a:pt x="899" y="211"/>
                      <a:pt x="899" y="211"/>
                    </a:cubicBezTo>
                    <a:cubicBezTo>
                      <a:pt x="899" y="220"/>
                      <a:pt x="899" y="220"/>
                      <a:pt x="899" y="220"/>
                    </a:cubicBezTo>
                    <a:cubicBezTo>
                      <a:pt x="915" y="220"/>
                      <a:pt x="915" y="220"/>
                      <a:pt x="915" y="220"/>
                    </a:cubicBezTo>
                    <a:cubicBezTo>
                      <a:pt x="915" y="223"/>
                      <a:pt x="915" y="223"/>
                      <a:pt x="915" y="223"/>
                    </a:cubicBezTo>
                    <a:cubicBezTo>
                      <a:pt x="950" y="223"/>
                      <a:pt x="950" y="223"/>
                      <a:pt x="950" y="223"/>
                    </a:cubicBezTo>
                    <a:cubicBezTo>
                      <a:pt x="950" y="225"/>
                      <a:pt x="950" y="225"/>
                      <a:pt x="950" y="225"/>
                    </a:cubicBezTo>
                    <a:cubicBezTo>
                      <a:pt x="965" y="225"/>
                      <a:pt x="965" y="225"/>
                      <a:pt x="965" y="225"/>
                    </a:cubicBezTo>
                    <a:cubicBezTo>
                      <a:pt x="965" y="232"/>
                      <a:pt x="965" y="232"/>
                      <a:pt x="965" y="232"/>
                    </a:cubicBezTo>
                    <a:cubicBezTo>
                      <a:pt x="974" y="232"/>
                      <a:pt x="974" y="232"/>
                      <a:pt x="974" y="232"/>
                    </a:cubicBezTo>
                    <a:cubicBezTo>
                      <a:pt x="974" y="239"/>
                      <a:pt x="974" y="239"/>
                      <a:pt x="974" y="239"/>
                    </a:cubicBezTo>
                    <a:cubicBezTo>
                      <a:pt x="981" y="239"/>
                      <a:pt x="981" y="239"/>
                      <a:pt x="981" y="239"/>
                    </a:cubicBezTo>
                    <a:cubicBezTo>
                      <a:pt x="981" y="242"/>
                      <a:pt x="981" y="242"/>
                      <a:pt x="981" y="242"/>
                    </a:cubicBezTo>
                    <a:cubicBezTo>
                      <a:pt x="994" y="242"/>
                      <a:pt x="994" y="242"/>
                      <a:pt x="994" y="242"/>
                    </a:cubicBezTo>
                    <a:cubicBezTo>
                      <a:pt x="994" y="244"/>
                      <a:pt x="994" y="244"/>
                      <a:pt x="994" y="244"/>
                    </a:cubicBezTo>
                    <a:cubicBezTo>
                      <a:pt x="1006" y="244"/>
                      <a:pt x="1006" y="244"/>
                      <a:pt x="1006" y="244"/>
                    </a:cubicBezTo>
                    <a:cubicBezTo>
                      <a:pt x="1006" y="247"/>
                      <a:pt x="1006" y="247"/>
                      <a:pt x="1006" y="247"/>
                    </a:cubicBezTo>
                    <a:cubicBezTo>
                      <a:pt x="1017" y="247"/>
                      <a:pt x="1017" y="247"/>
                      <a:pt x="1017" y="247"/>
                    </a:cubicBezTo>
                    <a:cubicBezTo>
                      <a:pt x="1017" y="251"/>
                      <a:pt x="1017" y="251"/>
                      <a:pt x="1017" y="251"/>
                    </a:cubicBezTo>
                    <a:cubicBezTo>
                      <a:pt x="1075" y="251"/>
                      <a:pt x="1075" y="251"/>
                      <a:pt x="1075" y="251"/>
                    </a:cubicBezTo>
                    <a:cubicBezTo>
                      <a:pt x="1075" y="255"/>
                      <a:pt x="1075" y="255"/>
                      <a:pt x="1075" y="255"/>
                    </a:cubicBezTo>
                    <a:cubicBezTo>
                      <a:pt x="1085" y="255"/>
                      <a:pt x="1085" y="255"/>
                      <a:pt x="1085" y="255"/>
                    </a:cubicBezTo>
                    <a:cubicBezTo>
                      <a:pt x="1087" y="257"/>
                      <a:pt x="1087" y="257"/>
                      <a:pt x="1087" y="257"/>
                    </a:cubicBezTo>
                    <a:cubicBezTo>
                      <a:pt x="1103" y="257"/>
                      <a:pt x="1103" y="257"/>
                      <a:pt x="1103" y="257"/>
                    </a:cubicBezTo>
                    <a:cubicBezTo>
                      <a:pt x="1103" y="263"/>
                      <a:pt x="1103" y="263"/>
                      <a:pt x="1103" y="263"/>
                    </a:cubicBezTo>
                    <a:cubicBezTo>
                      <a:pt x="1127" y="263"/>
                      <a:pt x="1127" y="263"/>
                      <a:pt x="1127" y="263"/>
                    </a:cubicBezTo>
                    <a:cubicBezTo>
                      <a:pt x="1127" y="269"/>
                      <a:pt x="1127" y="269"/>
                      <a:pt x="1127" y="269"/>
                    </a:cubicBezTo>
                    <a:cubicBezTo>
                      <a:pt x="1143" y="269"/>
                      <a:pt x="1143" y="269"/>
                      <a:pt x="1143" y="269"/>
                    </a:cubicBezTo>
                    <a:cubicBezTo>
                      <a:pt x="1143" y="274"/>
                      <a:pt x="1143" y="274"/>
                      <a:pt x="1143" y="274"/>
                    </a:cubicBezTo>
                    <a:cubicBezTo>
                      <a:pt x="1193" y="274"/>
                      <a:pt x="1193" y="274"/>
                      <a:pt x="1193" y="274"/>
                    </a:cubicBezTo>
                    <a:cubicBezTo>
                      <a:pt x="1198" y="274"/>
                      <a:pt x="1198" y="274"/>
                      <a:pt x="1198" y="274"/>
                    </a:cubicBezTo>
                    <a:cubicBezTo>
                      <a:pt x="1198" y="285"/>
                      <a:pt x="1198" y="285"/>
                      <a:pt x="1198" y="285"/>
                    </a:cubicBezTo>
                    <a:cubicBezTo>
                      <a:pt x="1307" y="285"/>
                      <a:pt x="1307" y="285"/>
                      <a:pt x="1307" y="285"/>
                    </a:cubicBezTo>
                    <a:cubicBezTo>
                      <a:pt x="1307" y="328"/>
                      <a:pt x="1307" y="328"/>
                      <a:pt x="1307" y="328"/>
                    </a:cubicBezTo>
                    <a:cubicBezTo>
                      <a:pt x="1338" y="328"/>
                      <a:pt x="1338" y="328"/>
                      <a:pt x="1338" y="328"/>
                    </a:cubicBezTo>
                    <a:cubicBezTo>
                      <a:pt x="1338" y="427"/>
                      <a:pt x="1338" y="427"/>
                      <a:pt x="1338" y="427"/>
                    </a:cubicBezTo>
                    <a:cubicBezTo>
                      <a:pt x="1391" y="427"/>
                      <a:pt x="1391" y="427"/>
                      <a:pt x="1391" y="427"/>
                    </a:cubicBezTo>
                  </a:path>
                </a:pathLst>
              </a:cu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692" name="Straight Connector 691"/>
            <p:cNvCxnSpPr/>
            <p:nvPr/>
          </p:nvCxnSpPr>
          <p:spPr>
            <a:xfrm>
              <a:off x="7170765" y="1995551"/>
              <a:ext cx="0" cy="2281414"/>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93" name="Straight Connector 692"/>
            <p:cNvCxnSpPr>
              <a:stCxn id="294" idx="0"/>
            </p:cNvCxnSpPr>
            <p:nvPr/>
          </p:nvCxnSpPr>
          <p:spPr>
            <a:xfrm flipH="1" flipV="1">
              <a:off x="7170765" y="4279038"/>
              <a:ext cx="451981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4" name="Text Placeholder 2">
            <a:extLst>
              <a:ext uri="{FF2B5EF4-FFF2-40B4-BE49-F238E27FC236}">
                <a16:creationId xmlns:a16="http://schemas.microsoft.com/office/drawing/2014/main" id="{C2948FCB-496F-49D1-2EB1-D1C97C0B7BD1}"/>
              </a:ext>
            </a:extLst>
          </p:cNvPr>
          <p:cNvSpPr txBox="1">
            <a:spLocks/>
          </p:cNvSpPr>
          <p:nvPr/>
        </p:nvSpPr>
        <p:spPr>
          <a:xfrm>
            <a:off x="838200" y="6382405"/>
            <a:ext cx="10655300" cy="138499"/>
          </a:xfrm>
          <a:prstGeom prst="rect">
            <a:avLst/>
          </a:prstGeom>
        </p:spPr>
        <p:txBody>
          <a:bodyPr lIns="0" tIns="0" rIns="0" bIns="0" anchor="b">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t>Ray-</a:t>
            </a:r>
            <a:r>
              <a:rPr lang="en-US" sz="1000" dirty="0" err="1"/>
              <a:t>Coquard</a:t>
            </a:r>
            <a:r>
              <a:rPr lang="en-US" sz="1000" dirty="0"/>
              <a:t> I et al. Presented at: ESMO Annual Meeting 2022</a:t>
            </a:r>
          </a:p>
        </p:txBody>
      </p:sp>
      <p:sp>
        <p:nvSpPr>
          <p:cNvPr id="8" name="Rectangle 7">
            <a:extLst>
              <a:ext uri="{FF2B5EF4-FFF2-40B4-BE49-F238E27FC236}">
                <a16:creationId xmlns:a16="http://schemas.microsoft.com/office/drawing/2014/main" id="{158DBD41-156A-9947-6A46-2DD3909D6727}"/>
              </a:ext>
            </a:extLst>
          </p:cNvPr>
          <p:cNvSpPr/>
          <p:nvPr/>
        </p:nvSpPr>
        <p:spPr>
          <a:xfrm>
            <a:off x="2450690" y="1804189"/>
            <a:ext cx="3240000" cy="378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PAOLA-1: OS (ITT) </a:t>
            </a:r>
            <a:r>
              <a:rPr lang="en-GB" sz="1200" b="1" baseline="30000" dirty="0"/>
              <a:t>1</a:t>
            </a:r>
          </a:p>
        </p:txBody>
      </p:sp>
      <p:sp>
        <p:nvSpPr>
          <p:cNvPr id="10" name="Rectangle 9">
            <a:extLst>
              <a:ext uri="{FF2B5EF4-FFF2-40B4-BE49-F238E27FC236}">
                <a16:creationId xmlns:a16="http://schemas.microsoft.com/office/drawing/2014/main" id="{D7F1EC2D-3A89-4340-1030-B4318A24924C}"/>
              </a:ext>
            </a:extLst>
          </p:cNvPr>
          <p:cNvSpPr/>
          <p:nvPr/>
        </p:nvSpPr>
        <p:spPr>
          <a:xfrm>
            <a:off x="8620431" y="1804189"/>
            <a:ext cx="3240000" cy="378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PAOLA-1: OS (HRD-positive) </a:t>
            </a:r>
            <a:r>
              <a:rPr lang="en-GB" sz="1200" b="1" baseline="30000" dirty="0"/>
              <a:t>1</a:t>
            </a:r>
          </a:p>
        </p:txBody>
      </p:sp>
      <p:pic>
        <p:nvPicPr>
          <p:cNvPr id="679" name="Picture 678">
            <a:extLst>
              <a:ext uri="{FF2B5EF4-FFF2-40B4-BE49-F238E27FC236}">
                <a16:creationId xmlns:a16="http://schemas.microsoft.com/office/drawing/2014/main" id="{BBE28AEB-A3B1-4FF5-B0FE-8F33EEEF06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61440" y="6520748"/>
            <a:ext cx="1363859" cy="232476"/>
          </a:xfrm>
          <a:prstGeom prst="rect">
            <a:avLst/>
          </a:prstGeom>
        </p:spPr>
      </p:pic>
    </p:spTree>
    <p:extLst>
      <p:ext uri="{BB962C8B-B14F-4D97-AF65-F5344CB8AC3E}">
        <p14:creationId xmlns:p14="http://schemas.microsoft.com/office/powerpoint/2010/main" val="2828331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F0ADADA3-13C6-9918-E970-E9DA7BF95D8E}"/>
              </a:ext>
            </a:extLst>
          </p:cNvPr>
          <p:cNvSpPr txBox="1">
            <a:spLocks/>
          </p:cNvSpPr>
          <p:nvPr/>
        </p:nvSpPr>
        <p:spPr>
          <a:xfrm>
            <a:off x="484643" y="6425177"/>
            <a:ext cx="10656000" cy="5016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None/>
              <a:tabLst/>
              <a:defRPr/>
            </a:pPr>
            <a:r>
              <a:rPr lang="en-GB" sz="1000" dirty="0"/>
              <a:t>1. </a:t>
            </a:r>
            <a:r>
              <a:rPr lang="en-GB" sz="1000" dirty="0" err="1"/>
              <a:t>DiSilvestro</a:t>
            </a:r>
            <a:r>
              <a:rPr lang="en-GB" sz="1000" dirty="0"/>
              <a:t> P et al. J Clin Oncol 2022. </a:t>
            </a:r>
          </a:p>
        </p:txBody>
      </p:sp>
      <p:sp>
        <p:nvSpPr>
          <p:cNvPr id="13" name="Rectangle 12">
            <a:extLst>
              <a:ext uri="{FF2B5EF4-FFF2-40B4-BE49-F238E27FC236}">
                <a16:creationId xmlns:a16="http://schemas.microsoft.com/office/drawing/2014/main" id="{F6FE7F72-2935-0D92-7B5A-EE472CD65580}"/>
              </a:ext>
            </a:extLst>
          </p:cNvPr>
          <p:cNvSpPr/>
          <p:nvPr/>
        </p:nvSpPr>
        <p:spPr>
          <a:xfrm>
            <a:off x="8861204" y="2551069"/>
            <a:ext cx="2541519" cy="628703"/>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200" i="1">
              <a:solidFill>
                <a:srgbClr val="000000"/>
              </a:solidFill>
            </a:endParaRPr>
          </a:p>
        </p:txBody>
      </p:sp>
      <p:sp>
        <p:nvSpPr>
          <p:cNvPr id="14" name="TextBox 68">
            <a:extLst>
              <a:ext uri="{FF2B5EF4-FFF2-40B4-BE49-F238E27FC236}">
                <a16:creationId xmlns:a16="http://schemas.microsoft.com/office/drawing/2014/main" id="{65CB38C8-1F74-9BD9-FC06-9EEE92DFE8A6}"/>
              </a:ext>
            </a:extLst>
          </p:cNvPr>
          <p:cNvSpPr txBox="1"/>
          <p:nvPr/>
        </p:nvSpPr>
        <p:spPr>
          <a:xfrm>
            <a:off x="9120145" y="2619731"/>
            <a:ext cx="698910"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solidFill>
                  <a:srgbClr val="000000"/>
                </a:solidFill>
              </a:rPr>
              <a:t>135 (51.9)</a:t>
            </a:r>
          </a:p>
        </p:txBody>
      </p:sp>
      <p:sp>
        <p:nvSpPr>
          <p:cNvPr id="15" name="TextBox 68">
            <a:extLst>
              <a:ext uri="{FF2B5EF4-FFF2-40B4-BE49-F238E27FC236}">
                <a16:creationId xmlns:a16="http://schemas.microsoft.com/office/drawing/2014/main" id="{D87937E4-0419-06DF-4A8E-FA76724F52A8}"/>
              </a:ext>
            </a:extLst>
          </p:cNvPr>
          <p:cNvSpPr txBox="1"/>
          <p:nvPr/>
        </p:nvSpPr>
        <p:spPr>
          <a:xfrm>
            <a:off x="10502340" y="2619731"/>
            <a:ext cx="613951"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solidFill>
                  <a:srgbClr val="000000"/>
                </a:solidFill>
              </a:rPr>
              <a:t>98 (74.8)</a:t>
            </a:r>
          </a:p>
        </p:txBody>
      </p:sp>
      <p:sp>
        <p:nvSpPr>
          <p:cNvPr id="16" name="TextBox 68">
            <a:extLst>
              <a:ext uri="{FF2B5EF4-FFF2-40B4-BE49-F238E27FC236}">
                <a16:creationId xmlns:a16="http://schemas.microsoft.com/office/drawing/2014/main" id="{7222CAA0-3BCE-AB68-625D-D67835DC7A3E}"/>
              </a:ext>
            </a:extLst>
          </p:cNvPr>
          <p:cNvSpPr txBox="1"/>
          <p:nvPr/>
        </p:nvSpPr>
        <p:spPr>
          <a:xfrm>
            <a:off x="9320519" y="2912676"/>
            <a:ext cx="298159"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000000"/>
                </a:solidFill>
              </a:rPr>
              <a:t>64.0</a:t>
            </a:r>
          </a:p>
        </p:txBody>
      </p:sp>
      <p:sp>
        <p:nvSpPr>
          <p:cNvPr id="17" name="TextBox 68">
            <a:extLst>
              <a:ext uri="{FF2B5EF4-FFF2-40B4-BE49-F238E27FC236}">
                <a16:creationId xmlns:a16="http://schemas.microsoft.com/office/drawing/2014/main" id="{8EBE3427-4C45-276F-AEC1-F508272DFD89}"/>
              </a:ext>
            </a:extLst>
          </p:cNvPr>
          <p:cNvSpPr txBox="1"/>
          <p:nvPr/>
        </p:nvSpPr>
        <p:spPr>
          <a:xfrm>
            <a:off x="10615204" y="2912676"/>
            <a:ext cx="298159"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000000"/>
                </a:solidFill>
              </a:rPr>
              <a:t>15.1</a:t>
            </a:r>
          </a:p>
        </p:txBody>
      </p:sp>
      <p:grpSp>
        <p:nvGrpSpPr>
          <p:cNvPr id="18" name="Group 17">
            <a:extLst>
              <a:ext uri="{FF2B5EF4-FFF2-40B4-BE49-F238E27FC236}">
                <a16:creationId xmlns:a16="http://schemas.microsoft.com/office/drawing/2014/main" id="{2D17153B-1A28-D095-33E6-E8E0F2020ABA}"/>
              </a:ext>
            </a:extLst>
          </p:cNvPr>
          <p:cNvGrpSpPr/>
          <p:nvPr/>
        </p:nvGrpSpPr>
        <p:grpSpPr>
          <a:xfrm>
            <a:off x="8861204" y="2028279"/>
            <a:ext cx="2541600" cy="530189"/>
            <a:chOff x="8861203" y="1692712"/>
            <a:chExt cx="2536703" cy="530189"/>
          </a:xfrm>
        </p:grpSpPr>
        <p:sp>
          <p:nvSpPr>
            <p:cNvPr id="19" name="Rectangle 18">
              <a:extLst>
                <a:ext uri="{FF2B5EF4-FFF2-40B4-BE49-F238E27FC236}">
                  <a16:creationId xmlns:a16="http://schemas.microsoft.com/office/drawing/2014/main" id="{B5C8A8E8-7C13-5369-075C-6C599F1B502E}"/>
                </a:ext>
              </a:extLst>
            </p:cNvPr>
            <p:cNvSpPr/>
            <p:nvPr/>
          </p:nvSpPr>
          <p:spPr>
            <a:xfrm>
              <a:off x="8861203" y="1692712"/>
              <a:ext cx="1270370" cy="5301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200" b="1"/>
                <a:t>Olaparib </a:t>
              </a:r>
              <a:br>
                <a:rPr lang="en-US" sz="1200" b="1"/>
              </a:br>
              <a:r>
                <a:rPr lang="en-US" sz="1200" b="1"/>
                <a:t>(N=260)</a:t>
              </a:r>
            </a:p>
          </p:txBody>
        </p:sp>
        <p:sp>
          <p:nvSpPr>
            <p:cNvPr id="20" name="Rectangle 19">
              <a:extLst>
                <a:ext uri="{FF2B5EF4-FFF2-40B4-BE49-F238E27FC236}">
                  <a16:creationId xmlns:a16="http://schemas.microsoft.com/office/drawing/2014/main" id="{F373BA72-26C1-AFC0-BF0A-20A18101A41F}"/>
                </a:ext>
              </a:extLst>
            </p:cNvPr>
            <p:cNvSpPr>
              <a:spLocks/>
            </p:cNvSpPr>
            <p:nvPr/>
          </p:nvSpPr>
          <p:spPr>
            <a:xfrm>
              <a:off x="10127536" y="1692712"/>
              <a:ext cx="1270370" cy="5301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200" b="1"/>
                <a:t>Placebo </a:t>
              </a:r>
              <a:br>
                <a:rPr lang="en-US" sz="1200" b="1"/>
              </a:br>
              <a:r>
                <a:rPr lang="en-US" sz="1200" b="1"/>
                <a:t>(N=131)</a:t>
              </a:r>
            </a:p>
          </p:txBody>
        </p:sp>
      </p:grpSp>
      <p:sp>
        <p:nvSpPr>
          <p:cNvPr id="22" name="Rectangle 21">
            <a:extLst>
              <a:ext uri="{FF2B5EF4-FFF2-40B4-BE49-F238E27FC236}">
                <a16:creationId xmlns:a16="http://schemas.microsoft.com/office/drawing/2014/main" id="{0ADA8569-5A5B-9CD8-9243-CBB7930CC349}"/>
              </a:ext>
            </a:extLst>
          </p:cNvPr>
          <p:cNvSpPr/>
          <p:nvPr/>
        </p:nvSpPr>
        <p:spPr>
          <a:xfrm>
            <a:off x="8861204" y="3173574"/>
            <a:ext cx="2541519" cy="289412"/>
          </a:xfrm>
          <a:prstGeom prst="rect">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200" b="1">
                <a:solidFill>
                  <a:srgbClr val="000000"/>
                </a:solidFill>
              </a:rPr>
              <a:t>HR 0.37 </a:t>
            </a:r>
            <a:r>
              <a:rPr lang="en-US" sz="1200">
                <a:solidFill>
                  <a:srgbClr val="000000"/>
                </a:solidFill>
              </a:rPr>
              <a:t>(95% CI 0.28–0.48) </a:t>
            </a:r>
          </a:p>
        </p:txBody>
      </p:sp>
      <p:sp>
        <p:nvSpPr>
          <p:cNvPr id="24" name="TextBox 68">
            <a:extLst>
              <a:ext uri="{FF2B5EF4-FFF2-40B4-BE49-F238E27FC236}">
                <a16:creationId xmlns:a16="http://schemas.microsoft.com/office/drawing/2014/main" id="{A7D84DAF-3D14-8B6B-EB0C-C4398725EB75}"/>
              </a:ext>
            </a:extLst>
          </p:cNvPr>
          <p:cNvSpPr txBox="1"/>
          <p:nvPr/>
        </p:nvSpPr>
        <p:spPr>
          <a:xfrm>
            <a:off x="7773177" y="2619731"/>
            <a:ext cx="956993"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000000"/>
                </a:solidFill>
              </a:rPr>
              <a:t>Events, </a:t>
            </a:r>
            <a:r>
              <a:rPr lang="en-US" sz="1200">
                <a:solidFill>
                  <a:srgbClr val="000000"/>
                </a:solidFill>
              </a:rPr>
              <a:t>n (%)</a:t>
            </a:r>
          </a:p>
        </p:txBody>
      </p:sp>
      <p:sp>
        <p:nvSpPr>
          <p:cNvPr id="25" name="TextBox 68">
            <a:extLst>
              <a:ext uri="{FF2B5EF4-FFF2-40B4-BE49-F238E27FC236}">
                <a16:creationId xmlns:a16="http://schemas.microsoft.com/office/drawing/2014/main" id="{14E29B53-365B-7F0F-8EB8-924C1042EEC8}"/>
              </a:ext>
            </a:extLst>
          </p:cNvPr>
          <p:cNvSpPr txBox="1"/>
          <p:nvPr/>
        </p:nvSpPr>
        <p:spPr>
          <a:xfrm>
            <a:off x="7197122" y="2912676"/>
            <a:ext cx="1533048" cy="184666"/>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000000"/>
                </a:solidFill>
              </a:rPr>
              <a:t>Median TFST, </a:t>
            </a:r>
            <a:r>
              <a:rPr lang="en-US" sz="1200">
                <a:solidFill>
                  <a:srgbClr val="000000"/>
                </a:solidFill>
              </a:rPr>
              <a:t>months</a:t>
            </a:r>
          </a:p>
        </p:txBody>
      </p:sp>
      <p:sp>
        <p:nvSpPr>
          <p:cNvPr id="11" name="TextBox 10">
            <a:extLst>
              <a:ext uri="{FF2B5EF4-FFF2-40B4-BE49-F238E27FC236}">
                <a16:creationId xmlns:a16="http://schemas.microsoft.com/office/drawing/2014/main" id="{EB93CDE6-DCC3-F290-527A-B47F55320AFA}"/>
              </a:ext>
            </a:extLst>
          </p:cNvPr>
          <p:cNvSpPr txBox="1"/>
          <p:nvPr/>
        </p:nvSpPr>
        <p:spPr>
          <a:xfrm rot="16200000">
            <a:off x="-80762" y="3301453"/>
            <a:ext cx="2511486" cy="340593"/>
          </a:xfrm>
          <a:prstGeom prst="rect">
            <a:avLst/>
          </a:prstGeom>
          <a:noFill/>
        </p:spPr>
        <p:txBody>
          <a:bodyPr wrap="square" lIns="0" tIns="0" rIns="0" bIns="0" rtlCol="0">
            <a:spAutoFit/>
          </a:bodyPr>
          <a:lstStyle/>
          <a:p>
            <a:pPr algn="ctr"/>
            <a:r>
              <a:rPr lang="en-US" sz="1200" b="1"/>
              <a:t>Patients free from first subsequent therapy of death (%)</a:t>
            </a:r>
          </a:p>
        </p:txBody>
      </p:sp>
      <p:cxnSp>
        <p:nvCxnSpPr>
          <p:cNvPr id="26" name="Straight Connector 25">
            <a:extLst>
              <a:ext uri="{FF2B5EF4-FFF2-40B4-BE49-F238E27FC236}">
                <a16:creationId xmlns:a16="http://schemas.microsoft.com/office/drawing/2014/main" id="{85CA7C05-F764-0076-45AC-39EBD3AA6692}"/>
              </a:ext>
            </a:extLst>
          </p:cNvPr>
          <p:cNvCxnSpPr>
            <a:cxnSpLocks/>
          </p:cNvCxnSpPr>
          <p:nvPr/>
        </p:nvCxnSpPr>
        <p:spPr>
          <a:xfrm flipV="1">
            <a:off x="1699499" y="2227091"/>
            <a:ext cx="0" cy="2454915"/>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E134F8CA-A388-2150-8120-B5A1EC0A4CBD}"/>
              </a:ext>
            </a:extLst>
          </p:cNvPr>
          <p:cNvGrpSpPr/>
          <p:nvPr/>
        </p:nvGrpSpPr>
        <p:grpSpPr>
          <a:xfrm>
            <a:off x="1388117" y="2155677"/>
            <a:ext cx="311309" cy="153888"/>
            <a:chOff x="929600" y="2111399"/>
            <a:chExt cx="337577" cy="153888"/>
          </a:xfrm>
        </p:grpSpPr>
        <p:sp>
          <p:nvSpPr>
            <p:cNvPr id="710" name="TextBox 709">
              <a:extLst>
                <a:ext uri="{FF2B5EF4-FFF2-40B4-BE49-F238E27FC236}">
                  <a16:creationId xmlns:a16="http://schemas.microsoft.com/office/drawing/2014/main" id="{8D44D0CC-7AF1-3070-6DC5-488DDE4271F1}"/>
                </a:ext>
              </a:extLst>
            </p:cNvPr>
            <p:cNvSpPr txBox="1"/>
            <p:nvPr/>
          </p:nvSpPr>
          <p:spPr>
            <a:xfrm>
              <a:off x="929600" y="2111399"/>
              <a:ext cx="211597" cy="153888"/>
            </a:xfrm>
            <a:prstGeom prst="rect">
              <a:avLst/>
            </a:prstGeom>
            <a:noFill/>
          </p:spPr>
          <p:txBody>
            <a:bodyPr wrap="none" lIns="0" tIns="0" rIns="0" bIns="0" rtlCol="0" anchor="ctr">
              <a:spAutoFit/>
            </a:bodyPr>
            <a:lstStyle/>
            <a:p>
              <a:pPr algn="r"/>
              <a:r>
                <a:rPr lang="en-US" sz="1000"/>
                <a:t>100</a:t>
              </a:r>
            </a:p>
          </p:txBody>
        </p:sp>
        <p:cxnSp>
          <p:nvCxnSpPr>
            <p:cNvPr id="711" name="Straight Connector 710">
              <a:extLst>
                <a:ext uri="{FF2B5EF4-FFF2-40B4-BE49-F238E27FC236}">
                  <a16:creationId xmlns:a16="http://schemas.microsoft.com/office/drawing/2014/main" id="{F03397BF-AB1E-D657-35FD-74466A3FE273}"/>
                </a:ext>
              </a:extLst>
            </p:cNvPr>
            <p:cNvCxnSpPr>
              <a:cxnSpLocks/>
            </p:cNvCxnSpPr>
            <p:nvPr/>
          </p:nvCxnSpPr>
          <p:spPr>
            <a:xfrm>
              <a:off x="1213440" y="2188343"/>
              <a:ext cx="5373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59CB362A-651D-B3BC-C2AF-310A49284998}"/>
              </a:ext>
            </a:extLst>
          </p:cNvPr>
          <p:cNvGrpSpPr/>
          <p:nvPr/>
        </p:nvGrpSpPr>
        <p:grpSpPr>
          <a:xfrm>
            <a:off x="1453162" y="2402407"/>
            <a:ext cx="246264" cy="153888"/>
            <a:chOff x="1000133" y="2358129"/>
            <a:chExt cx="267044" cy="153888"/>
          </a:xfrm>
        </p:grpSpPr>
        <p:sp>
          <p:nvSpPr>
            <p:cNvPr id="708" name="TextBox 707">
              <a:extLst>
                <a:ext uri="{FF2B5EF4-FFF2-40B4-BE49-F238E27FC236}">
                  <a16:creationId xmlns:a16="http://schemas.microsoft.com/office/drawing/2014/main" id="{E11B0DF1-DF6B-9A91-6712-C98D1E3BD1FD}"/>
                </a:ext>
              </a:extLst>
            </p:cNvPr>
            <p:cNvSpPr txBox="1"/>
            <p:nvPr/>
          </p:nvSpPr>
          <p:spPr>
            <a:xfrm>
              <a:off x="1000133" y="2358129"/>
              <a:ext cx="141064" cy="153888"/>
            </a:xfrm>
            <a:prstGeom prst="rect">
              <a:avLst/>
            </a:prstGeom>
            <a:noFill/>
          </p:spPr>
          <p:txBody>
            <a:bodyPr wrap="none" lIns="0" tIns="0" rIns="0" bIns="0" rtlCol="0" anchor="ctr">
              <a:spAutoFit/>
            </a:bodyPr>
            <a:lstStyle/>
            <a:p>
              <a:pPr algn="r"/>
              <a:r>
                <a:rPr lang="en-US" sz="1000"/>
                <a:t>90</a:t>
              </a:r>
            </a:p>
          </p:txBody>
        </p:sp>
        <p:cxnSp>
          <p:nvCxnSpPr>
            <p:cNvPr id="709" name="Straight Connector 708">
              <a:extLst>
                <a:ext uri="{FF2B5EF4-FFF2-40B4-BE49-F238E27FC236}">
                  <a16:creationId xmlns:a16="http://schemas.microsoft.com/office/drawing/2014/main" id="{A227D0C3-17A9-7927-2E4E-9C179B2C769F}"/>
                </a:ext>
              </a:extLst>
            </p:cNvPr>
            <p:cNvCxnSpPr>
              <a:cxnSpLocks/>
            </p:cNvCxnSpPr>
            <p:nvPr/>
          </p:nvCxnSpPr>
          <p:spPr>
            <a:xfrm>
              <a:off x="1213440" y="2435073"/>
              <a:ext cx="5373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6FAADED2-8F34-69C4-D690-E3C54B8C9331}"/>
              </a:ext>
            </a:extLst>
          </p:cNvPr>
          <p:cNvGrpSpPr/>
          <p:nvPr/>
        </p:nvGrpSpPr>
        <p:grpSpPr>
          <a:xfrm>
            <a:off x="1453162" y="2645519"/>
            <a:ext cx="246264" cy="153888"/>
            <a:chOff x="1000133" y="2601241"/>
            <a:chExt cx="267044" cy="153888"/>
          </a:xfrm>
        </p:grpSpPr>
        <p:sp>
          <p:nvSpPr>
            <p:cNvPr id="706" name="TextBox 705">
              <a:extLst>
                <a:ext uri="{FF2B5EF4-FFF2-40B4-BE49-F238E27FC236}">
                  <a16:creationId xmlns:a16="http://schemas.microsoft.com/office/drawing/2014/main" id="{6F0F099B-A9D4-DD35-D727-C6C01FADD8BF}"/>
                </a:ext>
              </a:extLst>
            </p:cNvPr>
            <p:cNvSpPr txBox="1"/>
            <p:nvPr/>
          </p:nvSpPr>
          <p:spPr>
            <a:xfrm>
              <a:off x="1000133" y="2601241"/>
              <a:ext cx="141064" cy="153888"/>
            </a:xfrm>
            <a:prstGeom prst="rect">
              <a:avLst/>
            </a:prstGeom>
            <a:noFill/>
          </p:spPr>
          <p:txBody>
            <a:bodyPr wrap="none" lIns="0" tIns="0" rIns="0" bIns="0" rtlCol="0" anchor="ctr">
              <a:spAutoFit/>
            </a:bodyPr>
            <a:lstStyle/>
            <a:p>
              <a:pPr algn="r"/>
              <a:r>
                <a:rPr lang="en-US" sz="1000"/>
                <a:t>80</a:t>
              </a:r>
            </a:p>
          </p:txBody>
        </p:sp>
        <p:cxnSp>
          <p:nvCxnSpPr>
            <p:cNvPr id="707" name="Straight Connector 706">
              <a:extLst>
                <a:ext uri="{FF2B5EF4-FFF2-40B4-BE49-F238E27FC236}">
                  <a16:creationId xmlns:a16="http://schemas.microsoft.com/office/drawing/2014/main" id="{64B16E61-138E-6AE9-901D-C6218544EBDA}"/>
                </a:ext>
              </a:extLst>
            </p:cNvPr>
            <p:cNvCxnSpPr>
              <a:cxnSpLocks/>
            </p:cNvCxnSpPr>
            <p:nvPr/>
          </p:nvCxnSpPr>
          <p:spPr>
            <a:xfrm>
              <a:off x="1213440" y="2678185"/>
              <a:ext cx="5373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52FA3AEF-7B8B-A07D-64B5-F9669FACAA0D}"/>
              </a:ext>
            </a:extLst>
          </p:cNvPr>
          <p:cNvGrpSpPr/>
          <p:nvPr/>
        </p:nvGrpSpPr>
        <p:grpSpPr>
          <a:xfrm>
            <a:off x="1453162" y="2891667"/>
            <a:ext cx="246264" cy="153888"/>
            <a:chOff x="1000133" y="2847389"/>
            <a:chExt cx="267044" cy="153888"/>
          </a:xfrm>
        </p:grpSpPr>
        <p:sp>
          <p:nvSpPr>
            <p:cNvPr id="704" name="TextBox 703">
              <a:extLst>
                <a:ext uri="{FF2B5EF4-FFF2-40B4-BE49-F238E27FC236}">
                  <a16:creationId xmlns:a16="http://schemas.microsoft.com/office/drawing/2014/main" id="{1FFE848C-C714-6E65-B7D1-1C8ABCCDBC30}"/>
                </a:ext>
              </a:extLst>
            </p:cNvPr>
            <p:cNvSpPr txBox="1"/>
            <p:nvPr/>
          </p:nvSpPr>
          <p:spPr>
            <a:xfrm>
              <a:off x="1000133" y="2847389"/>
              <a:ext cx="141064" cy="153888"/>
            </a:xfrm>
            <a:prstGeom prst="rect">
              <a:avLst/>
            </a:prstGeom>
            <a:noFill/>
          </p:spPr>
          <p:txBody>
            <a:bodyPr wrap="none" lIns="0" tIns="0" rIns="0" bIns="0" rtlCol="0" anchor="ctr">
              <a:spAutoFit/>
            </a:bodyPr>
            <a:lstStyle/>
            <a:p>
              <a:pPr algn="r"/>
              <a:r>
                <a:rPr lang="en-US" sz="1000"/>
                <a:t>70</a:t>
              </a:r>
            </a:p>
          </p:txBody>
        </p:sp>
        <p:cxnSp>
          <p:nvCxnSpPr>
            <p:cNvPr id="705" name="Straight Connector 704">
              <a:extLst>
                <a:ext uri="{FF2B5EF4-FFF2-40B4-BE49-F238E27FC236}">
                  <a16:creationId xmlns:a16="http://schemas.microsoft.com/office/drawing/2014/main" id="{7BCD8DBD-E272-D327-7416-16832B5331E1}"/>
                </a:ext>
              </a:extLst>
            </p:cNvPr>
            <p:cNvCxnSpPr>
              <a:cxnSpLocks/>
            </p:cNvCxnSpPr>
            <p:nvPr/>
          </p:nvCxnSpPr>
          <p:spPr>
            <a:xfrm>
              <a:off x="1213440" y="2924333"/>
              <a:ext cx="5373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95F27FD4-B6AA-C520-99EF-DF8B4EB9E6EA}"/>
              </a:ext>
            </a:extLst>
          </p:cNvPr>
          <p:cNvGrpSpPr/>
          <p:nvPr/>
        </p:nvGrpSpPr>
        <p:grpSpPr>
          <a:xfrm>
            <a:off x="1453162" y="3137815"/>
            <a:ext cx="246264" cy="153888"/>
            <a:chOff x="1000133" y="3093537"/>
            <a:chExt cx="267044" cy="153888"/>
          </a:xfrm>
        </p:grpSpPr>
        <p:sp>
          <p:nvSpPr>
            <p:cNvPr id="702" name="TextBox 701">
              <a:extLst>
                <a:ext uri="{FF2B5EF4-FFF2-40B4-BE49-F238E27FC236}">
                  <a16:creationId xmlns:a16="http://schemas.microsoft.com/office/drawing/2014/main" id="{B95BE886-281F-8916-3F88-AD361880B625}"/>
                </a:ext>
              </a:extLst>
            </p:cNvPr>
            <p:cNvSpPr txBox="1"/>
            <p:nvPr/>
          </p:nvSpPr>
          <p:spPr>
            <a:xfrm>
              <a:off x="1000133" y="3093537"/>
              <a:ext cx="141064" cy="153888"/>
            </a:xfrm>
            <a:prstGeom prst="rect">
              <a:avLst/>
            </a:prstGeom>
            <a:noFill/>
          </p:spPr>
          <p:txBody>
            <a:bodyPr wrap="none" lIns="0" tIns="0" rIns="0" bIns="0" rtlCol="0" anchor="ctr">
              <a:spAutoFit/>
            </a:bodyPr>
            <a:lstStyle/>
            <a:p>
              <a:pPr algn="r"/>
              <a:r>
                <a:rPr lang="en-US" sz="1000"/>
                <a:t>60</a:t>
              </a:r>
            </a:p>
          </p:txBody>
        </p:sp>
        <p:cxnSp>
          <p:nvCxnSpPr>
            <p:cNvPr id="703" name="Straight Connector 702">
              <a:extLst>
                <a:ext uri="{FF2B5EF4-FFF2-40B4-BE49-F238E27FC236}">
                  <a16:creationId xmlns:a16="http://schemas.microsoft.com/office/drawing/2014/main" id="{F2212B12-ABD1-B3C8-36EC-81CCDBEF4D0B}"/>
                </a:ext>
              </a:extLst>
            </p:cNvPr>
            <p:cNvCxnSpPr>
              <a:cxnSpLocks/>
            </p:cNvCxnSpPr>
            <p:nvPr/>
          </p:nvCxnSpPr>
          <p:spPr>
            <a:xfrm>
              <a:off x="1213440" y="3170481"/>
              <a:ext cx="5373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8ACDF5F4-7F51-17C5-7F2A-ABF69DE357D1}"/>
              </a:ext>
            </a:extLst>
          </p:cNvPr>
          <p:cNvGrpSpPr/>
          <p:nvPr/>
        </p:nvGrpSpPr>
        <p:grpSpPr>
          <a:xfrm>
            <a:off x="1453162" y="3385319"/>
            <a:ext cx="246264" cy="153888"/>
            <a:chOff x="1000133" y="3341041"/>
            <a:chExt cx="267044" cy="153888"/>
          </a:xfrm>
        </p:grpSpPr>
        <p:sp>
          <p:nvSpPr>
            <p:cNvPr id="700" name="TextBox 699">
              <a:extLst>
                <a:ext uri="{FF2B5EF4-FFF2-40B4-BE49-F238E27FC236}">
                  <a16:creationId xmlns:a16="http://schemas.microsoft.com/office/drawing/2014/main" id="{8FDBCD12-3D13-608D-F4DB-98F6D0DA8EA1}"/>
                </a:ext>
              </a:extLst>
            </p:cNvPr>
            <p:cNvSpPr txBox="1"/>
            <p:nvPr/>
          </p:nvSpPr>
          <p:spPr>
            <a:xfrm>
              <a:off x="1000133" y="3341041"/>
              <a:ext cx="141064" cy="153888"/>
            </a:xfrm>
            <a:prstGeom prst="rect">
              <a:avLst/>
            </a:prstGeom>
            <a:noFill/>
          </p:spPr>
          <p:txBody>
            <a:bodyPr wrap="none" lIns="0" tIns="0" rIns="0" bIns="0" rtlCol="0" anchor="ctr">
              <a:spAutoFit/>
            </a:bodyPr>
            <a:lstStyle/>
            <a:p>
              <a:pPr algn="r"/>
              <a:r>
                <a:rPr lang="en-US" sz="1000"/>
                <a:t>50</a:t>
              </a:r>
            </a:p>
          </p:txBody>
        </p:sp>
        <p:cxnSp>
          <p:nvCxnSpPr>
            <p:cNvPr id="701" name="Straight Connector 700">
              <a:extLst>
                <a:ext uri="{FF2B5EF4-FFF2-40B4-BE49-F238E27FC236}">
                  <a16:creationId xmlns:a16="http://schemas.microsoft.com/office/drawing/2014/main" id="{0E949AC5-D1F8-4427-6991-504D55BEB318}"/>
                </a:ext>
              </a:extLst>
            </p:cNvPr>
            <p:cNvCxnSpPr>
              <a:cxnSpLocks/>
            </p:cNvCxnSpPr>
            <p:nvPr/>
          </p:nvCxnSpPr>
          <p:spPr>
            <a:xfrm>
              <a:off x="1213440" y="3417985"/>
              <a:ext cx="5373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D06EC2D1-438B-17BE-07AA-FFEF9872462D}"/>
              </a:ext>
            </a:extLst>
          </p:cNvPr>
          <p:cNvGrpSpPr/>
          <p:nvPr/>
        </p:nvGrpSpPr>
        <p:grpSpPr>
          <a:xfrm>
            <a:off x="1453162" y="3629861"/>
            <a:ext cx="246264" cy="153888"/>
            <a:chOff x="1000133" y="3585583"/>
            <a:chExt cx="267044" cy="153888"/>
          </a:xfrm>
        </p:grpSpPr>
        <p:sp>
          <p:nvSpPr>
            <p:cNvPr id="698" name="TextBox 697">
              <a:extLst>
                <a:ext uri="{FF2B5EF4-FFF2-40B4-BE49-F238E27FC236}">
                  <a16:creationId xmlns:a16="http://schemas.microsoft.com/office/drawing/2014/main" id="{02A44E85-6C7D-EED5-98F7-A1F5317CC0A4}"/>
                </a:ext>
              </a:extLst>
            </p:cNvPr>
            <p:cNvSpPr txBox="1"/>
            <p:nvPr/>
          </p:nvSpPr>
          <p:spPr>
            <a:xfrm>
              <a:off x="1000133" y="3585583"/>
              <a:ext cx="141064" cy="153888"/>
            </a:xfrm>
            <a:prstGeom prst="rect">
              <a:avLst/>
            </a:prstGeom>
            <a:noFill/>
          </p:spPr>
          <p:txBody>
            <a:bodyPr wrap="none" lIns="0" tIns="0" rIns="0" bIns="0" rtlCol="0" anchor="ctr">
              <a:spAutoFit/>
            </a:bodyPr>
            <a:lstStyle/>
            <a:p>
              <a:pPr algn="r"/>
              <a:r>
                <a:rPr lang="en-US" sz="1000"/>
                <a:t>40</a:t>
              </a:r>
            </a:p>
          </p:txBody>
        </p:sp>
        <p:cxnSp>
          <p:nvCxnSpPr>
            <p:cNvPr id="699" name="Straight Connector 698">
              <a:extLst>
                <a:ext uri="{FF2B5EF4-FFF2-40B4-BE49-F238E27FC236}">
                  <a16:creationId xmlns:a16="http://schemas.microsoft.com/office/drawing/2014/main" id="{160BADFF-AAE7-9A9D-6EC6-0B263CA46EAC}"/>
                </a:ext>
              </a:extLst>
            </p:cNvPr>
            <p:cNvCxnSpPr>
              <a:cxnSpLocks/>
            </p:cNvCxnSpPr>
            <p:nvPr/>
          </p:nvCxnSpPr>
          <p:spPr>
            <a:xfrm>
              <a:off x="1213440" y="3662527"/>
              <a:ext cx="5373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E8EF40FE-CBBB-1B5D-6141-B3C7F232228D}"/>
              </a:ext>
            </a:extLst>
          </p:cNvPr>
          <p:cNvGrpSpPr/>
          <p:nvPr/>
        </p:nvGrpSpPr>
        <p:grpSpPr>
          <a:xfrm>
            <a:off x="1453162" y="3874402"/>
            <a:ext cx="246264" cy="153888"/>
            <a:chOff x="1000133" y="3830124"/>
            <a:chExt cx="267044" cy="153888"/>
          </a:xfrm>
        </p:grpSpPr>
        <p:sp>
          <p:nvSpPr>
            <p:cNvPr id="696" name="TextBox 695">
              <a:extLst>
                <a:ext uri="{FF2B5EF4-FFF2-40B4-BE49-F238E27FC236}">
                  <a16:creationId xmlns:a16="http://schemas.microsoft.com/office/drawing/2014/main" id="{CF07A424-4DAA-E88E-3E2C-6E584B7DFF93}"/>
                </a:ext>
              </a:extLst>
            </p:cNvPr>
            <p:cNvSpPr txBox="1"/>
            <p:nvPr/>
          </p:nvSpPr>
          <p:spPr>
            <a:xfrm>
              <a:off x="1000133" y="3830124"/>
              <a:ext cx="141064" cy="153888"/>
            </a:xfrm>
            <a:prstGeom prst="rect">
              <a:avLst/>
            </a:prstGeom>
            <a:noFill/>
          </p:spPr>
          <p:txBody>
            <a:bodyPr wrap="none" lIns="0" tIns="0" rIns="0" bIns="0" rtlCol="0" anchor="ctr">
              <a:spAutoFit/>
            </a:bodyPr>
            <a:lstStyle/>
            <a:p>
              <a:pPr algn="r"/>
              <a:r>
                <a:rPr lang="en-US" sz="1000"/>
                <a:t>30</a:t>
              </a:r>
            </a:p>
          </p:txBody>
        </p:sp>
        <p:cxnSp>
          <p:nvCxnSpPr>
            <p:cNvPr id="697" name="Straight Connector 696">
              <a:extLst>
                <a:ext uri="{FF2B5EF4-FFF2-40B4-BE49-F238E27FC236}">
                  <a16:creationId xmlns:a16="http://schemas.microsoft.com/office/drawing/2014/main" id="{B614B09F-1301-8C8A-4CDA-8233F65D031F}"/>
                </a:ext>
              </a:extLst>
            </p:cNvPr>
            <p:cNvCxnSpPr>
              <a:cxnSpLocks/>
            </p:cNvCxnSpPr>
            <p:nvPr/>
          </p:nvCxnSpPr>
          <p:spPr>
            <a:xfrm>
              <a:off x="1213440" y="3907068"/>
              <a:ext cx="5373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E18D53D5-2130-2B1B-17A3-4E4EDEB38B66}"/>
              </a:ext>
            </a:extLst>
          </p:cNvPr>
          <p:cNvGrpSpPr/>
          <p:nvPr/>
        </p:nvGrpSpPr>
        <p:grpSpPr>
          <a:xfrm>
            <a:off x="1453162" y="4121272"/>
            <a:ext cx="246264" cy="153888"/>
            <a:chOff x="1000133" y="4076994"/>
            <a:chExt cx="267044" cy="153888"/>
          </a:xfrm>
        </p:grpSpPr>
        <p:sp>
          <p:nvSpPr>
            <p:cNvPr id="694" name="TextBox 693">
              <a:extLst>
                <a:ext uri="{FF2B5EF4-FFF2-40B4-BE49-F238E27FC236}">
                  <a16:creationId xmlns:a16="http://schemas.microsoft.com/office/drawing/2014/main" id="{908604D0-8963-87C1-9D82-9B1C326AD92B}"/>
                </a:ext>
              </a:extLst>
            </p:cNvPr>
            <p:cNvSpPr txBox="1"/>
            <p:nvPr/>
          </p:nvSpPr>
          <p:spPr>
            <a:xfrm>
              <a:off x="1000133" y="4076994"/>
              <a:ext cx="141064" cy="153888"/>
            </a:xfrm>
            <a:prstGeom prst="rect">
              <a:avLst/>
            </a:prstGeom>
            <a:noFill/>
          </p:spPr>
          <p:txBody>
            <a:bodyPr wrap="none" lIns="0" tIns="0" rIns="0" bIns="0" rtlCol="0" anchor="ctr">
              <a:spAutoFit/>
            </a:bodyPr>
            <a:lstStyle/>
            <a:p>
              <a:pPr algn="r"/>
              <a:r>
                <a:rPr lang="en-US" sz="1000"/>
                <a:t>20</a:t>
              </a:r>
            </a:p>
          </p:txBody>
        </p:sp>
        <p:cxnSp>
          <p:nvCxnSpPr>
            <p:cNvPr id="695" name="Straight Connector 694">
              <a:extLst>
                <a:ext uri="{FF2B5EF4-FFF2-40B4-BE49-F238E27FC236}">
                  <a16:creationId xmlns:a16="http://schemas.microsoft.com/office/drawing/2014/main" id="{DBC40056-0338-C992-3337-DCC6AED0021A}"/>
                </a:ext>
              </a:extLst>
            </p:cNvPr>
            <p:cNvCxnSpPr>
              <a:cxnSpLocks/>
            </p:cNvCxnSpPr>
            <p:nvPr/>
          </p:nvCxnSpPr>
          <p:spPr>
            <a:xfrm>
              <a:off x="1213440" y="4153938"/>
              <a:ext cx="5373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38CA636C-9698-FC5B-6864-4467B784CF6F}"/>
              </a:ext>
            </a:extLst>
          </p:cNvPr>
          <p:cNvGrpSpPr/>
          <p:nvPr/>
        </p:nvGrpSpPr>
        <p:grpSpPr>
          <a:xfrm>
            <a:off x="1453162" y="4359356"/>
            <a:ext cx="246264" cy="153888"/>
            <a:chOff x="1000133" y="4315078"/>
            <a:chExt cx="267044" cy="153888"/>
          </a:xfrm>
        </p:grpSpPr>
        <p:sp>
          <p:nvSpPr>
            <p:cNvPr id="692" name="TextBox 691">
              <a:extLst>
                <a:ext uri="{FF2B5EF4-FFF2-40B4-BE49-F238E27FC236}">
                  <a16:creationId xmlns:a16="http://schemas.microsoft.com/office/drawing/2014/main" id="{0F443E63-A2E5-661D-5B0C-D6DC6DB489EE}"/>
                </a:ext>
              </a:extLst>
            </p:cNvPr>
            <p:cNvSpPr txBox="1"/>
            <p:nvPr/>
          </p:nvSpPr>
          <p:spPr>
            <a:xfrm>
              <a:off x="1000133" y="4315078"/>
              <a:ext cx="141064" cy="153888"/>
            </a:xfrm>
            <a:prstGeom prst="rect">
              <a:avLst/>
            </a:prstGeom>
            <a:noFill/>
          </p:spPr>
          <p:txBody>
            <a:bodyPr wrap="none" lIns="0" tIns="0" rIns="0" bIns="0" rtlCol="0" anchor="ctr">
              <a:spAutoFit/>
            </a:bodyPr>
            <a:lstStyle/>
            <a:p>
              <a:pPr algn="r"/>
              <a:r>
                <a:rPr lang="en-US" sz="1000"/>
                <a:t>10</a:t>
              </a:r>
            </a:p>
          </p:txBody>
        </p:sp>
        <p:cxnSp>
          <p:nvCxnSpPr>
            <p:cNvPr id="693" name="Straight Connector 692">
              <a:extLst>
                <a:ext uri="{FF2B5EF4-FFF2-40B4-BE49-F238E27FC236}">
                  <a16:creationId xmlns:a16="http://schemas.microsoft.com/office/drawing/2014/main" id="{C18B2824-9DA2-72A6-A15C-93DC8D559329}"/>
                </a:ext>
              </a:extLst>
            </p:cNvPr>
            <p:cNvCxnSpPr>
              <a:cxnSpLocks/>
            </p:cNvCxnSpPr>
            <p:nvPr/>
          </p:nvCxnSpPr>
          <p:spPr>
            <a:xfrm>
              <a:off x="1213440" y="4392022"/>
              <a:ext cx="5373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9B4653A1-8097-6ED4-5866-461AADB8F666}"/>
              </a:ext>
            </a:extLst>
          </p:cNvPr>
          <p:cNvGrpSpPr/>
          <p:nvPr/>
        </p:nvGrpSpPr>
        <p:grpSpPr>
          <a:xfrm>
            <a:off x="1518205" y="4605063"/>
            <a:ext cx="181221" cy="153888"/>
            <a:chOff x="1070665" y="4560785"/>
            <a:chExt cx="196512" cy="153888"/>
          </a:xfrm>
        </p:grpSpPr>
        <p:sp>
          <p:nvSpPr>
            <p:cNvPr id="690" name="TextBox 689">
              <a:extLst>
                <a:ext uri="{FF2B5EF4-FFF2-40B4-BE49-F238E27FC236}">
                  <a16:creationId xmlns:a16="http://schemas.microsoft.com/office/drawing/2014/main" id="{4148129E-327F-5D65-CF31-8EB1FF0E9C70}"/>
                </a:ext>
              </a:extLst>
            </p:cNvPr>
            <p:cNvSpPr txBox="1"/>
            <p:nvPr/>
          </p:nvSpPr>
          <p:spPr>
            <a:xfrm>
              <a:off x="1070665" y="4560785"/>
              <a:ext cx="70532" cy="153888"/>
            </a:xfrm>
            <a:prstGeom prst="rect">
              <a:avLst/>
            </a:prstGeom>
            <a:noFill/>
          </p:spPr>
          <p:txBody>
            <a:bodyPr wrap="none" lIns="0" tIns="0" rIns="0" bIns="0" rtlCol="0" anchor="ctr">
              <a:spAutoFit/>
            </a:bodyPr>
            <a:lstStyle/>
            <a:p>
              <a:pPr algn="r"/>
              <a:r>
                <a:rPr lang="en-US" sz="1000"/>
                <a:t>0</a:t>
              </a:r>
            </a:p>
          </p:txBody>
        </p:sp>
        <p:cxnSp>
          <p:nvCxnSpPr>
            <p:cNvPr id="691" name="Straight Connector 690">
              <a:extLst>
                <a:ext uri="{FF2B5EF4-FFF2-40B4-BE49-F238E27FC236}">
                  <a16:creationId xmlns:a16="http://schemas.microsoft.com/office/drawing/2014/main" id="{A34FD4F9-91AA-02CB-4278-D815533AF8DD}"/>
                </a:ext>
              </a:extLst>
            </p:cNvPr>
            <p:cNvCxnSpPr>
              <a:cxnSpLocks/>
            </p:cNvCxnSpPr>
            <p:nvPr/>
          </p:nvCxnSpPr>
          <p:spPr>
            <a:xfrm>
              <a:off x="1213440" y="4637729"/>
              <a:ext cx="5373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83795018-46C8-B763-69AF-4AD39AEF92B4}"/>
              </a:ext>
            </a:extLst>
          </p:cNvPr>
          <p:cNvGrpSpPr/>
          <p:nvPr/>
        </p:nvGrpSpPr>
        <p:grpSpPr>
          <a:xfrm>
            <a:off x="1661065" y="4688688"/>
            <a:ext cx="65044" cy="242088"/>
            <a:chOff x="1225579" y="4644410"/>
            <a:chExt cx="70532" cy="242088"/>
          </a:xfrm>
        </p:grpSpPr>
        <p:cxnSp>
          <p:nvCxnSpPr>
            <p:cNvPr id="688" name="Straight Connector 687">
              <a:extLst>
                <a:ext uri="{FF2B5EF4-FFF2-40B4-BE49-F238E27FC236}">
                  <a16:creationId xmlns:a16="http://schemas.microsoft.com/office/drawing/2014/main" id="{54A6C0D1-52C3-036B-1CEA-B973A698018A}"/>
                </a:ext>
              </a:extLst>
            </p:cNvPr>
            <p:cNvCxnSpPr>
              <a:cxnSpLocks/>
            </p:cNvCxnSpPr>
            <p:nvPr/>
          </p:nvCxnSpPr>
          <p:spPr>
            <a:xfrm rot="16200000">
              <a:off x="1240389" y="4671279"/>
              <a:ext cx="5373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689" name="TextBox 688">
              <a:extLst>
                <a:ext uri="{FF2B5EF4-FFF2-40B4-BE49-F238E27FC236}">
                  <a16:creationId xmlns:a16="http://schemas.microsoft.com/office/drawing/2014/main" id="{7CAD910C-FA26-F396-05DF-2C7E3CDB7E8F}"/>
                </a:ext>
              </a:extLst>
            </p:cNvPr>
            <p:cNvSpPr txBox="1"/>
            <p:nvPr/>
          </p:nvSpPr>
          <p:spPr>
            <a:xfrm>
              <a:off x="1225579" y="4732610"/>
              <a:ext cx="70532" cy="153888"/>
            </a:xfrm>
            <a:prstGeom prst="rect">
              <a:avLst/>
            </a:prstGeom>
            <a:noFill/>
          </p:spPr>
          <p:txBody>
            <a:bodyPr wrap="none" lIns="0" tIns="0" rIns="0" bIns="0" rtlCol="0" anchor="ctr">
              <a:spAutoFit/>
            </a:bodyPr>
            <a:lstStyle/>
            <a:p>
              <a:pPr algn="ctr"/>
              <a:r>
                <a:rPr lang="en-US" sz="1000"/>
                <a:t>0</a:t>
              </a:r>
            </a:p>
          </p:txBody>
        </p:sp>
      </p:grpSp>
      <p:cxnSp>
        <p:nvCxnSpPr>
          <p:cNvPr id="39" name="Straight Connector 38">
            <a:extLst>
              <a:ext uri="{FF2B5EF4-FFF2-40B4-BE49-F238E27FC236}">
                <a16:creationId xmlns:a16="http://schemas.microsoft.com/office/drawing/2014/main" id="{415A6A19-601F-D138-E863-A02520687FCF}"/>
              </a:ext>
            </a:extLst>
          </p:cNvPr>
          <p:cNvCxnSpPr>
            <a:cxnSpLocks/>
          </p:cNvCxnSpPr>
          <p:nvPr/>
        </p:nvCxnSpPr>
        <p:spPr>
          <a:xfrm>
            <a:off x="1699426" y="4682006"/>
            <a:ext cx="652956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865C747E-606B-BDDE-2736-7FFD4BDF5EE7}"/>
              </a:ext>
            </a:extLst>
          </p:cNvPr>
          <p:cNvGrpSpPr/>
          <p:nvPr/>
        </p:nvGrpSpPr>
        <p:grpSpPr>
          <a:xfrm>
            <a:off x="2045796" y="4688688"/>
            <a:ext cx="65044" cy="242088"/>
            <a:chOff x="1642774" y="4644410"/>
            <a:chExt cx="70532" cy="242088"/>
          </a:xfrm>
        </p:grpSpPr>
        <p:cxnSp>
          <p:nvCxnSpPr>
            <p:cNvPr id="686" name="Straight Connector 685">
              <a:extLst>
                <a:ext uri="{FF2B5EF4-FFF2-40B4-BE49-F238E27FC236}">
                  <a16:creationId xmlns:a16="http://schemas.microsoft.com/office/drawing/2014/main" id="{542651E0-14BA-8B83-5D5A-6887502C9B7D}"/>
                </a:ext>
              </a:extLst>
            </p:cNvPr>
            <p:cNvCxnSpPr>
              <a:cxnSpLocks/>
            </p:cNvCxnSpPr>
            <p:nvPr/>
          </p:nvCxnSpPr>
          <p:spPr>
            <a:xfrm rot="16200000">
              <a:off x="1657584" y="4671279"/>
              <a:ext cx="5373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687" name="TextBox 686">
              <a:extLst>
                <a:ext uri="{FF2B5EF4-FFF2-40B4-BE49-F238E27FC236}">
                  <a16:creationId xmlns:a16="http://schemas.microsoft.com/office/drawing/2014/main" id="{AE2A4678-E3CB-3671-285A-682F917A757D}"/>
                </a:ext>
              </a:extLst>
            </p:cNvPr>
            <p:cNvSpPr txBox="1"/>
            <p:nvPr/>
          </p:nvSpPr>
          <p:spPr>
            <a:xfrm>
              <a:off x="1642774" y="4732610"/>
              <a:ext cx="70532" cy="153888"/>
            </a:xfrm>
            <a:prstGeom prst="rect">
              <a:avLst/>
            </a:prstGeom>
            <a:noFill/>
          </p:spPr>
          <p:txBody>
            <a:bodyPr wrap="none" lIns="0" tIns="0" rIns="0" bIns="0" rtlCol="0" anchor="ctr">
              <a:spAutoFit/>
            </a:bodyPr>
            <a:lstStyle/>
            <a:p>
              <a:pPr algn="ctr"/>
              <a:r>
                <a:rPr lang="en-US" sz="1000"/>
                <a:t>6</a:t>
              </a:r>
            </a:p>
          </p:txBody>
        </p:sp>
      </p:grpSp>
      <p:grpSp>
        <p:nvGrpSpPr>
          <p:cNvPr id="41" name="Group 40">
            <a:extLst>
              <a:ext uri="{FF2B5EF4-FFF2-40B4-BE49-F238E27FC236}">
                <a16:creationId xmlns:a16="http://schemas.microsoft.com/office/drawing/2014/main" id="{B4F32D02-A611-9697-91CF-2EEEBAF85893}"/>
              </a:ext>
            </a:extLst>
          </p:cNvPr>
          <p:cNvGrpSpPr/>
          <p:nvPr/>
        </p:nvGrpSpPr>
        <p:grpSpPr>
          <a:xfrm>
            <a:off x="2402161" y="4688688"/>
            <a:ext cx="130087" cy="242088"/>
            <a:chOff x="2029210" y="4644410"/>
            <a:chExt cx="141064" cy="242088"/>
          </a:xfrm>
        </p:grpSpPr>
        <p:cxnSp>
          <p:nvCxnSpPr>
            <p:cNvPr id="684" name="Straight Connector 683">
              <a:extLst>
                <a:ext uri="{FF2B5EF4-FFF2-40B4-BE49-F238E27FC236}">
                  <a16:creationId xmlns:a16="http://schemas.microsoft.com/office/drawing/2014/main" id="{76235247-8FBA-5A4E-BC8D-456045D0392A}"/>
                </a:ext>
              </a:extLst>
            </p:cNvPr>
            <p:cNvCxnSpPr>
              <a:cxnSpLocks/>
            </p:cNvCxnSpPr>
            <p:nvPr/>
          </p:nvCxnSpPr>
          <p:spPr>
            <a:xfrm rot="16200000">
              <a:off x="2072874" y="4671279"/>
              <a:ext cx="5373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685" name="TextBox 684">
              <a:extLst>
                <a:ext uri="{FF2B5EF4-FFF2-40B4-BE49-F238E27FC236}">
                  <a16:creationId xmlns:a16="http://schemas.microsoft.com/office/drawing/2014/main" id="{BC1C6ADA-3D87-5CEA-1764-9511BEE12A50}"/>
                </a:ext>
              </a:extLst>
            </p:cNvPr>
            <p:cNvSpPr txBox="1"/>
            <p:nvPr/>
          </p:nvSpPr>
          <p:spPr>
            <a:xfrm>
              <a:off x="2029210" y="4732610"/>
              <a:ext cx="141064" cy="153888"/>
            </a:xfrm>
            <a:prstGeom prst="rect">
              <a:avLst/>
            </a:prstGeom>
            <a:noFill/>
          </p:spPr>
          <p:txBody>
            <a:bodyPr wrap="none" lIns="0" tIns="0" rIns="0" bIns="0" rtlCol="0" anchor="ctr">
              <a:spAutoFit/>
            </a:bodyPr>
            <a:lstStyle/>
            <a:p>
              <a:pPr algn="ctr"/>
              <a:r>
                <a:rPr lang="en-US" sz="1000"/>
                <a:t>12</a:t>
              </a:r>
            </a:p>
          </p:txBody>
        </p:sp>
      </p:grpSp>
      <p:grpSp>
        <p:nvGrpSpPr>
          <p:cNvPr id="42" name="Group 41">
            <a:extLst>
              <a:ext uri="{FF2B5EF4-FFF2-40B4-BE49-F238E27FC236}">
                <a16:creationId xmlns:a16="http://schemas.microsoft.com/office/drawing/2014/main" id="{BB994BC6-D3CE-1414-9170-DE318A98170E}"/>
              </a:ext>
            </a:extLst>
          </p:cNvPr>
          <p:cNvGrpSpPr/>
          <p:nvPr/>
        </p:nvGrpSpPr>
        <p:grpSpPr>
          <a:xfrm>
            <a:off x="2785135" y="4688688"/>
            <a:ext cx="130087" cy="242088"/>
            <a:chOff x="2444499" y="4644410"/>
            <a:chExt cx="141064" cy="242088"/>
          </a:xfrm>
        </p:grpSpPr>
        <p:cxnSp>
          <p:nvCxnSpPr>
            <p:cNvPr id="682" name="Straight Connector 681">
              <a:extLst>
                <a:ext uri="{FF2B5EF4-FFF2-40B4-BE49-F238E27FC236}">
                  <a16:creationId xmlns:a16="http://schemas.microsoft.com/office/drawing/2014/main" id="{3C14E24F-931E-A980-B18E-8EAC7E227F72}"/>
                </a:ext>
              </a:extLst>
            </p:cNvPr>
            <p:cNvCxnSpPr>
              <a:cxnSpLocks/>
            </p:cNvCxnSpPr>
            <p:nvPr/>
          </p:nvCxnSpPr>
          <p:spPr>
            <a:xfrm rot="16200000">
              <a:off x="2488163" y="4671279"/>
              <a:ext cx="5373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683" name="TextBox 682">
              <a:extLst>
                <a:ext uri="{FF2B5EF4-FFF2-40B4-BE49-F238E27FC236}">
                  <a16:creationId xmlns:a16="http://schemas.microsoft.com/office/drawing/2014/main" id="{7CEBC0B0-6B90-3859-FDB9-835876D27F23}"/>
                </a:ext>
              </a:extLst>
            </p:cNvPr>
            <p:cNvSpPr txBox="1"/>
            <p:nvPr/>
          </p:nvSpPr>
          <p:spPr>
            <a:xfrm>
              <a:off x="2444499" y="4732610"/>
              <a:ext cx="141064" cy="153888"/>
            </a:xfrm>
            <a:prstGeom prst="rect">
              <a:avLst/>
            </a:prstGeom>
            <a:noFill/>
          </p:spPr>
          <p:txBody>
            <a:bodyPr wrap="none" lIns="0" tIns="0" rIns="0" bIns="0" rtlCol="0" anchor="ctr">
              <a:spAutoFit/>
            </a:bodyPr>
            <a:lstStyle/>
            <a:p>
              <a:pPr algn="ctr"/>
              <a:r>
                <a:rPr lang="en-US" sz="1000"/>
                <a:t>18</a:t>
              </a:r>
            </a:p>
          </p:txBody>
        </p:sp>
      </p:grpSp>
      <p:grpSp>
        <p:nvGrpSpPr>
          <p:cNvPr id="43" name="Group 42">
            <a:extLst>
              <a:ext uri="{FF2B5EF4-FFF2-40B4-BE49-F238E27FC236}">
                <a16:creationId xmlns:a16="http://schemas.microsoft.com/office/drawing/2014/main" id="{67084C53-0D57-E91F-4A3E-C35391C067B5}"/>
              </a:ext>
            </a:extLst>
          </p:cNvPr>
          <p:cNvGrpSpPr/>
          <p:nvPr/>
        </p:nvGrpSpPr>
        <p:grpSpPr>
          <a:xfrm>
            <a:off x="3167692" y="4688688"/>
            <a:ext cx="130087" cy="242088"/>
            <a:chOff x="2859336" y="4644410"/>
            <a:chExt cx="141064" cy="242088"/>
          </a:xfrm>
        </p:grpSpPr>
        <p:cxnSp>
          <p:nvCxnSpPr>
            <p:cNvPr id="680" name="Straight Connector 679">
              <a:extLst>
                <a:ext uri="{FF2B5EF4-FFF2-40B4-BE49-F238E27FC236}">
                  <a16:creationId xmlns:a16="http://schemas.microsoft.com/office/drawing/2014/main" id="{47EE923A-304B-7872-CB26-7248361D50DE}"/>
                </a:ext>
              </a:extLst>
            </p:cNvPr>
            <p:cNvCxnSpPr>
              <a:cxnSpLocks/>
            </p:cNvCxnSpPr>
            <p:nvPr/>
          </p:nvCxnSpPr>
          <p:spPr>
            <a:xfrm rot="16200000">
              <a:off x="2903000" y="4671279"/>
              <a:ext cx="5373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681" name="TextBox 680">
              <a:extLst>
                <a:ext uri="{FF2B5EF4-FFF2-40B4-BE49-F238E27FC236}">
                  <a16:creationId xmlns:a16="http://schemas.microsoft.com/office/drawing/2014/main" id="{C3997027-2D34-1120-EFB3-BC62E71E5B97}"/>
                </a:ext>
              </a:extLst>
            </p:cNvPr>
            <p:cNvSpPr txBox="1"/>
            <p:nvPr/>
          </p:nvSpPr>
          <p:spPr>
            <a:xfrm>
              <a:off x="2859336" y="4732610"/>
              <a:ext cx="141064" cy="153888"/>
            </a:xfrm>
            <a:prstGeom prst="rect">
              <a:avLst/>
            </a:prstGeom>
            <a:noFill/>
          </p:spPr>
          <p:txBody>
            <a:bodyPr wrap="none" lIns="0" tIns="0" rIns="0" bIns="0" rtlCol="0" anchor="ctr">
              <a:spAutoFit/>
            </a:bodyPr>
            <a:lstStyle/>
            <a:p>
              <a:pPr algn="ctr"/>
              <a:r>
                <a:rPr lang="en-US" sz="1000"/>
                <a:t>24</a:t>
              </a:r>
            </a:p>
          </p:txBody>
        </p:sp>
      </p:grpSp>
      <p:grpSp>
        <p:nvGrpSpPr>
          <p:cNvPr id="44" name="Group 43">
            <a:extLst>
              <a:ext uri="{FF2B5EF4-FFF2-40B4-BE49-F238E27FC236}">
                <a16:creationId xmlns:a16="http://schemas.microsoft.com/office/drawing/2014/main" id="{A248F5BB-1404-0666-8282-679B9540E202}"/>
              </a:ext>
            </a:extLst>
          </p:cNvPr>
          <p:cNvGrpSpPr/>
          <p:nvPr/>
        </p:nvGrpSpPr>
        <p:grpSpPr>
          <a:xfrm>
            <a:off x="3550248" y="4688688"/>
            <a:ext cx="130087" cy="242088"/>
            <a:chOff x="3274173" y="4644410"/>
            <a:chExt cx="141064" cy="242088"/>
          </a:xfrm>
        </p:grpSpPr>
        <p:cxnSp>
          <p:nvCxnSpPr>
            <p:cNvPr id="678" name="Straight Connector 677">
              <a:extLst>
                <a:ext uri="{FF2B5EF4-FFF2-40B4-BE49-F238E27FC236}">
                  <a16:creationId xmlns:a16="http://schemas.microsoft.com/office/drawing/2014/main" id="{F67A4D05-AAF8-A882-9026-D16C8B39D368}"/>
                </a:ext>
              </a:extLst>
            </p:cNvPr>
            <p:cNvCxnSpPr>
              <a:cxnSpLocks/>
            </p:cNvCxnSpPr>
            <p:nvPr/>
          </p:nvCxnSpPr>
          <p:spPr>
            <a:xfrm rot="16200000">
              <a:off x="3317837" y="4671279"/>
              <a:ext cx="5373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679" name="TextBox 678">
              <a:extLst>
                <a:ext uri="{FF2B5EF4-FFF2-40B4-BE49-F238E27FC236}">
                  <a16:creationId xmlns:a16="http://schemas.microsoft.com/office/drawing/2014/main" id="{0B5CCE90-F222-A3D2-743B-14421D60AF62}"/>
                </a:ext>
              </a:extLst>
            </p:cNvPr>
            <p:cNvSpPr txBox="1"/>
            <p:nvPr/>
          </p:nvSpPr>
          <p:spPr>
            <a:xfrm>
              <a:off x="3274173" y="4732610"/>
              <a:ext cx="141064" cy="153888"/>
            </a:xfrm>
            <a:prstGeom prst="rect">
              <a:avLst/>
            </a:prstGeom>
            <a:noFill/>
          </p:spPr>
          <p:txBody>
            <a:bodyPr wrap="none" lIns="0" tIns="0" rIns="0" bIns="0" rtlCol="0" anchor="ctr">
              <a:spAutoFit/>
            </a:bodyPr>
            <a:lstStyle/>
            <a:p>
              <a:pPr algn="ctr"/>
              <a:r>
                <a:rPr lang="en-US" sz="1000"/>
                <a:t>30</a:t>
              </a:r>
            </a:p>
          </p:txBody>
        </p:sp>
      </p:grpSp>
      <p:grpSp>
        <p:nvGrpSpPr>
          <p:cNvPr id="45" name="Group 44">
            <a:extLst>
              <a:ext uri="{FF2B5EF4-FFF2-40B4-BE49-F238E27FC236}">
                <a16:creationId xmlns:a16="http://schemas.microsoft.com/office/drawing/2014/main" id="{D0AC0A56-F064-CC45-A6CA-4931A08DF33C}"/>
              </a:ext>
            </a:extLst>
          </p:cNvPr>
          <p:cNvGrpSpPr/>
          <p:nvPr/>
        </p:nvGrpSpPr>
        <p:grpSpPr>
          <a:xfrm>
            <a:off x="3939831" y="4688688"/>
            <a:ext cx="130087" cy="242088"/>
            <a:chOff x="3696629" y="4644410"/>
            <a:chExt cx="141064" cy="242088"/>
          </a:xfrm>
        </p:grpSpPr>
        <p:cxnSp>
          <p:nvCxnSpPr>
            <p:cNvPr id="676" name="Straight Connector 675">
              <a:extLst>
                <a:ext uri="{FF2B5EF4-FFF2-40B4-BE49-F238E27FC236}">
                  <a16:creationId xmlns:a16="http://schemas.microsoft.com/office/drawing/2014/main" id="{5F70F4EA-5676-BD3A-3C0A-E25BBD36A900}"/>
                </a:ext>
              </a:extLst>
            </p:cNvPr>
            <p:cNvCxnSpPr>
              <a:cxnSpLocks/>
            </p:cNvCxnSpPr>
            <p:nvPr/>
          </p:nvCxnSpPr>
          <p:spPr>
            <a:xfrm rot="16200000">
              <a:off x="3740293" y="4671279"/>
              <a:ext cx="5373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677" name="TextBox 676">
              <a:extLst>
                <a:ext uri="{FF2B5EF4-FFF2-40B4-BE49-F238E27FC236}">
                  <a16:creationId xmlns:a16="http://schemas.microsoft.com/office/drawing/2014/main" id="{EC409A98-124F-207E-156E-A26B575A864D}"/>
                </a:ext>
              </a:extLst>
            </p:cNvPr>
            <p:cNvSpPr txBox="1"/>
            <p:nvPr/>
          </p:nvSpPr>
          <p:spPr>
            <a:xfrm>
              <a:off x="3696629" y="4732610"/>
              <a:ext cx="141064" cy="153888"/>
            </a:xfrm>
            <a:prstGeom prst="rect">
              <a:avLst/>
            </a:prstGeom>
            <a:noFill/>
          </p:spPr>
          <p:txBody>
            <a:bodyPr wrap="none" lIns="0" tIns="0" rIns="0" bIns="0" rtlCol="0" anchor="ctr">
              <a:spAutoFit/>
            </a:bodyPr>
            <a:lstStyle/>
            <a:p>
              <a:pPr algn="ctr"/>
              <a:r>
                <a:rPr lang="en-US" sz="1000"/>
                <a:t>36</a:t>
              </a:r>
            </a:p>
          </p:txBody>
        </p:sp>
      </p:grpSp>
      <p:grpSp>
        <p:nvGrpSpPr>
          <p:cNvPr id="46" name="Group 45">
            <a:extLst>
              <a:ext uri="{FF2B5EF4-FFF2-40B4-BE49-F238E27FC236}">
                <a16:creationId xmlns:a16="http://schemas.microsoft.com/office/drawing/2014/main" id="{066970C2-D808-E824-FAFE-8938D2B12A26}"/>
              </a:ext>
            </a:extLst>
          </p:cNvPr>
          <p:cNvGrpSpPr/>
          <p:nvPr/>
        </p:nvGrpSpPr>
        <p:grpSpPr>
          <a:xfrm>
            <a:off x="4321374" y="4688688"/>
            <a:ext cx="130087" cy="242088"/>
            <a:chOff x="4110367" y="4644410"/>
            <a:chExt cx="141064" cy="242088"/>
          </a:xfrm>
        </p:grpSpPr>
        <p:cxnSp>
          <p:nvCxnSpPr>
            <p:cNvPr id="674" name="Straight Connector 673">
              <a:extLst>
                <a:ext uri="{FF2B5EF4-FFF2-40B4-BE49-F238E27FC236}">
                  <a16:creationId xmlns:a16="http://schemas.microsoft.com/office/drawing/2014/main" id="{0213F211-1833-7EA8-1C45-F3E5559E2A29}"/>
                </a:ext>
              </a:extLst>
            </p:cNvPr>
            <p:cNvCxnSpPr>
              <a:cxnSpLocks/>
            </p:cNvCxnSpPr>
            <p:nvPr/>
          </p:nvCxnSpPr>
          <p:spPr>
            <a:xfrm rot="16200000">
              <a:off x="4154031" y="4671279"/>
              <a:ext cx="5373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675" name="TextBox 674">
              <a:extLst>
                <a:ext uri="{FF2B5EF4-FFF2-40B4-BE49-F238E27FC236}">
                  <a16:creationId xmlns:a16="http://schemas.microsoft.com/office/drawing/2014/main" id="{D0F86E62-711E-61CE-22A5-03CE409A15EB}"/>
                </a:ext>
              </a:extLst>
            </p:cNvPr>
            <p:cNvSpPr txBox="1"/>
            <p:nvPr/>
          </p:nvSpPr>
          <p:spPr>
            <a:xfrm>
              <a:off x="4110367" y="4732610"/>
              <a:ext cx="141064" cy="153888"/>
            </a:xfrm>
            <a:prstGeom prst="rect">
              <a:avLst/>
            </a:prstGeom>
            <a:noFill/>
          </p:spPr>
          <p:txBody>
            <a:bodyPr wrap="none" lIns="0" tIns="0" rIns="0" bIns="0" rtlCol="0" anchor="ctr">
              <a:spAutoFit/>
            </a:bodyPr>
            <a:lstStyle/>
            <a:p>
              <a:pPr algn="ctr"/>
              <a:r>
                <a:rPr lang="en-US" sz="1000"/>
                <a:t>42</a:t>
              </a:r>
            </a:p>
          </p:txBody>
        </p:sp>
      </p:grpSp>
      <p:grpSp>
        <p:nvGrpSpPr>
          <p:cNvPr id="47" name="Group 46">
            <a:extLst>
              <a:ext uri="{FF2B5EF4-FFF2-40B4-BE49-F238E27FC236}">
                <a16:creationId xmlns:a16="http://schemas.microsoft.com/office/drawing/2014/main" id="{B6191242-3A9E-D18A-D84E-C92E19C4242E}"/>
              </a:ext>
            </a:extLst>
          </p:cNvPr>
          <p:cNvGrpSpPr/>
          <p:nvPr/>
        </p:nvGrpSpPr>
        <p:grpSpPr>
          <a:xfrm>
            <a:off x="4706431" y="4688688"/>
            <a:ext cx="130087" cy="242088"/>
            <a:chOff x="4527915" y="4644410"/>
            <a:chExt cx="141064" cy="242088"/>
          </a:xfrm>
        </p:grpSpPr>
        <p:cxnSp>
          <p:nvCxnSpPr>
            <p:cNvPr id="672" name="Straight Connector 671">
              <a:extLst>
                <a:ext uri="{FF2B5EF4-FFF2-40B4-BE49-F238E27FC236}">
                  <a16:creationId xmlns:a16="http://schemas.microsoft.com/office/drawing/2014/main" id="{8514ABBD-1B9E-A2A2-E1C4-21E6438E4665}"/>
                </a:ext>
              </a:extLst>
            </p:cNvPr>
            <p:cNvCxnSpPr>
              <a:cxnSpLocks/>
            </p:cNvCxnSpPr>
            <p:nvPr/>
          </p:nvCxnSpPr>
          <p:spPr>
            <a:xfrm rot="16200000">
              <a:off x="4571579" y="4671279"/>
              <a:ext cx="5373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673" name="TextBox 672">
              <a:extLst>
                <a:ext uri="{FF2B5EF4-FFF2-40B4-BE49-F238E27FC236}">
                  <a16:creationId xmlns:a16="http://schemas.microsoft.com/office/drawing/2014/main" id="{03DEB18B-F1CD-C893-0CC0-45966B4882A7}"/>
                </a:ext>
              </a:extLst>
            </p:cNvPr>
            <p:cNvSpPr txBox="1"/>
            <p:nvPr/>
          </p:nvSpPr>
          <p:spPr>
            <a:xfrm>
              <a:off x="4527915" y="4732610"/>
              <a:ext cx="141064" cy="153888"/>
            </a:xfrm>
            <a:prstGeom prst="rect">
              <a:avLst/>
            </a:prstGeom>
            <a:noFill/>
          </p:spPr>
          <p:txBody>
            <a:bodyPr wrap="none" lIns="0" tIns="0" rIns="0" bIns="0" rtlCol="0" anchor="ctr">
              <a:spAutoFit/>
            </a:bodyPr>
            <a:lstStyle/>
            <a:p>
              <a:pPr algn="ctr"/>
              <a:r>
                <a:rPr lang="en-US" sz="1000"/>
                <a:t>48</a:t>
              </a:r>
            </a:p>
          </p:txBody>
        </p:sp>
      </p:grpSp>
      <p:grpSp>
        <p:nvGrpSpPr>
          <p:cNvPr id="48" name="Group 47">
            <a:extLst>
              <a:ext uri="{FF2B5EF4-FFF2-40B4-BE49-F238E27FC236}">
                <a16:creationId xmlns:a16="http://schemas.microsoft.com/office/drawing/2014/main" id="{CD30018A-9CDC-DAAC-D787-73ACC60424C3}"/>
              </a:ext>
            </a:extLst>
          </p:cNvPr>
          <p:cNvGrpSpPr/>
          <p:nvPr/>
        </p:nvGrpSpPr>
        <p:grpSpPr>
          <a:xfrm>
            <a:off x="5091062" y="4688688"/>
            <a:ext cx="130087" cy="242088"/>
            <a:chOff x="4945002" y="4644410"/>
            <a:chExt cx="141064" cy="242088"/>
          </a:xfrm>
        </p:grpSpPr>
        <p:cxnSp>
          <p:nvCxnSpPr>
            <p:cNvPr id="670" name="Straight Connector 669">
              <a:extLst>
                <a:ext uri="{FF2B5EF4-FFF2-40B4-BE49-F238E27FC236}">
                  <a16:creationId xmlns:a16="http://schemas.microsoft.com/office/drawing/2014/main" id="{9BD2875E-F553-65F7-E633-B762C8D19514}"/>
                </a:ext>
              </a:extLst>
            </p:cNvPr>
            <p:cNvCxnSpPr>
              <a:cxnSpLocks/>
            </p:cNvCxnSpPr>
            <p:nvPr/>
          </p:nvCxnSpPr>
          <p:spPr>
            <a:xfrm rot="16200000">
              <a:off x="4988666" y="4671279"/>
              <a:ext cx="5373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671" name="TextBox 670">
              <a:extLst>
                <a:ext uri="{FF2B5EF4-FFF2-40B4-BE49-F238E27FC236}">
                  <a16:creationId xmlns:a16="http://schemas.microsoft.com/office/drawing/2014/main" id="{BF45D31B-7100-FD14-4081-79A9D9CEDCBD}"/>
                </a:ext>
              </a:extLst>
            </p:cNvPr>
            <p:cNvSpPr txBox="1"/>
            <p:nvPr/>
          </p:nvSpPr>
          <p:spPr>
            <a:xfrm>
              <a:off x="4945002" y="4732610"/>
              <a:ext cx="141064" cy="153888"/>
            </a:xfrm>
            <a:prstGeom prst="rect">
              <a:avLst/>
            </a:prstGeom>
            <a:noFill/>
          </p:spPr>
          <p:txBody>
            <a:bodyPr wrap="none" lIns="0" tIns="0" rIns="0" bIns="0" rtlCol="0" anchor="ctr">
              <a:spAutoFit/>
            </a:bodyPr>
            <a:lstStyle/>
            <a:p>
              <a:pPr algn="ctr"/>
              <a:r>
                <a:rPr lang="en-US" sz="1000"/>
                <a:t>54</a:t>
              </a:r>
            </a:p>
          </p:txBody>
        </p:sp>
      </p:grpSp>
      <p:grpSp>
        <p:nvGrpSpPr>
          <p:cNvPr id="49" name="Group 48">
            <a:extLst>
              <a:ext uri="{FF2B5EF4-FFF2-40B4-BE49-F238E27FC236}">
                <a16:creationId xmlns:a16="http://schemas.microsoft.com/office/drawing/2014/main" id="{B0C6C9C5-EE73-4DF6-D8DF-BFF29A0B1530}"/>
              </a:ext>
            </a:extLst>
          </p:cNvPr>
          <p:cNvGrpSpPr/>
          <p:nvPr/>
        </p:nvGrpSpPr>
        <p:grpSpPr>
          <a:xfrm>
            <a:off x="5472181" y="4688688"/>
            <a:ext cx="130087" cy="242088"/>
            <a:chOff x="5358279" y="4644410"/>
            <a:chExt cx="141064" cy="242088"/>
          </a:xfrm>
        </p:grpSpPr>
        <p:cxnSp>
          <p:nvCxnSpPr>
            <p:cNvPr id="668" name="Straight Connector 667">
              <a:extLst>
                <a:ext uri="{FF2B5EF4-FFF2-40B4-BE49-F238E27FC236}">
                  <a16:creationId xmlns:a16="http://schemas.microsoft.com/office/drawing/2014/main" id="{E1CD43A5-C448-D87F-BD0A-B703790DECD4}"/>
                </a:ext>
              </a:extLst>
            </p:cNvPr>
            <p:cNvCxnSpPr>
              <a:cxnSpLocks/>
            </p:cNvCxnSpPr>
            <p:nvPr/>
          </p:nvCxnSpPr>
          <p:spPr>
            <a:xfrm rot="16200000">
              <a:off x="5401943" y="4671279"/>
              <a:ext cx="5373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669" name="TextBox 668">
              <a:extLst>
                <a:ext uri="{FF2B5EF4-FFF2-40B4-BE49-F238E27FC236}">
                  <a16:creationId xmlns:a16="http://schemas.microsoft.com/office/drawing/2014/main" id="{D853EED7-CFEB-E2DA-DA53-F4299326B327}"/>
                </a:ext>
              </a:extLst>
            </p:cNvPr>
            <p:cNvSpPr txBox="1"/>
            <p:nvPr/>
          </p:nvSpPr>
          <p:spPr>
            <a:xfrm>
              <a:off x="5358279" y="4732610"/>
              <a:ext cx="141064" cy="153888"/>
            </a:xfrm>
            <a:prstGeom prst="rect">
              <a:avLst/>
            </a:prstGeom>
            <a:noFill/>
          </p:spPr>
          <p:txBody>
            <a:bodyPr wrap="none" lIns="0" tIns="0" rIns="0" bIns="0" rtlCol="0" anchor="ctr">
              <a:spAutoFit/>
            </a:bodyPr>
            <a:lstStyle/>
            <a:p>
              <a:pPr algn="ctr"/>
              <a:r>
                <a:rPr lang="en-US" sz="1000"/>
                <a:t>60</a:t>
              </a:r>
            </a:p>
          </p:txBody>
        </p:sp>
      </p:grpSp>
      <p:grpSp>
        <p:nvGrpSpPr>
          <p:cNvPr id="50" name="Group 49">
            <a:extLst>
              <a:ext uri="{FF2B5EF4-FFF2-40B4-BE49-F238E27FC236}">
                <a16:creationId xmlns:a16="http://schemas.microsoft.com/office/drawing/2014/main" id="{E9BEEC94-1E1F-6FB1-A4F3-DF49234C90E0}"/>
              </a:ext>
            </a:extLst>
          </p:cNvPr>
          <p:cNvGrpSpPr/>
          <p:nvPr/>
        </p:nvGrpSpPr>
        <p:grpSpPr>
          <a:xfrm>
            <a:off x="5853848" y="4688688"/>
            <a:ext cx="130087" cy="242088"/>
            <a:chOff x="5772152" y="4644410"/>
            <a:chExt cx="141064" cy="242088"/>
          </a:xfrm>
        </p:grpSpPr>
        <p:cxnSp>
          <p:nvCxnSpPr>
            <p:cNvPr id="666" name="Straight Connector 665">
              <a:extLst>
                <a:ext uri="{FF2B5EF4-FFF2-40B4-BE49-F238E27FC236}">
                  <a16:creationId xmlns:a16="http://schemas.microsoft.com/office/drawing/2014/main" id="{F764ACC5-8435-0156-BAAB-02C8165E9FCF}"/>
                </a:ext>
              </a:extLst>
            </p:cNvPr>
            <p:cNvCxnSpPr>
              <a:cxnSpLocks/>
            </p:cNvCxnSpPr>
            <p:nvPr/>
          </p:nvCxnSpPr>
          <p:spPr>
            <a:xfrm rot="16200000">
              <a:off x="5815816" y="4671279"/>
              <a:ext cx="5373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667" name="TextBox 666">
              <a:extLst>
                <a:ext uri="{FF2B5EF4-FFF2-40B4-BE49-F238E27FC236}">
                  <a16:creationId xmlns:a16="http://schemas.microsoft.com/office/drawing/2014/main" id="{9CC434FF-1B55-BB75-C415-24CDC4DE65D0}"/>
                </a:ext>
              </a:extLst>
            </p:cNvPr>
            <p:cNvSpPr txBox="1"/>
            <p:nvPr/>
          </p:nvSpPr>
          <p:spPr>
            <a:xfrm>
              <a:off x="5772152" y="4732610"/>
              <a:ext cx="141064" cy="153888"/>
            </a:xfrm>
            <a:prstGeom prst="rect">
              <a:avLst/>
            </a:prstGeom>
            <a:noFill/>
          </p:spPr>
          <p:txBody>
            <a:bodyPr wrap="none" lIns="0" tIns="0" rIns="0" bIns="0" rtlCol="0" anchor="ctr">
              <a:spAutoFit/>
            </a:bodyPr>
            <a:lstStyle/>
            <a:p>
              <a:pPr algn="ctr"/>
              <a:r>
                <a:rPr lang="en-US" sz="1000"/>
                <a:t>66</a:t>
              </a:r>
            </a:p>
          </p:txBody>
        </p:sp>
      </p:grpSp>
      <p:grpSp>
        <p:nvGrpSpPr>
          <p:cNvPr id="51" name="Group 50">
            <a:extLst>
              <a:ext uri="{FF2B5EF4-FFF2-40B4-BE49-F238E27FC236}">
                <a16:creationId xmlns:a16="http://schemas.microsoft.com/office/drawing/2014/main" id="{E49809A1-27C9-AB07-F437-BFFC0B2E2564}"/>
              </a:ext>
            </a:extLst>
          </p:cNvPr>
          <p:cNvGrpSpPr/>
          <p:nvPr/>
        </p:nvGrpSpPr>
        <p:grpSpPr>
          <a:xfrm>
            <a:off x="6235515" y="4688688"/>
            <a:ext cx="130087" cy="242088"/>
            <a:chOff x="6186024" y="4644410"/>
            <a:chExt cx="141064" cy="242088"/>
          </a:xfrm>
        </p:grpSpPr>
        <p:cxnSp>
          <p:nvCxnSpPr>
            <p:cNvPr id="664" name="Straight Connector 663">
              <a:extLst>
                <a:ext uri="{FF2B5EF4-FFF2-40B4-BE49-F238E27FC236}">
                  <a16:creationId xmlns:a16="http://schemas.microsoft.com/office/drawing/2014/main" id="{E17BA871-DB16-98CE-62D7-1291730175B1}"/>
                </a:ext>
              </a:extLst>
            </p:cNvPr>
            <p:cNvCxnSpPr>
              <a:cxnSpLocks/>
            </p:cNvCxnSpPr>
            <p:nvPr/>
          </p:nvCxnSpPr>
          <p:spPr>
            <a:xfrm rot="16200000">
              <a:off x="6229688" y="4671279"/>
              <a:ext cx="5373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665" name="TextBox 664">
              <a:extLst>
                <a:ext uri="{FF2B5EF4-FFF2-40B4-BE49-F238E27FC236}">
                  <a16:creationId xmlns:a16="http://schemas.microsoft.com/office/drawing/2014/main" id="{FECFA10A-705B-7FD9-790A-47E1FDC972D1}"/>
                </a:ext>
              </a:extLst>
            </p:cNvPr>
            <p:cNvSpPr txBox="1"/>
            <p:nvPr/>
          </p:nvSpPr>
          <p:spPr>
            <a:xfrm>
              <a:off x="6186024" y="4732610"/>
              <a:ext cx="141064" cy="153888"/>
            </a:xfrm>
            <a:prstGeom prst="rect">
              <a:avLst/>
            </a:prstGeom>
            <a:noFill/>
          </p:spPr>
          <p:txBody>
            <a:bodyPr wrap="none" lIns="0" tIns="0" rIns="0" bIns="0" rtlCol="0" anchor="ctr">
              <a:spAutoFit/>
            </a:bodyPr>
            <a:lstStyle/>
            <a:p>
              <a:pPr algn="ctr"/>
              <a:r>
                <a:rPr lang="en-US" sz="1000"/>
                <a:t>72</a:t>
              </a:r>
            </a:p>
          </p:txBody>
        </p:sp>
      </p:grpSp>
      <p:grpSp>
        <p:nvGrpSpPr>
          <p:cNvPr id="52" name="Group 51">
            <a:extLst>
              <a:ext uri="{FF2B5EF4-FFF2-40B4-BE49-F238E27FC236}">
                <a16:creationId xmlns:a16="http://schemas.microsoft.com/office/drawing/2014/main" id="{32AEE319-93CC-D5DF-BAF7-5EFFB08FC37B}"/>
              </a:ext>
            </a:extLst>
          </p:cNvPr>
          <p:cNvGrpSpPr/>
          <p:nvPr/>
        </p:nvGrpSpPr>
        <p:grpSpPr>
          <a:xfrm>
            <a:off x="6620694" y="4688688"/>
            <a:ext cx="130087" cy="242088"/>
            <a:chOff x="6603705" y="4644410"/>
            <a:chExt cx="141064" cy="242088"/>
          </a:xfrm>
        </p:grpSpPr>
        <p:cxnSp>
          <p:nvCxnSpPr>
            <p:cNvPr id="662" name="Straight Connector 661">
              <a:extLst>
                <a:ext uri="{FF2B5EF4-FFF2-40B4-BE49-F238E27FC236}">
                  <a16:creationId xmlns:a16="http://schemas.microsoft.com/office/drawing/2014/main" id="{EA0EB68B-75BD-F080-B1FF-F6936FBF3698}"/>
                </a:ext>
              </a:extLst>
            </p:cNvPr>
            <p:cNvCxnSpPr>
              <a:cxnSpLocks/>
            </p:cNvCxnSpPr>
            <p:nvPr/>
          </p:nvCxnSpPr>
          <p:spPr>
            <a:xfrm rot="16200000">
              <a:off x="6647369" y="4671279"/>
              <a:ext cx="5373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663" name="TextBox 662">
              <a:extLst>
                <a:ext uri="{FF2B5EF4-FFF2-40B4-BE49-F238E27FC236}">
                  <a16:creationId xmlns:a16="http://schemas.microsoft.com/office/drawing/2014/main" id="{C2EA5612-05AA-5784-0097-15602807A9B7}"/>
                </a:ext>
              </a:extLst>
            </p:cNvPr>
            <p:cNvSpPr txBox="1"/>
            <p:nvPr/>
          </p:nvSpPr>
          <p:spPr>
            <a:xfrm>
              <a:off x="6603705" y="4732610"/>
              <a:ext cx="141064" cy="153888"/>
            </a:xfrm>
            <a:prstGeom prst="rect">
              <a:avLst/>
            </a:prstGeom>
            <a:noFill/>
          </p:spPr>
          <p:txBody>
            <a:bodyPr wrap="none" lIns="0" tIns="0" rIns="0" bIns="0" rtlCol="0" anchor="ctr">
              <a:spAutoFit/>
            </a:bodyPr>
            <a:lstStyle/>
            <a:p>
              <a:pPr algn="ctr"/>
              <a:r>
                <a:rPr lang="en-US" sz="1000"/>
                <a:t>78</a:t>
              </a:r>
            </a:p>
          </p:txBody>
        </p:sp>
      </p:grpSp>
      <p:grpSp>
        <p:nvGrpSpPr>
          <p:cNvPr id="53" name="Group 52">
            <a:extLst>
              <a:ext uri="{FF2B5EF4-FFF2-40B4-BE49-F238E27FC236}">
                <a16:creationId xmlns:a16="http://schemas.microsoft.com/office/drawing/2014/main" id="{131A7ED2-003A-370D-E7C0-C66441F0CD0F}"/>
              </a:ext>
            </a:extLst>
          </p:cNvPr>
          <p:cNvGrpSpPr/>
          <p:nvPr/>
        </p:nvGrpSpPr>
        <p:grpSpPr>
          <a:xfrm>
            <a:off x="7002359" y="4688688"/>
            <a:ext cx="130087" cy="242088"/>
            <a:chOff x="7017575" y="4644410"/>
            <a:chExt cx="141064" cy="242088"/>
          </a:xfrm>
        </p:grpSpPr>
        <p:cxnSp>
          <p:nvCxnSpPr>
            <p:cNvPr id="660" name="Straight Connector 659">
              <a:extLst>
                <a:ext uri="{FF2B5EF4-FFF2-40B4-BE49-F238E27FC236}">
                  <a16:creationId xmlns:a16="http://schemas.microsoft.com/office/drawing/2014/main" id="{856B0BB7-C575-7E9F-E9D0-C63E51271FBF}"/>
                </a:ext>
              </a:extLst>
            </p:cNvPr>
            <p:cNvCxnSpPr>
              <a:cxnSpLocks/>
            </p:cNvCxnSpPr>
            <p:nvPr/>
          </p:nvCxnSpPr>
          <p:spPr>
            <a:xfrm rot="16200000">
              <a:off x="7061239" y="4671279"/>
              <a:ext cx="5373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661" name="TextBox 660">
              <a:extLst>
                <a:ext uri="{FF2B5EF4-FFF2-40B4-BE49-F238E27FC236}">
                  <a16:creationId xmlns:a16="http://schemas.microsoft.com/office/drawing/2014/main" id="{50331966-74B8-24CC-790B-460C2074E28A}"/>
                </a:ext>
              </a:extLst>
            </p:cNvPr>
            <p:cNvSpPr txBox="1"/>
            <p:nvPr/>
          </p:nvSpPr>
          <p:spPr>
            <a:xfrm>
              <a:off x="7017575" y="4732610"/>
              <a:ext cx="141064" cy="153888"/>
            </a:xfrm>
            <a:prstGeom prst="rect">
              <a:avLst/>
            </a:prstGeom>
            <a:noFill/>
          </p:spPr>
          <p:txBody>
            <a:bodyPr wrap="none" lIns="0" tIns="0" rIns="0" bIns="0" rtlCol="0" anchor="ctr">
              <a:spAutoFit/>
            </a:bodyPr>
            <a:lstStyle/>
            <a:p>
              <a:pPr algn="ctr"/>
              <a:r>
                <a:rPr lang="en-US" sz="1000"/>
                <a:t>84</a:t>
              </a:r>
            </a:p>
          </p:txBody>
        </p:sp>
      </p:grpSp>
      <p:grpSp>
        <p:nvGrpSpPr>
          <p:cNvPr id="54" name="Group 53">
            <a:extLst>
              <a:ext uri="{FF2B5EF4-FFF2-40B4-BE49-F238E27FC236}">
                <a16:creationId xmlns:a16="http://schemas.microsoft.com/office/drawing/2014/main" id="{D8829234-404E-5F59-4D08-D58CBA21ECE3}"/>
              </a:ext>
            </a:extLst>
          </p:cNvPr>
          <p:cNvGrpSpPr/>
          <p:nvPr/>
        </p:nvGrpSpPr>
        <p:grpSpPr>
          <a:xfrm>
            <a:off x="7393375" y="4688688"/>
            <a:ext cx="130087" cy="242088"/>
            <a:chOff x="7441585" y="4644410"/>
            <a:chExt cx="141064" cy="242088"/>
          </a:xfrm>
        </p:grpSpPr>
        <p:cxnSp>
          <p:nvCxnSpPr>
            <p:cNvPr id="658" name="Straight Connector 657">
              <a:extLst>
                <a:ext uri="{FF2B5EF4-FFF2-40B4-BE49-F238E27FC236}">
                  <a16:creationId xmlns:a16="http://schemas.microsoft.com/office/drawing/2014/main" id="{1EC2599A-9C1E-BFEA-CC5D-EC3D2EB7C959}"/>
                </a:ext>
              </a:extLst>
            </p:cNvPr>
            <p:cNvCxnSpPr>
              <a:cxnSpLocks/>
            </p:cNvCxnSpPr>
            <p:nvPr/>
          </p:nvCxnSpPr>
          <p:spPr>
            <a:xfrm rot="16200000">
              <a:off x="7485249" y="4671279"/>
              <a:ext cx="5373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659" name="TextBox 658">
              <a:extLst>
                <a:ext uri="{FF2B5EF4-FFF2-40B4-BE49-F238E27FC236}">
                  <a16:creationId xmlns:a16="http://schemas.microsoft.com/office/drawing/2014/main" id="{84E0E196-96B6-6F4F-0E3D-8CA1ED31EFC8}"/>
                </a:ext>
              </a:extLst>
            </p:cNvPr>
            <p:cNvSpPr txBox="1"/>
            <p:nvPr/>
          </p:nvSpPr>
          <p:spPr>
            <a:xfrm>
              <a:off x="7441585" y="4732610"/>
              <a:ext cx="141064" cy="153888"/>
            </a:xfrm>
            <a:prstGeom prst="rect">
              <a:avLst/>
            </a:prstGeom>
            <a:noFill/>
          </p:spPr>
          <p:txBody>
            <a:bodyPr wrap="none" lIns="0" tIns="0" rIns="0" bIns="0" rtlCol="0" anchor="ctr">
              <a:spAutoFit/>
            </a:bodyPr>
            <a:lstStyle/>
            <a:p>
              <a:pPr algn="ctr"/>
              <a:r>
                <a:rPr lang="en-US" sz="1000"/>
                <a:t>90</a:t>
              </a:r>
            </a:p>
          </p:txBody>
        </p:sp>
      </p:grpSp>
      <p:grpSp>
        <p:nvGrpSpPr>
          <p:cNvPr id="55" name="Group 54">
            <a:extLst>
              <a:ext uri="{FF2B5EF4-FFF2-40B4-BE49-F238E27FC236}">
                <a16:creationId xmlns:a16="http://schemas.microsoft.com/office/drawing/2014/main" id="{E4B105B3-EA41-5EF4-31CB-01F009E47FD2}"/>
              </a:ext>
            </a:extLst>
          </p:cNvPr>
          <p:cNvGrpSpPr/>
          <p:nvPr/>
        </p:nvGrpSpPr>
        <p:grpSpPr>
          <a:xfrm>
            <a:off x="7776010" y="4688688"/>
            <a:ext cx="130087" cy="242088"/>
            <a:chOff x="7856507" y="4644410"/>
            <a:chExt cx="141064" cy="242088"/>
          </a:xfrm>
        </p:grpSpPr>
        <p:cxnSp>
          <p:nvCxnSpPr>
            <p:cNvPr id="656" name="Straight Connector 655">
              <a:extLst>
                <a:ext uri="{FF2B5EF4-FFF2-40B4-BE49-F238E27FC236}">
                  <a16:creationId xmlns:a16="http://schemas.microsoft.com/office/drawing/2014/main" id="{E971426C-9698-E952-9386-8662B032F2FB}"/>
                </a:ext>
              </a:extLst>
            </p:cNvPr>
            <p:cNvCxnSpPr>
              <a:cxnSpLocks/>
            </p:cNvCxnSpPr>
            <p:nvPr/>
          </p:nvCxnSpPr>
          <p:spPr>
            <a:xfrm rot="16200000">
              <a:off x="7900171" y="4671279"/>
              <a:ext cx="5373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657" name="TextBox 656">
              <a:extLst>
                <a:ext uri="{FF2B5EF4-FFF2-40B4-BE49-F238E27FC236}">
                  <a16:creationId xmlns:a16="http://schemas.microsoft.com/office/drawing/2014/main" id="{FA6D1DFA-CF64-0F00-CDE4-38215C3E7072}"/>
                </a:ext>
              </a:extLst>
            </p:cNvPr>
            <p:cNvSpPr txBox="1"/>
            <p:nvPr/>
          </p:nvSpPr>
          <p:spPr>
            <a:xfrm>
              <a:off x="7856507" y="4732610"/>
              <a:ext cx="141064" cy="153888"/>
            </a:xfrm>
            <a:prstGeom prst="rect">
              <a:avLst/>
            </a:prstGeom>
            <a:noFill/>
          </p:spPr>
          <p:txBody>
            <a:bodyPr wrap="none" lIns="0" tIns="0" rIns="0" bIns="0" rtlCol="0" anchor="ctr">
              <a:spAutoFit/>
            </a:bodyPr>
            <a:lstStyle/>
            <a:p>
              <a:pPr algn="ctr"/>
              <a:r>
                <a:rPr lang="en-US" sz="1000"/>
                <a:t>96</a:t>
              </a:r>
            </a:p>
          </p:txBody>
        </p:sp>
      </p:grpSp>
      <p:grpSp>
        <p:nvGrpSpPr>
          <p:cNvPr id="56" name="Group 55">
            <a:extLst>
              <a:ext uri="{FF2B5EF4-FFF2-40B4-BE49-F238E27FC236}">
                <a16:creationId xmlns:a16="http://schemas.microsoft.com/office/drawing/2014/main" id="{DFA5E70C-6278-B0B4-F298-A4B865F32D32}"/>
              </a:ext>
            </a:extLst>
          </p:cNvPr>
          <p:cNvGrpSpPr/>
          <p:nvPr/>
        </p:nvGrpSpPr>
        <p:grpSpPr>
          <a:xfrm>
            <a:off x="8135190" y="4688688"/>
            <a:ext cx="195132" cy="242088"/>
            <a:chOff x="8245995" y="4644410"/>
            <a:chExt cx="211597" cy="242088"/>
          </a:xfrm>
        </p:grpSpPr>
        <p:cxnSp>
          <p:nvCxnSpPr>
            <p:cNvPr id="654" name="Straight Connector 653">
              <a:extLst>
                <a:ext uri="{FF2B5EF4-FFF2-40B4-BE49-F238E27FC236}">
                  <a16:creationId xmlns:a16="http://schemas.microsoft.com/office/drawing/2014/main" id="{FDD2872A-6F6E-CAB7-87A1-6C23E86662D5}"/>
                </a:ext>
              </a:extLst>
            </p:cNvPr>
            <p:cNvCxnSpPr>
              <a:cxnSpLocks/>
            </p:cNvCxnSpPr>
            <p:nvPr/>
          </p:nvCxnSpPr>
          <p:spPr>
            <a:xfrm rot="16200000">
              <a:off x="8324925" y="4671279"/>
              <a:ext cx="5373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655" name="TextBox 654">
              <a:extLst>
                <a:ext uri="{FF2B5EF4-FFF2-40B4-BE49-F238E27FC236}">
                  <a16:creationId xmlns:a16="http://schemas.microsoft.com/office/drawing/2014/main" id="{5DF29182-6027-609B-34E4-B3CE6B42D43F}"/>
                </a:ext>
              </a:extLst>
            </p:cNvPr>
            <p:cNvSpPr txBox="1"/>
            <p:nvPr/>
          </p:nvSpPr>
          <p:spPr>
            <a:xfrm>
              <a:off x="8245995" y="4732610"/>
              <a:ext cx="211597" cy="153888"/>
            </a:xfrm>
            <a:prstGeom prst="rect">
              <a:avLst/>
            </a:prstGeom>
            <a:noFill/>
          </p:spPr>
          <p:txBody>
            <a:bodyPr wrap="none" lIns="0" tIns="0" rIns="0" bIns="0" rtlCol="0" anchor="ctr">
              <a:spAutoFit/>
            </a:bodyPr>
            <a:lstStyle/>
            <a:p>
              <a:pPr algn="ctr"/>
              <a:r>
                <a:rPr lang="en-US" sz="1000"/>
                <a:t>102</a:t>
              </a:r>
            </a:p>
          </p:txBody>
        </p:sp>
      </p:grpSp>
      <p:sp>
        <p:nvSpPr>
          <p:cNvPr id="57" name="TextBox 56">
            <a:extLst>
              <a:ext uri="{FF2B5EF4-FFF2-40B4-BE49-F238E27FC236}">
                <a16:creationId xmlns:a16="http://schemas.microsoft.com/office/drawing/2014/main" id="{6AE7E312-05DA-FF0F-F6C1-DC8C5DD44ADF}"/>
              </a:ext>
            </a:extLst>
          </p:cNvPr>
          <p:cNvSpPr txBox="1"/>
          <p:nvPr/>
        </p:nvSpPr>
        <p:spPr>
          <a:xfrm>
            <a:off x="4004813" y="4956251"/>
            <a:ext cx="1918790" cy="184666"/>
          </a:xfrm>
          <a:prstGeom prst="rect">
            <a:avLst/>
          </a:prstGeom>
          <a:noFill/>
        </p:spPr>
        <p:txBody>
          <a:bodyPr wrap="none" lIns="0" tIns="0" rIns="0" bIns="0" rtlCol="0">
            <a:spAutoFit/>
          </a:bodyPr>
          <a:lstStyle/>
          <a:p>
            <a:pPr algn="ctr"/>
            <a:r>
              <a:rPr lang="en-US" sz="1200" b="1"/>
              <a:t>Months since randomization</a:t>
            </a:r>
          </a:p>
        </p:txBody>
      </p:sp>
      <p:sp>
        <p:nvSpPr>
          <p:cNvPr id="58" name="TextBox 57">
            <a:extLst>
              <a:ext uri="{FF2B5EF4-FFF2-40B4-BE49-F238E27FC236}">
                <a16:creationId xmlns:a16="http://schemas.microsoft.com/office/drawing/2014/main" id="{CA9B668B-DDE3-A4B1-86B3-0BC342020749}"/>
              </a:ext>
            </a:extLst>
          </p:cNvPr>
          <p:cNvSpPr txBox="1"/>
          <p:nvPr/>
        </p:nvSpPr>
        <p:spPr>
          <a:xfrm>
            <a:off x="765865" y="5027428"/>
            <a:ext cx="569133" cy="153888"/>
          </a:xfrm>
          <a:prstGeom prst="rect">
            <a:avLst/>
          </a:prstGeom>
          <a:noFill/>
        </p:spPr>
        <p:txBody>
          <a:bodyPr wrap="none" lIns="0" tIns="0" rIns="0" bIns="0" rtlCol="0">
            <a:spAutoFit/>
          </a:bodyPr>
          <a:lstStyle/>
          <a:p>
            <a:r>
              <a:rPr lang="en-US" sz="1000" b="1"/>
              <a:t>No. at risk</a:t>
            </a:r>
          </a:p>
        </p:txBody>
      </p:sp>
      <p:sp>
        <p:nvSpPr>
          <p:cNvPr id="59" name="TextBox 58">
            <a:extLst>
              <a:ext uri="{FF2B5EF4-FFF2-40B4-BE49-F238E27FC236}">
                <a16:creationId xmlns:a16="http://schemas.microsoft.com/office/drawing/2014/main" id="{AA475D14-1298-9796-4A32-4C19F2BDECA8}"/>
              </a:ext>
            </a:extLst>
          </p:cNvPr>
          <p:cNvSpPr txBox="1"/>
          <p:nvPr/>
        </p:nvSpPr>
        <p:spPr>
          <a:xfrm>
            <a:off x="1596021" y="5234446"/>
            <a:ext cx="195131" cy="307777"/>
          </a:xfrm>
          <a:prstGeom prst="rect">
            <a:avLst/>
          </a:prstGeom>
          <a:noFill/>
        </p:spPr>
        <p:txBody>
          <a:bodyPr wrap="none" lIns="0" tIns="0" rIns="0" bIns="0" rtlCol="0" anchor="ctr">
            <a:spAutoFit/>
          </a:bodyPr>
          <a:lstStyle/>
          <a:p>
            <a:pPr algn="ctr"/>
            <a:r>
              <a:rPr lang="en-US" sz="1000">
                <a:solidFill>
                  <a:schemeClr val="accent3"/>
                </a:solidFill>
              </a:rPr>
              <a:t>260</a:t>
            </a:r>
          </a:p>
          <a:p>
            <a:pPr algn="ctr"/>
            <a:r>
              <a:rPr lang="en-US" sz="1000">
                <a:solidFill>
                  <a:srgbClr val="7F7F7F"/>
                </a:solidFill>
              </a:rPr>
              <a:t>131</a:t>
            </a:r>
          </a:p>
        </p:txBody>
      </p:sp>
      <p:sp>
        <p:nvSpPr>
          <p:cNvPr id="60" name="TextBox 59">
            <a:extLst>
              <a:ext uri="{FF2B5EF4-FFF2-40B4-BE49-F238E27FC236}">
                <a16:creationId xmlns:a16="http://schemas.microsoft.com/office/drawing/2014/main" id="{DBF1418A-BAF5-1772-B142-6D64CF9ED0D9}"/>
              </a:ext>
            </a:extLst>
          </p:cNvPr>
          <p:cNvSpPr txBox="1"/>
          <p:nvPr/>
        </p:nvSpPr>
        <p:spPr>
          <a:xfrm>
            <a:off x="1972519" y="5234446"/>
            <a:ext cx="211597" cy="307777"/>
          </a:xfrm>
          <a:prstGeom prst="rect">
            <a:avLst/>
          </a:prstGeom>
          <a:noFill/>
        </p:spPr>
        <p:txBody>
          <a:bodyPr wrap="none" lIns="0" tIns="0" rIns="0" bIns="0" rtlCol="0" anchor="ctr">
            <a:spAutoFit/>
          </a:bodyPr>
          <a:lstStyle/>
          <a:p>
            <a:pPr algn="ctr"/>
            <a:r>
              <a:rPr lang="en-US" sz="1000">
                <a:solidFill>
                  <a:schemeClr val="accent3"/>
                </a:solidFill>
              </a:rPr>
              <a:t>240</a:t>
            </a:r>
          </a:p>
          <a:p>
            <a:pPr algn="ctr"/>
            <a:r>
              <a:rPr lang="en-US" sz="1000">
                <a:solidFill>
                  <a:srgbClr val="7F7F7F"/>
                </a:solidFill>
              </a:rPr>
              <a:t>114</a:t>
            </a:r>
          </a:p>
        </p:txBody>
      </p:sp>
      <p:sp>
        <p:nvSpPr>
          <p:cNvPr id="61" name="TextBox 60">
            <a:extLst>
              <a:ext uri="{FF2B5EF4-FFF2-40B4-BE49-F238E27FC236}">
                <a16:creationId xmlns:a16="http://schemas.microsoft.com/office/drawing/2014/main" id="{25BF1CDA-BBA7-416C-73DF-E513F8C3D30E}"/>
              </a:ext>
            </a:extLst>
          </p:cNvPr>
          <p:cNvSpPr txBox="1"/>
          <p:nvPr/>
        </p:nvSpPr>
        <p:spPr>
          <a:xfrm>
            <a:off x="2369640" y="5234446"/>
            <a:ext cx="195131" cy="307777"/>
          </a:xfrm>
          <a:prstGeom prst="rect">
            <a:avLst/>
          </a:prstGeom>
          <a:noFill/>
        </p:spPr>
        <p:txBody>
          <a:bodyPr wrap="none" lIns="0" tIns="0" rIns="0" bIns="0" rtlCol="0" anchor="ctr">
            <a:spAutoFit/>
          </a:bodyPr>
          <a:lstStyle/>
          <a:p>
            <a:pPr algn="ctr"/>
            <a:r>
              <a:rPr lang="en-US" sz="1000">
                <a:solidFill>
                  <a:schemeClr val="accent3"/>
                </a:solidFill>
              </a:rPr>
              <a:t>223</a:t>
            </a:r>
          </a:p>
          <a:p>
            <a:pPr algn="ctr"/>
            <a:r>
              <a:rPr lang="en-US" sz="1000">
                <a:solidFill>
                  <a:srgbClr val="7F7F7F"/>
                </a:solidFill>
              </a:rPr>
              <a:t>79</a:t>
            </a:r>
          </a:p>
        </p:txBody>
      </p:sp>
      <p:sp>
        <p:nvSpPr>
          <p:cNvPr id="62" name="TextBox 61">
            <a:extLst>
              <a:ext uri="{FF2B5EF4-FFF2-40B4-BE49-F238E27FC236}">
                <a16:creationId xmlns:a16="http://schemas.microsoft.com/office/drawing/2014/main" id="{D713F6F1-17A0-137C-FFB8-E4D121B29C9F}"/>
              </a:ext>
            </a:extLst>
          </p:cNvPr>
          <p:cNvSpPr txBox="1"/>
          <p:nvPr/>
        </p:nvSpPr>
        <p:spPr>
          <a:xfrm>
            <a:off x="2752613" y="5234446"/>
            <a:ext cx="195131" cy="307777"/>
          </a:xfrm>
          <a:prstGeom prst="rect">
            <a:avLst/>
          </a:prstGeom>
          <a:noFill/>
        </p:spPr>
        <p:txBody>
          <a:bodyPr wrap="none" lIns="0" tIns="0" rIns="0" bIns="0" rtlCol="0" anchor="ctr">
            <a:spAutoFit/>
          </a:bodyPr>
          <a:lstStyle/>
          <a:p>
            <a:pPr algn="ctr"/>
            <a:r>
              <a:rPr lang="en-US" sz="1000">
                <a:solidFill>
                  <a:schemeClr val="accent3"/>
                </a:solidFill>
              </a:rPr>
              <a:t>203</a:t>
            </a:r>
          </a:p>
          <a:p>
            <a:pPr algn="ctr"/>
            <a:r>
              <a:rPr lang="en-US" sz="1000">
                <a:solidFill>
                  <a:srgbClr val="7F7F7F"/>
                </a:solidFill>
              </a:rPr>
              <a:t>55</a:t>
            </a:r>
          </a:p>
        </p:txBody>
      </p:sp>
      <p:sp>
        <p:nvSpPr>
          <p:cNvPr id="63" name="TextBox 62">
            <a:extLst>
              <a:ext uri="{FF2B5EF4-FFF2-40B4-BE49-F238E27FC236}">
                <a16:creationId xmlns:a16="http://schemas.microsoft.com/office/drawing/2014/main" id="{2EAB7DFD-783E-C054-62C7-43D322059A82}"/>
              </a:ext>
            </a:extLst>
          </p:cNvPr>
          <p:cNvSpPr txBox="1"/>
          <p:nvPr/>
        </p:nvSpPr>
        <p:spPr>
          <a:xfrm>
            <a:off x="3135170" y="5234446"/>
            <a:ext cx="195131" cy="307777"/>
          </a:xfrm>
          <a:prstGeom prst="rect">
            <a:avLst/>
          </a:prstGeom>
          <a:noFill/>
        </p:spPr>
        <p:txBody>
          <a:bodyPr wrap="none" lIns="0" tIns="0" rIns="0" bIns="0" rtlCol="0" anchor="ctr">
            <a:spAutoFit/>
          </a:bodyPr>
          <a:lstStyle/>
          <a:p>
            <a:pPr algn="ctr"/>
            <a:r>
              <a:rPr lang="en-US" sz="1000">
                <a:solidFill>
                  <a:schemeClr val="accent3"/>
                </a:solidFill>
              </a:rPr>
              <a:t>190</a:t>
            </a:r>
          </a:p>
          <a:p>
            <a:pPr algn="ctr"/>
            <a:r>
              <a:rPr lang="en-US" sz="1000">
                <a:solidFill>
                  <a:srgbClr val="7F7F7F"/>
                </a:solidFill>
              </a:rPr>
              <a:t>45</a:t>
            </a:r>
          </a:p>
        </p:txBody>
      </p:sp>
      <p:sp>
        <p:nvSpPr>
          <p:cNvPr id="64" name="TextBox 63">
            <a:extLst>
              <a:ext uri="{FF2B5EF4-FFF2-40B4-BE49-F238E27FC236}">
                <a16:creationId xmlns:a16="http://schemas.microsoft.com/office/drawing/2014/main" id="{D211E56F-69B0-594F-CBDB-10CC6C69A243}"/>
              </a:ext>
            </a:extLst>
          </p:cNvPr>
          <p:cNvSpPr txBox="1"/>
          <p:nvPr/>
        </p:nvSpPr>
        <p:spPr>
          <a:xfrm>
            <a:off x="3517726" y="5234446"/>
            <a:ext cx="195131" cy="307777"/>
          </a:xfrm>
          <a:prstGeom prst="rect">
            <a:avLst/>
          </a:prstGeom>
          <a:noFill/>
        </p:spPr>
        <p:txBody>
          <a:bodyPr wrap="none" lIns="0" tIns="0" rIns="0" bIns="0" rtlCol="0" anchor="ctr">
            <a:spAutoFit/>
          </a:bodyPr>
          <a:lstStyle/>
          <a:p>
            <a:pPr algn="ctr"/>
            <a:r>
              <a:rPr lang="en-US" sz="1000">
                <a:solidFill>
                  <a:schemeClr val="accent3"/>
                </a:solidFill>
              </a:rPr>
              <a:t>160</a:t>
            </a:r>
          </a:p>
          <a:p>
            <a:pPr algn="ctr"/>
            <a:r>
              <a:rPr lang="en-US" sz="1000">
                <a:solidFill>
                  <a:srgbClr val="7F7F7F"/>
                </a:solidFill>
              </a:rPr>
              <a:t>39</a:t>
            </a:r>
          </a:p>
        </p:txBody>
      </p:sp>
      <p:sp>
        <p:nvSpPr>
          <p:cNvPr id="65" name="TextBox 64">
            <a:extLst>
              <a:ext uri="{FF2B5EF4-FFF2-40B4-BE49-F238E27FC236}">
                <a16:creationId xmlns:a16="http://schemas.microsoft.com/office/drawing/2014/main" id="{F1249B39-EC9D-3309-0F03-E838F80F12DF}"/>
              </a:ext>
            </a:extLst>
          </p:cNvPr>
          <p:cNvSpPr txBox="1"/>
          <p:nvPr/>
        </p:nvSpPr>
        <p:spPr>
          <a:xfrm>
            <a:off x="3907309" y="5234446"/>
            <a:ext cx="195131" cy="307777"/>
          </a:xfrm>
          <a:prstGeom prst="rect">
            <a:avLst/>
          </a:prstGeom>
          <a:noFill/>
        </p:spPr>
        <p:txBody>
          <a:bodyPr wrap="none" lIns="0" tIns="0" rIns="0" bIns="0" rtlCol="0" anchor="ctr">
            <a:spAutoFit/>
          </a:bodyPr>
          <a:lstStyle/>
          <a:p>
            <a:pPr algn="ctr"/>
            <a:r>
              <a:rPr lang="en-US" sz="1000">
                <a:solidFill>
                  <a:schemeClr val="accent3"/>
                </a:solidFill>
              </a:rPr>
              <a:t>147</a:t>
            </a:r>
          </a:p>
          <a:p>
            <a:pPr algn="ctr"/>
            <a:r>
              <a:rPr lang="en-US" sz="1000">
                <a:solidFill>
                  <a:srgbClr val="7F7F7F"/>
                </a:solidFill>
              </a:rPr>
              <a:t>32</a:t>
            </a:r>
          </a:p>
        </p:txBody>
      </p:sp>
      <p:sp>
        <p:nvSpPr>
          <p:cNvPr id="66" name="TextBox 65">
            <a:extLst>
              <a:ext uri="{FF2B5EF4-FFF2-40B4-BE49-F238E27FC236}">
                <a16:creationId xmlns:a16="http://schemas.microsoft.com/office/drawing/2014/main" id="{B6474839-0B94-C34F-41F3-E4FE2C31D440}"/>
              </a:ext>
            </a:extLst>
          </p:cNvPr>
          <p:cNvSpPr txBox="1"/>
          <p:nvPr/>
        </p:nvSpPr>
        <p:spPr>
          <a:xfrm>
            <a:off x="4288852" y="5234446"/>
            <a:ext cx="195131" cy="307777"/>
          </a:xfrm>
          <a:prstGeom prst="rect">
            <a:avLst/>
          </a:prstGeom>
          <a:noFill/>
        </p:spPr>
        <p:txBody>
          <a:bodyPr wrap="none" lIns="0" tIns="0" rIns="0" bIns="0" rtlCol="0" anchor="ctr">
            <a:spAutoFit/>
          </a:bodyPr>
          <a:lstStyle/>
          <a:p>
            <a:pPr algn="ctr"/>
            <a:r>
              <a:rPr lang="en-US" sz="1000">
                <a:solidFill>
                  <a:schemeClr val="accent3"/>
                </a:solidFill>
              </a:rPr>
              <a:t>141</a:t>
            </a:r>
          </a:p>
          <a:p>
            <a:pPr algn="ctr"/>
            <a:r>
              <a:rPr lang="en-US" sz="1000">
                <a:solidFill>
                  <a:srgbClr val="7F7F7F"/>
                </a:solidFill>
              </a:rPr>
              <a:t>28</a:t>
            </a:r>
          </a:p>
        </p:txBody>
      </p:sp>
      <p:sp>
        <p:nvSpPr>
          <p:cNvPr id="67" name="TextBox 66">
            <a:extLst>
              <a:ext uri="{FF2B5EF4-FFF2-40B4-BE49-F238E27FC236}">
                <a16:creationId xmlns:a16="http://schemas.microsoft.com/office/drawing/2014/main" id="{444BD581-7CB1-FA8F-CA2D-9CE3532E18AE}"/>
              </a:ext>
            </a:extLst>
          </p:cNvPr>
          <p:cNvSpPr txBox="1"/>
          <p:nvPr/>
        </p:nvSpPr>
        <p:spPr>
          <a:xfrm>
            <a:off x="4673909" y="5234446"/>
            <a:ext cx="195131" cy="307777"/>
          </a:xfrm>
          <a:prstGeom prst="rect">
            <a:avLst/>
          </a:prstGeom>
          <a:noFill/>
        </p:spPr>
        <p:txBody>
          <a:bodyPr wrap="none" lIns="0" tIns="0" rIns="0" bIns="0" rtlCol="0" anchor="ctr">
            <a:spAutoFit/>
          </a:bodyPr>
          <a:lstStyle/>
          <a:p>
            <a:pPr algn="ctr"/>
            <a:r>
              <a:rPr lang="en-US" sz="1000">
                <a:solidFill>
                  <a:schemeClr val="accent3"/>
                </a:solidFill>
              </a:rPr>
              <a:t>132</a:t>
            </a:r>
          </a:p>
          <a:p>
            <a:pPr algn="ctr"/>
            <a:r>
              <a:rPr lang="en-US" sz="1000">
                <a:solidFill>
                  <a:srgbClr val="7F7F7F"/>
                </a:solidFill>
              </a:rPr>
              <a:t>26</a:t>
            </a:r>
          </a:p>
        </p:txBody>
      </p:sp>
      <p:sp>
        <p:nvSpPr>
          <p:cNvPr id="68" name="TextBox 67">
            <a:extLst>
              <a:ext uri="{FF2B5EF4-FFF2-40B4-BE49-F238E27FC236}">
                <a16:creationId xmlns:a16="http://schemas.microsoft.com/office/drawing/2014/main" id="{E3FF141B-B106-AA7E-BD5D-7CE23560A9F7}"/>
              </a:ext>
            </a:extLst>
          </p:cNvPr>
          <p:cNvSpPr txBox="1"/>
          <p:nvPr/>
        </p:nvSpPr>
        <p:spPr>
          <a:xfrm>
            <a:off x="5058541" y="5234446"/>
            <a:ext cx="195131" cy="307777"/>
          </a:xfrm>
          <a:prstGeom prst="rect">
            <a:avLst/>
          </a:prstGeom>
          <a:noFill/>
        </p:spPr>
        <p:txBody>
          <a:bodyPr wrap="none" lIns="0" tIns="0" rIns="0" bIns="0" rtlCol="0" anchor="ctr">
            <a:spAutoFit/>
          </a:bodyPr>
          <a:lstStyle/>
          <a:p>
            <a:pPr algn="ctr"/>
            <a:r>
              <a:rPr lang="en-US" sz="1000">
                <a:solidFill>
                  <a:schemeClr val="accent3"/>
                </a:solidFill>
              </a:rPr>
              <a:t>125</a:t>
            </a:r>
          </a:p>
          <a:p>
            <a:pPr algn="ctr"/>
            <a:r>
              <a:rPr lang="en-US" sz="1000">
                <a:solidFill>
                  <a:srgbClr val="7F7F7F"/>
                </a:solidFill>
              </a:rPr>
              <a:t>25</a:t>
            </a:r>
          </a:p>
        </p:txBody>
      </p:sp>
      <p:sp>
        <p:nvSpPr>
          <p:cNvPr id="69" name="TextBox 68">
            <a:extLst>
              <a:ext uri="{FF2B5EF4-FFF2-40B4-BE49-F238E27FC236}">
                <a16:creationId xmlns:a16="http://schemas.microsoft.com/office/drawing/2014/main" id="{46B99166-812A-7A21-21ED-98B1C44A6E60}"/>
              </a:ext>
            </a:extLst>
          </p:cNvPr>
          <p:cNvSpPr txBox="1"/>
          <p:nvPr/>
        </p:nvSpPr>
        <p:spPr>
          <a:xfrm>
            <a:off x="5439659" y="5234446"/>
            <a:ext cx="195131" cy="307777"/>
          </a:xfrm>
          <a:prstGeom prst="rect">
            <a:avLst/>
          </a:prstGeom>
          <a:noFill/>
        </p:spPr>
        <p:txBody>
          <a:bodyPr wrap="none" lIns="0" tIns="0" rIns="0" bIns="0" rtlCol="0" anchor="ctr">
            <a:spAutoFit/>
          </a:bodyPr>
          <a:lstStyle/>
          <a:p>
            <a:pPr algn="ctr"/>
            <a:r>
              <a:rPr lang="en-US" sz="1000">
                <a:solidFill>
                  <a:schemeClr val="accent3"/>
                </a:solidFill>
              </a:rPr>
              <a:t>119</a:t>
            </a:r>
          </a:p>
          <a:p>
            <a:pPr algn="ctr"/>
            <a:r>
              <a:rPr lang="en-US" sz="1000">
                <a:solidFill>
                  <a:srgbClr val="7F7F7F"/>
                </a:solidFill>
              </a:rPr>
              <a:t>25</a:t>
            </a:r>
          </a:p>
        </p:txBody>
      </p:sp>
      <p:sp>
        <p:nvSpPr>
          <p:cNvPr id="70" name="TextBox 69">
            <a:extLst>
              <a:ext uri="{FF2B5EF4-FFF2-40B4-BE49-F238E27FC236}">
                <a16:creationId xmlns:a16="http://schemas.microsoft.com/office/drawing/2014/main" id="{FC6A42A1-60F5-EEA5-C026-3EE68A0221E6}"/>
              </a:ext>
            </a:extLst>
          </p:cNvPr>
          <p:cNvSpPr txBox="1"/>
          <p:nvPr/>
        </p:nvSpPr>
        <p:spPr>
          <a:xfrm>
            <a:off x="5821326" y="5234446"/>
            <a:ext cx="195131" cy="307777"/>
          </a:xfrm>
          <a:prstGeom prst="rect">
            <a:avLst/>
          </a:prstGeom>
          <a:noFill/>
        </p:spPr>
        <p:txBody>
          <a:bodyPr wrap="none" lIns="0" tIns="0" rIns="0" bIns="0" rtlCol="0" anchor="ctr">
            <a:spAutoFit/>
          </a:bodyPr>
          <a:lstStyle/>
          <a:p>
            <a:pPr algn="ctr"/>
            <a:r>
              <a:rPr lang="en-US" sz="1000">
                <a:solidFill>
                  <a:schemeClr val="accent3"/>
                </a:solidFill>
              </a:rPr>
              <a:t>115</a:t>
            </a:r>
          </a:p>
          <a:p>
            <a:pPr algn="ctr"/>
            <a:r>
              <a:rPr lang="en-US" sz="1000">
                <a:solidFill>
                  <a:srgbClr val="7F7F7F"/>
                </a:solidFill>
              </a:rPr>
              <a:t>24</a:t>
            </a:r>
          </a:p>
        </p:txBody>
      </p:sp>
      <p:sp>
        <p:nvSpPr>
          <p:cNvPr id="71" name="TextBox 70">
            <a:extLst>
              <a:ext uri="{FF2B5EF4-FFF2-40B4-BE49-F238E27FC236}">
                <a16:creationId xmlns:a16="http://schemas.microsoft.com/office/drawing/2014/main" id="{38BD98F0-502F-2F13-FFEF-2B06BEC265AB}"/>
              </a:ext>
            </a:extLst>
          </p:cNvPr>
          <p:cNvSpPr txBox="1"/>
          <p:nvPr/>
        </p:nvSpPr>
        <p:spPr>
          <a:xfrm>
            <a:off x="6202993" y="5234446"/>
            <a:ext cx="195131" cy="307777"/>
          </a:xfrm>
          <a:prstGeom prst="rect">
            <a:avLst/>
          </a:prstGeom>
          <a:noFill/>
        </p:spPr>
        <p:txBody>
          <a:bodyPr wrap="none" lIns="0" tIns="0" rIns="0" bIns="0" rtlCol="0" anchor="ctr">
            <a:spAutoFit/>
          </a:bodyPr>
          <a:lstStyle/>
          <a:p>
            <a:pPr algn="ctr"/>
            <a:r>
              <a:rPr lang="en-US" sz="1000">
                <a:solidFill>
                  <a:schemeClr val="accent3"/>
                </a:solidFill>
              </a:rPr>
              <a:t>111</a:t>
            </a:r>
          </a:p>
          <a:p>
            <a:pPr algn="ctr"/>
            <a:r>
              <a:rPr lang="en-US" sz="1000">
                <a:solidFill>
                  <a:srgbClr val="7F7F7F"/>
                </a:solidFill>
              </a:rPr>
              <a:t>24</a:t>
            </a:r>
          </a:p>
        </p:txBody>
      </p:sp>
      <p:sp>
        <p:nvSpPr>
          <p:cNvPr id="72" name="TextBox 71">
            <a:extLst>
              <a:ext uri="{FF2B5EF4-FFF2-40B4-BE49-F238E27FC236}">
                <a16:creationId xmlns:a16="http://schemas.microsoft.com/office/drawing/2014/main" id="{6BC13A80-D094-5F6B-23D7-A2A5CD777082}"/>
              </a:ext>
            </a:extLst>
          </p:cNvPr>
          <p:cNvSpPr txBox="1"/>
          <p:nvPr/>
        </p:nvSpPr>
        <p:spPr>
          <a:xfrm>
            <a:off x="6588173" y="5234446"/>
            <a:ext cx="195131" cy="307777"/>
          </a:xfrm>
          <a:prstGeom prst="rect">
            <a:avLst/>
          </a:prstGeom>
          <a:noFill/>
        </p:spPr>
        <p:txBody>
          <a:bodyPr wrap="none" lIns="0" tIns="0" rIns="0" bIns="0" rtlCol="0" anchor="ctr">
            <a:spAutoFit/>
          </a:bodyPr>
          <a:lstStyle/>
          <a:p>
            <a:pPr algn="ctr"/>
            <a:r>
              <a:rPr lang="en-US" sz="1000">
                <a:solidFill>
                  <a:schemeClr val="accent3"/>
                </a:solidFill>
              </a:rPr>
              <a:t>102</a:t>
            </a:r>
          </a:p>
          <a:p>
            <a:pPr algn="ctr"/>
            <a:r>
              <a:rPr lang="en-US" sz="1000">
                <a:solidFill>
                  <a:srgbClr val="7F7F7F"/>
                </a:solidFill>
              </a:rPr>
              <a:t>23</a:t>
            </a:r>
          </a:p>
        </p:txBody>
      </p:sp>
      <p:sp>
        <p:nvSpPr>
          <p:cNvPr id="73" name="TextBox 72">
            <a:extLst>
              <a:ext uri="{FF2B5EF4-FFF2-40B4-BE49-F238E27FC236}">
                <a16:creationId xmlns:a16="http://schemas.microsoft.com/office/drawing/2014/main" id="{B12EFC66-E47D-9D1A-2C30-5A44E4E5861A}"/>
              </a:ext>
            </a:extLst>
          </p:cNvPr>
          <p:cNvSpPr txBox="1"/>
          <p:nvPr/>
        </p:nvSpPr>
        <p:spPr>
          <a:xfrm>
            <a:off x="7002359" y="5234446"/>
            <a:ext cx="130087" cy="307777"/>
          </a:xfrm>
          <a:prstGeom prst="rect">
            <a:avLst/>
          </a:prstGeom>
          <a:noFill/>
        </p:spPr>
        <p:txBody>
          <a:bodyPr wrap="none" lIns="0" tIns="0" rIns="0" bIns="0" rtlCol="0" anchor="ctr">
            <a:spAutoFit/>
          </a:bodyPr>
          <a:lstStyle/>
          <a:p>
            <a:pPr algn="ctr"/>
            <a:r>
              <a:rPr lang="en-US" sz="1000">
                <a:solidFill>
                  <a:schemeClr val="accent3"/>
                </a:solidFill>
              </a:rPr>
              <a:t>75</a:t>
            </a:r>
          </a:p>
          <a:p>
            <a:pPr algn="ctr"/>
            <a:r>
              <a:rPr lang="en-US" sz="1000">
                <a:solidFill>
                  <a:srgbClr val="7F7F7F"/>
                </a:solidFill>
              </a:rPr>
              <a:t>18</a:t>
            </a:r>
          </a:p>
        </p:txBody>
      </p:sp>
      <p:sp>
        <p:nvSpPr>
          <p:cNvPr id="74" name="TextBox 73">
            <a:extLst>
              <a:ext uri="{FF2B5EF4-FFF2-40B4-BE49-F238E27FC236}">
                <a16:creationId xmlns:a16="http://schemas.microsoft.com/office/drawing/2014/main" id="{849FD691-6064-A54C-BE44-7104A13D4024}"/>
              </a:ext>
            </a:extLst>
          </p:cNvPr>
          <p:cNvSpPr txBox="1"/>
          <p:nvPr/>
        </p:nvSpPr>
        <p:spPr>
          <a:xfrm>
            <a:off x="7393375" y="5234446"/>
            <a:ext cx="130087" cy="307777"/>
          </a:xfrm>
          <a:prstGeom prst="rect">
            <a:avLst/>
          </a:prstGeom>
          <a:noFill/>
        </p:spPr>
        <p:txBody>
          <a:bodyPr wrap="none" lIns="0" tIns="0" rIns="0" bIns="0" rtlCol="0" anchor="ctr">
            <a:spAutoFit/>
          </a:bodyPr>
          <a:lstStyle/>
          <a:p>
            <a:pPr algn="ctr"/>
            <a:r>
              <a:rPr lang="en-US" sz="1000">
                <a:solidFill>
                  <a:schemeClr val="accent3"/>
                </a:solidFill>
              </a:rPr>
              <a:t>31</a:t>
            </a:r>
          </a:p>
          <a:p>
            <a:pPr algn="ctr"/>
            <a:r>
              <a:rPr lang="en-US" sz="1000">
                <a:solidFill>
                  <a:srgbClr val="7F7F7F"/>
                </a:solidFill>
              </a:rPr>
              <a:t>4</a:t>
            </a:r>
          </a:p>
        </p:txBody>
      </p:sp>
      <p:sp>
        <p:nvSpPr>
          <p:cNvPr id="75" name="TextBox 74">
            <a:extLst>
              <a:ext uri="{FF2B5EF4-FFF2-40B4-BE49-F238E27FC236}">
                <a16:creationId xmlns:a16="http://schemas.microsoft.com/office/drawing/2014/main" id="{5B818E8C-BF44-4D93-1894-741D38A215CE}"/>
              </a:ext>
            </a:extLst>
          </p:cNvPr>
          <p:cNvSpPr txBox="1"/>
          <p:nvPr/>
        </p:nvSpPr>
        <p:spPr>
          <a:xfrm>
            <a:off x="7808532" y="5234446"/>
            <a:ext cx="65044" cy="307777"/>
          </a:xfrm>
          <a:prstGeom prst="rect">
            <a:avLst/>
          </a:prstGeom>
          <a:noFill/>
        </p:spPr>
        <p:txBody>
          <a:bodyPr wrap="none" lIns="0" tIns="0" rIns="0" bIns="0" rtlCol="0" anchor="ctr">
            <a:spAutoFit/>
          </a:bodyPr>
          <a:lstStyle/>
          <a:p>
            <a:pPr algn="ctr"/>
            <a:r>
              <a:rPr lang="en-US" sz="1000">
                <a:solidFill>
                  <a:schemeClr val="accent3"/>
                </a:solidFill>
              </a:rPr>
              <a:t>5</a:t>
            </a:r>
          </a:p>
          <a:p>
            <a:pPr algn="ctr"/>
            <a:r>
              <a:rPr lang="en-US" sz="1000">
                <a:solidFill>
                  <a:srgbClr val="7F7F7F"/>
                </a:solidFill>
              </a:rPr>
              <a:t>1</a:t>
            </a:r>
          </a:p>
        </p:txBody>
      </p:sp>
      <p:sp>
        <p:nvSpPr>
          <p:cNvPr id="76" name="TextBox 75">
            <a:extLst>
              <a:ext uri="{FF2B5EF4-FFF2-40B4-BE49-F238E27FC236}">
                <a16:creationId xmlns:a16="http://schemas.microsoft.com/office/drawing/2014/main" id="{5DDAA913-37A7-EB5B-5E96-1C2681E5C2E8}"/>
              </a:ext>
            </a:extLst>
          </p:cNvPr>
          <p:cNvSpPr txBox="1"/>
          <p:nvPr/>
        </p:nvSpPr>
        <p:spPr>
          <a:xfrm>
            <a:off x="8200234" y="5234446"/>
            <a:ext cx="65044" cy="307777"/>
          </a:xfrm>
          <a:prstGeom prst="rect">
            <a:avLst/>
          </a:prstGeom>
          <a:noFill/>
        </p:spPr>
        <p:txBody>
          <a:bodyPr wrap="none" lIns="0" tIns="0" rIns="0" bIns="0" rtlCol="0" anchor="ctr">
            <a:spAutoFit/>
          </a:bodyPr>
          <a:lstStyle/>
          <a:p>
            <a:pPr algn="ctr"/>
            <a:r>
              <a:rPr lang="en-US" sz="1000">
                <a:solidFill>
                  <a:schemeClr val="accent3"/>
                </a:solidFill>
              </a:rPr>
              <a:t>0</a:t>
            </a:r>
          </a:p>
          <a:p>
            <a:pPr algn="ctr"/>
            <a:r>
              <a:rPr lang="en-US" sz="1000">
                <a:solidFill>
                  <a:srgbClr val="7F7F7F"/>
                </a:solidFill>
              </a:rPr>
              <a:t>0</a:t>
            </a:r>
          </a:p>
        </p:txBody>
      </p:sp>
      <p:sp>
        <p:nvSpPr>
          <p:cNvPr id="77" name="TextBox 76">
            <a:extLst>
              <a:ext uri="{FF2B5EF4-FFF2-40B4-BE49-F238E27FC236}">
                <a16:creationId xmlns:a16="http://schemas.microsoft.com/office/drawing/2014/main" id="{C36F63D1-4A96-BD3A-0CFD-EEA816965433}"/>
              </a:ext>
            </a:extLst>
          </p:cNvPr>
          <p:cNvSpPr txBox="1"/>
          <p:nvPr/>
        </p:nvSpPr>
        <p:spPr>
          <a:xfrm>
            <a:off x="765865" y="5230803"/>
            <a:ext cx="444958" cy="307777"/>
          </a:xfrm>
          <a:prstGeom prst="rect">
            <a:avLst/>
          </a:prstGeom>
          <a:noFill/>
        </p:spPr>
        <p:txBody>
          <a:bodyPr wrap="none" lIns="0" tIns="0" rIns="0" bIns="0" rtlCol="0">
            <a:spAutoFit/>
          </a:bodyPr>
          <a:lstStyle/>
          <a:p>
            <a:r>
              <a:rPr lang="en-US" sz="1000">
                <a:solidFill>
                  <a:schemeClr val="accent3"/>
                </a:solidFill>
              </a:rPr>
              <a:t>Olaparib</a:t>
            </a:r>
          </a:p>
          <a:p>
            <a:r>
              <a:rPr lang="en-US" sz="1000">
                <a:solidFill>
                  <a:srgbClr val="7F7F7F"/>
                </a:solidFill>
              </a:rPr>
              <a:t>Placebo</a:t>
            </a:r>
          </a:p>
        </p:txBody>
      </p:sp>
      <p:sp>
        <p:nvSpPr>
          <p:cNvPr id="79" name="TextBox 78">
            <a:extLst>
              <a:ext uri="{FF2B5EF4-FFF2-40B4-BE49-F238E27FC236}">
                <a16:creationId xmlns:a16="http://schemas.microsoft.com/office/drawing/2014/main" id="{1C8806FF-EB87-6D2F-2D4C-4ACC51F11320}"/>
              </a:ext>
            </a:extLst>
          </p:cNvPr>
          <p:cNvSpPr txBox="1"/>
          <p:nvPr/>
        </p:nvSpPr>
        <p:spPr>
          <a:xfrm>
            <a:off x="7991903" y="4087767"/>
            <a:ext cx="460062" cy="153888"/>
          </a:xfrm>
          <a:prstGeom prst="rect">
            <a:avLst/>
          </a:prstGeom>
          <a:noFill/>
        </p:spPr>
        <p:txBody>
          <a:bodyPr wrap="none" lIns="0" tIns="0" rIns="0" bIns="0" rtlCol="0">
            <a:spAutoFit/>
          </a:bodyPr>
          <a:lstStyle/>
          <a:p>
            <a:r>
              <a:rPr lang="en-US" sz="1000">
                <a:solidFill>
                  <a:srgbClr val="7F7F7F"/>
                </a:solidFill>
              </a:rPr>
              <a:t>Placebo</a:t>
            </a:r>
          </a:p>
        </p:txBody>
      </p:sp>
      <p:sp>
        <p:nvSpPr>
          <p:cNvPr id="82" name="TextBox 81">
            <a:extLst>
              <a:ext uri="{FF2B5EF4-FFF2-40B4-BE49-F238E27FC236}">
                <a16:creationId xmlns:a16="http://schemas.microsoft.com/office/drawing/2014/main" id="{0146556C-A5BD-0C27-D4C7-8B8BAE0A6FC1}"/>
              </a:ext>
            </a:extLst>
          </p:cNvPr>
          <p:cNvSpPr txBox="1"/>
          <p:nvPr/>
        </p:nvSpPr>
        <p:spPr>
          <a:xfrm>
            <a:off x="6616998" y="4230737"/>
            <a:ext cx="332610" cy="153888"/>
          </a:xfrm>
          <a:prstGeom prst="rect">
            <a:avLst/>
          </a:prstGeom>
          <a:noFill/>
        </p:spPr>
        <p:txBody>
          <a:bodyPr wrap="none" lIns="0" tIns="0" rIns="0" bIns="0" rtlCol="0">
            <a:spAutoFit/>
          </a:bodyPr>
          <a:lstStyle/>
          <a:p>
            <a:r>
              <a:rPr lang="en-US" sz="1000"/>
              <a:t>20.6%</a:t>
            </a:r>
          </a:p>
        </p:txBody>
      </p:sp>
      <p:sp>
        <p:nvSpPr>
          <p:cNvPr id="83" name="TextBox 82">
            <a:extLst>
              <a:ext uri="{FF2B5EF4-FFF2-40B4-BE49-F238E27FC236}">
                <a16:creationId xmlns:a16="http://schemas.microsoft.com/office/drawing/2014/main" id="{62645C07-6394-7BCD-D87A-145E185D970A}"/>
              </a:ext>
            </a:extLst>
          </p:cNvPr>
          <p:cNvSpPr txBox="1"/>
          <p:nvPr/>
        </p:nvSpPr>
        <p:spPr>
          <a:xfrm>
            <a:off x="5087366" y="4173614"/>
            <a:ext cx="332610" cy="153888"/>
          </a:xfrm>
          <a:prstGeom prst="rect">
            <a:avLst/>
          </a:prstGeom>
          <a:noFill/>
        </p:spPr>
        <p:txBody>
          <a:bodyPr wrap="none" lIns="0" tIns="0" rIns="0" bIns="0" rtlCol="0">
            <a:spAutoFit/>
          </a:bodyPr>
          <a:lstStyle/>
          <a:p>
            <a:r>
              <a:rPr lang="en-US" sz="1000"/>
              <a:t>22.5%</a:t>
            </a:r>
          </a:p>
        </p:txBody>
      </p:sp>
      <p:cxnSp>
        <p:nvCxnSpPr>
          <p:cNvPr id="84" name="Straight Connector 83">
            <a:extLst>
              <a:ext uri="{FF2B5EF4-FFF2-40B4-BE49-F238E27FC236}">
                <a16:creationId xmlns:a16="http://schemas.microsoft.com/office/drawing/2014/main" id="{6E03F5FD-B360-355B-3094-D18085AAC0E2}"/>
              </a:ext>
            </a:extLst>
          </p:cNvPr>
          <p:cNvCxnSpPr>
            <a:cxnSpLocks/>
          </p:cNvCxnSpPr>
          <p:nvPr/>
        </p:nvCxnSpPr>
        <p:spPr>
          <a:xfrm>
            <a:off x="5537225" y="4169977"/>
            <a:ext cx="0" cy="518711"/>
          </a:xfrm>
          <a:prstGeom prst="line">
            <a:avLst/>
          </a:prstGeom>
          <a:ln w="9525">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03159C9-B6A1-CC28-3486-B64552A83B88}"/>
              </a:ext>
            </a:extLst>
          </p:cNvPr>
          <p:cNvCxnSpPr>
            <a:cxnSpLocks/>
          </p:cNvCxnSpPr>
          <p:nvPr/>
        </p:nvCxnSpPr>
        <p:spPr>
          <a:xfrm>
            <a:off x="7066999" y="4225960"/>
            <a:ext cx="0" cy="462728"/>
          </a:xfrm>
          <a:prstGeom prst="line">
            <a:avLst/>
          </a:prstGeom>
          <a:ln w="9525">
            <a:solidFill>
              <a:srgbClr val="000000"/>
            </a:solidFill>
            <a:prstDash val="dash"/>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30FDABB7-7C56-E727-445F-D20F1B4BCD9E}"/>
              </a:ext>
            </a:extLst>
          </p:cNvPr>
          <p:cNvGrpSpPr/>
          <p:nvPr/>
        </p:nvGrpSpPr>
        <p:grpSpPr>
          <a:xfrm>
            <a:off x="1675678" y="2220515"/>
            <a:ext cx="6265466" cy="1983013"/>
            <a:chOff x="12525375" y="2341268"/>
            <a:chExt cx="7312025" cy="2422526"/>
          </a:xfrm>
        </p:grpSpPr>
        <p:sp>
          <p:nvSpPr>
            <p:cNvPr id="88" name="Freeform 232">
              <a:extLst>
                <a:ext uri="{FF2B5EF4-FFF2-40B4-BE49-F238E27FC236}">
                  <a16:creationId xmlns:a16="http://schemas.microsoft.com/office/drawing/2014/main" id="{17387706-15F4-E612-BBC2-1339CB620B29}"/>
                </a:ext>
              </a:extLst>
            </p:cNvPr>
            <p:cNvSpPr>
              <a:spLocks/>
            </p:cNvSpPr>
            <p:nvPr/>
          </p:nvSpPr>
          <p:spPr bwMode="auto">
            <a:xfrm>
              <a:off x="12541250" y="2365081"/>
              <a:ext cx="7296150" cy="2376488"/>
            </a:xfrm>
            <a:custGeom>
              <a:avLst/>
              <a:gdLst>
                <a:gd name="T0" fmla="*/ 135 w 4596"/>
                <a:gd name="T1" fmla="*/ 0 h 1497"/>
                <a:gd name="T2" fmla="*/ 142 w 4596"/>
                <a:gd name="T3" fmla="*/ 24 h 1497"/>
                <a:gd name="T4" fmla="*/ 166 w 4596"/>
                <a:gd name="T5" fmla="*/ 28 h 1497"/>
                <a:gd name="T6" fmla="*/ 180 w 4596"/>
                <a:gd name="T7" fmla="*/ 71 h 1497"/>
                <a:gd name="T8" fmla="*/ 194 w 4596"/>
                <a:gd name="T9" fmla="*/ 83 h 1497"/>
                <a:gd name="T10" fmla="*/ 202 w 4596"/>
                <a:gd name="T11" fmla="*/ 104 h 1497"/>
                <a:gd name="T12" fmla="*/ 256 w 4596"/>
                <a:gd name="T13" fmla="*/ 123 h 1497"/>
                <a:gd name="T14" fmla="*/ 270 w 4596"/>
                <a:gd name="T15" fmla="*/ 185 h 1497"/>
                <a:gd name="T16" fmla="*/ 282 w 4596"/>
                <a:gd name="T17" fmla="*/ 204 h 1497"/>
                <a:gd name="T18" fmla="*/ 308 w 4596"/>
                <a:gd name="T19" fmla="*/ 221 h 1497"/>
                <a:gd name="T20" fmla="*/ 327 w 4596"/>
                <a:gd name="T21" fmla="*/ 292 h 1497"/>
                <a:gd name="T22" fmla="*/ 335 w 4596"/>
                <a:gd name="T23" fmla="*/ 338 h 1497"/>
                <a:gd name="T24" fmla="*/ 389 w 4596"/>
                <a:gd name="T25" fmla="*/ 366 h 1497"/>
                <a:gd name="T26" fmla="*/ 406 w 4596"/>
                <a:gd name="T27" fmla="*/ 400 h 1497"/>
                <a:gd name="T28" fmla="*/ 425 w 4596"/>
                <a:gd name="T29" fmla="*/ 445 h 1497"/>
                <a:gd name="T30" fmla="*/ 441 w 4596"/>
                <a:gd name="T31" fmla="*/ 485 h 1497"/>
                <a:gd name="T32" fmla="*/ 470 w 4596"/>
                <a:gd name="T33" fmla="*/ 535 h 1497"/>
                <a:gd name="T34" fmla="*/ 479 w 4596"/>
                <a:gd name="T35" fmla="*/ 569 h 1497"/>
                <a:gd name="T36" fmla="*/ 489 w 4596"/>
                <a:gd name="T37" fmla="*/ 588 h 1497"/>
                <a:gd name="T38" fmla="*/ 496 w 4596"/>
                <a:gd name="T39" fmla="*/ 595 h 1497"/>
                <a:gd name="T40" fmla="*/ 505 w 4596"/>
                <a:gd name="T41" fmla="*/ 611 h 1497"/>
                <a:gd name="T42" fmla="*/ 513 w 4596"/>
                <a:gd name="T43" fmla="*/ 630 h 1497"/>
                <a:gd name="T44" fmla="*/ 532 w 4596"/>
                <a:gd name="T45" fmla="*/ 640 h 1497"/>
                <a:gd name="T46" fmla="*/ 560 w 4596"/>
                <a:gd name="T47" fmla="*/ 688 h 1497"/>
                <a:gd name="T48" fmla="*/ 574 w 4596"/>
                <a:gd name="T49" fmla="*/ 730 h 1497"/>
                <a:gd name="T50" fmla="*/ 584 w 4596"/>
                <a:gd name="T51" fmla="*/ 773 h 1497"/>
                <a:gd name="T52" fmla="*/ 605 w 4596"/>
                <a:gd name="T53" fmla="*/ 780 h 1497"/>
                <a:gd name="T54" fmla="*/ 622 w 4596"/>
                <a:gd name="T55" fmla="*/ 792 h 1497"/>
                <a:gd name="T56" fmla="*/ 641 w 4596"/>
                <a:gd name="T57" fmla="*/ 807 h 1497"/>
                <a:gd name="T58" fmla="*/ 662 w 4596"/>
                <a:gd name="T59" fmla="*/ 828 h 1497"/>
                <a:gd name="T60" fmla="*/ 681 w 4596"/>
                <a:gd name="T61" fmla="*/ 859 h 1497"/>
                <a:gd name="T62" fmla="*/ 693 w 4596"/>
                <a:gd name="T63" fmla="*/ 883 h 1497"/>
                <a:gd name="T64" fmla="*/ 703 w 4596"/>
                <a:gd name="T65" fmla="*/ 902 h 1497"/>
                <a:gd name="T66" fmla="*/ 719 w 4596"/>
                <a:gd name="T67" fmla="*/ 942 h 1497"/>
                <a:gd name="T68" fmla="*/ 740 w 4596"/>
                <a:gd name="T69" fmla="*/ 961 h 1497"/>
                <a:gd name="T70" fmla="*/ 767 w 4596"/>
                <a:gd name="T71" fmla="*/ 968 h 1497"/>
                <a:gd name="T72" fmla="*/ 793 w 4596"/>
                <a:gd name="T73" fmla="*/ 1006 h 1497"/>
                <a:gd name="T74" fmla="*/ 812 w 4596"/>
                <a:gd name="T75" fmla="*/ 1035 h 1497"/>
                <a:gd name="T76" fmla="*/ 864 w 4596"/>
                <a:gd name="T77" fmla="*/ 1056 h 1497"/>
                <a:gd name="T78" fmla="*/ 892 w 4596"/>
                <a:gd name="T79" fmla="*/ 1066 h 1497"/>
                <a:gd name="T80" fmla="*/ 916 w 4596"/>
                <a:gd name="T81" fmla="*/ 1083 h 1497"/>
                <a:gd name="T82" fmla="*/ 945 w 4596"/>
                <a:gd name="T83" fmla="*/ 1094 h 1497"/>
                <a:gd name="T84" fmla="*/ 971 w 4596"/>
                <a:gd name="T85" fmla="*/ 1114 h 1497"/>
                <a:gd name="T86" fmla="*/ 1006 w 4596"/>
                <a:gd name="T87" fmla="*/ 1130 h 1497"/>
                <a:gd name="T88" fmla="*/ 1042 w 4596"/>
                <a:gd name="T89" fmla="*/ 1142 h 1497"/>
                <a:gd name="T90" fmla="*/ 1068 w 4596"/>
                <a:gd name="T91" fmla="*/ 1154 h 1497"/>
                <a:gd name="T92" fmla="*/ 1104 w 4596"/>
                <a:gd name="T93" fmla="*/ 1187 h 1497"/>
                <a:gd name="T94" fmla="*/ 1142 w 4596"/>
                <a:gd name="T95" fmla="*/ 1209 h 1497"/>
                <a:gd name="T96" fmla="*/ 1154 w 4596"/>
                <a:gd name="T97" fmla="*/ 1223 h 1497"/>
                <a:gd name="T98" fmla="*/ 1203 w 4596"/>
                <a:gd name="T99" fmla="*/ 1235 h 1497"/>
                <a:gd name="T100" fmla="*/ 1308 w 4596"/>
                <a:gd name="T101" fmla="*/ 1256 h 1497"/>
                <a:gd name="T102" fmla="*/ 1365 w 4596"/>
                <a:gd name="T103" fmla="*/ 1268 h 1497"/>
                <a:gd name="T104" fmla="*/ 1479 w 4596"/>
                <a:gd name="T105" fmla="*/ 1285 h 1497"/>
                <a:gd name="T106" fmla="*/ 1491 w 4596"/>
                <a:gd name="T107" fmla="*/ 1297 h 1497"/>
                <a:gd name="T108" fmla="*/ 1512 w 4596"/>
                <a:gd name="T109" fmla="*/ 1316 h 1497"/>
                <a:gd name="T110" fmla="*/ 1552 w 4596"/>
                <a:gd name="T111" fmla="*/ 1328 h 1497"/>
                <a:gd name="T112" fmla="*/ 1593 w 4596"/>
                <a:gd name="T113" fmla="*/ 1378 h 1497"/>
                <a:gd name="T114" fmla="*/ 1932 w 4596"/>
                <a:gd name="T115" fmla="*/ 1409 h 1497"/>
                <a:gd name="T116" fmla="*/ 2058 w 4596"/>
                <a:gd name="T117" fmla="*/ 1430 h 1497"/>
                <a:gd name="T118" fmla="*/ 2255 w 4596"/>
                <a:gd name="T119" fmla="*/ 1444 h 1497"/>
                <a:gd name="T120" fmla="*/ 2516 w 4596"/>
                <a:gd name="T121" fmla="*/ 1461 h 1497"/>
                <a:gd name="T122" fmla="*/ 2884 w 4596"/>
                <a:gd name="T123" fmla="*/ 1480 h 1497"/>
                <a:gd name="T124" fmla="*/ 3855 w 4596"/>
                <a:gd name="T125" fmla="*/ 1497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96" h="1497">
                  <a:moveTo>
                    <a:pt x="0" y="0"/>
                  </a:moveTo>
                  <a:lnTo>
                    <a:pt x="135" y="0"/>
                  </a:lnTo>
                  <a:lnTo>
                    <a:pt x="142" y="0"/>
                  </a:lnTo>
                  <a:lnTo>
                    <a:pt x="142" y="24"/>
                  </a:lnTo>
                  <a:lnTo>
                    <a:pt x="166" y="24"/>
                  </a:lnTo>
                  <a:lnTo>
                    <a:pt x="166" y="28"/>
                  </a:lnTo>
                  <a:lnTo>
                    <a:pt x="180" y="28"/>
                  </a:lnTo>
                  <a:lnTo>
                    <a:pt x="180" y="71"/>
                  </a:lnTo>
                  <a:lnTo>
                    <a:pt x="194" y="71"/>
                  </a:lnTo>
                  <a:lnTo>
                    <a:pt x="194" y="83"/>
                  </a:lnTo>
                  <a:lnTo>
                    <a:pt x="202" y="83"/>
                  </a:lnTo>
                  <a:lnTo>
                    <a:pt x="202" y="104"/>
                  </a:lnTo>
                  <a:lnTo>
                    <a:pt x="256" y="104"/>
                  </a:lnTo>
                  <a:lnTo>
                    <a:pt x="256" y="123"/>
                  </a:lnTo>
                  <a:lnTo>
                    <a:pt x="270" y="123"/>
                  </a:lnTo>
                  <a:lnTo>
                    <a:pt x="270" y="185"/>
                  </a:lnTo>
                  <a:lnTo>
                    <a:pt x="282" y="185"/>
                  </a:lnTo>
                  <a:lnTo>
                    <a:pt x="282" y="204"/>
                  </a:lnTo>
                  <a:lnTo>
                    <a:pt x="308" y="204"/>
                  </a:lnTo>
                  <a:lnTo>
                    <a:pt x="308" y="221"/>
                  </a:lnTo>
                  <a:lnTo>
                    <a:pt x="327" y="221"/>
                  </a:lnTo>
                  <a:lnTo>
                    <a:pt x="327" y="292"/>
                  </a:lnTo>
                  <a:lnTo>
                    <a:pt x="335" y="292"/>
                  </a:lnTo>
                  <a:lnTo>
                    <a:pt x="335" y="338"/>
                  </a:lnTo>
                  <a:lnTo>
                    <a:pt x="389" y="338"/>
                  </a:lnTo>
                  <a:lnTo>
                    <a:pt x="389" y="366"/>
                  </a:lnTo>
                  <a:lnTo>
                    <a:pt x="406" y="366"/>
                  </a:lnTo>
                  <a:lnTo>
                    <a:pt x="406" y="400"/>
                  </a:lnTo>
                  <a:lnTo>
                    <a:pt x="425" y="400"/>
                  </a:lnTo>
                  <a:lnTo>
                    <a:pt x="425" y="445"/>
                  </a:lnTo>
                  <a:lnTo>
                    <a:pt x="441" y="445"/>
                  </a:lnTo>
                  <a:lnTo>
                    <a:pt x="441" y="485"/>
                  </a:lnTo>
                  <a:lnTo>
                    <a:pt x="470" y="485"/>
                  </a:lnTo>
                  <a:lnTo>
                    <a:pt x="470" y="535"/>
                  </a:lnTo>
                  <a:lnTo>
                    <a:pt x="479" y="535"/>
                  </a:lnTo>
                  <a:lnTo>
                    <a:pt x="479" y="569"/>
                  </a:lnTo>
                  <a:lnTo>
                    <a:pt x="489" y="569"/>
                  </a:lnTo>
                  <a:lnTo>
                    <a:pt x="489" y="588"/>
                  </a:lnTo>
                  <a:lnTo>
                    <a:pt x="496" y="588"/>
                  </a:lnTo>
                  <a:lnTo>
                    <a:pt x="496" y="595"/>
                  </a:lnTo>
                  <a:lnTo>
                    <a:pt x="505" y="595"/>
                  </a:lnTo>
                  <a:lnTo>
                    <a:pt x="505" y="611"/>
                  </a:lnTo>
                  <a:lnTo>
                    <a:pt x="513" y="611"/>
                  </a:lnTo>
                  <a:lnTo>
                    <a:pt x="513" y="630"/>
                  </a:lnTo>
                  <a:lnTo>
                    <a:pt x="532" y="630"/>
                  </a:lnTo>
                  <a:lnTo>
                    <a:pt x="532" y="640"/>
                  </a:lnTo>
                  <a:lnTo>
                    <a:pt x="560" y="640"/>
                  </a:lnTo>
                  <a:lnTo>
                    <a:pt x="560" y="688"/>
                  </a:lnTo>
                  <a:lnTo>
                    <a:pt x="574" y="688"/>
                  </a:lnTo>
                  <a:lnTo>
                    <a:pt x="574" y="730"/>
                  </a:lnTo>
                  <a:lnTo>
                    <a:pt x="584" y="730"/>
                  </a:lnTo>
                  <a:lnTo>
                    <a:pt x="584" y="773"/>
                  </a:lnTo>
                  <a:lnTo>
                    <a:pt x="605" y="773"/>
                  </a:lnTo>
                  <a:lnTo>
                    <a:pt x="605" y="780"/>
                  </a:lnTo>
                  <a:lnTo>
                    <a:pt x="622" y="780"/>
                  </a:lnTo>
                  <a:lnTo>
                    <a:pt x="622" y="792"/>
                  </a:lnTo>
                  <a:lnTo>
                    <a:pt x="641" y="792"/>
                  </a:lnTo>
                  <a:lnTo>
                    <a:pt x="641" y="807"/>
                  </a:lnTo>
                  <a:lnTo>
                    <a:pt x="662" y="807"/>
                  </a:lnTo>
                  <a:lnTo>
                    <a:pt x="662" y="828"/>
                  </a:lnTo>
                  <a:lnTo>
                    <a:pt x="681" y="828"/>
                  </a:lnTo>
                  <a:lnTo>
                    <a:pt x="681" y="859"/>
                  </a:lnTo>
                  <a:lnTo>
                    <a:pt x="693" y="859"/>
                  </a:lnTo>
                  <a:lnTo>
                    <a:pt x="693" y="883"/>
                  </a:lnTo>
                  <a:lnTo>
                    <a:pt x="703" y="883"/>
                  </a:lnTo>
                  <a:lnTo>
                    <a:pt x="703" y="902"/>
                  </a:lnTo>
                  <a:lnTo>
                    <a:pt x="719" y="902"/>
                  </a:lnTo>
                  <a:lnTo>
                    <a:pt x="719" y="942"/>
                  </a:lnTo>
                  <a:lnTo>
                    <a:pt x="740" y="942"/>
                  </a:lnTo>
                  <a:lnTo>
                    <a:pt x="740" y="961"/>
                  </a:lnTo>
                  <a:lnTo>
                    <a:pt x="767" y="961"/>
                  </a:lnTo>
                  <a:lnTo>
                    <a:pt x="767" y="968"/>
                  </a:lnTo>
                  <a:lnTo>
                    <a:pt x="793" y="968"/>
                  </a:lnTo>
                  <a:lnTo>
                    <a:pt x="793" y="1006"/>
                  </a:lnTo>
                  <a:lnTo>
                    <a:pt x="812" y="1006"/>
                  </a:lnTo>
                  <a:lnTo>
                    <a:pt x="812" y="1035"/>
                  </a:lnTo>
                  <a:lnTo>
                    <a:pt x="864" y="1035"/>
                  </a:lnTo>
                  <a:lnTo>
                    <a:pt x="864" y="1056"/>
                  </a:lnTo>
                  <a:lnTo>
                    <a:pt x="892" y="1056"/>
                  </a:lnTo>
                  <a:lnTo>
                    <a:pt x="892" y="1066"/>
                  </a:lnTo>
                  <a:lnTo>
                    <a:pt x="916" y="1066"/>
                  </a:lnTo>
                  <a:lnTo>
                    <a:pt x="916" y="1083"/>
                  </a:lnTo>
                  <a:lnTo>
                    <a:pt x="945" y="1083"/>
                  </a:lnTo>
                  <a:lnTo>
                    <a:pt x="945" y="1094"/>
                  </a:lnTo>
                  <a:lnTo>
                    <a:pt x="971" y="1094"/>
                  </a:lnTo>
                  <a:lnTo>
                    <a:pt x="971" y="1114"/>
                  </a:lnTo>
                  <a:lnTo>
                    <a:pt x="1006" y="1114"/>
                  </a:lnTo>
                  <a:lnTo>
                    <a:pt x="1006" y="1130"/>
                  </a:lnTo>
                  <a:lnTo>
                    <a:pt x="1042" y="1130"/>
                  </a:lnTo>
                  <a:lnTo>
                    <a:pt x="1042" y="1142"/>
                  </a:lnTo>
                  <a:lnTo>
                    <a:pt x="1068" y="1142"/>
                  </a:lnTo>
                  <a:lnTo>
                    <a:pt x="1068" y="1154"/>
                  </a:lnTo>
                  <a:lnTo>
                    <a:pt x="1104" y="1154"/>
                  </a:lnTo>
                  <a:lnTo>
                    <a:pt x="1104" y="1187"/>
                  </a:lnTo>
                  <a:lnTo>
                    <a:pt x="1142" y="1187"/>
                  </a:lnTo>
                  <a:lnTo>
                    <a:pt x="1142" y="1209"/>
                  </a:lnTo>
                  <a:lnTo>
                    <a:pt x="1154" y="1209"/>
                  </a:lnTo>
                  <a:lnTo>
                    <a:pt x="1154" y="1223"/>
                  </a:lnTo>
                  <a:lnTo>
                    <a:pt x="1203" y="1223"/>
                  </a:lnTo>
                  <a:lnTo>
                    <a:pt x="1203" y="1235"/>
                  </a:lnTo>
                  <a:lnTo>
                    <a:pt x="1308" y="1235"/>
                  </a:lnTo>
                  <a:lnTo>
                    <a:pt x="1308" y="1256"/>
                  </a:lnTo>
                  <a:lnTo>
                    <a:pt x="1365" y="1256"/>
                  </a:lnTo>
                  <a:lnTo>
                    <a:pt x="1365" y="1268"/>
                  </a:lnTo>
                  <a:lnTo>
                    <a:pt x="1479" y="1268"/>
                  </a:lnTo>
                  <a:lnTo>
                    <a:pt x="1479" y="1285"/>
                  </a:lnTo>
                  <a:lnTo>
                    <a:pt x="1491" y="1285"/>
                  </a:lnTo>
                  <a:lnTo>
                    <a:pt x="1491" y="1297"/>
                  </a:lnTo>
                  <a:lnTo>
                    <a:pt x="1512" y="1297"/>
                  </a:lnTo>
                  <a:lnTo>
                    <a:pt x="1512" y="1316"/>
                  </a:lnTo>
                  <a:lnTo>
                    <a:pt x="1552" y="1316"/>
                  </a:lnTo>
                  <a:lnTo>
                    <a:pt x="1552" y="1328"/>
                  </a:lnTo>
                  <a:lnTo>
                    <a:pt x="1593" y="1328"/>
                  </a:lnTo>
                  <a:lnTo>
                    <a:pt x="1593" y="1378"/>
                  </a:lnTo>
                  <a:lnTo>
                    <a:pt x="1932" y="1378"/>
                  </a:lnTo>
                  <a:lnTo>
                    <a:pt x="1932" y="1409"/>
                  </a:lnTo>
                  <a:lnTo>
                    <a:pt x="2058" y="1409"/>
                  </a:lnTo>
                  <a:lnTo>
                    <a:pt x="2058" y="1430"/>
                  </a:lnTo>
                  <a:lnTo>
                    <a:pt x="2255" y="1430"/>
                  </a:lnTo>
                  <a:lnTo>
                    <a:pt x="2255" y="1444"/>
                  </a:lnTo>
                  <a:lnTo>
                    <a:pt x="2516" y="1444"/>
                  </a:lnTo>
                  <a:lnTo>
                    <a:pt x="2516" y="1461"/>
                  </a:lnTo>
                  <a:lnTo>
                    <a:pt x="2884" y="1461"/>
                  </a:lnTo>
                  <a:lnTo>
                    <a:pt x="2884" y="1480"/>
                  </a:lnTo>
                  <a:lnTo>
                    <a:pt x="3855" y="1480"/>
                  </a:lnTo>
                  <a:lnTo>
                    <a:pt x="3855" y="1497"/>
                  </a:lnTo>
                  <a:lnTo>
                    <a:pt x="4596" y="1497"/>
                  </a:lnTo>
                </a:path>
              </a:pathLst>
            </a:cu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p>
          </p:txBody>
        </p:sp>
        <p:grpSp>
          <p:nvGrpSpPr>
            <p:cNvPr id="89" name="Group 1854">
              <a:extLst>
                <a:ext uri="{FF2B5EF4-FFF2-40B4-BE49-F238E27FC236}">
                  <a16:creationId xmlns:a16="http://schemas.microsoft.com/office/drawing/2014/main" id="{B2D88EFC-8272-285A-3EBC-6A0347989347}"/>
                </a:ext>
              </a:extLst>
            </p:cNvPr>
            <p:cNvGrpSpPr/>
            <p:nvPr/>
          </p:nvGrpSpPr>
          <p:grpSpPr>
            <a:xfrm>
              <a:off x="12525375" y="2341268"/>
              <a:ext cx="7300913" cy="2422526"/>
              <a:chOff x="12525375" y="2341268"/>
              <a:chExt cx="7300913" cy="2422526"/>
            </a:xfrm>
          </p:grpSpPr>
          <p:sp>
            <p:nvSpPr>
              <p:cNvPr id="90" name="Line 233">
                <a:extLst>
                  <a:ext uri="{FF2B5EF4-FFF2-40B4-BE49-F238E27FC236}">
                    <a16:creationId xmlns:a16="http://schemas.microsoft.com/office/drawing/2014/main" id="{02D4C625-DF13-D88D-F5EE-8C5EEE5F9819}"/>
                  </a:ext>
                </a:extLst>
              </p:cNvPr>
              <p:cNvSpPr>
                <a:spLocks noChangeShapeType="1"/>
              </p:cNvSpPr>
              <p:nvPr/>
            </p:nvSpPr>
            <p:spPr bwMode="auto">
              <a:xfrm>
                <a:off x="19804063"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91" name="Line 234">
                <a:extLst>
                  <a:ext uri="{FF2B5EF4-FFF2-40B4-BE49-F238E27FC236}">
                    <a16:creationId xmlns:a16="http://schemas.microsoft.com/office/drawing/2014/main" id="{3E69A41C-AC73-24D7-3549-84379E0CB97A}"/>
                  </a:ext>
                </a:extLst>
              </p:cNvPr>
              <p:cNvSpPr>
                <a:spLocks noChangeShapeType="1"/>
              </p:cNvSpPr>
              <p:nvPr/>
            </p:nvSpPr>
            <p:spPr bwMode="auto">
              <a:xfrm>
                <a:off x="19780250" y="4741569"/>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92" name="Line 235">
                <a:extLst>
                  <a:ext uri="{FF2B5EF4-FFF2-40B4-BE49-F238E27FC236}">
                    <a16:creationId xmlns:a16="http://schemas.microsoft.com/office/drawing/2014/main" id="{07D79EEC-EE91-E224-F1B7-25AB7373FC4E}"/>
                  </a:ext>
                </a:extLst>
              </p:cNvPr>
              <p:cNvSpPr>
                <a:spLocks noChangeShapeType="1"/>
              </p:cNvSpPr>
              <p:nvPr/>
            </p:nvSpPr>
            <p:spPr bwMode="auto">
              <a:xfrm>
                <a:off x="19486563"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93" name="Line 236">
                <a:extLst>
                  <a:ext uri="{FF2B5EF4-FFF2-40B4-BE49-F238E27FC236}">
                    <a16:creationId xmlns:a16="http://schemas.microsoft.com/office/drawing/2014/main" id="{DCBA31EB-0525-F3B2-3F56-A82C785120A8}"/>
                  </a:ext>
                </a:extLst>
              </p:cNvPr>
              <p:cNvSpPr>
                <a:spLocks noChangeShapeType="1"/>
              </p:cNvSpPr>
              <p:nvPr/>
            </p:nvSpPr>
            <p:spPr bwMode="auto">
              <a:xfrm>
                <a:off x="19464338" y="4741569"/>
                <a:ext cx="4127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94" name="Line 237">
                <a:extLst>
                  <a:ext uri="{FF2B5EF4-FFF2-40B4-BE49-F238E27FC236}">
                    <a16:creationId xmlns:a16="http://schemas.microsoft.com/office/drawing/2014/main" id="{64AB25F2-1D10-0C84-AC6D-BFBBA17FC21E}"/>
                  </a:ext>
                </a:extLst>
              </p:cNvPr>
              <p:cNvSpPr>
                <a:spLocks noChangeShapeType="1"/>
              </p:cNvSpPr>
              <p:nvPr/>
            </p:nvSpPr>
            <p:spPr bwMode="auto">
              <a:xfrm>
                <a:off x="19365913"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95" name="Line 238">
                <a:extLst>
                  <a:ext uri="{FF2B5EF4-FFF2-40B4-BE49-F238E27FC236}">
                    <a16:creationId xmlns:a16="http://schemas.microsoft.com/office/drawing/2014/main" id="{9133A006-CF0F-39BF-F88F-A0FEFA97349C}"/>
                  </a:ext>
                </a:extLst>
              </p:cNvPr>
              <p:cNvSpPr>
                <a:spLocks noChangeShapeType="1"/>
              </p:cNvSpPr>
              <p:nvPr/>
            </p:nvSpPr>
            <p:spPr bwMode="auto">
              <a:xfrm>
                <a:off x="19343688" y="4741569"/>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96" name="Line 239">
                <a:extLst>
                  <a:ext uri="{FF2B5EF4-FFF2-40B4-BE49-F238E27FC236}">
                    <a16:creationId xmlns:a16="http://schemas.microsoft.com/office/drawing/2014/main" id="{3062D329-356B-6877-53C9-098018F23063}"/>
                  </a:ext>
                </a:extLst>
              </p:cNvPr>
              <p:cNvSpPr>
                <a:spLocks noChangeShapeType="1"/>
              </p:cNvSpPr>
              <p:nvPr/>
            </p:nvSpPr>
            <p:spPr bwMode="auto">
              <a:xfrm>
                <a:off x="19370675"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97" name="Line 240">
                <a:extLst>
                  <a:ext uri="{FF2B5EF4-FFF2-40B4-BE49-F238E27FC236}">
                    <a16:creationId xmlns:a16="http://schemas.microsoft.com/office/drawing/2014/main" id="{AFE804BC-6D67-C3BF-FCA4-B7F4D32F436B}"/>
                  </a:ext>
                </a:extLst>
              </p:cNvPr>
              <p:cNvSpPr>
                <a:spLocks noChangeShapeType="1"/>
              </p:cNvSpPr>
              <p:nvPr/>
            </p:nvSpPr>
            <p:spPr bwMode="auto">
              <a:xfrm>
                <a:off x="19346863" y="4741569"/>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98" name="Line 241">
                <a:extLst>
                  <a:ext uri="{FF2B5EF4-FFF2-40B4-BE49-F238E27FC236}">
                    <a16:creationId xmlns:a16="http://schemas.microsoft.com/office/drawing/2014/main" id="{361653B5-BC24-0457-EE50-A3626419AEE8}"/>
                  </a:ext>
                </a:extLst>
              </p:cNvPr>
              <p:cNvSpPr>
                <a:spLocks noChangeShapeType="1"/>
              </p:cNvSpPr>
              <p:nvPr/>
            </p:nvSpPr>
            <p:spPr bwMode="auto">
              <a:xfrm>
                <a:off x="19373850"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99" name="Line 242">
                <a:extLst>
                  <a:ext uri="{FF2B5EF4-FFF2-40B4-BE49-F238E27FC236}">
                    <a16:creationId xmlns:a16="http://schemas.microsoft.com/office/drawing/2014/main" id="{2E6A003B-2F3C-F5CB-FD41-9942B0964881}"/>
                  </a:ext>
                </a:extLst>
              </p:cNvPr>
              <p:cNvSpPr>
                <a:spLocks noChangeShapeType="1"/>
              </p:cNvSpPr>
              <p:nvPr/>
            </p:nvSpPr>
            <p:spPr bwMode="auto">
              <a:xfrm>
                <a:off x="19351625" y="4741569"/>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00" name="Line 243">
                <a:extLst>
                  <a:ext uri="{FF2B5EF4-FFF2-40B4-BE49-F238E27FC236}">
                    <a16:creationId xmlns:a16="http://schemas.microsoft.com/office/drawing/2014/main" id="{DE56FAB9-EED3-B400-E6C6-4D463E60D2F4}"/>
                  </a:ext>
                </a:extLst>
              </p:cNvPr>
              <p:cNvSpPr>
                <a:spLocks noChangeShapeType="1"/>
              </p:cNvSpPr>
              <p:nvPr/>
            </p:nvSpPr>
            <p:spPr bwMode="auto">
              <a:xfrm>
                <a:off x="19377025"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01" name="Line 244">
                <a:extLst>
                  <a:ext uri="{FF2B5EF4-FFF2-40B4-BE49-F238E27FC236}">
                    <a16:creationId xmlns:a16="http://schemas.microsoft.com/office/drawing/2014/main" id="{95803554-F117-3DF1-4B9D-F9C3C1E0F752}"/>
                  </a:ext>
                </a:extLst>
              </p:cNvPr>
              <p:cNvSpPr>
                <a:spLocks noChangeShapeType="1"/>
              </p:cNvSpPr>
              <p:nvPr/>
            </p:nvSpPr>
            <p:spPr bwMode="auto">
              <a:xfrm>
                <a:off x="19354800" y="4741569"/>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02" name="Line 245">
                <a:extLst>
                  <a:ext uri="{FF2B5EF4-FFF2-40B4-BE49-F238E27FC236}">
                    <a16:creationId xmlns:a16="http://schemas.microsoft.com/office/drawing/2014/main" id="{5CEF471A-4C4D-AAFB-D37E-9EDE53D3447D}"/>
                  </a:ext>
                </a:extLst>
              </p:cNvPr>
              <p:cNvSpPr>
                <a:spLocks noChangeShapeType="1"/>
              </p:cNvSpPr>
              <p:nvPr/>
            </p:nvSpPr>
            <p:spPr bwMode="auto">
              <a:xfrm>
                <a:off x="19381788"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03" name="Line 246">
                <a:extLst>
                  <a:ext uri="{FF2B5EF4-FFF2-40B4-BE49-F238E27FC236}">
                    <a16:creationId xmlns:a16="http://schemas.microsoft.com/office/drawing/2014/main" id="{AB93137F-D41C-02E1-A4AE-4CF8D58DDAC4}"/>
                  </a:ext>
                </a:extLst>
              </p:cNvPr>
              <p:cNvSpPr>
                <a:spLocks noChangeShapeType="1"/>
              </p:cNvSpPr>
              <p:nvPr/>
            </p:nvSpPr>
            <p:spPr bwMode="auto">
              <a:xfrm>
                <a:off x="19357975" y="4741569"/>
                <a:ext cx="4127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04" name="Line 247">
                <a:extLst>
                  <a:ext uri="{FF2B5EF4-FFF2-40B4-BE49-F238E27FC236}">
                    <a16:creationId xmlns:a16="http://schemas.microsoft.com/office/drawing/2014/main" id="{4743D573-4FD2-9902-1E95-668F23493526}"/>
                  </a:ext>
                </a:extLst>
              </p:cNvPr>
              <p:cNvSpPr>
                <a:spLocks noChangeShapeType="1"/>
              </p:cNvSpPr>
              <p:nvPr/>
            </p:nvSpPr>
            <p:spPr bwMode="auto">
              <a:xfrm>
                <a:off x="19381788"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05" name="Line 248">
                <a:extLst>
                  <a:ext uri="{FF2B5EF4-FFF2-40B4-BE49-F238E27FC236}">
                    <a16:creationId xmlns:a16="http://schemas.microsoft.com/office/drawing/2014/main" id="{4BFAAC5B-B69B-008F-FFE4-06DDAC81C707}"/>
                  </a:ext>
                </a:extLst>
              </p:cNvPr>
              <p:cNvSpPr>
                <a:spLocks noChangeShapeType="1"/>
              </p:cNvSpPr>
              <p:nvPr/>
            </p:nvSpPr>
            <p:spPr bwMode="auto">
              <a:xfrm>
                <a:off x="19362738" y="4741569"/>
                <a:ext cx="4127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06" name="Line 249">
                <a:extLst>
                  <a:ext uri="{FF2B5EF4-FFF2-40B4-BE49-F238E27FC236}">
                    <a16:creationId xmlns:a16="http://schemas.microsoft.com/office/drawing/2014/main" id="{93670D62-CF58-8B21-A616-EF3D16444B38}"/>
                  </a:ext>
                </a:extLst>
              </p:cNvPr>
              <p:cNvSpPr>
                <a:spLocks noChangeShapeType="1"/>
              </p:cNvSpPr>
              <p:nvPr/>
            </p:nvSpPr>
            <p:spPr bwMode="auto">
              <a:xfrm>
                <a:off x="19384963"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07" name="Line 250">
                <a:extLst>
                  <a:ext uri="{FF2B5EF4-FFF2-40B4-BE49-F238E27FC236}">
                    <a16:creationId xmlns:a16="http://schemas.microsoft.com/office/drawing/2014/main" id="{AED1433A-D918-40F6-D27E-E809BB688B97}"/>
                  </a:ext>
                </a:extLst>
              </p:cNvPr>
              <p:cNvSpPr>
                <a:spLocks noChangeShapeType="1"/>
              </p:cNvSpPr>
              <p:nvPr/>
            </p:nvSpPr>
            <p:spPr bwMode="auto">
              <a:xfrm>
                <a:off x="19365913" y="4741569"/>
                <a:ext cx="4127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08" name="Line 251">
                <a:extLst>
                  <a:ext uri="{FF2B5EF4-FFF2-40B4-BE49-F238E27FC236}">
                    <a16:creationId xmlns:a16="http://schemas.microsoft.com/office/drawing/2014/main" id="{E796F4CA-B9EC-033A-3A2B-1C82554FA96F}"/>
                  </a:ext>
                </a:extLst>
              </p:cNvPr>
              <p:cNvSpPr>
                <a:spLocks noChangeShapeType="1"/>
              </p:cNvSpPr>
              <p:nvPr/>
            </p:nvSpPr>
            <p:spPr bwMode="auto">
              <a:xfrm>
                <a:off x="19388138"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09" name="Line 252">
                <a:extLst>
                  <a:ext uri="{FF2B5EF4-FFF2-40B4-BE49-F238E27FC236}">
                    <a16:creationId xmlns:a16="http://schemas.microsoft.com/office/drawing/2014/main" id="{D36C13CB-871D-2230-0C4C-B92BC1B85F10}"/>
                  </a:ext>
                </a:extLst>
              </p:cNvPr>
              <p:cNvSpPr>
                <a:spLocks noChangeShapeType="1"/>
              </p:cNvSpPr>
              <p:nvPr/>
            </p:nvSpPr>
            <p:spPr bwMode="auto">
              <a:xfrm>
                <a:off x="19365913" y="4741569"/>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10" name="Line 253">
                <a:extLst>
                  <a:ext uri="{FF2B5EF4-FFF2-40B4-BE49-F238E27FC236}">
                    <a16:creationId xmlns:a16="http://schemas.microsoft.com/office/drawing/2014/main" id="{F96E32E4-C582-28D0-C82D-F84A7977CD54}"/>
                  </a:ext>
                </a:extLst>
              </p:cNvPr>
              <p:cNvSpPr>
                <a:spLocks noChangeShapeType="1"/>
              </p:cNvSpPr>
              <p:nvPr/>
            </p:nvSpPr>
            <p:spPr bwMode="auto">
              <a:xfrm>
                <a:off x="19392900"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11" name="Line 254">
                <a:extLst>
                  <a:ext uri="{FF2B5EF4-FFF2-40B4-BE49-F238E27FC236}">
                    <a16:creationId xmlns:a16="http://schemas.microsoft.com/office/drawing/2014/main" id="{38717C3C-F0E3-D3CD-2C94-C1908BF65D40}"/>
                  </a:ext>
                </a:extLst>
              </p:cNvPr>
              <p:cNvSpPr>
                <a:spLocks noChangeShapeType="1"/>
              </p:cNvSpPr>
              <p:nvPr/>
            </p:nvSpPr>
            <p:spPr bwMode="auto">
              <a:xfrm>
                <a:off x="19370675" y="4741569"/>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12" name="Line 255">
                <a:extLst>
                  <a:ext uri="{FF2B5EF4-FFF2-40B4-BE49-F238E27FC236}">
                    <a16:creationId xmlns:a16="http://schemas.microsoft.com/office/drawing/2014/main" id="{DFF2C17D-59FF-4445-82F1-1FABAAEBFEEB}"/>
                  </a:ext>
                </a:extLst>
              </p:cNvPr>
              <p:cNvSpPr>
                <a:spLocks noChangeShapeType="1"/>
              </p:cNvSpPr>
              <p:nvPr/>
            </p:nvSpPr>
            <p:spPr bwMode="auto">
              <a:xfrm>
                <a:off x="19396075"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13" name="Line 256">
                <a:extLst>
                  <a:ext uri="{FF2B5EF4-FFF2-40B4-BE49-F238E27FC236}">
                    <a16:creationId xmlns:a16="http://schemas.microsoft.com/office/drawing/2014/main" id="{75B51D08-7487-A9C1-377B-203B701D6FE6}"/>
                  </a:ext>
                </a:extLst>
              </p:cNvPr>
              <p:cNvSpPr>
                <a:spLocks noChangeShapeType="1"/>
              </p:cNvSpPr>
              <p:nvPr/>
            </p:nvSpPr>
            <p:spPr bwMode="auto">
              <a:xfrm>
                <a:off x="19373850" y="4741569"/>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14" name="Line 257">
                <a:extLst>
                  <a:ext uri="{FF2B5EF4-FFF2-40B4-BE49-F238E27FC236}">
                    <a16:creationId xmlns:a16="http://schemas.microsoft.com/office/drawing/2014/main" id="{01A35C7E-326E-D398-75FA-25B38573F85F}"/>
                  </a:ext>
                </a:extLst>
              </p:cNvPr>
              <p:cNvSpPr>
                <a:spLocks noChangeShapeType="1"/>
              </p:cNvSpPr>
              <p:nvPr/>
            </p:nvSpPr>
            <p:spPr bwMode="auto">
              <a:xfrm>
                <a:off x="19399250"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15" name="Line 258">
                <a:extLst>
                  <a:ext uri="{FF2B5EF4-FFF2-40B4-BE49-F238E27FC236}">
                    <a16:creationId xmlns:a16="http://schemas.microsoft.com/office/drawing/2014/main" id="{CC61C089-7F3D-0DF8-84C9-AA34D4D96817}"/>
                  </a:ext>
                </a:extLst>
              </p:cNvPr>
              <p:cNvSpPr>
                <a:spLocks noChangeShapeType="1"/>
              </p:cNvSpPr>
              <p:nvPr/>
            </p:nvSpPr>
            <p:spPr bwMode="auto">
              <a:xfrm>
                <a:off x="19377025" y="4741569"/>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16" name="Line 259">
                <a:extLst>
                  <a:ext uri="{FF2B5EF4-FFF2-40B4-BE49-F238E27FC236}">
                    <a16:creationId xmlns:a16="http://schemas.microsoft.com/office/drawing/2014/main" id="{A2F158C2-57BC-43A3-F9C4-8F9881039EF6}"/>
                  </a:ext>
                </a:extLst>
              </p:cNvPr>
              <p:cNvSpPr>
                <a:spLocks noChangeShapeType="1"/>
              </p:cNvSpPr>
              <p:nvPr/>
            </p:nvSpPr>
            <p:spPr bwMode="auto">
              <a:xfrm>
                <a:off x="19121438"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17" name="Line 260">
                <a:extLst>
                  <a:ext uri="{FF2B5EF4-FFF2-40B4-BE49-F238E27FC236}">
                    <a16:creationId xmlns:a16="http://schemas.microsoft.com/office/drawing/2014/main" id="{02C2842F-8C17-A31F-1530-8C41CD42FD7A}"/>
                  </a:ext>
                </a:extLst>
              </p:cNvPr>
              <p:cNvSpPr>
                <a:spLocks noChangeShapeType="1"/>
              </p:cNvSpPr>
              <p:nvPr/>
            </p:nvSpPr>
            <p:spPr bwMode="auto">
              <a:xfrm>
                <a:off x="19099213" y="4741569"/>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18" name="Line 261">
                <a:extLst>
                  <a:ext uri="{FF2B5EF4-FFF2-40B4-BE49-F238E27FC236}">
                    <a16:creationId xmlns:a16="http://schemas.microsoft.com/office/drawing/2014/main" id="{5598077D-F03C-1A0A-2B31-B179902592C1}"/>
                  </a:ext>
                </a:extLst>
              </p:cNvPr>
              <p:cNvSpPr>
                <a:spLocks noChangeShapeType="1"/>
              </p:cNvSpPr>
              <p:nvPr/>
            </p:nvSpPr>
            <p:spPr bwMode="auto">
              <a:xfrm>
                <a:off x="19124613"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19" name="Line 262">
                <a:extLst>
                  <a:ext uri="{FF2B5EF4-FFF2-40B4-BE49-F238E27FC236}">
                    <a16:creationId xmlns:a16="http://schemas.microsoft.com/office/drawing/2014/main" id="{C4A9D5D9-D2BF-F5F6-FAD9-3E6B0DEE93D1}"/>
                  </a:ext>
                </a:extLst>
              </p:cNvPr>
              <p:cNvSpPr>
                <a:spLocks noChangeShapeType="1"/>
              </p:cNvSpPr>
              <p:nvPr/>
            </p:nvSpPr>
            <p:spPr bwMode="auto">
              <a:xfrm>
                <a:off x="19102388" y="4741569"/>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20" name="Line 263">
                <a:extLst>
                  <a:ext uri="{FF2B5EF4-FFF2-40B4-BE49-F238E27FC236}">
                    <a16:creationId xmlns:a16="http://schemas.microsoft.com/office/drawing/2014/main" id="{0355A7EF-9DBB-7EF1-8829-4F3F243B7FAB}"/>
                  </a:ext>
                </a:extLst>
              </p:cNvPr>
              <p:cNvSpPr>
                <a:spLocks noChangeShapeType="1"/>
              </p:cNvSpPr>
              <p:nvPr/>
            </p:nvSpPr>
            <p:spPr bwMode="auto">
              <a:xfrm>
                <a:off x="19129375"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21" name="Line 264">
                <a:extLst>
                  <a:ext uri="{FF2B5EF4-FFF2-40B4-BE49-F238E27FC236}">
                    <a16:creationId xmlns:a16="http://schemas.microsoft.com/office/drawing/2014/main" id="{9C7EC66B-2D86-7A00-6C0F-C6E96D3536F8}"/>
                  </a:ext>
                </a:extLst>
              </p:cNvPr>
              <p:cNvSpPr>
                <a:spLocks noChangeShapeType="1"/>
              </p:cNvSpPr>
              <p:nvPr/>
            </p:nvSpPr>
            <p:spPr bwMode="auto">
              <a:xfrm>
                <a:off x="19105563" y="4741569"/>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22" name="Line 265">
                <a:extLst>
                  <a:ext uri="{FF2B5EF4-FFF2-40B4-BE49-F238E27FC236}">
                    <a16:creationId xmlns:a16="http://schemas.microsoft.com/office/drawing/2014/main" id="{FD348A4D-71D7-F8B0-D5A8-5626F59AAF1F}"/>
                  </a:ext>
                </a:extLst>
              </p:cNvPr>
              <p:cNvSpPr>
                <a:spLocks noChangeShapeType="1"/>
              </p:cNvSpPr>
              <p:nvPr/>
            </p:nvSpPr>
            <p:spPr bwMode="auto">
              <a:xfrm>
                <a:off x="19132550"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23" name="Line 266">
                <a:extLst>
                  <a:ext uri="{FF2B5EF4-FFF2-40B4-BE49-F238E27FC236}">
                    <a16:creationId xmlns:a16="http://schemas.microsoft.com/office/drawing/2014/main" id="{10B05BFD-6BF7-6EA9-B0B3-E9A6BA65581C}"/>
                  </a:ext>
                </a:extLst>
              </p:cNvPr>
              <p:cNvSpPr>
                <a:spLocks noChangeShapeType="1"/>
              </p:cNvSpPr>
              <p:nvPr/>
            </p:nvSpPr>
            <p:spPr bwMode="auto">
              <a:xfrm>
                <a:off x="19110325" y="4741569"/>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24" name="Line 267">
                <a:extLst>
                  <a:ext uri="{FF2B5EF4-FFF2-40B4-BE49-F238E27FC236}">
                    <a16:creationId xmlns:a16="http://schemas.microsoft.com/office/drawing/2014/main" id="{ADAB903A-7AF8-B3E4-4605-9C8D28EDF0BF}"/>
                  </a:ext>
                </a:extLst>
              </p:cNvPr>
              <p:cNvSpPr>
                <a:spLocks noChangeShapeType="1"/>
              </p:cNvSpPr>
              <p:nvPr/>
            </p:nvSpPr>
            <p:spPr bwMode="auto">
              <a:xfrm>
                <a:off x="19135725"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25" name="Line 268">
                <a:extLst>
                  <a:ext uri="{FF2B5EF4-FFF2-40B4-BE49-F238E27FC236}">
                    <a16:creationId xmlns:a16="http://schemas.microsoft.com/office/drawing/2014/main" id="{21D71F58-93F4-A9BA-93C6-1DC5859E358E}"/>
                  </a:ext>
                </a:extLst>
              </p:cNvPr>
              <p:cNvSpPr>
                <a:spLocks noChangeShapeType="1"/>
              </p:cNvSpPr>
              <p:nvPr/>
            </p:nvSpPr>
            <p:spPr bwMode="auto">
              <a:xfrm>
                <a:off x="19113500" y="4741569"/>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26" name="Line 269">
                <a:extLst>
                  <a:ext uri="{FF2B5EF4-FFF2-40B4-BE49-F238E27FC236}">
                    <a16:creationId xmlns:a16="http://schemas.microsoft.com/office/drawing/2014/main" id="{01BECD1B-91FF-E40A-D886-CD6E466DAE59}"/>
                  </a:ext>
                </a:extLst>
              </p:cNvPr>
              <p:cNvSpPr>
                <a:spLocks noChangeShapeType="1"/>
              </p:cNvSpPr>
              <p:nvPr/>
            </p:nvSpPr>
            <p:spPr bwMode="auto">
              <a:xfrm>
                <a:off x="19140488"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27" name="Line 270">
                <a:extLst>
                  <a:ext uri="{FF2B5EF4-FFF2-40B4-BE49-F238E27FC236}">
                    <a16:creationId xmlns:a16="http://schemas.microsoft.com/office/drawing/2014/main" id="{0AE88D28-071D-61A9-E1D3-E34B17CCF19C}"/>
                  </a:ext>
                </a:extLst>
              </p:cNvPr>
              <p:cNvSpPr>
                <a:spLocks noChangeShapeType="1"/>
              </p:cNvSpPr>
              <p:nvPr/>
            </p:nvSpPr>
            <p:spPr bwMode="auto">
              <a:xfrm>
                <a:off x="19116675" y="4741569"/>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28" name="Line 271">
                <a:extLst>
                  <a:ext uri="{FF2B5EF4-FFF2-40B4-BE49-F238E27FC236}">
                    <a16:creationId xmlns:a16="http://schemas.microsoft.com/office/drawing/2014/main" id="{5F6AB063-6ACA-C8A6-523E-D5021C8E3DA9}"/>
                  </a:ext>
                </a:extLst>
              </p:cNvPr>
              <p:cNvSpPr>
                <a:spLocks noChangeShapeType="1"/>
              </p:cNvSpPr>
              <p:nvPr/>
            </p:nvSpPr>
            <p:spPr bwMode="auto">
              <a:xfrm>
                <a:off x="19143663"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29" name="Line 272">
                <a:extLst>
                  <a:ext uri="{FF2B5EF4-FFF2-40B4-BE49-F238E27FC236}">
                    <a16:creationId xmlns:a16="http://schemas.microsoft.com/office/drawing/2014/main" id="{45B517E2-02C7-A216-1051-A9057CBF33D6}"/>
                  </a:ext>
                </a:extLst>
              </p:cNvPr>
              <p:cNvSpPr>
                <a:spLocks noChangeShapeType="1"/>
              </p:cNvSpPr>
              <p:nvPr/>
            </p:nvSpPr>
            <p:spPr bwMode="auto">
              <a:xfrm>
                <a:off x="19121438" y="4741569"/>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30" name="Line 273">
                <a:extLst>
                  <a:ext uri="{FF2B5EF4-FFF2-40B4-BE49-F238E27FC236}">
                    <a16:creationId xmlns:a16="http://schemas.microsoft.com/office/drawing/2014/main" id="{44BCAE58-FB16-26FE-8B31-A93178D176B5}"/>
                  </a:ext>
                </a:extLst>
              </p:cNvPr>
              <p:cNvSpPr>
                <a:spLocks noChangeShapeType="1"/>
              </p:cNvSpPr>
              <p:nvPr/>
            </p:nvSpPr>
            <p:spPr bwMode="auto">
              <a:xfrm>
                <a:off x="19146838"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31" name="Line 274">
                <a:extLst>
                  <a:ext uri="{FF2B5EF4-FFF2-40B4-BE49-F238E27FC236}">
                    <a16:creationId xmlns:a16="http://schemas.microsoft.com/office/drawing/2014/main" id="{4427F49E-7356-33BE-F554-67F3737D9EDC}"/>
                  </a:ext>
                </a:extLst>
              </p:cNvPr>
              <p:cNvSpPr>
                <a:spLocks noChangeShapeType="1"/>
              </p:cNvSpPr>
              <p:nvPr/>
            </p:nvSpPr>
            <p:spPr bwMode="auto">
              <a:xfrm>
                <a:off x="19124613" y="4741569"/>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32" name="Line 275">
                <a:extLst>
                  <a:ext uri="{FF2B5EF4-FFF2-40B4-BE49-F238E27FC236}">
                    <a16:creationId xmlns:a16="http://schemas.microsoft.com/office/drawing/2014/main" id="{3111D379-A309-0CC6-4211-87431C2D1EF3}"/>
                  </a:ext>
                </a:extLst>
              </p:cNvPr>
              <p:cNvSpPr>
                <a:spLocks noChangeShapeType="1"/>
              </p:cNvSpPr>
              <p:nvPr/>
            </p:nvSpPr>
            <p:spPr bwMode="auto">
              <a:xfrm>
                <a:off x="19151600"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33" name="Line 276">
                <a:extLst>
                  <a:ext uri="{FF2B5EF4-FFF2-40B4-BE49-F238E27FC236}">
                    <a16:creationId xmlns:a16="http://schemas.microsoft.com/office/drawing/2014/main" id="{E64BCA81-0B49-596F-1129-90FF38D276E2}"/>
                  </a:ext>
                </a:extLst>
              </p:cNvPr>
              <p:cNvSpPr>
                <a:spLocks noChangeShapeType="1"/>
              </p:cNvSpPr>
              <p:nvPr/>
            </p:nvSpPr>
            <p:spPr bwMode="auto">
              <a:xfrm>
                <a:off x="19129375" y="4741569"/>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34" name="Line 277">
                <a:extLst>
                  <a:ext uri="{FF2B5EF4-FFF2-40B4-BE49-F238E27FC236}">
                    <a16:creationId xmlns:a16="http://schemas.microsoft.com/office/drawing/2014/main" id="{62ABCC7F-36F3-4CE7-2226-AA0183A6F504}"/>
                  </a:ext>
                </a:extLst>
              </p:cNvPr>
              <p:cNvSpPr>
                <a:spLocks noChangeShapeType="1"/>
              </p:cNvSpPr>
              <p:nvPr/>
            </p:nvSpPr>
            <p:spPr bwMode="auto">
              <a:xfrm>
                <a:off x="19154775"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35" name="Line 278">
                <a:extLst>
                  <a:ext uri="{FF2B5EF4-FFF2-40B4-BE49-F238E27FC236}">
                    <a16:creationId xmlns:a16="http://schemas.microsoft.com/office/drawing/2014/main" id="{D04DBFA6-64C9-090A-B398-847BB617B362}"/>
                  </a:ext>
                </a:extLst>
              </p:cNvPr>
              <p:cNvSpPr>
                <a:spLocks noChangeShapeType="1"/>
              </p:cNvSpPr>
              <p:nvPr/>
            </p:nvSpPr>
            <p:spPr bwMode="auto">
              <a:xfrm>
                <a:off x="19132550" y="4741569"/>
                <a:ext cx="4127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36" name="Line 279">
                <a:extLst>
                  <a:ext uri="{FF2B5EF4-FFF2-40B4-BE49-F238E27FC236}">
                    <a16:creationId xmlns:a16="http://schemas.microsoft.com/office/drawing/2014/main" id="{7A74168A-B83C-C398-B87E-1F5A12F8523C}"/>
                  </a:ext>
                </a:extLst>
              </p:cNvPr>
              <p:cNvSpPr>
                <a:spLocks noChangeShapeType="1"/>
              </p:cNvSpPr>
              <p:nvPr/>
            </p:nvSpPr>
            <p:spPr bwMode="auto">
              <a:xfrm>
                <a:off x="19154775"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37" name="Line 280">
                <a:extLst>
                  <a:ext uri="{FF2B5EF4-FFF2-40B4-BE49-F238E27FC236}">
                    <a16:creationId xmlns:a16="http://schemas.microsoft.com/office/drawing/2014/main" id="{7CED386C-FC5E-512A-EE91-4D21FC26A675}"/>
                  </a:ext>
                </a:extLst>
              </p:cNvPr>
              <p:cNvSpPr>
                <a:spLocks noChangeShapeType="1"/>
              </p:cNvSpPr>
              <p:nvPr/>
            </p:nvSpPr>
            <p:spPr bwMode="auto">
              <a:xfrm>
                <a:off x="19135725" y="4741569"/>
                <a:ext cx="4127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38" name="Line 281">
                <a:extLst>
                  <a:ext uri="{FF2B5EF4-FFF2-40B4-BE49-F238E27FC236}">
                    <a16:creationId xmlns:a16="http://schemas.microsoft.com/office/drawing/2014/main" id="{A9A1ECD5-C68D-FA7D-C49F-ED7507AAD69F}"/>
                  </a:ext>
                </a:extLst>
              </p:cNvPr>
              <p:cNvSpPr>
                <a:spLocks noChangeShapeType="1"/>
              </p:cNvSpPr>
              <p:nvPr/>
            </p:nvSpPr>
            <p:spPr bwMode="auto">
              <a:xfrm>
                <a:off x="19159538"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39" name="Line 282">
                <a:extLst>
                  <a:ext uri="{FF2B5EF4-FFF2-40B4-BE49-F238E27FC236}">
                    <a16:creationId xmlns:a16="http://schemas.microsoft.com/office/drawing/2014/main" id="{384270D1-9892-A7A1-7299-D3DED1CD1EE9}"/>
                  </a:ext>
                </a:extLst>
              </p:cNvPr>
              <p:cNvSpPr>
                <a:spLocks noChangeShapeType="1"/>
              </p:cNvSpPr>
              <p:nvPr/>
            </p:nvSpPr>
            <p:spPr bwMode="auto">
              <a:xfrm>
                <a:off x="19140488" y="4741569"/>
                <a:ext cx="4127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40" name="Line 283">
                <a:extLst>
                  <a:ext uri="{FF2B5EF4-FFF2-40B4-BE49-F238E27FC236}">
                    <a16:creationId xmlns:a16="http://schemas.microsoft.com/office/drawing/2014/main" id="{C65F2432-CD1C-8030-19BB-C42BDCDFCC5B}"/>
                  </a:ext>
                </a:extLst>
              </p:cNvPr>
              <p:cNvSpPr>
                <a:spLocks noChangeShapeType="1"/>
              </p:cNvSpPr>
              <p:nvPr/>
            </p:nvSpPr>
            <p:spPr bwMode="auto">
              <a:xfrm>
                <a:off x="19162713"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41" name="Line 284">
                <a:extLst>
                  <a:ext uri="{FF2B5EF4-FFF2-40B4-BE49-F238E27FC236}">
                    <a16:creationId xmlns:a16="http://schemas.microsoft.com/office/drawing/2014/main" id="{F6478FF6-7C70-2870-648C-0E86C1299F71}"/>
                  </a:ext>
                </a:extLst>
              </p:cNvPr>
              <p:cNvSpPr>
                <a:spLocks noChangeShapeType="1"/>
              </p:cNvSpPr>
              <p:nvPr/>
            </p:nvSpPr>
            <p:spPr bwMode="auto">
              <a:xfrm>
                <a:off x="19140488" y="4741569"/>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42" name="Line 285">
                <a:extLst>
                  <a:ext uri="{FF2B5EF4-FFF2-40B4-BE49-F238E27FC236}">
                    <a16:creationId xmlns:a16="http://schemas.microsoft.com/office/drawing/2014/main" id="{43D19C79-FBB1-FF04-6424-504BB3CA4C20}"/>
                  </a:ext>
                </a:extLst>
              </p:cNvPr>
              <p:cNvSpPr>
                <a:spLocks noChangeShapeType="1"/>
              </p:cNvSpPr>
              <p:nvPr/>
            </p:nvSpPr>
            <p:spPr bwMode="auto">
              <a:xfrm>
                <a:off x="19165888"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43" name="Line 286">
                <a:extLst>
                  <a:ext uri="{FF2B5EF4-FFF2-40B4-BE49-F238E27FC236}">
                    <a16:creationId xmlns:a16="http://schemas.microsoft.com/office/drawing/2014/main" id="{E3228855-6D09-89A5-9E72-6D5304CD5641}"/>
                  </a:ext>
                </a:extLst>
              </p:cNvPr>
              <p:cNvSpPr>
                <a:spLocks noChangeShapeType="1"/>
              </p:cNvSpPr>
              <p:nvPr/>
            </p:nvSpPr>
            <p:spPr bwMode="auto">
              <a:xfrm>
                <a:off x="19143663" y="4741569"/>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44" name="Line 287">
                <a:extLst>
                  <a:ext uri="{FF2B5EF4-FFF2-40B4-BE49-F238E27FC236}">
                    <a16:creationId xmlns:a16="http://schemas.microsoft.com/office/drawing/2014/main" id="{FD51CEA5-6DC3-5063-0B74-C71B732A4A97}"/>
                  </a:ext>
                </a:extLst>
              </p:cNvPr>
              <p:cNvSpPr>
                <a:spLocks noChangeShapeType="1"/>
              </p:cNvSpPr>
              <p:nvPr/>
            </p:nvSpPr>
            <p:spPr bwMode="auto">
              <a:xfrm>
                <a:off x="19170650"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45" name="Line 288">
                <a:extLst>
                  <a:ext uri="{FF2B5EF4-FFF2-40B4-BE49-F238E27FC236}">
                    <a16:creationId xmlns:a16="http://schemas.microsoft.com/office/drawing/2014/main" id="{FC9AD140-44A9-E8AE-40E2-80DD799F1553}"/>
                  </a:ext>
                </a:extLst>
              </p:cNvPr>
              <p:cNvSpPr>
                <a:spLocks noChangeShapeType="1"/>
              </p:cNvSpPr>
              <p:nvPr/>
            </p:nvSpPr>
            <p:spPr bwMode="auto">
              <a:xfrm>
                <a:off x="19146838" y="4741569"/>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46" name="Line 289">
                <a:extLst>
                  <a:ext uri="{FF2B5EF4-FFF2-40B4-BE49-F238E27FC236}">
                    <a16:creationId xmlns:a16="http://schemas.microsoft.com/office/drawing/2014/main" id="{DDECC35F-DDDD-8B29-CD14-402D53D96311}"/>
                  </a:ext>
                </a:extLst>
              </p:cNvPr>
              <p:cNvSpPr>
                <a:spLocks noChangeShapeType="1"/>
              </p:cNvSpPr>
              <p:nvPr/>
            </p:nvSpPr>
            <p:spPr bwMode="auto">
              <a:xfrm>
                <a:off x="19173825"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47" name="Line 290">
                <a:extLst>
                  <a:ext uri="{FF2B5EF4-FFF2-40B4-BE49-F238E27FC236}">
                    <a16:creationId xmlns:a16="http://schemas.microsoft.com/office/drawing/2014/main" id="{70CF3CD5-938A-2B33-4617-6DB8678534E2}"/>
                  </a:ext>
                </a:extLst>
              </p:cNvPr>
              <p:cNvSpPr>
                <a:spLocks noChangeShapeType="1"/>
              </p:cNvSpPr>
              <p:nvPr/>
            </p:nvSpPr>
            <p:spPr bwMode="auto">
              <a:xfrm>
                <a:off x="19151600" y="4741569"/>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48" name="Line 291">
                <a:extLst>
                  <a:ext uri="{FF2B5EF4-FFF2-40B4-BE49-F238E27FC236}">
                    <a16:creationId xmlns:a16="http://schemas.microsoft.com/office/drawing/2014/main" id="{211C6F56-B024-1B95-7177-16B4C7115570}"/>
                  </a:ext>
                </a:extLst>
              </p:cNvPr>
              <p:cNvSpPr>
                <a:spLocks noChangeShapeType="1"/>
              </p:cNvSpPr>
              <p:nvPr/>
            </p:nvSpPr>
            <p:spPr bwMode="auto">
              <a:xfrm>
                <a:off x="19075400"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49" name="Line 292">
                <a:extLst>
                  <a:ext uri="{FF2B5EF4-FFF2-40B4-BE49-F238E27FC236}">
                    <a16:creationId xmlns:a16="http://schemas.microsoft.com/office/drawing/2014/main" id="{919FBEE6-DAC1-12A5-1380-A2F02261FAAA}"/>
                  </a:ext>
                </a:extLst>
              </p:cNvPr>
              <p:cNvSpPr>
                <a:spLocks noChangeShapeType="1"/>
              </p:cNvSpPr>
              <p:nvPr/>
            </p:nvSpPr>
            <p:spPr bwMode="auto">
              <a:xfrm>
                <a:off x="19053175" y="4741569"/>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50" name="Line 293">
                <a:extLst>
                  <a:ext uri="{FF2B5EF4-FFF2-40B4-BE49-F238E27FC236}">
                    <a16:creationId xmlns:a16="http://schemas.microsoft.com/office/drawing/2014/main" id="{1CDE3643-DC76-6776-E0CB-58152F146893}"/>
                  </a:ext>
                </a:extLst>
              </p:cNvPr>
              <p:cNvSpPr>
                <a:spLocks noChangeShapeType="1"/>
              </p:cNvSpPr>
              <p:nvPr/>
            </p:nvSpPr>
            <p:spPr bwMode="auto">
              <a:xfrm>
                <a:off x="19080163"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51" name="Line 294">
                <a:extLst>
                  <a:ext uri="{FF2B5EF4-FFF2-40B4-BE49-F238E27FC236}">
                    <a16:creationId xmlns:a16="http://schemas.microsoft.com/office/drawing/2014/main" id="{A2F7A001-BA47-6DFD-F695-2968E48C3C27}"/>
                  </a:ext>
                </a:extLst>
              </p:cNvPr>
              <p:cNvSpPr>
                <a:spLocks noChangeShapeType="1"/>
              </p:cNvSpPr>
              <p:nvPr/>
            </p:nvSpPr>
            <p:spPr bwMode="auto">
              <a:xfrm>
                <a:off x="19056350" y="4741569"/>
                <a:ext cx="42863"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52" name="Line 295">
                <a:extLst>
                  <a:ext uri="{FF2B5EF4-FFF2-40B4-BE49-F238E27FC236}">
                    <a16:creationId xmlns:a16="http://schemas.microsoft.com/office/drawing/2014/main" id="{2826C62D-300A-31AB-41C6-98A2CE054761}"/>
                  </a:ext>
                </a:extLst>
              </p:cNvPr>
              <p:cNvSpPr>
                <a:spLocks noChangeShapeType="1"/>
              </p:cNvSpPr>
              <p:nvPr/>
            </p:nvSpPr>
            <p:spPr bwMode="auto">
              <a:xfrm>
                <a:off x="19083338"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53" name="Line 296">
                <a:extLst>
                  <a:ext uri="{FF2B5EF4-FFF2-40B4-BE49-F238E27FC236}">
                    <a16:creationId xmlns:a16="http://schemas.microsoft.com/office/drawing/2014/main" id="{20170E24-13A9-9E96-ECD4-729F25F1A5D9}"/>
                  </a:ext>
                </a:extLst>
              </p:cNvPr>
              <p:cNvSpPr>
                <a:spLocks noChangeShapeType="1"/>
              </p:cNvSpPr>
              <p:nvPr/>
            </p:nvSpPr>
            <p:spPr bwMode="auto">
              <a:xfrm>
                <a:off x="19061113" y="4741569"/>
                <a:ext cx="4127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54" name="Line 297">
                <a:extLst>
                  <a:ext uri="{FF2B5EF4-FFF2-40B4-BE49-F238E27FC236}">
                    <a16:creationId xmlns:a16="http://schemas.microsoft.com/office/drawing/2014/main" id="{B96A8504-E8CA-C737-A398-432D1AF708B4}"/>
                  </a:ext>
                </a:extLst>
              </p:cNvPr>
              <p:cNvSpPr>
                <a:spLocks noChangeShapeType="1"/>
              </p:cNvSpPr>
              <p:nvPr/>
            </p:nvSpPr>
            <p:spPr bwMode="auto">
              <a:xfrm>
                <a:off x="19083338"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55" name="Line 298">
                <a:extLst>
                  <a:ext uri="{FF2B5EF4-FFF2-40B4-BE49-F238E27FC236}">
                    <a16:creationId xmlns:a16="http://schemas.microsoft.com/office/drawing/2014/main" id="{2A8D7C7D-A3EF-4536-FD80-B30ED23971C2}"/>
                  </a:ext>
                </a:extLst>
              </p:cNvPr>
              <p:cNvSpPr>
                <a:spLocks noChangeShapeType="1"/>
              </p:cNvSpPr>
              <p:nvPr/>
            </p:nvSpPr>
            <p:spPr bwMode="auto">
              <a:xfrm>
                <a:off x="19064288" y="4741569"/>
                <a:ext cx="4127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56" name="Line 299">
                <a:extLst>
                  <a:ext uri="{FF2B5EF4-FFF2-40B4-BE49-F238E27FC236}">
                    <a16:creationId xmlns:a16="http://schemas.microsoft.com/office/drawing/2014/main" id="{1C8E26CB-6757-C3F3-F374-120E5A716C4B}"/>
                  </a:ext>
                </a:extLst>
              </p:cNvPr>
              <p:cNvSpPr>
                <a:spLocks noChangeShapeType="1"/>
              </p:cNvSpPr>
              <p:nvPr/>
            </p:nvSpPr>
            <p:spPr bwMode="auto">
              <a:xfrm>
                <a:off x="19086513"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57" name="Line 300">
                <a:extLst>
                  <a:ext uri="{FF2B5EF4-FFF2-40B4-BE49-F238E27FC236}">
                    <a16:creationId xmlns:a16="http://schemas.microsoft.com/office/drawing/2014/main" id="{6E92A498-B313-B954-14D1-A206C806D52B}"/>
                  </a:ext>
                </a:extLst>
              </p:cNvPr>
              <p:cNvSpPr>
                <a:spLocks noChangeShapeType="1"/>
              </p:cNvSpPr>
              <p:nvPr/>
            </p:nvSpPr>
            <p:spPr bwMode="auto">
              <a:xfrm>
                <a:off x="19064288" y="4741569"/>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58" name="Line 301">
                <a:extLst>
                  <a:ext uri="{FF2B5EF4-FFF2-40B4-BE49-F238E27FC236}">
                    <a16:creationId xmlns:a16="http://schemas.microsoft.com/office/drawing/2014/main" id="{0D05B4FD-E4DC-BD19-2D23-94B77FEB2529}"/>
                  </a:ext>
                </a:extLst>
              </p:cNvPr>
              <p:cNvSpPr>
                <a:spLocks noChangeShapeType="1"/>
              </p:cNvSpPr>
              <p:nvPr/>
            </p:nvSpPr>
            <p:spPr bwMode="auto">
              <a:xfrm>
                <a:off x="19091275"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59" name="Line 302">
                <a:extLst>
                  <a:ext uri="{FF2B5EF4-FFF2-40B4-BE49-F238E27FC236}">
                    <a16:creationId xmlns:a16="http://schemas.microsoft.com/office/drawing/2014/main" id="{3C051F11-4DDE-A48C-79F4-AB2D4F2384BF}"/>
                  </a:ext>
                </a:extLst>
              </p:cNvPr>
              <p:cNvSpPr>
                <a:spLocks noChangeShapeType="1"/>
              </p:cNvSpPr>
              <p:nvPr/>
            </p:nvSpPr>
            <p:spPr bwMode="auto">
              <a:xfrm>
                <a:off x="19069050" y="4741569"/>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60" name="Line 303">
                <a:extLst>
                  <a:ext uri="{FF2B5EF4-FFF2-40B4-BE49-F238E27FC236}">
                    <a16:creationId xmlns:a16="http://schemas.microsoft.com/office/drawing/2014/main" id="{592C2BEB-9559-250F-E844-61A297C88F51}"/>
                  </a:ext>
                </a:extLst>
              </p:cNvPr>
              <p:cNvSpPr>
                <a:spLocks noChangeShapeType="1"/>
              </p:cNvSpPr>
              <p:nvPr/>
            </p:nvSpPr>
            <p:spPr bwMode="auto">
              <a:xfrm>
                <a:off x="19011900"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61" name="Line 304">
                <a:extLst>
                  <a:ext uri="{FF2B5EF4-FFF2-40B4-BE49-F238E27FC236}">
                    <a16:creationId xmlns:a16="http://schemas.microsoft.com/office/drawing/2014/main" id="{BD89F6F9-6EB3-2A5E-11F0-2DDF2A6305BB}"/>
                  </a:ext>
                </a:extLst>
              </p:cNvPr>
              <p:cNvSpPr>
                <a:spLocks noChangeShapeType="1"/>
              </p:cNvSpPr>
              <p:nvPr/>
            </p:nvSpPr>
            <p:spPr bwMode="auto">
              <a:xfrm>
                <a:off x="18989675" y="4741569"/>
                <a:ext cx="4127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62" name="Line 305">
                <a:extLst>
                  <a:ext uri="{FF2B5EF4-FFF2-40B4-BE49-F238E27FC236}">
                    <a16:creationId xmlns:a16="http://schemas.microsoft.com/office/drawing/2014/main" id="{C2865EFE-9B28-0BB2-697F-DA6F2F0C018D}"/>
                  </a:ext>
                </a:extLst>
              </p:cNvPr>
              <p:cNvSpPr>
                <a:spLocks noChangeShapeType="1"/>
              </p:cNvSpPr>
              <p:nvPr/>
            </p:nvSpPr>
            <p:spPr bwMode="auto">
              <a:xfrm>
                <a:off x="19011900"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63" name="Line 306">
                <a:extLst>
                  <a:ext uri="{FF2B5EF4-FFF2-40B4-BE49-F238E27FC236}">
                    <a16:creationId xmlns:a16="http://schemas.microsoft.com/office/drawing/2014/main" id="{84E1C139-B1B8-52EF-CFFC-CD21C00C8682}"/>
                  </a:ext>
                </a:extLst>
              </p:cNvPr>
              <p:cNvSpPr>
                <a:spLocks noChangeShapeType="1"/>
              </p:cNvSpPr>
              <p:nvPr/>
            </p:nvSpPr>
            <p:spPr bwMode="auto">
              <a:xfrm>
                <a:off x="18992850" y="4741569"/>
                <a:ext cx="4127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64" name="Line 307">
                <a:extLst>
                  <a:ext uri="{FF2B5EF4-FFF2-40B4-BE49-F238E27FC236}">
                    <a16:creationId xmlns:a16="http://schemas.microsoft.com/office/drawing/2014/main" id="{387DA7A2-9372-3CEC-B584-2D3CE1E3C4FA}"/>
                  </a:ext>
                </a:extLst>
              </p:cNvPr>
              <p:cNvSpPr>
                <a:spLocks noChangeShapeType="1"/>
              </p:cNvSpPr>
              <p:nvPr/>
            </p:nvSpPr>
            <p:spPr bwMode="auto">
              <a:xfrm>
                <a:off x="19015075"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65" name="Line 308">
                <a:extLst>
                  <a:ext uri="{FF2B5EF4-FFF2-40B4-BE49-F238E27FC236}">
                    <a16:creationId xmlns:a16="http://schemas.microsoft.com/office/drawing/2014/main" id="{E5CA58A2-7503-2B23-2F66-E567E97EA599}"/>
                  </a:ext>
                </a:extLst>
              </p:cNvPr>
              <p:cNvSpPr>
                <a:spLocks noChangeShapeType="1"/>
              </p:cNvSpPr>
              <p:nvPr/>
            </p:nvSpPr>
            <p:spPr bwMode="auto">
              <a:xfrm>
                <a:off x="18992850" y="4741569"/>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66" name="Line 309">
                <a:extLst>
                  <a:ext uri="{FF2B5EF4-FFF2-40B4-BE49-F238E27FC236}">
                    <a16:creationId xmlns:a16="http://schemas.microsoft.com/office/drawing/2014/main" id="{B271CF3E-14C6-0083-6AB5-B1A4BA91AB94}"/>
                  </a:ext>
                </a:extLst>
              </p:cNvPr>
              <p:cNvSpPr>
                <a:spLocks noChangeShapeType="1"/>
              </p:cNvSpPr>
              <p:nvPr/>
            </p:nvSpPr>
            <p:spPr bwMode="auto">
              <a:xfrm>
                <a:off x="19019838"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67" name="Line 310">
                <a:extLst>
                  <a:ext uri="{FF2B5EF4-FFF2-40B4-BE49-F238E27FC236}">
                    <a16:creationId xmlns:a16="http://schemas.microsoft.com/office/drawing/2014/main" id="{4DC0449D-E0BE-ADBB-5EC5-39347445D0EF}"/>
                  </a:ext>
                </a:extLst>
              </p:cNvPr>
              <p:cNvSpPr>
                <a:spLocks noChangeShapeType="1"/>
              </p:cNvSpPr>
              <p:nvPr/>
            </p:nvSpPr>
            <p:spPr bwMode="auto">
              <a:xfrm>
                <a:off x="18996025" y="4741569"/>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68" name="Line 311">
                <a:extLst>
                  <a:ext uri="{FF2B5EF4-FFF2-40B4-BE49-F238E27FC236}">
                    <a16:creationId xmlns:a16="http://schemas.microsoft.com/office/drawing/2014/main" id="{7A008689-5EC9-C086-6637-61DA0155B39E}"/>
                  </a:ext>
                </a:extLst>
              </p:cNvPr>
              <p:cNvSpPr>
                <a:spLocks noChangeShapeType="1"/>
              </p:cNvSpPr>
              <p:nvPr/>
            </p:nvSpPr>
            <p:spPr bwMode="auto">
              <a:xfrm>
                <a:off x="19023013"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69" name="Line 312">
                <a:extLst>
                  <a:ext uri="{FF2B5EF4-FFF2-40B4-BE49-F238E27FC236}">
                    <a16:creationId xmlns:a16="http://schemas.microsoft.com/office/drawing/2014/main" id="{C0C0DD4F-14E1-CC1A-5D84-921D319A312F}"/>
                  </a:ext>
                </a:extLst>
              </p:cNvPr>
              <p:cNvSpPr>
                <a:spLocks noChangeShapeType="1"/>
              </p:cNvSpPr>
              <p:nvPr/>
            </p:nvSpPr>
            <p:spPr bwMode="auto">
              <a:xfrm>
                <a:off x="19000788" y="4741569"/>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70" name="Line 313">
                <a:extLst>
                  <a:ext uri="{FF2B5EF4-FFF2-40B4-BE49-F238E27FC236}">
                    <a16:creationId xmlns:a16="http://schemas.microsoft.com/office/drawing/2014/main" id="{CAFA1B3A-B440-478C-8BFB-711E4D13DE7F}"/>
                  </a:ext>
                </a:extLst>
              </p:cNvPr>
              <p:cNvSpPr>
                <a:spLocks noChangeShapeType="1"/>
              </p:cNvSpPr>
              <p:nvPr/>
            </p:nvSpPr>
            <p:spPr bwMode="auto">
              <a:xfrm>
                <a:off x="19026188"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71" name="Line 314">
                <a:extLst>
                  <a:ext uri="{FF2B5EF4-FFF2-40B4-BE49-F238E27FC236}">
                    <a16:creationId xmlns:a16="http://schemas.microsoft.com/office/drawing/2014/main" id="{10A9479E-6299-5991-9D1B-22A94C375432}"/>
                  </a:ext>
                </a:extLst>
              </p:cNvPr>
              <p:cNvSpPr>
                <a:spLocks noChangeShapeType="1"/>
              </p:cNvSpPr>
              <p:nvPr/>
            </p:nvSpPr>
            <p:spPr bwMode="auto">
              <a:xfrm>
                <a:off x="19003963" y="4741569"/>
                <a:ext cx="4127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72" name="Line 315">
                <a:extLst>
                  <a:ext uri="{FF2B5EF4-FFF2-40B4-BE49-F238E27FC236}">
                    <a16:creationId xmlns:a16="http://schemas.microsoft.com/office/drawing/2014/main" id="{7292AA93-D5FA-7B7C-57B2-6A2389148A0A}"/>
                  </a:ext>
                </a:extLst>
              </p:cNvPr>
              <p:cNvSpPr>
                <a:spLocks noChangeShapeType="1"/>
              </p:cNvSpPr>
              <p:nvPr/>
            </p:nvSpPr>
            <p:spPr bwMode="auto">
              <a:xfrm>
                <a:off x="19026188"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73" name="Line 316">
                <a:extLst>
                  <a:ext uri="{FF2B5EF4-FFF2-40B4-BE49-F238E27FC236}">
                    <a16:creationId xmlns:a16="http://schemas.microsoft.com/office/drawing/2014/main" id="{E31F7D4C-D298-90EC-0C8B-E58414161DED}"/>
                  </a:ext>
                </a:extLst>
              </p:cNvPr>
              <p:cNvSpPr>
                <a:spLocks noChangeShapeType="1"/>
              </p:cNvSpPr>
              <p:nvPr/>
            </p:nvSpPr>
            <p:spPr bwMode="auto">
              <a:xfrm>
                <a:off x="19003963" y="4741569"/>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74" name="Line 317">
                <a:extLst>
                  <a:ext uri="{FF2B5EF4-FFF2-40B4-BE49-F238E27FC236}">
                    <a16:creationId xmlns:a16="http://schemas.microsoft.com/office/drawing/2014/main" id="{B4E1B11C-6159-A9B7-ED9A-EA05863B5599}"/>
                  </a:ext>
                </a:extLst>
              </p:cNvPr>
              <p:cNvSpPr>
                <a:spLocks noChangeShapeType="1"/>
              </p:cNvSpPr>
              <p:nvPr/>
            </p:nvSpPr>
            <p:spPr bwMode="auto">
              <a:xfrm>
                <a:off x="19030950"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75" name="Line 318">
                <a:extLst>
                  <a:ext uri="{FF2B5EF4-FFF2-40B4-BE49-F238E27FC236}">
                    <a16:creationId xmlns:a16="http://schemas.microsoft.com/office/drawing/2014/main" id="{E7DA228D-EB8C-8544-7977-FA077572E623}"/>
                  </a:ext>
                </a:extLst>
              </p:cNvPr>
              <p:cNvSpPr>
                <a:spLocks noChangeShapeType="1"/>
              </p:cNvSpPr>
              <p:nvPr/>
            </p:nvSpPr>
            <p:spPr bwMode="auto">
              <a:xfrm>
                <a:off x="19008725" y="4741569"/>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76" name="Line 319">
                <a:extLst>
                  <a:ext uri="{FF2B5EF4-FFF2-40B4-BE49-F238E27FC236}">
                    <a16:creationId xmlns:a16="http://schemas.microsoft.com/office/drawing/2014/main" id="{84009EAB-8996-D155-ED65-CD489F6CD500}"/>
                  </a:ext>
                </a:extLst>
              </p:cNvPr>
              <p:cNvSpPr>
                <a:spLocks noChangeShapeType="1"/>
              </p:cNvSpPr>
              <p:nvPr/>
            </p:nvSpPr>
            <p:spPr bwMode="auto">
              <a:xfrm>
                <a:off x="19034125"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77" name="Line 320">
                <a:extLst>
                  <a:ext uri="{FF2B5EF4-FFF2-40B4-BE49-F238E27FC236}">
                    <a16:creationId xmlns:a16="http://schemas.microsoft.com/office/drawing/2014/main" id="{BF9336AD-4867-7B11-198D-E1A4D033A827}"/>
                  </a:ext>
                </a:extLst>
              </p:cNvPr>
              <p:cNvSpPr>
                <a:spLocks noChangeShapeType="1"/>
              </p:cNvSpPr>
              <p:nvPr/>
            </p:nvSpPr>
            <p:spPr bwMode="auto">
              <a:xfrm>
                <a:off x="19011900" y="4741569"/>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78" name="Line 321">
                <a:extLst>
                  <a:ext uri="{FF2B5EF4-FFF2-40B4-BE49-F238E27FC236}">
                    <a16:creationId xmlns:a16="http://schemas.microsoft.com/office/drawing/2014/main" id="{9206018B-E215-EC8E-C65F-EACE3FC2E442}"/>
                  </a:ext>
                </a:extLst>
              </p:cNvPr>
              <p:cNvSpPr>
                <a:spLocks noChangeShapeType="1"/>
              </p:cNvSpPr>
              <p:nvPr/>
            </p:nvSpPr>
            <p:spPr bwMode="auto">
              <a:xfrm>
                <a:off x="19038888"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79" name="Line 322">
                <a:extLst>
                  <a:ext uri="{FF2B5EF4-FFF2-40B4-BE49-F238E27FC236}">
                    <a16:creationId xmlns:a16="http://schemas.microsoft.com/office/drawing/2014/main" id="{984D18D4-F0AD-98AA-F750-18295B347D48}"/>
                  </a:ext>
                </a:extLst>
              </p:cNvPr>
              <p:cNvSpPr>
                <a:spLocks noChangeShapeType="1"/>
              </p:cNvSpPr>
              <p:nvPr/>
            </p:nvSpPr>
            <p:spPr bwMode="auto">
              <a:xfrm>
                <a:off x="19015075" y="4741569"/>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80" name="Line 323">
                <a:extLst>
                  <a:ext uri="{FF2B5EF4-FFF2-40B4-BE49-F238E27FC236}">
                    <a16:creationId xmlns:a16="http://schemas.microsoft.com/office/drawing/2014/main" id="{6A30C536-8114-892E-8423-90E00AAF1633}"/>
                  </a:ext>
                </a:extLst>
              </p:cNvPr>
              <p:cNvSpPr>
                <a:spLocks noChangeShapeType="1"/>
              </p:cNvSpPr>
              <p:nvPr/>
            </p:nvSpPr>
            <p:spPr bwMode="auto">
              <a:xfrm>
                <a:off x="19038888"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81" name="Line 324">
                <a:extLst>
                  <a:ext uri="{FF2B5EF4-FFF2-40B4-BE49-F238E27FC236}">
                    <a16:creationId xmlns:a16="http://schemas.microsoft.com/office/drawing/2014/main" id="{AB43FEF2-B858-238C-557A-95FF2B2EA621}"/>
                  </a:ext>
                </a:extLst>
              </p:cNvPr>
              <p:cNvSpPr>
                <a:spLocks noChangeShapeType="1"/>
              </p:cNvSpPr>
              <p:nvPr/>
            </p:nvSpPr>
            <p:spPr bwMode="auto">
              <a:xfrm>
                <a:off x="19019838" y="4741569"/>
                <a:ext cx="4127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82" name="Line 325">
                <a:extLst>
                  <a:ext uri="{FF2B5EF4-FFF2-40B4-BE49-F238E27FC236}">
                    <a16:creationId xmlns:a16="http://schemas.microsoft.com/office/drawing/2014/main" id="{B76C295E-60CB-41BD-6EAD-11B749410BD7}"/>
                  </a:ext>
                </a:extLst>
              </p:cNvPr>
              <p:cNvSpPr>
                <a:spLocks noChangeShapeType="1"/>
              </p:cNvSpPr>
              <p:nvPr/>
            </p:nvSpPr>
            <p:spPr bwMode="auto">
              <a:xfrm>
                <a:off x="19042063"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83" name="Line 326">
                <a:extLst>
                  <a:ext uri="{FF2B5EF4-FFF2-40B4-BE49-F238E27FC236}">
                    <a16:creationId xmlns:a16="http://schemas.microsoft.com/office/drawing/2014/main" id="{BFEAE3A1-F894-186F-5931-D86105AC67E3}"/>
                  </a:ext>
                </a:extLst>
              </p:cNvPr>
              <p:cNvSpPr>
                <a:spLocks noChangeShapeType="1"/>
              </p:cNvSpPr>
              <p:nvPr/>
            </p:nvSpPr>
            <p:spPr bwMode="auto">
              <a:xfrm>
                <a:off x="19019838" y="4741569"/>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84" name="Line 327">
                <a:extLst>
                  <a:ext uri="{FF2B5EF4-FFF2-40B4-BE49-F238E27FC236}">
                    <a16:creationId xmlns:a16="http://schemas.microsoft.com/office/drawing/2014/main" id="{357D83E7-9AD2-BB28-9093-C2AC3214B6D5}"/>
                  </a:ext>
                </a:extLst>
              </p:cNvPr>
              <p:cNvSpPr>
                <a:spLocks noChangeShapeType="1"/>
              </p:cNvSpPr>
              <p:nvPr/>
            </p:nvSpPr>
            <p:spPr bwMode="auto">
              <a:xfrm>
                <a:off x="19045238"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85" name="Line 328">
                <a:extLst>
                  <a:ext uri="{FF2B5EF4-FFF2-40B4-BE49-F238E27FC236}">
                    <a16:creationId xmlns:a16="http://schemas.microsoft.com/office/drawing/2014/main" id="{5EEB78F9-5E09-FC13-14D4-076E357936B5}"/>
                  </a:ext>
                </a:extLst>
              </p:cNvPr>
              <p:cNvSpPr>
                <a:spLocks noChangeShapeType="1"/>
              </p:cNvSpPr>
              <p:nvPr/>
            </p:nvSpPr>
            <p:spPr bwMode="auto">
              <a:xfrm>
                <a:off x="19023013" y="4741569"/>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86" name="Line 329">
                <a:extLst>
                  <a:ext uri="{FF2B5EF4-FFF2-40B4-BE49-F238E27FC236}">
                    <a16:creationId xmlns:a16="http://schemas.microsoft.com/office/drawing/2014/main" id="{3A18E6D2-8000-6A17-3AB9-B5DBAEF97D3A}"/>
                  </a:ext>
                </a:extLst>
              </p:cNvPr>
              <p:cNvSpPr>
                <a:spLocks noChangeShapeType="1"/>
              </p:cNvSpPr>
              <p:nvPr/>
            </p:nvSpPr>
            <p:spPr bwMode="auto">
              <a:xfrm>
                <a:off x="19050000"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87" name="Line 330">
                <a:extLst>
                  <a:ext uri="{FF2B5EF4-FFF2-40B4-BE49-F238E27FC236}">
                    <a16:creationId xmlns:a16="http://schemas.microsoft.com/office/drawing/2014/main" id="{4E8C0D0C-B573-5FE7-655D-6BDE71526130}"/>
                  </a:ext>
                </a:extLst>
              </p:cNvPr>
              <p:cNvSpPr>
                <a:spLocks noChangeShapeType="1"/>
              </p:cNvSpPr>
              <p:nvPr/>
            </p:nvSpPr>
            <p:spPr bwMode="auto">
              <a:xfrm>
                <a:off x="19026188" y="4741569"/>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88" name="Line 331">
                <a:extLst>
                  <a:ext uri="{FF2B5EF4-FFF2-40B4-BE49-F238E27FC236}">
                    <a16:creationId xmlns:a16="http://schemas.microsoft.com/office/drawing/2014/main" id="{3F73B587-278C-85BA-435B-0B65C51F1B48}"/>
                  </a:ext>
                </a:extLst>
              </p:cNvPr>
              <p:cNvSpPr>
                <a:spLocks noChangeShapeType="1"/>
              </p:cNvSpPr>
              <p:nvPr/>
            </p:nvSpPr>
            <p:spPr bwMode="auto">
              <a:xfrm>
                <a:off x="19053175"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89" name="Line 332">
                <a:extLst>
                  <a:ext uri="{FF2B5EF4-FFF2-40B4-BE49-F238E27FC236}">
                    <a16:creationId xmlns:a16="http://schemas.microsoft.com/office/drawing/2014/main" id="{7EB85CDB-ACD8-4C6E-4169-658F7FD4EDE0}"/>
                  </a:ext>
                </a:extLst>
              </p:cNvPr>
              <p:cNvSpPr>
                <a:spLocks noChangeShapeType="1"/>
              </p:cNvSpPr>
              <p:nvPr/>
            </p:nvSpPr>
            <p:spPr bwMode="auto">
              <a:xfrm>
                <a:off x="19030950" y="4741569"/>
                <a:ext cx="4127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90" name="Line 333">
                <a:extLst>
                  <a:ext uri="{FF2B5EF4-FFF2-40B4-BE49-F238E27FC236}">
                    <a16:creationId xmlns:a16="http://schemas.microsoft.com/office/drawing/2014/main" id="{12F1E55D-A82C-01D0-49B5-606BA2702F04}"/>
                  </a:ext>
                </a:extLst>
              </p:cNvPr>
              <p:cNvSpPr>
                <a:spLocks noChangeShapeType="1"/>
              </p:cNvSpPr>
              <p:nvPr/>
            </p:nvSpPr>
            <p:spPr bwMode="auto">
              <a:xfrm>
                <a:off x="19053175"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91" name="Line 334">
                <a:extLst>
                  <a:ext uri="{FF2B5EF4-FFF2-40B4-BE49-F238E27FC236}">
                    <a16:creationId xmlns:a16="http://schemas.microsoft.com/office/drawing/2014/main" id="{DB667B3A-920F-0A9F-91E7-A1F9CF146BCD}"/>
                  </a:ext>
                </a:extLst>
              </p:cNvPr>
              <p:cNvSpPr>
                <a:spLocks noChangeShapeType="1"/>
              </p:cNvSpPr>
              <p:nvPr/>
            </p:nvSpPr>
            <p:spPr bwMode="auto">
              <a:xfrm>
                <a:off x="19030950" y="4741569"/>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92" name="Line 335">
                <a:extLst>
                  <a:ext uri="{FF2B5EF4-FFF2-40B4-BE49-F238E27FC236}">
                    <a16:creationId xmlns:a16="http://schemas.microsoft.com/office/drawing/2014/main" id="{5F7AEFB4-EB97-068D-3E1A-714E4D6C74E3}"/>
                  </a:ext>
                </a:extLst>
              </p:cNvPr>
              <p:cNvSpPr>
                <a:spLocks noChangeShapeType="1"/>
              </p:cNvSpPr>
              <p:nvPr/>
            </p:nvSpPr>
            <p:spPr bwMode="auto">
              <a:xfrm>
                <a:off x="19056350"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93" name="Line 336">
                <a:extLst>
                  <a:ext uri="{FF2B5EF4-FFF2-40B4-BE49-F238E27FC236}">
                    <a16:creationId xmlns:a16="http://schemas.microsoft.com/office/drawing/2014/main" id="{0F7DA335-4772-0D78-ED49-9E09CD806104}"/>
                  </a:ext>
                </a:extLst>
              </p:cNvPr>
              <p:cNvSpPr>
                <a:spLocks noChangeShapeType="1"/>
              </p:cNvSpPr>
              <p:nvPr/>
            </p:nvSpPr>
            <p:spPr bwMode="auto">
              <a:xfrm>
                <a:off x="19034125" y="4741569"/>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94" name="Line 337">
                <a:extLst>
                  <a:ext uri="{FF2B5EF4-FFF2-40B4-BE49-F238E27FC236}">
                    <a16:creationId xmlns:a16="http://schemas.microsoft.com/office/drawing/2014/main" id="{3C06A895-FF0B-2002-4736-5320708215BF}"/>
                  </a:ext>
                </a:extLst>
              </p:cNvPr>
              <p:cNvSpPr>
                <a:spLocks noChangeShapeType="1"/>
              </p:cNvSpPr>
              <p:nvPr/>
            </p:nvSpPr>
            <p:spPr bwMode="auto">
              <a:xfrm>
                <a:off x="19061113"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95" name="Line 338">
                <a:extLst>
                  <a:ext uri="{FF2B5EF4-FFF2-40B4-BE49-F238E27FC236}">
                    <a16:creationId xmlns:a16="http://schemas.microsoft.com/office/drawing/2014/main" id="{C9AB3A90-B0D3-6952-784F-D9FB3D81CD67}"/>
                  </a:ext>
                </a:extLst>
              </p:cNvPr>
              <p:cNvSpPr>
                <a:spLocks noChangeShapeType="1"/>
              </p:cNvSpPr>
              <p:nvPr/>
            </p:nvSpPr>
            <p:spPr bwMode="auto">
              <a:xfrm>
                <a:off x="19038888" y="4741569"/>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96" name="Line 339">
                <a:extLst>
                  <a:ext uri="{FF2B5EF4-FFF2-40B4-BE49-F238E27FC236}">
                    <a16:creationId xmlns:a16="http://schemas.microsoft.com/office/drawing/2014/main" id="{BD3F1735-50B5-AAF1-E0EC-46352C554495}"/>
                  </a:ext>
                </a:extLst>
              </p:cNvPr>
              <p:cNvSpPr>
                <a:spLocks noChangeShapeType="1"/>
              </p:cNvSpPr>
              <p:nvPr/>
            </p:nvSpPr>
            <p:spPr bwMode="auto">
              <a:xfrm>
                <a:off x="19064288"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97" name="Line 340">
                <a:extLst>
                  <a:ext uri="{FF2B5EF4-FFF2-40B4-BE49-F238E27FC236}">
                    <a16:creationId xmlns:a16="http://schemas.microsoft.com/office/drawing/2014/main" id="{09C66469-AAFB-2C94-70AC-B12359478D38}"/>
                  </a:ext>
                </a:extLst>
              </p:cNvPr>
              <p:cNvSpPr>
                <a:spLocks noChangeShapeType="1"/>
              </p:cNvSpPr>
              <p:nvPr/>
            </p:nvSpPr>
            <p:spPr bwMode="auto">
              <a:xfrm>
                <a:off x="19042063" y="4741569"/>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98" name="Line 341">
                <a:extLst>
                  <a:ext uri="{FF2B5EF4-FFF2-40B4-BE49-F238E27FC236}">
                    <a16:creationId xmlns:a16="http://schemas.microsoft.com/office/drawing/2014/main" id="{B253E230-E737-06C3-57B2-FB6DDEF5F931}"/>
                  </a:ext>
                </a:extLst>
              </p:cNvPr>
              <p:cNvSpPr>
                <a:spLocks noChangeShapeType="1"/>
              </p:cNvSpPr>
              <p:nvPr/>
            </p:nvSpPr>
            <p:spPr bwMode="auto">
              <a:xfrm>
                <a:off x="18954750"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99" name="Line 342">
                <a:extLst>
                  <a:ext uri="{FF2B5EF4-FFF2-40B4-BE49-F238E27FC236}">
                    <a16:creationId xmlns:a16="http://schemas.microsoft.com/office/drawing/2014/main" id="{8F0C2F6C-B16F-E19D-1674-14017F247755}"/>
                  </a:ext>
                </a:extLst>
              </p:cNvPr>
              <p:cNvSpPr>
                <a:spLocks noChangeShapeType="1"/>
              </p:cNvSpPr>
              <p:nvPr/>
            </p:nvSpPr>
            <p:spPr bwMode="auto">
              <a:xfrm>
                <a:off x="18932525" y="4741569"/>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00" name="Line 343">
                <a:extLst>
                  <a:ext uri="{FF2B5EF4-FFF2-40B4-BE49-F238E27FC236}">
                    <a16:creationId xmlns:a16="http://schemas.microsoft.com/office/drawing/2014/main" id="{D35986E8-ACA7-A519-E8DD-D96B9E3D5FF4}"/>
                  </a:ext>
                </a:extLst>
              </p:cNvPr>
              <p:cNvSpPr>
                <a:spLocks noChangeShapeType="1"/>
              </p:cNvSpPr>
              <p:nvPr/>
            </p:nvSpPr>
            <p:spPr bwMode="auto">
              <a:xfrm>
                <a:off x="18959513"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01" name="Line 344">
                <a:extLst>
                  <a:ext uri="{FF2B5EF4-FFF2-40B4-BE49-F238E27FC236}">
                    <a16:creationId xmlns:a16="http://schemas.microsoft.com/office/drawing/2014/main" id="{683FE1D5-E3B3-7AD9-F764-E35FE6E35BC3}"/>
                  </a:ext>
                </a:extLst>
              </p:cNvPr>
              <p:cNvSpPr>
                <a:spLocks noChangeShapeType="1"/>
              </p:cNvSpPr>
              <p:nvPr/>
            </p:nvSpPr>
            <p:spPr bwMode="auto">
              <a:xfrm>
                <a:off x="18935700" y="4741569"/>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02" name="Line 345">
                <a:extLst>
                  <a:ext uri="{FF2B5EF4-FFF2-40B4-BE49-F238E27FC236}">
                    <a16:creationId xmlns:a16="http://schemas.microsoft.com/office/drawing/2014/main" id="{AA24E3D3-65DC-C71A-8E58-A92ADB487977}"/>
                  </a:ext>
                </a:extLst>
              </p:cNvPr>
              <p:cNvSpPr>
                <a:spLocks noChangeShapeType="1"/>
              </p:cNvSpPr>
              <p:nvPr/>
            </p:nvSpPr>
            <p:spPr bwMode="auto">
              <a:xfrm>
                <a:off x="18962688"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03" name="Line 346">
                <a:extLst>
                  <a:ext uri="{FF2B5EF4-FFF2-40B4-BE49-F238E27FC236}">
                    <a16:creationId xmlns:a16="http://schemas.microsoft.com/office/drawing/2014/main" id="{29EE7864-7017-B739-4B1E-BCB5E527AF42}"/>
                  </a:ext>
                </a:extLst>
              </p:cNvPr>
              <p:cNvSpPr>
                <a:spLocks noChangeShapeType="1"/>
              </p:cNvSpPr>
              <p:nvPr/>
            </p:nvSpPr>
            <p:spPr bwMode="auto">
              <a:xfrm>
                <a:off x="18940463" y="4741569"/>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04" name="Line 347">
                <a:extLst>
                  <a:ext uri="{FF2B5EF4-FFF2-40B4-BE49-F238E27FC236}">
                    <a16:creationId xmlns:a16="http://schemas.microsoft.com/office/drawing/2014/main" id="{29412BF6-4211-B7A1-5E71-F41FBFEC3AD9}"/>
                  </a:ext>
                </a:extLst>
              </p:cNvPr>
              <p:cNvSpPr>
                <a:spLocks noChangeShapeType="1"/>
              </p:cNvSpPr>
              <p:nvPr/>
            </p:nvSpPr>
            <p:spPr bwMode="auto">
              <a:xfrm>
                <a:off x="18965863"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05" name="Line 348">
                <a:extLst>
                  <a:ext uri="{FF2B5EF4-FFF2-40B4-BE49-F238E27FC236}">
                    <a16:creationId xmlns:a16="http://schemas.microsoft.com/office/drawing/2014/main" id="{7392F5BB-D7EC-B406-89CF-3EA46C5D8A20}"/>
                  </a:ext>
                </a:extLst>
              </p:cNvPr>
              <p:cNvSpPr>
                <a:spLocks noChangeShapeType="1"/>
              </p:cNvSpPr>
              <p:nvPr/>
            </p:nvSpPr>
            <p:spPr bwMode="auto">
              <a:xfrm>
                <a:off x="18943638" y="4741569"/>
                <a:ext cx="4127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06" name="Line 349">
                <a:extLst>
                  <a:ext uri="{FF2B5EF4-FFF2-40B4-BE49-F238E27FC236}">
                    <a16:creationId xmlns:a16="http://schemas.microsoft.com/office/drawing/2014/main" id="{0A70954B-644E-5283-35A4-34CD44C12101}"/>
                  </a:ext>
                </a:extLst>
              </p:cNvPr>
              <p:cNvSpPr>
                <a:spLocks noChangeShapeType="1"/>
              </p:cNvSpPr>
              <p:nvPr/>
            </p:nvSpPr>
            <p:spPr bwMode="auto">
              <a:xfrm>
                <a:off x="18970625"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07" name="Line 350">
                <a:extLst>
                  <a:ext uri="{FF2B5EF4-FFF2-40B4-BE49-F238E27FC236}">
                    <a16:creationId xmlns:a16="http://schemas.microsoft.com/office/drawing/2014/main" id="{7B998977-A440-1740-E5FD-A9BE664666D0}"/>
                  </a:ext>
                </a:extLst>
              </p:cNvPr>
              <p:cNvSpPr>
                <a:spLocks noChangeShapeType="1"/>
              </p:cNvSpPr>
              <p:nvPr/>
            </p:nvSpPr>
            <p:spPr bwMode="auto">
              <a:xfrm>
                <a:off x="18948400" y="4741569"/>
                <a:ext cx="4127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08" name="Line 351">
                <a:extLst>
                  <a:ext uri="{FF2B5EF4-FFF2-40B4-BE49-F238E27FC236}">
                    <a16:creationId xmlns:a16="http://schemas.microsoft.com/office/drawing/2014/main" id="{293D8005-415B-5E06-1F50-E02490379051}"/>
                  </a:ext>
                </a:extLst>
              </p:cNvPr>
              <p:cNvSpPr>
                <a:spLocks noChangeShapeType="1"/>
              </p:cNvSpPr>
              <p:nvPr/>
            </p:nvSpPr>
            <p:spPr bwMode="auto">
              <a:xfrm>
                <a:off x="18970625"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09" name="Line 352">
                <a:extLst>
                  <a:ext uri="{FF2B5EF4-FFF2-40B4-BE49-F238E27FC236}">
                    <a16:creationId xmlns:a16="http://schemas.microsoft.com/office/drawing/2014/main" id="{003A4014-F8BF-DC5D-814D-41FB19E9EF8F}"/>
                  </a:ext>
                </a:extLst>
              </p:cNvPr>
              <p:cNvSpPr>
                <a:spLocks noChangeShapeType="1"/>
              </p:cNvSpPr>
              <p:nvPr/>
            </p:nvSpPr>
            <p:spPr bwMode="auto">
              <a:xfrm>
                <a:off x="18951575" y="4741569"/>
                <a:ext cx="4127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10" name="Line 353">
                <a:extLst>
                  <a:ext uri="{FF2B5EF4-FFF2-40B4-BE49-F238E27FC236}">
                    <a16:creationId xmlns:a16="http://schemas.microsoft.com/office/drawing/2014/main" id="{5699B6D5-1A92-9E6A-F037-F5543D6820BD}"/>
                  </a:ext>
                </a:extLst>
              </p:cNvPr>
              <p:cNvSpPr>
                <a:spLocks noChangeShapeType="1"/>
              </p:cNvSpPr>
              <p:nvPr/>
            </p:nvSpPr>
            <p:spPr bwMode="auto">
              <a:xfrm>
                <a:off x="18973800"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11" name="Line 354">
                <a:extLst>
                  <a:ext uri="{FF2B5EF4-FFF2-40B4-BE49-F238E27FC236}">
                    <a16:creationId xmlns:a16="http://schemas.microsoft.com/office/drawing/2014/main" id="{DC74EC20-2FE7-D98E-34AE-0975F9876DD9}"/>
                  </a:ext>
                </a:extLst>
              </p:cNvPr>
              <p:cNvSpPr>
                <a:spLocks noChangeShapeType="1"/>
              </p:cNvSpPr>
              <p:nvPr/>
            </p:nvSpPr>
            <p:spPr bwMode="auto">
              <a:xfrm>
                <a:off x="18951575" y="4741569"/>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12" name="Line 355">
                <a:extLst>
                  <a:ext uri="{FF2B5EF4-FFF2-40B4-BE49-F238E27FC236}">
                    <a16:creationId xmlns:a16="http://schemas.microsoft.com/office/drawing/2014/main" id="{EF3DAED6-50F0-F46C-ADBA-EC5E53A1A866}"/>
                  </a:ext>
                </a:extLst>
              </p:cNvPr>
              <p:cNvSpPr>
                <a:spLocks noChangeShapeType="1"/>
              </p:cNvSpPr>
              <p:nvPr/>
            </p:nvSpPr>
            <p:spPr bwMode="auto">
              <a:xfrm>
                <a:off x="18978563"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13" name="Line 356">
                <a:extLst>
                  <a:ext uri="{FF2B5EF4-FFF2-40B4-BE49-F238E27FC236}">
                    <a16:creationId xmlns:a16="http://schemas.microsoft.com/office/drawing/2014/main" id="{B92BF1F9-D40B-3C07-B162-C001D2458BCD}"/>
                  </a:ext>
                </a:extLst>
              </p:cNvPr>
              <p:cNvSpPr>
                <a:spLocks noChangeShapeType="1"/>
              </p:cNvSpPr>
              <p:nvPr/>
            </p:nvSpPr>
            <p:spPr bwMode="auto">
              <a:xfrm>
                <a:off x="18954750" y="4741569"/>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14" name="Line 357">
                <a:extLst>
                  <a:ext uri="{FF2B5EF4-FFF2-40B4-BE49-F238E27FC236}">
                    <a16:creationId xmlns:a16="http://schemas.microsoft.com/office/drawing/2014/main" id="{45EA5ACC-8F9A-BA3B-8D1B-8F5866D7B80B}"/>
                  </a:ext>
                </a:extLst>
              </p:cNvPr>
              <p:cNvSpPr>
                <a:spLocks noChangeShapeType="1"/>
              </p:cNvSpPr>
              <p:nvPr/>
            </p:nvSpPr>
            <p:spPr bwMode="auto">
              <a:xfrm>
                <a:off x="18981738"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15" name="Line 358">
                <a:extLst>
                  <a:ext uri="{FF2B5EF4-FFF2-40B4-BE49-F238E27FC236}">
                    <a16:creationId xmlns:a16="http://schemas.microsoft.com/office/drawing/2014/main" id="{0EDF3D9A-3CC4-55C4-55D4-814EC815471E}"/>
                  </a:ext>
                </a:extLst>
              </p:cNvPr>
              <p:cNvSpPr>
                <a:spLocks noChangeShapeType="1"/>
              </p:cNvSpPr>
              <p:nvPr/>
            </p:nvSpPr>
            <p:spPr bwMode="auto">
              <a:xfrm>
                <a:off x="18959513" y="4741569"/>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16" name="Line 359">
                <a:extLst>
                  <a:ext uri="{FF2B5EF4-FFF2-40B4-BE49-F238E27FC236}">
                    <a16:creationId xmlns:a16="http://schemas.microsoft.com/office/drawing/2014/main" id="{731592CF-4000-6199-1F72-D15AE62CC88A}"/>
                  </a:ext>
                </a:extLst>
              </p:cNvPr>
              <p:cNvSpPr>
                <a:spLocks noChangeShapeType="1"/>
              </p:cNvSpPr>
              <p:nvPr/>
            </p:nvSpPr>
            <p:spPr bwMode="auto">
              <a:xfrm>
                <a:off x="18984913"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17" name="Line 360">
                <a:extLst>
                  <a:ext uri="{FF2B5EF4-FFF2-40B4-BE49-F238E27FC236}">
                    <a16:creationId xmlns:a16="http://schemas.microsoft.com/office/drawing/2014/main" id="{C5BADF54-0837-7A50-0ED8-0F99BB6EF85F}"/>
                  </a:ext>
                </a:extLst>
              </p:cNvPr>
              <p:cNvSpPr>
                <a:spLocks noChangeShapeType="1"/>
              </p:cNvSpPr>
              <p:nvPr/>
            </p:nvSpPr>
            <p:spPr bwMode="auto">
              <a:xfrm>
                <a:off x="18962688" y="4741569"/>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18" name="Line 361">
                <a:extLst>
                  <a:ext uri="{FF2B5EF4-FFF2-40B4-BE49-F238E27FC236}">
                    <a16:creationId xmlns:a16="http://schemas.microsoft.com/office/drawing/2014/main" id="{61E921A6-1790-9454-C294-61F36AF7223C}"/>
                  </a:ext>
                </a:extLst>
              </p:cNvPr>
              <p:cNvSpPr>
                <a:spLocks noChangeShapeType="1"/>
              </p:cNvSpPr>
              <p:nvPr/>
            </p:nvSpPr>
            <p:spPr bwMode="auto">
              <a:xfrm>
                <a:off x="18989675"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19" name="Line 362">
                <a:extLst>
                  <a:ext uri="{FF2B5EF4-FFF2-40B4-BE49-F238E27FC236}">
                    <a16:creationId xmlns:a16="http://schemas.microsoft.com/office/drawing/2014/main" id="{357C4CD4-F1D4-3FE5-0825-4E62DA4FB0F4}"/>
                  </a:ext>
                </a:extLst>
              </p:cNvPr>
              <p:cNvSpPr>
                <a:spLocks noChangeShapeType="1"/>
              </p:cNvSpPr>
              <p:nvPr/>
            </p:nvSpPr>
            <p:spPr bwMode="auto">
              <a:xfrm>
                <a:off x="18965863" y="4741569"/>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20" name="Line 363">
                <a:extLst>
                  <a:ext uri="{FF2B5EF4-FFF2-40B4-BE49-F238E27FC236}">
                    <a16:creationId xmlns:a16="http://schemas.microsoft.com/office/drawing/2014/main" id="{3A500378-E8AC-6F66-8E80-0FFFFEE470E3}"/>
                  </a:ext>
                </a:extLst>
              </p:cNvPr>
              <p:cNvSpPr>
                <a:spLocks noChangeShapeType="1"/>
              </p:cNvSpPr>
              <p:nvPr/>
            </p:nvSpPr>
            <p:spPr bwMode="auto">
              <a:xfrm>
                <a:off x="18907125"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21" name="Line 364">
                <a:extLst>
                  <a:ext uri="{FF2B5EF4-FFF2-40B4-BE49-F238E27FC236}">
                    <a16:creationId xmlns:a16="http://schemas.microsoft.com/office/drawing/2014/main" id="{90F50C71-CA1A-4549-A1D8-0CAC1F010488}"/>
                  </a:ext>
                </a:extLst>
              </p:cNvPr>
              <p:cNvSpPr>
                <a:spLocks noChangeShapeType="1"/>
              </p:cNvSpPr>
              <p:nvPr/>
            </p:nvSpPr>
            <p:spPr bwMode="auto">
              <a:xfrm>
                <a:off x="18883313" y="4741569"/>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22" name="Line 365">
                <a:extLst>
                  <a:ext uri="{FF2B5EF4-FFF2-40B4-BE49-F238E27FC236}">
                    <a16:creationId xmlns:a16="http://schemas.microsoft.com/office/drawing/2014/main" id="{40727C28-9CB8-FAFB-F1C2-8A5588C38DB3}"/>
                  </a:ext>
                </a:extLst>
              </p:cNvPr>
              <p:cNvSpPr>
                <a:spLocks noChangeShapeType="1"/>
              </p:cNvSpPr>
              <p:nvPr/>
            </p:nvSpPr>
            <p:spPr bwMode="auto">
              <a:xfrm>
                <a:off x="18910300"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23" name="Line 366">
                <a:extLst>
                  <a:ext uri="{FF2B5EF4-FFF2-40B4-BE49-F238E27FC236}">
                    <a16:creationId xmlns:a16="http://schemas.microsoft.com/office/drawing/2014/main" id="{76C2373D-41DD-704F-A88E-D5F04DE6BCD1}"/>
                  </a:ext>
                </a:extLst>
              </p:cNvPr>
              <p:cNvSpPr>
                <a:spLocks noChangeShapeType="1"/>
              </p:cNvSpPr>
              <p:nvPr/>
            </p:nvSpPr>
            <p:spPr bwMode="auto">
              <a:xfrm>
                <a:off x="18888075" y="4741569"/>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24" name="Line 367">
                <a:extLst>
                  <a:ext uri="{FF2B5EF4-FFF2-40B4-BE49-F238E27FC236}">
                    <a16:creationId xmlns:a16="http://schemas.microsoft.com/office/drawing/2014/main" id="{AF2E0863-BA47-38A0-815D-39DD32F1FEC5}"/>
                  </a:ext>
                </a:extLst>
              </p:cNvPr>
              <p:cNvSpPr>
                <a:spLocks noChangeShapeType="1"/>
              </p:cNvSpPr>
              <p:nvPr/>
            </p:nvSpPr>
            <p:spPr bwMode="auto">
              <a:xfrm>
                <a:off x="18913475"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25" name="Line 368">
                <a:extLst>
                  <a:ext uri="{FF2B5EF4-FFF2-40B4-BE49-F238E27FC236}">
                    <a16:creationId xmlns:a16="http://schemas.microsoft.com/office/drawing/2014/main" id="{48882CF0-58C0-8765-8A52-7C88BF9901CD}"/>
                  </a:ext>
                </a:extLst>
              </p:cNvPr>
              <p:cNvSpPr>
                <a:spLocks noChangeShapeType="1"/>
              </p:cNvSpPr>
              <p:nvPr/>
            </p:nvSpPr>
            <p:spPr bwMode="auto">
              <a:xfrm>
                <a:off x="18891250" y="4741569"/>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26" name="Line 369">
                <a:extLst>
                  <a:ext uri="{FF2B5EF4-FFF2-40B4-BE49-F238E27FC236}">
                    <a16:creationId xmlns:a16="http://schemas.microsoft.com/office/drawing/2014/main" id="{7EDC9560-06BF-4DE1-4DD9-3B6CA8712BA2}"/>
                  </a:ext>
                </a:extLst>
              </p:cNvPr>
              <p:cNvSpPr>
                <a:spLocks noChangeShapeType="1"/>
              </p:cNvSpPr>
              <p:nvPr/>
            </p:nvSpPr>
            <p:spPr bwMode="auto">
              <a:xfrm>
                <a:off x="18918238"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27" name="Line 370">
                <a:extLst>
                  <a:ext uri="{FF2B5EF4-FFF2-40B4-BE49-F238E27FC236}">
                    <a16:creationId xmlns:a16="http://schemas.microsoft.com/office/drawing/2014/main" id="{711C85CD-0CFC-CD13-87D2-37BAAD4C906D}"/>
                  </a:ext>
                </a:extLst>
              </p:cNvPr>
              <p:cNvSpPr>
                <a:spLocks noChangeShapeType="1"/>
              </p:cNvSpPr>
              <p:nvPr/>
            </p:nvSpPr>
            <p:spPr bwMode="auto">
              <a:xfrm>
                <a:off x="18894425" y="4741569"/>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28" name="Line 371">
                <a:extLst>
                  <a:ext uri="{FF2B5EF4-FFF2-40B4-BE49-F238E27FC236}">
                    <a16:creationId xmlns:a16="http://schemas.microsoft.com/office/drawing/2014/main" id="{751967A9-D4FD-BE48-13CF-9077BEA00BCE}"/>
                  </a:ext>
                </a:extLst>
              </p:cNvPr>
              <p:cNvSpPr>
                <a:spLocks noChangeShapeType="1"/>
              </p:cNvSpPr>
              <p:nvPr/>
            </p:nvSpPr>
            <p:spPr bwMode="auto">
              <a:xfrm>
                <a:off x="18918238"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29" name="Line 372">
                <a:extLst>
                  <a:ext uri="{FF2B5EF4-FFF2-40B4-BE49-F238E27FC236}">
                    <a16:creationId xmlns:a16="http://schemas.microsoft.com/office/drawing/2014/main" id="{E2596125-AA25-0A0B-844C-9D40D1C3C630}"/>
                  </a:ext>
                </a:extLst>
              </p:cNvPr>
              <p:cNvSpPr>
                <a:spLocks noChangeShapeType="1"/>
              </p:cNvSpPr>
              <p:nvPr/>
            </p:nvSpPr>
            <p:spPr bwMode="auto">
              <a:xfrm>
                <a:off x="18899188" y="4741569"/>
                <a:ext cx="4127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30" name="Line 373">
                <a:extLst>
                  <a:ext uri="{FF2B5EF4-FFF2-40B4-BE49-F238E27FC236}">
                    <a16:creationId xmlns:a16="http://schemas.microsoft.com/office/drawing/2014/main" id="{6FC2968E-2D7D-56D9-02F4-5ED65E27A432}"/>
                  </a:ext>
                </a:extLst>
              </p:cNvPr>
              <p:cNvSpPr>
                <a:spLocks noChangeShapeType="1"/>
              </p:cNvSpPr>
              <p:nvPr/>
            </p:nvSpPr>
            <p:spPr bwMode="auto">
              <a:xfrm>
                <a:off x="18853150"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31" name="Line 374">
                <a:extLst>
                  <a:ext uri="{FF2B5EF4-FFF2-40B4-BE49-F238E27FC236}">
                    <a16:creationId xmlns:a16="http://schemas.microsoft.com/office/drawing/2014/main" id="{024036A1-1FA1-BA16-382F-8843418AE7A6}"/>
                  </a:ext>
                </a:extLst>
              </p:cNvPr>
              <p:cNvSpPr>
                <a:spLocks noChangeShapeType="1"/>
              </p:cNvSpPr>
              <p:nvPr/>
            </p:nvSpPr>
            <p:spPr bwMode="auto">
              <a:xfrm>
                <a:off x="18830925" y="4741569"/>
                <a:ext cx="4127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32" name="Line 375">
                <a:extLst>
                  <a:ext uri="{FF2B5EF4-FFF2-40B4-BE49-F238E27FC236}">
                    <a16:creationId xmlns:a16="http://schemas.microsoft.com/office/drawing/2014/main" id="{CDC1F9D5-AD8F-E443-11F8-525A93F0136B}"/>
                  </a:ext>
                </a:extLst>
              </p:cNvPr>
              <p:cNvSpPr>
                <a:spLocks noChangeShapeType="1"/>
              </p:cNvSpPr>
              <p:nvPr/>
            </p:nvSpPr>
            <p:spPr bwMode="auto">
              <a:xfrm>
                <a:off x="18857913"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33" name="Line 376">
                <a:extLst>
                  <a:ext uri="{FF2B5EF4-FFF2-40B4-BE49-F238E27FC236}">
                    <a16:creationId xmlns:a16="http://schemas.microsoft.com/office/drawing/2014/main" id="{6DE50AB5-C6BB-4CC4-2E78-E1BADC3D8093}"/>
                  </a:ext>
                </a:extLst>
              </p:cNvPr>
              <p:cNvSpPr>
                <a:spLocks noChangeShapeType="1"/>
              </p:cNvSpPr>
              <p:nvPr/>
            </p:nvSpPr>
            <p:spPr bwMode="auto">
              <a:xfrm>
                <a:off x="18834100" y="4741569"/>
                <a:ext cx="42863"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34" name="Line 377">
                <a:extLst>
                  <a:ext uri="{FF2B5EF4-FFF2-40B4-BE49-F238E27FC236}">
                    <a16:creationId xmlns:a16="http://schemas.microsoft.com/office/drawing/2014/main" id="{C5FCFC63-217A-2764-D44E-84283D8685FC}"/>
                  </a:ext>
                </a:extLst>
              </p:cNvPr>
              <p:cNvSpPr>
                <a:spLocks noChangeShapeType="1"/>
              </p:cNvSpPr>
              <p:nvPr/>
            </p:nvSpPr>
            <p:spPr bwMode="auto">
              <a:xfrm>
                <a:off x="18857913"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35" name="Line 378">
                <a:extLst>
                  <a:ext uri="{FF2B5EF4-FFF2-40B4-BE49-F238E27FC236}">
                    <a16:creationId xmlns:a16="http://schemas.microsoft.com/office/drawing/2014/main" id="{63B31461-6C4D-0A6B-4F08-6DE52B630AE2}"/>
                  </a:ext>
                </a:extLst>
              </p:cNvPr>
              <p:cNvSpPr>
                <a:spLocks noChangeShapeType="1"/>
              </p:cNvSpPr>
              <p:nvPr/>
            </p:nvSpPr>
            <p:spPr bwMode="auto">
              <a:xfrm>
                <a:off x="18838863" y="4741569"/>
                <a:ext cx="4127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36" name="Line 379">
                <a:extLst>
                  <a:ext uri="{FF2B5EF4-FFF2-40B4-BE49-F238E27FC236}">
                    <a16:creationId xmlns:a16="http://schemas.microsoft.com/office/drawing/2014/main" id="{F6AB8D8A-0A45-9660-6C23-EBA308D10573}"/>
                  </a:ext>
                </a:extLst>
              </p:cNvPr>
              <p:cNvSpPr>
                <a:spLocks noChangeShapeType="1"/>
              </p:cNvSpPr>
              <p:nvPr/>
            </p:nvSpPr>
            <p:spPr bwMode="auto">
              <a:xfrm>
                <a:off x="18861088"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37" name="Line 380">
                <a:extLst>
                  <a:ext uri="{FF2B5EF4-FFF2-40B4-BE49-F238E27FC236}">
                    <a16:creationId xmlns:a16="http://schemas.microsoft.com/office/drawing/2014/main" id="{E9515D25-F1DB-6A38-9890-515765D6FDCC}"/>
                  </a:ext>
                </a:extLst>
              </p:cNvPr>
              <p:cNvSpPr>
                <a:spLocks noChangeShapeType="1"/>
              </p:cNvSpPr>
              <p:nvPr/>
            </p:nvSpPr>
            <p:spPr bwMode="auto">
              <a:xfrm>
                <a:off x="18838863" y="4741569"/>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38" name="Line 381">
                <a:extLst>
                  <a:ext uri="{FF2B5EF4-FFF2-40B4-BE49-F238E27FC236}">
                    <a16:creationId xmlns:a16="http://schemas.microsoft.com/office/drawing/2014/main" id="{3240D030-34DA-5B80-991F-9D2C83A7BEE5}"/>
                  </a:ext>
                </a:extLst>
              </p:cNvPr>
              <p:cNvSpPr>
                <a:spLocks noChangeShapeType="1"/>
              </p:cNvSpPr>
              <p:nvPr/>
            </p:nvSpPr>
            <p:spPr bwMode="auto">
              <a:xfrm>
                <a:off x="18864263"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39" name="Line 382">
                <a:extLst>
                  <a:ext uri="{FF2B5EF4-FFF2-40B4-BE49-F238E27FC236}">
                    <a16:creationId xmlns:a16="http://schemas.microsoft.com/office/drawing/2014/main" id="{4DED882D-7D46-DAF8-24CC-C43E333F75AF}"/>
                  </a:ext>
                </a:extLst>
              </p:cNvPr>
              <p:cNvSpPr>
                <a:spLocks noChangeShapeType="1"/>
              </p:cNvSpPr>
              <p:nvPr/>
            </p:nvSpPr>
            <p:spPr bwMode="auto">
              <a:xfrm>
                <a:off x="18842038" y="4741569"/>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40" name="Line 383">
                <a:extLst>
                  <a:ext uri="{FF2B5EF4-FFF2-40B4-BE49-F238E27FC236}">
                    <a16:creationId xmlns:a16="http://schemas.microsoft.com/office/drawing/2014/main" id="{C17BE107-1683-4510-5C45-1EE309A30670}"/>
                  </a:ext>
                </a:extLst>
              </p:cNvPr>
              <p:cNvSpPr>
                <a:spLocks noChangeShapeType="1"/>
              </p:cNvSpPr>
              <p:nvPr/>
            </p:nvSpPr>
            <p:spPr bwMode="auto">
              <a:xfrm>
                <a:off x="18869025"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41" name="Line 384">
                <a:extLst>
                  <a:ext uri="{FF2B5EF4-FFF2-40B4-BE49-F238E27FC236}">
                    <a16:creationId xmlns:a16="http://schemas.microsoft.com/office/drawing/2014/main" id="{0D6E4A9C-8315-9058-5109-9B1C12FDBEA7}"/>
                  </a:ext>
                </a:extLst>
              </p:cNvPr>
              <p:cNvSpPr>
                <a:spLocks noChangeShapeType="1"/>
              </p:cNvSpPr>
              <p:nvPr/>
            </p:nvSpPr>
            <p:spPr bwMode="auto">
              <a:xfrm>
                <a:off x="18846800" y="4741569"/>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42" name="Line 385">
                <a:extLst>
                  <a:ext uri="{FF2B5EF4-FFF2-40B4-BE49-F238E27FC236}">
                    <a16:creationId xmlns:a16="http://schemas.microsoft.com/office/drawing/2014/main" id="{D980FDC9-EA63-6C5E-5251-9C96DE295BD5}"/>
                  </a:ext>
                </a:extLst>
              </p:cNvPr>
              <p:cNvSpPr>
                <a:spLocks noChangeShapeType="1"/>
              </p:cNvSpPr>
              <p:nvPr/>
            </p:nvSpPr>
            <p:spPr bwMode="auto">
              <a:xfrm>
                <a:off x="18872200"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43" name="Line 386">
                <a:extLst>
                  <a:ext uri="{FF2B5EF4-FFF2-40B4-BE49-F238E27FC236}">
                    <a16:creationId xmlns:a16="http://schemas.microsoft.com/office/drawing/2014/main" id="{37D28241-3E34-57D2-1DD1-DA6B212EC4BC}"/>
                  </a:ext>
                </a:extLst>
              </p:cNvPr>
              <p:cNvSpPr>
                <a:spLocks noChangeShapeType="1"/>
              </p:cNvSpPr>
              <p:nvPr/>
            </p:nvSpPr>
            <p:spPr bwMode="auto">
              <a:xfrm>
                <a:off x="18849975" y="4741569"/>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44" name="Line 387">
                <a:extLst>
                  <a:ext uri="{FF2B5EF4-FFF2-40B4-BE49-F238E27FC236}">
                    <a16:creationId xmlns:a16="http://schemas.microsoft.com/office/drawing/2014/main" id="{5973DA6D-FB89-31F7-D3A8-72F1EA5BA205}"/>
                  </a:ext>
                </a:extLst>
              </p:cNvPr>
              <p:cNvSpPr>
                <a:spLocks noChangeShapeType="1"/>
              </p:cNvSpPr>
              <p:nvPr/>
            </p:nvSpPr>
            <p:spPr bwMode="auto">
              <a:xfrm>
                <a:off x="18876963"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45" name="Line 388">
                <a:extLst>
                  <a:ext uri="{FF2B5EF4-FFF2-40B4-BE49-F238E27FC236}">
                    <a16:creationId xmlns:a16="http://schemas.microsoft.com/office/drawing/2014/main" id="{F5248DFC-075C-B55F-8A07-7E71026680DC}"/>
                  </a:ext>
                </a:extLst>
              </p:cNvPr>
              <p:cNvSpPr>
                <a:spLocks noChangeShapeType="1"/>
              </p:cNvSpPr>
              <p:nvPr/>
            </p:nvSpPr>
            <p:spPr bwMode="auto">
              <a:xfrm>
                <a:off x="18853150" y="4741569"/>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46" name="Line 389">
                <a:extLst>
                  <a:ext uri="{FF2B5EF4-FFF2-40B4-BE49-F238E27FC236}">
                    <a16:creationId xmlns:a16="http://schemas.microsoft.com/office/drawing/2014/main" id="{415C6F8B-B14E-B629-66F6-A2A965FA23B9}"/>
                  </a:ext>
                </a:extLst>
              </p:cNvPr>
              <p:cNvSpPr>
                <a:spLocks noChangeShapeType="1"/>
              </p:cNvSpPr>
              <p:nvPr/>
            </p:nvSpPr>
            <p:spPr bwMode="auto">
              <a:xfrm>
                <a:off x="18880138"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47" name="Line 390">
                <a:extLst>
                  <a:ext uri="{FF2B5EF4-FFF2-40B4-BE49-F238E27FC236}">
                    <a16:creationId xmlns:a16="http://schemas.microsoft.com/office/drawing/2014/main" id="{8BEFB5C6-9816-F0CD-F896-4A6BD539674D}"/>
                  </a:ext>
                </a:extLst>
              </p:cNvPr>
              <p:cNvSpPr>
                <a:spLocks noChangeShapeType="1"/>
              </p:cNvSpPr>
              <p:nvPr/>
            </p:nvSpPr>
            <p:spPr bwMode="auto">
              <a:xfrm>
                <a:off x="18857913" y="4741569"/>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48" name="Line 391">
                <a:extLst>
                  <a:ext uri="{FF2B5EF4-FFF2-40B4-BE49-F238E27FC236}">
                    <a16:creationId xmlns:a16="http://schemas.microsoft.com/office/drawing/2014/main" id="{BEC3A3FA-8FB7-5E70-3A02-9DF9066C5DFC}"/>
                  </a:ext>
                </a:extLst>
              </p:cNvPr>
              <p:cNvSpPr>
                <a:spLocks noChangeShapeType="1"/>
              </p:cNvSpPr>
              <p:nvPr/>
            </p:nvSpPr>
            <p:spPr bwMode="auto">
              <a:xfrm>
                <a:off x="18883313"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49" name="Line 392">
                <a:extLst>
                  <a:ext uri="{FF2B5EF4-FFF2-40B4-BE49-F238E27FC236}">
                    <a16:creationId xmlns:a16="http://schemas.microsoft.com/office/drawing/2014/main" id="{03570F80-8364-B9BE-DB3F-5A42EBB87D08}"/>
                  </a:ext>
                </a:extLst>
              </p:cNvPr>
              <p:cNvSpPr>
                <a:spLocks noChangeShapeType="1"/>
              </p:cNvSpPr>
              <p:nvPr/>
            </p:nvSpPr>
            <p:spPr bwMode="auto">
              <a:xfrm>
                <a:off x="18861088" y="4741569"/>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50" name="Line 393">
                <a:extLst>
                  <a:ext uri="{FF2B5EF4-FFF2-40B4-BE49-F238E27FC236}">
                    <a16:creationId xmlns:a16="http://schemas.microsoft.com/office/drawing/2014/main" id="{FF8B968A-2B8D-3B2C-1D4A-746AAA6212D0}"/>
                  </a:ext>
                </a:extLst>
              </p:cNvPr>
              <p:cNvSpPr>
                <a:spLocks noChangeShapeType="1"/>
              </p:cNvSpPr>
              <p:nvPr/>
            </p:nvSpPr>
            <p:spPr bwMode="auto">
              <a:xfrm>
                <a:off x="18888075"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51" name="Line 394">
                <a:extLst>
                  <a:ext uri="{FF2B5EF4-FFF2-40B4-BE49-F238E27FC236}">
                    <a16:creationId xmlns:a16="http://schemas.microsoft.com/office/drawing/2014/main" id="{8E70E29F-0F2D-CB28-B15E-7728289B5639}"/>
                  </a:ext>
                </a:extLst>
              </p:cNvPr>
              <p:cNvSpPr>
                <a:spLocks noChangeShapeType="1"/>
              </p:cNvSpPr>
              <p:nvPr/>
            </p:nvSpPr>
            <p:spPr bwMode="auto">
              <a:xfrm>
                <a:off x="18864263" y="4741569"/>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52" name="Line 395">
                <a:extLst>
                  <a:ext uri="{FF2B5EF4-FFF2-40B4-BE49-F238E27FC236}">
                    <a16:creationId xmlns:a16="http://schemas.microsoft.com/office/drawing/2014/main" id="{CC95581F-EEE2-08ED-3FC4-603AB202497F}"/>
                  </a:ext>
                </a:extLst>
              </p:cNvPr>
              <p:cNvSpPr>
                <a:spLocks noChangeShapeType="1"/>
              </p:cNvSpPr>
              <p:nvPr/>
            </p:nvSpPr>
            <p:spPr bwMode="auto">
              <a:xfrm>
                <a:off x="18740438"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53" name="Line 396">
                <a:extLst>
                  <a:ext uri="{FF2B5EF4-FFF2-40B4-BE49-F238E27FC236}">
                    <a16:creationId xmlns:a16="http://schemas.microsoft.com/office/drawing/2014/main" id="{7BCAC71C-12B1-C4D4-8C7A-D7B30C863997}"/>
                  </a:ext>
                </a:extLst>
              </p:cNvPr>
              <p:cNvSpPr>
                <a:spLocks noChangeShapeType="1"/>
              </p:cNvSpPr>
              <p:nvPr/>
            </p:nvSpPr>
            <p:spPr bwMode="auto">
              <a:xfrm>
                <a:off x="18718213" y="4741569"/>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54" name="Line 397">
                <a:extLst>
                  <a:ext uri="{FF2B5EF4-FFF2-40B4-BE49-F238E27FC236}">
                    <a16:creationId xmlns:a16="http://schemas.microsoft.com/office/drawing/2014/main" id="{5EF8DF54-F5F3-D5DF-05B9-BE218CA77772}"/>
                  </a:ext>
                </a:extLst>
              </p:cNvPr>
              <p:cNvSpPr>
                <a:spLocks noChangeShapeType="1"/>
              </p:cNvSpPr>
              <p:nvPr/>
            </p:nvSpPr>
            <p:spPr bwMode="auto">
              <a:xfrm>
                <a:off x="18743613"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55" name="Line 398">
                <a:extLst>
                  <a:ext uri="{FF2B5EF4-FFF2-40B4-BE49-F238E27FC236}">
                    <a16:creationId xmlns:a16="http://schemas.microsoft.com/office/drawing/2014/main" id="{894C43BB-DE8D-1D6A-1881-6BC52F99B2AC}"/>
                  </a:ext>
                </a:extLst>
              </p:cNvPr>
              <p:cNvSpPr>
                <a:spLocks noChangeShapeType="1"/>
              </p:cNvSpPr>
              <p:nvPr/>
            </p:nvSpPr>
            <p:spPr bwMode="auto">
              <a:xfrm>
                <a:off x="18721388" y="4741569"/>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56" name="Line 399">
                <a:extLst>
                  <a:ext uri="{FF2B5EF4-FFF2-40B4-BE49-F238E27FC236}">
                    <a16:creationId xmlns:a16="http://schemas.microsoft.com/office/drawing/2014/main" id="{AEA75F8D-8E0D-AEF9-D6D2-3C34645672CC}"/>
                  </a:ext>
                </a:extLst>
              </p:cNvPr>
              <p:cNvSpPr>
                <a:spLocks noChangeShapeType="1"/>
              </p:cNvSpPr>
              <p:nvPr/>
            </p:nvSpPr>
            <p:spPr bwMode="auto">
              <a:xfrm>
                <a:off x="18748375"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57" name="Line 400">
                <a:extLst>
                  <a:ext uri="{FF2B5EF4-FFF2-40B4-BE49-F238E27FC236}">
                    <a16:creationId xmlns:a16="http://schemas.microsoft.com/office/drawing/2014/main" id="{80F549C5-9CD4-2A2D-DE58-CB8BA9A933E0}"/>
                  </a:ext>
                </a:extLst>
              </p:cNvPr>
              <p:cNvSpPr>
                <a:spLocks noChangeShapeType="1"/>
              </p:cNvSpPr>
              <p:nvPr/>
            </p:nvSpPr>
            <p:spPr bwMode="auto">
              <a:xfrm>
                <a:off x="18726150" y="4741569"/>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58" name="Line 401">
                <a:extLst>
                  <a:ext uri="{FF2B5EF4-FFF2-40B4-BE49-F238E27FC236}">
                    <a16:creationId xmlns:a16="http://schemas.microsoft.com/office/drawing/2014/main" id="{6E45B8F7-147B-0A31-C920-B025EE555DC5}"/>
                  </a:ext>
                </a:extLst>
              </p:cNvPr>
              <p:cNvSpPr>
                <a:spLocks noChangeShapeType="1"/>
              </p:cNvSpPr>
              <p:nvPr/>
            </p:nvSpPr>
            <p:spPr bwMode="auto">
              <a:xfrm>
                <a:off x="18751550"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59" name="Line 402">
                <a:extLst>
                  <a:ext uri="{FF2B5EF4-FFF2-40B4-BE49-F238E27FC236}">
                    <a16:creationId xmlns:a16="http://schemas.microsoft.com/office/drawing/2014/main" id="{578031D5-3ACF-08FA-9F66-FA8A152CB063}"/>
                  </a:ext>
                </a:extLst>
              </p:cNvPr>
              <p:cNvSpPr>
                <a:spLocks noChangeShapeType="1"/>
              </p:cNvSpPr>
              <p:nvPr/>
            </p:nvSpPr>
            <p:spPr bwMode="auto">
              <a:xfrm>
                <a:off x="18729325" y="4741569"/>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60" name="Line 403">
                <a:extLst>
                  <a:ext uri="{FF2B5EF4-FFF2-40B4-BE49-F238E27FC236}">
                    <a16:creationId xmlns:a16="http://schemas.microsoft.com/office/drawing/2014/main" id="{35028EA3-C37F-0286-9C97-7A03AE01EC56}"/>
                  </a:ext>
                </a:extLst>
              </p:cNvPr>
              <p:cNvSpPr>
                <a:spLocks noChangeShapeType="1"/>
              </p:cNvSpPr>
              <p:nvPr/>
            </p:nvSpPr>
            <p:spPr bwMode="auto">
              <a:xfrm>
                <a:off x="18756313"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61" name="Line 404">
                <a:extLst>
                  <a:ext uri="{FF2B5EF4-FFF2-40B4-BE49-F238E27FC236}">
                    <a16:creationId xmlns:a16="http://schemas.microsoft.com/office/drawing/2014/main" id="{51660A4E-A348-BBDF-4B78-82608184B8B8}"/>
                  </a:ext>
                </a:extLst>
              </p:cNvPr>
              <p:cNvSpPr>
                <a:spLocks noChangeShapeType="1"/>
              </p:cNvSpPr>
              <p:nvPr/>
            </p:nvSpPr>
            <p:spPr bwMode="auto">
              <a:xfrm>
                <a:off x="18732500" y="4741569"/>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62" name="Line 405">
                <a:extLst>
                  <a:ext uri="{FF2B5EF4-FFF2-40B4-BE49-F238E27FC236}">
                    <a16:creationId xmlns:a16="http://schemas.microsoft.com/office/drawing/2014/main" id="{809A5682-4F10-A64C-A2ED-F08A1AFBA8F1}"/>
                  </a:ext>
                </a:extLst>
              </p:cNvPr>
              <p:cNvSpPr>
                <a:spLocks noChangeShapeType="1"/>
              </p:cNvSpPr>
              <p:nvPr/>
            </p:nvSpPr>
            <p:spPr bwMode="auto">
              <a:xfrm>
                <a:off x="18759488"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63" name="Line 406">
                <a:extLst>
                  <a:ext uri="{FF2B5EF4-FFF2-40B4-BE49-F238E27FC236}">
                    <a16:creationId xmlns:a16="http://schemas.microsoft.com/office/drawing/2014/main" id="{6D5DEB05-4E5A-D4DD-9DDD-604400E2AE11}"/>
                  </a:ext>
                </a:extLst>
              </p:cNvPr>
              <p:cNvSpPr>
                <a:spLocks noChangeShapeType="1"/>
              </p:cNvSpPr>
              <p:nvPr/>
            </p:nvSpPr>
            <p:spPr bwMode="auto">
              <a:xfrm>
                <a:off x="18737263" y="4741569"/>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64" name="Line 407">
                <a:extLst>
                  <a:ext uri="{FF2B5EF4-FFF2-40B4-BE49-F238E27FC236}">
                    <a16:creationId xmlns:a16="http://schemas.microsoft.com/office/drawing/2014/main" id="{DFEC7E7D-9D98-DF2E-6777-DA872A019298}"/>
                  </a:ext>
                </a:extLst>
              </p:cNvPr>
              <p:cNvSpPr>
                <a:spLocks noChangeShapeType="1"/>
              </p:cNvSpPr>
              <p:nvPr/>
            </p:nvSpPr>
            <p:spPr bwMode="auto">
              <a:xfrm>
                <a:off x="18762663"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65" name="Line 408">
                <a:extLst>
                  <a:ext uri="{FF2B5EF4-FFF2-40B4-BE49-F238E27FC236}">
                    <a16:creationId xmlns:a16="http://schemas.microsoft.com/office/drawing/2014/main" id="{7698196B-FD83-EE82-4535-E4BD851F65DC}"/>
                  </a:ext>
                </a:extLst>
              </p:cNvPr>
              <p:cNvSpPr>
                <a:spLocks noChangeShapeType="1"/>
              </p:cNvSpPr>
              <p:nvPr/>
            </p:nvSpPr>
            <p:spPr bwMode="auto">
              <a:xfrm>
                <a:off x="18740438" y="4741569"/>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66" name="Line 409">
                <a:extLst>
                  <a:ext uri="{FF2B5EF4-FFF2-40B4-BE49-F238E27FC236}">
                    <a16:creationId xmlns:a16="http://schemas.microsoft.com/office/drawing/2014/main" id="{BBA2DB08-BA50-A8A4-C394-A4A67E83D014}"/>
                  </a:ext>
                </a:extLst>
              </p:cNvPr>
              <p:cNvSpPr>
                <a:spLocks noChangeShapeType="1"/>
              </p:cNvSpPr>
              <p:nvPr/>
            </p:nvSpPr>
            <p:spPr bwMode="auto">
              <a:xfrm>
                <a:off x="18767425"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67" name="Line 410">
                <a:extLst>
                  <a:ext uri="{FF2B5EF4-FFF2-40B4-BE49-F238E27FC236}">
                    <a16:creationId xmlns:a16="http://schemas.microsoft.com/office/drawing/2014/main" id="{32E60BEF-67B9-788A-E3A2-D41EF028D8FA}"/>
                  </a:ext>
                </a:extLst>
              </p:cNvPr>
              <p:cNvSpPr>
                <a:spLocks noChangeShapeType="1"/>
              </p:cNvSpPr>
              <p:nvPr/>
            </p:nvSpPr>
            <p:spPr bwMode="auto">
              <a:xfrm>
                <a:off x="18743613" y="4741569"/>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68" name="Line 411">
                <a:extLst>
                  <a:ext uri="{FF2B5EF4-FFF2-40B4-BE49-F238E27FC236}">
                    <a16:creationId xmlns:a16="http://schemas.microsoft.com/office/drawing/2014/main" id="{FF13DF1E-4FA3-EFED-DB47-80F70FFAB966}"/>
                  </a:ext>
                </a:extLst>
              </p:cNvPr>
              <p:cNvSpPr>
                <a:spLocks noChangeShapeType="1"/>
              </p:cNvSpPr>
              <p:nvPr/>
            </p:nvSpPr>
            <p:spPr bwMode="auto">
              <a:xfrm>
                <a:off x="18778538"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69" name="Line 412">
                <a:extLst>
                  <a:ext uri="{FF2B5EF4-FFF2-40B4-BE49-F238E27FC236}">
                    <a16:creationId xmlns:a16="http://schemas.microsoft.com/office/drawing/2014/main" id="{9DF12291-3DD1-42AD-2EA4-5C042A7E869D}"/>
                  </a:ext>
                </a:extLst>
              </p:cNvPr>
              <p:cNvSpPr>
                <a:spLocks noChangeShapeType="1"/>
              </p:cNvSpPr>
              <p:nvPr/>
            </p:nvSpPr>
            <p:spPr bwMode="auto">
              <a:xfrm>
                <a:off x="18756313" y="4741569"/>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70" name="Line 413">
                <a:extLst>
                  <a:ext uri="{FF2B5EF4-FFF2-40B4-BE49-F238E27FC236}">
                    <a16:creationId xmlns:a16="http://schemas.microsoft.com/office/drawing/2014/main" id="{FF6455A7-638D-23D0-1249-2246BE783D45}"/>
                  </a:ext>
                </a:extLst>
              </p:cNvPr>
              <p:cNvSpPr>
                <a:spLocks noChangeShapeType="1"/>
              </p:cNvSpPr>
              <p:nvPr/>
            </p:nvSpPr>
            <p:spPr bwMode="auto">
              <a:xfrm>
                <a:off x="18781713"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71" name="Line 414">
                <a:extLst>
                  <a:ext uri="{FF2B5EF4-FFF2-40B4-BE49-F238E27FC236}">
                    <a16:creationId xmlns:a16="http://schemas.microsoft.com/office/drawing/2014/main" id="{75EE4DDA-0991-EDCB-5363-4B7EE36C582E}"/>
                  </a:ext>
                </a:extLst>
              </p:cNvPr>
              <p:cNvSpPr>
                <a:spLocks noChangeShapeType="1"/>
              </p:cNvSpPr>
              <p:nvPr/>
            </p:nvSpPr>
            <p:spPr bwMode="auto">
              <a:xfrm>
                <a:off x="18759488" y="4741569"/>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72" name="Line 415">
                <a:extLst>
                  <a:ext uri="{FF2B5EF4-FFF2-40B4-BE49-F238E27FC236}">
                    <a16:creationId xmlns:a16="http://schemas.microsoft.com/office/drawing/2014/main" id="{BF133DE1-25F2-6E30-5E41-F6040F401E67}"/>
                  </a:ext>
                </a:extLst>
              </p:cNvPr>
              <p:cNvSpPr>
                <a:spLocks noChangeShapeType="1"/>
              </p:cNvSpPr>
              <p:nvPr/>
            </p:nvSpPr>
            <p:spPr bwMode="auto">
              <a:xfrm>
                <a:off x="18786475"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73" name="Line 416">
                <a:extLst>
                  <a:ext uri="{FF2B5EF4-FFF2-40B4-BE49-F238E27FC236}">
                    <a16:creationId xmlns:a16="http://schemas.microsoft.com/office/drawing/2014/main" id="{CFD14ED8-69B8-F692-4449-0F75B555BADE}"/>
                  </a:ext>
                </a:extLst>
              </p:cNvPr>
              <p:cNvSpPr>
                <a:spLocks noChangeShapeType="1"/>
              </p:cNvSpPr>
              <p:nvPr/>
            </p:nvSpPr>
            <p:spPr bwMode="auto">
              <a:xfrm>
                <a:off x="18762663" y="4741569"/>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74" name="Line 417">
                <a:extLst>
                  <a:ext uri="{FF2B5EF4-FFF2-40B4-BE49-F238E27FC236}">
                    <a16:creationId xmlns:a16="http://schemas.microsoft.com/office/drawing/2014/main" id="{BB94ACFE-5EE8-107C-EB5E-9627B96C6FCE}"/>
                  </a:ext>
                </a:extLst>
              </p:cNvPr>
              <p:cNvSpPr>
                <a:spLocks noChangeShapeType="1"/>
              </p:cNvSpPr>
              <p:nvPr/>
            </p:nvSpPr>
            <p:spPr bwMode="auto">
              <a:xfrm>
                <a:off x="18789650"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75" name="Line 418">
                <a:extLst>
                  <a:ext uri="{FF2B5EF4-FFF2-40B4-BE49-F238E27FC236}">
                    <a16:creationId xmlns:a16="http://schemas.microsoft.com/office/drawing/2014/main" id="{E526A650-9F58-E851-5AEE-210D04958AA4}"/>
                  </a:ext>
                </a:extLst>
              </p:cNvPr>
              <p:cNvSpPr>
                <a:spLocks noChangeShapeType="1"/>
              </p:cNvSpPr>
              <p:nvPr/>
            </p:nvSpPr>
            <p:spPr bwMode="auto">
              <a:xfrm>
                <a:off x="18767425" y="4741569"/>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76" name="Line 419">
                <a:extLst>
                  <a:ext uri="{FF2B5EF4-FFF2-40B4-BE49-F238E27FC236}">
                    <a16:creationId xmlns:a16="http://schemas.microsoft.com/office/drawing/2014/main" id="{2E042C71-9599-FEF9-6D9F-B14C68770BFA}"/>
                  </a:ext>
                </a:extLst>
              </p:cNvPr>
              <p:cNvSpPr>
                <a:spLocks noChangeShapeType="1"/>
              </p:cNvSpPr>
              <p:nvPr/>
            </p:nvSpPr>
            <p:spPr bwMode="auto">
              <a:xfrm>
                <a:off x="18792825"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77" name="Line 420">
                <a:extLst>
                  <a:ext uri="{FF2B5EF4-FFF2-40B4-BE49-F238E27FC236}">
                    <a16:creationId xmlns:a16="http://schemas.microsoft.com/office/drawing/2014/main" id="{20766A9F-AC1A-0537-E9EA-FD521D016269}"/>
                  </a:ext>
                </a:extLst>
              </p:cNvPr>
              <p:cNvSpPr>
                <a:spLocks noChangeShapeType="1"/>
              </p:cNvSpPr>
              <p:nvPr/>
            </p:nvSpPr>
            <p:spPr bwMode="auto">
              <a:xfrm>
                <a:off x="18770600" y="4741569"/>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78" name="Line 421">
                <a:extLst>
                  <a:ext uri="{FF2B5EF4-FFF2-40B4-BE49-F238E27FC236}">
                    <a16:creationId xmlns:a16="http://schemas.microsoft.com/office/drawing/2014/main" id="{4C231800-3AC3-95F2-4324-6291FDCE0D74}"/>
                  </a:ext>
                </a:extLst>
              </p:cNvPr>
              <p:cNvSpPr>
                <a:spLocks noChangeShapeType="1"/>
              </p:cNvSpPr>
              <p:nvPr/>
            </p:nvSpPr>
            <p:spPr bwMode="auto">
              <a:xfrm>
                <a:off x="18661063" y="4717756"/>
                <a:ext cx="0" cy="42863"/>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79" name="Line 422">
                <a:extLst>
                  <a:ext uri="{FF2B5EF4-FFF2-40B4-BE49-F238E27FC236}">
                    <a16:creationId xmlns:a16="http://schemas.microsoft.com/office/drawing/2014/main" id="{7FA299AE-E2D7-0893-F709-232D82AEFE44}"/>
                  </a:ext>
                </a:extLst>
              </p:cNvPr>
              <p:cNvSpPr>
                <a:spLocks noChangeShapeType="1"/>
              </p:cNvSpPr>
              <p:nvPr/>
            </p:nvSpPr>
            <p:spPr bwMode="auto">
              <a:xfrm>
                <a:off x="18638838" y="4741569"/>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80" name="Line 423">
                <a:extLst>
                  <a:ext uri="{FF2B5EF4-FFF2-40B4-BE49-F238E27FC236}">
                    <a16:creationId xmlns:a16="http://schemas.microsoft.com/office/drawing/2014/main" id="{FF0DCC52-8FAA-166E-7953-0C5A5CF69DE5}"/>
                  </a:ext>
                </a:extLst>
              </p:cNvPr>
              <p:cNvSpPr>
                <a:spLocks noChangeShapeType="1"/>
              </p:cNvSpPr>
              <p:nvPr/>
            </p:nvSpPr>
            <p:spPr bwMode="auto">
              <a:xfrm>
                <a:off x="18062575" y="4687594"/>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81" name="Line 424">
                <a:extLst>
                  <a:ext uri="{FF2B5EF4-FFF2-40B4-BE49-F238E27FC236}">
                    <a16:creationId xmlns:a16="http://schemas.microsoft.com/office/drawing/2014/main" id="{B03066CA-B894-3856-E282-76CD646DA636}"/>
                  </a:ext>
                </a:extLst>
              </p:cNvPr>
              <p:cNvSpPr>
                <a:spLocks noChangeShapeType="1"/>
              </p:cNvSpPr>
              <p:nvPr/>
            </p:nvSpPr>
            <p:spPr bwMode="auto">
              <a:xfrm>
                <a:off x="18043525" y="4711406"/>
                <a:ext cx="4127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82" name="Line 425">
                <a:extLst>
                  <a:ext uri="{FF2B5EF4-FFF2-40B4-BE49-F238E27FC236}">
                    <a16:creationId xmlns:a16="http://schemas.microsoft.com/office/drawing/2014/main" id="{1454768A-C142-CD81-939C-4386F565DCED}"/>
                  </a:ext>
                </a:extLst>
              </p:cNvPr>
              <p:cNvSpPr>
                <a:spLocks noChangeShapeType="1"/>
              </p:cNvSpPr>
              <p:nvPr/>
            </p:nvSpPr>
            <p:spPr bwMode="auto">
              <a:xfrm>
                <a:off x="15649575" y="45780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83" name="Line 426">
                <a:extLst>
                  <a:ext uri="{FF2B5EF4-FFF2-40B4-BE49-F238E27FC236}">
                    <a16:creationId xmlns:a16="http://schemas.microsoft.com/office/drawing/2014/main" id="{DBA8FA1C-579D-EFB1-CF4A-392C8819B339}"/>
                  </a:ext>
                </a:extLst>
              </p:cNvPr>
              <p:cNvSpPr>
                <a:spLocks noChangeShapeType="1"/>
              </p:cNvSpPr>
              <p:nvPr/>
            </p:nvSpPr>
            <p:spPr bwMode="auto">
              <a:xfrm>
                <a:off x="15627350" y="4601869"/>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84" name="Line 427">
                <a:extLst>
                  <a:ext uri="{FF2B5EF4-FFF2-40B4-BE49-F238E27FC236}">
                    <a16:creationId xmlns:a16="http://schemas.microsoft.com/office/drawing/2014/main" id="{A4114AAA-9A21-0F7E-91B1-5835146737C3}"/>
                  </a:ext>
                </a:extLst>
              </p:cNvPr>
              <p:cNvSpPr>
                <a:spLocks noChangeShapeType="1"/>
              </p:cNvSpPr>
              <p:nvPr/>
            </p:nvSpPr>
            <p:spPr bwMode="auto">
              <a:xfrm>
                <a:off x="15654338" y="45780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85" name="Line 428">
                <a:extLst>
                  <a:ext uri="{FF2B5EF4-FFF2-40B4-BE49-F238E27FC236}">
                    <a16:creationId xmlns:a16="http://schemas.microsoft.com/office/drawing/2014/main" id="{1D65D912-FEEA-5E6A-E554-7071F222E3C3}"/>
                  </a:ext>
                </a:extLst>
              </p:cNvPr>
              <p:cNvSpPr>
                <a:spLocks noChangeShapeType="1"/>
              </p:cNvSpPr>
              <p:nvPr/>
            </p:nvSpPr>
            <p:spPr bwMode="auto">
              <a:xfrm>
                <a:off x="15630525" y="4601869"/>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86" name="Line 429">
                <a:extLst>
                  <a:ext uri="{FF2B5EF4-FFF2-40B4-BE49-F238E27FC236}">
                    <a16:creationId xmlns:a16="http://schemas.microsoft.com/office/drawing/2014/main" id="{95EE3B34-43D7-4318-F6B1-296A04FCFA41}"/>
                  </a:ext>
                </a:extLst>
              </p:cNvPr>
              <p:cNvSpPr>
                <a:spLocks noChangeShapeType="1"/>
              </p:cNvSpPr>
              <p:nvPr/>
            </p:nvSpPr>
            <p:spPr bwMode="auto">
              <a:xfrm>
                <a:off x="15660688" y="45780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87" name="Line 430">
                <a:extLst>
                  <a:ext uri="{FF2B5EF4-FFF2-40B4-BE49-F238E27FC236}">
                    <a16:creationId xmlns:a16="http://schemas.microsoft.com/office/drawing/2014/main" id="{FA3E3C75-07AA-4E26-63F4-5B36DAC5DE74}"/>
                  </a:ext>
                </a:extLst>
              </p:cNvPr>
              <p:cNvSpPr>
                <a:spLocks noChangeShapeType="1"/>
              </p:cNvSpPr>
              <p:nvPr/>
            </p:nvSpPr>
            <p:spPr bwMode="auto">
              <a:xfrm>
                <a:off x="15638463" y="4601869"/>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88" name="Line 431">
                <a:extLst>
                  <a:ext uri="{FF2B5EF4-FFF2-40B4-BE49-F238E27FC236}">
                    <a16:creationId xmlns:a16="http://schemas.microsoft.com/office/drawing/2014/main" id="{A21DD618-1CE3-A10C-6C51-B06379BF68B9}"/>
                  </a:ext>
                </a:extLst>
              </p:cNvPr>
              <p:cNvSpPr>
                <a:spLocks noChangeShapeType="1"/>
              </p:cNvSpPr>
              <p:nvPr/>
            </p:nvSpPr>
            <p:spPr bwMode="auto">
              <a:xfrm>
                <a:off x="15665450" y="45780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89" name="Line 433">
                <a:extLst>
                  <a:ext uri="{FF2B5EF4-FFF2-40B4-BE49-F238E27FC236}">
                    <a16:creationId xmlns:a16="http://schemas.microsoft.com/office/drawing/2014/main" id="{C88ADC43-E026-8529-B99B-38C143BD06C6}"/>
                  </a:ext>
                </a:extLst>
              </p:cNvPr>
              <p:cNvSpPr>
                <a:spLocks noChangeShapeType="1"/>
              </p:cNvSpPr>
              <p:nvPr/>
            </p:nvSpPr>
            <p:spPr bwMode="auto">
              <a:xfrm>
                <a:off x="15643225" y="4601868"/>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90" name="Line 434">
                <a:extLst>
                  <a:ext uri="{FF2B5EF4-FFF2-40B4-BE49-F238E27FC236}">
                    <a16:creationId xmlns:a16="http://schemas.microsoft.com/office/drawing/2014/main" id="{B1BFE007-48F2-0C85-2FEF-992CBBAB1103}"/>
                  </a:ext>
                </a:extLst>
              </p:cNvPr>
              <p:cNvSpPr>
                <a:spLocks noChangeShapeType="1"/>
              </p:cNvSpPr>
              <p:nvPr/>
            </p:nvSpPr>
            <p:spPr bwMode="auto">
              <a:xfrm>
                <a:off x="15432088" y="4525668"/>
                <a:ext cx="0" cy="41275"/>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91" name="Line 435">
                <a:extLst>
                  <a:ext uri="{FF2B5EF4-FFF2-40B4-BE49-F238E27FC236}">
                    <a16:creationId xmlns:a16="http://schemas.microsoft.com/office/drawing/2014/main" id="{CEA09F37-970C-142A-B07E-4B9EBFC2A8FE}"/>
                  </a:ext>
                </a:extLst>
              </p:cNvPr>
              <p:cNvSpPr>
                <a:spLocks noChangeShapeType="1"/>
              </p:cNvSpPr>
              <p:nvPr/>
            </p:nvSpPr>
            <p:spPr bwMode="auto">
              <a:xfrm>
                <a:off x="15408275" y="4544718"/>
                <a:ext cx="42863"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92" name="Line 436">
                <a:extLst>
                  <a:ext uri="{FF2B5EF4-FFF2-40B4-BE49-F238E27FC236}">
                    <a16:creationId xmlns:a16="http://schemas.microsoft.com/office/drawing/2014/main" id="{8E23B322-67F4-FF98-76F1-AC73C0662D87}"/>
                  </a:ext>
                </a:extLst>
              </p:cNvPr>
              <p:cNvSpPr>
                <a:spLocks noChangeShapeType="1"/>
              </p:cNvSpPr>
              <p:nvPr/>
            </p:nvSpPr>
            <p:spPr bwMode="auto">
              <a:xfrm>
                <a:off x="14787563" y="4355806"/>
                <a:ext cx="0" cy="41275"/>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93" name="Line 437">
                <a:extLst>
                  <a:ext uri="{FF2B5EF4-FFF2-40B4-BE49-F238E27FC236}">
                    <a16:creationId xmlns:a16="http://schemas.microsoft.com/office/drawing/2014/main" id="{7F641F53-02A0-B89E-6060-60D9E390A0AA}"/>
                  </a:ext>
                </a:extLst>
              </p:cNvPr>
              <p:cNvSpPr>
                <a:spLocks noChangeShapeType="1"/>
              </p:cNvSpPr>
              <p:nvPr/>
            </p:nvSpPr>
            <p:spPr bwMode="auto">
              <a:xfrm>
                <a:off x="14763750" y="4378031"/>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94" name="Line 438">
                <a:extLst>
                  <a:ext uri="{FF2B5EF4-FFF2-40B4-BE49-F238E27FC236}">
                    <a16:creationId xmlns:a16="http://schemas.microsoft.com/office/drawing/2014/main" id="{2C8A33E9-37F2-E09F-F9C2-9ADD0A2AB585}"/>
                  </a:ext>
                </a:extLst>
              </p:cNvPr>
              <p:cNvSpPr>
                <a:spLocks noChangeShapeType="1"/>
              </p:cNvSpPr>
              <p:nvPr/>
            </p:nvSpPr>
            <p:spPr bwMode="auto">
              <a:xfrm>
                <a:off x="13882688" y="3985918"/>
                <a:ext cx="0" cy="4445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95" name="Line 439">
                <a:extLst>
                  <a:ext uri="{FF2B5EF4-FFF2-40B4-BE49-F238E27FC236}">
                    <a16:creationId xmlns:a16="http://schemas.microsoft.com/office/drawing/2014/main" id="{9581C8E8-B187-B74D-010E-17AF7381637E}"/>
                  </a:ext>
                </a:extLst>
              </p:cNvPr>
              <p:cNvSpPr>
                <a:spLocks noChangeShapeType="1"/>
              </p:cNvSpPr>
              <p:nvPr/>
            </p:nvSpPr>
            <p:spPr bwMode="auto">
              <a:xfrm>
                <a:off x="13860463" y="4008143"/>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96" name="Line 440">
                <a:extLst>
                  <a:ext uri="{FF2B5EF4-FFF2-40B4-BE49-F238E27FC236}">
                    <a16:creationId xmlns:a16="http://schemas.microsoft.com/office/drawing/2014/main" id="{D429C699-89C1-8EC8-7FE8-D162E8CA6032}"/>
                  </a:ext>
                </a:extLst>
              </p:cNvPr>
              <p:cNvSpPr>
                <a:spLocks noChangeShapeType="1"/>
              </p:cNvSpPr>
              <p:nvPr/>
            </p:nvSpPr>
            <p:spPr bwMode="auto">
              <a:xfrm>
                <a:off x="13169900" y="2923881"/>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97" name="Line 441">
                <a:extLst>
                  <a:ext uri="{FF2B5EF4-FFF2-40B4-BE49-F238E27FC236}">
                    <a16:creationId xmlns:a16="http://schemas.microsoft.com/office/drawing/2014/main" id="{51CCCC70-FE4B-42FC-65FC-BA82CD7A6577}"/>
                  </a:ext>
                </a:extLst>
              </p:cNvPr>
              <p:cNvSpPr>
                <a:spLocks noChangeShapeType="1"/>
              </p:cNvSpPr>
              <p:nvPr/>
            </p:nvSpPr>
            <p:spPr bwMode="auto">
              <a:xfrm>
                <a:off x="13147675" y="2946106"/>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98" name="Line 442">
                <a:extLst>
                  <a:ext uri="{FF2B5EF4-FFF2-40B4-BE49-F238E27FC236}">
                    <a16:creationId xmlns:a16="http://schemas.microsoft.com/office/drawing/2014/main" id="{D708AF6C-4383-C0C4-1EBD-6AE1FA43BEE7}"/>
                  </a:ext>
                </a:extLst>
              </p:cNvPr>
              <p:cNvSpPr>
                <a:spLocks noChangeShapeType="1"/>
              </p:cNvSpPr>
              <p:nvPr/>
            </p:nvSpPr>
            <p:spPr bwMode="auto">
              <a:xfrm>
                <a:off x="13084175" y="2877843"/>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99" name="Line 443">
                <a:extLst>
                  <a:ext uri="{FF2B5EF4-FFF2-40B4-BE49-F238E27FC236}">
                    <a16:creationId xmlns:a16="http://schemas.microsoft.com/office/drawing/2014/main" id="{0FBB6DD8-DF40-DA36-6B37-898880DBC09D}"/>
                  </a:ext>
                </a:extLst>
              </p:cNvPr>
              <p:cNvSpPr>
                <a:spLocks noChangeShapeType="1"/>
              </p:cNvSpPr>
              <p:nvPr/>
            </p:nvSpPr>
            <p:spPr bwMode="auto">
              <a:xfrm>
                <a:off x="13060363" y="2901656"/>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00" name="Line 444">
                <a:extLst>
                  <a:ext uri="{FF2B5EF4-FFF2-40B4-BE49-F238E27FC236}">
                    <a16:creationId xmlns:a16="http://schemas.microsoft.com/office/drawing/2014/main" id="{360AD632-2B9C-EF9B-3B29-C870AFE3A4B8}"/>
                  </a:ext>
                </a:extLst>
              </p:cNvPr>
              <p:cNvSpPr>
                <a:spLocks noChangeShapeType="1"/>
              </p:cNvSpPr>
              <p:nvPr/>
            </p:nvSpPr>
            <p:spPr bwMode="auto">
              <a:xfrm>
                <a:off x="12909550" y="25079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01" name="Line 445">
                <a:extLst>
                  <a:ext uri="{FF2B5EF4-FFF2-40B4-BE49-F238E27FC236}">
                    <a16:creationId xmlns:a16="http://schemas.microsoft.com/office/drawing/2014/main" id="{27682E4E-AC52-FE34-FB56-6F203A10667E}"/>
                  </a:ext>
                </a:extLst>
              </p:cNvPr>
              <p:cNvSpPr>
                <a:spLocks noChangeShapeType="1"/>
              </p:cNvSpPr>
              <p:nvPr/>
            </p:nvSpPr>
            <p:spPr bwMode="auto">
              <a:xfrm>
                <a:off x="12887325" y="2530181"/>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02" name="Line 446">
                <a:extLst>
                  <a:ext uri="{FF2B5EF4-FFF2-40B4-BE49-F238E27FC236}">
                    <a16:creationId xmlns:a16="http://schemas.microsoft.com/office/drawing/2014/main" id="{D3B9A830-3D28-2B08-7396-187BC69B857E}"/>
                  </a:ext>
                </a:extLst>
              </p:cNvPr>
              <p:cNvSpPr>
                <a:spLocks noChangeShapeType="1"/>
              </p:cNvSpPr>
              <p:nvPr/>
            </p:nvSpPr>
            <p:spPr bwMode="auto">
              <a:xfrm>
                <a:off x="12544425" y="2341268"/>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03" name="Line 447">
                <a:extLst>
                  <a:ext uri="{FF2B5EF4-FFF2-40B4-BE49-F238E27FC236}">
                    <a16:creationId xmlns:a16="http://schemas.microsoft.com/office/drawing/2014/main" id="{BE41C8CB-F5A8-A883-C9D1-908B35ED5062}"/>
                  </a:ext>
                </a:extLst>
              </p:cNvPr>
              <p:cNvSpPr>
                <a:spLocks noChangeShapeType="1"/>
              </p:cNvSpPr>
              <p:nvPr/>
            </p:nvSpPr>
            <p:spPr bwMode="auto">
              <a:xfrm>
                <a:off x="12525375" y="2365081"/>
                <a:ext cx="4127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04" name="Line 448">
                <a:extLst>
                  <a:ext uri="{FF2B5EF4-FFF2-40B4-BE49-F238E27FC236}">
                    <a16:creationId xmlns:a16="http://schemas.microsoft.com/office/drawing/2014/main" id="{C739D014-1C86-DFE6-040B-C0DAAEDA02E2}"/>
                  </a:ext>
                </a:extLst>
              </p:cNvPr>
              <p:cNvSpPr>
                <a:spLocks noChangeShapeType="1"/>
              </p:cNvSpPr>
              <p:nvPr/>
            </p:nvSpPr>
            <p:spPr bwMode="auto">
              <a:xfrm>
                <a:off x="18921413"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05" name="Line 449">
                <a:extLst>
                  <a:ext uri="{FF2B5EF4-FFF2-40B4-BE49-F238E27FC236}">
                    <a16:creationId xmlns:a16="http://schemas.microsoft.com/office/drawing/2014/main" id="{9845D0C9-4770-774C-EE64-B0D43FF921BF}"/>
                  </a:ext>
                </a:extLst>
              </p:cNvPr>
              <p:cNvSpPr>
                <a:spLocks noChangeShapeType="1"/>
              </p:cNvSpPr>
              <p:nvPr/>
            </p:nvSpPr>
            <p:spPr bwMode="auto">
              <a:xfrm>
                <a:off x="18899188" y="4741568"/>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06" name="Line 450">
                <a:extLst>
                  <a:ext uri="{FF2B5EF4-FFF2-40B4-BE49-F238E27FC236}">
                    <a16:creationId xmlns:a16="http://schemas.microsoft.com/office/drawing/2014/main" id="{87583DB8-89FF-B1A8-B7BA-351895A20327}"/>
                  </a:ext>
                </a:extLst>
              </p:cNvPr>
              <p:cNvSpPr>
                <a:spLocks noChangeShapeType="1"/>
              </p:cNvSpPr>
              <p:nvPr/>
            </p:nvSpPr>
            <p:spPr bwMode="auto">
              <a:xfrm>
                <a:off x="18924588"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07" name="Line 451">
                <a:extLst>
                  <a:ext uri="{FF2B5EF4-FFF2-40B4-BE49-F238E27FC236}">
                    <a16:creationId xmlns:a16="http://schemas.microsoft.com/office/drawing/2014/main" id="{5515B9FA-3E6C-AFB0-F58A-DCE0B98E9534}"/>
                  </a:ext>
                </a:extLst>
              </p:cNvPr>
              <p:cNvSpPr>
                <a:spLocks noChangeShapeType="1"/>
              </p:cNvSpPr>
              <p:nvPr/>
            </p:nvSpPr>
            <p:spPr bwMode="auto">
              <a:xfrm>
                <a:off x="18902363" y="4741568"/>
                <a:ext cx="460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08" name="Line 452">
                <a:extLst>
                  <a:ext uri="{FF2B5EF4-FFF2-40B4-BE49-F238E27FC236}">
                    <a16:creationId xmlns:a16="http://schemas.microsoft.com/office/drawing/2014/main" id="{5EF9D87D-5412-E95B-3FA4-D2EE83121965}"/>
                  </a:ext>
                </a:extLst>
              </p:cNvPr>
              <p:cNvSpPr>
                <a:spLocks noChangeShapeType="1"/>
              </p:cNvSpPr>
              <p:nvPr/>
            </p:nvSpPr>
            <p:spPr bwMode="auto">
              <a:xfrm>
                <a:off x="18929350"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09" name="Line 453">
                <a:extLst>
                  <a:ext uri="{FF2B5EF4-FFF2-40B4-BE49-F238E27FC236}">
                    <a16:creationId xmlns:a16="http://schemas.microsoft.com/office/drawing/2014/main" id="{9AD566D3-065B-2502-9043-9B739F34F887}"/>
                  </a:ext>
                </a:extLst>
              </p:cNvPr>
              <p:cNvSpPr>
                <a:spLocks noChangeShapeType="1"/>
              </p:cNvSpPr>
              <p:nvPr/>
            </p:nvSpPr>
            <p:spPr bwMode="auto">
              <a:xfrm>
                <a:off x="18907125" y="4741568"/>
                <a:ext cx="4445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10" name="Line 454">
                <a:extLst>
                  <a:ext uri="{FF2B5EF4-FFF2-40B4-BE49-F238E27FC236}">
                    <a16:creationId xmlns:a16="http://schemas.microsoft.com/office/drawing/2014/main" id="{84B609CF-6B2C-0A77-FFD7-28971F141D69}"/>
                  </a:ext>
                </a:extLst>
              </p:cNvPr>
              <p:cNvSpPr>
                <a:spLocks noChangeShapeType="1"/>
              </p:cNvSpPr>
              <p:nvPr/>
            </p:nvSpPr>
            <p:spPr bwMode="auto">
              <a:xfrm>
                <a:off x="18932525" y="4717756"/>
                <a:ext cx="0" cy="460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11" name="Line 455">
                <a:extLst>
                  <a:ext uri="{FF2B5EF4-FFF2-40B4-BE49-F238E27FC236}">
                    <a16:creationId xmlns:a16="http://schemas.microsoft.com/office/drawing/2014/main" id="{6E9036E5-D6ED-8BD6-C18C-BDFD6F5A2FF6}"/>
                  </a:ext>
                </a:extLst>
              </p:cNvPr>
              <p:cNvSpPr>
                <a:spLocks noChangeShapeType="1"/>
              </p:cNvSpPr>
              <p:nvPr/>
            </p:nvSpPr>
            <p:spPr bwMode="auto">
              <a:xfrm>
                <a:off x="18910300" y="4741568"/>
                <a:ext cx="4127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grpSp>
      </p:grpSp>
      <p:grpSp>
        <p:nvGrpSpPr>
          <p:cNvPr id="712" name="Group 711">
            <a:extLst>
              <a:ext uri="{FF2B5EF4-FFF2-40B4-BE49-F238E27FC236}">
                <a16:creationId xmlns:a16="http://schemas.microsoft.com/office/drawing/2014/main" id="{E255FAF7-ABC0-9FF0-E910-C25A6FDBA0A6}"/>
              </a:ext>
            </a:extLst>
          </p:cNvPr>
          <p:cNvGrpSpPr/>
          <p:nvPr/>
        </p:nvGrpSpPr>
        <p:grpSpPr>
          <a:xfrm>
            <a:off x="765864" y="2216006"/>
            <a:ext cx="10806704" cy="4082705"/>
            <a:chOff x="765864" y="2048862"/>
            <a:chExt cx="10806704" cy="4082705"/>
          </a:xfrm>
        </p:grpSpPr>
        <p:sp>
          <p:nvSpPr>
            <p:cNvPr id="9" name="Rectangle 8">
              <a:extLst>
                <a:ext uri="{FF2B5EF4-FFF2-40B4-BE49-F238E27FC236}">
                  <a16:creationId xmlns:a16="http://schemas.microsoft.com/office/drawing/2014/main" id="{E374C849-74E6-2537-DD9D-5D674DE4C0B3}"/>
                </a:ext>
              </a:extLst>
            </p:cNvPr>
            <p:cNvSpPr/>
            <p:nvPr/>
          </p:nvSpPr>
          <p:spPr>
            <a:xfrm>
              <a:off x="765864" y="5485237"/>
              <a:ext cx="10806704" cy="6463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 the </a:t>
              </a:r>
              <a:r>
                <a:rPr lang="en-GB" dirty="0" err="1"/>
                <a:t>olaparib</a:t>
              </a:r>
              <a:r>
                <a:rPr lang="en-GB" dirty="0"/>
                <a:t> arm </a:t>
              </a:r>
              <a:r>
                <a:rPr lang="en-GB" b="1" dirty="0"/>
                <a:t>45%</a:t>
              </a:r>
              <a:r>
                <a:rPr lang="en-GB" dirty="0"/>
                <a:t> of patients who</a:t>
              </a:r>
              <a:br>
                <a:rPr lang="en-GB" dirty="0"/>
              </a:br>
              <a:r>
                <a:rPr lang="en-GB" dirty="0"/>
                <a:t>were still alive at 7 years had yet to receive any subsequent treatment </a:t>
              </a:r>
            </a:p>
          </p:txBody>
        </p:sp>
        <p:grpSp>
          <p:nvGrpSpPr>
            <p:cNvPr id="23" name="Group 22">
              <a:extLst>
                <a:ext uri="{FF2B5EF4-FFF2-40B4-BE49-F238E27FC236}">
                  <a16:creationId xmlns:a16="http://schemas.microsoft.com/office/drawing/2014/main" id="{0E10A19A-65C4-EF00-E9B3-094A623D5DB6}"/>
                </a:ext>
              </a:extLst>
            </p:cNvPr>
            <p:cNvGrpSpPr/>
            <p:nvPr/>
          </p:nvGrpSpPr>
          <p:grpSpPr>
            <a:xfrm>
              <a:off x="1688078" y="2048862"/>
              <a:ext cx="6786329" cy="1966412"/>
              <a:chOff x="1688078" y="2048862"/>
              <a:chExt cx="6786329" cy="1966412"/>
            </a:xfrm>
          </p:grpSpPr>
          <p:sp>
            <p:nvSpPr>
              <p:cNvPr id="78" name="TextBox 77">
                <a:extLst>
                  <a:ext uri="{FF2B5EF4-FFF2-40B4-BE49-F238E27FC236}">
                    <a16:creationId xmlns:a16="http://schemas.microsoft.com/office/drawing/2014/main" id="{9A066314-0C94-027B-1456-EED05DE26FDC}"/>
                  </a:ext>
                </a:extLst>
              </p:cNvPr>
              <p:cNvSpPr txBox="1"/>
              <p:nvPr/>
            </p:nvSpPr>
            <p:spPr>
              <a:xfrm>
                <a:off x="7991903" y="3560355"/>
                <a:ext cx="482504" cy="153888"/>
              </a:xfrm>
              <a:prstGeom prst="rect">
                <a:avLst/>
              </a:prstGeom>
              <a:noFill/>
            </p:spPr>
            <p:txBody>
              <a:bodyPr wrap="none" lIns="0" tIns="0" rIns="0" bIns="0" rtlCol="0">
                <a:spAutoFit/>
              </a:bodyPr>
              <a:lstStyle/>
              <a:p>
                <a:r>
                  <a:rPr lang="en-US" sz="1000">
                    <a:solidFill>
                      <a:schemeClr val="accent3"/>
                    </a:solidFill>
                  </a:rPr>
                  <a:t>Olaparib</a:t>
                </a:r>
              </a:p>
            </p:txBody>
          </p:sp>
          <p:sp>
            <p:nvSpPr>
              <p:cNvPr id="80" name="TextBox 79">
                <a:extLst>
                  <a:ext uri="{FF2B5EF4-FFF2-40B4-BE49-F238E27FC236}">
                    <a16:creationId xmlns:a16="http://schemas.microsoft.com/office/drawing/2014/main" id="{4919AFFE-BB35-B9E0-6C62-80FDBDD215CB}"/>
                  </a:ext>
                </a:extLst>
              </p:cNvPr>
              <p:cNvSpPr txBox="1"/>
              <p:nvPr/>
            </p:nvSpPr>
            <p:spPr>
              <a:xfrm>
                <a:off x="5107049" y="3047615"/>
                <a:ext cx="332610" cy="153888"/>
              </a:xfrm>
              <a:prstGeom prst="rect">
                <a:avLst/>
              </a:prstGeom>
              <a:noFill/>
            </p:spPr>
            <p:txBody>
              <a:bodyPr wrap="none" lIns="0" tIns="0" rIns="0" bIns="0" rtlCol="0">
                <a:spAutoFit/>
              </a:bodyPr>
              <a:lstStyle/>
              <a:p>
                <a:r>
                  <a:rPr lang="en-US" sz="1000"/>
                  <a:t>51.2%</a:t>
                </a:r>
              </a:p>
            </p:txBody>
          </p:sp>
          <p:sp>
            <p:nvSpPr>
              <p:cNvPr id="81" name="TextBox 80">
                <a:extLst>
                  <a:ext uri="{FF2B5EF4-FFF2-40B4-BE49-F238E27FC236}">
                    <a16:creationId xmlns:a16="http://schemas.microsoft.com/office/drawing/2014/main" id="{55954FFD-3F73-B204-E129-73EB4DB1FCD6}"/>
                  </a:ext>
                </a:extLst>
              </p:cNvPr>
              <p:cNvSpPr txBox="1"/>
              <p:nvPr/>
            </p:nvSpPr>
            <p:spPr>
              <a:xfrm>
                <a:off x="6637715" y="3162515"/>
                <a:ext cx="332610" cy="153888"/>
              </a:xfrm>
              <a:prstGeom prst="rect">
                <a:avLst/>
              </a:prstGeom>
              <a:noFill/>
            </p:spPr>
            <p:txBody>
              <a:bodyPr wrap="none" lIns="0" tIns="0" rIns="0" bIns="0" rtlCol="0">
                <a:spAutoFit/>
              </a:bodyPr>
              <a:lstStyle/>
              <a:p>
                <a:r>
                  <a:rPr lang="en-US" sz="1000"/>
                  <a:t>45.3%</a:t>
                </a:r>
              </a:p>
            </p:txBody>
          </p:sp>
          <p:grpSp>
            <p:nvGrpSpPr>
              <p:cNvPr id="86" name="Group 85">
                <a:extLst>
                  <a:ext uri="{FF2B5EF4-FFF2-40B4-BE49-F238E27FC236}">
                    <a16:creationId xmlns:a16="http://schemas.microsoft.com/office/drawing/2014/main" id="{6641F688-5E32-8612-4261-15DB6CB116A1}"/>
                  </a:ext>
                </a:extLst>
              </p:cNvPr>
              <p:cNvGrpSpPr/>
              <p:nvPr/>
            </p:nvGrpSpPr>
            <p:grpSpPr>
              <a:xfrm>
                <a:off x="1688078" y="2048862"/>
                <a:ext cx="6285596" cy="1616039"/>
                <a:chOff x="11491913" y="1260475"/>
                <a:chExt cx="7343775" cy="1976438"/>
              </a:xfrm>
            </p:grpSpPr>
            <p:sp>
              <p:nvSpPr>
                <p:cNvPr id="312" name="Freeform 804">
                  <a:extLst>
                    <a:ext uri="{FF2B5EF4-FFF2-40B4-BE49-F238E27FC236}">
                      <a16:creationId xmlns:a16="http://schemas.microsoft.com/office/drawing/2014/main" id="{E12E1F97-5E0F-8DFF-0E75-C71357E16C8B}"/>
                    </a:ext>
                  </a:extLst>
                </p:cNvPr>
                <p:cNvSpPr>
                  <a:spLocks/>
                </p:cNvSpPr>
                <p:nvPr/>
              </p:nvSpPr>
              <p:spPr bwMode="auto">
                <a:xfrm>
                  <a:off x="11491913" y="1282700"/>
                  <a:ext cx="7343775" cy="1935163"/>
                </a:xfrm>
                <a:custGeom>
                  <a:avLst/>
                  <a:gdLst>
                    <a:gd name="T0" fmla="*/ 123 w 4626"/>
                    <a:gd name="T1" fmla="*/ 10 h 1219"/>
                    <a:gd name="T2" fmla="*/ 173 w 4626"/>
                    <a:gd name="T3" fmla="*/ 29 h 1219"/>
                    <a:gd name="T4" fmla="*/ 201 w 4626"/>
                    <a:gd name="T5" fmla="*/ 50 h 1219"/>
                    <a:gd name="T6" fmla="*/ 230 w 4626"/>
                    <a:gd name="T7" fmla="*/ 64 h 1219"/>
                    <a:gd name="T8" fmla="*/ 280 w 4626"/>
                    <a:gd name="T9" fmla="*/ 76 h 1219"/>
                    <a:gd name="T10" fmla="*/ 327 w 4626"/>
                    <a:gd name="T11" fmla="*/ 98 h 1219"/>
                    <a:gd name="T12" fmla="*/ 408 w 4626"/>
                    <a:gd name="T13" fmla="*/ 117 h 1219"/>
                    <a:gd name="T14" fmla="*/ 451 w 4626"/>
                    <a:gd name="T15" fmla="*/ 155 h 1219"/>
                    <a:gd name="T16" fmla="*/ 586 w 4626"/>
                    <a:gd name="T17" fmla="*/ 191 h 1219"/>
                    <a:gd name="T18" fmla="*/ 631 w 4626"/>
                    <a:gd name="T19" fmla="*/ 224 h 1219"/>
                    <a:gd name="T20" fmla="*/ 667 w 4626"/>
                    <a:gd name="T21" fmla="*/ 253 h 1219"/>
                    <a:gd name="T22" fmla="*/ 695 w 4626"/>
                    <a:gd name="T23" fmla="*/ 272 h 1219"/>
                    <a:gd name="T24" fmla="*/ 750 w 4626"/>
                    <a:gd name="T25" fmla="*/ 293 h 1219"/>
                    <a:gd name="T26" fmla="*/ 771 w 4626"/>
                    <a:gd name="T27" fmla="*/ 305 h 1219"/>
                    <a:gd name="T28" fmla="*/ 819 w 4626"/>
                    <a:gd name="T29" fmla="*/ 324 h 1219"/>
                    <a:gd name="T30" fmla="*/ 857 w 4626"/>
                    <a:gd name="T31" fmla="*/ 339 h 1219"/>
                    <a:gd name="T32" fmla="*/ 899 w 4626"/>
                    <a:gd name="T33" fmla="*/ 351 h 1219"/>
                    <a:gd name="T34" fmla="*/ 1011 w 4626"/>
                    <a:gd name="T35" fmla="*/ 384 h 1219"/>
                    <a:gd name="T36" fmla="*/ 1125 w 4626"/>
                    <a:gd name="T37" fmla="*/ 398 h 1219"/>
                    <a:gd name="T38" fmla="*/ 1215 w 4626"/>
                    <a:gd name="T39" fmla="*/ 424 h 1219"/>
                    <a:gd name="T40" fmla="*/ 1246 w 4626"/>
                    <a:gd name="T41" fmla="*/ 446 h 1219"/>
                    <a:gd name="T42" fmla="*/ 1277 w 4626"/>
                    <a:gd name="T43" fmla="*/ 465 h 1219"/>
                    <a:gd name="T44" fmla="*/ 1293 w 4626"/>
                    <a:gd name="T45" fmla="*/ 484 h 1219"/>
                    <a:gd name="T46" fmla="*/ 1312 w 4626"/>
                    <a:gd name="T47" fmla="*/ 525 h 1219"/>
                    <a:gd name="T48" fmla="*/ 1329 w 4626"/>
                    <a:gd name="T49" fmla="*/ 546 h 1219"/>
                    <a:gd name="T50" fmla="*/ 1360 w 4626"/>
                    <a:gd name="T51" fmla="*/ 594 h 1219"/>
                    <a:gd name="T52" fmla="*/ 1419 w 4626"/>
                    <a:gd name="T53" fmla="*/ 608 h 1219"/>
                    <a:gd name="T54" fmla="*/ 1476 w 4626"/>
                    <a:gd name="T55" fmla="*/ 625 h 1219"/>
                    <a:gd name="T56" fmla="*/ 1502 w 4626"/>
                    <a:gd name="T57" fmla="*/ 644 h 1219"/>
                    <a:gd name="T58" fmla="*/ 1555 w 4626"/>
                    <a:gd name="T59" fmla="*/ 656 h 1219"/>
                    <a:gd name="T60" fmla="*/ 1600 w 4626"/>
                    <a:gd name="T61" fmla="*/ 680 h 1219"/>
                    <a:gd name="T62" fmla="*/ 1635 w 4626"/>
                    <a:gd name="T63" fmla="*/ 696 h 1219"/>
                    <a:gd name="T64" fmla="*/ 1709 w 4626"/>
                    <a:gd name="T65" fmla="*/ 720 h 1219"/>
                    <a:gd name="T66" fmla="*/ 1858 w 4626"/>
                    <a:gd name="T67" fmla="*/ 737 h 1219"/>
                    <a:gd name="T68" fmla="*/ 1960 w 4626"/>
                    <a:gd name="T69" fmla="*/ 761 h 1219"/>
                    <a:gd name="T70" fmla="*/ 2051 w 4626"/>
                    <a:gd name="T71" fmla="*/ 775 h 1219"/>
                    <a:gd name="T72" fmla="*/ 2165 w 4626"/>
                    <a:gd name="T73" fmla="*/ 801 h 1219"/>
                    <a:gd name="T74" fmla="*/ 2222 w 4626"/>
                    <a:gd name="T75" fmla="*/ 816 h 1219"/>
                    <a:gd name="T76" fmla="*/ 2381 w 4626"/>
                    <a:gd name="T77" fmla="*/ 839 h 1219"/>
                    <a:gd name="T78" fmla="*/ 2433 w 4626"/>
                    <a:gd name="T79" fmla="*/ 856 h 1219"/>
                    <a:gd name="T80" fmla="*/ 2540 w 4626"/>
                    <a:gd name="T81" fmla="*/ 882 h 1219"/>
                    <a:gd name="T82" fmla="*/ 2666 w 4626"/>
                    <a:gd name="T83" fmla="*/ 894 h 1219"/>
                    <a:gd name="T84" fmla="*/ 2746 w 4626"/>
                    <a:gd name="T85" fmla="*/ 918 h 1219"/>
                    <a:gd name="T86" fmla="*/ 2917 w 4626"/>
                    <a:gd name="T87" fmla="*/ 928 h 1219"/>
                    <a:gd name="T88" fmla="*/ 3024 w 4626"/>
                    <a:gd name="T89" fmla="*/ 944 h 1219"/>
                    <a:gd name="T90" fmla="*/ 3380 w 4626"/>
                    <a:gd name="T91" fmla="*/ 963 h 1219"/>
                    <a:gd name="T92" fmla="*/ 3582 w 4626"/>
                    <a:gd name="T93" fmla="*/ 983 h 1219"/>
                    <a:gd name="T94" fmla="*/ 3684 w 4626"/>
                    <a:gd name="T95" fmla="*/ 1002 h 1219"/>
                    <a:gd name="T96" fmla="*/ 3947 w 4626"/>
                    <a:gd name="T97" fmla="*/ 1028 h 1219"/>
                    <a:gd name="T98" fmla="*/ 4123 w 4626"/>
                    <a:gd name="T99" fmla="*/ 1049 h 1219"/>
                    <a:gd name="T100" fmla="*/ 4406 w 4626"/>
                    <a:gd name="T101" fmla="*/ 1116 h 1219"/>
                    <a:gd name="T102" fmla="*/ 4626 w 4626"/>
                    <a:gd name="T103" fmla="*/ 1219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26" h="1219">
                      <a:moveTo>
                        <a:pt x="0" y="0"/>
                      </a:moveTo>
                      <a:lnTo>
                        <a:pt x="33" y="0"/>
                      </a:lnTo>
                      <a:lnTo>
                        <a:pt x="33" y="10"/>
                      </a:lnTo>
                      <a:lnTo>
                        <a:pt x="123" y="10"/>
                      </a:lnTo>
                      <a:lnTo>
                        <a:pt x="123" y="17"/>
                      </a:lnTo>
                      <a:lnTo>
                        <a:pt x="145" y="17"/>
                      </a:lnTo>
                      <a:lnTo>
                        <a:pt x="145" y="29"/>
                      </a:lnTo>
                      <a:lnTo>
                        <a:pt x="173" y="29"/>
                      </a:lnTo>
                      <a:lnTo>
                        <a:pt x="173" y="38"/>
                      </a:lnTo>
                      <a:lnTo>
                        <a:pt x="187" y="38"/>
                      </a:lnTo>
                      <a:lnTo>
                        <a:pt x="187" y="50"/>
                      </a:lnTo>
                      <a:lnTo>
                        <a:pt x="201" y="50"/>
                      </a:lnTo>
                      <a:lnTo>
                        <a:pt x="201" y="57"/>
                      </a:lnTo>
                      <a:lnTo>
                        <a:pt x="211" y="57"/>
                      </a:lnTo>
                      <a:lnTo>
                        <a:pt x="211" y="64"/>
                      </a:lnTo>
                      <a:lnTo>
                        <a:pt x="230" y="64"/>
                      </a:lnTo>
                      <a:lnTo>
                        <a:pt x="230" y="72"/>
                      </a:lnTo>
                      <a:lnTo>
                        <a:pt x="254" y="72"/>
                      </a:lnTo>
                      <a:lnTo>
                        <a:pt x="254" y="76"/>
                      </a:lnTo>
                      <a:lnTo>
                        <a:pt x="280" y="76"/>
                      </a:lnTo>
                      <a:lnTo>
                        <a:pt x="280" y="88"/>
                      </a:lnTo>
                      <a:lnTo>
                        <a:pt x="299" y="88"/>
                      </a:lnTo>
                      <a:lnTo>
                        <a:pt x="299" y="98"/>
                      </a:lnTo>
                      <a:lnTo>
                        <a:pt x="327" y="98"/>
                      </a:lnTo>
                      <a:lnTo>
                        <a:pt x="327" y="105"/>
                      </a:lnTo>
                      <a:lnTo>
                        <a:pt x="380" y="105"/>
                      </a:lnTo>
                      <a:lnTo>
                        <a:pt x="380" y="117"/>
                      </a:lnTo>
                      <a:lnTo>
                        <a:pt x="408" y="117"/>
                      </a:lnTo>
                      <a:lnTo>
                        <a:pt x="408" y="126"/>
                      </a:lnTo>
                      <a:lnTo>
                        <a:pt x="429" y="126"/>
                      </a:lnTo>
                      <a:lnTo>
                        <a:pt x="429" y="155"/>
                      </a:lnTo>
                      <a:lnTo>
                        <a:pt x="451" y="155"/>
                      </a:lnTo>
                      <a:lnTo>
                        <a:pt x="451" y="176"/>
                      </a:lnTo>
                      <a:lnTo>
                        <a:pt x="548" y="176"/>
                      </a:lnTo>
                      <a:lnTo>
                        <a:pt x="548" y="191"/>
                      </a:lnTo>
                      <a:lnTo>
                        <a:pt x="586" y="191"/>
                      </a:lnTo>
                      <a:lnTo>
                        <a:pt x="586" y="205"/>
                      </a:lnTo>
                      <a:lnTo>
                        <a:pt x="603" y="205"/>
                      </a:lnTo>
                      <a:lnTo>
                        <a:pt x="603" y="224"/>
                      </a:lnTo>
                      <a:lnTo>
                        <a:pt x="631" y="224"/>
                      </a:lnTo>
                      <a:lnTo>
                        <a:pt x="631" y="238"/>
                      </a:lnTo>
                      <a:lnTo>
                        <a:pt x="638" y="238"/>
                      </a:lnTo>
                      <a:lnTo>
                        <a:pt x="638" y="253"/>
                      </a:lnTo>
                      <a:lnTo>
                        <a:pt x="667" y="253"/>
                      </a:lnTo>
                      <a:lnTo>
                        <a:pt x="667" y="265"/>
                      </a:lnTo>
                      <a:lnTo>
                        <a:pt x="674" y="265"/>
                      </a:lnTo>
                      <a:lnTo>
                        <a:pt x="674" y="272"/>
                      </a:lnTo>
                      <a:lnTo>
                        <a:pt x="695" y="272"/>
                      </a:lnTo>
                      <a:lnTo>
                        <a:pt x="695" y="284"/>
                      </a:lnTo>
                      <a:lnTo>
                        <a:pt x="712" y="284"/>
                      </a:lnTo>
                      <a:lnTo>
                        <a:pt x="712" y="293"/>
                      </a:lnTo>
                      <a:lnTo>
                        <a:pt x="750" y="293"/>
                      </a:lnTo>
                      <a:lnTo>
                        <a:pt x="750" y="298"/>
                      </a:lnTo>
                      <a:lnTo>
                        <a:pt x="766" y="298"/>
                      </a:lnTo>
                      <a:lnTo>
                        <a:pt x="766" y="305"/>
                      </a:lnTo>
                      <a:lnTo>
                        <a:pt x="771" y="305"/>
                      </a:lnTo>
                      <a:lnTo>
                        <a:pt x="771" y="317"/>
                      </a:lnTo>
                      <a:lnTo>
                        <a:pt x="790" y="317"/>
                      </a:lnTo>
                      <a:lnTo>
                        <a:pt x="790" y="324"/>
                      </a:lnTo>
                      <a:lnTo>
                        <a:pt x="819" y="324"/>
                      </a:lnTo>
                      <a:lnTo>
                        <a:pt x="819" y="331"/>
                      </a:lnTo>
                      <a:lnTo>
                        <a:pt x="845" y="331"/>
                      </a:lnTo>
                      <a:lnTo>
                        <a:pt x="845" y="339"/>
                      </a:lnTo>
                      <a:lnTo>
                        <a:pt x="857" y="339"/>
                      </a:lnTo>
                      <a:lnTo>
                        <a:pt x="857" y="346"/>
                      </a:lnTo>
                      <a:lnTo>
                        <a:pt x="873" y="346"/>
                      </a:lnTo>
                      <a:lnTo>
                        <a:pt x="873" y="351"/>
                      </a:lnTo>
                      <a:lnTo>
                        <a:pt x="899" y="351"/>
                      </a:lnTo>
                      <a:lnTo>
                        <a:pt x="899" y="362"/>
                      </a:lnTo>
                      <a:lnTo>
                        <a:pt x="973" y="362"/>
                      </a:lnTo>
                      <a:lnTo>
                        <a:pt x="973" y="384"/>
                      </a:lnTo>
                      <a:lnTo>
                        <a:pt x="1011" y="384"/>
                      </a:lnTo>
                      <a:lnTo>
                        <a:pt x="1011" y="389"/>
                      </a:lnTo>
                      <a:lnTo>
                        <a:pt x="1061" y="389"/>
                      </a:lnTo>
                      <a:lnTo>
                        <a:pt x="1061" y="398"/>
                      </a:lnTo>
                      <a:lnTo>
                        <a:pt x="1125" y="398"/>
                      </a:lnTo>
                      <a:lnTo>
                        <a:pt x="1125" y="415"/>
                      </a:lnTo>
                      <a:lnTo>
                        <a:pt x="1187" y="415"/>
                      </a:lnTo>
                      <a:lnTo>
                        <a:pt x="1187" y="424"/>
                      </a:lnTo>
                      <a:lnTo>
                        <a:pt x="1215" y="424"/>
                      </a:lnTo>
                      <a:lnTo>
                        <a:pt x="1215" y="434"/>
                      </a:lnTo>
                      <a:lnTo>
                        <a:pt x="1225" y="434"/>
                      </a:lnTo>
                      <a:lnTo>
                        <a:pt x="1225" y="446"/>
                      </a:lnTo>
                      <a:lnTo>
                        <a:pt x="1246" y="446"/>
                      </a:lnTo>
                      <a:lnTo>
                        <a:pt x="1246" y="453"/>
                      </a:lnTo>
                      <a:lnTo>
                        <a:pt x="1265" y="453"/>
                      </a:lnTo>
                      <a:lnTo>
                        <a:pt x="1265" y="465"/>
                      </a:lnTo>
                      <a:lnTo>
                        <a:pt x="1277" y="465"/>
                      </a:lnTo>
                      <a:lnTo>
                        <a:pt x="1277" y="477"/>
                      </a:lnTo>
                      <a:lnTo>
                        <a:pt x="1286" y="477"/>
                      </a:lnTo>
                      <a:lnTo>
                        <a:pt x="1286" y="484"/>
                      </a:lnTo>
                      <a:lnTo>
                        <a:pt x="1293" y="484"/>
                      </a:lnTo>
                      <a:lnTo>
                        <a:pt x="1293" y="513"/>
                      </a:lnTo>
                      <a:lnTo>
                        <a:pt x="1305" y="513"/>
                      </a:lnTo>
                      <a:lnTo>
                        <a:pt x="1305" y="525"/>
                      </a:lnTo>
                      <a:lnTo>
                        <a:pt x="1312" y="525"/>
                      </a:lnTo>
                      <a:lnTo>
                        <a:pt x="1312" y="532"/>
                      </a:lnTo>
                      <a:lnTo>
                        <a:pt x="1324" y="532"/>
                      </a:lnTo>
                      <a:lnTo>
                        <a:pt x="1324" y="546"/>
                      </a:lnTo>
                      <a:lnTo>
                        <a:pt x="1329" y="546"/>
                      </a:lnTo>
                      <a:lnTo>
                        <a:pt x="1329" y="553"/>
                      </a:lnTo>
                      <a:lnTo>
                        <a:pt x="1341" y="553"/>
                      </a:lnTo>
                      <a:lnTo>
                        <a:pt x="1341" y="594"/>
                      </a:lnTo>
                      <a:lnTo>
                        <a:pt x="1360" y="594"/>
                      </a:lnTo>
                      <a:lnTo>
                        <a:pt x="1360" y="603"/>
                      </a:lnTo>
                      <a:lnTo>
                        <a:pt x="1403" y="603"/>
                      </a:lnTo>
                      <a:lnTo>
                        <a:pt x="1403" y="608"/>
                      </a:lnTo>
                      <a:lnTo>
                        <a:pt x="1419" y="608"/>
                      </a:lnTo>
                      <a:lnTo>
                        <a:pt x="1419" y="613"/>
                      </a:lnTo>
                      <a:lnTo>
                        <a:pt x="1441" y="613"/>
                      </a:lnTo>
                      <a:lnTo>
                        <a:pt x="1441" y="625"/>
                      </a:lnTo>
                      <a:lnTo>
                        <a:pt x="1476" y="625"/>
                      </a:lnTo>
                      <a:lnTo>
                        <a:pt x="1476" y="634"/>
                      </a:lnTo>
                      <a:lnTo>
                        <a:pt x="1495" y="634"/>
                      </a:lnTo>
                      <a:lnTo>
                        <a:pt x="1495" y="644"/>
                      </a:lnTo>
                      <a:lnTo>
                        <a:pt x="1502" y="644"/>
                      </a:lnTo>
                      <a:lnTo>
                        <a:pt x="1502" y="649"/>
                      </a:lnTo>
                      <a:lnTo>
                        <a:pt x="1528" y="649"/>
                      </a:lnTo>
                      <a:lnTo>
                        <a:pt x="1528" y="656"/>
                      </a:lnTo>
                      <a:lnTo>
                        <a:pt x="1555" y="656"/>
                      </a:lnTo>
                      <a:lnTo>
                        <a:pt x="1555" y="665"/>
                      </a:lnTo>
                      <a:lnTo>
                        <a:pt x="1595" y="665"/>
                      </a:lnTo>
                      <a:lnTo>
                        <a:pt x="1595" y="680"/>
                      </a:lnTo>
                      <a:lnTo>
                        <a:pt x="1600" y="680"/>
                      </a:lnTo>
                      <a:lnTo>
                        <a:pt x="1600" y="687"/>
                      </a:lnTo>
                      <a:lnTo>
                        <a:pt x="1628" y="687"/>
                      </a:lnTo>
                      <a:lnTo>
                        <a:pt x="1628" y="696"/>
                      </a:lnTo>
                      <a:lnTo>
                        <a:pt x="1635" y="696"/>
                      </a:lnTo>
                      <a:lnTo>
                        <a:pt x="1635" y="708"/>
                      </a:lnTo>
                      <a:lnTo>
                        <a:pt x="1671" y="708"/>
                      </a:lnTo>
                      <a:lnTo>
                        <a:pt x="1671" y="720"/>
                      </a:lnTo>
                      <a:lnTo>
                        <a:pt x="1709" y="720"/>
                      </a:lnTo>
                      <a:lnTo>
                        <a:pt x="1709" y="727"/>
                      </a:lnTo>
                      <a:lnTo>
                        <a:pt x="1773" y="727"/>
                      </a:lnTo>
                      <a:lnTo>
                        <a:pt x="1773" y="737"/>
                      </a:lnTo>
                      <a:lnTo>
                        <a:pt x="1858" y="737"/>
                      </a:lnTo>
                      <a:lnTo>
                        <a:pt x="1858" y="746"/>
                      </a:lnTo>
                      <a:lnTo>
                        <a:pt x="1944" y="746"/>
                      </a:lnTo>
                      <a:lnTo>
                        <a:pt x="1944" y="761"/>
                      </a:lnTo>
                      <a:lnTo>
                        <a:pt x="1960" y="761"/>
                      </a:lnTo>
                      <a:lnTo>
                        <a:pt x="1960" y="768"/>
                      </a:lnTo>
                      <a:lnTo>
                        <a:pt x="1994" y="768"/>
                      </a:lnTo>
                      <a:lnTo>
                        <a:pt x="1994" y="775"/>
                      </a:lnTo>
                      <a:lnTo>
                        <a:pt x="2051" y="775"/>
                      </a:lnTo>
                      <a:lnTo>
                        <a:pt x="2051" y="787"/>
                      </a:lnTo>
                      <a:lnTo>
                        <a:pt x="2127" y="787"/>
                      </a:lnTo>
                      <a:lnTo>
                        <a:pt x="2127" y="801"/>
                      </a:lnTo>
                      <a:lnTo>
                        <a:pt x="2165" y="801"/>
                      </a:lnTo>
                      <a:lnTo>
                        <a:pt x="2165" y="811"/>
                      </a:lnTo>
                      <a:lnTo>
                        <a:pt x="2191" y="811"/>
                      </a:lnTo>
                      <a:lnTo>
                        <a:pt x="2191" y="816"/>
                      </a:lnTo>
                      <a:lnTo>
                        <a:pt x="2222" y="816"/>
                      </a:lnTo>
                      <a:lnTo>
                        <a:pt x="2222" y="825"/>
                      </a:lnTo>
                      <a:lnTo>
                        <a:pt x="2288" y="825"/>
                      </a:lnTo>
                      <a:lnTo>
                        <a:pt x="2288" y="839"/>
                      </a:lnTo>
                      <a:lnTo>
                        <a:pt x="2381" y="839"/>
                      </a:lnTo>
                      <a:lnTo>
                        <a:pt x="2381" y="851"/>
                      </a:lnTo>
                      <a:lnTo>
                        <a:pt x="2412" y="851"/>
                      </a:lnTo>
                      <a:lnTo>
                        <a:pt x="2412" y="856"/>
                      </a:lnTo>
                      <a:lnTo>
                        <a:pt x="2433" y="856"/>
                      </a:lnTo>
                      <a:lnTo>
                        <a:pt x="2433" y="868"/>
                      </a:lnTo>
                      <a:lnTo>
                        <a:pt x="2504" y="868"/>
                      </a:lnTo>
                      <a:lnTo>
                        <a:pt x="2504" y="882"/>
                      </a:lnTo>
                      <a:lnTo>
                        <a:pt x="2540" y="882"/>
                      </a:lnTo>
                      <a:lnTo>
                        <a:pt x="2540" y="890"/>
                      </a:lnTo>
                      <a:lnTo>
                        <a:pt x="2587" y="890"/>
                      </a:lnTo>
                      <a:lnTo>
                        <a:pt x="2587" y="894"/>
                      </a:lnTo>
                      <a:lnTo>
                        <a:pt x="2666" y="894"/>
                      </a:lnTo>
                      <a:lnTo>
                        <a:pt x="2666" y="909"/>
                      </a:lnTo>
                      <a:lnTo>
                        <a:pt x="2675" y="909"/>
                      </a:lnTo>
                      <a:lnTo>
                        <a:pt x="2675" y="918"/>
                      </a:lnTo>
                      <a:lnTo>
                        <a:pt x="2746" y="918"/>
                      </a:lnTo>
                      <a:lnTo>
                        <a:pt x="2746" y="923"/>
                      </a:lnTo>
                      <a:lnTo>
                        <a:pt x="2784" y="923"/>
                      </a:lnTo>
                      <a:lnTo>
                        <a:pt x="2784" y="928"/>
                      </a:lnTo>
                      <a:lnTo>
                        <a:pt x="2917" y="928"/>
                      </a:lnTo>
                      <a:lnTo>
                        <a:pt x="2917" y="937"/>
                      </a:lnTo>
                      <a:lnTo>
                        <a:pt x="3019" y="937"/>
                      </a:lnTo>
                      <a:lnTo>
                        <a:pt x="3019" y="944"/>
                      </a:lnTo>
                      <a:lnTo>
                        <a:pt x="3024" y="944"/>
                      </a:lnTo>
                      <a:lnTo>
                        <a:pt x="3024" y="956"/>
                      </a:lnTo>
                      <a:lnTo>
                        <a:pt x="3036" y="956"/>
                      </a:lnTo>
                      <a:lnTo>
                        <a:pt x="3036" y="963"/>
                      </a:lnTo>
                      <a:lnTo>
                        <a:pt x="3380" y="963"/>
                      </a:lnTo>
                      <a:lnTo>
                        <a:pt x="3380" y="971"/>
                      </a:lnTo>
                      <a:lnTo>
                        <a:pt x="3442" y="971"/>
                      </a:lnTo>
                      <a:lnTo>
                        <a:pt x="3442" y="983"/>
                      </a:lnTo>
                      <a:lnTo>
                        <a:pt x="3582" y="983"/>
                      </a:lnTo>
                      <a:lnTo>
                        <a:pt x="3582" y="997"/>
                      </a:lnTo>
                      <a:lnTo>
                        <a:pt x="3644" y="997"/>
                      </a:lnTo>
                      <a:lnTo>
                        <a:pt x="3644" y="1002"/>
                      </a:lnTo>
                      <a:lnTo>
                        <a:pt x="3684" y="1002"/>
                      </a:lnTo>
                      <a:lnTo>
                        <a:pt x="3684" y="1009"/>
                      </a:lnTo>
                      <a:lnTo>
                        <a:pt x="3836" y="1009"/>
                      </a:lnTo>
                      <a:lnTo>
                        <a:pt x="3836" y="1028"/>
                      </a:lnTo>
                      <a:lnTo>
                        <a:pt x="3947" y="1028"/>
                      </a:lnTo>
                      <a:lnTo>
                        <a:pt x="3947" y="1037"/>
                      </a:lnTo>
                      <a:lnTo>
                        <a:pt x="4073" y="1037"/>
                      </a:lnTo>
                      <a:lnTo>
                        <a:pt x="4073" y="1049"/>
                      </a:lnTo>
                      <a:lnTo>
                        <a:pt x="4123" y="1049"/>
                      </a:lnTo>
                      <a:lnTo>
                        <a:pt x="4123" y="1068"/>
                      </a:lnTo>
                      <a:lnTo>
                        <a:pt x="4398" y="1068"/>
                      </a:lnTo>
                      <a:lnTo>
                        <a:pt x="4398" y="1116"/>
                      </a:lnTo>
                      <a:lnTo>
                        <a:pt x="4406" y="1116"/>
                      </a:lnTo>
                      <a:lnTo>
                        <a:pt x="4406" y="1121"/>
                      </a:lnTo>
                      <a:lnTo>
                        <a:pt x="4479" y="1121"/>
                      </a:lnTo>
                      <a:lnTo>
                        <a:pt x="4479" y="1219"/>
                      </a:lnTo>
                      <a:lnTo>
                        <a:pt x="4626" y="1219"/>
                      </a:lnTo>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p>
              </p:txBody>
            </p:sp>
            <p:grpSp>
              <p:nvGrpSpPr>
                <p:cNvPr id="313" name="Group 1511">
                  <a:extLst>
                    <a:ext uri="{FF2B5EF4-FFF2-40B4-BE49-F238E27FC236}">
                      <a16:creationId xmlns:a16="http://schemas.microsoft.com/office/drawing/2014/main" id="{577EBB6D-0246-2677-161C-38E67883C9D4}"/>
                    </a:ext>
                  </a:extLst>
                </p:cNvPr>
                <p:cNvGrpSpPr/>
                <p:nvPr/>
              </p:nvGrpSpPr>
              <p:grpSpPr>
                <a:xfrm>
                  <a:off x="11491913" y="1260475"/>
                  <a:ext cx="7337426" cy="1976438"/>
                  <a:chOff x="11491913" y="1260475"/>
                  <a:chExt cx="7337426" cy="1976438"/>
                </a:xfrm>
              </p:grpSpPr>
              <p:sp>
                <p:nvSpPr>
                  <p:cNvPr id="314" name="Line 805">
                    <a:extLst>
                      <a:ext uri="{FF2B5EF4-FFF2-40B4-BE49-F238E27FC236}">
                        <a16:creationId xmlns:a16="http://schemas.microsoft.com/office/drawing/2014/main" id="{D7D1BEE1-D1F5-FC09-BC66-84741FF7EDA5}"/>
                      </a:ext>
                    </a:extLst>
                  </p:cNvPr>
                  <p:cNvSpPr>
                    <a:spLocks noChangeShapeType="1"/>
                  </p:cNvSpPr>
                  <p:nvPr/>
                </p:nvSpPr>
                <p:spPr bwMode="auto">
                  <a:xfrm>
                    <a:off x="11510963" y="1260475"/>
                    <a:ext cx="0" cy="412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15" name="Line 806">
                    <a:extLst>
                      <a:ext uri="{FF2B5EF4-FFF2-40B4-BE49-F238E27FC236}">
                        <a16:creationId xmlns:a16="http://schemas.microsoft.com/office/drawing/2014/main" id="{2692DA25-394B-BCFC-600A-276621147B43}"/>
                      </a:ext>
                    </a:extLst>
                  </p:cNvPr>
                  <p:cNvSpPr>
                    <a:spLocks noChangeShapeType="1"/>
                  </p:cNvSpPr>
                  <p:nvPr/>
                </p:nvSpPr>
                <p:spPr bwMode="auto">
                  <a:xfrm>
                    <a:off x="11491913" y="1282700"/>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16" name="Line 807">
                    <a:extLst>
                      <a:ext uri="{FF2B5EF4-FFF2-40B4-BE49-F238E27FC236}">
                        <a16:creationId xmlns:a16="http://schemas.microsoft.com/office/drawing/2014/main" id="{10672776-7AAC-16D4-66E3-4C9D48D10DAC}"/>
                      </a:ext>
                    </a:extLst>
                  </p:cNvPr>
                  <p:cNvSpPr>
                    <a:spLocks noChangeShapeType="1"/>
                  </p:cNvSpPr>
                  <p:nvPr/>
                </p:nvSpPr>
                <p:spPr bwMode="auto">
                  <a:xfrm>
                    <a:off x="11541126" y="1260475"/>
                    <a:ext cx="0" cy="412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17" name="Line 808">
                    <a:extLst>
                      <a:ext uri="{FF2B5EF4-FFF2-40B4-BE49-F238E27FC236}">
                        <a16:creationId xmlns:a16="http://schemas.microsoft.com/office/drawing/2014/main" id="{AEBC82EB-1006-0797-6251-F96C4BBFFFC9}"/>
                      </a:ext>
                    </a:extLst>
                  </p:cNvPr>
                  <p:cNvSpPr>
                    <a:spLocks noChangeShapeType="1"/>
                  </p:cNvSpPr>
                  <p:nvPr/>
                </p:nvSpPr>
                <p:spPr bwMode="auto">
                  <a:xfrm>
                    <a:off x="11517313" y="1282700"/>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18" name="Line 809">
                    <a:extLst>
                      <a:ext uri="{FF2B5EF4-FFF2-40B4-BE49-F238E27FC236}">
                        <a16:creationId xmlns:a16="http://schemas.microsoft.com/office/drawing/2014/main" id="{618D53F2-0628-1CCE-5AED-FC0C9F708748}"/>
                      </a:ext>
                    </a:extLst>
                  </p:cNvPr>
                  <p:cNvSpPr>
                    <a:spLocks noChangeShapeType="1"/>
                  </p:cNvSpPr>
                  <p:nvPr/>
                </p:nvSpPr>
                <p:spPr bwMode="auto">
                  <a:xfrm>
                    <a:off x="11563351" y="1274763"/>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19" name="Line 810">
                    <a:extLst>
                      <a:ext uri="{FF2B5EF4-FFF2-40B4-BE49-F238E27FC236}">
                        <a16:creationId xmlns:a16="http://schemas.microsoft.com/office/drawing/2014/main" id="{04B132F0-8509-AB1D-6EBB-855C0ABAC6F1}"/>
                      </a:ext>
                    </a:extLst>
                  </p:cNvPr>
                  <p:cNvSpPr>
                    <a:spLocks noChangeShapeType="1"/>
                  </p:cNvSpPr>
                  <p:nvPr/>
                </p:nvSpPr>
                <p:spPr bwMode="auto">
                  <a:xfrm>
                    <a:off x="11541126" y="1298575"/>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20" name="Line 811">
                    <a:extLst>
                      <a:ext uri="{FF2B5EF4-FFF2-40B4-BE49-F238E27FC236}">
                        <a16:creationId xmlns:a16="http://schemas.microsoft.com/office/drawing/2014/main" id="{79ECDCF2-83EE-21F0-AB62-62C66D313775}"/>
                      </a:ext>
                    </a:extLst>
                  </p:cNvPr>
                  <p:cNvSpPr>
                    <a:spLocks noChangeShapeType="1"/>
                  </p:cNvSpPr>
                  <p:nvPr/>
                </p:nvSpPr>
                <p:spPr bwMode="auto">
                  <a:xfrm>
                    <a:off x="11571288" y="1274763"/>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21" name="Line 812">
                    <a:extLst>
                      <a:ext uri="{FF2B5EF4-FFF2-40B4-BE49-F238E27FC236}">
                        <a16:creationId xmlns:a16="http://schemas.microsoft.com/office/drawing/2014/main" id="{7F27050E-ACA1-19E3-C447-0DFB0D984736}"/>
                      </a:ext>
                    </a:extLst>
                  </p:cNvPr>
                  <p:cNvSpPr>
                    <a:spLocks noChangeShapeType="1"/>
                  </p:cNvSpPr>
                  <p:nvPr/>
                </p:nvSpPr>
                <p:spPr bwMode="auto">
                  <a:xfrm>
                    <a:off x="11547476" y="1298575"/>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22" name="Line 813">
                    <a:extLst>
                      <a:ext uri="{FF2B5EF4-FFF2-40B4-BE49-F238E27FC236}">
                        <a16:creationId xmlns:a16="http://schemas.microsoft.com/office/drawing/2014/main" id="{A72B4624-268F-3D08-30AF-9C97CCCCFED0}"/>
                      </a:ext>
                    </a:extLst>
                  </p:cNvPr>
                  <p:cNvSpPr>
                    <a:spLocks noChangeShapeType="1"/>
                  </p:cNvSpPr>
                  <p:nvPr/>
                </p:nvSpPr>
                <p:spPr bwMode="auto">
                  <a:xfrm>
                    <a:off x="11574463" y="1274763"/>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23" name="Line 814">
                    <a:extLst>
                      <a:ext uri="{FF2B5EF4-FFF2-40B4-BE49-F238E27FC236}">
                        <a16:creationId xmlns:a16="http://schemas.microsoft.com/office/drawing/2014/main" id="{C818D929-916F-53E3-AED5-707EAE597F79}"/>
                      </a:ext>
                    </a:extLst>
                  </p:cNvPr>
                  <p:cNvSpPr>
                    <a:spLocks noChangeShapeType="1"/>
                  </p:cNvSpPr>
                  <p:nvPr/>
                </p:nvSpPr>
                <p:spPr bwMode="auto">
                  <a:xfrm>
                    <a:off x="11552238" y="1298575"/>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24" name="Line 815">
                    <a:extLst>
                      <a:ext uri="{FF2B5EF4-FFF2-40B4-BE49-F238E27FC236}">
                        <a16:creationId xmlns:a16="http://schemas.microsoft.com/office/drawing/2014/main" id="{C38AC278-8AFC-BE35-1544-DB780D657DD3}"/>
                      </a:ext>
                    </a:extLst>
                  </p:cNvPr>
                  <p:cNvSpPr>
                    <a:spLocks noChangeShapeType="1"/>
                  </p:cNvSpPr>
                  <p:nvPr/>
                </p:nvSpPr>
                <p:spPr bwMode="auto">
                  <a:xfrm>
                    <a:off x="11582401" y="1274763"/>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25" name="Line 816">
                    <a:extLst>
                      <a:ext uri="{FF2B5EF4-FFF2-40B4-BE49-F238E27FC236}">
                        <a16:creationId xmlns:a16="http://schemas.microsoft.com/office/drawing/2014/main" id="{F94FC5E7-4A31-E0A0-8D1B-4E10C7FD1B92}"/>
                      </a:ext>
                    </a:extLst>
                  </p:cNvPr>
                  <p:cNvSpPr>
                    <a:spLocks noChangeShapeType="1"/>
                  </p:cNvSpPr>
                  <p:nvPr/>
                </p:nvSpPr>
                <p:spPr bwMode="auto">
                  <a:xfrm>
                    <a:off x="11558588" y="1298575"/>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26" name="Line 817">
                    <a:extLst>
                      <a:ext uri="{FF2B5EF4-FFF2-40B4-BE49-F238E27FC236}">
                        <a16:creationId xmlns:a16="http://schemas.microsoft.com/office/drawing/2014/main" id="{8EAAA81A-CF20-5483-D536-541CD7E3E741}"/>
                      </a:ext>
                    </a:extLst>
                  </p:cNvPr>
                  <p:cNvSpPr>
                    <a:spLocks noChangeShapeType="1"/>
                  </p:cNvSpPr>
                  <p:nvPr/>
                </p:nvSpPr>
                <p:spPr bwMode="auto">
                  <a:xfrm>
                    <a:off x="11585576" y="1274763"/>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27" name="Line 818">
                    <a:extLst>
                      <a:ext uri="{FF2B5EF4-FFF2-40B4-BE49-F238E27FC236}">
                        <a16:creationId xmlns:a16="http://schemas.microsoft.com/office/drawing/2014/main" id="{19B93DEE-12FB-07D0-D5B5-7663B6561AEF}"/>
                      </a:ext>
                    </a:extLst>
                  </p:cNvPr>
                  <p:cNvSpPr>
                    <a:spLocks noChangeShapeType="1"/>
                  </p:cNvSpPr>
                  <p:nvPr/>
                </p:nvSpPr>
                <p:spPr bwMode="auto">
                  <a:xfrm>
                    <a:off x="11563351" y="1298575"/>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28" name="Line 819">
                    <a:extLst>
                      <a:ext uri="{FF2B5EF4-FFF2-40B4-BE49-F238E27FC236}">
                        <a16:creationId xmlns:a16="http://schemas.microsoft.com/office/drawing/2014/main" id="{1A1E2C9E-8432-15E0-E879-29274B84292C}"/>
                      </a:ext>
                    </a:extLst>
                  </p:cNvPr>
                  <p:cNvSpPr>
                    <a:spLocks noChangeShapeType="1"/>
                  </p:cNvSpPr>
                  <p:nvPr/>
                </p:nvSpPr>
                <p:spPr bwMode="auto">
                  <a:xfrm>
                    <a:off x="11593513" y="1274763"/>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29" name="Line 820">
                    <a:extLst>
                      <a:ext uri="{FF2B5EF4-FFF2-40B4-BE49-F238E27FC236}">
                        <a16:creationId xmlns:a16="http://schemas.microsoft.com/office/drawing/2014/main" id="{08786616-6AC5-CFAD-907F-4F7E91CE329A}"/>
                      </a:ext>
                    </a:extLst>
                  </p:cNvPr>
                  <p:cNvSpPr>
                    <a:spLocks noChangeShapeType="1"/>
                  </p:cNvSpPr>
                  <p:nvPr/>
                </p:nvSpPr>
                <p:spPr bwMode="auto">
                  <a:xfrm>
                    <a:off x="11571288" y="1298575"/>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30" name="Line 821">
                    <a:extLst>
                      <a:ext uri="{FF2B5EF4-FFF2-40B4-BE49-F238E27FC236}">
                        <a16:creationId xmlns:a16="http://schemas.microsoft.com/office/drawing/2014/main" id="{97B45050-D00F-FCB6-AC7E-55026B6B44C9}"/>
                      </a:ext>
                    </a:extLst>
                  </p:cNvPr>
                  <p:cNvSpPr>
                    <a:spLocks noChangeShapeType="1"/>
                  </p:cNvSpPr>
                  <p:nvPr/>
                </p:nvSpPr>
                <p:spPr bwMode="auto">
                  <a:xfrm>
                    <a:off x="11615738" y="1274763"/>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31" name="Line 822">
                    <a:extLst>
                      <a:ext uri="{FF2B5EF4-FFF2-40B4-BE49-F238E27FC236}">
                        <a16:creationId xmlns:a16="http://schemas.microsoft.com/office/drawing/2014/main" id="{E0A93066-C994-5D6F-7217-BCDCD45C138C}"/>
                      </a:ext>
                    </a:extLst>
                  </p:cNvPr>
                  <p:cNvSpPr>
                    <a:spLocks noChangeShapeType="1"/>
                  </p:cNvSpPr>
                  <p:nvPr/>
                </p:nvSpPr>
                <p:spPr bwMode="auto">
                  <a:xfrm>
                    <a:off x="11593513" y="1298575"/>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32" name="Line 823">
                    <a:extLst>
                      <a:ext uri="{FF2B5EF4-FFF2-40B4-BE49-F238E27FC236}">
                        <a16:creationId xmlns:a16="http://schemas.microsoft.com/office/drawing/2014/main" id="{AE0A7E57-9704-0F3A-8F0F-E96F54C6C979}"/>
                      </a:ext>
                    </a:extLst>
                  </p:cNvPr>
                  <p:cNvSpPr>
                    <a:spLocks noChangeShapeType="1"/>
                  </p:cNvSpPr>
                  <p:nvPr/>
                </p:nvSpPr>
                <p:spPr bwMode="auto">
                  <a:xfrm>
                    <a:off x="11714163" y="1290638"/>
                    <a:ext cx="0" cy="412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33" name="Line 824">
                    <a:extLst>
                      <a:ext uri="{FF2B5EF4-FFF2-40B4-BE49-F238E27FC236}">
                        <a16:creationId xmlns:a16="http://schemas.microsoft.com/office/drawing/2014/main" id="{B71DEF2E-4CD4-E3A9-743D-76CCFB435207}"/>
                      </a:ext>
                    </a:extLst>
                  </p:cNvPr>
                  <p:cNvSpPr>
                    <a:spLocks noChangeShapeType="1"/>
                  </p:cNvSpPr>
                  <p:nvPr/>
                </p:nvSpPr>
                <p:spPr bwMode="auto">
                  <a:xfrm>
                    <a:off x="11691938" y="1312863"/>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34" name="Line 825">
                    <a:extLst>
                      <a:ext uri="{FF2B5EF4-FFF2-40B4-BE49-F238E27FC236}">
                        <a16:creationId xmlns:a16="http://schemas.microsoft.com/office/drawing/2014/main" id="{D58FCA60-D1CB-63F6-664C-30505605AA38}"/>
                      </a:ext>
                    </a:extLst>
                  </p:cNvPr>
                  <p:cNvSpPr>
                    <a:spLocks noChangeShapeType="1"/>
                  </p:cNvSpPr>
                  <p:nvPr/>
                </p:nvSpPr>
                <p:spPr bwMode="auto">
                  <a:xfrm>
                    <a:off x="11722101" y="1290638"/>
                    <a:ext cx="0" cy="412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35" name="Line 826">
                    <a:extLst>
                      <a:ext uri="{FF2B5EF4-FFF2-40B4-BE49-F238E27FC236}">
                        <a16:creationId xmlns:a16="http://schemas.microsoft.com/office/drawing/2014/main" id="{EACE2811-B7D9-968A-058E-F65179406E33}"/>
                      </a:ext>
                    </a:extLst>
                  </p:cNvPr>
                  <p:cNvSpPr>
                    <a:spLocks noChangeShapeType="1"/>
                  </p:cNvSpPr>
                  <p:nvPr/>
                </p:nvSpPr>
                <p:spPr bwMode="auto">
                  <a:xfrm>
                    <a:off x="11698288" y="1312863"/>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36" name="Line 827">
                    <a:extLst>
                      <a:ext uri="{FF2B5EF4-FFF2-40B4-BE49-F238E27FC236}">
                        <a16:creationId xmlns:a16="http://schemas.microsoft.com/office/drawing/2014/main" id="{5A6FD8A2-AF59-56DB-81BF-1AF9E5A48852}"/>
                      </a:ext>
                    </a:extLst>
                  </p:cNvPr>
                  <p:cNvSpPr>
                    <a:spLocks noChangeShapeType="1"/>
                  </p:cNvSpPr>
                  <p:nvPr/>
                </p:nvSpPr>
                <p:spPr bwMode="auto">
                  <a:xfrm>
                    <a:off x="11728451" y="1290638"/>
                    <a:ext cx="0" cy="412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37" name="Line 828">
                    <a:extLst>
                      <a:ext uri="{FF2B5EF4-FFF2-40B4-BE49-F238E27FC236}">
                        <a16:creationId xmlns:a16="http://schemas.microsoft.com/office/drawing/2014/main" id="{0C81D735-82BF-7D8A-89BA-7A1CFA82F7EC}"/>
                      </a:ext>
                    </a:extLst>
                  </p:cNvPr>
                  <p:cNvSpPr>
                    <a:spLocks noChangeShapeType="1"/>
                  </p:cNvSpPr>
                  <p:nvPr/>
                </p:nvSpPr>
                <p:spPr bwMode="auto">
                  <a:xfrm>
                    <a:off x="11706226" y="1312863"/>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38" name="Line 829">
                    <a:extLst>
                      <a:ext uri="{FF2B5EF4-FFF2-40B4-BE49-F238E27FC236}">
                        <a16:creationId xmlns:a16="http://schemas.microsoft.com/office/drawing/2014/main" id="{F9B70AC0-9526-FDD5-3E3F-D321800B449C}"/>
                      </a:ext>
                    </a:extLst>
                  </p:cNvPr>
                  <p:cNvSpPr>
                    <a:spLocks noChangeShapeType="1"/>
                  </p:cNvSpPr>
                  <p:nvPr/>
                </p:nvSpPr>
                <p:spPr bwMode="auto">
                  <a:xfrm>
                    <a:off x="11736388" y="1290638"/>
                    <a:ext cx="0" cy="412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39" name="Line 830">
                    <a:extLst>
                      <a:ext uri="{FF2B5EF4-FFF2-40B4-BE49-F238E27FC236}">
                        <a16:creationId xmlns:a16="http://schemas.microsoft.com/office/drawing/2014/main" id="{9BFDAC9D-11C1-B5D2-490C-FC7B9082CDA2}"/>
                      </a:ext>
                    </a:extLst>
                  </p:cNvPr>
                  <p:cNvSpPr>
                    <a:spLocks noChangeShapeType="1"/>
                  </p:cNvSpPr>
                  <p:nvPr/>
                </p:nvSpPr>
                <p:spPr bwMode="auto">
                  <a:xfrm>
                    <a:off x="11714163" y="1312863"/>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40" name="Line 831">
                    <a:extLst>
                      <a:ext uri="{FF2B5EF4-FFF2-40B4-BE49-F238E27FC236}">
                        <a16:creationId xmlns:a16="http://schemas.microsoft.com/office/drawing/2014/main" id="{B6886D8F-9012-8C4B-E620-8EEB4B223BEC}"/>
                      </a:ext>
                    </a:extLst>
                  </p:cNvPr>
                  <p:cNvSpPr>
                    <a:spLocks noChangeShapeType="1"/>
                  </p:cNvSpPr>
                  <p:nvPr/>
                </p:nvSpPr>
                <p:spPr bwMode="auto">
                  <a:xfrm>
                    <a:off x="11744326" y="1290638"/>
                    <a:ext cx="0" cy="412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41" name="Line 832">
                    <a:extLst>
                      <a:ext uri="{FF2B5EF4-FFF2-40B4-BE49-F238E27FC236}">
                        <a16:creationId xmlns:a16="http://schemas.microsoft.com/office/drawing/2014/main" id="{59BAD54E-3B08-5D01-B0B6-7F682858512F}"/>
                      </a:ext>
                    </a:extLst>
                  </p:cNvPr>
                  <p:cNvSpPr>
                    <a:spLocks noChangeShapeType="1"/>
                  </p:cNvSpPr>
                  <p:nvPr/>
                </p:nvSpPr>
                <p:spPr bwMode="auto">
                  <a:xfrm>
                    <a:off x="11722101" y="1312863"/>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42" name="Line 833">
                    <a:extLst>
                      <a:ext uri="{FF2B5EF4-FFF2-40B4-BE49-F238E27FC236}">
                        <a16:creationId xmlns:a16="http://schemas.microsoft.com/office/drawing/2014/main" id="{A6708E81-EA38-2CE0-4A64-7EF950F3206B}"/>
                      </a:ext>
                    </a:extLst>
                  </p:cNvPr>
                  <p:cNvSpPr>
                    <a:spLocks noChangeShapeType="1"/>
                  </p:cNvSpPr>
                  <p:nvPr/>
                </p:nvSpPr>
                <p:spPr bwMode="auto">
                  <a:xfrm>
                    <a:off x="11774488" y="1301750"/>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43" name="Line 834">
                    <a:extLst>
                      <a:ext uri="{FF2B5EF4-FFF2-40B4-BE49-F238E27FC236}">
                        <a16:creationId xmlns:a16="http://schemas.microsoft.com/office/drawing/2014/main" id="{4CDCBA56-A09D-C716-7CD7-2999E13F8271}"/>
                      </a:ext>
                    </a:extLst>
                  </p:cNvPr>
                  <p:cNvSpPr>
                    <a:spLocks noChangeShapeType="1"/>
                  </p:cNvSpPr>
                  <p:nvPr/>
                </p:nvSpPr>
                <p:spPr bwMode="auto">
                  <a:xfrm>
                    <a:off x="11750676" y="1323975"/>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44" name="Line 835">
                    <a:extLst>
                      <a:ext uri="{FF2B5EF4-FFF2-40B4-BE49-F238E27FC236}">
                        <a16:creationId xmlns:a16="http://schemas.microsoft.com/office/drawing/2014/main" id="{D2110659-80DB-9CA5-EC81-DF923D4476F8}"/>
                      </a:ext>
                    </a:extLst>
                  </p:cNvPr>
                  <p:cNvSpPr>
                    <a:spLocks noChangeShapeType="1"/>
                  </p:cNvSpPr>
                  <p:nvPr/>
                </p:nvSpPr>
                <p:spPr bwMode="auto">
                  <a:xfrm>
                    <a:off x="11766551" y="1301750"/>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45" name="Line 836">
                    <a:extLst>
                      <a:ext uri="{FF2B5EF4-FFF2-40B4-BE49-F238E27FC236}">
                        <a16:creationId xmlns:a16="http://schemas.microsoft.com/office/drawing/2014/main" id="{14174F21-BB47-1932-3548-06AA4E2C02E4}"/>
                      </a:ext>
                    </a:extLst>
                  </p:cNvPr>
                  <p:cNvSpPr>
                    <a:spLocks noChangeShapeType="1"/>
                  </p:cNvSpPr>
                  <p:nvPr/>
                </p:nvSpPr>
                <p:spPr bwMode="auto">
                  <a:xfrm>
                    <a:off x="11744326" y="1323975"/>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46" name="Line 837">
                    <a:extLst>
                      <a:ext uri="{FF2B5EF4-FFF2-40B4-BE49-F238E27FC236}">
                        <a16:creationId xmlns:a16="http://schemas.microsoft.com/office/drawing/2014/main" id="{CFBF6C35-7F4F-7E8C-D0EA-9341C2B8CFB9}"/>
                      </a:ext>
                    </a:extLst>
                  </p:cNvPr>
                  <p:cNvSpPr>
                    <a:spLocks noChangeShapeType="1"/>
                  </p:cNvSpPr>
                  <p:nvPr/>
                </p:nvSpPr>
                <p:spPr bwMode="auto">
                  <a:xfrm>
                    <a:off x="11758613" y="1301750"/>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47" name="Line 838">
                    <a:extLst>
                      <a:ext uri="{FF2B5EF4-FFF2-40B4-BE49-F238E27FC236}">
                        <a16:creationId xmlns:a16="http://schemas.microsoft.com/office/drawing/2014/main" id="{B96A7E89-5CE6-35CA-BB16-092993D87B0A}"/>
                      </a:ext>
                    </a:extLst>
                  </p:cNvPr>
                  <p:cNvSpPr>
                    <a:spLocks noChangeShapeType="1"/>
                  </p:cNvSpPr>
                  <p:nvPr/>
                </p:nvSpPr>
                <p:spPr bwMode="auto">
                  <a:xfrm>
                    <a:off x="11736388" y="1323975"/>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48" name="Line 839">
                    <a:extLst>
                      <a:ext uri="{FF2B5EF4-FFF2-40B4-BE49-F238E27FC236}">
                        <a16:creationId xmlns:a16="http://schemas.microsoft.com/office/drawing/2014/main" id="{A82EBBB0-3E49-3F18-1276-79E73E77EBEB}"/>
                      </a:ext>
                    </a:extLst>
                  </p:cNvPr>
                  <p:cNvSpPr>
                    <a:spLocks noChangeShapeType="1"/>
                  </p:cNvSpPr>
                  <p:nvPr/>
                </p:nvSpPr>
                <p:spPr bwMode="auto">
                  <a:xfrm>
                    <a:off x="11750676" y="1301750"/>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49" name="Line 840">
                    <a:extLst>
                      <a:ext uri="{FF2B5EF4-FFF2-40B4-BE49-F238E27FC236}">
                        <a16:creationId xmlns:a16="http://schemas.microsoft.com/office/drawing/2014/main" id="{5CF9AEFF-E86D-3282-4811-12542A20D8C9}"/>
                      </a:ext>
                    </a:extLst>
                  </p:cNvPr>
                  <p:cNvSpPr>
                    <a:spLocks noChangeShapeType="1"/>
                  </p:cNvSpPr>
                  <p:nvPr/>
                </p:nvSpPr>
                <p:spPr bwMode="auto">
                  <a:xfrm>
                    <a:off x="11728451" y="1323975"/>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50" name="Line 841">
                    <a:extLst>
                      <a:ext uri="{FF2B5EF4-FFF2-40B4-BE49-F238E27FC236}">
                        <a16:creationId xmlns:a16="http://schemas.microsoft.com/office/drawing/2014/main" id="{6B83FA07-D72E-AB08-F4EC-5D23D0122528}"/>
                      </a:ext>
                    </a:extLst>
                  </p:cNvPr>
                  <p:cNvSpPr>
                    <a:spLocks noChangeShapeType="1"/>
                  </p:cNvSpPr>
                  <p:nvPr/>
                </p:nvSpPr>
                <p:spPr bwMode="auto">
                  <a:xfrm>
                    <a:off x="11780838" y="1312863"/>
                    <a:ext cx="0" cy="412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51" name="Line 842">
                    <a:extLst>
                      <a:ext uri="{FF2B5EF4-FFF2-40B4-BE49-F238E27FC236}">
                        <a16:creationId xmlns:a16="http://schemas.microsoft.com/office/drawing/2014/main" id="{3A7623CA-2779-36F1-A04B-11BB591CF08C}"/>
                      </a:ext>
                    </a:extLst>
                  </p:cNvPr>
                  <p:cNvSpPr>
                    <a:spLocks noChangeShapeType="1"/>
                  </p:cNvSpPr>
                  <p:nvPr/>
                </p:nvSpPr>
                <p:spPr bwMode="auto">
                  <a:xfrm>
                    <a:off x="11758613" y="1331913"/>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52" name="Line 843">
                    <a:extLst>
                      <a:ext uri="{FF2B5EF4-FFF2-40B4-BE49-F238E27FC236}">
                        <a16:creationId xmlns:a16="http://schemas.microsoft.com/office/drawing/2014/main" id="{6468418E-B1B6-BE3A-AB0A-F983756138C3}"/>
                      </a:ext>
                    </a:extLst>
                  </p:cNvPr>
                  <p:cNvSpPr>
                    <a:spLocks noChangeShapeType="1"/>
                  </p:cNvSpPr>
                  <p:nvPr/>
                </p:nvSpPr>
                <p:spPr bwMode="auto">
                  <a:xfrm>
                    <a:off x="11788776" y="1312863"/>
                    <a:ext cx="0" cy="412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53" name="Line 844">
                    <a:extLst>
                      <a:ext uri="{FF2B5EF4-FFF2-40B4-BE49-F238E27FC236}">
                        <a16:creationId xmlns:a16="http://schemas.microsoft.com/office/drawing/2014/main" id="{1A1D553D-FE70-D27B-EE99-0285973639A6}"/>
                      </a:ext>
                    </a:extLst>
                  </p:cNvPr>
                  <p:cNvSpPr>
                    <a:spLocks noChangeShapeType="1"/>
                  </p:cNvSpPr>
                  <p:nvPr/>
                </p:nvSpPr>
                <p:spPr bwMode="auto">
                  <a:xfrm>
                    <a:off x="11766551" y="1331913"/>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54" name="Line 845">
                    <a:extLst>
                      <a:ext uri="{FF2B5EF4-FFF2-40B4-BE49-F238E27FC236}">
                        <a16:creationId xmlns:a16="http://schemas.microsoft.com/office/drawing/2014/main" id="{313E2C1E-2AD2-7A16-6316-55D19BF8C873}"/>
                      </a:ext>
                    </a:extLst>
                  </p:cNvPr>
                  <p:cNvSpPr>
                    <a:spLocks noChangeShapeType="1"/>
                  </p:cNvSpPr>
                  <p:nvPr/>
                </p:nvSpPr>
                <p:spPr bwMode="auto">
                  <a:xfrm>
                    <a:off x="11796713" y="1339850"/>
                    <a:ext cx="0" cy="412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55" name="Line 846">
                    <a:extLst>
                      <a:ext uri="{FF2B5EF4-FFF2-40B4-BE49-F238E27FC236}">
                        <a16:creationId xmlns:a16="http://schemas.microsoft.com/office/drawing/2014/main" id="{F6D3329A-0625-197C-5B21-798D9430FE2F}"/>
                      </a:ext>
                    </a:extLst>
                  </p:cNvPr>
                  <p:cNvSpPr>
                    <a:spLocks noChangeShapeType="1"/>
                  </p:cNvSpPr>
                  <p:nvPr/>
                </p:nvSpPr>
                <p:spPr bwMode="auto">
                  <a:xfrm>
                    <a:off x="11774488" y="1362075"/>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56" name="Line 847">
                    <a:extLst>
                      <a:ext uri="{FF2B5EF4-FFF2-40B4-BE49-F238E27FC236}">
                        <a16:creationId xmlns:a16="http://schemas.microsoft.com/office/drawing/2014/main" id="{2DD7A0EB-7456-EAA3-EBFD-A02FE5D3413D}"/>
                      </a:ext>
                    </a:extLst>
                  </p:cNvPr>
                  <p:cNvSpPr>
                    <a:spLocks noChangeShapeType="1"/>
                  </p:cNvSpPr>
                  <p:nvPr/>
                </p:nvSpPr>
                <p:spPr bwMode="auto">
                  <a:xfrm>
                    <a:off x="11804651" y="1339850"/>
                    <a:ext cx="0" cy="412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57" name="Line 848">
                    <a:extLst>
                      <a:ext uri="{FF2B5EF4-FFF2-40B4-BE49-F238E27FC236}">
                        <a16:creationId xmlns:a16="http://schemas.microsoft.com/office/drawing/2014/main" id="{1A661CD2-426D-147E-CAA0-E9F8C5C6F717}"/>
                      </a:ext>
                    </a:extLst>
                  </p:cNvPr>
                  <p:cNvSpPr>
                    <a:spLocks noChangeShapeType="1"/>
                  </p:cNvSpPr>
                  <p:nvPr/>
                </p:nvSpPr>
                <p:spPr bwMode="auto">
                  <a:xfrm>
                    <a:off x="11780838" y="1362075"/>
                    <a:ext cx="4286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58" name="Line 849">
                    <a:extLst>
                      <a:ext uri="{FF2B5EF4-FFF2-40B4-BE49-F238E27FC236}">
                        <a16:creationId xmlns:a16="http://schemas.microsoft.com/office/drawing/2014/main" id="{1022CCCD-7476-F83F-E4D4-7846A4A41632}"/>
                      </a:ext>
                    </a:extLst>
                  </p:cNvPr>
                  <p:cNvSpPr>
                    <a:spLocks noChangeShapeType="1"/>
                  </p:cNvSpPr>
                  <p:nvPr/>
                </p:nvSpPr>
                <p:spPr bwMode="auto">
                  <a:xfrm>
                    <a:off x="11807826" y="1339850"/>
                    <a:ext cx="0" cy="412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59" name="Line 850">
                    <a:extLst>
                      <a:ext uri="{FF2B5EF4-FFF2-40B4-BE49-F238E27FC236}">
                        <a16:creationId xmlns:a16="http://schemas.microsoft.com/office/drawing/2014/main" id="{C91E89B1-EA54-E03E-C7AF-53E10EBDB9F9}"/>
                      </a:ext>
                    </a:extLst>
                  </p:cNvPr>
                  <p:cNvSpPr>
                    <a:spLocks noChangeShapeType="1"/>
                  </p:cNvSpPr>
                  <p:nvPr/>
                </p:nvSpPr>
                <p:spPr bwMode="auto">
                  <a:xfrm>
                    <a:off x="11788776" y="1362075"/>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60" name="Line 851">
                    <a:extLst>
                      <a:ext uri="{FF2B5EF4-FFF2-40B4-BE49-F238E27FC236}">
                        <a16:creationId xmlns:a16="http://schemas.microsoft.com/office/drawing/2014/main" id="{CC764495-339F-3508-73F0-92C5DE12472C}"/>
                      </a:ext>
                    </a:extLst>
                  </p:cNvPr>
                  <p:cNvSpPr>
                    <a:spLocks noChangeShapeType="1"/>
                  </p:cNvSpPr>
                  <p:nvPr/>
                </p:nvSpPr>
                <p:spPr bwMode="auto">
                  <a:xfrm>
                    <a:off x="12136438" y="1441450"/>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61" name="Line 852">
                    <a:extLst>
                      <a:ext uri="{FF2B5EF4-FFF2-40B4-BE49-F238E27FC236}">
                        <a16:creationId xmlns:a16="http://schemas.microsoft.com/office/drawing/2014/main" id="{1750ABE2-8DE9-2A2E-5050-5CD804B41228}"/>
                      </a:ext>
                    </a:extLst>
                  </p:cNvPr>
                  <p:cNvSpPr>
                    <a:spLocks noChangeShapeType="1"/>
                  </p:cNvSpPr>
                  <p:nvPr/>
                </p:nvSpPr>
                <p:spPr bwMode="auto">
                  <a:xfrm>
                    <a:off x="12112626" y="1463675"/>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62" name="Line 853">
                    <a:extLst>
                      <a:ext uri="{FF2B5EF4-FFF2-40B4-BE49-F238E27FC236}">
                        <a16:creationId xmlns:a16="http://schemas.microsoft.com/office/drawing/2014/main" id="{379D8FCB-4EC1-8109-A982-637E5DF096B9}"/>
                      </a:ext>
                    </a:extLst>
                  </p:cNvPr>
                  <p:cNvSpPr>
                    <a:spLocks noChangeShapeType="1"/>
                  </p:cNvSpPr>
                  <p:nvPr/>
                </p:nvSpPr>
                <p:spPr bwMode="auto">
                  <a:xfrm>
                    <a:off x="12142788" y="1441450"/>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63" name="Line 854">
                    <a:extLst>
                      <a:ext uri="{FF2B5EF4-FFF2-40B4-BE49-F238E27FC236}">
                        <a16:creationId xmlns:a16="http://schemas.microsoft.com/office/drawing/2014/main" id="{126E71EA-F88A-6D04-F558-14C5BA61C10D}"/>
                      </a:ext>
                    </a:extLst>
                  </p:cNvPr>
                  <p:cNvSpPr>
                    <a:spLocks noChangeShapeType="1"/>
                  </p:cNvSpPr>
                  <p:nvPr/>
                </p:nvSpPr>
                <p:spPr bwMode="auto">
                  <a:xfrm>
                    <a:off x="12120563" y="1463675"/>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64" name="Line 855">
                    <a:extLst>
                      <a:ext uri="{FF2B5EF4-FFF2-40B4-BE49-F238E27FC236}">
                        <a16:creationId xmlns:a16="http://schemas.microsoft.com/office/drawing/2014/main" id="{89219EF8-FD96-D02B-B550-25B5520382F3}"/>
                      </a:ext>
                    </a:extLst>
                  </p:cNvPr>
                  <p:cNvSpPr>
                    <a:spLocks noChangeShapeType="1"/>
                  </p:cNvSpPr>
                  <p:nvPr/>
                </p:nvSpPr>
                <p:spPr bwMode="auto">
                  <a:xfrm>
                    <a:off x="12203113" y="1506538"/>
                    <a:ext cx="0" cy="444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65" name="Line 856">
                    <a:extLst>
                      <a:ext uri="{FF2B5EF4-FFF2-40B4-BE49-F238E27FC236}">
                        <a16:creationId xmlns:a16="http://schemas.microsoft.com/office/drawing/2014/main" id="{CC4CDFB8-EBAB-9186-474E-9FA44F034DB5}"/>
                      </a:ext>
                    </a:extLst>
                  </p:cNvPr>
                  <p:cNvSpPr>
                    <a:spLocks noChangeShapeType="1"/>
                  </p:cNvSpPr>
                  <p:nvPr/>
                </p:nvSpPr>
                <p:spPr bwMode="auto">
                  <a:xfrm>
                    <a:off x="12180888" y="1528763"/>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66" name="Line 857">
                    <a:extLst>
                      <a:ext uri="{FF2B5EF4-FFF2-40B4-BE49-F238E27FC236}">
                        <a16:creationId xmlns:a16="http://schemas.microsoft.com/office/drawing/2014/main" id="{14160D96-1957-F779-498D-38A6934E7838}"/>
                      </a:ext>
                    </a:extLst>
                  </p:cNvPr>
                  <p:cNvSpPr>
                    <a:spLocks noChangeShapeType="1"/>
                  </p:cNvSpPr>
                  <p:nvPr/>
                </p:nvSpPr>
                <p:spPr bwMode="auto">
                  <a:xfrm>
                    <a:off x="12365038" y="1550988"/>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67" name="Line 858">
                    <a:extLst>
                      <a:ext uri="{FF2B5EF4-FFF2-40B4-BE49-F238E27FC236}">
                        <a16:creationId xmlns:a16="http://schemas.microsoft.com/office/drawing/2014/main" id="{1F2B9574-52F8-C16E-150C-38B6406805C6}"/>
                      </a:ext>
                    </a:extLst>
                  </p:cNvPr>
                  <p:cNvSpPr>
                    <a:spLocks noChangeShapeType="1"/>
                  </p:cNvSpPr>
                  <p:nvPr/>
                </p:nvSpPr>
                <p:spPr bwMode="auto">
                  <a:xfrm>
                    <a:off x="12342813" y="1574800"/>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68" name="Line 859">
                    <a:extLst>
                      <a:ext uri="{FF2B5EF4-FFF2-40B4-BE49-F238E27FC236}">
                        <a16:creationId xmlns:a16="http://schemas.microsoft.com/office/drawing/2014/main" id="{31D4A26D-814F-C024-98E1-76D66560B106}"/>
                      </a:ext>
                    </a:extLst>
                  </p:cNvPr>
                  <p:cNvSpPr>
                    <a:spLocks noChangeShapeType="1"/>
                  </p:cNvSpPr>
                  <p:nvPr/>
                </p:nvSpPr>
                <p:spPr bwMode="auto">
                  <a:xfrm>
                    <a:off x="13033376" y="185737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69" name="Line 860">
                    <a:extLst>
                      <a:ext uri="{FF2B5EF4-FFF2-40B4-BE49-F238E27FC236}">
                        <a16:creationId xmlns:a16="http://schemas.microsoft.com/office/drawing/2014/main" id="{964B167C-8231-5A1A-CAA1-4DAA119B7BD9}"/>
                      </a:ext>
                    </a:extLst>
                  </p:cNvPr>
                  <p:cNvSpPr>
                    <a:spLocks noChangeShapeType="1"/>
                  </p:cNvSpPr>
                  <p:nvPr/>
                </p:nvSpPr>
                <p:spPr bwMode="auto">
                  <a:xfrm>
                    <a:off x="13009563" y="1881188"/>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70" name="Line 861">
                    <a:extLst>
                      <a:ext uri="{FF2B5EF4-FFF2-40B4-BE49-F238E27FC236}">
                        <a16:creationId xmlns:a16="http://schemas.microsoft.com/office/drawing/2014/main" id="{B8E42A49-5E1D-B6EE-8B41-474AB7E33A29}"/>
                      </a:ext>
                    </a:extLst>
                  </p:cNvPr>
                  <p:cNvSpPr>
                    <a:spLocks noChangeShapeType="1"/>
                  </p:cNvSpPr>
                  <p:nvPr/>
                </p:nvSpPr>
                <p:spPr bwMode="auto">
                  <a:xfrm>
                    <a:off x="13093701" y="1865313"/>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71" name="Line 862">
                    <a:extLst>
                      <a:ext uri="{FF2B5EF4-FFF2-40B4-BE49-F238E27FC236}">
                        <a16:creationId xmlns:a16="http://schemas.microsoft.com/office/drawing/2014/main" id="{CC0432B8-35FB-71B4-46AD-4C644BF50BC4}"/>
                      </a:ext>
                    </a:extLst>
                  </p:cNvPr>
                  <p:cNvSpPr>
                    <a:spLocks noChangeShapeType="1"/>
                  </p:cNvSpPr>
                  <p:nvPr/>
                </p:nvSpPr>
                <p:spPr bwMode="auto">
                  <a:xfrm>
                    <a:off x="13069888" y="1889125"/>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72" name="Line 863">
                    <a:extLst>
                      <a:ext uri="{FF2B5EF4-FFF2-40B4-BE49-F238E27FC236}">
                        <a16:creationId xmlns:a16="http://schemas.microsoft.com/office/drawing/2014/main" id="{362D449A-ACEB-39F0-7322-C71CFFF911C0}"/>
                      </a:ext>
                    </a:extLst>
                  </p:cNvPr>
                  <p:cNvSpPr>
                    <a:spLocks noChangeShapeType="1"/>
                  </p:cNvSpPr>
                  <p:nvPr/>
                </p:nvSpPr>
                <p:spPr bwMode="auto">
                  <a:xfrm>
                    <a:off x="13288963" y="19145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73" name="Line 864">
                    <a:extLst>
                      <a:ext uri="{FF2B5EF4-FFF2-40B4-BE49-F238E27FC236}">
                        <a16:creationId xmlns:a16="http://schemas.microsoft.com/office/drawing/2014/main" id="{E2E76B40-1976-AD93-4050-F3BFD455688C}"/>
                      </a:ext>
                    </a:extLst>
                  </p:cNvPr>
                  <p:cNvSpPr>
                    <a:spLocks noChangeShapeType="1"/>
                  </p:cNvSpPr>
                  <p:nvPr/>
                </p:nvSpPr>
                <p:spPr bwMode="auto">
                  <a:xfrm>
                    <a:off x="13266738" y="1938338"/>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74" name="Line 865">
                    <a:extLst>
                      <a:ext uri="{FF2B5EF4-FFF2-40B4-BE49-F238E27FC236}">
                        <a16:creationId xmlns:a16="http://schemas.microsoft.com/office/drawing/2014/main" id="{2FDF5BA4-5BD6-8C47-F1FA-D2A28D51BFE4}"/>
                      </a:ext>
                    </a:extLst>
                  </p:cNvPr>
                  <p:cNvSpPr>
                    <a:spLocks noChangeShapeType="1"/>
                  </p:cNvSpPr>
                  <p:nvPr/>
                </p:nvSpPr>
                <p:spPr bwMode="auto">
                  <a:xfrm>
                    <a:off x="13371513" y="19145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75" name="Line 866">
                    <a:extLst>
                      <a:ext uri="{FF2B5EF4-FFF2-40B4-BE49-F238E27FC236}">
                        <a16:creationId xmlns:a16="http://schemas.microsoft.com/office/drawing/2014/main" id="{25BA1A84-3048-5E07-65C9-CD01D8D8B6F2}"/>
                      </a:ext>
                    </a:extLst>
                  </p:cNvPr>
                  <p:cNvSpPr>
                    <a:spLocks noChangeShapeType="1"/>
                  </p:cNvSpPr>
                  <p:nvPr/>
                </p:nvSpPr>
                <p:spPr bwMode="auto">
                  <a:xfrm>
                    <a:off x="13349288" y="1938338"/>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76" name="Line 867">
                    <a:extLst>
                      <a:ext uri="{FF2B5EF4-FFF2-40B4-BE49-F238E27FC236}">
                        <a16:creationId xmlns:a16="http://schemas.microsoft.com/office/drawing/2014/main" id="{168CDAD6-6EAD-6122-AA15-F78F0BDCBDB4}"/>
                      </a:ext>
                    </a:extLst>
                  </p:cNvPr>
                  <p:cNvSpPr>
                    <a:spLocks noChangeShapeType="1"/>
                  </p:cNvSpPr>
                  <p:nvPr/>
                </p:nvSpPr>
                <p:spPr bwMode="auto">
                  <a:xfrm>
                    <a:off x="13458826" y="1968500"/>
                    <a:ext cx="0" cy="444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77" name="Line 868">
                    <a:extLst>
                      <a:ext uri="{FF2B5EF4-FFF2-40B4-BE49-F238E27FC236}">
                        <a16:creationId xmlns:a16="http://schemas.microsoft.com/office/drawing/2014/main" id="{6DF6F16F-B429-1A62-9F18-553DCBCCAA9B}"/>
                      </a:ext>
                    </a:extLst>
                  </p:cNvPr>
                  <p:cNvSpPr>
                    <a:spLocks noChangeShapeType="1"/>
                  </p:cNvSpPr>
                  <p:nvPr/>
                </p:nvSpPr>
                <p:spPr bwMode="auto">
                  <a:xfrm>
                    <a:off x="13436601" y="1990725"/>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78" name="Line 869">
                    <a:extLst>
                      <a:ext uri="{FF2B5EF4-FFF2-40B4-BE49-F238E27FC236}">
                        <a16:creationId xmlns:a16="http://schemas.microsoft.com/office/drawing/2014/main" id="{0D16167C-AE64-188A-206B-4CC7B29BA3CB}"/>
                      </a:ext>
                    </a:extLst>
                  </p:cNvPr>
                  <p:cNvSpPr>
                    <a:spLocks noChangeShapeType="1"/>
                  </p:cNvSpPr>
                  <p:nvPr/>
                </p:nvSpPr>
                <p:spPr bwMode="auto">
                  <a:xfrm>
                    <a:off x="13530263" y="2032000"/>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79" name="Line 870">
                    <a:extLst>
                      <a:ext uri="{FF2B5EF4-FFF2-40B4-BE49-F238E27FC236}">
                        <a16:creationId xmlns:a16="http://schemas.microsoft.com/office/drawing/2014/main" id="{3DAECAA1-7F21-5023-D9D4-0AE0B7C53AAB}"/>
                      </a:ext>
                    </a:extLst>
                  </p:cNvPr>
                  <p:cNvSpPr>
                    <a:spLocks noChangeShapeType="1"/>
                  </p:cNvSpPr>
                  <p:nvPr/>
                </p:nvSpPr>
                <p:spPr bwMode="auto">
                  <a:xfrm>
                    <a:off x="13508038" y="2054225"/>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80" name="Line 871">
                    <a:extLst>
                      <a:ext uri="{FF2B5EF4-FFF2-40B4-BE49-F238E27FC236}">
                        <a16:creationId xmlns:a16="http://schemas.microsoft.com/office/drawing/2014/main" id="{2FA3DDC5-C119-1CF5-7F79-45E4899D58DC}"/>
                      </a:ext>
                    </a:extLst>
                  </p:cNvPr>
                  <p:cNvSpPr>
                    <a:spLocks noChangeShapeType="1"/>
                  </p:cNvSpPr>
                  <p:nvPr/>
                </p:nvSpPr>
                <p:spPr bwMode="auto">
                  <a:xfrm>
                    <a:off x="14460538" y="2471738"/>
                    <a:ext cx="0" cy="444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81" name="Line 872">
                    <a:extLst>
                      <a:ext uri="{FF2B5EF4-FFF2-40B4-BE49-F238E27FC236}">
                        <a16:creationId xmlns:a16="http://schemas.microsoft.com/office/drawing/2014/main" id="{582419C0-2E29-3C39-9B79-636D3E730918}"/>
                      </a:ext>
                    </a:extLst>
                  </p:cNvPr>
                  <p:cNvSpPr>
                    <a:spLocks noChangeShapeType="1"/>
                  </p:cNvSpPr>
                  <p:nvPr/>
                </p:nvSpPr>
                <p:spPr bwMode="auto">
                  <a:xfrm>
                    <a:off x="14438313" y="2493963"/>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82" name="Line 873">
                    <a:extLst>
                      <a:ext uri="{FF2B5EF4-FFF2-40B4-BE49-F238E27FC236}">
                        <a16:creationId xmlns:a16="http://schemas.microsoft.com/office/drawing/2014/main" id="{A3F831F8-3E22-3944-F91D-BC719FF5CAC2}"/>
                      </a:ext>
                    </a:extLst>
                  </p:cNvPr>
                  <p:cNvSpPr>
                    <a:spLocks noChangeShapeType="1"/>
                  </p:cNvSpPr>
                  <p:nvPr/>
                </p:nvSpPr>
                <p:spPr bwMode="auto">
                  <a:xfrm>
                    <a:off x="14830426" y="250507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83" name="Line 874">
                    <a:extLst>
                      <a:ext uri="{FF2B5EF4-FFF2-40B4-BE49-F238E27FC236}">
                        <a16:creationId xmlns:a16="http://schemas.microsoft.com/office/drawing/2014/main" id="{9F007B58-F122-2E27-911A-D21CEA376022}"/>
                      </a:ext>
                    </a:extLst>
                  </p:cNvPr>
                  <p:cNvSpPr>
                    <a:spLocks noChangeShapeType="1"/>
                  </p:cNvSpPr>
                  <p:nvPr/>
                </p:nvSpPr>
                <p:spPr bwMode="auto">
                  <a:xfrm>
                    <a:off x="14808201" y="2528888"/>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84" name="Line 875">
                    <a:extLst>
                      <a:ext uri="{FF2B5EF4-FFF2-40B4-BE49-F238E27FC236}">
                        <a16:creationId xmlns:a16="http://schemas.microsoft.com/office/drawing/2014/main" id="{9DB512A7-FA91-E420-20DE-FEBF8B83B9BC}"/>
                      </a:ext>
                    </a:extLst>
                  </p:cNvPr>
                  <p:cNvSpPr>
                    <a:spLocks noChangeShapeType="1"/>
                  </p:cNvSpPr>
                  <p:nvPr/>
                </p:nvSpPr>
                <p:spPr bwMode="auto">
                  <a:xfrm>
                    <a:off x="15840076" y="2709863"/>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85" name="Line 876">
                    <a:extLst>
                      <a:ext uri="{FF2B5EF4-FFF2-40B4-BE49-F238E27FC236}">
                        <a16:creationId xmlns:a16="http://schemas.microsoft.com/office/drawing/2014/main" id="{3FB0130D-5E26-483C-5784-12AE05888A7E}"/>
                      </a:ext>
                    </a:extLst>
                  </p:cNvPr>
                  <p:cNvSpPr>
                    <a:spLocks noChangeShapeType="1"/>
                  </p:cNvSpPr>
                  <p:nvPr/>
                </p:nvSpPr>
                <p:spPr bwMode="auto">
                  <a:xfrm>
                    <a:off x="15817851" y="2732088"/>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86" name="Line 877">
                    <a:extLst>
                      <a:ext uri="{FF2B5EF4-FFF2-40B4-BE49-F238E27FC236}">
                        <a16:creationId xmlns:a16="http://schemas.microsoft.com/office/drawing/2014/main" id="{7E7B05A4-823D-4A1D-742E-EA9A7F3B01B7}"/>
                      </a:ext>
                    </a:extLst>
                  </p:cNvPr>
                  <p:cNvSpPr>
                    <a:spLocks noChangeShapeType="1"/>
                  </p:cNvSpPr>
                  <p:nvPr/>
                </p:nvSpPr>
                <p:spPr bwMode="auto">
                  <a:xfrm>
                    <a:off x="16619538" y="2781300"/>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87" name="Line 878">
                    <a:extLst>
                      <a:ext uri="{FF2B5EF4-FFF2-40B4-BE49-F238E27FC236}">
                        <a16:creationId xmlns:a16="http://schemas.microsoft.com/office/drawing/2014/main" id="{64E08314-6BB4-CB05-3D77-789AB872EEE5}"/>
                      </a:ext>
                    </a:extLst>
                  </p:cNvPr>
                  <p:cNvSpPr>
                    <a:spLocks noChangeShapeType="1"/>
                  </p:cNvSpPr>
                  <p:nvPr/>
                </p:nvSpPr>
                <p:spPr bwMode="auto">
                  <a:xfrm>
                    <a:off x="16597313" y="2805113"/>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88" name="Line 879">
                    <a:extLst>
                      <a:ext uri="{FF2B5EF4-FFF2-40B4-BE49-F238E27FC236}">
                        <a16:creationId xmlns:a16="http://schemas.microsoft.com/office/drawing/2014/main" id="{45D3C3BD-2763-CBA2-1A08-01A13C056AEE}"/>
                      </a:ext>
                    </a:extLst>
                  </p:cNvPr>
                  <p:cNvSpPr>
                    <a:spLocks noChangeShapeType="1"/>
                  </p:cNvSpPr>
                  <p:nvPr/>
                </p:nvSpPr>
                <p:spPr bwMode="auto">
                  <a:xfrm>
                    <a:off x="16827501" y="2786063"/>
                    <a:ext cx="0" cy="444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89" name="Line 880">
                    <a:extLst>
                      <a:ext uri="{FF2B5EF4-FFF2-40B4-BE49-F238E27FC236}">
                        <a16:creationId xmlns:a16="http://schemas.microsoft.com/office/drawing/2014/main" id="{D3D12321-4000-39AD-BBAC-67C1DA728E1C}"/>
                      </a:ext>
                    </a:extLst>
                  </p:cNvPr>
                  <p:cNvSpPr>
                    <a:spLocks noChangeShapeType="1"/>
                  </p:cNvSpPr>
                  <p:nvPr/>
                </p:nvSpPr>
                <p:spPr bwMode="auto">
                  <a:xfrm>
                    <a:off x="16805276" y="2808288"/>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90" name="Line 881">
                    <a:extLst>
                      <a:ext uri="{FF2B5EF4-FFF2-40B4-BE49-F238E27FC236}">
                        <a16:creationId xmlns:a16="http://schemas.microsoft.com/office/drawing/2014/main" id="{FC98BAA3-3535-4DE9-F08D-FD80C6606132}"/>
                      </a:ext>
                    </a:extLst>
                  </p:cNvPr>
                  <p:cNvSpPr>
                    <a:spLocks noChangeShapeType="1"/>
                  </p:cNvSpPr>
                  <p:nvPr/>
                </p:nvSpPr>
                <p:spPr bwMode="auto">
                  <a:xfrm>
                    <a:off x="16884651" y="2794000"/>
                    <a:ext cx="0" cy="444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91" name="Line 882">
                    <a:extLst>
                      <a:ext uri="{FF2B5EF4-FFF2-40B4-BE49-F238E27FC236}">
                        <a16:creationId xmlns:a16="http://schemas.microsoft.com/office/drawing/2014/main" id="{8FF56B31-CF88-C515-C820-4E6E11874453}"/>
                      </a:ext>
                    </a:extLst>
                  </p:cNvPr>
                  <p:cNvSpPr>
                    <a:spLocks noChangeShapeType="1"/>
                  </p:cNvSpPr>
                  <p:nvPr/>
                </p:nvSpPr>
                <p:spPr bwMode="auto">
                  <a:xfrm>
                    <a:off x="16860838" y="2816225"/>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92" name="Line 883">
                    <a:extLst>
                      <a:ext uri="{FF2B5EF4-FFF2-40B4-BE49-F238E27FC236}">
                        <a16:creationId xmlns:a16="http://schemas.microsoft.com/office/drawing/2014/main" id="{58D1398C-00EF-B585-47B6-F8A7C56C16A1}"/>
                      </a:ext>
                    </a:extLst>
                  </p:cNvPr>
                  <p:cNvSpPr>
                    <a:spLocks noChangeShapeType="1"/>
                  </p:cNvSpPr>
                  <p:nvPr/>
                </p:nvSpPr>
                <p:spPr bwMode="auto">
                  <a:xfrm>
                    <a:off x="16940213" y="2794000"/>
                    <a:ext cx="0" cy="444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93" name="Line 884">
                    <a:extLst>
                      <a:ext uri="{FF2B5EF4-FFF2-40B4-BE49-F238E27FC236}">
                        <a16:creationId xmlns:a16="http://schemas.microsoft.com/office/drawing/2014/main" id="{68C9835B-891D-D5EB-C4F4-175F2D24436D}"/>
                      </a:ext>
                    </a:extLst>
                  </p:cNvPr>
                  <p:cNvSpPr>
                    <a:spLocks noChangeShapeType="1"/>
                  </p:cNvSpPr>
                  <p:nvPr/>
                </p:nvSpPr>
                <p:spPr bwMode="auto">
                  <a:xfrm>
                    <a:off x="16917988" y="2816225"/>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94" name="Line 885">
                    <a:extLst>
                      <a:ext uri="{FF2B5EF4-FFF2-40B4-BE49-F238E27FC236}">
                        <a16:creationId xmlns:a16="http://schemas.microsoft.com/office/drawing/2014/main" id="{6B13C14A-CD98-F961-6E38-26BF59B2642B}"/>
                      </a:ext>
                    </a:extLst>
                  </p:cNvPr>
                  <p:cNvSpPr>
                    <a:spLocks noChangeShapeType="1"/>
                  </p:cNvSpPr>
                  <p:nvPr/>
                </p:nvSpPr>
                <p:spPr bwMode="auto">
                  <a:xfrm>
                    <a:off x="17143413" y="2819400"/>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95" name="Line 886">
                    <a:extLst>
                      <a:ext uri="{FF2B5EF4-FFF2-40B4-BE49-F238E27FC236}">
                        <a16:creationId xmlns:a16="http://schemas.microsoft.com/office/drawing/2014/main" id="{2AEC7B15-E9BE-8DAC-10D4-B1C976F50A29}"/>
                      </a:ext>
                    </a:extLst>
                  </p:cNvPr>
                  <p:cNvSpPr>
                    <a:spLocks noChangeShapeType="1"/>
                  </p:cNvSpPr>
                  <p:nvPr/>
                </p:nvSpPr>
                <p:spPr bwMode="auto">
                  <a:xfrm>
                    <a:off x="17125951" y="2843213"/>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96" name="Line 887">
                    <a:extLst>
                      <a:ext uri="{FF2B5EF4-FFF2-40B4-BE49-F238E27FC236}">
                        <a16:creationId xmlns:a16="http://schemas.microsoft.com/office/drawing/2014/main" id="{3D017DF1-C9E5-DC29-D198-1DC72D1352B4}"/>
                      </a:ext>
                    </a:extLst>
                  </p:cNvPr>
                  <p:cNvSpPr>
                    <a:spLocks noChangeShapeType="1"/>
                  </p:cNvSpPr>
                  <p:nvPr/>
                </p:nvSpPr>
                <p:spPr bwMode="auto">
                  <a:xfrm>
                    <a:off x="17268826" y="2838450"/>
                    <a:ext cx="0" cy="412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97" name="Line 888">
                    <a:extLst>
                      <a:ext uri="{FF2B5EF4-FFF2-40B4-BE49-F238E27FC236}">
                        <a16:creationId xmlns:a16="http://schemas.microsoft.com/office/drawing/2014/main" id="{5B4FE988-AD3F-587D-BB15-5C7502800B43}"/>
                      </a:ext>
                    </a:extLst>
                  </p:cNvPr>
                  <p:cNvSpPr>
                    <a:spLocks noChangeShapeType="1"/>
                  </p:cNvSpPr>
                  <p:nvPr/>
                </p:nvSpPr>
                <p:spPr bwMode="auto">
                  <a:xfrm>
                    <a:off x="17246601" y="2860675"/>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98" name="Line 889">
                    <a:extLst>
                      <a:ext uri="{FF2B5EF4-FFF2-40B4-BE49-F238E27FC236}">
                        <a16:creationId xmlns:a16="http://schemas.microsoft.com/office/drawing/2014/main" id="{5038180C-63F3-B46B-6F86-70431BDE488E}"/>
                      </a:ext>
                    </a:extLst>
                  </p:cNvPr>
                  <p:cNvSpPr>
                    <a:spLocks noChangeShapeType="1"/>
                  </p:cNvSpPr>
                  <p:nvPr/>
                </p:nvSpPr>
                <p:spPr bwMode="auto">
                  <a:xfrm>
                    <a:off x="17340263" y="2860675"/>
                    <a:ext cx="0" cy="4286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99" name="Line 890">
                    <a:extLst>
                      <a:ext uri="{FF2B5EF4-FFF2-40B4-BE49-F238E27FC236}">
                        <a16:creationId xmlns:a16="http://schemas.microsoft.com/office/drawing/2014/main" id="{D74DD05A-9ED2-83E5-0F97-25AEDCD32A84}"/>
                      </a:ext>
                    </a:extLst>
                  </p:cNvPr>
                  <p:cNvSpPr>
                    <a:spLocks noChangeShapeType="1"/>
                  </p:cNvSpPr>
                  <p:nvPr/>
                </p:nvSpPr>
                <p:spPr bwMode="auto">
                  <a:xfrm>
                    <a:off x="17321213" y="2879725"/>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00" name="Line 891">
                    <a:extLst>
                      <a:ext uri="{FF2B5EF4-FFF2-40B4-BE49-F238E27FC236}">
                        <a16:creationId xmlns:a16="http://schemas.microsoft.com/office/drawing/2014/main" id="{7F93637E-88B9-8457-2C37-DB105C21BD6A}"/>
                      </a:ext>
                    </a:extLst>
                  </p:cNvPr>
                  <p:cNvSpPr>
                    <a:spLocks noChangeShapeType="1"/>
                  </p:cNvSpPr>
                  <p:nvPr/>
                </p:nvSpPr>
                <p:spPr bwMode="auto">
                  <a:xfrm>
                    <a:off x="17499013" y="2865438"/>
                    <a:ext cx="0" cy="412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01" name="Line 892">
                    <a:extLst>
                      <a:ext uri="{FF2B5EF4-FFF2-40B4-BE49-F238E27FC236}">
                        <a16:creationId xmlns:a16="http://schemas.microsoft.com/office/drawing/2014/main" id="{5F5DB8D9-EC1A-2083-9DFE-FC8F451A0FB4}"/>
                      </a:ext>
                    </a:extLst>
                  </p:cNvPr>
                  <p:cNvSpPr>
                    <a:spLocks noChangeShapeType="1"/>
                  </p:cNvSpPr>
                  <p:nvPr/>
                </p:nvSpPr>
                <p:spPr bwMode="auto">
                  <a:xfrm>
                    <a:off x="17475201" y="2887663"/>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02" name="Line 893">
                    <a:extLst>
                      <a:ext uri="{FF2B5EF4-FFF2-40B4-BE49-F238E27FC236}">
                        <a16:creationId xmlns:a16="http://schemas.microsoft.com/office/drawing/2014/main" id="{725A2B8C-CF03-C930-1813-2B683088D547}"/>
                      </a:ext>
                    </a:extLst>
                  </p:cNvPr>
                  <p:cNvSpPr>
                    <a:spLocks noChangeShapeType="1"/>
                  </p:cNvSpPr>
                  <p:nvPr/>
                </p:nvSpPr>
                <p:spPr bwMode="auto">
                  <a:xfrm>
                    <a:off x="17505363" y="2865438"/>
                    <a:ext cx="0" cy="412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03" name="Line 894">
                    <a:extLst>
                      <a:ext uri="{FF2B5EF4-FFF2-40B4-BE49-F238E27FC236}">
                        <a16:creationId xmlns:a16="http://schemas.microsoft.com/office/drawing/2014/main" id="{0FA1332C-FD18-455B-68E0-522D31DA65D2}"/>
                      </a:ext>
                    </a:extLst>
                  </p:cNvPr>
                  <p:cNvSpPr>
                    <a:spLocks noChangeShapeType="1"/>
                  </p:cNvSpPr>
                  <p:nvPr/>
                </p:nvSpPr>
                <p:spPr bwMode="auto">
                  <a:xfrm>
                    <a:off x="17483138" y="2887663"/>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04" name="Line 895">
                    <a:extLst>
                      <a:ext uri="{FF2B5EF4-FFF2-40B4-BE49-F238E27FC236}">
                        <a16:creationId xmlns:a16="http://schemas.microsoft.com/office/drawing/2014/main" id="{624B0567-4321-2DDB-2A5A-39079FFA4FDF}"/>
                      </a:ext>
                    </a:extLst>
                  </p:cNvPr>
                  <p:cNvSpPr>
                    <a:spLocks noChangeShapeType="1"/>
                  </p:cNvSpPr>
                  <p:nvPr/>
                </p:nvSpPr>
                <p:spPr bwMode="auto">
                  <a:xfrm>
                    <a:off x="17510126" y="2865438"/>
                    <a:ext cx="0" cy="412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05" name="Line 896">
                    <a:extLst>
                      <a:ext uri="{FF2B5EF4-FFF2-40B4-BE49-F238E27FC236}">
                        <a16:creationId xmlns:a16="http://schemas.microsoft.com/office/drawing/2014/main" id="{4040F0F8-56AA-8D09-7AF8-281655D80C1A}"/>
                      </a:ext>
                    </a:extLst>
                  </p:cNvPr>
                  <p:cNvSpPr>
                    <a:spLocks noChangeShapeType="1"/>
                  </p:cNvSpPr>
                  <p:nvPr/>
                </p:nvSpPr>
                <p:spPr bwMode="auto">
                  <a:xfrm>
                    <a:off x="17486313" y="2887663"/>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06" name="Line 897">
                    <a:extLst>
                      <a:ext uri="{FF2B5EF4-FFF2-40B4-BE49-F238E27FC236}">
                        <a16:creationId xmlns:a16="http://schemas.microsoft.com/office/drawing/2014/main" id="{B987029D-321C-8AF9-669A-F14BF2E7BE5A}"/>
                      </a:ext>
                    </a:extLst>
                  </p:cNvPr>
                  <p:cNvSpPr>
                    <a:spLocks noChangeShapeType="1"/>
                  </p:cNvSpPr>
                  <p:nvPr/>
                </p:nvSpPr>
                <p:spPr bwMode="auto">
                  <a:xfrm>
                    <a:off x="17516476" y="2865438"/>
                    <a:ext cx="0" cy="412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07" name="Line 898">
                    <a:extLst>
                      <a:ext uri="{FF2B5EF4-FFF2-40B4-BE49-F238E27FC236}">
                        <a16:creationId xmlns:a16="http://schemas.microsoft.com/office/drawing/2014/main" id="{C544A394-E91C-527B-1235-F94A08F949CA}"/>
                      </a:ext>
                    </a:extLst>
                  </p:cNvPr>
                  <p:cNvSpPr>
                    <a:spLocks noChangeShapeType="1"/>
                  </p:cNvSpPr>
                  <p:nvPr/>
                </p:nvSpPr>
                <p:spPr bwMode="auto">
                  <a:xfrm>
                    <a:off x="17494251" y="2887663"/>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08" name="Line 899">
                    <a:extLst>
                      <a:ext uri="{FF2B5EF4-FFF2-40B4-BE49-F238E27FC236}">
                        <a16:creationId xmlns:a16="http://schemas.microsoft.com/office/drawing/2014/main" id="{313F448A-ACFC-DDE3-240B-4BCA8D9C20D0}"/>
                      </a:ext>
                    </a:extLst>
                  </p:cNvPr>
                  <p:cNvSpPr>
                    <a:spLocks noChangeShapeType="1"/>
                  </p:cNvSpPr>
                  <p:nvPr/>
                </p:nvSpPr>
                <p:spPr bwMode="auto">
                  <a:xfrm>
                    <a:off x="17524413" y="2865438"/>
                    <a:ext cx="0" cy="412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09" name="Line 900">
                    <a:extLst>
                      <a:ext uri="{FF2B5EF4-FFF2-40B4-BE49-F238E27FC236}">
                        <a16:creationId xmlns:a16="http://schemas.microsoft.com/office/drawing/2014/main" id="{D960CC72-AF3B-E744-4DA1-EDB9542A2AC9}"/>
                      </a:ext>
                    </a:extLst>
                  </p:cNvPr>
                  <p:cNvSpPr>
                    <a:spLocks noChangeShapeType="1"/>
                  </p:cNvSpPr>
                  <p:nvPr/>
                </p:nvSpPr>
                <p:spPr bwMode="auto">
                  <a:xfrm>
                    <a:off x="17502188" y="2887663"/>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10" name="Line 901">
                    <a:extLst>
                      <a:ext uri="{FF2B5EF4-FFF2-40B4-BE49-F238E27FC236}">
                        <a16:creationId xmlns:a16="http://schemas.microsoft.com/office/drawing/2014/main" id="{25DEA924-0F61-DDE6-EABF-87116806C0BF}"/>
                      </a:ext>
                    </a:extLst>
                  </p:cNvPr>
                  <p:cNvSpPr>
                    <a:spLocks noChangeShapeType="1"/>
                  </p:cNvSpPr>
                  <p:nvPr/>
                </p:nvSpPr>
                <p:spPr bwMode="auto">
                  <a:xfrm>
                    <a:off x="17554576" y="2860675"/>
                    <a:ext cx="0" cy="4286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11" name="Line 902">
                    <a:extLst>
                      <a:ext uri="{FF2B5EF4-FFF2-40B4-BE49-F238E27FC236}">
                        <a16:creationId xmlns:a16="http://schemas.microsoft.com/office/drawing/2014/main" id="{0616105F-7743-129A-7E75-3C6F59546370}"/>
                      </a:ext>
                    </a:extLst>
                  </p:cNvPr>
                  <p:cNvSpPr>
                    <a:spLocks noChangeShapeType="1"/>
                  </p:cNvSpPr>
                  <p:nvPr/>
                </p:nvSpPr>
                <p:spPr bwMode="auto">
                  <a:xfrm>
                    <a:off x="17532351" y="2879725"/>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12" name="Line 903">
                    <a:extLst>
                      <a:ext uri="{FF2B5EF4-FFF2-40B4-BE49-F238E27FC236}">
                        <a16:creationId xmlns:a16="http://schemas.microsoft.com/office/drawing/2014/main" id="{C3FA447C-3AB8-1D13-2BEE-76E689D33882}"/>
                      </a:ext>
                    </a:extLst>
                  </p:cNvPr>
                  <p:cNvSpPr>
                    <a:spLocks noChangeShapeType="1"/>
                  </p:cNvSpPr>
                  <p:nvPr/>
                </p:nvSpPr>
                <p:spPr bwMode="auto">
                  <a:xfrm>
                    <a:off x="17603788" y="2895600"/>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13" name="Line 904">
                    <a:extLst>
                      <a:ext uri="{FF2B5EF4-FFF2-40B4-BE49-F238E27FC236}">
                        <a16:creationId xmlns:a16="http://schemas.microsoft.com/office/drawing/2014/main" id="{7E60BC19-0C25-72CC-DEFA-BB1D7D1237D9}"/>
                      </a:ext>
                    </a:extLst>
                  </p:cNvPr>
                  <p:cNvSpPr>
                    <a:spLocks noChangeShapeType="1"/>
                  </p:cNvSpPr>
                  <p:nvPr/>
                </p:nvSpPr>
                <p:spPr bwMode="auto">
                  <a:xfrm>
                    <a:off x="17581563" y="2917825"/>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14" name="Line 905">
                    <a:extLst>
                      <a:ext uri="{FF2B5EF4-FFF2-40B4-BE49-F238E27FC236}">
                        <a16:creationId xmlns:a16="http://schemas.microsoft.com/office/drawing/2014/main" id="{85B0DABC-9FD5-CDEE-9666-B91394517224}"/>
                      </a:ext>
                    </a:extLst>
                  </p:cNvPr>
                  <p:cNvSpPr>
                    <a:spLocks noChangeShapeType="1"/>
                  </p:cNvSpPr>
                  <p:nvPr/>
                </p:nvSpPr>
                <p:spPr bwMode="auto">
                  <a:xfrm>
                    <a:off x="17664113" y="2895600"/>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15" name="Line 906">
                    <a:extLst>
                      <a:ext uri="{FF2B5EF4-FFF2-40B4-BE49-F238E27FC236}">
                        <a16:creationId xmlns:a16="http://schemas.microsoft.com/office/drawing/2014/main" id="{EE0EC887-BCE2-3A2D-91A5-4A1253F414AD}"/>
                      </a:ext>
                    </a:extLst>
                  </p:cNvPr>
                  <p:cNvSpPr>
                    <a:spLocks noChangeShapeType="1"/>
                  </p:cNvSpPr>
                  <p:nvPr/>
                </p:nvSpPr>
                <p:spPr bwMode="auto">
                  <a:xfrm>
                    <a:off x="17641888" y="2917825"/>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16" name="Line 907">
                    <a:extLst>
                      <a:ext uri="{FF2B5EF4-FFF2-40B4-BE49-F238E27FC236}">
                        <a16:creationId xmlns:a16="http://schemas.microsoft.com/office/drawing/2014/main" id="{8BE833B8-4C8B-AF64-B5F7-054A9D104283}"/>
                      </a:ext>
                    </a:extLst>
                  </p:cNvPr>
                  <p:cNvSpPr>
                    <a:spLocks noChangeShapeType="1"/>
                  </p:cNvSpPr>
                  <p:nvPr/>
                </p:nvSpPr>
                <p:spPr bwMode="auto">
                  <a:xfrm>
                    <a:off x="17667288" y="2895600"/>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17" name="Line 908">
                    <a:extLst>
                      <a:ext uri="{FF2B5EF4-FFF2-40B4-BE49-F238E27FC236}">
                        <a16:creationId xmlns:a16="http://schemas.microsoft.com/office/drawing/2014/main" id="{2594A7D6-F322-2325-EEC0-149E5D6146F4}"/>
                      </a:ext>
                    </a:extLst>
                  </p:cNvPr>
                  <p:cNvSpPr>
                    <a:spLocks noChangeShapeType="1"/>
                  </p:cNvSpPr>
                  <p:nvPr/>
                </p:nvSpPr>
                <p:spPr bwMode="auto">
                  <a:xfrm>
                    <a:off x="17645063" y="2917825"/>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18" name="Line 909">
                    <a:extLst>
                      <a:ext uri="{FF2B5EF4-FFF2-40B4-BE49-F238E27FC236}">
                        <a16:creationId xmlns:a16="http://schemas.microsoft.com/office/drawing/2014/main" id="{F153A993-0EB0-B4BF-D758-CF06205C1DD1}"/>
                      </a:ext>
                    </a:extLst>
                  </p:cNvPr>
                  <p:cNvSpPr>
                    <a:spLocks noChangeShapeType="1"/>
                  </p:cNvSpPr>
                  <p:nvPr/>
                </p:nvSpPr>
                <p:spPr bwMode="auto">
                  <a:xfrm>
                    <a:off x="17694276" y="2895600"/>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19" name="Line 910">
                    <a:extLst>
                      <a:ext uri="{FF2B5EF4-FFF2-40B4-BE49-F238E27FC236}">
                        <a16:creationId xmlns:a16="http://schemas.microsoft.com/office/drawing/2014/main" id="{308E54A2-8BE9-7131-20CA-025BDC9731A1}"/>
                      </a:ext>
                    </a:extLst>
                  </p:cNvPr>
                  <p:cNvSpPr>
                    <a:spLocks noChangeShapeType="1"/>
                  </p:cNvSpPr>
                  <p:nvPr/>
                </p:nvSpPr>
                <p:spPr bwMode="auto">
                  <a:xfrm>
                    <a:off x="17672051" y="2917825"/>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20" name="Line 911">
                    <a:extLst>
                      <a:ext uri="{FF2B5EF4-FFF2-40B4-BE49-F238E27FC236}">
                        <a16:creationId xmlns:a16="http://schemas.microsoft.com/office/drawing/2014/main" id="{5E04AD6E-D8E6-3B69-6D7F-4F00A3FB51B2}"/>
                      </a:ext>
                    </a:extLst>
                  </p:cNvPr>
                  <p:cNvSpPr>
                    <a:spLocks noChangeShapeType="1"/>
                  </p:cNvSpPr>
                  <p:nvPr/>
                </p:nvSpPr>
                <p:spPr bwMode="auto">
                  <a:xfrm>
                    <a:off x="17702213" y="2895600"/>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21" name="Line 912">
                    <a:extLst>
                      <a:ext uri="{FF2B5EF4-FFF2-40B4-BE49-F238E27FC236}">
                        <a16:creationId xmlns:a16="http://schemas.microsoft.com/office/drawing/2014/main" id="{43F6C935-A883-8B56-ED0B-7C994C0DB9FF}"/>
                      </a:ext>
                    </a:extLst>
                  </p:cNvPr>
                  <p:cNvSpPr>
                    <a:spLocks noChangeShapeType="1"/>
                  </p:cNvSpPr>
                  <p:nvPr/>
                </p:nvSpPr>
                <p:spPr bwMode="auto">
                  <a:xfrm>
                    <a:off x="17679988" y="2917825"/>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22" name="Line 913">
                    <a:extLst>
                      <a:ext uri="{FF2B5EF4-FFF2-40B4-BE49-F238E27FC236}">
                        <a16:creationId xmlns:a16="http://schemas.microsoft.com/office/drawing/2014/main" id="{D01FAB30-1E08-4C66-768D-5A67444EEB9B}"/>
                      </a:ext>
                    </a:extLst>
                  </p:cNvPr>
                  <p:cNvSpPr>
                    <a:spLocks noChangeShapeType="1"/>
                  </p:cNvSpPr>
                  <p:nvPr/>
                </p:nvSpPr>
                <p:spPr bwMode="auto">
                  <a:xfrm>
                    <a:off x="17705388" y="2903538"/>
                    <a:ext cx="0" cy="444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23" name="Line 914">
                    <a:extLst>
                      <a:ext uri="{FF2B5EF4-FFF2-40B4-BE49-F238E27FC236}">
                        <a16:creationId xmlns:a16="http://schemas.microsoft.com/office/drawing/2014/main" id="{A064BDB7-2D7F-19DD-83AC-53751EF7784B}"/>
                      </a:ext>
                    </a:extLst>
                  </p:cNvPr>
                  <p:cNvSpPr>
                    <a:spLocks noChangeShapeType="1"/>
                  </p:cNvSpPr>
                  <p:nvPr/>
                </p:nvSpPr>
                <p:spPr bwMode="auto">
                  <a:xfrm>
                    <a:off x="17683163" y="2925763"/>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24" name="Line 915">
                    <a:extLst>
                      <a:ext uri="{FF2B5EF4-FFF2-40B4-BE49-F238E27FC236}">
                        <a16:creationId xmlns:a16="http://schemas.microsoft.com/office/drawing/2014/main" id="{AB48F36E-D116-6B6A-1AAB-F81E28BB9A6D}"/>
                      </a:ext>
                    </a:extLst>
                  </p:cNvPr>
                  <p:cNvSpPr>
                    <a:spLocks noChangeShapeType="1"/>
                  </p:cNvSpPr>
                  <p:nvPr/>
                </p:nvSpPr>
                <p:spPr bwMode="auto">
                  <a:xfrm>
                    <a:off x="17732376" y="289877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25" name="Line 916">
                    <a:extLst>
                      <a:ext uri="{FF2B5EF4-FFF2-40B4-BE49-F238E27FC236}">
                        <a16:creationId xmlns:a16="http://schemas.microsoft.com/office/drawing/2014/main" id="{CBDBF0B8-692C-601D-D0BA-BD04AB150E2E}"/>
                      </a:ext>
                    </a:extLst>
                  </p:cNvPr>
                  <p:cNvSpPr>
                    <a:spLocks noChangeShapeType="1"/>
                  </p:cNvSpPr>
                  <p:nvPr/>
                </p:nvSpPr>
                <p:spPr bwMode="auto">
                  <a:xfrm>
                    <a:off x="17710151" y="2922588"/>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26" name="Line 917">
                    <a:extLst>
                      <a:ext uri="{FF2B5EF4-FFF2-40B4-BE49-F238E27FC236}">
                        <a16:creationId xmlns:a16="http://schemas.microsoft.com/office/drawing/2014/main" id="{41890754-6059-A4F5-F0C0-4724DE4069E7}"/>
                      </a:ext>
                    </a:extLst>
                  </p:cNvPr>
                  <p:cNvSpPr>
                    <a:spLocks noChangeShapeType="1"/>
                  </p:cNvSpPr>
                  <p:nvPr/>
                </p:nvSpPr>
                <p:spPr bwMode="auto">
                  <a:xfrm>
                    <a:off x="17738726" y="289877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27" name="Line 918">
                    <a:extLst>
                      <a:ext uri="{FF2B5EF4-FFF2-40B4-BE49-F238E27FC236}">
                        <a16:creationId xmlns:a16="http://schemas.microsoft.com/office/drawing/2014/main" id="{EF541884-6468-CF8F-0D1F-39120ED46846}"/>
                      </a:ext>
                    </a:extLst>
                  </p:cNvPr>
                  <p:cNvSpPr>
                    <a:spLocks noChangeShapeType="1"/>
                  </p:cNvSpPr>
                  <p:nvPr/>
                </p:nvSpPr>
                <p:spPr bwMode="auto">
                  <a:xfrm>
                    <a:off x="17716501" y="2922588"/>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28" name="Line 919">
                    <a:extLst>
                      <a:ext uri="{FF2B5EF4-FFF2-40B4-BE49-F238E27FC236}">
                        <a16:creationId xmlns:a16="http://schemas.microsoft.com/office/drawing/2014/main" id="{6ACE6A18-7D91-0486-DA9C-5896680970EF}"/>
                      </a:ext>
                    </a:extLst>
                  </p:cNvPr>
                  <p:cNvSpPr>
                    <a:spLocks noChangeShapeType="1"/>
                  </p:cNvSpPr>
                  <p:nvPr/>
                </p:nvSpPr>
                <p:spPr bwMode="auto">
                  <a:xfrm>
                    <a:off x="17743488" y="289877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29" name="Line 920">
                    <a:extLst>
                      <a:ext uri="{FF2B5EF4-FFF2-40B4-BE49-F238E27FC236}">
                        <a16:creationId xmlns:a16="http://schemas.microsoft.com/office/drawing/2014/main" id="{F30A78C0-677F-F9E6-6156-1F3CE43FCDDB}"/>
                      </a:ext>
                    </a:extLst>
                  </p:cNvPr>
                  <p:cNvSpPr>
                    <a:spLocks noChangeShapeType="1"/>
                  </p:cNvSpPr>
                  <p:nvPr/>
                </p:nvSpPr>
                <p:spPr bwMode="auto">
                  <a:xfrm>
                    <a:off x="17724438" y="2922588"/>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30" name="Line 921">
                    <a:extLst>
                      <a:ext uri="{FF2B5EF4-FFF2-40B4-BE49-F238E27FC236}">
                        <a16:creationId xmlns:a16="http://schemas.microsoft.com/office/drawing/2014/main" id="{CB31C067-F979-F85B-D794-12F3D3306F66}"/>
                      </a:ext>
                    </a:extLst>
                  </p:cNvPr>
                  <p:cNvSpPr>
                    <a:spLocks noChangeShapeType="1"/>
                  </p:cNvSpPr>
                  <p:nvPr/>
                </p:nvSpPr>
                <p:spPr bwMode="auto">
                  <a:xfrm>
                    <a:off x="17751426" y="289877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31" name="Line 922">
                    <a:extLst>
                      <a:ext uri="{FF2B5EF4-FFF2-40B4-BE49-F238E27FC236}">
                        <a16:creationId xmlns:a16="http://schemas.microsoft.com/office/drawing/2014/main" id="{F7C2E3E7-C0B4-0FE3-177D-98369CB4F380}"/>
                      </a:ext>
                    </a:extLst>
                  </p:cNvPr>
                  <p:cNvSpPr>
                    <a:spLocks noChangeShapeType="1"/>
                  </p:cNvSpPr>
                  <p:nvPr/>
                </p:nvSpPr>
                <p:spPr bwMode="auto">
                  <a:xfrm>
                    <a:off x="17727613" y="2922588"/>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32" name="Line 923">
                    <a:extLst>
                      <a:ext uri="{FF2B5EF4-FFF2-40B4-BE49-F238E27FC236}">
                        <a16:creationId xmlns:a16="http://schemas.microsoft.com/office/drawing/2014/main" id="{514FE19F-A929-B0DF-7210-8A8EDD8090EE}"/>
                      </a:ext>
                    </a:extLst>
                  </p:cNvPr>
                  <p:cNvSpPr>
                    <a:spLocks noChangeShapeType="1"/>
                  </p:cNvSpPr>
                  <p:nvPr/>
                </p:nvSpPr>
                <p:spPr bwMode="auto">
                  <a:xfrm>
                    <a:off x="17757776" y="289877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33" name="Line 924">
                    <a:extLst>
                      <a:ext uri="{FF2B5EF4-FFF2-40B4-BE49-F238E27FC236}">
                        <a16:creationId xmlns:a16="http://schemas.microsoft.com/office/drawing/2014/main" id="{5C5F6155-ADC4-9918-A817-CA78535DDAB0}"/>
                      </a:ext>
                    </a:extLst>
                  </p:cNvPr>
                  <p:cNvSpPr>
                    <a:spLocks noChangeShapeType="1"/>
                  </p:cNvSpPr>
                  <p:nvPr/>
                </p:nvSpPr>
                <p:spPr bwMode="auto">
                  <a:xfrm>
                    <a:off x="17735551" y="2922588"/>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34" name="Line 925">
                    <a:extLst>
                      <a:ext uri="{FF2B5EF4-FFF2-40B4-BE49-F238E27FC236}">
                        <a16:creationId xmlns:a16="http://schemas.microsoft.com/office/drawing/2014/main" id="{A7556406-E006-EEE9-D04D-DA258A4B15BF}"/>
                      </a:ext>
                    </a:extLst>
                  </p:cNvPr>
                  <p:cNvSpPr>
                    <a:spLocks noChangeShapeType="1"/>
                  </p:cNvSpPr>
                  <p:nvPr/>
                </p:nvSpPr>
                <p:spPr bwMode="auto">
                  <a:xfrm>
                    <a:off x="17762538" y="289877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35" name="Line 926">
                    <a:extLst>
                      <a:ext uri="{FF2B5EF4-FFF2-40B4-BE49-F238E27FC236}">
                        <a16:creationId xmlns:a16="http://schemas.microsoft.com/office/drawing/2014/main" id="{4945E702-9C7C-2A18-1222-F2432C9510F2}"/>
                      </a:ext>
                    </a:extLst>
                  </p:cNvPr>
                  <p:cNvSpPr>
                    <a:spLocks noChangeShapeType="1"/>
                  </p:cNvSpPr>
                  <p:nvPr/>
                </p:nvSpPr>
                <p:spPr bwMode="auto">
                  <a:xfrm>
                    <a:off x="17738726" y="2922588"/>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36" name="Line 927">
                    <a:extLst>
                      <a:ext uri="{FF2B5EF4-FFF2-40B4-BE49-F238E27FC236}">
                        <a16:creationId xmlns:a16="http://schemas.microsoft.com/office/drawing/2014/main" id="{B084E9E1-4A5E-6967-CC20-E8F8872D4844}"/>
                      </a:ext>
                    </a:extLst>
                  </p:cNvPr>
                  <p:cNvSpPr>
                    <a:spLocks noChangeShapeType="1"/>
                  </p:cNvSpPr>
                  <p:nvPr/>
                </p:nvSpPr>
                <p:spPr bwMode="auto">
                  <a:xfrm>
                    <a:off x="17768888" y="289877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37" name="Line 928">
                    <a:extLst>
                      <a:ext uri="{FF2B5EF4-FFF2-40B4-BE49-F238E27FC236}">
                        <a16:creationId xmlns:a16="http://schemas.microsoft.com/office/drawing/2014/main" id="{E288D161-371D-DFCB-02D9-47FB8244530F}"/>
                      </a:ext>
                    </a:extLst>
                  </p:cNvPr>
                  <p:cNvSpPr>
                    <a:spLocks noChangeShapeType="1"/>
                  </p:cNvSpPr>
                  <p:nvPr/>
                </p:nvSpPr>
                <p:spPr bwMode="auto">
                  <a:xfrm>
                    <a:off x="17746663" y="2922588"/>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38" name="Line 929">
                    <a:extLst>
                      <a:ext uri="{FF2B5EF4-FFF2-40B4-BE49-F238E27FC236}">
                        <a16:creationId xmlns:a16="http://schemas.microsoft.com/office/drawing/2014/main" id="{C47C6AB8-69D7-6B90-5769-82ED250A5B37}"/>
                      </a:ext>
                    </a:extLst>
                  </p:cNvPr>
                  <p:cNvSpPr>
                    <a:spLocks noChangeShapeType="1"/>
                  </p:cNvSpPr>
                  <p:nvPr/>
                </p:nvSpPr>
                <p:spPr bwMode="auto">
                  <a:xfrm>
                    <a:off x="17773651" y="289877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39" name="Line 930">
                    <a:extLst>
                      <a:ext uri="{FF2B5EF4-FFF2-40B4-BE49-F238E27FC236}">
                        <a16:creationId xmlns:a16="http://schemas.microsoft.com/office/drawing/2014/main" id="{FCC42F55-D088-0569-8160-59DC51C578D3}"/>
                      </a:ext>
                    </a:extLst>
                  </p:cNvPr>
                  <p:cNvSpPr>
                    <a:spLocks noChangeShapeType="1"/>
                  </p:cNvSpPr>
                  <p:nvPr/>
                </p:nvSpPr>
                <p:spPr bwMode="auto">
                  <a:xfrm>
                    <a:off x="17751426" y="2922588"/>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40" name="Line 931">
                    <a:extLst>
                      <a:ext uri="{FF2B5EF4-FFF2-40B4-BE49-F238E27FC236}">
                        <a16:creationId xmlns:a16="http://schemas.microsoft.com/office/drawing/2014/main" id="{6FE49A54-C619-13EA-1742-5E569F7ABF38}"/>
                      </a:ext>
                    </a:extLst>
                  </p:cNvPr>
                  <p:cNvSpPr>
                    <a:spLocks noChangeShapeType="1"/>
                  </p:cNvSpPr>
                  <p:nvPr/>
                </p:nvSpPr>
                <p:spPr bwMode="auto">
                  <a:xfrm>
                    <a:off x="17803813" y="2903538"/>
                    <a:ext cx="0" cy="444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41" name="Line 932">
                    <a:extLst>
                      <a:ext uri="{FF2B5EF4-FFF2-40B4-BE49-F238E27FC236}">
                        <a16:creationId xmlns:a16="http://schemas.microsoft.com/office/drawing/2014/main" id="{D7758073-6C99-F53D-BD66-9A6880AAEC04}"/>
                      </a:ext>
                    </a:extLst>
                  </p:cNvPr>
                  <p:cNvSpPr>
                    <a:spLocks noChangeShapeType="1"/>
                  </p:cNvSpPr>
                  <p:nvPr/>
                </p:nvSpPr>
                <p:spPr bwMode="auto">
                  <a:xfrm>
                    <a:off x="17781588" y="2925763"/>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42" name="Line 933">
                    <a:extLst>
                      <a:ext uri="{FF2B5EF4-FFF2-40B4-BE49-F238E27FC236}">
                        <a16:creationId xmlns:a16="http://schemas.microsoft.com/office/drawing/2014/main" id="{A937D857-CEE9-C685-E0B0-7AB376002F23}"/>
                      </a:ext>
                    </a:extLst>
                  </p:cNvPr>
                  <p:cNvSpPr>
                    <a:spLocks noChangeShapeType="1"/>
                  </p:cNvSpPr>
                  <p:nvPr/>
                </p:nvSpPr>
                <p:spPr bwMode="auto">
                  <a:xfrm>
                    <a:off x="17811751" y="2903538"/>
                    <a:ext cx="0" cy="444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43" name="Line 934">
                    <a:extLst>
                      <a:ext uri="{FF2B5EF4-FFF2-40B4-BE49-F238E27FC236}">
                        <a16:creationId xmlns:a16="http://schemas.microsoft.com/office/drawing/2014/main" id="{AB0337FD-5A57-9DF5-96C6-D8D23AE71647}"/>
                      </a:ext>
                    </a:extLst>
                  </p:cNvPr>
                  <p:cNvSpPr>
                    <a:spLocks noChangeShapeType="1"/>
                  </p:cNvSpPr>
                  <p:nvPr/>
                </p:nvSpPr>
                <p:spPr bwMode="auto">
                  <a:xfrm>
                    <a:off x="17787938" y="2925763"/>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44" name="Line 935">
                    <a:extLst>
                      <a:ext uri="{FF2B5EF4-FFF2-40B4-BE49-F238E27FC236}">
                        <a16:creationId xmlns:a16="http://schemas.microsoft.com/office/drawing/2014/main" id="{1FDD35D0-DB3E-121F-4729-54E7F0525FFF}"/>
                      </a:ext>
                    </a:extLst>
                  </p:cNvPr>
                  <p:cNvSpPr>
                    <a:spLocks noChangeShapeType="1"/>
                  </p:cNvSpPr>
                  <p:nvPr/>
                </p:nvSpPr>
                <p:spPr bwMode="auto">
                  <a:xfrm>
                    <a:off x="17829213" y="2906713"/>
                    <a:ext cx="0" cy="412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45" name="Line 936">
                    <a:extLst>
                      <a:ext uri="{FF2B5EF4-FFF2-40B4-BE49-F238E27FC236}">
                        <a16:creationId xmlns:a16="http://schemas.microsoft.com/office/drawing/2014/main" id="{0E7D55AA-14AB-DD3D-5BE9-00B4D4B42BB0}"/>
                      </a:ext>
                    </a:extLst>
                  </p:cNvPr>
                  <p:cNvSpPr>
                    <a:spLocks noChangeShapeType="1"/>
                  </p:cNvSpPr>
                  <p:nvPr/>
                </p:nvSpPr>
                <p:spPr bwMode="auto">
                  <a:xfrm>
                    <a:off x="17811751" y="2928938"/>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46" name="Line 937">
                    <a:extLst>
                      <a:ext uri="{FF2B5EF4-FFF2-40B4-BE49-F238E27FC236}">
                        <a16:creationId xmlns:a16="http://schemas.microsoft.com/office/drawing/2014/main" id="{EB37A395-6E20-BFEC-7CD5-681969A16C36}"/>
                      </a:ext>
                    </a:extLst>
                  </p:cNvPr>
                  <p:cNvSpPr>
                    <a:spLocks noChangeShapeType="1"/>
                  </p:cNvSpPr>
                  <p:nvPr/>
                </p:nvSpPr>
                <p:spPr bwMode="auto">
                  <a:xfrm>
                    <a:off x="17837151" y="2906713"/>
                    <a:ext cx="0" cy="412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47" name="Line 938">
                    <a:extLst>
                      <a:ext uri="{FF2B5EF4-FFF2-40B4-BE49-F238E27FC236}">
                        <a16:creationId xmlns:a16="http://schemas.microsoft.com/office/drawing/2014/main" id="{98B84613-4946-855A-DB5E-C659A295C885}"/>
                      </a:ext>
                    </a:extLst>
                  </p:cNvPr>
                  <p:cNvSpPr>
                    <a:spLocks noChangeShapeType="1"/>
                  </p:cNvSpPr>
                  <p:nvPr/>
                </p:nvSpPr>
                <p:spPr bwMode="auto">
                  <a:xfrm>
                    <a:off x="17814926" y="2928938"/>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48" name="Line 939">
                    <a:extLst>
                      <a:ext uri="{FF2B5EF4-FFF2-40B4-BE49-F238E27FC236}">
                        <a16:creationId xmlns:a16="http://schemas.microsoft.com/office/drawing/2014/main" id="{56E40231-5CE2-387C-70FF-2B4AA8E7F956}"/>
                      </a:ext>
                    </a:extLst>
                  </p:cNvPr>
                  <p:cNvSpPr>
                    <a:spLocks noChangeShapeType="1"/>
                  </p:cNvSpPr>
                  <p:nvPr/>
                </p:nvSpPr>
                <p:spPr bwMode="auto">
                  <a:xfrm>
                    <a:off x="17845088" y="2906713"/>
                    <a:ext cx="0" cy="412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49" name="Line 940">
                    <a:extLst>
                      <a:ext uri="{FF2B5EF4-FFF2-40B4-BE49-F238E27FC236}">
                        <a16:creationId xmlns:a16="http://schemas.microsoft.com/office/drawing/2014/main" id="{E2888366-A059-FD0B-0B23-EF26D791067C}"/>
                      </a:ext>
                    </a:extLst>
                  </p:cNvPr>
                  <p:cNvSpPr>
                    <a:spLocks noChangeShapeType="1"/>
                  </p:cNvSpPr>
                  <p:nvPr/>
                </p:nvSpPr>
                <p:spPr bwMode="auto">
                  <a:xfrm>
                    <a:off x="17822863" y="2928938"/>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50" name="Line 941">
                    <a:extLst>
                      <a:ext uri="{FF2B5EF4-FFF2-40B4-BE49-F238E27FC236}">
                        <a16:creationId xmlns:a16="http://schemas.microsoft.com/office/drawing/2014/main" id="{0E672F36-BC66-B225-807C-84E093E2761D}"/>
                      </a:ext>
                    </a:extLst>
                  </p:cNvPr>
                  <p:cNvSpPr>
                    <a:spLocks noChangeShapeType="1"/>
                  </p:cNvSpPr>
                  <p:nvPr/>
                </p:nvSpPr>
                <p:spPr bwMode="auto">
                  <a:xfrm>
                    <a:off x="17853026" y="2906713"/>
                    <a:ext cx="0" cy="412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51" name="Line 942">
                    <a:extLst>
                      <a:ext uri="{FF2B5EF4-FFF2-40B4-BE49-F238E27FC236}">
                        <a16:creationId xmlns:a16="http://schemas.microsoft.com/office/drawing/2014/main" id="{56AEA3DE-6CAC-B46A-CA08-D56584B3C688}"/>
                      </a:ext>
                    </a:extLst>
                  </p:cNvPr>
                  <p:cNvSpPr>
                    <a:spLocks noChangeShapeType="1"/>
                  </p:cNvSpPr>
                  <p:nvPr/>
                </p:nvSpPr>
                <p:spPr bwMode="auto">
                  <a:xfrm>
                    <a:off x="17829213" y="2928938"/>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52" name="Line 943">
                    <a:extLst>
                      <a:ext uri="{FF2B5EF4-FFF2-40B4-BE49-F238E27FC236}">
                        <a16:creationId xmlns:a16="http://schemas.microsoft.com/office/drawing/2014/main" id="{41650E21-194C-AA20-B5B8-AF17EAE370FB}"/>
                      </a:ext>
                    </a:extLst>
                  </p:cNvPr>
                  <p:cNvSpPr>
                    <a:spLocks noChangeShapeType="1"/>
                  </p:cNvSpPr>
                  <p:nvPr/>
                </p:nvSpPr>
                <p:spPr bwMode="auto">
                  <a:xfrm>
                    <a:off x="17856201" y="2906713"/>
                    <a:ext cx="0" cy="412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53" name="Line 944">
                    <a:extLst>
                      <a:ext uri="{FF2B5EF4-FFF2-40B4-BE49-F238E27FC236}">
                        <a16:creationId xmlns:a16="http://schemas.microsoft.com/office/drawing/2014/main" id="{9B37AFFB-4138-277E-2734-BDF6D2D9711E}"/>
                      </a:ext>
                    </a:extLst>
                  </p:cNvPr>
                  <p:cNvSpPr>
                    <a:spLocks noChangeShapeType="1"/>
                  </p:cNvSpPr>
                  <p:nvPr/>
                </p:nvSpPr>
                <p:spPr bwMode="auto">
                  <a:xfrm>
                    <a:off x="17837151" y="2928938"/>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54" name="Line 945">
                    <a:extLst>
                      <a:ext uri="{FF2B5EF4-FFF2-40B4-BE49-F238E27FC236}">
                        <a16:creationId xmlns:a16="http://schemas.microsoft.com/office/drawing/2014/main" id="{7E74CFC5-76C8-0C93-DF4A-0423B28A929A}"/>
                      </a:ext>
                    </a:extLst>
                  </p:cNvPr>
                  <p:cNvSpPr>
                    <a:spLocks noChangeShapeType="1"/>
                  </p:cNvSpPr>
                  <p:nvPr/>
                </p:nvSpPr>
                <p:spPr bwMode="auto">
                  <a:xfrm>
                    <a:off x="17864138" y="2906713"/>
                    <a:ext cx="0" cy="412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55" name="Line 946">
                    <a:extLst>
                      <a:ext uri="{FF2B5EF4-FFF2-40B4-BE49-F238E27FC236}">
                        <a16:creationId xmlns:a16="http://schemas.microsoft.com/office/drawing/2014/main" id="{31B08D8E-1990-7669-65A0-1F891D5F2F8A}"/>
                      </a:ext>
                    </a:extLst>
                  </p:cNvPr>
                  <p:cNvSpPr>
                    <a:spLocks noChangeShapeType="1"/>
                  </p:cNvSpPr>
                  <p:nvPr/>
                </p:nvSpPr>
                <p:spPr bwMode="auto">
                  <a:xfrm>
                    <a:off x="17841913" y="2928938"/>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56" name="Line 947">
                    <a:extLst>
                      <a:ext uri="{FF2B5EF4-FFF2-40B4-BE49-F238E27FC236}">
                        <a16:creationId xmlns:a16="http://schemas.microsoft.com/office/drawing/2014/main" id="{C25ACAF1-AA2A-9F47-F540-17F599BEB542}"/>
                      </a:ext>
                    </a:extLst>
                  </p:cNvPr>
                  <p:cNvSpPr>
                    <a:spLocks noChangeShapeType="1"/>
                  </p:cNvSpPr>
                  <p:nvPr/>
                </p:nvSpPr>
                <p:spPr bwMode="auto">
                  <a:xfrm>
                    <a:off x="17872076" y="2906713"/>
                    <a:ext cx="0" cy="412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57" name="Line 948">
                    <a:extLst>
                      <a:ext uri="{FF2B5EF4-FFF2-40B4-BE49-F238E27FC236}">
                        <a16:creationId xmlns:a16="http://schemas.microsoft.com/office/drawing/2014/main" id="{0F21827D-DB2A-5651-B1ED-F3C0D83C8CA2}"/>
                      </a:ext>
                    </a:extLst>
                  </p:cNvPr>
                  <p:cNvSpPr>
                    <a:spLocks noChangeShapeType="1"/>
                  </p:cNvSpPr>
                  <p:nvPr/>
                </p:nvSpPr>
                <p:spPr bwMode="auto">
                  <a:xfrm>
                    <a:off x="17848263" y="2928938"/>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58" name="Line 949">
                    <a:extLst>
                      <a:ext uri="{FF2B5EF4-FFF2-40B4-BE49-F238E27FC236}">
                        <a16:creationId xmlns:a16="http://schemas.microsoft.com/office/drawing/2014/main" id="{42105299-76EB-5C34-7362-AB03908B9B54}"/>
                      </a:ext>
                    </a:extLst>
                  </p:cNvPr>
                  <p:cNvSpPr>
                    <a:spLocks noChangeShapeType="1"/>
                  </p:cNvSpPr>
                  <p:nvPr/>
                </p:nvSpPr>
                <p:spPr bwMode="auto">
                  <a:xfrm>
                    <a:off x="17878426" y="2906713"/>
                    <a:ext cx="0" cy="412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59" name="Line 950">
                    <a:extLst>
                      <a:ext uri="{FF2B5EF4-FFF2-40B4-BE49-F238E27FC236}">
                        <a16:creationId xmlns:a16="http://schemas.microsoft.com/office/drawing/2014/main" id="{9893E648-CE33-0448-F333-5421E7BF2968}"/>
                      </a:ext>
                    </a:extLst>
                  </p:cNvPr>
                  <p:cNvSpPr>
                    <a:spLocks noChangeShapeType="1"/>
                  </p:cNvSpPr>
                  <p:nvPr/>
                </p:nvSpPr>
                <p:spPr bwMode="auto">
                  <a:xfrm>
                    <a:off x="17856201" y="2928938"/>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60" name="Line 951">
                    <a:extLst>
                      <a:ext uri="{FF2B5EF4-FFF2-40B4-BE49-F238E27FC236}">
                        <a16:creationId xmlns:a16="http://schemas.microsoft.com/office/drawing/2014/main" id="{C4BD9CCA-25F3-1F2A-1055-4057AC5FFE11}"/>
                      </a:ext>
                    </a:extLst>
                  </p:cNvPr>
                  <p:cNvSpPr>
                    <a:spLocks noChangeShapeType="1"/>
                  </p:cNvSpPr>
                  <p:nvPr/>
                </p:nvSpPr>
                <p:spPr bwMode="auto">
                  <a:xfrm>
                    <a:off x="17886363" y="2925763"/>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61" name="Line 952">
                    <a:extLst>
                      <a:ext uri="{FF2B5EF4-FFF2-40B4-BE49-F238E27FC236}">
                        <a16:creationId xmlns:a16="http://schemas.microsoft.com/office/drawing/2014/main" id="{A79EB39C-DCBF-44D7-418C-A76DDFF04D38}"/>
                      </a:ext>
                    </a:extLst>
                  </p:cNvPr>
                  <p:cNvSpPr>
                    <a:spLocks noChangeShapeType="1"/>
                  </p:cNvSpPr>
                  <p:nvPr/>
                </p:nvSpPr>
                <p:spPr bwMode="auto">
                  <a:xfrm>
                    <a:off x="17864138" y="2947988"/>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62" name="Line 953">
                    <a:extLst>
                      <a:ext uri="{FF2B5EF4-FFF2-40B4-BE49-F238E27FC236}">
                        <a16:creationId xmlns:a16="http://schemas.microsoft.com/office/drawing/2014/main" id="{B1687BA7-CF1C-9346-F9C4-00EDE207834F}"/>
                      </a:ext>
                    </a:extLst>
                  </p:cNvPr>
                  <p:cNvSpPr>
                    <a:spLocks noChangeShapeType="1"/>
                  </p:cNvSpPr>
                  <p:nvPr/>
                </p:nvSpPr>
                <p:spPr bwMode="auto">
                  <a:xfrm>
                    <a:off x="17894301" y="2925763"/>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63" name="Line 954">
                    <a:extLst>
                      <a:ext uri="{FF2B5EF4-FFF2-40B4-BE49-F238E27FC236}">
                        <a16:creationId xmlns:a16="http://schemas.microsoft.com/office/drawing/2014/main" id="{03134581-0647-68E3-EF86-BEFF8A3B0753}"/>
                      </a:ext>
                    </a:extLst>
                  </p:cNvPr>
                  <p:cNvSpPr>
                    <a:spLocks noChangeShapeType="1"/>
                  </p:cNvSpPr>
                  <p:nvPr/>
                </p:nvSpPr>
                <p:spPr bwMode="auto">
                  <a:xfrm>
                    <a:off x="17872076" y="2947988"/>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64" name="Line 955">
                    <a:extLst>
                      <a:ext uri="{FF2B5EF4-FFF2-40B4-BE49-F238E27FC236}">
                        <a16:creationId xmlns:a16="http://schemas.microsoft.com/office/drawing/2014/main" id="{B316591F-491B-12F8-1D2D-AC973DAD46B6}"/>
                      </a:ext>
                    </a:extLst>
                  </p:cNvPr>
                  <p:cNvSpPr>
                    <a:spLocks noChangeShapeType="1"/>
                  </p:cNvSpPr>
                  <p:nvPr/>
                </p:nvSpPr>
                <p:spPr bwMode="auto">
                  <a:xfrm>
                    <a:off x="17902238" y="2925763"/>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65" name="Line 956">
                    <a:extLst>
                      <a:ext uri="{FF2B5EF4-FFF2-40B4-BE49-F238E27FC236}">
                        <a16:creationId xmlns:a16="http://schemas.microsoft.com/office/drawing/2014/main" id="{D902C3D6-8E34-7EB9-CC88-4E88F5F1873B}"/>
                      </a:ext>
                    </a:extLst>
                  </p:cNvPr>
                  <p:cNvSpPr>
                    <a:spLocks noChangeShapeType="1"/>
                  </p:cNvSpPr>
                  <p:nvPr/>
                </p:nvSpPr>
                <p:spPr bwMode="auto">
                  <a:xfrm>
                    <a:off x="17878426" y="2947988"/>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66" name="Line 957">
                    <a:extLst>
                      <a:ext uri="{FF2B5EF4-FFF2-40B4-BE49-F238E27FC236}">
                        <a16:creationId xmlns:a16="http://schemas.microsoft.com/office/drawing/2014/main" id="{BC52BD47-6159-FF55-87D5-A6C610E454E8}"/>
                      </a:ext>
                    </a:extLst>
                  </p:cNvPr>
                  <p:cNvSpPr>
                    <a:spLocks noChangeShapeType="1"/>
                  </p:cNvSpPr>
                  <p:nvPr/>
                </p:nvSpPr>
                <p:spPr bwMode="auto">
                  <a:xfrm>
                    <a:off x="17905413" y="2925763"/>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67" name="Line 958">
                    <a:extLst>
                      <a:ext uri="{FF2B5EF4-FFF2-40B4-BE49-F238E27FC236}">
                        <a16:creationId xmlns:a16="http://schemas.microsoft.com/office/drawing/2014/main" id="{2A18B2C3-173D-4E5A-0D93-A2C221CD548D}"/>
                      </a:ext>
                    </a:extLst>
                  </p:cNvPr>
                  <p:cNvSpPr>
                    <a:spLocks noChangeShapeType="1"/>
                  </p:cNvSpPr>
                  <p:nvPr/>
                </p:nvSpPr>
                <p:spPr bwMode="auto">
                  <a:xfrm>
                    <a:off x="17883188" y="2947988"/>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68" name="Line 959">
                    <a:extLst>
                      <a:ext uri="{FF2B5EF4-FFF2-40B4-BE49-F238E27FC236}">
                        <a16:creationId xmlns:a16="http://schemas.microsoft.com/office/drawing/2014/main" id="{C21EF4FB-9BE1-F80F-5B86-A6AC525D6F89}"/>
                      </a:ext>
                    </a:extLst>
                  </p:cNvPr>
                  <p:cNvSpPr>
                    <a:spLocks noChangeShapeType="1"/>
                  </p:cNvSpPr>
                  <p:nvPr/>
                </p:nvSpPr>
                <p:spPr bwMode="auto">
                  <a:xfrm>
                    <a:off x="17913351" y="2925763"/>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69" name="Line 960">
                    <a:extLst>
                      <a:ext uri="{FF2B5EF4-FFF2-40B4-BE49-F238E27FC236}">
                        <a16:creationId xmlns:a16="http://schemas.microsoft.com/office/drawing/2014/main" id="{093BEEEA-CCF7-8122-8209-B28457F1EFE3}"/>
                      </a:ext>
                    </a:extLst>
                  </p:cNvPr>
                  <p:cNvSpPr>
                    <a:spLocks noChangeShapeType="1"/>
                  </p:cNvSpPr>
                  <p:nvPr/>
                </p:nvSpPr>
                <p:spPr bwMode="auto">
                  <a:xfrm>
                    <a:off x="17889538" y="2947988"/>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70" name="Line 961">
                    <a:extLst>
                      <a:ext uri="{FF2B5EF4-FFF2-40B4-BE49-F238E27FC236}">
                        <a16:creationId xmlns:a16="http://schemas.microsoft.com/office/drawing/2014/main" id="{42ADEBED-4DAF-F9A1-CAA6-64935506EF62}"/>
                      </a:ext>
                    </a:extLst>
                  </p:cNvPr>
                  <p:cNvSpPr>
                    <a:spLocks noChangeShapeType="1"/>
                  </p:cNvSpPr>
                  <p:nvPr/>
                </p:nvSpPr>
                <p:spPr bwMode="auto">
                  <a:xfrm>
                    <a:off x="17919701" y="2925763"/>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71" name="Line 962">
                    <a:extLst>
                      <a:ext uri="{FF2B5EF4-FFF2-40B4-BE49-F238E27FC236}">
                        <a16:creationId xmlns:a16="http://schemas.microsoft.com/office/drawing/2014/main" id="{DB252A38-837C-014E-3DFC-9AB2B0F6E935}"/>
                      </a:ext>
                    </a:extLst>
                  </p:cNvPr>
                  <p:cNvSpPr>
                    <a:spLocks noChangeShapeType="1"/>
                  </p:cNvSpPr>
                  <p:nvPr/>
                </p:nvSpPr>
                <p:spPr bwMode="auto">
                  <a:xfrm>
                    <a:off x="17897476" y="2947988"/>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72" name="Line 963">
                    <a:extLst>
                      <a:ext uri="{FF2B5EF4-FFF2-40B4-BE49-F238E27FC236}">
                        <a16:creationId xmlns:a16="http://schemas.microsoft.com/office/drawing/2014/main" id="{7784EE9F-5E51-738E-A6AA-717F033BAF44}"/>
                      </a:ext>
                    </a:extLst>
                  </p:cNvPr>
                  <p:cNvSpPr>
                    <a:spLocks noChangeShapeType="1"/>
                  </p:cNvSpPr>
                  <p:nvPr/>
                </p:nvSpPr>
                <p:spPr bwMode="auto">
                  <a:xfrm>
                    <a:off x="17927638" y="2925763"/>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73" name="Line 964">
                    <a:extLst>
                      <a:ext uri="{FF2B5EF4-FFF2-40B4-BE49-F238E27FC236}">
                        <a16:creationId xmlns:a16="http://schemas.microsoft.com/office/drawing/2014/main" id="{0F0B557B-86BA-3160-CE83-223172D1F221}"/>
                      </a:ext>
                    </a:extLst>
                  </p:cNvPr>
                  <p:cNvSpPr>
                    <a:spLocks noChangeShapeType="1"/>
                  </p:cNvSpPr>
                  <p:nvPr/>
                </p:nvSpPr>
                <p:spPr bwMode="auto">
                  <a:xfrm>
                    <a:off x="17905413" y="2947988"/>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74" name="Line 965">
                    <a:extLst>
                      <a:ext uri="{FF2B5EF4-FFF2-40B4-BE49-F238E27FC236}">
                        <a16:creationId xmlns:a16="http://schemas.microsoft.com/office/drawing/2014/main" id="{9C032BCA-817F-705C-EFCE-F7B5EF2FD3D1}"/>
                      </a:ext>
                    </a:extLst>
                  </p:cNvPr>
                  <p:cNvSpPr>
                    <a:spLocks noChangeShapeType="1"/>
                  </p:cNvSpPr>
                  <p:nvPr/>
                </p:nvSpPr>
                <p:spPr bwMode="auto">
                  <a:xfrm>
                    <a:off x="17932401" y="2925763"/>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75" name="Line 966">
                    <a:extLst>
                      <a:ext uri="{FF2B5EF4-FFF2-40B4-BE49-F238E27FC236}">
                        <a16:creationId xmlns:a16="http://schemas.microsoft.com/office/drawing/2014/main" id="{6B9E2175-5ECE-1836-9111-088C776EDF4A}"/>
                      </a:ext>
                    </a:extLst>
                  </p:cNvPr>
                  <p:cNvSpPr>
                    <a:spLocks noChangeShapeType="1"/>
                  </p:cNvSpPr>
                  <p:nvPr/>
                </p:nvSpPr>
                <p:spPr bwMode="auto">
                  <a:xfrm>
                    <a:off x="17913351" y="2947988"/>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76" name="Line 967">
                    <a:extLst>
                      <a:ext uri="{FF2B5EF4-FFF2-40B4-BE49-F238E27FC236}">
                        <a16:creationId xmlns:a16="http://schemas.microsoft.com/office/drawing/2014/main" id="{D2FE2E5F-1F22-3D93-19DE-EA906CB1EBAC}"/>
                      </a:ext>
                    </a:extLst>
                  </p:cNvPr>
                  <p:cNvSpPr>
                    <a:spLocks noChangeShapeType="1"/>
                  </p:cNvSpPr>
                  <p:nvPr/>
                </p:nvSpPr>
                <p:spPr bwMode="auto">
                  <a:xfrm>
                    <a:off x="17938751" y="2925763"/>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77" name="Line 968">
                    <a:extLst>
                      <a:ext uri="{FF2B5EF4-FFF2-40B4-BE49-F238E27FC236}">
                        <a16:creationId xmlns:a16="http://schemas.microsoft.com/office/drawing/2014/main" id="{5A9E8E85-998E-CCC8-3937-40D8201F78DB}"/>
                      </a:ext>
                    </a:extLst>
                  </p:cNvPr>
                  <p:cNvSpPr>
                    <a:spLocks noChangeShapeType="1"/>
                  </p:cNvSpPr>
                  <p:nvPr/>
                </p:nvSpPr>
                <p:spPr bwMode="auto">
                  <a:xfrm>
                    <a:off x="17916526" y="2947988"/>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78" name="Line 969">
                    <a:extLst>
                      <a:ext uri="{FF2B5EF4-FFF2-40B4-BE49-F238E27FC236}">
                        <a16:creationId xmlns:a16="http://schemas.microsoft.com/office/drawing/2014/main" id="{003B53DA-61CE-A78B-033D-4750D3E5BD8B}"/>
                      </a:ext>
                    </a:extLst>
                  </p:cNvPr>
                  <p:cNvSpPr>
                    <a:spLocks noChangeShapeType="1"/>
                  </p:cNvSpPr>
                  <p:nvPr/>
                </p:nvSpPr>
                <p:spPr bwMode="auto">
                  <a:xfrm>
                    <a:off x="17946688" y="2925763"/>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79" name="Line 970">
                    <a:extLst>
                      <a:ext uri="{FF2B5EF4-FFF2-40B4-BE49-F238E27FC236}">
                        <a16:creationId xmlns:a16="http://schemas.microsoft.com/office/drawing/2014/main" id="{B1257F70-FD5F-C664-3FB8-B6DA3CBE7B58}"/>
                      </a:ext>
                    </a:extLst>
                  </p:cNvPr>
                  <p:cNvSpPr>
                    <a:spLocks noChangeShapeType="1"/>
                  </p:cNvSpPr>
                  <p:nvPr/>
                </p:nvSpPr>
                <p:spPr bwMode="auto">
                  <a:xfrm>
                    <a:off x="17924463" y="2947988"/>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80" name="Line 971">
                    <a:extLst>
                      <a:ext uri="{FF2B5EF4-FFF2-40B4-BE49-F238E27FC236}">
                        <a16:creationId xmlns:a16="http://schemas.microsoft.com/office/drawing/2014/main" id="{14B3CF3F-4090-E05F-6A2F-A85B61069646}"/>
                      </a:ext>
                    </a:extLst>
                  </p:cNvPr>
                  <p:cNvSpPr>
                    <a:spLocks noChangeShapeType="1"/>
                  </p:cNvSpPr>
                  <p:nvPr/>
                </p:nvSpPr>
                <p:spPr bwMode="auto">
                  <a:xfrm>
                    <a:off x="17954626" y="2925763"/>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81" name="Line 972">
                    <a:extLst>
                      <a:ext uri="{FF2B5EF4-FFF2-40B4-BE49-F238E27FC236}">
                        <a16:creationId xmlns:a16="http://schemas.microsoft.com/office/drawing/2014/main" id="{F66019C6-B89C-ABDA-E8C0-9D71E9F269A9}"/>
                      </a:ext>
                    </a:extLst>
                  </p:cNvPr>
                  <p:cNvSpPr>
                    <a:spLocks noChangeShapeType="1"/>
                  </p:cNvSpPr>
                  <p:nvPr/>
                </p:nvSpPr>
                <p:spPr bwMode="auto">
                  <a:xfrm>
                    <a:off x="17932401" y="2947988"/>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82" name="Line 973">
                    <a:extLst>
                      <a:ext uri="{FF2B5EF4-FFF2-40B4-BE49-F238E27FC236}">
                        <a16:creationId xmlns:a16="http://schemas.microsoft.com/office/drawing/2014/main" id="{7D99D610-1276-D716-2E67-5A0DF3963363}"/>
                      </a:ext>
                    </a:extLst>
                  </p:cNvPr>
                  <p:cNvSpPr>
                    <a:spLocks noChangeShapeType="1"/>
                  </p:cNvSpPr>
                  <p:nvPr/>
                </p:nvSpPr>
                <p:spPr bwMode="auto">
                  <a:xfrm>
                    <a:off x="17957801" y="2925763"/>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83" name="Line 974">
                    <a:extLst>
                      <a:ext uri="{FF2B5EF4-FFF2-40B4-BE49-F238E27FC236}">
                        <a16:creationId xmlns:a16="http://schemas.microsoft.com/office/drawing/2014/main" id="{840CA38B-059E-6259-C038-C592BB6E6FF5}"/>
                      </a:ext>
                    </a:extLst>
                  </p:cNvPr>
                  <p:cNvSpPr>
                    <a:spLocks noChangeShapeType="1"/>
                  </p:cNvSpPr>
                  <p:nvPr/>
                </p:nvSpPr>
                <p:spPr bwMode="auto">
                  <a:xfrm>
                    <a:off x="17938751" y="2947988"/>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84" name="Line 975">
                    <a:extLst>
                      <a:ext uri="{FF2B5EF4-FFF2-40B4-BE49-F238E27FC236}">
                        <a16:creationId xmlns:a16="http://schemas.microsoft.com/office/drawing/2014/main" id="{AB365B47-420F-490C-275B-99F7E50558E2}"/>
                      </a:ext>
                    </a:extLst>
                  </p:cNvPr>
                  <p:cNvSpPr>
                    <a:spLocks noChangeShapeType="1"/>
                  </p:cNvSpPr>
                  <p:nvPr/>
                </p:nvSpPr>
                <p:spPr bwMode="auto">
                  <a:xfrm>
                    <a:off x="17965738" y="2925763"/>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85" name="Line 976">
                    <a:extLst>
                      <a:ext uri="{FF2B5EF4-FFF2-40B4-BE49-F238E27FC236}">
                        <a16:creationId xmlns:a16="http://schemas.microsoft.com/office/drawing/2014/main" id="{4E88D30A-F286-032E-E4B1-9CFD7D99CDCC}"/>
                      </a:ext>
                    </a:extLst>
                  </p:cNvPr>
                  <p:cNvSpPr>
                    <a:spLocks noChangeShapeType="1"/>
                  </p:cNvSpPr>
                  <p:nvPr/>
                </p:nvSpPr>
                <p:spPr bwMode="auto">
                  <a:xfrm>
                    <a:off x="17943513" y="2947988"/>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86" name="Line 977">
                    <a:extLst>
                      <a:ext uri="{FF2B5EF4-FFF2-40B4-BE49-F238E27FC236}">
                        <a16:creationId xmlns:a16="http://schemas.microsoft.com/office/drawing/2014/main" id="{50AA2891-D9E5-579A-BD66-1C661189B657}"/>
                      </a:ext>
                    </a:extLst>
                  </p:cNvPr>
                  <p:cNvSpPr>
                    <a:spLocks noChangeShapeType="1"/>
                  </p:cNvSpPr>
                  <p:nvPr/>
                </p:nvSpPr>
                <p:spPr bwMode="auto">
                  <a:xfrm>
                    <a:off x="17973676" y="2925763"/>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87" name="Line 978">
                    <a:extLst>
                      <a:ext uri="{FF2B5EF4-FFF2-40B4-BE49-F238E27FC236}">
                        <a16:creationId xmlns:a16="http://schemas.microsoft.com/office/drawing/2014/main" id="{71F9529B-AD51-8DF9-5F48-265D4AD4BF79}"/>
                      </a:ext>
                    </a:extLst>
                  </p:cNvPr>
                  <p:cNvSpPr>
                    <a:spLocks noChangeShapeType="1"/>
                  </p:cNvSpPr>
                  <p:nvPr/>
                </p:nvSpPr>
                <p:spPr bwMode="auto">
                  <a:xfrm>
                    <a:off x="17949863" y="2947988"/>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88" name="Line 979">
                    <a:extLst>
                      <a:ext uri="{FF2B5EF4-FFF2-40B4-BE49-F238E27FC236}">
                        <a16:creationId xmlns:a16="http://schemas.microsoft.com/office/drawing/2014/main" id="{EB8BE521-A1CC-7366-583D-455BE9009B29}"/>
                      </a:ext>
                    </a:extLst>
                  </p:cNvPr>
                  <p:cNvSpPr>
                    <a:spLocks noChangeShapeType="1"/>
                  </p:cNvSpPr>
                  <p:nvPr/>
                </p:nvSpPr>
                <p:spPr bwMode="auto">
                  <a:xfrm>
                    <a:off x="17987963" y="2928938"/>
                    <a:ext cx="0" cy="4286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89" name="Line 980">
                    <a:extLst>
                      <a:ext uri="{FF2B5EF4-FFF2-40B4-BE49-F238E27FC236}">
                        <a16:creationId xmlns:a16="http://schemas.microsoft.com/office/drawing/2014/main" id="{408D103B-E71B-5A2F-D7EC-F72A6DE2CDC7}"/>
                      </a:ext>
                    </a:extLst>
                  </p:cNvPr>
                  <p:cNvSpPr>
                    <a:spLocks noChangeShapeType="1"/>
                  </p:cNvSpPr>
                  <p:nvPr/>
                </p:nvSpPr>
                <p:spPr bwMode="auto">
                  <a:xfrm>
                    <a:off x="17965738" y="2947988"/>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90" name="Line 981">
                    <a:extLst>
                      <a:ext uri="{FF2B5EF4-FFF2-40B4-BE49-F238E27FC236}">
                        <a16:creationId xmlns:a16="http://schemas.microsoft.com/office/drawing/2014/main" id="{C77FAD51-52B1-8836-DC72-50C55CF474F9}"/>
                      </a:ext>
                    </a:extLst>
                  </p:cNvPr>
                  <p:cNvSpPr>
                    <a:spLocks noChangeShapeType="1"/>
                  </p:cNvSpPr>
                  <p:nvPr/>
                </p:nvSpPr>
                <p:spPr bwMode="auto">
                  <a:xfrm>
                    <a:off x="17995901" y="2928938"/>
                    <a:ext cx="0" cy="4286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91" name="Line 982">
                    <a:extLst>
                      <a:ext uri="{FF2B5EF4-FFF2-40B4-BE49-F238E27FC236}">
                        <a16:creationId xmlns:a16="http://schemas.microsoft.com/office/drawing/2014/main" id="{BA91A0EC-8EC8-01C2-8026-5FAF5CFB7B0C}"/>
                      </a:ext>
                    </a:extLst>
                  </p:cNvPr>
                  <p:cNvSpPr>
                    <a:spLocks noChangeShapeType="1"/>
                  </p:cNvSpPr>
                  <p:nvPr/>
                </p:nvSpPr>
                <p:spPr bwMode="auto">
                  <a:xfrm>
                    <a:off x="17973676" y="2947988"/>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92" name="Line 983">
                    <a:extLst>
                      <a:ext uri="{FF2B5EF4-FFF2-40B4-BE49-F238E27FC236}">
                        <a16:creationId xmlns:a16="http://schemas.microsoft.com/office/drawing/2014/main" id="{71BE4097-591F-CC95-4127-EBF4DDBE924B}"/>
                      </a:ext>
                    </a:extLst>
                  </p:cNvPr>
                  <p:cNvSpPr>
                    <a:spLocks noChangeShapeType="1"/>
                  </p:cNvSpPr>
                  <p:nvPr/>
                </p:nvSpPr>
                <p:spPr bwMode="auto">
                  <a:xfrm>
                    <a:off x="18003838" y="2928938"/>
                    <a:ext cx="0" cy="4286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93" name="Line 984">
                    <a:extLst>
                      <a:ext uri="{FF2B5EF4-FFF2-40B4-BE49-F238E27FC236}">
                        <a16:creationId xmlns:a16="http://schemas.microsoft.com/office/drawing/2014/main" id="{BE638525-D0AD-2850-5BB1-42AAD0A3E022}"/>
                      </a:ext>
                    </a:extLst>
                  </p:cNvPr>
                  <p:cNvSpPr>
                    <a:spLocks noChangeShapeType="1"/>
                  </p:cNvSpPr>
                  <p:nvPr/>
                </p:nvSpPr>
                <p:spPr bwMode="auto">
                  <a:xfrm>
                    <a:off x="17980026" y="2947988"/>
                    <a:ext cx="4286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94" name="Line 985">
                    <a:extLst>
                      <a:ext uri="{FF2B5EF4-FFF2-40B4-BE49-F238E27FC236}">
                        <a16:creationId xmlns:a16="http://schemas.microsoft.com/office/drawing/2014/main" id="{B9E92B49-0DF8-ABF3-A251-DA92D9D20F1C}"/>
                      </a:ext>
                    </a:extLst>
                  </p:cNvPr>
                  <p:cNvSpPr>
                    <a:spLocks noChangeShapeType="1"/>
                  </p:cNvSpPr>
                  <p:nvPr/>
                </p:nvSpPr>
                <p:spPr bwMode="auto">
                  <a:xfrm>
                    <a:off x="18034001" y="2928938"/>
                    <a:ext cx="0" cy="4286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95" name="Line 986">
                    <a:extLst>
                      <a:ext uri="{FF2B5EF4-FFF2-40B4-BE49-F238E27FC236}">
                        <a16:creationId xmlns:a16="http://schemas.microsoft.com/office/drawing/2014/main" id="{460CC548-8A7E-8E32-183D-79648A695374}"/>
                      </a:ext>
                    </a:extLst>
                  </p:cNvPr>
                  <p:cNvSpPr>
                    <a:spLocks noChangeShapeType="1"/>
                  </p:cNvSpPr>
                  <p:nvPr/>
                </p:nvSpPr>
                <p:spPr bwMode="auto">
                  <a:xfrm>
                    <a:off x="18010188" y="2947988"/>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96" name="Line 987">
                    <a:extLst>
                      <a:ext uri="{FF2B5EF4-FFF2-40B4-BE49-F238E27FC236}">
                        <a16:creationId xmlns:a16="http://schemas.microsoft.com/office/drawing/2014/main" id="{27609E06-A984-2730-88A0-5ACD3FDEE96A}"/>
                      </a:ext>
                    </a:extLst>
                  </p:cNvPr>
                  <p:cNvSpPr>
                    <a:spLocks noChangeShapeType="1"/>
                  </p:cNvSpPr>
                  <p:nvPr/>
                </p:nvSpPr>
                <p:spPr bwMode="auto">
                  <a:xfrm>
                    <a:off x="18034001"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97" name="Line 988">
                    <a:extLst>
                      <a:ext uri="{FF2B5EF4-FFF2-40B4-BE49-F238E27FC236}">
                        <a16:creationId xmlns:a16="http://schemas.microsoft.com/office/drawing/2014/main" id="{1C5D15C8-E9C9-5C3F-B612-FAFEDFD7DA83}"/>
                      </a:ext>
                    </a:extLst>
                  </p:cNvPr>
                  <p:cNvSpPr>
                    <a:spLocks noChangeShapeType="1"/>
                  </p:cNvSpPr>
                  <p:nvPr/>
                </p:nvSpPr>
                <p:spPr bwMode="auto">
                  <a:xfrm>
                    <a:off x="18010188" y="2978150"/>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98" name="Line 989">
                    <a:extLst>
                      <a:ext uri="{FF2B5EF4-FFF2-40B4-BE49-F238E27FC236}">
                        <a16:creationId xmlns:a16="http://schemas.microsoft.com/office/drawing/2014/main" id="{8A7F2C29-F432-595C-A380-E53DE287CE06}"/>
                      </a:ext>
                    </a:extLst>
                  </p:cNvPr>
                  <p:cNvSpPr>
                    <a:spLocks noChangeShapeType="1"/>
                  </p:cNvSpPr>
                  <p:nvPr/>
                </p:nvSpPr>
                <p:spPr bwMode="auto">
                  <a:xfrm>
                    <a:off x="18056226"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499" name="Line 990">
                    <a:extLst>
                      <a:ext uri="{FF2B5EF4-FFF2-40B4-BE49-F238E27FC236}">
                        <a16:creationId xmlns:a16="http://schemas.microsoft.com/office/drawing/2014/main" id="{9B4B002E-5B21-2C25-2F7B-5CA287763730}"/>
                      </a:ext>
                    </a:extLst>
                  </p:cNvPr>
                  <p:cNvSpPr>
                    <a:spLocks noChangeShapeType="1"/>
                  </p:cNvSpPr>
                  <p:nvPr/>
                </p:nvSpPr>
                <p:spPr bwMode="auto">
                  <a:xfrm>
                    <a:off x="18034001" y="2978150"/>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00" name="Line 991">
                    <a:extLst>
                      <a:ext uri="{FF2B5EF4-FFF2-40B4-BE49-F238E27FC236}">
                        <a16:creationId xmlns:a16="http://schemas.microsoft.com/office/drawing/2014/main" id="{B3EE24CB-9FDA-FCD4-389B-D6F6585DD609}"/>
                      </a:ext>
                    </a:extLst>
                  </p:cNvPr>
                  <p:cNvSpPr>
                    <a:spLocks noChangeShapeType="1"/>
                  </p:cNvSpPr>
                  <p:nvPr/>
                </p:nvSpPr>
                <p:spPr bwMode="auto">
                  <a:xfrm>
                    <a:off x="18064163"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01" name="Line 992">
                    <a:extLst>
                      <a:ext uri="{FF2B5EF4-FFF2-40B4-BE49-F238E27FC236}">
                        <a16:creationId xmlns:a16="http://schemas.microsoft.com/office/drawing/2014/main" id="{8CAA4747-5A84-BF49-A645-D8B2FA2C3426}"/>
                      </a:ext>
                    </a:extLst>
                  </p:cNvPr>
                  <p:cNvSpPr>
                    <a:spLocks noChangeShapeType="1"/>
                  </p:cNvSpPr>
                  <p:nvPr/>
                </p:nvSpPr>
                <p:spPr bwMode="auto">
                  <a:xfrm>
                    <a:off x="18040351" y="2978150"/>
                    <a:ext cx="4286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02" name="Line 993">
                    <a:extLst>
                      <a:ext uri="{FF2B5EF4-FFF2-40B4-BE49-F238E27FC236}">
                        <a16:creationId xmlns:a16="http://schemas.microsoft.com/office/drawing/2014/main" id="{A43EA8F8-0A40-6D65-A792-C04ED6B646B7}"/>
                      </a:ext>
                    </a:extLst>
                  </p:cNvPr>
                  <p:cNvSpPr>
                    <a:spLocks noChangeShapeType="1"/>
                  </p:cNvSpPr>
                  <p:nvPr/>
                </p:nvSpPr>
                <p:spPr bwMode="auto">
                  <a:xfrm>
                    <a:off x="18070513"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03" name="Line 994">
                    <a:extLst>
                      <a:ext uri="{FF2B5EF4-FFF2-40B4-BE49-F238E27FC236}">
                        <a16:creationId xmlns:a16="http://schemas.microsoft.com/office/drawing/2014/main" id="{7E51EE01-CE79-8010-912B-022E64047837}"/>
                      </a:ext>
                    </a:extLst>
                  </p:cNvPr>
                  <p:cNvSpPr>
                    <a:spLocks noChangeShapeType="1"/>
                  </p:cNvSpPr>
                  <p:nvPr/>
                </p:nvSpPr>
                <p:spPr bwMode="auto">
                  <a:xfrm>
                    <a:off x="18048288" y="2978150"/>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04" name="Line 995">
                    <a:extLst>
                      <a:ext uri="{FF2B5EF4-FFF2-40B4-BE49-F238E27FC236}">
                        <a16:creationId xmlns:a16="http://schemas.microsoft.com/office/drawing/2014/main" id="{7BBCA7C6-DB34-7B5C-F74E-3DFF07B5EC72}"/>
                      </a:ext>
                    </a:extLst>
                  </p:cNvPr>
                  <p:cNvSpPr>
                    <a:spLocks noChangeShapeType="1"/>
                  </p:cNvSpPr>
                  <p:nvPr/>
                </p:nvSpPr>
                <p:spPr bwMode="auto">
                  <a:xfrm>
                    <a:off x="18078451"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05" name="Line 996">
                    <a:extLst>
                      <a:ext uri="{FF2B5EF4-FFF2-40B4-BE49-F238E27FC236}">
                        <a16:creationId xmlns:a16="http://schemas.microsoft.com/office/drawing/2014/main" id="{67965F67-72E0-5F81-D322-3450AEDB5928}"/>
                      </a:ext>
                    </a:extLst>
                  </p:cNvPr>
                  <p:cNvSpPr>
                    <a:spLocks noChangeShapeType="1"/>
                  </p:cNvSpPr>
                  <p:nvPr/>
                </p:nvSpPr>
                <p:spPr bwMode="auto">
                  <a:xfrm>
                    <a:off x="18056226" y="2978150"/>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06" name="Line 997">
                    <a:extLst>
                      <a:ext uri="{FF2B5EF4-FFF2-40B4-BE49-F238E27FC236}">
                        <a16:creationId xmlns:a16="http://schemas.microsoft.com/office/drawing/2014/main" id="{33C0D677-B8C6-3ED2-357D-43C93FE4CA1B}"/>
                      </a:ext>
                    </a:extLst>
                  </p:cNvPr>
                  <p:cNvSpPr>
                    <a:spLocks noChangeShapeType="1"/>
                  </p:cNvSpPr>
                  <p:nvPr/>
                </p:nvSpPr>
                <p:spPr bwMode="auto">
                  <a:xfrm>
                    <a:off x="18083213"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07" name="Line 998">
                    <a:extLst>
                      <a:ext uri="{FF2B5EF4-FFF2-40B4-BE49-F238E27FC236}">
                        <a16:creationId xmlns:a16="http://schemas.microsoft.com/office/drawing/2014/main" id="{FDBFF4B5-2382-6AC0-186E-9C081754BB57}"/>
                      </a:ext>
                    </a:extLst>
                  </p:cNvPr>
                  <p:cNvSpPr>
                    <a:spLocks noChangeShapeType="1"/>
                  </p:cNvSpPr>
                  <p:nvPr/>
                </p:nvSpPr>
                <p:spPr bwMode="auto">
                  <a:xfrm>
                    <a:off x="18064163" y="2978150"/>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08" name="Line 999">
                    <a:extLst>
                      <a:ext uri="{FF2B5EF4-FFF2-40B4-BE49-F238E27FC236}">
                        <a16:creationId xmlns:a16="http://schemas.microsoft.com/office/drawing/2014/main" id="{4D397081-3681-23B3-1106-0C25C5C32B92}"/>
                      </a:ext>
                    </a:extLst>
                  </p:cNvPr>
                  <p:cNvSpPr>
                    <a:spLocks noChangeShapeType="1"/>
                  </p:cNvSpPr>
                  <p:nvPr/>
                </p:nvSpPr>
                <p:spPr bwMode="auto">
                  <a:xfrm>
                    <a:off x="18089563"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09" name="Line 1000">
                    <a:extLst>
                      <a:ext uri="{FF2B5EF4-FFF2-40B4-BE49-F238E27FC236}">
                        <a16:creationId xmlns:a16="http://schemas.microsoft.com/office/drawing/2014/main" id="{67ADB9B6-6F83-7782-65BF-68A529EFB6FA}"/>
                      </a:ext>
                    </a:extLst>
                  </p:cNvPr>
                  <p:cNvSpPr>
                    <a:spLocks noChangeShapeType="1"/>
                  </p:cNvSpPr>
                  <p:nvPr/>
                </p:nvSpPr>
                <p:spPr bwMode="auto">
                  <a:xfrm>
                    <a:off x="18070513" y="2978150"/>
                    <a:ext cx="4286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10" name="Line 1001">
                    <a:extLst>
                      <a:ext uri="{FF2B5EF4-FFF2-40B4-BE49-F238E27FC236}">
                        <a16:creationId xmlns:a16="http://schemas.microsoft.com/office/drawing/2014/main" id="{43D73594-4E59-2DFF-7695-8470FE29770B}"/>
                      </a:ext>
                    </a:extLst>
                  </p:cNvPr>
                  <p:cNvSpPr>
                    <a:spLocks noChangeShapeType="1"/>
                  </p:cNvSpPr>
                  <p:nvPr/>
                </p:nvSpPr>
                <p:spPr bwMode="auto">
                  <a:xfrm>
                    <a:off x="18097501"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11" name="Line 1002">
                    <a:extLst>
                      <a:ext uri="{FF2B5EF4-FFF2-40B4-BE49-F238E27FC236}">
                        <a16:creationId xmlns:a16="http://schemas.microsoft.com/office/drawing/2014/main" id="{35A59BFC-71B3-AFEE-B718-7C6E1A557944}"/>
                      </a:ext>
                    </a:extLst>
                  </p:cNvPr>
                  <p:cNvSpPr>
                    <a:spLocks noChangeShapeType="1"/>
                  </p:cNvSpPr>
                  <p:nvPr/>
                </p:nvSpPr>
                <p:spPr bwMode="auto">
                  <a:xfrm>
                    <a:off x="18078451" y="2978150"/>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12" name="Line 1003">
                    <a:extLst>
                      <a:ext uri="{FF2B5EF4-FFF2-40B4-BE49-F238E27FC236}">
                        <a16:creationId xmlns:a16="http://schemas.microsoft.com/office/drawing/2014/main" id="{07A22350-5CF4-0600-31CF-FEBC20D4AFBC}"/>
                      </a:ext>
                    </a:extLst>
                  </p:cNvPr>
                  <p:cNvSpPr>
                    <a:spLocks noChangeShapeType="1"/>
                  </p:cNvSpPr>
                  <p:nvPr/>
                </p:nvSpPr>
                <p:spPr bwMode="auto">
                  <a:xfrm>
                    <a:off x="18105438"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13" name="Line 1005">
                    <a:extLst>
                      <a:ext uri="{FF2B5EF4-FFF2-40B4-BE49-F238E27FC236}">
                        <a16:creationId xmlns:a16="http://schemas.microsoft.com/office/drawing/2014/main" id="{7603AEE7-10EA-89C5-EA5B-BDDC507ED185}"/>
                      </a:ext>
                    </a:extLst>
                  </p:cNvPr>
                  <p:cNvSpPr>
                    <a:spLocks noChangeShapeType="1"/>
                  </p:cNvSpPr>
                  <p:nvPr/>
                </p:nvSpPr>
                <p:spPr bwMode="auto">
                  <a:xfrm>
                    <a:off x="18083213" y="2978150"/>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14" name="Line 1006">
                    <a:extLst>
                      <a:ext uri="{FF2B5EF4-FFF2-40B4-BE49-F238E27FC236}">
                        <a16:creationId xmlns:a16="http://schemas.microsoft.com/office/drawing/2014/main" id="{65C5FC26-40C1-9094-5489-4396D9964589}"/>
                      </a:ext>
                    </a:extLst>
                  </p:cNvPr>
                  <p:cNvSpPr>
                    <a:spLocks noChangeShapeType="1"/>
                  </p:cNvSpPr>
                  <p:nvPr/>
                </p:nvSpPr>
                <p:spPr bwMode="auto">
                  <a:xfrm>
                    <a:off x="18113376"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15" name="Line 1007">
                    <a:extLst>
                      <a:ext uri="{FF2B5EF4-FFF2-40B4-BE49-F238E27FC236}">
                        <a16:creationId xmlns:a16="http://schemas.microsoft.com/office/drawing/2014/main" id="{F161C709-E0C3-B007-6C14-FF65FB2734E9}"/>
                      </a:ext>
                    </a:extLst>
                  </p:cNvPr>
                  <p:cNvSpPr>
                    <a:spLocks noChangeShapeType="1"/>
                  </p:cNvSpPr>
                  <p:nvPr/>
                </p:nvSpPr>
                <p:spPr bwMode="auto">
                  <a:xfrm>
                    <a:off x="18089563" y="2978150"/>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16" name="Line 1008">
                    <a:extLst>
                      <a:ext uri="{FF2B5EF4-FFF2-40B4-BE49-F238E27FC236}">
                        <a16:creationId xmlns:a16="http://schemas.microsoft.com/office/drawing/2014/main" id="{8AAFC903-906B-0D78-6B43-E578ABC9945B}"/>
                      </a:ext>
                    </a:extLst>
                  </p:cNvPr>
                  <p:cNvSpPr>
                    <a:spLocks noChangeShapeType="1"/>
                  </p:cNvSpPr>
                  <p:nvPr/>
                </p:nvSpPr>
                <p:spPr bwMode="auto">
                  <a:xfrm>
                    <a:off x="18119726"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17" name="Line 1009">
                    <a:extLst>
                      <a:ext uri="{FF2B5EF4-FFF2-40B4-BE49-F238E27FC236}">
                        <a16:creationId xmlns:a16="http://schemas.microsoft.com/office/drawing/2014/main" id="{E747638A-C4C2-ACB4-E4B0-5C51028FCDB3}"/>
                      </a:ext>
                    </a:extLst>
                  </p:cNvPr>
                  <p:cNvSpPr>
                    <a:spLocks noChangeShapeType="1"/>
                  </p:cNvSpPr>
                  <p:nvPr/>
                </p:nvSpPr>
                <p:spPr bwMode="auto">
                  <a:xfrm>
                    <a:off x="18097501" y="2978150"/>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18" name="Line 1010">
                    <a:extLst>
                      <a:ext uri="{FF2B5EF4-FFF2-40B4-BE49-F238E27FC236}">
                        <a16:creationId xmlns:a16="http://schemas.microsoft.com/office/drawing/2014/main" id="{D6A607C9-10C7-B1AD-D122-2215A5492368}"/>
                      </a:ext>
                    </a:extLst>
                  </p:cNvPr>
                  <p:cNvSpPr>
                    <a:spLocks noChangeShapeType="1"/>
                  </p:cNvSpPr>
                  <p:nvPr/>
                </p:nvSpPr>
                <p:spPr bwMode="auto">
                  <a:xfrm>
                    <a:off x="18127663"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19" name="Line 1011">
                    <a:extLst>
                      <a:ext uri="{FF2B5EF4-FFF2-40B4-BE49-F238E27FC236}">
                        <a16:creationId xmlns:a16="http://schemas.microsoft.com/office/drawing/2014/main" id="{0D905B5A-D794-34D5-86AD-2EFFA98AC934}"/>
                      </a:ext>
                    </a:extLst>
                  </p:cNvPr>
                  <p:cNvSpPr>
                    <a:spLocks noChangeShapeType="1"/>
                  </p:cNvSpPr>
                  <p:nvPr/>
                </p:nvSpPr>
                <p:spPr bwMode="auto">
                  <a:xfrm>
                    <a:off x="18105438" y="2978150"/>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20" name="Line 1012">
                    <a:extLst>
                      <a:ext uri="{FF2B5EF4-FFF2-40B4-BE49-F238E27FC236}">
                        <a16:creationId xmlns:a16="http://schemas.microsoft.com/office/drawing/2014/main" id="{E3E23DCC-69AE-91A0-FA66-CBCEE7610397}"/>
                      </a:ext>
                    </a:extLst>
                  </p:cNvPr>
                  <p:cNvSpPr>
                    <a:spLocks noChangeShapeType="1"/>
                  </p:cNvSpPr>
                  <p:nvPr/>
                </p:nvSpPr>
                <p:spPr bwMode="auto">
                  <a:xfrm>
                    <a:off x="18135601"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21" name="Line 1013">
                    <a:extLst>
                      <a:ext uri="{FF2B5EF4-FFF2-40B4-BE49-F238E27FC236}">
                        <a16:creationId xmlns:a16="http://schemas.microsoft.com/office/drawing/2014/main" id="{CAC6CFC1-A49D-3194-A356-109433ADABBA}"/>
                      </a:ext>
                    </a:extLst>
                  </p:cNvPr>
                  <p:cNvSpPr>
                    <a:spLocks noChangeShapeType="1"/>
                  </p:cNvSpPr>
                  <p:nvPr/>
                </p:nvSpPr>
                <p:spPr bwMode="auto">
                  <a:xfrm>
                    <a:off x="18113376" y="2978150"/>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22" name="Line 1014">
                    <a:extLst>
                      <a:ext uri="{FF2B5EF4-FFF2-40B4-BE49-F238E27FC236}">
                        <a16:creationId xmlns:a16="http://schemas.microsoft.com/office/drawing/2014/main" id="{4E74C1AA-AFE4-58E1-8E9F-27D20F3C6B95}"/>
                      </a:ext>
                    </a:extLst>
                  </p:cNvPr>
                  <p:cNvSpPr>
                    <a:spLocks noChangeShapeType="1"/>
                  </p:cNvSpPr>
                  <p:nvPr/>
                </p:nvSpPr>
                <p:spPr bwMode="auto">
                  <a:xfrm>
                    <a:off x="18141951"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23" name="Line 1015">
                    <a:extLst>
                      <a:ext uri="{FF2B5EF4-FFF2-40B4-BE49-F238E27FC236}">
                        <a16:creationId xmlns:a16="http://schemas.microsoft.com/office/drawing/2014/main" id="{B366F3A4-9E88-B7F4-20F7-110CE5CB4C44}"/>
                      </a:ext>
                    </a:extLst>
                  </p:cNvPr>
                  <p:cNvSpPr>
                    <a:spLocks noChangeShapeType="1"/>
                  </p:cNvSpPr>
                  <p:nvPr/>
                </p:nvSpPr>
                <p:spPr bwMode="auto">
                  <a:xfrm>
                    <a:off x="18119726" y="2978150"/>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24" name="Line 1016">
                    <a:extLst>
                      <a:ext uri="{FF2B5EF4-FFF2-40B4-BE49-F238E27FC236}">
                        <a16:creationId xmlns:a16="http://schemas.microsoft.com/office/drawing/2014/main" id="{1C492808-108D-F854-4D89-4A5201398AE9}"/>
                      </a:ext>
                    </a:extLst>
                  </p:cNvPr>
                  <p:cNvSpPr>
                    <a:spLocks noChangeShapeType="1"/>
                  </p:cNvSpPr>
                  <p:nvPr/>
                </p:nvSpPr>
                <p:spPr bwMode="auto">
                  <a:xfrm>
                    <a:off x="18157826"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25" name="Line 1017">
                    <a:extLst>
                      <a:ext uri="{FF2B5EF4-FFF2-40B4-BE49-F238E27FC236}">
                        <a16:creationId xmlns:a16="http://schemas.microsoft.com/office/drawing/2014/main" id="{83B8B26C-8D85-1CE4-3212-4E9625E89315}"/>
                      </a:ext>
                    </a:extLst>
                  </p:cNvPr>
                  <p:cNvSpPr>
                    <a:spLocks noChangeShapeType="1"/>
                  </p:cNvSpPr>
                  <p:nvPr/>
                </p:nvSpPr>
                <p:spPr bwMode="auto">
                  <a:xfrm>
                    <a:off x="18135601" y="2978150"/>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26" name="Line 1018">
                    <a:extLst>
                      <a:ext uri="{FF2B5EF4-FFF2-40B4-BE49-F238E27FC236}">
                        <a16:creationId xmlns:a16="http://schemas.microsoft.com/office/drawing/2014/main" id="{04C44EF2-4EC3-9CD2-88B8-226254F22820}"/>
                      </a:ext>
                    </a:extLst>
                  </p:cNvPr>
                  <p:cNvSpPr>
                    <a:spLocks noChangeShapeType="1"/>
                  </p:cNvSpPr>
                  <p:nvPr/>
                </p:nvSpPr>
                <p:spPr bwMode="auto">
                  <a:xfrm>
                    <a:off x="18165763"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27" name="Line 1019">
                    <a:extLst>
                      <a:ext uri="{FF2B5EF4-FFF2-40B4-BE49-F238E27FC236}">
                        <a16:creationId xmlns:a16="http://schemas.microsoft.com/office/drawing/2014/main" id="{1F2752AE-1FD7-28DD-E815-A3A85244A2FC}"/>
                      </a:ext>
                    </a:extLst>
                  </p:cNvPr>
                  <p:cNvSpPr>
                    <a:spLocks noChangeShapeType="1"/>
                  </p:cNvSpPr>
                  <p:nvPr/>
                </p:nvSpPr>
                <p:spPr bwMode="auto">
                  <a:xfrm>
                    <a:off x="18141951" y="2978150"/>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28" name="Line 1020">
                    <a:extLst>
                      <a:ext uri="{FF2B5EF4-FFF2-40B4-BE49-F238E27FC236}">
                        <a16:creationId xmlns:a16="http://schemas.microsoft.com/office/drawing/2014/main" id="{D05416E0-6CF5-4F48-44B3-B8E6E6587A4B}"/>
                      </a:ext>
                    </a:extLst>
                  </p:cNvPr>
                  <p:cNvSpPr>
                    <a:spLocks noChangeShapeType="1"/>
                  </p:cNvSpPr>
                  <p:nvPr/>
                </p:nvSpPr>
                <p:spPr bwMode="auto">
                  <a:xfrm>
                    <a:off x="18172113"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29" name="Line 1021">
                    <a:extLst>
                      <a:ext uri="{FF2B5EF4-FFF2-40B4-BE49-F238E27FC236}">
                        <a16:creationId xmlns:a16="http://schemas.microsoft.com/office/drawing/2014/main" id="{EA193810-0862-A92B-B348-ED76E79C2BDF}"/>
                      </a:ext>
                    </a:extLst>
                  </p:cNvPr>
                  <p:cNvSpPr>
                    <a:spLocks noChangeShapeType="1"/>
                  </p:cNvSpPr>
                  <p:nvPr/>
                </p:nvSpPr>
                <p:spPr bwMode="auto">
                  <a:xfrm>
                    <a:off x="18149888" y="2978150"/>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30" name="Line 1022">
                    <a:extLst>
                      <a:ext uri="{FF2B5EF4-FFF2-40B4-BE49-F238E27FC236}">
                        <a16:creationId xmlns:a16="http://schemas.microsoft.com/office/drawing/2014/main" id="{C062F816-7779-D89E-5C5B-DDC60ECC2774}"/>
                      </a:ext>
                    </a:extLst>
                  </p:cNvPr>
                  <p:cNvSpPr>
                    <a:spLocks noChangeShapeType="1"/>
                  </p:cNvSpPr>
                  <p:nvPr/>
                </p:nvSpPr>
                <p:spPr bwMode="auto">
                  <a:xfrm>
                    <a:off x="18180051"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31" name="Line 1023">
                    <a:extLst>
                      <a:ext uri="{FF2B5EF4-FFF2-40B4-BE49-F238E27FC236}">
                        <a16:creationId xmlns:a16="http://schemas.microsoft.com/office/drawing/2014/main" id="{2BDDC7B4-719E-7C06-51DA-440749D044DE}"/>
                      </a:ext>
                    </a:extLst>
                  </p:cNvPr>
                  <p:cNvSpPr>
                    <a:spLocks noChangeShapeType="1"/>
                  </p:cNvSpPr>
                  <p:nvPr/>
                </p:nvSpPr>
                <p:spPr bwMode="auto">
                  <a:xfrm>
                    <a:off x="18157826" y="2978150"/>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32" name="Line 1024">
                    <a:extLst>
                      <a:ext uri="{FF2B5EF4-FFF2-40B4-BE49-F238E27FC236}">
                        <a16:creationId xmlns:a16="http://schemas.microsoft.com/office/drawing/2014/main" id="{94CDFA69-1843-A7BD-434D-2EC839505FD7}"/>
                      </a:ext>
                    </a:extLst>
                  </p:cNvPr>
                  <p:cNvSpPr>
                    <a:spLocks noChangeShapeType="1"/>
                  </p:cNvSpPr>
                  <p:nvPr/>
                </p:nvSpPr>
                <p:spPr bwMode="auto">
                  <a:xfrm>
                    <a:off x="18187988"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33" name="Line 1025">
                    <a:extLst>
                      <a:ext uri="{FF2B5EF4-FFF2-40B4-BE49-F238E27FC236}">
                        <a16:creationId xmlns:a16="http://schemas.microsoft.com/office/drawing/2014/main" id="{779BD82A-43A6-0D5A-22D6-5B36D15D128E}"/>
                      </a:ext>
                    </a:extLst>
                  </p:cNvPr>
                  <p:cNvSpPr>
                    <a:spLocks noChangeShapeType="1"/>
                  </p:cNvSpPr>
                  <p:nvPr/>
                </p:nvSpPr>
                <p:spPr bwMode="auto">
                  <a:xfrm>
                    <a:off x="18165763" y="2978150"/>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34" name="Line 1026">
                    <a:extLst>
                      <a:ext uri="{FF2B5EF4-FFF2-40B4-BE49-F238E27FC236}">
                        <a16:creationId xmlns:a16="http://schemas.microsoft.com/office/drawing/2014/main" id="{E08C61D1-F402-14EC-9DCA-E1DAC5110F68}"/>
                      </a:ext>
                    </a:extLst>
                  </p:cNvPr>
                  <p:cNvSpPr>
                    <a:spLocks noChangeShapeType="1"/>
                  </p:cNvSpPr>
                  <p:nvPr/>
                </p:nvSpPr>
                <p:spPr bwMode="auto">
                  <a:xfrm>
                    <a:off x="18195926"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35" name="Line 1027">
                    <a:extLst>
                      <a:ext uri="{FF2B5EF4-FFF2-40B4-BE49-F238E27FC236}">
                        <a16:creationId xmlns:a16="http://schemas.microsoft.com/office/drawing/2014/main" id="{46F85608-E4EA-E429-BA73-6CFA722211B7}"/>
                      </a:ext>
                    </a:extLst>
                  </p:cNvPr>
                  <p:cNvSpPr>
                    <a:spLocks noChangeShapeType="1"/>
                  </p:cNvSpPr>
                  <p:nvPr/>
                </p:nvSpPr>
                <p:spPr bwMode="auto">
                  <a:xfrm>
                    <a:off x="18172113" y="2978150"/>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36" name="Line 1028">
                    <a:extLst>
                      <a:ext uri="{FF2B5EF4-FFF2-40B4-BE49-F238E27FC236}">
                        <a16:creationId xmlns:a16="http://schemas.microsoft.com/office/drawing/2014/main" id="{8A4F634F-589C-D0B2-95E7-B19D24AF518C}"/>
                      </a:ext>
                    </a:extLst>
                  </p:cNvPr>
                  <p:cNvSpPr>
                    <a:spLocks noChangeShapeType="1"/>
                  </p:cNvSpPr>
                  <p:nvPr/>
                </p:nvSpPr>
                <p:spPr bwMode="auto">
                  <a:xfrm>
                    <a:off x="18202276"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37" name="Line 1029">
                    <a:extLst>
                      <a:ext uri="{FF2B5EF4-FFF2-40B4-BE49-F238E27FC236}">
                        <a16:creationId xmlns:a16="http://schemas.microsoft.com/office/drawing/2014/main" id="{A4722379-3E37-08BC-0F6F-C144A7A0A1CD}"/>
                      </a:ext>
                    </a:extLst>
                  </p:cNvPr>
                  <p:cNvSpPr>
                    <a:spLocks noChangeShapeType="1"/>
                  </p:cNvSpPr>
                  <p:nvPr/>
                </p:nvSpPr>
                <p:spPr bwMode="auto">
                  <a:xfrm>
                    <a:off x="18180051" y="2978150"/>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38" name="Line 1030">
                    <a:extLst>
                      <a:ext uri="{FF2B5EF4-FFF2-40B4-BE49-F238E27FC236}">
                        <a16:creationId xmlns:a16="http://schemas.microsoft.com/office/drawing/2014/main" id="{9A083CB5-67ED-3B01-9770-B771C17A136C}"/>
                      </a:ext>
                    </a:extLst>
                  </p:cNvPr>
                  <p:cNvSpPr>
                    <a:spLocks noChangeShapeType="1"/>
                  </p:cNvSpPr>
                  <p:nvPr/>
                </p:nvSpPr>
                <p:spPr bwMode="auto">
                  <a:xfrm>
                    <a:off x="18210213"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39" name="Line 1031">
                    <a:extLst>
                      <a:ext uri="{FF2B5EF4-FFF2-40B4-BE49-F238E27FC236}">
                        <a16:creationId xmlns:a16="http://schemas.microsoft.com/office/drawing/2014/main" id="{F0A3F07F-C532-5868-D532-34ECD103D0B0}"/>
                      </a:ext>
                    </a:extLst>
                  </p:cNvPr>
                  <p:cNvSpPr>
                    <a:spLocks noChangeShapeType="1"/>
                  </p:cNvSpPr>
                  <p:nvPr/>
                </p:nvSpPr>
                <p:spPr bwMode="auto">
                  <a:xfrm>
                    <a:off x="18187988" y="2978150"/>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40" name="Line 1032">
                    <a:extLst>
                      <a:ext uri="{FF2B5EF4-FFF2-40B4-BE49-F238E27FC236}">
                        <a16:creationId xmlns:a16="http://schemas.microsoft.com/office/drawing/2014/main" id="{56971EEA-BCDF-6FBF-CB32-4D6DB9184F22}"/>
                      </a:ext>
                    </a:extLst>
                  </p:cNvPr>
                  <p:cNvSpPr>
                    <a:spLocks noChangeShapeType="1"/>
                  </p:cNvSpPr>
                  <p:nvPr/>
                </p:nvSpPr>
                <p:spPr bwMode="auto">
                  <a:xfrm>
                    <a:off x="18218151"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41" name="Line 1033">
                    <a:extLst>
                      <a:ext uri="{FF2B5EF4-FFF2-40B4-BE49-F238E27FC236}">
                        <a16:creationId xmlns:a16="http://schemas.microsoft.com/office/drawing/2014/main" id="{75E0FCE3-8628-884A-C34B-8BBD893FD1F5}"/>
                      </a:ext>
                    </a:extLst>
                  </p:cNvPr>
                  <p:cNvSpPr>
                    <a:spLocks noChangeShapeType="1"/>
                  </p:cNvSpPr>
                  <p:nvPr/>
                </p:nvSpPr>
                <p:spPr bwMode="auto">
                  <a:xfrm>
                    <a:off x="18195926" y="2978150"/>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42" name="Line 1034">
                    <a:extLst>
                      <a:ext uri="{FF2B5EF4-FFF2-40B4-BE49-F238E27FC236}">
                        <a16:creationId xmlns:a16="http://schemas.microsoft.com/office/drawing/2014/main" id="{DE746A8E-D1E5-75FB-6028-D1CDBDA22207}"/>
                      </a:ext>
                    </a:extLst>
                  </p:cNvPr>
                  <p:cNvSpPr>
                    <a:spLocks noChangeShapeType="1"/>
                  </p:cNvSpPr>
                  <p:nvPr/>
                </p:nvSpPr>
                <p:spPr bwMode="auto">
                  <a:xfrm>
                    <a:off x="18226088"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43" name="Line 1035">
                    <a:extLst>
                      <a:ext uri="{FF2B5EF4-FFF2-40B4-BE49-F238E27FC236}">
                        <a16:creationId xmlns:a16="http://schemas.microsoft.com/office/drawing/2014/main" id="{08D4A8F9-6968-72AF-CA6B-1415185C8631}"/>
                      </a:ext>
                    </a:extLst>
                  </p:cNvPr>
                  <p:cNvSpPr>
                    <a:spLocks noChangeShapeType="1"/>
                  </p:cNvSpPr>
                  <p:nvPr/>
                </p:nvSpPr>
                <p:spPr bwMode="auto">
                  <a:xfrm>
                    <a:off x="18202276" y="2978150"/>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44" name="Line 1036">
                    <a:extLst>
                      <a:ext uri="{FF2B5EF4-FFF2-40B4-BE49-F238E27FC236}">
                        <a16:creationId xmlns:a16="http://schemas.microsoft.com/office/drawing/2014/main" id="{E4501CF1-22DF-8A47-F7EF-DEBDDD16B580}"/>
                      </a:ext>
                    </a:extLst>
                  </p:cNvPr>
                  <p:cNvSpPr>
                    <a:spLocks noChangeShapeType="1"/>
                  </p:cNvSpPr>
                  <p:nvPr/>
                </p:nvSpPr>
                <p:spPr bwMode="auto">
                  <a:xfrm>
                    <a:off x="18232438"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45" name="Line 1037">
                    <a:extLst>
                      <a:ext uri="{FF2B5EF4-FFF2-40B4-BE49-F238E27FC236}">
                        <a16:creationId xmlns:a16="http://schemas.microsoft.com/office/drawing/2014/main" id="{3237AFD9-5DDF-8281-654B-08FF28B9C098}"/>
                      </a:ext>
                    </a:extLst>
                  </p:cNvPr>
                  <p:cNvSpPr>
                    <a:spLocks noChangeShapeType="1"/>
                  </p:cNvSpPr>
                  <p:nvPr/>
                </p:nvSpPr>
                <p:spPr bwMode="auto">
                  <a:xfrm>
                    <a:off x="18210213" y="2978150"/>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46" name="Line 1038">
                    <a:extLst>
                      <a:ext uri="{FF2B5EF4-FFF2-40B4-BE49-F238E27FC236}">
                        <a16:creationId xmlns:a16="http://schemas.microsoft.com/office/drawing/2014/main" id="{8D014440-7F92-4891-7B1A-BC1EDC7CEA65}"/>
                      </a:ext>
                    </a:extLst>
                  </p:cNvPr>
                  <p:cNvSpPr>
                    <a:spLocks noChangeShapeType="1"/>
                  </p:cNvSpPr>
                  <p:nvPr/>
                </p:nvSpPr>
                <p:spPr bwMode="auto">
                  <a:xfrm>
                    <a:off x="18240376"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47" name="Line 1039">
                    <a:extLst>
                      <a:ext uri="{FF2B5EF4-FFF2-40B4-BE49-F238E27FC236}">
                        <a16:creationId xmlns:a16="http://schemas.microsoft.com/office/drawing/2014/main" id="{AD5AB3A6-D566-F1F4-DD0C-9B688023514D}"/>
                      </a:ext>
                    </a:extLst>
                  </p:cNvPr>
                  <p:cNvSpPr>
                    <a:spLocks noChangeShapeType="1"/>
                  </p:cNvSpPr>
                  <p:nvPr/>
                </p:nvSpPr>
                <p:spPr bwMode="auto">
                  <a:xfrm>
                    <a:off x="18218151" y="2978150"/>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48" name="Line 1040">
                    <a:extLst>
                      <a:ext uri="{FF2B5EF4-FFF2-40B4-BE49-F238E27FC236}">
                        <a16:creationId xmlns:a16="http://schemas.microsoft.com/office/drawing/2014/main" id="{CA1895BF-98D1-DF53-581C-9B531B6CFB55}"/>
                      </a:ext>
                    </a:extLst>
                  </p:cNvPr>
                  <p:cNvSpPr>
                    <a:spLocks noChangeShapeType="1"/>
                  </p:cNvSpPr>
                  <p:nvPr/>
                </p:nvSpPr>
                <p:spPr bwMode="auto">
                  <a:xfrm>
                    <a:off x="18248313"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49" name="Line 1041">
                    <a:extLst>
                      <a:ext uri="{FF2B5EF4-FFF2-40B4-BE49-F238E27FC236}">
                        <a16:creationId xmlns:a16="http://schemas.microsoft.com/office/drawing/2014/main" id="{35BDC9CD-210E-5CE6-7AFA-F4839208E158}"/>
                      </a:ext>
                    </a:extLst>
                  </p:cNvPr>
                  <p:cNvSpPr>
                    <a:spLocks noChangeShapeType="1"/>
                  </p:cNvSpPr>
                  <p:nvPr/>
                </p:nvSpPr>
                <p:spPr bwMode="auto">
                  <a:xfrm>
                    <a:off x="18226088" y="2978150"/>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50" name="Line 1042">
                    <a:extLst>
                      <a:ext uri="{FF2B5EF4-FFF2-40B4-BE49-F238E27FC236}">
                        <a16:creationId xmlns:a16="http://schemas.microsoft.com/office/drawing/2014/main" id="{E40447A0-6E79-DB1E-7504-E192DB905D25}"/>
                      </a:ext>
                    </a:extLst>
                  </p:cNvPr>
                  <p:cNvSpPr>
                    <a:spLocks noChangeShapeType="1"/>
                  </p:cNvSpPr>
                  <p:nvPr/>
                </p:nvSpPr>
                <p:spPr bwMode="auto">
                  <a:xfrm>
                    <a:off x="18251488"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51" name="Line 1043">
                    <a:extLst>
                      <a:ext uri="{FF2B5EF4-FFF2-40B4-BE49-F238E27FC236}">
                        <a16:creationId xmlns:a16="http://schemas.microsoft.com/office/drawing/2014/main" id="{2C70056C-DE20-D2AA-2D43-2C5A4846AEE3}"/>
                      </a:ext>
                    </a:extLst>
                  </p:cNvPr>
                  <p:cNvSpPr>
                    <a:spLocks noChangeShapeType="1"/>
                  </p:cNvSpPr>
                  <p:nvPr/>
                </p:nvSpPr>
                <p:spPr bwMode="auto">
                  <a:xfrm>
                    <a:off x="18232438" y="2978150"/>
                    <a:ext cx="4286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52" name="Line 1044">
                    <a:extLst>
                      <a:ext uri="{FF2B5EF4-FFF2-40B4-BE49-F238E27FC236}">
                        <a16:creationId xmlns:a16="http://schemas.microsoft.com/office/drawing/2014/main" id="{9433F776-721E-EBE5-455F-7B7A921A8ACC}"/>
                      </a:ext>
                    </a:extLst>
                  </p:cNvPr>
                  <p:cNvSpPr>
                    <a:spLocks noChangeShapeType="1"/>
                  </p:cNvSpPr>
                  <p:nvPr/>
                </p:nvSpPr>
                <p:spPr bwMode="auto">
                  <a:xfrm>
                    <a:off x="18259426"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53" name="Line 1045">
                    <a:extLst>
                      <a:ext uri="{FF2B5EF4-FFF2-40B4-BE49-F238E27FC236}">
                        <a16:creationId xmlns:a16="http://schemas.microsoft.com/office/drawing/2014/main" id="{19EAD509-C020-5C14-3E1D-64C3925330A2}"/>
                      </a:ext>
                    </a:extLst>
                  </p:cNvPr>
                  <p:cNvSpPr>
                    <a:spLocks noChangeShapeType="1"/>
                  </p:cNvSpPr>
                  <p:nvPr/>
                </p:nvSpPr>
                <p:spPr bwMode="auto">
                  <a:xfrm>
                    <a:off x="18240376" y="2978150"/>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54" name="Line 1046">
                    <a:extLst>
                      <a:ext uri="{FF2B5EF4-FFF2-40B4-BE49-F238E27FC236}">
                        <a16:creationId xmlns:a16="http://schemas.microsoft.com/office/drawing/2014/main" id="{314138AF-2553-35F6-A29A-B35B4FE04DFD}"/>
                      </a:ext>
                    </a:extLst>
                  </p:cNvPr>
                  <p:cNvSpPr>
                    <a:spLocks noChangeShapeType="1"/>
                  </p:cNvSpPr>
                  <p:nvPr/>
                </p:nvSpPr>
                <p:spPr bwMode="auto">
                  <a:xfrm>
                    <a:off x="18267363"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55" name="Line 1047">
                    <a:extLst>
                      <a:ext uri="{FF2B5EF4-FFF2-40B4-BE49-F238E27FC236}">
                        <a16:creationId xmlns:a16="http://schemas.microsoft.com/office/drawing/2014/main" id="{CEAEE7EA-833D-DD57-C439-880A3E71C6A3}"/>
                      </a:ext>
                    </a:extLst>
                  </p:cNvPr>
                  <p:cNvSpPr>
                    <a:spLocks noChangeShapeType="1"/>
                  </p:cNvSpPr>
                  <p:nvPr/>
                </p:nvSpPr>
                <p:spPr bwMode="auto">
                  <a:xfrm>
                    <a:off x="18248313" y="2978150"/>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56" name="Line 1048">
                    <a:extLst>
                      <a:ext uri="{FF2B5EF4-FFF2-40B4-BE49-F238E27FC236}">
                        <a16:creationId xmlns:a16="http://schemas.microsoft.com/office/drawing/2014/main" id="{24C1A5BC-06DD-E1AC-EAF4-6A96AC1AF930}"/>
                      </a:ext>
                    </a:extLst>
                  </p:cNvPr>
                  <p:cNvSpPr>
                    <a:spLocks noChangeShapeType="1"/>
                  </p:cNvSpPr>
                  <p:nvPr/>
                </p:nvSpPr>
                <p:spPr bwMode="auto">
                  <a:xfrm>
                    <a:off x="18275301"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57" name="Line 1049">
                    <a:extLst>
                      <a:ext uri="{FF2B5EF4-FFF2-40B4-BE49-F238E27FC236}">
                        <a16:creationId xmlns:a16="http://schemas.microsoft.com/office/drawing/2014/main" id="{37BC87D4-5041-2353-09E9-DB010B2B020B}"/>
                      </a:ext>
                    </a:extLst>
                  </p:cNvPr>
                  <p:cNvSpPr>
                    <a:spLocks noChangeShapeType="1"/>
                  </p:cNvSpPr>
                  <p:nvPr/>
                </p:nvSpPr>
                <p:spPr bwMode="auto">
                  <a:xfrm>
                    <a:off x="18251488" y="2978150"/>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58" name="Line 1050">
                    <a:extLst>
                      <a:ext uri="{FF2B5EF4-FFF2-40B4-BE49-F238E27FC236}">
                        <a16:creationId xmlns:a16="http://schemas.microsoft.com/office/drawing/2014/main" id="{62FC7B77-CE7C-FDA7-51B8-6FE88454D6C2}"/>
                      </a:ext>
                    </a:extLst>
                  </p:cNvPr>
                  <p:cNvSpPr>
                    <a:spLocks noChangeShapeType="1"/>
                  </p:cNvSpPr>
                  <p:nvPr/>
                </p:nvSpPr>
                <p:spPr bwMode="auto">
                  <a:xfrm>
                    <a:off x="18281651"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59" name="Line 1051">
                    <a:extLst>
                      <a:ext uri="{FF2B5EF4-FFF2-40B4-BE49-F238E27FC236}">
                        <a16:creationId xmlns:a16="http://schemas.microsoft.com/office/drawing/2014/main" id="{D767EBD5-BCA9-E9BC-0181-E6E0FFA611D2}"/>
                      </a:ext>
                    </a:extLst>
                  </p:cNvPr>
                  <p:cNvSpPr>
                    <a:spLocks noChangeShapeType="1"/>
                  </p:cNvSpPr>
                  <p:nvPr/>
                </p:nvSpPr>
                <p:spPr bwMode="auto">
                  <a:xfrm>
                    <a:off x="18259426" y="2978150"/>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60" name="Line 1052">
                    <a:extLst>
                      <a:ext uri="{FF2B5EF4-FFF2-40B4-BE49-F238E27FC236}">
                        <a16:creationId xmlns:a16="http://schemas.microsoft.com/office/drawing/2014/main" id="{EE8A59DC-72EF-E2CF-6810-79556B5078EC}"/>
                      </a:ext>
                    </a:extLst>
                  </p:cNvPr>
                  <p:cNvSpPr>
                    <a:spLocks noChangeShapeType="1"/>
                  </p:cNvSpPr>
                  <p:nvPr/>
                </p:nvSpPr>
                <p:spPr bwMode="auto">
                  <a:xfrm>
                    <a:off x="18297526"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61" name="Line 1053">
                    <a:extLst>
                      <a:ext uri="{FF2B5EF4-FFF2-40B4-BE49-F238E27FC236}">
                        <a16:creationId xmlns:a16="http://schemas.microsoft.com/office/drawing/2014/main" id="{381EA4AC-D4A9-4E9F-C8CB-1A2BF0FACF89}"/>
                      </a:ext>
                    </a:extLst>
                  </p:cNvPr>
                  <p:cNvSpPr>
                    <a:spLocks noChangeShapeType="1"/>
                  </p:cNvSpPr>
                  <p:nvPr/>
                </p:nvSpPr>
                <p:spPr bwMode="auto">
                  <a:xfrm>
                    <a:off x="18275301" y="2978150"/>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62" name="Line 1054">
                    <a:extLst>
                      <a:ext uri="{FF2B5EF4-FFF2-40B4-BE49-F238E27FC236}">
                        <a16:creationId xmlns:a16="http://schemas.microsoft.com/office/drawing/2014/main" id="{7D352D6C-80C4-8501-EDB6-49E91BC85924}"/>
                      </a:ext>
                    </a:extLst>
                  </p:cNvPr>
                  <p:cNvSpPr>
                    <a:spLocks noChangeShapeType="1"/>
                  </p:cNvSpPr>
                  <p:nvPr/>
                </p:nvSpPr>
                <p:spPr bwMode="auto">
                  <a:xfrm>
                    <a:off x="18300701"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63" name="Line 1055">
                    <a:extLst>
                      <a:ext uri="{FF2B5EF4-FFF2-40B4-BE49-F238E27FC236}">
                        <a16:creationId xmlns:a16="http://schemas.microsoft.com/office/drawing/2014/main" id="{01629738-FD44-B801-1DEA-3C454BA361DB}"/>
                      </a:ext>
                    </a:extLst>
                  </p:cNvPr>
                  <p:cNvSpPr>
                    <a:spLocks noChangeShapeType="1"/>
                  </p:cNvSpPr>
                  <p:nvPr/>
                </p:nvSpPr>
                <p:spPr bwMode="auto">
                  <a:xfrm>
                    <a:off x="18281651" y="2978150"/>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64" name="Line 1056">
                    <a:extLst>
                      <a:ext uri="{FF2B5EF4-FFF2-40B4-BE49-F238E27FC236}">
                        <a16:creationId xmlns:a16="http://schemas.microsoft.com/office/drawing/2014/main" id="{4B776B15-AD32-DD67-E290-123A496E74CD}"/>
                      </a:ext>
                    </a:extLst>
                  </p:cNvPr>
                  <p:cNvSpPr>
                    <a:spLocks noChangeShapeType="1"/>
                  </p:cNvSpPr>
                  <p:nvPr/>
                </p:nvSpPr>
                <p:spPr bwMode="auto">
                  <a:xfrm>
                    <a:off x="18308638"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65" name="Line 1057">
                    <a:extLst>
                      <a:ext uri="{FF2B5EF4-FFF2-40B4-BE49-F238E27FC236}">
                        <a16:creationId xmlns:a16="http://schemas.microsoft.com/office/drawing/2014/main" id="{132DE36A-98EB-2AFE-40DC-D3DE3ABF1327}"/>
                      </a:ext>
                    </a:extLst>
                  </p:cNvPr>
                  <p:cNvSpPr>
                    <a:spLocks noChangeShapeType="1"/>
                  </p:cNvSpPr>
                  <p:nvPr/>
                </p:nvSpPr>
                <p:spPr bwMode="auto">
                  <a:xfrm>
                    <a:off x="18286413" y="2978150"/>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66" name="Line 1058">
                    <a:extLst>
                      <a:ext uri="{FF2B5EF4-FFF2-40B4-BE49-F238E27FC236}">
                        <a16:creationId xmlns:a16="http://schemas.microsoft.com/office/drawing/2014/main" id="{A3ABA2AA-504F-DB58-AFA5-C7EF134923DE}"/>
                      </a:ext>
                    </a:extLst>
                  </p:cNvPr>
                  <p:cNvSpPr>
                    <a:spLocks noChangeShapeType="1"/>
                  </p:cNvSpPr>
                  <p:nvPr/>
                </p:nvSpPr>
                <p:spPr bwMode="auto">
                  <a:xfrm>
                    <a:off x="18311813"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67" name="Line 1059">
                    <a:extLst>
                      <a:ext uri="{FF2B5EF4-FFF2-40B4-BE49-F238E27FC236}">
                        <a16:creationId xmlns:a16="http://schemas.microsoft.com/office/drawing/2014/main" id="{98DE9C75-601A-06ED-8C3A-13F2238DE930}"/>
                      </a:ext>
                    </a:extLst>
                  </p:cNvPr>
                  <p:cNvSpPr>
                    <a:spLocks noChangeShapeType="1"/>
                  </p:cNvSpPr>
                  <p:nvPr/>
                </p:nvSpPr>
                <p:spPr bwMode="auto">
                  <a:xfrm>
                    <a:off x="18289588" y="2978150"/>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68" name="Line 1060">
                    <a:extLst>
                      <a:ext uri="{FF2B5EF4-FFF2-40B4-BE49-F238E27FC236}">
                        <a16:creationId xmlns:a16="http://schemas.microsoft.com/office/drawing/2014/main" id="{21C980B5-2DAE-4C05-262C-9F2525D25AAE}"/>
                      </a:ext>
                    </a:extLst>
                  </p:cNvPr>
                  <p:cNvSpPr>
                    <a:spLocks noChangeShapeType="1"/>
                  </p:cNvSpPr>
                  <p:nvPr/>
                </p:nvSpPr>
                <p:spPr bwMode="auto">
                  <a:xfrm>
                    <a:off x="18316576"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69" name="Line 1061">
                    <a:extLst>
                      <a:ext uri="{FF2B5EF4-FFF2-40B4-BE49-F238E27FC236}">
                        <a16:creationId xmlns:a16="http://schemas.microsoft.com/office/drawing/2014/main" id="{376968C5-9B48-CFE9-E82B-FD2F8F3C644D}"/>
                      </a:ext>
                    </a:extLst>
                  </p:cNvPr>
                  <p:cNvSpPr>
                    <a:spLocks noChangeShapeType="1"/>
                  </p:cNvSpPr>
                  <p:nvPr/>
                </p:nvSpPr>
                <p:spPr bwMode="auto">
                  <a:xfrm>
                    <a:off x="18292763" y="2978150"/>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70" name="Line 1062">
                    <a:extLst>
                      <a:ext uri="{FF2B5EF4-FFF2-40B4-BE49-F238E27FC236}">
                        <a16:creationId xmlns:a16="http://schemas.microsoft.com/office/drawing/2014/main" id="{69AD29FD-B24B-2E32-7E15-6FB313198261}"/>
                      </a:ext>
                    </a:extLst>
                  </p:cNvPr>
                  <p:cNvSpPr>
                    <a:spLocks noChangeShapeType="1"/>
                  </p:cNvSpPr>
                  <p:nvPr/>
                </p:nvSpPr>
                <p:spPr bwMode="auto">
                  <a:xfrm>
                    <a:off x="18319751"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71" name="Line 1063">
                    <a:extLst>
                      <a:ext uri="{FF2B5EF4-FFF2-40B4-BE49-F238E27FC236}">
                        <a16:creationId xmlns:a16="http://schemas.microsoft.com/office/drawing/2014/main" id="{7221DDC9-269C-D511-8097-9EE1568A1744}"/>
                      </a:ext>
                    </a:extLst>
                  </p:cNvPr>
                  <p:cNvSpPr>
                    <a:spLocks noChangeShapeType="1"/>
                  </p:cNvSpPr>
                  <p:nvPr/>
                </p:nvSpPr>
                <p:spPr bwMode="auto">
                  <a:xfrm>
                    <a:off x="18297526" y="2978150"/>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72" name="Line 1064">
                    <a:extLst>
                      <a:ext uri="{FF2B5EF4-FFF2-40B4-BE49-F238E27FC236}">
                        <a16:creationId xmlns:a16="http://schemas.microsoft.com/office/drawing/2014/main" id="{477D76DC-D3D6-CBCA-4ADF-08A80812B0D8}"/>
                      </a:ext>
                    </a:extLst>
                  </p:cNvPr>
                  <p:cNvSpPr>
                    <a:spLocks noChangeShapeType="1"/>
                  </p:cNvSpPr>
                  <p:nvPr/>
                </p:nvSpPr>
                <p:spPr bwMode="auto">
                  <a:xfrm>
                    <a:off x="18322926"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73" name="Line 1065">
                    <a:extLst>
                      <a:ext uri="{FF2B5EF4-FFF2-40B4-BE49-F238E27FC236}">
                        <a16:creationId xmlns:a16="http://schemas.microsoft.com/office/drawing/2014/main" id="{B241864B-02E3-DE9D-03DC-6EE368BD0924}"/>
                      </a:ext>
                    </a:extLst>
                  </p:cNvPr>
                  <p:cNvSpPr>
                    <a:spLocks noChangeShapeType="1"/>
                  </p:cNvSpPr>
                  <p:nvPr/>
                </p:nvSpPr>
                <p:spPr bwMode="auto">
                  <a:xfrm>
                    <a:off x="18300701" y="2978150"/>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74" name="Line 1066">
                    <a:extLst>
                      <a:ext uri="{FF2B5EF4-FFF2-40B4-BE49-F238E27FC236}">
                        <a16:creationId xmlns:a16="http://schemas.microsoft.com/office/drawing/2014/main" id="{8248A176-0E16-4728-AF41-31263408FFF1}"/>
                      </a:ext>
                    </a:extLst>
                  </p:cNvPr>
                  <p:cNvSpPr>
                    <a:spLocks noChangeShapeType="1"/>
                  </p:cNvSpPr>
                  <p:nvPr/>
                </p:nvSpPr>
                <p:spPr bwMode="auto">
                  <a:xfrm>
                    <a:off x="18327688"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75" name="Line 1067">
                    <a:extLst>
                      <a:ext uri="{FF2B5EF4-FFF2-40B4-BE49-F238E27FC236}">
                        <a16:creationId xmlns:a16="http://schemas.microsoft.com/office/drawing/2014/main" id="{6108F160-41C0-C3A7-8083-3881B78AC749}"/>
                      </a:ext>
                    </a:extLst>
                  </p:cNvPr>
                  <p:cNvSpPr>
                    <a:spLocks noChangeShapeType="1"/>
                  </p:cNvSpPr>
                  <p:nvPr/>
                </p:nvSpPr>
                <p:spPr bwMode="auto">
                  <a:xfrm>
                    <a:off x="18308638" y="2978150"/>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76" name="Line 1068">
                    <a:extLst>
                      <a:ext uri="{FF2B5EF4-FFF2-40B4-BE49-F238E27FC236}">
                        <a16:creationId xmlns:a16="http://schemas.microsoft.com/office/drawing/2014/main" id="{C2133D8C-278A-D61F-BDAF-FF860ED78296}"/>
                      </a:ext>
                    </a:extLst>
                  </p:cNvPr>
                  <p:cNvSpPr>
                    <a:spLocks noChangeShapeType="1"/>
                  </p:cNvSpPr>
                  <p:nvPr/>
                </p:nvSpPr>
                <p:spPr bwMode="auto">
                  <a:xfrm>
                    <a:off x="18335626"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77" name="Line 1069">
                    <a:extLst>
                      <a:ext uri="{FF2B5EF4-FFF2-40B4-BE49-F238E27FC236}">
                        <a16:creationId xmlns:a16="http://schemas.microsoft.com/office/drawing/2014/main" id="{3C0FB53B-E498-07A4-BED8-5B1329F21CD6}"/>
                      </a:ext>
                    </a:extLst>
                  </p:cNvPr>
                  <p:cNvSpPr>
                    <a:spLocks noChangeShapeType="1"/>
                  </p:cNvSpPr>
                  <p:nvPr/>
                </p:nvSpPr>
                <p:spPr bwMode="auto">
                  <a:xfrm>
                    <a:off x="18311813" y="2978150"/>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78" name="Line 1070">
                    <a:extLst>
                      <a:ext uri="{FF2B5EF4-FFF2-40B4-BE49-F238E27FC236}">
                        <a16:creationId xmlns:a16="http://schemas.microsoft.com/office/drawing/2014/main" id="{36807A72-4C75-71A3-7D33-62D132CA8F54}"/>
                      </a:ext>
                    </a:extLst>
                  </p:cNvPr>
                  <p:cNvSpPr>
                    <a:spLocks noChangeShapeType="1"/>
                  </p:cNvSpPr>
                  <p:nvPr/>
                </p:nvSpPr>
                <p:spPr bwMode="auto">
                  <a:xfrm>
                    <a:off x="18338801"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79" name="Line 1071">
                    <a:extLst>
                      <a:ext uri="{FF2B5EF4-FFF2-40B4-BE49-F238E27FC236}">
                        <a16:creationId xmlns:a16="http://schemas.microsoft.com/office/drawing/2014/main" id="{969B0E40-8C1F-5B7D-A69D-B052AD66F6D0}"/>
                      </a:ext>
                    </a:extLst>
                  </p:cNvPr>
                  <p:cNvSpPr>
                    <a:spLocks noChangeShapeType="1"/>
                  </p:cNvSpPr>
                  <p:nvPr/>
                </p:nvSpPr>
                <p:spPr bwMode="auto">
                  <a:xfrm>
                    <a:off x="18316576" y="2978150"/>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80" name="Line 1072">
                    <a:extLst>
                      <a:ext uri="{FF2B5EF4-FFF2-40B4-BE49-F238E27FC236}">
                        <a16:creationId xmlns:a16="http://schemas.microsoft.com/office/drawing/2014/main" id="{F147CC35-A964-218F-18AA-ACC6174F2F55}"/>
                      </a:ext>
                    </a:extLst>
                  </p:cNvPr>
                  <p:cNvSpPr>
                    <a:spLocks noChangeShapeType="1"/>
                  </p:cNvSpPr>
                  <p:nvPr/>
                </p:nvSpPr>
                <p:spPr bwMode="auto">
                  <a:xfrm>
                    <a:off x="18341976"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81" name="Line 1073">
                    <a:extLst>
                      <a:ext uri="{FF2B5EF4-FFF2-40B4-BE49-F238E27FC236}">
                        <a16:creationId xmlns:a16="http://schemas.microsoft.com/office/drawing/2014/main" id="{6D3E466D-D91E-39EE-6447-86EF8728212D}"/>
                      </a:ext>
                    </a:extLst>
                  </p:cNvPr>
                  <p:cNvSpPr>
                    <a:spLocks noChangeShapeType="1"/>
                  </p:cNvSpPr>
                  <p:nvPr/>
                </p:nvSpPr>
                <p:spPr bwMode="auto">
                  <a:xfrm>
                    <a:off x="18319751" y="2978150"/>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82" name="Line 1074">
                    <a:extLst>
                      <a:ext uri="{FF2B5EF4-FFF2-40B4-BE49-F238E27FC236}">
                        <a16:creationId xmlns:a16="http://schemas.microsoft.com/office/drawing/2014/main" id="{C1099686-F58F-7DFA-FD54-D4EB7D37FC9B}"/>
                      </a:ext>
                    </a:extLst>
                  </p:cNvPr>
                  <p:cNvSpPr>
                    <a:spLocks noChangeShapeType="1"/>
                  </p:cNvSpPr>
                  <p:nvPr/>
                </p:nvSpPr>
                <p:spPr bwMode="auto">
                  <a:xfrm>
                    <a:off x="18346738"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83" name="Line 1075">
                    <a:extLst>
                      <a:ext uri="{FF2B5EF4-FFF2-40B4-BE49-F238E27FC236}">
                        <a16:creationId xmlns:a16="http://schemas.microsoft.com/office/drawing/2014/main" id="{4C551D07-DFD0-2952-A17E-E49AC265765F}"/>
                      </a:ext>
                    </a:extLst>
                  </p:cNvPr>
                  <p:cNvSpPr>
                    <a:spLocks noChangeShapeType="1"/>
                  </p:cNvSpPr>
                  <p:nvPr/>
                </p:nvSpPr>
                <p:spPr bwMode="auto">
                  <a:xfrm>
                    <a:off x="18322926" y="2978150"/>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84" name="Line 1076">
                    <a:extLst>
                      <a:ext uri="{FF2B5EF4-FFF2-40B4-BE49-F238E27FC236}">
                        <a16:creationId xmlns:a16="http://schemas.microsoft.com/office/drawing/2014/main" id="{21A0C099-B7C9-F077-9D19-09C765B20F8C}"/>
                      </a:ext>
                    </a:extLst>
                  </p:cNvPr>
                  <p:cNvSpPr>
                    <a:spLocks noChangeShapeType="1"/>
                  </p:cNvSpPr>
                  <p:nvPr/>
                </p:nvSpPr>
                <p:spPr bwMode="auto">
                  <a:xfrm>
                    <a:off x="18349913"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85" name="Line 1077">
                    <a:extLst>
                      <a:ext uri="{FF2B5EF4-FFF2-40B4-BE49-F238E27FC236}">
                        <a16:creationId xmlns:a16="http://schemas.microsoft.com/office/drawing/2014/main" id="{68D54FEA-A3B0-F2E3-56D5-FEA0619A2DD0}"/>
                      </a:ext>
                    </a:extLst>
                  </p:cNvPr>
                  <p:cNvSpPr>
                    <a:spLocks noChangeShapeType="1"/>
                  </p:cNvSpPr>
                  <p:nvPr/>
                </p:nvSpPr>
                <p:spPr bwMode="auto">
                  <a:xfrm>
                    <a:off x="18327688" y="2978150"/>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86" name="Line 1078">
                    <a:extLst>
                      <a:ext uri="{FF2B5EF4-FFF2-40B4-BE49-F238E27FC236}">
                        <a16:creationId xmlns:a16="http://schemas.microsoft.com/office/drawing/2014/main" id="{E4B6FB1E-C41E-992B-B2D5-8AE67A7F4063}"/>
                      </a:ext>
                    </a:extLst>
                  </p:cNvPr>
                  <p:cNvSpPr>
                    <a:spLocks noChangeShapeType="1"/>
                  </p:cNvSpPr>
                  <p:nvPr/>
                </p:nvSpPr>
                <p:spPr bwMode="auto">
                  <a:xfrm>
                    <a:off x="18353088"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87" name="Line 1079">
                    <a:extLst>
                      <a:ext uri="{FF2B5EF4-FFF2-40B4-BE49-F238E27FC236}">
                        <a16:creationId xmlns:a16="http://schemas.microsoft.com/office/drawing/2014/main" id="{C40A0A1B-9D02-636A-2E8D-F62059A9885F}"/>
                      </a:ext>
                    </a:extLst>
                  </p:cNvPr>
                  <p:cNvSpPr>
                    <a:spLocks noChangeShapeType="1"/>
                  </p:cNvSpPr>
                  <p:nvPr/>
                </p:nvSpPr>
                <p:spPr bwMode="auto">
                  <a:xfrm>
                    <a:off x="18335626" y="2978150"/>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88" name="Line 1080">
                    <a:extLst>
                      <a:ext uri="{FF2B5EF4-FFF2-40B4-BE49-F238E27FC236}">
                        <a16:creationId xmlns:a16="http://schemas.microsoft.com/office/drawing/2014/main" id="{FB7B051B-33C2-0294-ACBE-D7BF0FF46E4D}"/>
                      </a:ext>
                    </a:extLst>
                  </p:cNvPr>
                  <p:cNvSpPr>
                    <a:spLocks noChangeShapeType="1"/>
                  </p:cNvSpPr>
                  <p:nvPr/>
                </p:nvSpPr>
                <p:spPr bwMode="auto">
                  <a:xfrm>
                    <a:off x="18361026"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89" name="Line 1081">
                    <a:extLst>
                      <a:ext uri="{FF2B5EF4-FFF2-40B4-BE49-F238E27FC236}">
                        <a16:creationId xmlns:a16="http://schemas.microsoft.com/office/drawing/2014/main" id="{AC0DF2A1-E22B-FC9A-D34D-9DB2D3A3E899}"/>
                      </a:ext>
                    </a:extLst>
                  </p:cNvPr>
                  <p:cNvSpPr>
                    <a:spLocks noChangeShapeType="1"/>
                  </p:cNvSpPr>
                  <p:nvPr/>
                </p:nvSpPr>
                <p:spPr bwMode="auto">
                  <a:xfrm>
                    <a:off x="18338801" y="2978150"/>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90" name="Line 1082">
                    <a:extLst>
                      <a:ext uri="{FF2B5EF4-FFF2-40B4-BE49-F238E27FC236}">
                        <a16:creationId xmlns:a16="http://schemas.microsoft.com/office/drawing/2014/main" id="{0DD52338-09C3-EF5D-8946-D28B1AB14C77}"/>
                      </a:ext>
                    </a:extLst>
                  </p:cNvPr>
                  <p:cNvSpPr>
                    <a:spLocks noChangeShapeType="1"/>
                  </p:cNvSpPr>
                  <p:nvPr/>
                </p:nvSpPr>
                <p:spPr bwMode="auto">
                  <a:xfrm>
                    <a:off x="18365788"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91" name="Line 1083">
                    <a:extLst>
                      <a:ext uri="{FF2B5EF4-FFF2-40B4-BE49-F238E27FC236}">
                        <a16:creationId xmlns:a16="http://schemas.microsoft.com/office/drawing/2014/main" id="{46F36CCF-60F3-8538-4463-76F6946CC8B9}"/>
                      </a:ext>
                    </a:extLst>
                  </p:cNvPr>
                  <p:cNvSpPr>
                    <a:spLocks noChangeShapeType="1"/>
                  </p:cNvSpPr>
                  <p:nvPr/>
                </p:nvSpPr>
                <p:spPr bwMode="auto">
                  <a:xfrm>
                    <a:off x="18341976" y="2978150"/>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92" name="Line 1084">
                    <a:extLst>
                      <a:ext uri="{FF2B5EF4-FFF2-40B4-BE49-F238E27FC236}">
                        <a16:creationId xmlns:a16="http://schemas.microsoft.com/office/drawing/2014/main" id="{5266F8B1-B2BA-0A29-2A69-109F251E3FCC}"/>
                      </a:ext>
                    </a:extLst>
                  </p:cNvPr>
                  <p:cNvSpPr>
                    <a:spLocks noChangeShapeType="1"/>
                  </p:cNvSpPr>
                  <p:nvPr/>
                </p:nvSpPr>
                <p:spPr bwMode="auto">
                  <a:xfrm>
                    <a:off x="18368963"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93" name="Line 1085">
                    <a:extLst>
                      <a:ext uri="{FF2B5EF4-FFF2-40B4-BE49-F238E27FC236}">
                        <a16:creationId xmlns:a16="http://schemas.microsoft.com/office/drawing/2014/main" id="{AAB82F47-DC0C-7DFA-C6BF-7377AD4C7B36}"/>
                      </a:ext>
                    </a:extLst>
                  </p:cNvPr>
                  <p:cNvSpPr>
                    <a:spLocks noChangeShapeType="1"/>
                  </p:cNvSpPr>
                  <p:nvPr/>
                </p:nvSpPr>
                <p:spPr bwMode="auto">
                  <a:xfrm>
                    <a:off x="18346738" y="2978150"/>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94" name="Line 1086">
                    <a:extLst>
                      <a:ext uri="{FF2B5EF4-FFF2-40B4-BE49-F238E27FC236}">
                        <a16:creationId xmlns:a16="http://schemas.microsoft.com/office/drawing/2014/main" id="{41BD302C-16B9-0F38-B1A9-51037C710A9A}"/>
                      </a:ext>
                    </a:extLst>
                  </p:cNvPr>
                  <p:cNvSpPr>
                    <a:spLocks noChangeShapeType="1"/>
                  </p:cNvSpPr>
                  <p:nvPr/>
                </p:nvSpPr>
                <p:spPr bwMode="auto">
                  <a:xfrm>
                    <a:off x="18372138"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95" name="Line 1087">
                    <a:extLst>
                      <a:ext uri="{FF2B5EF4-FFF2-40B4-BE49-F238E27FC236}">
                        <a16:creationId xmlns:a16="http://schemas.microsoft.com/office/drawing/2014/main" id="{580B9FAA-3D18-6D3B-D764-8521293A8BF8}"/>
                      </a:ext>
                    </a:extLst>
                  </p:cNvPr>
                  <p:cNvSpPr>
                    <a:spLocks noChangeShapeType="1"/>
                  </p:cNvSpPr>
                  <p:nvPr/>
                </p:nvSpPr>
                <p:spPr bwMode="auto">
                  <a:xfrm>
                    <a:off x="18349913" y="2978150"/>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96" name="Line 1088">
                    <a:extLst>
                      <a:ext uri="{FF2B5EF4-FFF2-40B4-BE49-F238E27FC236}">
                        <a16:creationId xmlns:a16="http://schemas.microsoft.com/office/drawing/2014/main" id="{A5A7B3DA-7581-C434-E3BE-139B5B9ACA3F}"/>
                      </a:ext>
                    </a:extLst>
                  </p:cNvPr>
                  <p:cNvSpPr>
                    <a:spLocks noChangeShapeType="1"/>
                  </p:cNvSpPr>
                  <p:nvPr/>
                </p:nvSpPr>
                <p:spPr bwMode="auto">
                  <a:xfrm>
                    <a:off x="18376901"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97" name="Line 1089">
                    <a:extLst>
                      <a:ext uri="{FF2B5EF4-FFF2-40B4-BE49-F238E27FC236}">
                        <a16:creationId xmlns:a16="http://schemas.microsoft.com/office/drawing/2014/main" id="{602B1BDB-372A-72E4-E620-DAB090F048AC}"/>
                      </a:ext>
                    </a:extLst>
                  </p:cNvPr>
                  <p:cNvSpPr>
                    <a:spLocks noChangeShapeType="1"/>
                  </p:cNvSpPr>
                  <p:nvPr/>
                </p:nvSpPr>
                <p:spPr bwMode="auto">
                  <a:xfrm>
                    <a:off x="18353088" y="2978150"/>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98" name="Line 1090">
                    <a:extLst>
                      <a:ext uri="{FF2B5EF4-FFF2-40B4-BE49-F238E27FC236}">
                        <a16:creationId xmlns:a16="http://schemas.microsoft.com/office/drawing/2014/main" id="{A941F7D0-215D-9089-466F-4862FF504E0E}"/>
                      </a:ext>
                    </a:extLst>
                  </p:cNvPr>
                  <p:cNvSpPr>
                    <a:spLocks noChangeShapeType="1"/>
                  </p:cNvSpPr>
                  <p:nvPr/>
                </p:nvSpPr>
                <p:spPr bwMode="auto">
                  <a:xfrm>
                    <a:off x="18383251"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99" name="Line 1091">
                    <a:extLst>
                      <a:ext uri="{FF2B5EF4-FFF2-40B4-BE49-F238E27FC236}">
                        <a16:creationId xmlns:a16="http://schemas.microsoft.com/office/drawing/2014/main" id="{7429B6F0-A490-80B4-1671-C60032A6BBFA}"/>
                      </a:ext>
                    </a:extLst>
                  </p:cNvPr>
                  <p:cNvSpPr>
                    <a:spLocks noChangeShapeType="1"/>
                  </p:cNvSpPr>
                  <p:nvPr/>
                </p:nvSpPr>
                <p:spPr bwMode="auto">
                  <a:xfrm>
                    <a:off x="18361026" y="2978150"/>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00" name="Line 1092">
                    <a:extLst>
                      <a:ext uri="{FF2B5EF4-FFF2-40B4-BE49-F238E27FC236}">
                        <a16:creationId xmlns:a16="http://schemas.microsoft.com/office/drawing/2014/main" id="{52022C4A-A0D3-AD41-47F2-08B5878D0E4B}"/>
                      </a:ext>
                    </a:extLst>
                  </p:cNvPr>
                  <p:cNvSpPr>
                    <a:spLocks noChangeShapeType="1"/>
                  </p:cNvSpPr>
                  <p:nvPr/>
                </p:nvSpPr>
                <p:spPr bwMode="auto">
                  <a:xfrm>
                    <a:off x="18388013"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01" name="Line 1093">
                    <a:extLst>
                      <a:ext uri="{FF2B5EF4-FFF2-40B4-BE49-F238E27FC236}">
                        <a16:creationId xmlns:a16="http://schemas.microsoft.com/office/drawing/2014/main" id="{B4E4ADAC-AFDB-2345-DA5C-852BF6C4FCA0}"/>
                      </a:ext>
                    </a:extLst>
                  </p:cNvPr>
                  <p:cNvSpPr>
                    <a:spLocks noChangeShapeType="1"/>
                  </p:cNvSpPr>
                  <p:nvPr/>
                </p:nvSpPr>
                <p:spPr bwMode="auto">
                  <a:xfrm>
                    <a:off x="18365788" y="2978150"/>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02" name="Line 1094">
                    <a:extLst>
                      <a:ext uri="{FF2B5EF4-FFF2-40B4-BE49-F238E27FC236}">
                        <a16:creationId xmlns:a16="http://schemas.microsoft.com/office/drawing/2014/main" id="{5D05BF18-1D8E-B3D9-E439-875424876E4A}"/>
                      </a:ext>
                    </a:extLst>
                  </p:cNvPr>
                  <p:cNvSpPr>
                    <a:spLocks noChangeShapeType="1"/>
                  </p:cNvSpPr>
                  <p:nvPr/>
                </p:nvSpPr>
                <p:spPr bwMode="auto">
                  <a:xfrm>
                    <a:off x="18399126"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03" name="Line 1095">
                    <a:extLst>
                      <a:ext uri="{FF2B5EF4-FFF2-40B4-BE49-F238E27FC236}">
                        <a16:creationId xmlns:a16="http://schemas.microsoft.com/office/drawing/2014/main" id="{FF291993-72AD-A288-0A8B-1F3E4821E1E5}"/>
                      </a:ext>
                    </a:extLst>
                  </p:cNvPr>
                  <p:cNvSpPr>
                    <a:spLocks noChangeShapeType="1"/>
                  </p:cNvSpPr>
                  <p:nvPr/>
                </p:nvSpPr>
                <p:spPr bwMode="auto">
                  <a:xfrm>
                    <a:off x="18376901" y="2978150"/>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04" name="Line 1096">
                    <a:extLst>
                      <a:ext uri="{FF2B5EF4-FFF2-40B4-BE49-F238E27FC236}">
                        <a16:creationId xmlns:a16="http://schemas.microsoft.com/office/drawing/2014/main" id="{ED29F31F-F38A-BD7D-0724-4B43226EE7FC}"/>
                      </a:ext>
                    </a:extLst>
                  </p:cNvPr>
                  <p:cNvSpPr>
                    <a:spLocks noChangeShapeType="1"/>
                  </p:cNvSpPr>
                  <p:nvPr/>
                </p:nvSpPr>
                <p:spPr bwMode="auto">
                  <a:xfrm>
                    <a:off x="18402301"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05" name="Line 1097">
                    <a:extLst>
                      <a:ext uri="{FF2B5EF4-FFF2-40B4-BE49-F238E27FC236}">
                        <a16:creationId xmlns:a16="http://schemas.microsoft.com/office/drawing/2014/main" id="{822108D2-C94D-5683-BB18-B5F99C66A5C9}"/>
                      </a:ext>
                    </a:extLst>
                  </p:cNvPr>
                  <p:cNvSpPr>
                    <a:spLocks noChangeShapeType="1"/>
                  </p:cNvSpPr>
                  <p:nvPr/>
                </p:nvSpPr>
                <p:spPr bwMode="auto">
                  <a:xfrm>
                    <a:off x="18383251" y="2978150"/>
                    <a:ext cx="4286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06" name="Line 1098">
                    <a:extLst>
                      <a:ext uri="{FF2B5EF4-FFF2-40B4-BE49-F238E27FC236}">
                        <a16:creationId xmlns:a16="http://schemas.microsoft.com/office/drawing/2014/main" id="{7CAAE2FD-76AB-6C46-B81A-E49DF16F8D6A}"/>
                      </a:ext>
                    </a:extLst>
                  </p:cNvPr>
                  <p:cNvSpPr>
                    <a:spLocks noChangeShapeType="1"/>
                  </p:cNvSpPr>
                  <p:nvPr/>
                </p:nvSpPr>
                <p:spPr bwMode="auto">
                  <a:xfrm>
                    <a:off x="18410238"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07" name="Line 1099">
                    <a:extLst>
                      <a:ext uri="{FF2B5EF4-FFF2-40B4-BE49-F238E27FC236}">
                        <a16:creationId xmlns:a16="http://schemas.microsoft.com/office/drawing/2014/main" id="{CF201812-60B7-DC2A-F286-1C56CBD46A41}"/>
                      </a:ext>
                    </a:extLst>
                  </p:cNvPr>
                  <p:cNvSpPr>
                    <a:spLocks noChangeShapeType="1"/>
                  </p:cNvSpPr>
                  <p:nvPr/>
                </p:nvSpPr>
                <p:spPr bwMode="auto">
                  <a:xfrm>
                    <a:off x="18388013" y="2978150"/>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08" name="Line 1100">
                    <a:extLst>
                      <a:ext uri="{FF2B5EF4-FFF2-40B4-BE49-F238E27FC236}">
                        <a16:creationId xmlns:a16="http://schemas.microsoft.com/office/drawing/2014/main" id="{E26FB5FA-CD82-16B7-856B-C345C654D972}"/>
                      </a:ext>
                    </a:extLst>
                  </p:cNvPr>
                  <p:cNvSpPr>
                    <a:spLocks noChangeShapeType="1"/>
                  </p:cNvSpPr>
                  <p:nvPr/>
                </p:nvSpPr>
                <p:spPr bwMode="auto">
                  <a:xfrm>
                    <a:off x="18440401"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09" name="Line 1101">
                    <a:extLst>
                      <a:ext uri="{FF2B5EF4-FFF2-40B4-BE49-F238E27FC236}">
                        <a16:creationId xmlns:a16="http://schemas.microsoft.com/office/drawing/2014/main" id="{B485E6FD-9E95-F96F-6CB1-B9433D2CD64B}"/>
                      </a:ext>
                    </a:extLst>
                  </p:cNvPr>
                  <p:cNvSpPr>
                    <a:spLocks noChangeShapeType="1"/>
                  </p:cNvSpPr>
                  <p:nvPr/>
                </p:nvSpPr>
                <p:spPr bwMode="auto">
                  <a:xfrm>
                    <a:off x="18418176" y="2978150"/>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10" name="Line 1102">
                    <a:extLst>
                      <a:ext uri="{FF2B5EF4-FFF2-40B4-BE49-F238E27FC236}">
                        <a16:creationId xmlns:a16="http://schemas.microsoft.com/office/drawing/2014/main" id="{F82F646B-BC23-CA19-576C-EE6E253A2FD8}"/>
                      </a:ext>
                    </a:extLst>
                  </p:cNvPr>
                  <p:cNvSpPr>
                    <a:spLocks noChangeShapeType="1"/>
                  </p:cNvSpPr>
                  <p:nvPr/>
                </p:nvSpPr>
                <p:spPr bwMode="auto">
                  <a:xfrm>
                    <a:off x="18443576" y="295592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11" name="Line 1103">
                    <a:extLst>
                      <a:ext uri="{FF2B5EF4-FFF2-40B4-BE49-F238E27FC236}">
                        <a16:creationId xmlns:a16="http://schemas.microsoft.com/office/drawing/2014/main" id="{616CD4BC-0B18-3EE1-5944-C64F2FCD0384}"/>
                      </a:ext>
                    </a:extLst>
                  </p:cNvPr>
                  <p:cNvSpPr>
                    <a:spLocks noChangeShapeType="1"/>
                  </p:cNvSpPr>
                  <p:nvPr/>
                </p:nvSpPr>
                <p:spPr bwMode="auto">
                  <a:xfrm>
                    <a:off x="18421351" y="2978150"/>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12" name="Line 1104">
                    <a:extLst>
                      <a:ext uri="{FF2B5EF4-FFF2-40B4-BE49-F238E27FC236}">
                        <a16:creationId xmlns:a16="http://schemas.microsoft.com/office/drawing/2014/main" id="{0BF7EF82-2234-9687-656E-09E6F225F5AA}"/>
                      </a:ext>
                    </a:extLst>
                  </p:cNvPr>
                  <p:cNvSpPr>
                    <a:spLocks noChangeShapeType="1"/>
                  </p:cNvSpPr>
                  <p:nvPr/>
                </p:nvSpPr>
                <p:spPr bwMode="auto">
                  <a:xfrm>
                    <a:off x="18503901" y="3040063"/>
                    <a:ext cx="0" cy="444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13" name="Line 1105">
                    <a:extLst>
                      <a:ext uri="{FF2B5EF4-FFF2-40B4-BE49-F238E27FC236}">
                        <a16:creationId xmlns:a16="http://schemas.microsoft.com/office/drawing/2014/main" id="{4207E953-10AE-D61D-063D-6185B52B43CA}"/>
                      </a:ext>
                    </a:extLst>
                  </p:cNvPr>
                  <p:cNvSpPr>
                    <a:spLocks noChangeShapeType="1"/>
                  </p:cNvSpPr>
                  <p:nvPr/>
                </p:nvSpPr>
                <p:spPr bwMode="auto">
                  <a:xfrm>
                    <a:off x="18481676" y="3062288"/>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14" name="Line 1106">
                    <a:extLst>
                      <a:ext uri="{FF2B5EF4-FFF2-40B4-BE49-F238E27FC236}">
                        <a16:creationId xmlns:a16="http://schemas.microsoft.com/office/drawing/2014/main" id="{6EEB1B87-F587-6A84-0C84-FD297B5D71EB}"/>
                      </a:ext>
                    </a:extLst>
                  </p:cNvPr>
                  <p:cNvSpPr>
                    <a:spLocks noChangeShapeType="1"/>
                  </p:cNvSpPr>
                  <p:nvPr/>
                </p:nvSpPr>
                <p:spPr bwMode="auto">
                  <a:xfrm>
                    <a:off x="18511838" y="3040063"/>
                    <a:ext cx="0" cy="444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15" name="Line 1107">
                    <a:extLst>
                      <a:ext uri="{FF2B5EF4-FFF2-40B4-BE49-F238E27FC236}">
                        <a16:creationId xmlns:a16="http://schemas.microsoft.com/office/drawing/2014/main" id="{136F8CFC-5C01-02CB-795B-AA5D04884624}"/>
                      </a:ext>
                    </a:extLst>
                  </p:cNvPr>
                  <p:cNvSpPr>
                    <a:spLocks noChangeShapeType="1"/>
                  </p:cNvSpPr>
                  <p:nvPr/>
                </p:nvSpPr>
                <p:spPr bwMode="auto">
                  <a:xfrm>
                    <a:off x="18489613" y="3062288"/>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16" name="Line 1108">
                    <a:extLst>
                      <a:ext uri="{FF2B5EF4-FFF2-40B4-BE49-F238E27FC236}">
                        <a16:creationId xmlns:a16="http://schemas.microsoft.com/office/drawing/2014/main" id="{4F64378B-935A-3760-14E0-1E1481804911}"/>
                      </a:ext>
                    </a:extLst>
                  </p:cNvPr>
                  <p:cNvSpPr>
                    <a:spLocks noChangeShapeType="1"/>
                  </p:cNvSpPr>
                  <p:nvPr/>
                </p:nvSpPr>
                <p:spPr bwMode="auto">
                  <a:xfrm>
                    <a:off x="18519776" y="3040063"/>
                    <a:ext cx="0" cy="444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17" name="Line 1109">
                    <a:extLst>
                      <a:ext uri="{FF2B5EF4-FFF2-40B4-BE49-F238E27FC236}">
                        <a16:creationId xmlns:a16="http://schemas.microsoft.com/office/drawing/2014/main" id="{200075DC-0B17-25C4-F87B-754E7428E374}"/>
                      </a:ext>
                    </a:extLst>
                  </p:cNvPr>
                  <p:cNvSpPr>
                    <a:spLocks noChangeShapeType="1"/>
                  </p:cNvSpPr>
                  <p:nvPr/>
                </p:nvSpPr>
                <p:spPr bwMode="auto">
                  <a:xfrm>
                    <a:off x="18497551" y="3062288"/>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18" name="Line 1110">
                    <a:extLst>
                      <a:ext uri="{FF2B5EF4-FFF2-40B4-BE49-F238E27FC236}">
                        <a16:creationId xmlns:a16="http://schemas.microsoft.com/office/drawing/2014/main" id="{6C801254-1E7B-541D-E4B0-21630B51432B}"/>
                      </a:ext>
                    </a:extLst>
                  </p:cNvPr>
                  <p:cNvSpPr>
                    <a:spLocks noChangeShapeType="1"/>
                  </p:cNvSpPr>
                  <p:nvPr/>
                </p:nvSpPr>
                <p:spPr bwMode="auto">
                  <a:xfrm>
                    <a:off x="18527713" y="3040063"/>
                    <a:ext cx="0" cy="444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19" name="Line 1111">
                    <a:extLst>
                      <a:ext uri="{FF2B5EF4-FFF2-40B4-BE49-F238E27FC236}">
                        <a16:creationId xmlns:a16="http://schemas.microsoft.com/office/drawing/2014/main" id="{0835C5D2-5CAB-8B66-3485-ACEF81869EF3}"/>
                      </a:ext>
                    </a:extLst>
                  </p:cNvPr>
                  <p:cNvSpPr>
                    <a:spLocks noChangeShapeType="1"/>
                  </p:cNvSpPr>
                  <p:nvPr/>
                </p:nvSpPr>
                <p:spPr bwMode="auto">
                  <a:xfrm>
                    <a:off x="18503901" y="3062288"/>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20" name="Line 1112">
                    <a:extLst>
                      <a:ext uri="{FF2B5EF4-FFF2-40B4-BE49-F238E27FC236}">
                        <a16:creationId xmlns:a16="http://schemas.microsoft.com/office/drawing/2014/main" id="{B395E851-E900-0966-7FC1-C4D8C43B6CF6}"/>
                      </a:ext>
                    </a:extLst>
                  </p:cNvPr>
                  <p:cNvSpPr>
                    <a:spLocks noChangeShapeType="1"/>
                  </p:cNvSpPr>
                  <p:nvPr/>
                </p:nvSpPr>
                <p:spPr bwMode="auto">
                  <a:xfrm>
                    <a:off x="18534063" y="3040063"/>
                    <a:ext cx="0" cy="444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21" name="Line 1113">
                    <a:extLst>
                      <a:ext uri="{FF2B5EF4-FFF2-40B4-BE49-F238E27FC236}">
                        <a16:creationId xmlns:a16="http://schemas.microsoft.com/office/drawing/2014/main" id="{8F71DDA9-180B-C060-263A-00DB730E7BBA}"/>
                      </a:ext>
                    </a:extLst>
                  </p:cNvPr>
                  <p:cNvSpPr>
                    <a:spLocks noChangeShapeType="1"/>
                  </p:cNvSpPr>
                  <p:nvPr/>
                </p:nvSpPr>
                <p:spPr bwMode="auto">
                  <a:xfrm>
                    <a:off x="18511838" y="3062288"/>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22" name="Line 1114">
                    <a:extLst>
                      <a:ext uri="{FF2B5EF4-FFF2-40B4-BE49-F238E27FC236}">
                        <a16:creationId xmlns:a16="http://schemas.microsoft.com/office/drawing/2014/main" id="{1E807B2E-1C93-9A97-802F-CD503467305E}"/>
                      </a:ext>
                    </a:extLst>
                  </p:cNvPr>
                  <p:cNvSpPr>
                    <a:spLocks noChangeShapeType="1"/>
                  </p:cNvSpPr>
                  <p:nvPr/>
                </p:nvSpPr>
                <p:spPr bwMode="auto">
                  <a:xfrm>
                    <a:off x="18542001" y="3040063"/>
                    <a:ext cx="0" cy="444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23" name="Line 1115">
                    <a:extLst>
                      <a:ext uri="{FF2B5EF4-FFF2-40B4-BE49-F238E27FC236}">
                        <a16:creationId xmlns:a16="http://schemas.microsoft.com/office/drawing/2014/main" id="{4DF730BB-DA62-3BFA-4673-1B6C63017628}"/>
                      </a:ext>
                    </a:extLst>
                  </p:cNvPr>
                  <p:cNvSpPr>
                    <a:spLocks noChangeShapeType="1"/>
                  </p:cNvSpPr>
                  <p:nvPr/>
                </p:nvSpPr>
                <p:spPr bwMode="auto">
                  <a:xfrm>
                    <a:off x="18519776" y="3062288"/>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24" name="Line 1116">
                    <a:extLst>
                      <a:ext uri="{FF2B5EF4-FFF2-40B4-BE49-F238E27FC236}">
                        <a16:creationId xmlns:a16="http://schemas.microsoft.com/office/drawing/2014/main" id="{2FA993FA-D79D-4BCF-67EF-5B3039D0130E}"/>
                      </a:ext>
                    </a:extLst>
                  </p:cNvPr>
                  <p:cNvSpPr>
                    <a:spLocks noChangeShapeType="1"/>
                  </p:cNvSpPr>
                  <p:nvPr/>
                </p:nvSpPr>
                <p:spPr bwMode="auto">
                  <a:xfrm>
                    <a:off x="18549938" y="3040063"/>
                    <a:ext cx="0" cy="444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25" name="Line 1117">
                    <a:extLst>
                      <a:ext uri="{FF2B5EF4-FFF2-40B4-BE49-F238E27FC236}">
                        <a16:creationId xmlns:a16="http://schemas.microsoft.com/office/drawing/2014/main" id="{EA9CE14C-931A-592A-02DF-56A19E504C23}"/>
                      </a:ext>
                    </a:extLst>
                  </p:cNvPr>
                  <p:cNvSpPr>
                    <a:spLocks noChangeShapeType="1"/>
                  </p:cNvSpPr>
                  <p:nvPr/>
                </p:nvSpPr>
                <p:spPr bwMode="auto">
                  <a:xfrm>
                    <a:off x="18527713" y="3062288"/>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26" name="Line 1118">
                    <a:extLst>
                      <a:ext uri="{FF2B5EF4-FFF2-40B4-BE49-F238E27FC236}">
                        <a16:creationId xmlns:a16="http://schemas.microsoft.com/office/drawing/2014/main" id="{11892587-A2D7-5312-345D-0C09D9825F33}"/>
                      </a:ext>
                    </a:extLst>
                  </p:cNvPr>
                  <p:cNvSpPr>
                    <a:spLocks noChangeShapeType="1"/>
                  </p:cNvSpPr>
                  <p:nvPr/>
                </p:nvSpPr>
                <p:spPr bwMode="auto">
                  <a:xfrm>
                    <a:off x="18557876" y="3040063"/>
                    <a:ext cx="0" cy="444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27" name="Line 1119">
                    <a:extLst>
                      <a:ext uri="{FF2B5EF4-FFF2-40B4-BE49-F238E27FC236}">
                        <a16:creationId xmlns:a16="http://schemas.microsoft.com/office/drawing/2014/main" id="{A0A3F9DD-F421-618B-8E8A-4787CA419B47}"/>
                      </a:ext>
                    </a:extLst>
                  </p:cNvPr>
                  <p:cNvSpPr>
                    <a:spLocks noChangeShapeType="1"/>
                  </p:cNvSpPr>
                  <p:nvPr/>
                </p:nvSpPr>
                <p:spPr bwMode="auto">
                  <a:xfrm>
                    <a:off x="18534063" y="3062288"/>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28" name="Line 1120">
                    <a:extLst>
                      <a:ext uri="{FF2B5EF4-FFF2-40B4-BE49-F238E27FC236}">
                        <a16:creationId xmlns:a16="http://schemas.microsoft.com/office/drawing/2014/main" id="{F54A7016-5C61-F669-7BAD-DC720DE5B253}"/>
                      </a:ext>
                    </a:extLst>
                  </p:cNvPr>
                  <p:cNvSpPr>
                    <a:spLocks noChangeShapeType="1"/>
                  </p:cNvSpPr>
                  <p:nvPr/>
                </p:nvSpPr>
                <p:spPr bwMode="auto">
                  <a:xfrm>
                    <a:off x="18568988" y="3040063"/>
                    <a:ext cx="0" cy="444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29" name="Line 1121">
                    <a:extLst>
                      <a:ext uri="{FF2B5EF4-FFF2-40B4-BE49-F238E27FC236}">
                        <a16:creationId xmlns:a16="http://schemas.microsoft.com/office/drawing/2014/main" id="{A34E2770-0469-D929-A8E6-06CA2E65CBFC}"/>
                      </a:ext>
                    </a:extLst>
                  </p:cNvPr>
                  <p:cNvSpPr>
                    <a:spLocks noChangeShapeType="1"/>
                  </p:cNvSpPr>
                  <p:nvPr/>
                </p:nvSpPr>
                <p:spPr bwMode="auto">
                  <a:xfrm>
                    <a:off x="18549938" y="3062288"/>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30" name="Line 1122">
                    <a:extLst>
                      <a:ext uri="{FF2B5EF4-FFF2-40B4-BE49-F238E27FC236}">
                        <a16:creationId xmlns:a16="http://schemas.microsoft.com/office/drawing/2014/main" id="{571BE8CC-2ECA-5F03-B1ED-295385227BAD}"/>
                      </a:ext>
                    </a:extLst>
                  </p:cNvPr>
                  <p:cNvSpPr>
                    <a:spLocks noChangeShapeType="1"/>
                  </p:cNvSpPr>
                  <p:nvPr/>
                </p:nvSpPr>
                <p:spPr bwMode="auto">
                  <a:xfrm>
                    <a:off x="18575338" y="3040063"/>
                    <a:ext cx="0" cy="444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31" name="Line 1123">
                    <a:extLst>
                      <a:ext uri="{FF2B5EF4-FFF2-40B4-BE49-F238E27FC236}">
                        <a16:creationId xmlns:a16="http://schemas.microsoft.com/office/drawing/2014/main" id="{BEC98538-F26B-A74A-AE03-9FF5EFCB98F9}"/>
                      </a:ext>
                    </a:extLst>
                  </p:cNvPr>
                  <p:cNvSpPr>
                    <a:spLocks noChangeShapeType="1"/>
                  </p:cNvSpPr>
                  <p:nvPr/>
                </p:nvSpPr>
                <p:spPr bwMode="auto">
                  <a:xfrm>
                    <a:off x="18557876" y="3062288"/>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32" name="Line 1124">
                    <a:extLst>
                      <a:ext uri="{FF2B5EF4-FFF2-40B4-BE49-F238E27FC236}">
                        <a16:creationId xmlns:a16="http://schemas.microsoft.com/office/drawing/2014/main" id="{3A650D1C-9102-8376-074A-A2AA798DD5D4}"/>
                      </a:ext>
                    </a:extLst>
                  </p:cNvPr>
                  <p:cNvSpPr>
                    <a:spLocks noChangeShapeType="1"/>
                  </p:cNvSpPr>
                  <p:nvPr/>
                </p:nvSpPr>
                <p:spPr bwMode="auto">
                  <a:xfrm>
                    <a:off x="18610263" y="319087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33" name="Line 1125">
                    <a:extLst>
                      <a:ext uri="{FF2B5EF4-FFF2-40B4-BE49-F238E27FC236}">
                        <a16:creationId xmlns:a16="http://schemas.microsoft.com/office/drawing/2014/main" id="{72CDB8C4-BE2F-AA1A-35B2-76D42ECFB77C}"/>
                      </a:ext>
                    </a:extLst>
                  </p:cNvPr>
                  <p:cNvSpPr>
                    <a:spLocks noChangeShapeType="1"/>
                  </p:cNvSpPr>
                  <p:nvPr/>
                </p:nvSpPr>
                <p:spPr bwMode="auto">
                  <a:xfrm>
                    <a:off x="18591213" y="3213100"/>
                    <a:ext cx="412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34" name="Line 1126">
                    <a:extLst>
                      <a:ext uri="{FF2B5EF4-FFF2-40B4-BE49-F238E27FC236}">
                        <a16:creationId xmlns:a16="http://schemas.microsoft.com/office/drawing/2014/main" id="{723F724B-7B98-3664-3AED-B46CA7B4E0C5}"/>
                      </a:ext>
                    </a:extLst>
                  </p:cNvPr>
                  <p:cNvSpPr>
                    <a:spLocks noChangeShapeType="1"/>
                  </p:cNvSpPr>
                  <p:nvPr/>
                </p:nvSpPr>
                <p:spPr bwMode="auto">
                  <a:xfrm>
                    <a:off x="18659476" y="319087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35" name="Line 1127">
                    <a:extLst>
                      <a:ext uri="{FF2B5EF4-FFF2-40B4-BE49-F238E27FC236}">
                        <a16:creationId xmlns:a16="http://schemas.microsoft.com/office/drawing/2014/main" id="{3F36A094-1634-797D-48E0-F17E1C9C0554}"/>
                      </a:ext>
                    </a:extLst>
                  </p:cNvPr>
                  <p:cNvSpPr>
                    <a:spLocks noChangeShapeType="1"/>
                  </p:cNvSpPr>
                  <p:nvPr/>
                </p:nvSpPr>
                <p:spPr bwMode="auto">
                  <a:xfrm>
                    <a:off x="18635663" y="3213100"/>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36" name="Line 1128">
                    <a:extLst>
                      <a:ext uri="{FF2B5EF4-FFF2-40B4-BE49-F238E27FC236}">
                        <a16:creationId xmlns:a16="http://schemas.microsoft.com/office/drawing/2014/main" id="{AFCB8929-BD65-1FDF-5994-E90DAC97D006}"/>
                      </a:ext>
                    </a:extLst>
                  </p:cNvPr>
                  <p:cNvSpPr>
                    <a:spLocks noChangeShapeType="1"/>
                  </p:cNvSpPr>
                  <p:nvPr/>
                </p:nvSpPr>
                <p:spPr bwMode="auto">
                  <a:xfrm>
                    <a:off x="18734088" y="319087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37" name="Line 1129">
                    <a:extLst>
                      <a:ext uri="{FF2B5EF4-FFF2-40B4-BE49-F238E27FC236}">
                        <a16:creationId xmlns:a16="http://schemas.microsoft.com/office/drawing/2014/main" id="{59293929-9FDA-3F5F-B919-195A5CBF1C31}"/>
                      </a:ext>
                    </a:extLst>
                  </p:cNvPr>
                  <p:cNvSpPr>
                    <a:spLocks noChangeShapeType="1"/>
                  </p:cNvSpPr>
                  <p:nvPr/>
                </p:nvSpPr>
                <p:spPr bwMode="auto">
                  <a:xfrm>
                    <a:off x="18711863" y="3213100"/>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38" name="Line 1130">
                    <a:extLst>
                      <a:ext uri="{FF2B5EF4-FFF2-40B4-BE49-F238E27FC236}">
                        <a16:creationId xmlns:a16="http://schemas.microsoft.com/office/drawing/2014/main" id="{9AC0EDCC-0BCD-9B08-DD7C-5AE29DE3011E}"/>
                      </a:ext>
                    </a:extLst>
                  </p:cNvPr>
                  <p:cNvSpPr>
                    <a:spLocks noChangeShapeType="1"/>
                  </p:cNvSpPr>
                  <p:nvPr/>
                </p:nvSpPr>
                <p:spPr bwMode="auto">
                  <a:xfrm>
                    <a:off x="18756313" y="319087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39" name="Line 1131">
                    <a:extLst>
                      <a:ext uri="{FF2B5EF4-FFF2-40B4-BE49-F238E27FC236}">
                        <a16:creationId xmlns:a16="http://schemas.microsoft.com/office/drawing/2014/main" id="{C62643BF-4F5A-B3DF-0670-AB84AF5AA7BE}"/>
                      </a:ext>
                    </a:extLst>
                  </p:cNvPr>
                  <p:cNvSpPr>
                    <a:spLocks noChangeShapeType="1"/>
                  </p:cNvSpPr>
                  <p:nvPr/>
                </p:nvSpPr>
                <p:spPr bwMode="auto">
                  <a:xfrm>
                    <a:off x="18734088" y="3213100"/>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40" name="Line 1132">
                    <a:extLst>
                      <a:ext uri="{FF2B5EF4-FFF2-40B4-BE49-F238E27FC236}">
                        <a16:creationId xmlns:a16="http://schemas.microsoft.com/office/drawing/2014/main" id="{33A6B605-749A-677F-34CA-8667F12E75C3}"/>
                      </a:ext>
                    </a:extLst>
                  </p:cNvPr>
                  <p:cNvSpPr>
                    <a:spLocks noChangeShapeType="1"/>
                  </p:cNvSpPr>
                  <p:nvPr/>
                </p:nvSpPr>
                <p:spPr bwMode="auto">
                  <a:xfrm>
                    <a:off x="18764251" y="319087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41" name="Line 1133">
                    <a:extLst>
                      <a:ext uri="{FF2B5EF4-FFF2-40B4-BE49-F238E27FC236}">
                        <a16:creationId xmlns:a16="http://schemas.microsoft.com/office/drawing/2014/main" id="{ADB7AC5C-97EE-2658-21D3-75951A7FD679}"/>
                      </a:ext>
                    </a:extLst>
                  </p:cNvPr>
                  <p:cNvSpPr>
                    <a:spLocks noChangeShapeType="1"/>
                  </p:cNvSpPr>
                  <p:nvPr/>
                </p:nvSpPr>
                <p:spPr bwMode="auto">
                  <a:xfrm>
                    <a:off x="18742026" y="3213100"/>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42" name="Line 1134">
                    <a:extLst>
                      <a:ext uri="{FF2B5EF4-FFF2-40B4-BE49-F238E27FC236}">
                        <a16:creationId xmlns:a16="http://schemas.microsoft.com/office/drawing/2014/main" id="{CEE0CBDE-06D9-C943-BF75-9A28D92C7404}"/>
                      </a:ext>
                    </a:extLst>
                  </p:cNvPr>
                  <p:cNvSpPr>
                    <a:spLocks noChangeShapeType="1"/>
                  </p:cNvSpPr>
                  <p:nvPr/>
                </p:nvSpPr>
                <p:spPr bwMode="auto">
                  <a:xfrm>
                    <a:off x="18772188" y="319087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43" name="Line 1135">
                    <a:extLst>
                      <a:ext uri="{FF2B5EF4-FFF2-40B4-BE49-F238E27FC236}">
                        <a16:creationId xmlns:a16="http://schemas.microsoft.com/office/drawing/2014/main" id="{D7ABE6B1-88E2-B780-E0DB-373A14D70D23}"/>
                      </a:ext>
                    </a:extLst>
                  </p:cNvPr>
                  <p:cNvSpPr>
                    <a:spLocks noChangeShapeType="1"/>
                  </p:cNvSpPr>
                  <p:nvPr/>
                </p:nvSpPr>
                <p:spPr bwMode="auto">
                  <a:xfrm>
                    <a:off x="18749963" y="3213100"/>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44" name="Line 1136">
                    <a:extLst>
                      <a:ext uri="{FF2B5EF4-FFF2-40B4-BE49-F238E27FC236}">
                        <a16:creationId xmlns:a16="http://schemas.microsoft.com/office/drawing/2014/main" id="{A8F8F276-ADC6-9FB6-0A6F-197730566C01}"/>
                      </a:ext>
                    </a:extLst>
                  </p:cNvPr>
                  <p:cNvSpPr>
                    <a:spLocks noChangeShapeType="1"/>
                  </p:cNvSpPr>
                  <p:nvPr/>
                </p:nvSpPr>
                <p:spPr bwMode="auto">
                  <a:xfrm>
                    <a:off x="18780126" y="319087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45" name="Line 1137">
                    <a:extLst>
                      <a:ext uri="{FF2B5EF4-FFF2-40B4-BE49-F238E27FC236}">
                        <a16:creationId xmlns:a16="http://schemas.microsoft.com/office/drawing/2014/main" id="{B21941D6-70DD-38A9-2F13-A199C63A7952}"/>
                      </a:ext>
                    </a:extLst>
                  </p:cNvPr>
                  <p:cNvSpPr>
                    <a:spLocks noChangeShapeType="1"/>
                  </p:cNvSpPr>
                  <p:nvPr/>
                </p:nvSpPr>
                <p:spPr bwMode="auto">
                  <a:xfrm>
                    <a:off x="18756313" y="3213100"/>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46" name="Line 1138">
                    <a:extLst>
                      <a:ext uri="{FF2B5EF4-FFF2-40B4-BE49-F238E27FC236}">
                        <a16:creationId xmlns:a16="http://schemas.microsoft.com/office/drawing/2014/main" id="{463EE9E5-CBC8-96C2-5C73-913B76278DA2}"/>
                      </a:ext>
                    </a:extLst>
                  </p:cNvPr>
                  <p:cNvSpPr>
                    <a:spLocks noChangeShapeType="1"/>
                  </p:cNvSpPr>
                  <p:nvPr/>
                </p:nvSpPr>
                <p:spPr bwMode="auto">
                  <a:xfrm>
                    <a:off x="18786476" y="319087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47" name="Line 1139">
                    <a:extLst>
                      <a:ext uri="{FF2B5EF4-FFF2-40B4-BE49-F238E27FC236}">
                        <a16:creationId xmlns:a16="http://schemas.microsoft.com/office/drawing/2014/main" id="{234DF476-B1D5-8A57-C6BA-7C696C3D7283}"/>
                      </a:ext>
                    </a:extLst>
                  </p:cNvPr>
                  <p:cNvSpPr>
                    <a:spLocks noChangeShapeType="1"/>
                  </p:cNvSpPr>
                  <p:nvPr/>
                </p:nvSpPr>
                <p:spPr bwMode="auto">
                  <a:xfrm>
                    <a:off x="18764251" y="3213100"/>
                    <a:ext cx="460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48" name="Line 1140">
                    <a:extLst>
                      <a:ext uri="{FF2B5EF4-FFF2-40B4-BE49-F238E27FC236}">
                        <a16:creationId xmlns:a16="http://schemas.microsoft.com/office/drawing/2014/main" id="{E78EF45C-F89C-AF30-C721-14A559156730}"/>
                      </a:ext>
                    </a:extLst>
                  </p:cNvPr>
                  <p:cNvSpPr>
                    <a:spLocks noChangeShapeType="1"/>
                  </p:cNvSpPr>
                  <p:nvPr/>
                </p:nvSpPr>
                <p:spPr bwMode="auto">
                  <a:xfrm>
                    <a:off x="18794413" y="319087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49" name="Line 1141">
                    <a:extLst>
                      <a:ext uri="{FF2B5EF4-FFF2-40B4-BE49-F238E27FC236}">
                        <a16:creationId xmlns:a16="http://schemas.microsoft.com/office/drawing/2014/main" id="{A5A31B7E-A8ED-009B-CC9E-D7295B035B93}"/>
                      </a:ext>
                    </a:extLst>
                  </p:cNvPr>
                  <p:cNvSpPr>
                    <a:spLocks noChangeShapeType="1"/>
                  </p:cNvSpPr>
                  <p:nvPr/>
                </p:nvSpPr>
                <p:spPr bwMode="auto">
                  <a:xfrm>
                    <a:off x="18772188" y="3213100"/>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50" name="Line 1142">
                    <a:extLst>
                      <a:ext uri="{FF2B5EF4-FFF2-40B4-BE49-F238E27FC236}">
                        <a16:creationId xmlns:a16="http://schemas.microsoft.com/office/drawing/2014/main" id="{5EFB435E-9BDF-59F9-AC52-886DE8A32B4D}"/>
                      </a:ext>
                    </a:extLst>
                  </p:cNvPr>
                  <p:cNvSpPr>
                    <a:spLocks noChangeShapeType="1"/>
                  </p:cNvSpPr>
                  <p:nvPr/>
                </p:nvSpPr>
                <p:spPr bwMode="auto">
                  <a:xfrm>
                    <a:off x="18802351" y="319087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51" name="Line 1143">
                    <a:extLst>
                      <a:ext uri="{FF2B5EF4-FFF2-40B4-BE49-F238E27FC236}">
                        <a16:creationId xmlns:a16="http://schemas.microsoft.com/office/drawing/2014/main" id="{B0D73E8B-E303-EE54-BC6B-8D413CF6D63D}"/>
                      </a:ext>
                    </a:extLst>
                  </p:cNvPr>
                  <p:cNvSpPr>
                    <a:spLocks noChangeShapeType="1"/>
                  </p:cNvSpPr>
                  <p:nvPr/>
                </p:nvSpPr>
                <p:spPr bwMode="auto">
                  <a:xfrm>
                    <a:off x="18780126" y="3213100"/>
                    <a:ext cx="444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52" name="Line 1144">
                    <a:extLst>
                      <a:ext uri="{FF2B5EF4-FFF2-40B4-BE49-F238E27FC236}">
                        <a16:creationId xmlns:a16="http://schemas.microsoft.com/office/drawing/2014/main" id="{D906EEB2-96D8-91B9-2532-C179CE1B43F1}"/>
                      </a:ext>
                    </a:extLst>
                  </p:cNvPr>
                  <p:cNvSpPr>
                    <a:spLocks noChangeShapeType="1"/>
                  </p:cNvSpPr>
                  <p:nvPr/>
                </p:nvSpPr>
                <p:spPr bwMode="auto">
                  <a:xfrm>
                    <a:off x="18810288" y="3190875"/>
                    <a:ext cx="0" cy="460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53" name="Line 1145">
                    <a:extLst>
                      <a:ext uri="{FF2B5EF4-FFF2-40B4-BE49-F238E27FC236}">
                        <a16:creationId xmlns:a16="http://schemas.microsoft.com/office/drawing/2014/main" id="{CE43A43B-B0F0-0FF9-5CBF-5FB95B77DB5A}"/>
                      </a:ext>
                    </a:extLst>
                  </p:cNvPr>
                  <p:cNvSpPr>
                    <a:spLocks noChangeShapeType="1"/>
                  </p:cNvSpPr>
                  <p:nvPr/>
                </p:nvSpPr>
                <p:spPr bwMode="auto">
                  <a:xfrm>
                    <a:off x="18786476" y="3213100"/>
                    <a:ext cx="4286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grpSp>
          </p:grpSp>
          <p:cxnSp>
            <p:nvCxnSpPr>
              <p:cNvPr id="4" name="Straight Connector 3">
                <a:extLst>
                  <a:ext uri="{FF2B5EF4-FFF2-40B4-BE49-F238E27FC236}">
                    <a16:creationId xmlns:a16="http://schemas.microsoft.com/office/drawing/2014/main" id="{D75543C8-C023-C67A-87CC-62516E117EAF}"/>
                  </a:ext>
                </a:extLst>
              </p:cNvPr>
              <p:cNvCxnSpPr>
                <a:cxnSpLocks/>
              </p:cNvCxnSpPr>
              <p:nvPr/>
            </p:nvCxnSpPr>
            <p:spPr>
              <a:xfrm>
                <a:off x="5540334" y="3321698"/>
                <a:ext cx="0" cy="625151"/>
              </a:xfrm>
              <a:prstGeom prst="line">
                <a:avLst/>
              </a:prstGeom>
              <a:ln w="9525">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414E344-08F5-DE31-0203-03C6E1578297}"/>
                  </a:ext>
                </a:extLst>
              </p:cNvPr>
              <p:cNvCxnSpPr>
                <a:cxnSpLocks/>
              </p:cNvCxnSpPr>
              <p:nvPr/>
            </p:nvCxnSpPr>
            <p:spPr>
              <a:xfrm>
                <a:off x="7064334" y="3390123"/>
                <a:ext cx="0" cy="625151"/>
              </a:xfrm>
              <a:prstGeom prst="line">
                <a:avLst/>
              </a:prstGeom>
              <a:ln w="9525">
                <a:solidFill>
                  <a:srgbClr val="000000"/>
                </a:solidFill>
                <a:prstDash val="dash"/>
              </a:ln>
            </p:spPr>
            <p:style>
              <a:lnRef idx="1">
                <a:schemeClr val="accent1"/>
              </a:lnRef>
              <a:fillRef idx="0">
                <a:schemeClr val="accent1"/>
              </a:fillRef>
              <a:effectRef idx="0">
                <a:schemeClr val="accent1"/>
              </a:effectRef>
              <a:fontRef idx="minor">
                <a:schemeClr val="tx1"/>
              </a:fontRef>
            </p:style>
          </p:cxnSp>
        </p:grpSp>
      </p:grpSp>
      <p:sp>
        <p:nvSpPr>
          <p:cNvPr id="5" name="Rectangle 4">
            <a:extLst>
              <a:ext uri="{FF2B5EF4-FFF2-40B4-BE49-F238E27FC236}">
                <a16:creationId xmlns:a16="http://schemas.microsoft.com/office/drawing/2014/main" id="{181BAD75-CCD4-7967-EC51-ECB9D99A61B4}"/>
              </a:ext>
            </a:extLst>
          </p:cNvPr>
          <p:cNvSpPr/>
          <p:nvPr/>
        </p:nvSpPr>
        <p:spPr>
          <a:xfrm>
            <a:off x="2165554" y="1885012"/>
            <a:ext cx="5602012" cy="3786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SOLO-1: Time to first subsequent therapy</a:t>
            </a:r>
            <a:r>
              <a:rPr lang="en-GB" b="1" baseline="30000" dirty="0"/>
              <a:t>1,2</a:t>
            </a:r>
          </a:p>
        </p:txBody>
      </p:sp>
      <p:sp>
        <p:nvSpPr>
          <p:cNvPr id="713" name="Title 1">
            <a:extLst>
              <a:ext uri="{FF2B5EF4-FFF2-40B4-BE49-F238E27FC236}">
                <a16:creationId xmlns:a16="http://schemas.microsoft.com/office/drawing/2014/main" id="{DB100722-E2CA-477C-A4E4-BED355677B53}"/>
              </a:ext>
            </a:extLst>
          </p:cNvPr>
          <p:cNvSpPr txBox="1">
            <a:spLocks/>
          </p:cNvSpPr>
          <p:nvPr/>
        </p:nvSpPr>
        <p:spPr>
          <a:xfrm>
            <a:off x="758657" y="337860"/>
            <a:ext cx="10515600" cy="1074738"/>
          </a:xfrm>
          <a:prstGeom prst="rect">
            <a:avLst/>
          </a:prstGeom>
          <a:noFill/>
        </p:spPr>
        <p:txBody>
          <a:bodyPr vert="horz" lIns="0" tIns="45720" rIns="91440" bIns="45720" rtlCol="0" anchor="t">
            <a:normAutofit lnSpcReduction="10000"/>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r>
              <a:rPr lang="en-GB" sz="2400" b="1" dirty="0"/>
              <a:t>Are we now beginning to see the possibility of cure for patients with advanced ovarian cancer and a BRCA mutation?  TFST may be a surrogate for those who are cured.</a:t>
            </a:r>
          </a:p>
        </p:txBody>
      </p:sp>
      <p:pic>
        <p:nvPicPr>
          <p:cNvPr id="714" name="Picture 713">
            <a:extLst>
              <a:ext uri="{FF2B5EF4-FFF2-40B4-BE49-F238E27FC236}">
                <a16:creationId xmlns:a16="http://schemas.microsoft.com/office/drawing/2014/main" id="{B75F6FF8-6AA6-4F25-B2C4-3A25A5324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5204" y="6529912"/>
            <a:ext cx="1310096" cy="223312"/>
          </a:xfrm>
          <a:prstGeom prst="rect">
            <a:avLst/>
          </a:prstGeom>
        </p:spPr>
      </p:pic>
    </p:spTree>
    <p:extLst>
      <p:ext uri="{BB962C8B-B14F-4D97-AF65-F5344CB8AC3E}">
        <p14:creationId xmlns:p14="http://schemas.microsoft.com/office/powerpoint/2010/main" val="403637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0E7AD99-87AA-4388-7A48-45EB96D55359}"/>
              </a:ext>
            </a:extLst>
          </p:cNvPr>
          <p:cNvGraphicFramePr>
            <a:graphicFrameLocks noGrp="1"/>
          </p:cNvGraphicFramePr>
          <p:nvPr/>
        </p:nvGraphicFramePr>
        <p:xfrm>
          <a:off x="6601489" y="1434550"/>
          <a:ext cx="5263391" cy="2222437"/>
        </p:xfrm>
        <a:graphic>
          <a:graphicData uri="http://schemas.openxmlformats.org/drawingml/2006/table">
            <a:tbl>
              <a:tblPr firstRow="1" bandRow="1">
                <a:tableStyleId>{B301B821-A1FF-4177-AEE7-76D212191A09}</a:tableStyleId>
              </a:tblPr>
              <a:tblGrid>
                <a:gridCol w="2601985">
                  <a:extLst>
                    <a:ext uri="{9D8B030D-6E8A-4147-A177-3AD203B41FA5}">
                      <a16:colId xmlns:a16="http://schemas.microsoft.com/office/drawing/2014/main" val="2244434444"/>
                    </a:ext>
                  </a:extLst>
                </a:gridCol>
                <a:gridCol w="1330703">
                  <a:extLst>
                    <a:ext uri="{9D8B030D-6E8A-4147-A177-3AD203B41FA5}">
                      <a16:colId xmlns:a16="http://schemas.microsoft.com/office/drawing/2014/main" val="3804996999"/>
                    </a:ext>
                  </a:extLst>
                </a:gridCol>
                <a:gridCol w="1330703">
                  <a:extLst>
                    <a:ext uri="{9D8B030D-6E8A-4147-A177-3AD203B41FA5}">
                      <a16:colId xmlns:a16="http://schemas.microsoft.com/office/drawing/2014/main" val="227492736"/>
                    </a:ext>
                  </a:extLst>
                </a:gridCol>
              </a:tblGrid>
              <a:tr h="709931">
                <a:tc>
                  <a:txBody>
                    <a:bodyPr/>
                    <a:lstStyle/>
                    <a:p>
                      <a:endParaRPr lang="en-US" sz="1200" b="1" dirty="0">
                        <a:latin typeface="+mn-lt"/>
                      </a:endParaRPr>
                    </a:p>
                  </a:txBody>
                  <a:tcPr marL="161291" marR="161291" marT="80645" marB="80645">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dirty="0">
                          <a:latin typeface="+mn-lt"/>
                        </a:rPr>
                        <a:t>Olaparib + bevacizumab </a:t>
                      </a:r>
                      <a:br>
                        <a:rPr lang="en-NZ" sz="1200" dirty="0">
                          <a:latin typeface="+mn-lt"/>
                        </a:rPr>
                      </a:br>
                      <a:r>
                        <a:rPr lang="en-NZ" sz="1200" dirty="0">
                          <a:latin typeface="+mn-lt"/>
                        </a:rPr>
                        <a:t>(N=255)</a:t>
                      </a:r>
                      <a:endParaRPr lang="en-US" sz="1200" dirty="0">
                        <a:latin typeface="+mn-lt"/>
                      </a:endParaRPr>
                    </a:p>
                  </a:txBody>
                  <a:tcPr marL="161291" marR="161291" marT="80645" marB="80645">
                    <a:lnL>
                      <a:noFill/>
                    </a:lnL>
                    <a:lnR>
                      <a:noFill/>
                    </a:lnR>
                    <a:lnT w="12700" cmpd="sng">
                      <a:noFill/>
                    </a:lnT>
                    <a:lnB w="12700" cmpd="sng">
                      <a:noFill/>
                    </a:lnB>
                    <a:lnTlToBr w="12700" cmpd="sng">
                      <a:noFill/>
                      <a:prstDash val="solid"/>
                    </a:lnTlToBr>
                    <a:lnBlToTr w="12700" cmpd="sng">
                      <a:noFill/>
                      <a:prstDash val="solid"/>
                    </a:lnBlToTr>
                    <a:solidFill>
                      <a:srgbClr val="830051"/>
                    </a:solidFill>
                  </a:tcPr>
                </a:tc>
                <a:tc>
                  <a:txBody>
                    <a:bodyPr/>
                    <a:lstStyle/>
                    <a:p>
                      <a:pPr algn="ctr"/>
                      <a:r>
                        <a:rPr lang="en-NZ" sz="1200" dirty="0">
                          <a:latin typeface="+mn-lt"/>
                        </a:rPr>
                        <a:t>Placebo + bevacizumab</a:t>
                      </a:r>
                      <a:br>
                        <a:rPr lang="en-NZ" sz="1200" dirty="0">
                          <a:latin typeface="+mn-lt"/>
                        </a:rPr>
                      </a:br>
                      <a:r>
                        <a:rPr lang="en-NZ" sz="1200" dirty="0">
                          <a:latin typeface="+mn-lt"/>
                        </a:rPr>
                        <a:t>(N=132)</a:t>
                      </a:r>
                      <a:endParaRPr lang="en-US" sz="1200" dirty="0">
                        <a:latin typeface="+mn-lt"/>
                      </a:endParaRPr>
                    </a:p>
                  </a:txBody>
                  <a:tcPr marL="161291" marR="161291" marT="80645" marB="80645">
                    <a:lnL>
                      <a:noFill/>
                    </a:lnL>
                    <a:lnR w="12700" cmpd="sng">
                      <a:noFill/>
                    </a:lnR>
                    <a:lnT w="12700" cmpd="sng">
                      <a:noFill/>
                    </a:lnT>
                    <a:lnB w="12700" cmpd="sng">
                      <a:noFill/>
                    </a:lnB>
                    <a:lnTlToBr w="12700" cmpd="sng">
                      <a:noFill/>
                      <a:prstDash val="solid"/>
                    </a:lnTlToBr>
                    <a:lnBlToTr w="12700" cmpd="sng">
                      <a:noFill/>
                      <a:prstDash val="solid"/>
                    </a:lnBlToTr>
                    <a:solidFill>
                      <a:srgbClr val="7F7F7F"/>
                    </a:solidFill>
                  </a:tcPr>
                </a:tc>
                <a:extLst>
                  <a:ext uri="{0D108BD9-81ED-4DB2-BD59-A6C34878D82A}">
                    <a16:rowId xmlns:a16="http://schemas.microsoft.com/office/drawing/2014/main" val="422251691"/>
                  </a:ext>
                </a:extLst>
              </a:tr>
              <a:tr h="344171">
                <a:tc>
                  <a:txBody>
                    <a:bodyPr/>
                    <a:lstStyle/>
                    <a:p>
                      <a:pPr algn="r"/>
                      <a:r>
                        <a:rPr lang="en-NZ" sz="1200" b="1" dirty="0">
                          <a:solidFill>
                            <a:srgbClr val="000000"/>
                          </a:solidFill>
                          <a:latin typeface="+mn-lt"/>
                        </a:rPr>
                        <a:t>Events</a:t>
                      </a:r>
                      <a:r>
                        <a:rPr lang="en-NZ" sz="1200" b="0" dirty="0">
                          <a:solidFill>
                            <a:srgbClr val="000000"/>
                          </a:solidFill>
                          <a:latin typeface="+mn-lt"/>
                        </a:rPr>
                        <a:t>,</a:t>
                      </a:r>
                      <a:r>
                        <a:rPr lang="en-NZ" sz="1200" b="1" dirty="0">
                          <a:solidFill>
                            <a:srgbClr val="000000"/>
                          </a:solidFill>
                          <a:latin typeface="+mn-lt"/>
                        </a:rPr>
                        <a:t> </a:t>
                      </a:r>
                      <a:r>
                        <a:rPr lang="en-NZ" sz="1200" b="0" dirty="0">
                          <a:solidFill>
                            <a:srgbClr val="000000"/>
                          </a:solidFill>
                          <a:latin typeface="+mn-lt"/>
                        </a:rPr>
                        <a:t>n (%)</a:t>
                      </a:r>
                      <a:endParaRPr lang="en-US" sz="1200" b="0" dirty="0">
                        <a:solidFill>
                          <a:srgbClr val="000000"/>
                        </a:solidFill>
                        <a:latin typeface="+mn-lt"/>
                      </a:endParaRPr>
                    </a:p>
                  </a:txBody>
                  <a:tcPr marL="161291" marR="161291" marT="80645" marB="80645">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rgbClr val="000000"/>
                          </a:solidFill>
                          <a:latin typeface="+mn-lt"/>
                        </a:rPr>
                        <a:t>136 (53.3)</a:t>
                      </a:r>
                    </a:p>
                  </a:txBody>
                  <a:tcPr marL="161291" marR="161291" marT="80645" marB="80645"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rgbClr val="000000"/>
                          </a:solidFill>
                          <a:latin typeface="+mn-lt"/>
                        </a:rPr>
                        <a:t>104 (78.8)</a:t>
                      </a:r>
                    </a:p>
                  </a:txBody>
                  <a:tcPr marL="161291" marR="161291" marT="80645" marB="80645"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41884274"/>
                  </a:ext>
                </a:extLst>
              </a:tr>
              <a:tr h="344171">
                <a:tc>
                  <a:txBody>
                    <a:bodyPr/>
                    <a:lstStyle/>
                    <a:p>
                      <a:pPr marL="0" algn="r" defTabSz="457200" rtl="0" eaLnBrk="1" latinLnBrk="0" hangingPunct="1"/>
                      <a:r>
                        <a:rPr lang="en-NZ" sz="1200" b="1" kern="1200" dirty="0">
                          <a:solidFill>
                            <a:srgbClr val="000000"/>
                          </a:solidFill>
                          <a:latin typeface="+mn-lt"/>
                          <a:ea typeface="+mn-ea"/>
                          <a:cs typeface="+mn-cs"/>
                        </a:rPr>
                        <a:t>Median PFS</a:t>
                      </a:r>
                      <a:r>
                        <a:rPr lang="en-NZ" sz="1200" b="0" kern="1200" dirty="0">
                          <a:solidFill>
                            <a:srgbClr val="000000"/>
                          </a:solidFill>
                          <a:latin typeface="+mn-lt"/>
                          <a:ea typeface="+mn-ea"/>
                          <a:cs typeface="+mn-cs"/>
                        </a:rPr>
                        <a:t>,</a:t>
                      </a:r>
                      <a:r>
                        <a:rPr lang="en-NZ" sz="1200" b="1" kern="1200" dirty="0">
                          <a:solidFill>
                            <a:srgbClr val="000000"/>
                          </a:solidFill>
                          <a:latin typeface="+mn-lt"/>
                          <a:ea typeface="+mn-ea"/>
                          <a:cs typeface="+mn-cs"/>
                        </a:rPr>
                        <a:t> </a:t>
                      </a:r>
                      <a:r>
                        <a:rPr lang="en-NZ" sz="1200" b="0" kern="1200" dirty="0">
                          <a:solidFill>
                            <a:srgbClr val="000000"/>
                          </a:solidFill>
                          <a:latin typeface="+mn-lt"/>
                          <a:ea typeface="+mn-ea"/>
                          <a:cs typeface="+mn-cs"/>
                        </a:rPr>
                        <a:t>months</a:t>
                      </a:r>
                      <a:endParaRPr lang="en-US" sz="1200" b="0" kern="1200" dirty="0">
                        <a:solidFill>
                          <a:srgbClr val="000000"/>
                        </a:solidFill>
                        <a:latin typeface="+mn-lt"/>
                        <a:ea typeface="+mn-ea"/>
                        <a:cs typeface="+mn-cs"/>
                      </a:endParaRPr>
                    </a:p>
                  </a:txBody>
                  <a:tcPr marL="161291" marR="161291" marT="80645" marB="80645">
                    <a:lnL w="12700" cmpd="sng">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en-US" sz="1200" b="1" kern="1200" dirty="0">
                          <a:solidFill>
                            <a:srgbClr val="000000"/>
                          </a:solidFill>
                          <a:latin typeface="+mn-lt"/>
                          <a:ea typeface="+mn-ea"/>
                          <a:cs typeface="+mn-cs"/>
                        </a:rPr>
                        <a:t>46.8</a:t>
                      </a:r>
                    </a:p>
                  </a:txBody>
                  <a:tcPr marL="161291" marR="161291" marT="80645" marB="80645"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457200" rtl="0" eaLnBrk="1" latinLnBrk="0" hangingPunct="1"/>
                      <a:r>
                        <a:rPr lang="en-US" sz="1200" b="1" kern="1200" dirty="0">
                          <a:solidFill>
                            <a:srgbClr val="000000"/>
                          </a:solidFill>
                          <a:latin typeface="+mn-lt"/>
                          <a:ea typeface="+mn-ea"/>
                          <a:cs typeface="+mn-cs"/>
                        </a:rPr>
                        <a:t>17.6</a:t>
                      </a:r>
                    </a:p>
                  </a:txBody>
                  <a:tcPr marL="161291" marR="161291" marT="80645" marB="80645" anchor="ctr">
                    <a:lnL>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58861866"/>
                  </a:ext>
                </a:extLst>
              </a:tr>
              <a:tr h="344171">
                <a:tc>
                  <a:txBody>
                    <a:bodyPr/>
                    <a:lstStyle/>
                    <a:p>
                      <a:pPr marL="0" marR="0" lvl="0" indent="0" algn="r" defTabSz="457200" rtl="0" eaLnBrk="1" fontAlgn="auto" latinLnBrk="0" hangingPunct="1">
                        <a:lnSpc>
                          <a:spcPct val="100000"/>
                        </a:lnSpc>
                        <a:spcBef>
                          <a:spcPts val="0"/>
                        </a:spcBef>
                        <a:spcAft>
                          <a:spcPts val="0"/>
                        </a:spcAft>
                        <a:buClr>
                          <a:srgbClr val="000000"/>
                        </a:buClr>
                        <a:buSzTx/>
                        <a:buFont typeface="Arial"/>
                        <a:buNone/>
                        <a:tabLst/>
                        <a:defRPr/>
                      </a:pPr>
                      <a:r>
                        <a:rPr lang="en-US" sz="1200" b="1" kern="1200" dirty="0">
                          <a:solidFill>
                            <a:srgbClr val="000000"/>
                          </a:solidFill>
                          <a:latin typeface="+mn-lt"/>
                          <a:ea typeface="+mn-ea"/>
                          <a:cs typeface="+mn-cs"/>
                        </a:rPr>
                        <a:t>5-year PFS rate</a:t>
                      </a:r>
                      <a:r>
                        <a:rPr lang="en-US" sz="1200" b="0" kern="1200" dirty="0">
                          <a:solidFill>
                            <a:srgbClr val="000000"/>
                          </a:solidFill>
                          <a:latin typeface="+mn-lt"/>
                          <a:ea typeface="+mn-ea"/>
                          <a:cs typeface="+mn-cs"/>
                        </a:rPr>
                        <a:t>, % </a:t>
                      </a:r>
                    </a:p>
                  </a:txBody>
                  <a:tcPr marL="161291" marR="161291" marT="80645" marB="80645">
                    <a:lnL w="12700" cmpd="sng">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US" sz="1200" b="1" kern="1200" dirty="0">
                          <a:solidFill>
                            <a:srgbClr val="000000"/>
                          </a:solidFill>
                          <a:latin typeface="+mn-lt"/>
                          <a:ea typeface="+mn-ea"/>
                          <a:cs typeface="+mn-cs"/>
                        </a:rPr>
                        <a:t>46.1</a:t>
                      </a:r>
                    </a:p>
                  </a:txBody>
                  <a:tcPr marL="161291" marR="161291" marT="80645" marB="80645"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457200" rtl="0" eaLnBrk="1" latinLnBrk="0" hangingPunct="1"/>
                      <a:r>
                        <a:rPr lang="en-US" sz="1200" b="1" kern="1200" dirty="0">
                          <a:solidFill>
                            <a:srgbClr val="000000"/>
                          </a:solidFill>
                          <a:latin typeface="+mn-lt"/>
                          <a:ea typeface="+mn-ea"/>
                          <a:cs typeface="+mn-cs"/>
                        </a:rPr>
                        <a:t>19.2</a:t>
                      </a:r>
                    </a:p>
                  </a:txBody>
                  <a:tcPr marL="161291" marR="161291" marT="80645" marB="80645" anchor="ctr">
                    <a:lnL>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937382897"/>
                  </a:ext>
                </a:extLst>
              </a:tr>
              <a:tr h="479993">
                <a:tc>
                  <a:txBody>
                    <a:bodyPr/>
                    <a:lstStyle/>
                    <a:p>
                      <a:pPr algn="r"/>
                      <a:endParaRPr lang="en-US" sz="1200" b="1" dirty="0">
                        <a:solidFill>
                          <a:srgbClr val="000000"/>
                        </a:solidFill>
                        <a:latin typeface="+mn-lt"/>
                      </a:endParaRPr>
                    </a:p>
                  </a:txBody>
                  <a:tcPr marL="161291" marR="161291" marT="80645" marB="80645">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NZ" sz="1400" b="1" dirty="0">
                          <a:solidFill>
                            <a:srgbClr val="000000"/>
                          </a:solidFill>
                          <a:latin typeface="+mn-lt"/>
                        </a:rPr>
                        <a:t>HR: 0.41 </a:t>
                      </a:r>
                      <a:r>
                        <a:rPr lang="en-NZ" sz="1200" b="0" dirty="0">
                          <a:solidFill>
                            <a:srgbClr val="000000"/>
                          </a:solidFill>
                          <a:latin typeface="+mn-lt"/>
                        </a:rPr>
                        <a:t>(</a:t>
                      </a:r>
                      <a:r>
                        <a:rPr lang="en-US" sz="1200" dirty="0">
                          <a:solidFill>
                            <a:srgbClr val="000000"/>
                          </a:solidFill>
                          <a:latin typeface="+mn-lt"/>
                        </a:rPr>
                        <a:t>95% CI: 0.32–0.54)</a:t>
                      </a:r>
                      <a:endParaRPr lang="en-US" sz="1200" b="1" i="0" dirty="0">
                        <a:solidFill>
                          <a:srgbClr val="000000"/>
                        </a:solidFill>
                        <a:latin typeface="+mn-lt"/>
                      </a:endParaRPr>
                    </a:p>
                  </a:txBody>
                  <a:tcPr marL="161291" marR="161291" marT="80645" marB="806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1000" dirty="0"/>
                    </a:p>
                  </a:txBody>
                  <a:tcP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989620145"/>
                  </a:ext>
                </a:extLst>
              </a:tr>
            </a:tbl>
          </a:graphicData>
        </a:graphic>
      </p:graphicFrame>
      <p:sp>
        <p:nvSpPr>
          <p:cNvPr id="13" name="TextBox 12">
            <a:extLst>
              <a:ext uri="{FF2B5EF4-FFF2-40B4-BE49-F238E27FC236}">
                <a16:creationId xmlns:a16="http://schemas.microsoft.com/office/drawing/2014/main" id="{7A77382A-7EC5-4DE6-8FBC-6F5001641BCE}"/>
              </a:ext>
            </a:extLst>
          </p:cNvPr>
          <p:cNvSpPr txBox="1"/>
          <p:nvPr/>
        </p:nvSpPr>
        <p:spPr>
          <a:xfrm>
            <a:off x="1511581" y="5261579"/>
            <a:ext cx="6473304" cy="194877"/>
          </a:xfrm>
          <a:prstGeom prst="rect">
            <a:avLst/>
          </a:prstGeom>
          <a:noFill/>
        </p:spPr>
        <p:txBody>
          <a:bodyPr wrap="square" lIns="0" tIns="0" rIns="0" bIns="121920" rtlCol="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67" b="1" i="0" u="none" strike="noStrike" kern="0" cap="none" spc="0" normalizeH="0" baseline="0" noProof="0" dirty="0">
                <a:ln>
                  <a:noFill/>
                </a:ln>
                <a:solidFill>
                  <a:srgbClr val="000000"/>
                </a:solidFill>
                <a:effectLst/>
                <a:uLnTx/>
                <a:uFillTx/>
                <a:latin typeface="Arial" panose="020B0604020202020204"/>
                <a:ea typeface="+mn-ea"/>
                <a:cs typeface="Arial Narrow"/>
                <a:sym typeface="Arial"/>
              </a:rPr>
              <a:t>Time from randomisation (months)</a:t>
            </a:r>
          </a:p>
        </p:txBody>
      </p:sp>
      <p:sp>
        <p:nvSpPr>
          <p:cNvPr id="50" name="Freeform 8">
            <a:extLst>
              <a:ext uri="{FF2B5EF4-FFF2-40B4-BE49-F238E27FC236}">
                <a16:creationId xmlns:a16="http://schemas.microsoft.com/office/drawing/2014/main" id="{089AFF86-B375-4383-A2B8-EC280C03AB0A}"/>
              </a:ext>
            </a:extLst>
          </p:cNvPr>
          <p:cNvSpPr/>
          <p:nvPr/>
        </p:nvSpPr>
        <p:spPr>
          <a:xfrm>
            <a:off x="1511576" y="1480369"/>
            <a:ext cx="6473298" cy="3469321"/>
          </a:xfrm>
          <a:custGeom>
            <a:avLst/>
            <a:gdLst>
              <a:gd name="connsiteX0" fmla="*/ 0 w 3604037"/>
              <a:gd name="connsiteY0" fmla="*/ 0 h 2548077"/>
              <a:gd name="connsiteX1" fmla="*/ 0 w 3604037"/>
              <a:gd name="connsiteY1" fmla="*/ 2483036 h 2548077"/>
              <a:gd name="connsiteX2" fmla="*/ 168341 w 3604037"/>
              <a:gd name="connsiteY2" fmla="*/ 2483036 h 2548077"/>
              <a:gd name="connsiteX3" fmla="*/ 3604037 w 3604037"/>
              <a:gd name="connsiteY3" fmla="*/ 2483036 h 2548077"/>
              <a:gd name="connsiteX4" fmla="*/ 3604037 w 3604037"/>
              <a:gd name="connsiteY4" fmla="*/ 2548077 h 2548077"/>
              <a:gd name="connsiteX0" fmla="*/ 0 w 3604037"/>
              <a:gd name="connsiteY0" fmla="*/ 0 h 2483036"/>
              <a:gd name="connsiteX1" fmla="*/ 0 w 3604037"/>
              <a:gd name="connsiteY1" fmla="*/ 2483036 h 2483036"/>
              <a:gd name="connsiteX2" fmla="*/ 168341 w 3604037"/>
              <a:gd name="connsiteY2" fmla="*/ 2483036 h 2483036"/>
              <a:gd name="connsiteX3" fmla="*/ 3604037 w 3604037"/>
              <a:gd name="connsiteY3" fmla="*/ 2483036 h 2483036"/>
              <a:gd name="connsiteX0" fmla="*/ 0 w 3604037"/>
              <a:gd name="connsiteY0" fmla="*/ 0 h 2483036"/>
              <a:gd name="connsiteX1" fmla="*/ 0 w 3604037"/>
              <a:gd name="connsiteY1" fmla="*/ 2483036 h 2483036"/>
              <a:gd name="connsiteX2" fmla="*/ 3604037 w 3604037"/>
              <a:gd name="connsiteY2" fmla="*/ 2483036 h 2483036"/>
            </a:gdLst>
            <a:ahLst/>
            <a:cxnLst>
              <a:cxn ang="0">
                <a:pos x="connsiteX0" y="connsiteY0"/>
              </a:cxn>
              <a:cxn ang="0">
                <a:pos x="connsiteX1" y="connsiteY1"/>
              </a:cxn>
              <a:cxn ang="0">
                <a:pos x="connsiteX2" y="connsiteY2"/>
              </a:cxn>
            </a:cxnLst>
            <a:rect l="l" t="t" r="r" b="b"/>
            <a:pathLst>
              <a:path w="3604037" h="2483036">
                <a:moveTo>
                  <a:pt x="0" y="0"/>
                </a:moveTo>
                <a:lnTo>
                  <a:pt x="0" y="2483036"/>
                </a:lnTo>
                <a:lnTo>
                  <a:pt x="3604037" y="2483036"/>
                </a:lnTo>
              </a:path>
            </a:pathLst>
          </a:cu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33"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cxnSp>
        <p:nvCxnSpPr>
          <p:cNvPr id="51" name="Straight Connector 50">
            <a:extLst>
              <a:ext uri="{FF2B5EF4-FFF2-40B4-BE49-F238E27FC236}">
                <a16:creationId xmlns:a16="http://schemas.microsoft.com/office/drawing/2014/main" id="{613E7667-7833-46BF-B18B-0F84F7D593CD}"/>
              </a:ext>
            </a:extLst>
          </p:cNvPr>
          <p:cNvCxnSpPr/>
          <p:nvPr/>
        </p:nvCxnSpPr>
        <p:spPr>
          <a:xfrm>
            <a:off x="7336961" y="4945245"/>
            <a:ext cx="0" cy="88903"/>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511B444-647F-42B7-968B-5FCF7B9DA724}"/>
              </a:ext>
            </a:extLst>
          </p:cNvPr>
          <p:cNvCxnSpPr/>
          <p:nvPr/>
        </p:nvCxnSpPr>
        <p:spPr>
          <a:xfrm>
            <a:off x="7981072" y="4945245"/>
            <a:ext cx="0" cy="88903"/>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0D72D86-58C9-41F8-83F5-B1FB3E44B1E6}"/>
              </a:ext>
            </a:extLst>
          </p:cNvPr>
          <p:cNvCxnSpPr/>
          <p:nvPr/>
        </p:nvCxnSpPr>
        <p:spPr>
          <a:xfrm>
            <a:off x="6362218" y="4945245"/>
            <a:ext cx="0" cy="88903"/>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E06479C-7F39-4195-BF54-2E9B97220313}"/>
              </a:ext>
            </a:extLst>
          </p:cNvPr>
          <p:cNvCxnSpPr/>
          <p:nvPr/>
        </p:nvCxnSpPr>
        <p:spPr>
          <a:xfrm>
            <a:off x="5395791" y="4945245"/>
            <a:ext cx="0" cy="88903"/>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5BD1453-E6A1-4DD3-AABE-84E123083AC1}"/>
              </a:ext>
            </a:extLst>
          </p:cNvPr>
          <p:cNvCxnSpPr/>
          <p:nvPr/>
        </p:nvCxnSpPr>
        <p:spPr>
          <a:xfrm>
            <a:off x="4430343" y="4945245"/>
            <a:ext cx="0" cy="88903"/>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10F08C-56A3-4C7B-8C34-CB3487C922F6}"/>
              </a:ext>
            </a:extLst>
          </p:cNvPr>
          <p:cNvCxnSpPr/>
          <p:nvPr/>
        </p:nvCxnSpPr>
        <p:spPr>
          <a:xfrm>
            <a:off x="3450090" y="4945245"/>
            <a:ext cx="0" cy="88903"/>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405F8AD-99A6-465E-A9DC-1C317953115F}"/>
              </a:ext>
            </a:extLst>
          </p:cNvPr>
          <p:cNvCxnSpPr/>
          <p:nvPr/>
        </p:nvCxnSpPr>
        <p:spPr>
          <a:xfrm>
            <a:off x="2485406" y="4945245"/>
            <a:ext cx="0" cy="88903"/>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B433385-2E7D-478B-A925-98689A914124}"/>
              </a:ext>
            </a:extLst>
          </p:cNvPr>
          <p:cNvCxnSpPr/>
          <p:nvPr/>
        </p:nvCxnSpPr>
        <p:spPr>
          <a:xfrm>
            <a:off x="1511576" y="4945245"/>
            <a:ext cx="0" cy="88903"/>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EC9322E-7240-4F7E-A55D-9A0B69DBAAD6}"/>
              </a:ext>
            </a:extLst>
          </p:cNvPr>
          <p:cNvCxnSpPr>
            <a:cxnSpLocks/>
          </p:cNvCxnSpPr>
          <p:nvPr/>
        </p:nvCxnSpPr>
        <p:spPr>
          <a:xfrm flipH="1">
            <a:off x="1411228" y="4949690"/>
            <a:ext cx="11215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A5AB84B2-7858-4717-B50F-63702530A917}"/>
              </a:ext>
            </a:extLst>
          </p:cNvPr>
          <p:cNvGrpSpPr/>
          <p:nvPr/>
        </p:nvGrpSpPr>
        <p:grpSpPr>
          <a:xfrm>
            <a:off x="1403328" y="1482489"/>
            <a:ext cx="112154" cy="3124926"/>
            <a:chOff x="2746375" y="1466850"/>
            <a:chExt cx="60325" cy="2232025"/>
          </a:xfrm>
        </p:grpSpPr>
        <p:cxnSp>
          <p:nvCxnSpPr>
            <p:cNvPr id="82" name="Straight Connector 81">
              <a:extLst>
                <a:ext uri="{FF2B5EF4-FFF2-40B4-BE49-F238E27FC236}">
                  <a16:creationId xmlns:a16="http://schemas.microsoft.com/office/drawing/2014/main" id="{6C09B7E3-7BE1-49A4-8E94-B18315887E54}"/>
                </a:ext>
              </a:extLst>
            </p:cNvPr>
            <p:cNvCxnSpPr>
              <a:cxnSpLocks/>
            </p:cNvCxnSpPr>
            <p:nvPr/>
          </p:nvCxnSpPr>
          <p:spPr>
            <a:xfrm flipH="1">
              <a:off x="2746375" y="3698875"/>
              <a:ext cx="6032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B05BD1A-36B6-4ACC-BB36-4E4D7C7C0258}"/>
                </a:ext>
              </a:extLst>
            </p:cNvPr>
            <p:cNvCxnSpPr>
              <a:cxnSpLocks/>
            </p:cNvCxnSpPr>
            <p:nvPr/>
          </p:nvCxnSpPr>
          <p:spPr>
            <a:xfrm flipH="1">
              <a:off x="2746375" y="3451225"/>
              <a:ext cx="6032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6832B99-A486-4A8E-BECC-236EBDC68C96}"/>
                </a:ext>
              </a:extLst>
            </p:cNvPr>
            <p:cNvCxnSpPr>
              <a:cxnSpLocks/>
            </p:cNvCxnSpPr>
            <p:nvPr/>
          </p:nvCxnSpPr>
          <p:spPr>
            <a:xfrm flipH="1">
              <a:off x="2746375" y="3203575"/>
              <a:ext cx="6032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626B24E2-2BDE-406E-B51D-88F075C720B2}"/>
                </a:ext>
              </a:extLst>
            </p:cNvPr>
            <p:cNvCxnSpPr>
              <a:cxnSpLocks/>
            </p:cNvCxnSpPr>
            <p:nvPr/>
          </p:nvCxnSpPr>
          <p:spPr>
            <a:xfrm flipH="1">
              <a:off x="2746375" y="2952750"/>
              <a:ext cx="6032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3B6B44-D1FB-4A07-87E9-BB35C29BAE00}"/>
                </a:ext>
              </a:extLst>
            </p:cNvPr>
            <p:cNvCxnSpPr>
              <a:cxnSpLocks/>
            </p:cNvCxnSpPr>
            <p:nvPr/>
          </p:nvCxnSpPr>
          <p:spPr>
            <a:xfrm flipH="1">
              <a:off x="2746375" y="2708275"/>
              <a:ext cx="6032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7B640E6-26DD-4A7C-BF7F-1D909EFDBD1C}"/>
                </a:ext>
              </a:extLst>
            </p:cNvPr>
            <p:cNvCxnSpPr>
              <a:cxnSpLocks/>
            </p:cNvCxnSpPr>
            <p:nvPr/>
          </p:nvCxnSpPr>
          <p:spPr>
            <a:xfrm flipH="1">
              <a:off x="2746375" y="2460625"/>
              <a:ext cx="6032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A799176-E156-43CE-8A84-8452BAE9DC2A}"/>
                </a:ext>
              </a:extLst>
            </p:cNvPr>
            <p:cNvCxnSpPr>
              <a:cxnSpLocks/>
            </p:cNvCxnSpPr>
            <p:nvPr/>
          </p:nvCxnSpPr>
          <p:spPr>
            <a:xfrm flipH="1">
              <a:off x="2746375" y="2206625"/>
              <a:ext cx="6032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BF7BC7D-1345-4D55-AC2A-2911F6C434E4}"/>
                </a:ext>
              </a:extLst>
            </p:cNvPr>
            <p:cNvCxnSpPr>
              <a:cxnSpLocks/>
            </p:cNvCxnSpPr>
            <p:nvPr/>
          </p:nvCxnSpPr>
          <p:spPr>
            <a:xfrm flipH="1">
              <a:off x="2746375" y="1965325"/>
              <a:ext cx="6032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43F2D27-76D0-4AAD-87D3-B18A0133363D}"/>
                </a:ext>
              </a:extLst>
            </p:cNvPr>
            <p:cNvCxnSpPr>
              <a:cxnSpLocks/>
            </p:cNvCxnSpPr>
            <p:nvPr/>
          </p:nvCxnSpPr>
          <p:spPr>
            <a:xfrm flipH="1">
              <a:off x="2746375" y="1714500"/>
              <a:ext cx="6032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8358FB86-7187-4893-B7EA-A239D0EA29EA}"/>
                </a:ext>
              </a:extLst>
            </p:cNvPr>
            <p:cNvCxnSpPr>
              <a:cxnSpLocks/>
            </p:cNvCxnSpPr>
            <p:nvPr/>
          </p:nvCxnSpPr>
          <p:spPr>
            <a:xfrm flipH="1">
              <a:off x="2746375" y="1466850"/>
              <a:ext cx="6032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id="{C7EBE9B2-FE2F-4143-A558-31B637FD1CDA}"/>
              </a:ext>
            </a:extLst>
          </p:cNvPr>
          <p:cNvSpPr txBox="1"/>
          <p:nvPr/>
        </p:nvSpPr>
        <p:spPr>
          <a:xfrm>
            <a:off x="1270927" y="4983378"/>
            <a:ext cx="489113" cy="276999"/>
          </a:xfrm>
          <a:prstGeom prst="rect">
            <a:avLst/>
          </a:prstGeom>
          <a:noFill/>
        </p:spPr>
        <p:txBody>
          <a:bodyPr wrap="square" lIns="0" rIns="0" rtlCol="0">
            <a:spAutoFit/>
          </a:bodyPr>
          <a:lstStyle/>
          <a:p>
            <a:pPr marL="0" marR="0" lvl="0" indent="0" algn="ctr" defTabSz="1075246"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Arial Narrow"/>
                <a:sym typeface="Arial"/>
              </a:rPr>
              <a:t>0</a:t>
            </a:r>
            <a:endParaRPr kumimoji="0" lang="en-GB" sz="1200" b="0" i="0" u="none" strike="noStrike" kern="0" cap="none" spc="0" normalizeH="0" baseline="0" noProof="0" dirty="0">
              <a:ln>
                <a:noFill/>
              </a:ln>
              <a:solidFill>
                <a:srgbClr val="000000"/>
              </a:solidFill>
              <a:effectLst/>
              <a:uLnTx/>
              <a:uFillTx/>
              <a:latin typeface="Arial" panose="020B0604020202020204"/>
              <a:ea typeface="+mn-ea"/>
              <a:cs typeface="Arial Narrow"/>
              <a:sym typeface="Arial"/>
            </a:endParaRPr>
          </a:p>
        </p:txBody>
      </p:sp>
      <p:sp>
        <p:nvSpPr>
          <p:cNvPr id="62" name="TextBox 61">
            <a:extLst>
              <a:ext uri="{FF2B5EF4-FFF2-40B4-BE49-F238E27FC236}">
                <a16:creationId xmlns:a16="http://schemas.microsoft.com/office/drawing/2014/main" id="{992F36E6-8BAE-4BCD-A678-E95B1F2169E4}"/>
              </a:ext>
            </a:extLst>
          </p:cNvPr>
          <p:cNvSpPr txBox="1"/>
          <p:nvPr/>
        </p:nvSpPr>
        <p:spPr>
          <a:xfrm>
            <a:off x="2196794" y="4983378"/>
            <a:ext cx="567822" cy="276999"/>
          </a:xfrm>
          <a:prstGeom prst="rect">
            <a:avLst/>
          </a:prstGeom>
          <a:noFill/>
        </p:spPr>
        <p:txBody>
          <a:bodyPr wrap="square" lIns="0" rIns="0" rtlCol="0">
            <a:spAutoFit/>
          </a:bodyPr>
          <a:lstStyle/>
          <a:p>
            <a:pPr marL="0" marR="0" lvl="0" indent="0" algn="ctr" defTabSz="1075246"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Arial Narrow"/>
                <a:sym typeface="Arial"/>
              </a:rPr>
              <a:t>12</a:t>
            </a:r>
            <a:endParaRPr kumimoji="0" lang="en-GB" sz="1200" b="0" i="0" u="none" strike="noStrike" kern="0" cap="none" spc="0" normalizeH="0" baseline="0" noProof="0" dirty="0">
              <a:ln>
                <a:noFill/>
              </a:ln>
              <a:solidFill>
                <a:srgbClr val="000000"/>
              </a:solidFill>
              <a:effectLst/>
              <a:uLnTx/>
              <a:uFillTx/>
              <a:latin typeface="Arial" panose="020B0604020202020204"/>
              <a:ea typeface="+mn-ea"/>
              <a:cs typeface="Arial Narrow"/>
              <a:sym typeface="Arial"/>
            </a:endParaRPr>
          </a:p>
        </p:txBody>
      </p:sp>
      <p:sp>
        <p:nvSpPr>
          <p:cNvPr id="63" name="TextBox 62">
            <a:extLst>
              <a:ext uri="{FF2B5EF4-FFF2-40B4-BE49-F238E27FC236}">
                <a16:creationId xmlns:a16="http://schemas.microsoft.com/office/drawing/2014/main" id="{9BCA07D3-6829-40AA-B735-BBACAA5B7786}"/>
              </a:ext>
            </a:extLst>
          </p:cNvPr>
          <p:cNvSpPr txBox="1"/>
          <p:nvPr/>
        </p:nvSpPr>
        <p:spPr>
          <a:xfrm>
            <a:off x="3157579" y="4983378"/>
            <a:ext cx="567822" cy="276999"/>
          </a:xfrm>
          <a:prstGeom prst="rect">
            <a:avLst/>
          </a:prstGeom>
          <a:noFill/>
        </p:spPr>
        <p:txBody>
          <a:bodyPr wrap="square" lIns="0" rIns="0" rtlCol="0">
            <a:spAutoFit/>
          </a:bodyPr>
          <a:lstStyle/>
          <a:p>
            <a:pPr marL="0" marR="0" lvl="0" indent="0" algn="ctr" defTabSz="1075246"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Arial Narrow"/>
                <a:sym typeface="Arial"/>
              </a:rPr>
              <a:t>24</a:t>
            </a:r>
            <a:endParaRPr kumimoji="0" lang="en-GB" sz="1200" b="0" i="0" u="none" strike="noStrike" kern="0" cap="none" spc="0" normalizeH="0" baseline="0" noProof="0" dirty="0">
              <a:ln>
                <a:noFill/>
              </a:ln>
              <a:solidFill>
                <a:srgbClr val="000000"/>
              </a:solidFill>
              <a:effectLst/>
              <a:uLnTx/>
              <a:uFillTx/>
              <a:latin typeface="Arial" panose="020B0604020202020204"/>
              <a:ea typeface="+mn-ea"/>
              <a:cs typeface="Arial Narrow"/>
              <a:sym typeface="Arial"/>
            </a:endParaRPr>
          </a:p>
        </p:txBody>
      </p:sp>
      <p:sp>
        <p:nvSpPr>
          <p:cNvPr id="64" name="TextBox 63">
            <a:extLst>
              <a:ext uri="{FF2B5EF4-FFF2-40B4-BE49-F238E27FC236}">
                <a16:creationId xmlns:a16="http://schemas.microsoft.com/office/drawing/2014/main" id="{AC648AC3-576B-4396-BEB8-4A0F647C2F36}"/>
              </a:ext>
            </a:extLst>
          </p:cNvPr>
          <p:cNvSpPr txBox="1"/>
          <p:nvPr/>
        </p:nvSpPr>
        <p:spPr>
          <a:xfrm>
            <a:off x="4137831" y="4983378"/>
            <a:ext cx="567822" cy="276999"/>
          </a:xfrm>
          <a:prstGeom prst="rect">
            <a:avLst/>
          </a:prstGeom>
          <a:noFill/>
        </p:spPr>
        <p:txBody>
          <a:bodyPr wrap="square" lIns="0" rIns="0" rtlCol="0">
            <a:spAutoFit/>
          </a:bodyPr>
          <a:lstStyle/>
          <a:p>
            <a:pPr marL="0" marR="0" lvl="0" indent="0" algn="ctr" defTabSz="1075246"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Arial Narrow"/>
                <a:sym typeface="Arial"/>
              </a:rPr>
              <a:t>36</a:t>
            </a:r>
            <a:endParaRPr kumimoji="0" lang="en-GB" sz="1200" b="0" i="0" u="none" strike="noStrike" kern="0" cap="none" spc="0" normalizeH="0" baseline="0" noProof="0" dirty="0">
              <a:ln>
                <a:noFill/>
              </a:ln>
              <a:solidFill>
                <a:srgbClr val="000000"/>
              </a:solidFill>
              <a:effectLst/>
              <a:uLnTx/>
              <a:uFillTx/>
              <a:latin typeface="Arial" panose="020B0604020202020204"/>
              <a:ea typeface="+mn-ea"/>
              <a:cs typeface="Arial Narrow"/>
              <a:sym typeface="Arial"/>
            </a:endParaRPr>
          </a:p>
        </p:txBody>
      </p:sp>
      <p:sp>
        <p:nvSpPr>
          <p:cNvPr id="65" name="TextBox 64">
            <a:extLst>
              <a:ext uri="{FF2B5EF4-FFF2-40B4-BE49-F238E27FC236}">
                <a16:creationId xmlns:a16="http://schemas.microsoft.com/office/drawing/2014/main" id="{83824018-2E9F-4A6D-9E38-F143084403B8}"/>
              </a:ext>
            </a:extLst>
          </p:cNvPr>
          <p:cNvSpPr txBox="1"/>
          <p:nvPr/>
        </p:nvSpPr>
        <p:spPr>
          <a:xfrm>
            <a:off x="5109179" y="4983378"/>
            <a:ext cx="567822" cy="276999"/>
          </a:xfrm>
          <a:prstGeom prst="rect">
            <a:avLst/>
          </a:prstGeom>
          <a:noFill/>
        </p:spPr>
        <p:txBody>
          <a:bodyPr wrap="square" lIns="0" rIns="0" rtlCol="0">
            <a:spAutoFit/>
          </a:bodyPr>
          <a:lstStyle/>
          <a:p>
            <a:pPr marL="0" marR="0" lvl="0" indent="0" algn="ctr" defTabSz="1075246"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Arial Narrow"/>
                <a:sym typeface="Arial"/>
              </a:rPr>
              <a:t>48</a:t>
            </a:r>
            <a:endParaRPr kumimoji="0" lang="en-GB" sz="1200" b="0" i="0" u="none" strike="noStrike" kern="0" cap="none" spc="0" normalizeH="0" baseline="0" noProof="0" dirty="0">
              <a:ln>
                <a:noFill/>
              </a:ln>
              <a:solidFill>
                <a:srgbClr val="000000"/>
              </a:solidFill>
              <a:effectLst/>
              <a:uLnTx/>
              <a:uFillTx/>
              <a:latin typeface="Arial" panose="020B0604020202020204"/>
              <a:ea typeface="+mn-ea"/>
              <a:cs typeface="Arial Narrow"/>
              <a:sym typeface="Arial"/>
            </a:endParaRPr>
          </a:p>
        </p:txBody>
      </p:sp>
      <p:sp>
        <p:nvSpPr>
          <p:cNvPr id="66" name="TextBox 65">
            <a:extLst>
              <a:ext uri="{FF2B5EF4-FFF2-40B4-BE49-F238E27FC236}">
                <a16:creationId xmlns:a16="http://schemas.microsoft.com/office/drawing/2014/main" id="{F85C0B01-4579-4BDF-94A5-FCFD74F3A921}"/>
              </a:ext>
            </a:extLst>
          </p:cNvPr>
          <p:cNvSpPr txBox="1"/>
          <p:nvPr/>
        </p:nvSpPr>
        <p:spPr>
          <a:xfrm>
            <a:off x="6076384" y="4983378"/>
            <a:ext cx="567822" cy="276999"/>
          </a:xfrm>
          <a:prstGeom prst="rect">
            <a:avLst/>
          </a:prstGeom>
          <a:noFill/>
        </p:spPr>
        <p:txBody>
          <a:bodyPr wrap="square" lIns="0" rIns="0" rtlCol="0">
            <a:spAutoFit/>
          </a:bodyPr>
          <a:lstStyle/>
          <a:p>
            <a:pPr marL="0" marR="0" lvl="0" indent="0" algn="ctr" defTabSz="1075246"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Arial Narrow"/>
                <a:sym typeface="Arial"/>
              </a:rPr>
              <a:t>60</a:t>
            </a:r>
            <a:endParaRPr kumimoji="0" lang="en-GB" sz="1200" b="0" i="0" u="none" strike="noStrike" kern="0" cap="none" spc="0" normalizeH="0" baseline="0" noProof="0" dirty="0">
              <a:ln>
                <a:noFill/>
              </a:ln>
              <a:solidFill>
                <a:srgbClr val="000000"/>
              </a:solidFill>
              <a:effectLst/>
              <a:uLnTx/>
              <a:uFillTx/>
              <a:latin typeface="Arial" panose="020B0604020202020204"/>
              <a:ea typeface="+mn-ea"/>
              <a:cs typeface="Arial Narrow"/>
              <a:sym typeface="Arial"/>
            </a:endParaRPr>
          </a:p>
        </p:txBody>
      </p:sp>
      <p:sp>
        <p:nvSpPr>
          <p:cNvPr id="67" name="TextBox 66">
            <a:extLst>
              <a:ext uri="{FF2B5EF4-FFF2-40B4-BE49-F238E27FC236}">
                <a16:creationId xmlns:a16="http://schemas.microsoft.com/office/drawing/2014/main" id="{C3CFD459-251B-4FC4-A699-E374C730E67F}"/>
              </a:ext>
            </a:extLst>
          </p:cNvPr>
          <p:cNvSpPr txBox="1"/>
          <p:nvPr/>
        </p:nvSpPr>
        <p:spPr>
          <a:xfrm>
            <a:off x="7051125" y="4983378"/>
            <a:ext cx="567822" cy="276999"/>
          </a:xfrm>
          <a:prstGeom prst="rect">
            <a:avLst/>
          </a:prstGeom>
          <a:noFill/>
        </p:spPr>
        <p:txBody>
          <a:bodyPr wrap="square" lIns="0" rIns="0" rtlCol="0">
            <a:spAutoFit/>
          </a:bodyPr>
          <a:lstStyle/>
          <a:p>
            <a:pPr marL="0" marR="0" lvl="0" indent="0" algn="ctr" defTabSz="1075246"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Arial Narrow"/>
                <a:sym typeface="Arial"/>
              </a:rPr>
              <a:t>72</a:t>
            </a:r>
            <a:endParaRPr kumimoji="0" lang="en-GB" sz="1200" b="0" i="0" u="none" strike="noStrike" kern="0" cap="none" spc="0" normalizeH="0" baseline="0" noProof="0" dirty="0">
              <a:ln>
                <a:noFill/>
              </a:ln>
              <a:solidFill>
                <a:srgbClr val="000000"/>
              </a:solidFill>
              <a:effectLst/>
              <a:uLnTx/>
              <a:uFillTx/>
              <a:latin typeface="Arial" panose="020B0604020202020204"/>
              <a:ea typeface="+mn-ea"/>
              <a:cs typeface="Arial Narrow"/>
              <a:sym typeface="Arial"/>
            </a:endParaRPr>
          </a:p>
        </p:txBody>
      </p:sp>
      <p:sp>
        <p:nvSpPr>
          <p:cNvPr id="68" name="TextBox 67">
            <a:extLst>
              <a:ext uri="{FF2B5EF4-FFF2-40B4-BE49-F238E27FC236}">
                <a16:creationId xmlns:a16="http://schemas.microsoft.com/office/drawing/2014/main" id="{BBFA0E02-8639-4D31-B37D-419E5F6A3F5E}"/>
              </a:ext>
            </a:extLst>
          </p:cNvPr>
          <p:cNvSpPr txBox="1"/>
          <p:nvPr/>
        </p:nvSpPr>
        <p:spPr>
          <a:xfrm>
            <a:off x="7697160" y="4983378"/>
            <a:ext cx="567822" cy="276999"/>
          </a:xfrm>
          <a:prstGeom prst="rect">
            <a:avLst/>
          </a:prstGeom>
          <a:noFill/>
        </p:spPr>
        <p:txBody>
          <a:bodyPr wrap="square" lIns="0" rIns="0" rtlCol="0">
            <a:spAutoFit/>
          </a:bodyPr>
          <a:lstStyle/>
          <a:p>
            <a:pPr marL="0" marR="0" lvl="0" indent="0" algn="ctr" defTabSz="1075246"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Arial Narrow"/>
                <a:sym typeface="Arial"/>
              </a:rPr>
              <a:t>80</a:t>
            </a:r>
            <a:endParaRPr kumimoji="0" lang="en-GB" sz="1200" b="0" i="0" u="none" strike="noStrike" kern="0" cap="none" spc="0" normalizeH="0" baseline="0" noProof="0" dirty="0">
              <a:ln>
                <a:noFill/>
              </a:ln>
              <a:solidFill>
                <a:srgbClr val="000000"/>
              </a:solidFill>
              <a:effectLst/>
              <a:uLnTx/>
              <a:uFillTx/>
              <a:latin typeface="Arial" panose="020B0604020202020204"/>
              <a:ea typeface="+mn-ea"/>
              <a:cs typeface="Arial Narrow"/>
              <a:sym typeface="Arial"/>
            </a:endParaRPr>
          </a:p>
        </p:txBody>
      </p:sp>
      <p:sp>
        <p:nvSpPr>
          <p:cNvPr id="69" name="TextBox 68">
            <a:extLst>
              <a:ext uri="{FF2B5EF4-FFF2-40B4-BE49-F238E27FC236}">
                <a16:creationId xmlns:a16="http://schemas.microsoft.com/office/drawing/2014/main" id="{7F916F99-0F64-43FD-BAB9-7CD76C2E2AC5}"/>
              </a:ext>
            </a:extLst>
          </p:cNvPr>
          <p:cNvSpPr txBox="1"/>
          <p:nvPr/>
        </p:nvSpPr>
        <p:spPr>
          <a:xfrm rot="16200000">
            <a:off x="-467188" y="2994140"/>
            <a:ext cx="2427034" cy="273454"/>
          </a:xfrm>
          <a:prstGeom prst="rect">
            <a:avLst/>
          </a:prstGeom>
          <a:noFill/>
        </p:spPr>
        <p:txBody>
          <a:bodyPr wrap="square" lIns="0" tIns="0" rIns="0" bIns="121920" rtlCol="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67" b="1" i="0" u="none" strike="noStrike" kern="0" cap="none" spc="0" normalizeH="0" baseline="0" noProof="0" dirty="0">
                <a:ln>
                  <a:noFill/>
                </a:ln>
                <a:solidFill>
                  <a:srgbClr val="000000"/>
                </a:solidFill>
                <a:effectLst/>
                <a:uLnTx/>
                <a:uFillTx/>
                <a:latin typeface="Arial" panose="020B0604020202020204"/>
                <a:ea typeface="+mn-ea"/>
                <a:cs typeface="Arial Narrow"/>
                <a:sym typeface="Arial"/>
              </a:rPr>
              <a:t>Patients free from disease progression and death (%)</a:t>
            </a:r>
          </a:p>
        </p:txBody>
      </p:sp>
      <p:grpSp>
        <p:nvGrpSpPr>
          <p:cNvPr id="70" name="Group 69">
            <a:extLst>
              <a:ext uri="{FF2B5EF4-FFF2-40B4-BE49-F238E27FC236}">
                <a16:creationId xmlns:a16="http://schemas.microsoft.com/office/drawing/2014/main" id="{8C3B4704-C76D-4F53-BF65-2E9A91403AA4}"/>
              </a:ext>
            </a:extLst>
          </p:cNvPr>
          <p:cNvGrpSpPr/>
          <p:nvPr/>
        </p:nvGrpSpPr>
        <p:grpSpPr>
          <a:xfrm>
            <a:off x="1007702" y="1335605"/>
            <a:ext cx="349048" cy="3756040"/>
            <a:chOff x="2453989" y="1361936"/>
            <a:chExt cx="263083" cy="2682808"/>
          </a:xfrm>
        </p:grpSpPr>
        <p:sp>
          <p:nvSpPr>
            <p:cNvPr id="71" name="TextBox 70">
              <a:extLst>
                <a:ext uri="{FF2B5EF4-FFF2-40B4-BE49-F238E27FC236}">
                  <a16:creationId xmlns:a16="http://schemas.microsoft.com/office/drawing/2014/main" id="{DB446D51-F370-4A00-A0F9-A7ADB87C741D}"/>
                </a:ext>
              </a:extLst>
            </p:cNvPr>
            <p:cNvSpPr txBox="1"/>
            <p:nvPr/>
          </p:nvSpPr>
          <p:spPr>
            <a:xfrm>
              <a:off x="2453989" y="3846893"/>
              <a:ext cx="263083" cy="197851"/>
            </a:xfrm>
            <a:prstGeom prst="rect">
              <a:avLst/>
            </a:prstGeom>
            <a:noFill/>
          </p:spPr>
          <p:txBody>
            <a:bodyPr wrap="square" lIns="0" rIns="0" rtlCol="0" anchor="ctr">
              <a:spAutoFit/>
            </a:bodyPr>
            <a:lstStyle/>
            <a:p>
              <a:pPr marL="0" marR="0" lvl="0" indent="0" algn="r" defTabSz="1075246"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Arial Narrow"/>
                  <a:sym typeface="Arial"/>
                </a:rPr>
                <a:t>0</a:t>
              </a:r>
              <a:endParaRPr kumimoji="0" lang="en-GB" sz="1200" b="0" i="0" u="none" strike="noStrike" kern="0" cap="none" spc="0" normalizeH="0" baseline="0" noProof="0" dirty="0">
                <a:ln>
                  <a:noFill/>
                </a:ln>
                <a:solidFill>
                  <a:srgbClr val="000000"/>
                </a:solidFill>
                <a:effectLst/>
                <a:uLnTx/>
                <a:uFillTx/>
                <a:latin typeface="Arial" panose="020B0604020202020204"/>
                <a:ea typeface="+mn-ea"/>
                <a:cs typeface="Arial Narrow"/>
                <a:sym typeface="Arial"/>
              </a:endParaRPr>
            </a:p>
          </p:txBody>
        </p:sp>
        <p:sp>
          <p:nvSpPr>
            <p:cNvPr id="72" name="TextBox 71">
              <a:extLst>
                <a:ext uri="{FF2B5EF4-FFF2-40B4-BE49-F238E27FC236}">
                  <a16:creationId xmlns:a16="http://schemas.microsoft.com/office/drawing/2014/main" id="{C6DD7F8F-4AC5-4632-BB73-3905E1685B65}"/>
                </a:ext>
              </a:extLst>
            </p:cNvPr>
            <p:cNvSpPr txBox="1"/>
            <p:nvPr/>
          </p:nvSpPr>
          <p:spPr>
            <a:xfrm>
              <a:off x="2453989" y="3597511"/>
              <a:ext cx="263083" cy="197851"/>
            </a:xfrm>
            <a:prstGeom prst="rect">
              <a:avLst/>
            </a:prstGeom>
            <a:noFill/>
          </p:spPr>
          <p:txBody>
            <a:bodyPr wrap="square" lIns="0" rIns="0" rtlCol="0" anchor="ctr">
              <a:spAutoFit/>
            </a:bodyPr>
            <a:lstStyle/>
            <a:p>
              <a:pPr marL="0" marR="0" lvl="0" indent="0" algn="r" defTabSz="1075246"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Arial Narrow"/>
                  <a:sym typeface="Arial"/>
                </a:rPr>
                <a:t>10</a:t>
              </a:r>
              <a:endParaRPr kumimoji="0" lang="en-GB" sz="1200" b="0" i="0" u="none" strike="noStrike" kern="0" cap="none" spc="0" normalizeH="0" baseline="0" noProof="0" dirty="0">
                <a:ln>
                  <a:noFill/>
                </a:ln>
                <a:solidFill>
                  <a:srgbClr val="000000"/>
                </a:solidFill>
                <a:effectLst/>
                <a:uLnTx/>
                <a:uFillTx/>
                <a:latin typeface="Arial" panose="020B0604020202020204"/>
                <a:ea typeface="+mn-ea"/>
                <a:cs typeface="Arial Narrow"/>
                <a:sym typeface="Arial"/>
              </a:endParaRPr>
            </a:p>
          </p:txBody>
        </p:sp>
        <p:sp>
          <p:nvSpPr>
            <p:cNvPr id="73" name="TextBox 72">
              <a:extLst>
                <a:ext uri="{FF2B5EF4-FFF2-40B4-BE49-F238E27FC236}">
                  <a16:creationId xmlns:a16="http://schemas.microsoft.com/office/drawing/2014/main" id="{40484F49-59D9-4E7E-B1C3-EBAB73E4C667}"/>
                </a:ext>
              </a:extLst>
            </p:cNvPr>
            <p:cNvSpPr txBox="1"/>
            <p:nvPr/>
          </p:nvSpPr>
          <p:spPr>
            <a:xfrm>
              <a:off x="2453989" y="3348130"/>
              <a:ext cx="263083" cy="197851"/>
            </a:xfrm>
            <a:prstGeom prst="rect">
              <a:avLst/>
            </a:prstGeom>
            <a:noFill/>
          </p:spPr>
          <p:txBody>
            <a:bodyPr wrap="square" lIns="0" rIns="0" rtlCol="0" anchor="ctr">
              <a:spAutoFit/>
            </a:bodyPr>
            <a:lstStyle/>
            <a:p>
              <a:pPr marL="0" marR="0" lvl="0" indent="0" algn="r" defTabSz="1075246"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Arial Narrow"/>
                  <a:sym typeface="Arial"/>
                </a:rPr>
                <a:t>20</a:t>
              </a:r>
              <a:endParaRPr kumimoji="0" lang="en-GB" sz="1200" b="0" i="0" u="none" strike="noStrike" kern="0" cap="none" spc="0" normalizeH="0" baseline="0" noProof="0" dirty="0">
                <a:ln>
                  <a:noFill/>
                </a:ln>
                <a:solidFill>
                  <a:srgbClr val="000000"/>
                </a:solidFill>
                <a:effectLst/>
                <a:uLnTx/>
                <a:uFillTx/>
                <a:latin typeface="Arial" panose="020B0604020202020204"/>
                <a:ea typeface="+mn-ea"/>
                <a:cs typeface="Arial Narrow"/>
                <a:sym typeface="Arial"/>
              </a:endParaRPr>
            </a:p>
          </p:txBody>
        </p:sp>
        <p:sp>
          <p:nvSpPr>
            <p:cNvPr id="74" name="TextBox 73">
              <a:extLst>
                <a:ext uri="{FF2B5EF4-FFF2-40B4-BE49-F238E27FC236}">
                  <a16:creationId xmlns:a16="http://schemas.microsoft.com/office/drawing/2014/main" id="{CF13DF04-7B9F-48C6-BEF1-E817E3E06202}"/>
                </a:ext>
              </a:extLst>
            </p:cNvPr>
            <p:cNvSpPr txBox="1"/>
            <p:nvPr/>
          </p:nvSpPr>
          <p:spPr>
            <a:xfrm>
              <a:off x="2453989" y="3102903"/>
              <a:ext cx="263083" cy="197851"/>
            </a:xfrm>
            <a:prstGeom prst="rect">
              <a:avLst/>
            </a:prstGeom>
            <a:noFill/>
          </p:spPr>
          <p:txBody>
            <a:bodyPr wrap="square" lIns="0" rIns="0" rtlCol="0" anchor="ctr">
              <a:spAutoFit/>
            </a:bodyPr>
            <a:lstStyle/>
            <a:p>
              <a:pPr marL="0" marR="0" lvl="0" indent="0" algn="r" defTabSz="1075246"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Arial Narrow"/>
                  <a:sym typeface="Arial"/>
                </a:rPr>
                <a:t>30</a:t>
              </a:r>
              <a:endParaRPr kumimoji="0" lang="en-GB" sz="1200" b="0" i="0" u="none" strike="noStrike" kern="0" cap="none" spc="0" normalizeH="0" baseline="0" noProof="0" dirty="0">
                <a:ln>
                  <a:noFill/>
                </a:ln>
                <a:solidFill>
                  <a:srgbClr val="000000"/>
                </a:solidFill>
                <a:effectLst/>
                <a:uLnTx/>
                <a:uFillTx/>
                <a:latin typeface="Arial" panose="020B0604020202020204"/>
                <a:ea typeface="+mn-ea"/>
                <a:cs typeface="Arial Narrow"/>
                <a:sym typeface="Arial"/>
              </a:endParaRPr>
            </a:p>
          </p:txBody>
        </p:sp>
        <p:sp>
          <p:nvSpPr>
            <p:cNvPr id="75" name="TextBox 74">
              <a:extLst>
                <a:ext uri="{FF2B5EF4-FFF2-40B4-BE49-F238E27FC236}">
                  <a16:creationId xmlns:a16="http://schemas.microsoft.com/office/drawing/2014/main" id="{B6929403-CC24-4835-851C-54F6778162CA}"/>
                </a:ext>
              </a:extLst>
            </p:cNvPr>
            <p:cNvSpPr txBox="1"/>
            <p:nvPr/>
          </p:nvSpPr>
          <p:spPr>
            <a:xfrm>
              <a:off x="2453989" y="2853519"/>
              <a:ext cx="263083" cy="197851"/>
            </a:xfrm>
            <a:prstGeom prst="rect">
              <a:avLst/>
            </a:prstGeom>
            <a:noFill/>
          </p:spPr>
          <p:txBody>
            <a:bodyPr wrap="square" lIns="0" rIns="0" rtlCol="0" anchor="ctr">
              <a:spAutoFit/>
            </a:bodyPr>
            <a:lstStyle/>
            <a:p>
              <a:pPr marL="0" marR="0" lvl="0" indent="0" algn="r" defTabSz="1075246"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Arial Narrow"/>
                  <a:sym typeface="Arial"/>
                </a:rPr>
                <a:t>40</a:t>
              </a:r>
              <a:endParaRPr kumimoji="0" lang="en-GB" sz="1200" b="0" i="0" u="none" strike="noStrike" kern="0" cap="none" spc="0" normalizeH="0" baseline="0" noProof="0" dirty="0">
                <a:ln>
                  <a:noFill/>
                </a:ln>
                <a:solidFill>
                  <a:srgbClr val="000000"/>
                </a:solidFill>
                <a:effectLst/>
                <a:uLnTx/>
                <a:uFillTx/>
                <a:latin typeface="Arial" panose="020B0604020202020204"/>
                <a:ea typeface="+mn-ea"/>
                <a:cs typeface="Arial Narrow"/>
                <a:sym typeface="Arial"/>
              </a:endParaRPr>
            </a:p>
          </p:txBody>
        </p:sp>
        <p:sp>
          <p:nvSpPr>
            <p:cNvPr id="76" name="TextBox 75">
              <a:extLst>
                <a:ext uri="{FF2B5EF4-FFF2-40B4-BE49-F238E27FC236}">
                  <a16:creationId xmlns:a16="http://schemas.microsoft.com/office/drawing/2014/main" id="{27772F26-0E20-4A1F-AE34-7271BBF7B93B}"/>
                </a:ext>
              </a:extLst>
            </p:cNvPr>
            <p:cNvSpPr txBox="1"/>
            <p:nvPr/>
          </p:nvSpPr>
          <p:spPr>
            <a:xfrm>
              <a:off x="2453989" y="2604137"/>
              <a:ext cx="263083" cy="197851"/>
            </a:xfrm>
            <a:prstGeom prst="rect">
              <a:avLst/>
            </a:prstGeom>
            <a:noFill/>
          </p:spPr>
          <p:txBody>
            <a:bodyPr wrap="square" lIns="0" rIns="0" rtlCol="0" anchor="ctr">
              <a:spAutoFit/>
            </a:bodyPr>
            <a:lstStyle/>
            <a:p>
              <a:pPr marL="0" marR="0" lvl="0" indent="0" algn="r" defTabSz="1075246"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Arial Narrow"/>
                  <a:sym typeface="Arial"/>
                </a:rPr>
                <a:t>50</a:t>
              </a:r>
              <a:endParaRPr kumimoji="0" lang="en-GB" sz="1200" b="0" i="0" u="none" strike="noStrike" kern="0" cap="none" spc="0" normalizeH="0" baseline="0" noProof="0" dirty="0">
                <a:ln>
                  <a:noFill/>
                </a:ln>
                <a:solidFill>
                  <a:srgbClr val="000000"/>
                </a:solidFill>
                <a:effectLst/>
                <a:uLnTx/>
                <a:uFillTx/>
                <a:latin typeface="Arial" panose="020B0604020202020204"/>
                <a:ea typeface="+mn-ea"/>
                <a:cs typeface="Arial Narrow"/>
                <a:sym typeface="Arial"/>
              </a:endParaRPr>
            </a:p>
          </p:txBody>
        </p:sp>
        <p:sp>
          <p:nvSpPr>
            <p:cNvPr id="77" name="TextBox 76">
              <a:extLst>
                <a:ext uri="{FF2B5EF4-FFF2-40B4-BE49-F238E27FC236}">
                  <a16:creationId xmlns:a16="http://schemas.microsoft.com/office/drawing/2014/main" id="{640D9986-17C2-4BC1-AB9F-0FE3532DCACD}"/>
                </a:ext>
              </a:extLst>
            </p:cNvPr>
            <p:cNvSpPr txBox="1"/>
            <p:nvPr/>
          </p:nvSpPr>
          <p:spPr>
            <a:xfrm>
              <a:off x="2453989" y="2358912"/>
              <a:ext cx="263083" cy="197851"/>
            </a:xfrm>
            <a:prstGeom prst="rect">
              <a:avLst/>
            </a:prstGeom>
            <a:noFill/>
          </p:spPr>
          <p:txBody>
            <a:bodyPr wrap="square" lIns="0" rIns="0" rtlCol="0" anchor="ctr">
              <a:spAutoFit/>
            </a:bodyPr>
            <a:lstStyle/>
            <a:p>
              <a:pPr marL="0" marR="0" lvl="0" indent="0" algn="r" defTabSz="1075246"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Arial Narrow"/>
                  <a:sym typeface="Arial"/>
                </a:rPr>
                <a:t>60</a:t>
              </a:r>
              <a:endParaRPr kumimoji="0" lang="en-GB" sz="1200" b="0" i="0" u="none" strike="noStrike" kern="0" cap="none" spc="0" normalizeH="0" baseline="0" noProof="0" dirty="0">
                <a:ln>
                  <a:noFill/>
                </a:ln>
                <a:solidFill>
                  <a:srgbClr val="000000"/>
                </a:solidFill>
                <a:effectLst/>
                <a:uLnTx/>
                <a:uFillTx/>
                <a:latin typeface="Arial" panose="020B0604020202020204"/>
                <a:ea typeface="+mn-ea"/>
                <a:cs typeface="Arial Narrow"/>
                <a:sym typeface="Arial"/>
              </a:endParaRPr>
            </a:p>
          </p:txBody>
        </p:sp>
        <p:sp>
          <p:nvSpPr>
            <p:cNvPr id="78" name="TextBox 77">
              <a:extLst>
                <a:ext uri="{FF2B5EF4-FFF2-40B4-BE49-F238E27FC236}">
                  <a16:creationId xmlns:a16="http://schemas.microsoft.com/office/drawing/2014/main" id="{1394361D-3D86-4E8A-8E3E-F121C76BC0B8}"/>
                </a:ext>
              </a:extLst>
            </p:cNvPr>
            <p:cNvSpPr txBox="1"/>
            <p:nvPr/>
          </p:nvSpPr>
          <p:spPr>
            <a:xfrm>
              <a:off x="2453989" y="2105375"/>
              <a:ext cx="263083" cy="197851"/>
            </a:xfrm>
            <a:prstGeom prst="rect">
              <a:avLst/>
            </a:prstGeom>
            <a:noFill/>
          </p:spPr>
          <p:txBody>
            <a:bodyPr wrap="square" lIns="0" rIns="0" rtlCol="0" anchor="ctr">
              <a:spAutoFit/>
            </a:bodyPr>
            <a:lstStyle/>
            <a:p>
              <a:pPr marL="0" marR="0" lvl="0" indent="0" algn="r" defTabSz="1075246"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Arial Narrow"/>
                  <a:sym typeface="Arial"/>
                </a:rPr>
                <a:t>70</a:t>
              </a:r>
              <a:endParaRPr kumimoji="0" lang="en-GB" sz="1200" b="0" i="0" u="none" strike="noStrike" kern="0" cap="none" spc="0" normalizeH="0" baseline="0" noProof="0" dirty="0">
                <a:ln>
                  <a:noFill/>
                </a:ln>
                <a:solidFill>
                  <a:srgbClr val="000000"/>
                </a:solidFill>
                <a:effectLst/>
                <a:uLnTx/>
                <a:uFillTx/>
                <a:latin typeface="Arial" panose="020B0604020202020204"/>
                <a:ea typeface="+mn-ea"/>
                <a:cs typeface="Arial Narrow"/>
                <a:sym typeface="Arial"/>
              </a:endParaRPr>
            </a:p>
          </p:txBody>
        </p:sp>
        <p:sp>
          <p:nvSpPr>
            <p:cNvPr id="79" name="TextBox 78">
              <a:extLst>
                <a:ext uri="{FF2B5EF4-FFF2-40B4-BE49-F238E27FC236}">
                  <a16:creationId xmlns:a16="http://schemas.microsoft.com/office/drawing/2014/main" id="{39EAC31C-B686-45BF-A441-EF78FC21B4F6}"/>
                </a:ext>
              </a:extLst>
            </p:cNvPr>
            <p:cNvSpPr txBox="1"/>
            <p:nvPr/>
          </p:nvSpPr>
          <p:spPr>
            <a:xfrm>
              <a:off x="2453989" y="1864305"/>
              <a:ext cx="263083" cy="197851"/>
            </a:xfrm>
            <a:prstGeom prst="rect">
              <a:avLst/>
            </a:prstGeom>
            <a:noFill/>
          </p:spPr>
          <p:txBody>
            <a:bodyPr wrap="square" lIns="0" rIns="0" rtlCol="0" anchor="ctr">
              <a:spAutoFit/>
            </a:bodyPr>
            <a:lstStyle/>
            <a:p>
              <a:pPr marL="0" marR="0" lvl="0" indent="0" algn="r" defTabSz="1075246"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Arial Narrow"/>
                  <a:sym typeface="Arial"/>
                </a:rPr>
                <a:t>80</a:t>
              </a:r>
              <a:endParaRPr kumimoji="0" lang="en-GB" sz="1200" b="0" i="0" u="none" strike="noStrike" kern="0" cap="none" spc="0" normalizeH="0" baseline="0" noProof="0" dirty="0">
                <a:ln>
                  <a:noFill/>
                </a:ln>
                <a:solidFill>
                  <a:srgbClr val="000000"/>
                </a:solidFill>
                <a:effectLst/>
                <a:uLnTx/>
                <a:uFillTx/>
                <a:latin typeface="Arial" panose="020B0604020202020204"/>
                <a:ea typeface="+mn-ea"/>
                <a:cs typeface="Arial Narrow"/>
                <a:sym typeface="Arial"/>
              </a:endParaRPr>
            </a:p>
          </p:txBody>
        </p:sp>
        <p:sp>
          <p:nvSpPr>
            <p:cNvPr id="80" name="TextBox 79">
              <a:extLst>
                <a:ext uri="{FF2B5EF4-FFF2-40B4-BE49-F238E27FC236}">
                  <a16:creationId xmlns:a16="http://schemas.microsoft.com/office/drawing/2014/main" id="{F7BC6A73-BC4D-464D-8635-3927FC49365E}"/>
                </a:ext>
              </a:extLst>
            </p:cNvPr>
            <p:cNvSpPr txBox="1"/>
            <p:nvPr/>
          </p:nvSpPr>
          <p:spPr>
            <a:xfrm>
              <a:off x="2453989" y="1610767"/>
              <a:ext cx="263083" cy="197851"/>
            </a:xfrm>
            <a:prstGeom prst="rect">
              <a:avLst/>
            </a:prstGeom>
            <a:noFill/>
          </p:spPr>
          <p:txBody>
            <a:bodyPr wrap="square" lIns="0" rIns="0" rtlCol="0" anchor="ctr">
              <a:spAutoFit/>
            </a:bodyPr>
            <a:lstStyle/>
            <a:p>
              <a:pPr marL="0" marR="0" lvl="0" indent="0" algn="r" defTabSz="1075246"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Arial Narrow"/>
                  <a:sym typeface="Arial"/>
                </a:rPr>
                <a:t>90</a:t>
              </a:r>
              <a:endParaRPr kumimoji="0" lang="en-GB" sz="1200" b="0" i="0" u="none" strike="noStrike" kern="0" cap="none" spc="0" normalizeH="0" baseline="0" noProof="0" dirty="0">
                <a:ln>
                  <a:noFill/>
                </a:ln>
                <a:solidFill>
                  <a:srgbClr val="000000"/>
                </a:solidFill>
                <a:effectLst/>
                <a:uLnTx/>
                <a:uFillTx/>
                <a:latin typeface="Arial" panose="020B0604020202020204"/>
                <a:ea typeface="+mn-ea"/>
                <a:cs typeface="Arial Narrow"/>
                <a:sym typeface="Arial"/>
              </a:endParaRPr>
            </a:p>
          </p:txBody>
        </p:sp>
        <p:sp>
          <p:nvSpPr>
            <p:cNvPr id="81" name="TextBox 80">
              <a:extLst>
                <a:ext uri="{FF2B5EF4-FFF2-40B4-BE49-F238E27FC236}">
                  <a16:creationId xmlns:a16="http://schemas.microsoft.com/office/drawing/2014/main" id="{963C638F-8F28-43C8-8005-5F3DFE57B65F}"/>
                </a:ext>
              </a:extLst>
            </p:cNvPr>
            <p:cNvSpPr txBox="1"/>
            <p:nvPr/>
          </p:nvSpPr>
          <p:spPr>
            <a:xfrm>
              <a:off x="2453989" y="1361936"/>
              <a:ext cx="263083" cy="197851"/>
            </a:xfrm>
            <a:prstGeom prst="rect">
              <a:avLst/>
            </a:prstGeom>
            <a:noFill/>
          </p:spPr>
          <p:txBody>
            <a:bodyPr wrap="square" lIns="0" rIns="0" rtlCol="0" anchor="ctr">
              <a:spAutoFit/>
            </a:bodyPr>
            <a:lstStyle/>
            <a:p>
              <a:pPr marL="0" marR="0" lvl="0" indent="0" algn="r" defTabSz="1075246"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Arial Narrow"/>
                  <a:sym typeface="Arial"/>
                </a:rPr>
                <a:t>100</a:t>
              </a:r>
              <a:endParaRPr kumimoji="0" lang="en-GB" sz="1200" b="0" i="0" u="none" strike="noStrike" kern="0" cap="none" spc="0" normalizeH="0" baseline="0" noProof="0" dirty="0">
                <a:ln>
                  <a:noFill/>
                </a:ln>
                <a:solidFill>
                  <a:srgbClr val="000000"/>
                </a:solidFill>
                <a:effectLst/>
                <a:uLnTx/>
                <a:uFillTx/>
                <a:latin typeface="Arial" panose="020B0604020202020204"/>
                <a:ea typeface="+mn-ea"/>
                <a:cs typeface="Arial Narrow"/>
                <a:sym typeface="Arial"/>
              </a:endParaRPr>
            </a:p>
          </p:txBody>
        </p:sp>
      </p:grpSp>
      <p:sp>
        <p:nvSpPr>
          <p:cNvPr id="3" name="Titre 2">
            <a:extLst>
              <a:ext uri="{FF2B5EF4-FFF2-40B4-BE49-F238E27FC236}">
                <a16:creationId xmlns:a16="http://schemas.microsoft.com/office/drawing/2014/main" id="{AD56E418-30B0-4846-8C8B-F17414D2AC07}"/>
              </a:ext>
            </a:extLst>
          </p:cNvPr>
          <p:cNvSpPr>
            <a:spLocks noGrp="1"/>
          </p:cNvSpPr>
          <p:nvPr>
            <p:ph type="title"/>
          </p:nvPr>
        </p:nvSpPr>
        <p:spPr/>
        <p:txBody>
          <a:bodyPr/>
          <a:lstStyle/>
          <a:p>
            <a:r>
              <a:rPr lang="en-GB" b="1" dirty="0"/>
              <a:t>PAOLA1: Updated PFS at 5 years: HRD-positive population</a:t>
            </a:r>
            <a:endParaRPr lang="fr-FR" b="1" baseline="30000" dirty="0"/>
          </a:p>
        </p:txBody>
      </p:sp>
      <p:sp>
        <p:nvSpPr>
          <p:cNvPr id="11" name="Text Placeholder 10">
            <a:extLst>
              <a:ext uri="{FF2B5EF4-FFF2-40B4-BE49-F238E27FC236}">
                <a16:creationId xmlns:a16="http://schemas.microsoft.com/office/drawing/2014/main" id="{6DD2D7A4-9633-4A55-B7AF-15140AB815ED}"/>
              </a:ext>
            </a:extLst>
          </p:cNvPr>
          <p:cNvSpPr>
            <a:spLocks noGrp="1"/>
          </p:cNvSpPr>
          <p:nvPr>
            <p:ph type="body" sz="quarter" idx="10"/>
          </p:nvPr>
        </p:nvSpPr>
        <p:spPr/>
        <p:txBody>
          <a:bodyPr/>
          <a:lstStyle/>
          <a:p>
            <a:r>
              <a:rPr lang="fr-FR" altLang="en-US" sz="1000" dirty="0">
                <a:latin typeface="+mn-lt"/>
                <a:cs typeface="Arial" panose="020B0604020202020204" pitchFamily="34" charset="0"/>
              </a:rPr>
              <a:t>Ray-Coquard I, et al. </a:t>
            </a:r>
            <a:r>
              <a:rPr lang="fr-FR" altLang="en-US" sz="1000" dirty="0" err="1">
                <a:latin typeface="+mn-lt"/>
                <a:cs typeface="Arial" panose="020B0604020202020204" pitchFamily="34" charset="0"/>
              </a:rPr>
              <a:t>Presented</a:t>
            </a:r>
            <a:r>
              <a:rPr lang="fr-FR" altLang="en-US" sz="1000" dirty="0">
                <a:latin typeface="+mn-lt"/>
                <a:cs typeface="Arial" panose="020B0604020202020204" pitchFamily="34" charset="0"/>
              </a:rPr>
              <a:t> at </a:t>
            </a:r>
            <a:r>
              <a:rPr lang="fr-FR" altLang="en-US" sz="1000" dirty="0" err="1">
                <a:latin typeface="+mn-lt"/>
                <a:cs typeface="Arial" panose="020B0604020202020204" pitchFamily="34" charset="0"/>
              </a:rPr>
              <a:t>European</a:t>
            </a:r>
            <a:r>
              <a:rPr lang="fr-FR" altLang="en-US" sz="1000" dirty="0">
                <a:latin typeface="+mn-lt"/>
                <a:cs typeface="Arial" panose="020B0604020202020204" pitchFamily="34" charset="0"/>
              </a:rPr>
              <a:t> Society for </a:t>
            </a:r>
            <a:r>
              <a:rPr lang="fr-FR" altLang="en-US" sz="1000" dirty="0" err="1">
                <a:latin typeface="+mn-lt"/>
                <a:cs typeface="Arial" panose="020B0604020202020204" pitchFamily="34" charset="0"/>
              </a:rPr>
              <a:t>Medical</a:t>
            </a:r>
            <a:r>
              <a:rPr lang="fr-FR" altLang="en-US" sz="1000" dirty="0">
                <a:latin typeface="+mn-lt"/>
                <a:cs typeface="Arial" panose="020B0604020202020204" pitchFamily="34" charset="0"/>
              </a:rPr>
              <a:t> </a:t>
            </a:r>
            <a:r>
              <a:rPr lang="fr-FR" altLang="en-US" sz="1000" dirty="0" err="1">
                <a:latin typeface="+mn-lt"/>
                <a:cs typeface="Arial" panose="020B0604020202020204" pitchFamily="34" charset="0"/>
              </a:rPr>
              <a:t>Oncology</a:t>
            </a:r>
            <a:r>
              <a:rPr lang="fr-FR" altLang="en-US" sz="1000" dirty="0">
                <a:latin typeface="+mn-lt"/>
                <a:cs typeface="Arial" panose="020B0604020202020204" pitchFamily="34" charset="0"/>
              </a:rPr>
              <a:t> </a:t>
            </a:r>
            <a:r>
              <a:rPr lang="fr-FR" altLang="en-US" sz="1000" dirty="0" err="1">
                <a:latin typeface="+mn-lt"/>
                <a:cs typeface="Arial" panose="020B0604020202020204" pitchFamily="34" charset="0"/>
              </a:rPr>
              <a:t>Annual</a:t>
            </a:r>
            <a:r>
              <a:rPr lang="fr-FR" altLang="en-US" sz="1000" dirty="0">
                <a:latin typeface="+mn-lt"/>
                <a:cs typeface="Arial" panose="020B0604020202020204" pitchFamily="34" charset="0"/>
              </a:rPr>
              <a:t> Meeting, 9–13 September, 2022; Abstract #LBA29</a:t>
            </a:r>
            <a:endParaRPr lang="en-GB" dirty="0"/>
          </a:p>
        </p:txBody>
      </p:sp>
      <p:sp>
        <p:nvSpPr>
          <p:cNvPr id="3588" name="TextBox 3587">
            <a:extLst>
              <a:ext uri="{FF2B5EF4-FFF2-40B4-BE49-F238E27FC236}">
                <a16:creationId xmlns:a16="http://schemas.microsoft.com/office/drawing/2014/main" id="{484F8DBC-753F-A4CA-B27B-646D069CDB4D}"/>
              </a:ext>
            </a:extLst>
          </p:cNvPr>
          <p:cNvSpPr txBox="1"/>
          <p:nvPr/>
        </p:nvSpPr>
        <p:spPr>
          <a:xfrm>
            <a:off x="66217" y="5459091"/>
            <a:ext cx="1313607" cy="430695"/>
          </a:xfrm>
          <a:prstGeom prst="rect">
            <a:avLst/>
          </a:prstGeom>
          <a:noFill/>
        </p:spPr>
        <p:txBody>
          <a:bodyPr wrap="square" lIns="0" tIns="0" rIns="0" bIns="0" rtlCol="0">
            <a:spAutoFit/>
          </a:bodyPr>
          <a:lstStyle/>
          <a:p>
            <a:pPr marL="0" marR="0" lvl="0" indent="0" algn="r" defTabSz="1075246" rtl="0" eaLnBrk="1" fontAlgn="auto" latinLnBrk="0" hangingPunct="1">
              <a:lnSpc>
                <a:spcPct val="100000"/>
              </a:lnSpc>
              <a:spcBef>
                <a:spcPts val="0"/>
              </a:spcBef>
              <a:spcAft>
                <a:spcPts val="0"/>
              </a:spcAft>
              <a:buClr>
                <a:srgbClr val="000000"/>
              </a:buClr>
              <a:buSzTx/>
              <a:buFont typeface="Arial"/>
              <a:buNone/>
              <a:tabLst/>
              <a:defRPr/>
            </a:pPr>
            <a:r>
              <a:rPr kumimoji="0" lang="en-US" sz="933" b="1" i="0" u="none" strike="noStrike" kern="0" cap="none" spc="0" normalizeH="0" baseline="0" noProof="0" dirty="0">
                <a:ln>
                  <a:noFill/>
                </a:ln>
                <a:solidFill>
                  <a:srgbClr val="000000"/>
                </a:solidFill>
                <a:effectLst/>
                <a:uLnTx/>
                <a:uFillTx/>
                <a:latin typeface="Arial" panose="020B0604020202020204"/>
                <a:ea typeface="+mn-ea"/>
                <a:cs typeface="Arial Narrow"/>
                <a:sym typeface="Arial"/>
              </a:rPr>
              <a:t>No. at risk</a:t>
            </a:r>
          </a:p>
          <a:p>
            <a:pPr marL="0" marR="0" lvl="0" indent="0" algn="r" defTabSz="1075246"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830051"/>
                </a:solidFill>
                <a:effectLst/>
                <a:uLnTx/>
                <a:uFillTx/>
                <a:latin typeface="Arial" panose="020B0604020202020204"/>
                <a:ea typeface="+mn-ea"/>
                <a:cs typeface="Arial Narrow"/>
                <a:sym typeface="Arial"/>
              </a:rPr>
              <a:t>Olaparib </a:t>
            </a:r>
            <a:r>
              <a:rPr kumimoji="0" lang="en-US" sz="933" b="0" i="0" u="none" strike="noStrike" kern="0" cap="none" spc="0" normalizeH="0" baseline="0" noProof="1">
                <a:ln>
                  <a:noFill/>
                </a:ln>
                <a:solidFill>
                  <a:srgbClr val="830051"/>
                </a:solidFill>
                <a:effectLst/>
                <a:uLnTx/>
                <a:uFillTx/>
                <a:latin typeface="Arial" panose="020B0604020202020204"/>
                <a:ea typeface="+mn-ea"/>
                <a:cs typeface="Arial Narrow"/>
                <a:sym typeface="Arial"/>
              </a:rPr>
              <a:t>+ bevacizumab </a:t>
            </a:r>
          </a:p>
          <a:p>
            <a:pPr marL="0" marR="0" lvl="0" indent="0" algn="r" defTabSz="1075246"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FFFFFF">
                    <a:lumMod val="50000"/>
                  </a:srgbClr>
                </a:solidFill>
                <a:effectLst/>
                <a:uLnTx/>
                <a:uFillTx/>
                <a:latin typeface="Arial" panose="020B0604020202020204"/>
                <a:ea typeface="+mn-ea"/>
                <a:cs typeface="Arial Narrow"/>
                <a:sym typeface="Arial"/>
              </a:rPr>
              <a:t>Placebo </a:t>
            </a:r>
            <a:r>
              <a:rPr kumimoji="0" lang="en-US" sz="933" b="0" i="0" u="none" strike="noStrike" kern="0" cap="none" spc="0" normalizeH="0" baseline="0" noProof="1">
                <a:ln>
                  <a:noFill/>
                </a:ln>
                <a:solidFill>
                  <a:srgbClr val="FFFFFF">
                    <a:lumMod val="50000"/>
                  </a:srgbClr>
                </a:solidFill>
                <a:effectLst/>
                <a:uLnTx/>
                <a:uFillTx/>
                <a:latin typeface="Arial" panose="020B0604020202020204"/>
                <a:ea typeface="+mn-ea"/>
                <a:cs typeface="Arial Narrow"/>
                <a:sym typeface="Arial"/>
              </a:rPr>
              <a:t>+ bevacizumab</a:t>
            </a:r>
            <a:endParaRPr kumimoji="0" lang="en-US" sz="800" b="0" i="0" u="none" strike="noStrike" kern="0" cap="none" spc="0" normalizeH="0" baseline="0" noProof="1">
              <a:ln>
                <a:noFill/>
              </a:ln>
              <a:solidFill>
                <a:srgbClr val="FFFFFF">
                  <a:lumMod val="50000"/>
                </a:srgbClr>
              </a:solidFill>
              <a:effectLst/>
              <a:uLnTx/>
              <a:uFillTx/>
              <a:latin typeface="Arial" panose="020B0604020202020204"/>
              <a:ea typeface="+mn-ea"/>
              <a:cs typeface="Arial Narrow"/>
              <a:sym typeface="Arial"/>
            </a:endParaRPr>
          </a:p>
        </p:txBody>
      </p:sp>
      <p:sp>
        <p:nvSpPr>
          <p:cNvPr id="6" name="Freeform 6">
            <a:extLst>
              <a:ext uri="{FF2B5EF4-FFF2-40B4-BE49-F238E27FC236}">
                <a16:creationId xmlns:a16="http://schemas.microsoft.com/office/drawing/2014/main" id="{3711B98D-7765-91B7-CEDB-2E4067CA10FB}"/>
              </a:ext>
            </a:extLst>
          </p:cNvPr>
          <p:cNvSpPr>
            <a:spLocks/>
          </p:cNvSpPr>
          <p:nvPr/>
        </p:nvSpPr>
        <p:spPr bwMode="auto">
          <a:xfrm>
            <a:off x="1522413" y="1495426"/>
            <a:ext cx="5737225" cy="2832100"/>
          </a:xfrm>
          <a:custGeom>
            <a:avLst/>
            <a:gdLst>
              <a:gd name="T0" fmla="*/ 44 w 3614"/>
              <a:gd name="T1" fmla="*/ 14 h 1784"/>
              <a:gd name="T2" fmla="*/ 178 w 3614"/>
              <a:gd name="T3" fmla="*/ 30 h 1784"/>
              <a:gd name="T4" fmla="*/ 192 w 3614"/>
              <a:gd name="T5" fmla="*/ 84 h 1784"/>
              <a:gd name="T6" fmla="*/ 244 w 3614"/>
              <a:gd name="T7" fmla="*/ 118 h 1784"/>
              <a:gd name="T8" fmla="*/ 260 w 3614"/>
              <a:gd name="T9" fmla="*/ 150 h 1784"/>
              <a:gd name="T10" fmla="*/ 280 w 3614"/>
              <a:gd name="T11" fmla="*/ 170 h 1784"/>
              <a:gd name="T12" fmla="*/ 286 w 3614"/>
              <a:gd name="T13" fmla="*/ 205 h 1784"/>
              <a:gd name="T14" fmla="*/ 344 w 3614"/>
              <a:gd name="T15" fmla="*/ 217 h 1784"/>
              <a:gd name="T16" fmla="*/ 350 w 3614"/>
              <a:gd name="T17" fmla="*/ 255 h 1784"/>
              <a:gd name="T18" fmla="*/ 386 w 3614"/>
              <a:gd name="T19" fmla="*/ 289 h 1784"/>
              <a:gd name="T20" fmla="*/ 413 w 3614"/>
              <a:gd name="T21" fmla="*/ 305 h 1784"/>
              <a:gd name="T22" fmla="*/ 419 w 3614"/>
              <a:gd name="T23" fmla="*/ 373 h 1784"/>
              <a:gd name="T24" fmla="*/ 429 w 3614"/>
              <a:gd name="T25" fmla="*/ 387 h 1784"/>
              <a:gd name="T26" fmla="*/ 435 w 3614"/>
              <a:gd name="T27" fmla="*/ 425 h 1784"/>
              <a:gd name="T28" fmla="*/ 467 w 3614"/>
              <a:gd name="T29" fmla="*/ 459 h 1784"/>
              <a:gd name="T30" fmla="*/ 483 w 3614"/>
              <a:gd name="T31" fmla="*/ 489 h 1784"/>
              <a:gd name="T32" fmla="*/ 535 w 3614"/>
              <a:gd name="T33" fmla="*/ 511 h 1784"/>
              <a:gd name="T34" fmla="*/ 557 w 3614"/>
              <a:gd name="T35" fmla="*/ 543 h 1784"/>
              <a:gd name="T36" fmla="*/ 601 w 3614"/>
              <a:gd name="T37" fmla="*/ 643 h 1784"/>
              <a:gd name="T38" fmla="*/ 629 w 3614"/>
              <a:gd name="T39" fmla="*/ 678 h 1784"/>
              <a:gd name="T40" fmla="*/ 661 w 3614"/>
              <a:gd name="T41" fmla="*/ 696 h 1784"/>
              <a:gd name="T42" fmla="*/ 663 w 3614"/>
              <a:gd name="T43" fmla="*/ 746 h 1784"/>
              <a:gd name="T44" fmla="*/ 699 w 3614"/>
              <a:gd name="T45" fmla="*/ 764 h 1784"/>
              <a:gd name="T46" fmla="*/ 731 w 3614"/>
              <a:gd name="T47" fmla="*/ 814 h 1784"/>
              <a:gd name="T48" fmla="*/ 743 w 3614"/>
              <a:gd name="T49" fmla="*/ 832 h 1784"/>
              <a:gd name="T50" fmla="*/ 749 w 3614"/>
              <a:gd name="T51" fmla="*/ 866 h 1784"/>
              <a:gd name="T52" fmla="*/ 787 w 3614"/>
              <a:gd name="T53" fmla="*/ 884 h 1784"/>
              <a:gd name="T54" fmla="*/ 803 w 3614"/>
              <a:gd name="T55" fmla="*/ 914 h 1784"/>
              <a:gd name="T56" fmla="*/ 833 w 3614"/>
              <a:gd name="T57" fmla="*/ 932 h 1784"/>
              <a:gd name="T58" fmla="*/ 845 w 3614"/>
              <a:gd name="T59" fmla="*/ 1050 h 1784"/>
              <a:gd name="T60" fmla="*/ 865 w 3614"/>
              <a:gd name="T61" fmla="*/ 1068 h 1784"/>
              <a:gd name="T62" fmla="*/ 897 w 3614"/>
              <a:gd name="T63" fmla="*/ 1090 h 1784"/>
              <a:gd name="T64" fmla="*/ 909 w 3614"/>
              <a:gd name="T65" fmla="*/ 1104 h 1784"/>
              <a:gd name="T66" fmla="*/ 913 w 3614"/>
              <a:gd name="T67" fmla="*/ 1139 h 1784"/>
              <a:gd name="T68" fmla="*/ 953 w 3614"/>
              <a:gd name="T69" fmla="*/ 1157 h 1784"/>
              <a:gd name="T70" fmla="*/ 959 w 3614"/>
              <a:gd name="T71" fmla="*/ 1191 h 1784"/>
              <a:gd name="T72" fmla="*/ 981 w 3614"/>
              <a:gd name="T73" fmla="*/ 1197 h 1784"/>
              <a:gd name="T74" fmla="*/ 987 w 3614"/>
              <a:gd name="T75" fmla="*/ 1223 h 1784"/>
              <a:gd name="T76" fmla="*/ 997 w 3614"/>
              <a:gd name="T77" fmla="*/ 1243 h 1784"/>
              <a:gd name="T78" fmla="*/ 1011 w 3614"/>
              <a:gd name="T79" fmla="*/ 1277 h 1784"/>
              <a:gd name="T80" fmla="*/ 1053 w 3614"/>
              <a:gd name="T81" fmla="*/ 1295 h 1784"/>
              <a:gd name="T82" fmla="*/ 1107 w 3614"/>
              <a:gd name="T83" fmla="*/ 1327 h 1784"/>
              <a:gd name="T84" fmla="*/ 1121 w 3614"/>
              <a:gd name="T85" fmla="*/ 1345 h 1784"/>
              <a:gd name="T86" fmla="*/ 1123 w 3614"/>
              <a:gd name="T87" fmla="*/ 1379 h 1784"/>
              <a:gd name="T88" fmla="*/ 1135 w 3614"/>
              <a:gd name="T89" fmla="*/ 1407 h 1784"/>
              <a:gd name="T90" fmla="*/ 1139 w 3614"/>
              <a:gd name="T91" fmla="*/ 1451 h 1784"/>
              <a:gd name="T92" fmla="*/ 1191 w 3614"/>
              <a:gd name="T93" fmla="*/ 1465 h 1784"/>
              <a:gd name="T94" fmla="*/ 1197 w 3614"/>
              <a:gd name="T95" fmla="*/ 1499 h 1784"/>
              <a:gd name="T96" fmla="*/ 1232 w 3614"/>
              <a:gd name="T97" fmla="*/ 1517 h 1784"/>
              <a:gd name="T98" fmla="*/ 1268 w 3614"/>
              <a:gd name="T99" fmla="*/ 1569 h 1784"/>
              <a:gd name="T100" fmla="*/ 1414 w 3614"/>
              <a:gd name="T101" fmla="*/ 1585 h 1784"/>
              <a:gd name="T102" fmla="*/ 1534 w 3614"/>
              <a:gd name="T103" fmla="*/ 1622 h 1784"/>
              <a:gd name="T104" fmla="*/ 1624 w 3614"/>
              <a:gd name="T105" fmla="*/ 1640 h 1784"/>
              <a:gd name="T106" fmla="*/ 1672 w 3614"/>
              <a:gd name="T107" fmla="*/ 1676 h 1784"/>
              <a:gd name="T108" fmla="*/ 1914 w 3614"/>
              <a:gd name="T109" fmla="*/ 1692 h 1784"/>
              <a:gd name="T110" fmla="*/ 1958 w 3614"/>
              <a:gd name="T111" fmla="*/ 1728 h 1784"/>
              <a:gd name="T112" fmla="*/ 1972 w 3614"/>
              <a:gd name="T113" fmla="*/ 1748 h 1784"/>
              <a:gd name="T114" fmla="*/ 2409 w 3614"/>
              <a:gd name="T115" fmla="*/ 1784 h 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14" h="1784">
                <a:moveTo>
                  <a:pt x="0" y="0"/>
                </a:moveTo>
                <a:lnTo>
                  <a:pt x="44" y="0"/>
                </a:lnTo>
                <a:lnTo>
                  <a:pt x="44" y="14"/>
                </a:lnTo>
                <a:lnTo>
                  <a:pt x="170" y="14"/>
                </a:lnTo>
                <a:lnTo>
                  <a:pt x="170" y="30"/>
                </a:lnTo>
                <a:lnTo>
                  <a:pt x="178" y="30"/>
                </a:lnTo>
                <a:lnTo>
                  <a:pt x="178" y="64"/>
                </a:lnTo>
                <a:lnTo>
                  <a:pt x="192" y="64"/>
                </a:lnTo>
                <a:lnTo>
                  <a:pt x="192" y="84"/>
                </a:lnTo>
                <a:lnTo>
                  <a:pt x="202" y="84"/>
                </a:lnTo>
                <a:lnTo>
                  <a:pt x="202" y="118"/>
                </a:lnTo>
                <a:lnTo>
                  <a:pt x="244" y="118"/>
                </a:lnTo>
                <a:lnTo>
                  <a:pt x="244" y="136"/>
                </a:lnTo>
                <a:lnTo>
                  <a:pt x="260" y="136"/>
                </a:lnTo>
                <a:lnTo>
                  <a:pt x="260" y="150"/>
                </a:lnTo>
                <a:lnTo>
                  <a:pt x="268" y="150"/>
                </a:lnTo>
                <a:lnTo>
                  <a:pt x="268" y="170"/>
                </a:lnTo>
                <a:lnTo>
                  <a:pt x="280" y="170"/>
                </a:lnTo>
                <a:lnTo>
                  <a:pt x="280" y="184"/>
                </a:lnTo>
                <a:lnTo>
                  <a:pt x="286" y="184"/>
                </a:lnTo>
                <a:lnTo>
                  <a:pt x="286" y="205"/>
                </a:lnTo>
                <a:lnTo>
                  <a:pt x="312" y="205"/>
                </a:lnTo>
                <a:lnTo>
                  <a:pt x="312" y="217"/>
                </a:lnTo>
                <a:lnTo>
                  <a:pt x="344" y="217"/>
                </a:lnTo>
                <a:lnTo>
                  <a:pt x="344" y="239"/>
                </a:lnTo>
                <a:lnTo>
                  <a:pt x="350" y="239"/>
                </a:lnTo>
                <a:lnTo>
                  <a:pt x="350" y="255"/>
                </a:lnTo>
                <a:lnTo>
                  <a:pt x="350" y="273"/>
                </a:lnTo>
                <a:lnTo>
                  <a:pt x="386" y="273"/>
                </a:lnTo>
                <a:lnTo>
                  <a:pt x="386" y="289"/>
                </a:lnTo>
                <a:lnTo>
                  <a:pt x="397" y="289"/>
                </a:lnTo>
                <a:lnTo>
                  <a:pt x="397" y="305"/>
                </a:lnTo>
                <a:lnTo>
                  <a:pt x="413" y="305"/>
                </a:lnTo>
                <a:lnTo>
                  <a:pt x="413" y="339"/>
                </a:lnTo>
                <a:lnTo>
                  <a:pt x="419" y="339"/>
                </a:lnTo>
                <a:lnTo>
                  <a:pt x="419" y="373"/>
                </a:lnTo>
                <a:lnTo>
                  <a:pt x="425" y="373"/>
                </a:lnTo>
                <a:lnTo>
                  <a:pt x="425" y="387"/>
                </a:lnTo>
                <a:lnTo>
                  <a:pt x="429" y="387"/>
                </a:lnTo>
                <a:lnTo>
                  <a:pt x="429" y="407"/>
                </a:lnTo>
                <a:lnTo>
                  <a:pt x="435" y="407"/>
                </a:lnTo>
                <a:lnTo>
                  <a:pt x="435" y="425"/>
                </a:lnTo>
                <a:lnTo>
                  <a:pt x="445" y="425"/>
                </a:lnTo>
                <a:lnTo>
                  <a:pt x="445" y="459"/>
                </a:lnTo>
                <a:lnTo>
                  <a:pt x="467" y="459"/>
                </a:lnTo>
                <a:lnTo>
                  <a:pt x="467" y="473"/>
                </a:lnTo>
                <a:lnTo>
                  <a:pt x="483" y="473"/>
                </a:lnTo>
                <a:lnTo>
                  <a:pt x="483" y="489"/>
                </a:lnTo>
                <a:lnTo>
                  <a:pt x="511" y="489"/>
                </a:lnTo>
                <a:lnTo>
                  <a:pt x="511" y="511"/>
                </a:lnTo>
                <a:lnTo>
                  <a:pt x="535" y="511"/>
                </a:lnTo>
                <a:lnTo>
                  <a:pt x="535" y="523"/>
                </a:lnTo>
                <a:lnTo>
                  <a:pt x="557" y="523"/>
                </a:lnTo>
                <a:lnTo>
                  <a:pt x="557" y="543"/>
                </a:lnTo>
                <a:lnTo>
                  <a:pt x="563" y="543"/>
                </a:lnTo>
                <a:lnTo>
                  <a:pt x="563" y="643"/>
                </a:lnTo>
                <a:lnTo>
                  <a:pt x="601" y="643"/>
                </a:lnTo>
                <a:lnTo>
                  <a:pt x="601" y="662"/>
                </a:lnTo>
                <a:lnTo>
                  <a:pt x="629" y="662"/>
                </a:lnTo>
                <a:lnTo>
                  <a:pt x="629" y="678"/>
                </a:lnTo>
                <a:lnTo>
                  <a:pt x="643" y="678"/>
                </a:lnTo>
                <a:lnTo>
                  <a:pt x="643" y="696"/>
                </a:lnTo>
                <a:lnTo>
                  <a:pt x="661" y="696"/>
                </a:lnTo>
                <a:lnTo>
                  <a:pt x="661" y="732"/>
                </a:lnTo>
                <a:lnTo>
                  <a:pt x="663" y="732"/>
                </a:lnTo>
                <a:lnTo>
                  <a:pt x="663" y="746"/>
                </a:lnTo>
                <a:lnTo>
                  <a:pt x="683" y="746"/>
                </a:lnTo>
                <a:lnTo>
                  <a:pt x="683" y="764"/>
                </a:lnTo>
                <a:lnTo>
                  <a:pt x="699" y="764"/>
                </a:lnTo>
                <a:lnTo>
                  <a:pt x="699" y="780"/>
                </a:lnTo>
                <a:lnTo>
                  <a:pt x="731" y="780"/>
                </a:lnTo>
                <a:lnTo>
                  <a:pt x="731" y="814"/>
                </a:lnTo>
                <a:lnTo>
                  <a:pt x="735" y="814"/>
                </a:lnTo>
                <a:lnTo>
                  <a:pt x="735" y="832"/>
                </a:lnTo>
                <a:lnTo>
                  <a:pt x="743" y="832"/>
                </a:lnTo>
                <a:lnTo>
                  <a:pt x="743" y="848"/>
                </a:lnTo>
                <a:lnTo>
                  <a:pt x="749" y="848"/>
                </a:lnTo>
                <a:lnTo>
                  <a:pt x="749" y="866"/>
                </a:lnTo>
                <a:lnTo>
                  <a:pt x="771" y="866"/>
                </a:lnTo>
                <a:lnTo>
                  <a:pt x="771" y="884"/>
                </a:lnTo>
                <a:lnTo>
                  <a:pt x="787" y="884"/>
                </a:lnTo>
                <a:lnTo>
                  <a:pt x="787" y="898"/>
                </a:lnTo>
                <a:lnTo>
                  <a:pt x="803" y="898"/>
                </a:lnTo>
                <a:lnTo>
                  <a:pt x="803" y="914"/>
                </a:lnTo>
                <a:lnTo>
                  <a:pt x="811" y="914"/>
                </a:lnTo>
                <a:lnTo>
                  <a:pt x="811" y="932"/>
                </a:lnTo>
                <a:lnTo>
                  <a:pt x="833" y="932"/>
                </a:lnTo>
                <a:lnTo>
                  <a:pt x="833" y="952"/>
                </a:lnTo>
                <a:lnTo>
                  <a:pt x="845" y="952"/>
                </a:lnTo>
                <a:lnTo>
                  <a:pt x="845" y="1050"/>
                </a:lnTo>
                <a:lnTo>
                  <a:pt x="851" y="1050"/>
                </a:lnTo>
                <a:lnTo>
                  <a:pt x="851" y="1068"/>
                </a:lnTo>
                <a:lnTo>
                  <a:pt x="865" y="1068"/>
                </a:lnTo>
                <a:lnTo>
                  <a:pt x="865" y="1086"/>
                </a:lnTo>
                <a:lnTo>
                  <a:pt x="897" y="1086"/>
                </a:lnTo>
                <a:lnTo>
                  <a:pt x="897" y="1090"/>
                </a:lnTo>
                <a:lnTo>
                  <a:pt x="901" y="1090"/>
                </a:lnTo>
                <a:lnTo>
                  <a:pt x="901" y="1104"/>
                </a:lnTo>
                <a:lnTo>
                  <a:pt x="909" y="1104"/>
                </a:lnTo>
                <a:lnTo>
                  <a:pt x="909" y="1120"/>
                </a:lnTo>
                <a:lnTo>
                  <a:pt x="913" y="1120"/>
                </a:lnTo>
                <a:lnTo>
                  <a:pt x="913" y="1139"/>
                </a:lnTo>
                <a:lnTo>
                  <a:pt x="947" y="1139"/>
                </a:lnTo>
                <a:lnTo>
                  <a:pt x="947" y="1157"/>
                </a:lnTo>
                <a:lnTo>
                  <a:pt x="953" y="1157"/>
                </a:lnTo>
                <a:lnTo>
                  <a:pt x="953" y="1173"/>
                </a:lnTo>
                <a:lnTo>
                  <a:pt x="959" y="1173"/>
                </a:lnTo>
                <a:lnTo>
                  <a:pt x="959" y="1191"/>
                </a:lnTo>
                <a:lnTo>
                  <a:pt x="975" y="1191"/>
                </a:lnTo>
                <a:lnTo>
                  <a:pt x="975" y="1197"/>
                </a:lnTo>
                <a:lnTo>
                  <a:pt x="981" y="1197"/>
                </a:lnTo>
                <a:lnTo>
                  <a:pt x="981" y="1207"/>
                </a:lnTo>
                <a:lnTo>
                  <a:pt x="987" y="1207"/>
                </a:lnTo>
                <a:lnTo>
                  <a:pt x="987" y="1223"/>
                </a:lnTo>
                <a:lnTo>
                  <a:pt x="995" y="1223"/>
                </a:lnTo>
                <a:lnTo>
                  <a:pt x="995" y="1243"/>
                </a:lnTo>
                <a:lnTo>
                  <a:pt x="997" y="1243"/>
                </a:lnTo>
                <a:lnTo>
                  <a:pt x="997" y="1259"/>
                </a:lnTo>
                <a:lnTo>
                  <a:pt x="1011" y="1259"/>
                </a:lnTo>
                <a:lnTo>
                  <a:pt x="1011" y="1277"/>
                </a:lnTo>
                <a:lnTo>
                  <a:pt x="1033" y="1277"/>
                </a:lnTo>
                <a:lnTo>
                  <a:pt x="1033" y="1295"/>
                </a:lnTo>
                <a:lnTo>
                  <a:pt x="1053" y="1295"/>
                </a:lnTo>
                <a:lnTo>
                  <a:pt x="1053" y="1313"/>
                </a:lnTo>
                <a:lnTo>
                  <a:pt x="1107" y="1313"/>
                </a:lnTo>
                <a:lnTo>
                  <a:pt x="1107" y="1327"/>
                </a:lnTo>
                <a:lnTo>
                  <a:pt x="1115" y="1327"/>
                </a:lnTo>
                <a:lnTo>
                  <a:pt x="1115" y="1345"/>
                </a:lnTo>
                <a:lnTo>
                  <a:pt x="1121" y="1345"/>
                </a:lnTo>
                <a:lnTo>
                  <a:pt x="1121" y="1363"/>
                </a:lnTo>
                <a:lnTo>
                  <a:pt x="1123" y="1363"/>
                </a:lnTo>
                <a:lnTo>
                  <a:pt x="1123" y="1379"/>
                </a:lnTo>
                <a:lnTo>
                  <a:pt x="1129" y="1379"/>
                </a:lnTo>
                <a:lnTo>
                  <a:pt x="1129" y="1407"/>
                </a:lnTo>
                <a:lnTo>
                  <a:pt x="1135" y="1407"/>
                </a:lnTo>
                <a:lnTo>
                  <a:pt x="1135" y="1435"/>
                </a:lnTo>
                <a:lnTo>
                  <a:pt x="1139" y="1435"/>
                </a:lnTo>
                <a:lnTo>
                  <a:pt x="1139" y="1451"/>
                </a:lnTo>
                <a:lnTo>
                  <a:pt x="1147" y="1451"/>
                </a:lnTo>
                <a:lnTo>
                  <a:pt x="1147" y="1465"/>
                </a:lnTo>
                <a:lnTo>
                  <a:pt x="1191" y="1465"/>
                </a:lnTo>
                <a:lnTo>
                  <a:pt x="1191" y="1485"/>
                </a:lnTo>
                <a:lnTo>
                  <a:pt x="1197" y="1485"/>
                </a:lnTo>
                <a:lnTo>
                  <a:pt x="1197" y="1499"/>
                </a:lnTo>
                <a:lnTo>
                  <a:pt x="1226" y="1499"/>
                </a:lnTo>
                <a:lnTo>
                  <a:pt x="1226" y="1517"/>
                </a:lnTo>
                <a:lnTo>
                  <a:pt x="1232" y="1517"/>
                </a:lnTo>
                <a:lnTo>
                  <a:pt x="1232" y="1535"/>
                </a:lnTo>
                <a:lnTo>
                  <a:pt x="1268" y="1535"/>
                </a:lnTo>
                <a:lnTo>
                  <a:pt x="1268" y="1569"/>
                </a:lnTo>
                <a:lnTo>
                  <a:pt x="1408" y="1569"/>
                </a:lnTo>
                <a:lnTo>
                  <a:pt x="1408" y="1585"/>
                </a:lnTo>
                <a:lnTo>
                  <a:pt x="1414" y="1585"/>
                </a:lnTo>
                <a:lnTo>
                  <a:pt x="1414" y="1604"/>
                </a:lnTo>
                <a:lnTo>
                  <a:pt x="1534" y="1604"/>
                </a:lnTo>
                <a:lnTo>
                  <a:pt x="1534" y="1622"/>
                </a:lnTo>
                <a:lnTo>
                  <a:pt x="1606" y="1622"/>
                </a:lnTo>
                <a:lnTo>
                  <a:pt x="1606" y="1640"/>
                </a:lnTo>
                <a:lnTo>
                  <a:pt x="1624" y="1640"/>
                </a:lnTo>
                <a:lnTo>
                  <a:pt x="1624" y="1658"/>
                </a:lnTo>
                <a:lnTo>
                  <a:pt x="1672" y="1658"/>
                </a:lnTo>
                <a:lnTo>
                  <a:pt x="1672" y="1676"/>
                </a:lnTo>
                <a:lnTo>
                  <a:pt x="1802" y="1676"/>
                </a:lnTo>
                <a:lnTo>
                  <a:pt x="1802" y="1692"/>
                </a:lnTo>
                <a:lnTo>
                  <a:pt x="1914" y="1692"/>
                </a:lnTo>
                <a:lnTo>
                  <a:pt x="1914" y="1710"/>
                </a:lnTo>
                <a:lnTo>
                  <a:pt x="1958" y="1710"/>
                </a:lnTo>
                <a:lnTo>
                  <a:pt x="1958" y="1728"/>
                </a:lnTo>
                <a:lnTo>
                  <a:pt x="1964" y="1728"/>
                </a:lnTo>
                <a:lnTo>
                  <a:pt x="1964" y="1748"/>
                </a:lnTo>
                <a:lnTo>
                  <a:pt x="1972" y="1748"/>
                </a:lnTo>
                <a:lnTo>
                  <a:pt x="1972" y="1766"/>
                </a:lnTo>
                <a:lnTo>
                  <a:pt x="2409" y="1766"/>
                </a:lnTo>
                <a:lnTo>
                  <a:pt x="2409" y="1784"/>
                </a:lnTo>
                <a:lnTo>
                  <a:pt x="3614" y="1784"/>
                </a:lnTo>
              </a:path>
            </a:pathLst>
          </a:custGeom>
          <a:noFill/>
          <a:ln w="15875"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7" name="Line 7">
            <a:extLst>
              <a:ext uri="{FF2B5EF4-FFF2-40B4-BE49-F238E27FC236}">
                <a16:creationId xmlns:a16="http://schemas.microsoft.com/office/drawing/2014/main" id="{85C6056F-D515-94F7-4AB1-918C4CF8415F}"/>
              </a:ext>
            </a:extLst>
          </p:cNvPr>
          <p:cNvSpPr>
            <a:spLocks noChangeShapeType="1"/>
          </p:cNvSpPr>
          <p:nvPr/>
        </p:nvSpPr>
        <p:spPr bwMode="auto">
          <a:xfrm>
            <a:off x="7240588" y="4327526"/>
            <a:ext cx="381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8" name="Line 8">
            <a:extLst>
              <a:ext uri="{FF2B5EF4-FFF2-40B4-BE49-F238E27FC236}">
                <a16:creationId xmlns:a16="http://schemas.microsoft.com/office/drawing/2014/main" id="{7A4D4EB1-C8EF-8689-3C6B-8588CA02492D}"/>
              </a:ext>
            </a:extLst>
          </p:cNvPr>
          <p:cNvSpPr>
            <a:spLocks noChangeShapeType="1"/>
          </p:cNvSpPr>
          <p:nvPr/>
        </p:nvSpPr>
        <p:spPr bwMode="auto">
          <a:xfrm>
            <a:off x="7259638" y="4308476"/>
            <a:ext cx="0" cy="349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9" name="Line 9">
            <a:extLst>
              <a:ext uri="{FF2B5EF4-FFF2-40B4-BE49-F238E27FC236}">
                <a16:creationId xmlns:a16="http://schemas.microsoft.com/office/drawing/2014/main" id="{B804F799-B6D6-D915-D167-6DF9D8D6C58F}"/>
              </a:ext>
            </a:extLst>
          </p:cNvPr>
          <p:cNvSpPr>
            <a:spLocks noChangeShapeType="1"/>
          </p:cNvSpPr>
          <p:nvPr/>
        </p:nvSpPr>
        <p:spPr bwMode="auto">
          <a:xfrm>
            <a:off x="6840538" y="4327526"/>
            <a:ext cx="3492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10" name="Line 10">
            <a:extLst>
              <a:ext uri="{FF2B5EF4-FFF2-40B4-BE49-F238E27FC236}">
                <a16:creationId xmlns:a16="http://schemas.microsoft.com/office/drawing/2014/main" id="{786F2233-44F9-59C0-ED8B-EE24865F567B}"/>
              </a:ext>
            </a:extLst>
          </p:cNvPr>
          <p:cNvSpPr>
            <a:spLocks noChangeShapeType="1"/>
          </p:cNvSpPr>
          <p:nvPr/>
        </p:nvSpPr>
        <p:spPr bwMode="auto">
          <a:xfrm>
            <a:off x="6856413" y="4308476"/>
            <a:ext cx="0" cy="349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12" name="Line 11">
            <a:extLst>
              <a:ext uri="{FF2B5EF4-FFF2-40B4-BE49-F238E27FC236}">
                <a16:creationId xmlns:a16="http://schemas.microsoft.com/office/drawing/2014/main" id="{3BCED601-6F5E-3B2D-17C6-E46FFDCF88D3}"/>
              </a:ext>
            </a:extLst>
          </p:cNvPr>
          <p:cNvSpPr>
            <a:spLocks noChangeShapeType="1"/>
          </p:cNvSpPr>
          <p:nvPr/>
        </p:nvSpPr>
        <p:spPr bwMode="auto">
          <a:xfrm>
            <a:off x="6881813" y="4327526"/>
            <a:ext cx="381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14" name="Line 12">
            <a:extLst>
              <a:ext uri="{FF2B5EF4-FFF2-40B4-BE49-F238E27FC236}">
                <a16:creationId xmlns:a16="http://schemas.microsoft.com/office/drawing/2014/main" id="{DC6084D2-32F2-89E9-B87F-CB78B803E604}"/>
              </a:ext>
            </a:extLst>
          </p:cNvPr>
          <p:cNvSpPr>
            <a:spLocks noChangeShapeType="1"/>
          </p:cNvSpPr>
          <p:nvPr/>
        </p:nvSpPr>
        <p:spPr bwMode="auto">
          <a:xfrm>
            <a:off x="6900863" y="4308476"/>
            <a:ext cx="0" cy="349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15" name="Line 13">
            <a:extLst>
              <a:ext uri="{FF2B5EF4-FFF2-40B4-BE49-F238E27FC236}">
                <a16:creationId xmlns:a16="http://schemas.microsoft.com/office/drawing/2014/main" id="{409A5807-A572-2E05-F708-CF2C2BDBD6EE}"/>
              </a:ext>
            </a:extLst>
          </p:cNvPr>
          <p:cNvSpPr>
            <a:spLocks noChangeShapeType="1"/>
          </p:cNvSpPr>
          <p:nvPr/>
        </p:nvSpPr>
        <p:spPr bwMode="auto">
          <a:xfrm>
            <a:off x="6897688" y="4327526"/>
            <a:ext cx="3492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16" name="Line 14">
            <a:extLst>
              <a:ext uri="{FF2B5EF4-FFF2-40B4-BE49-F238E27FC236}">
                <a16:creationId xmlns:a16="http://schemas.microsoft.com/office/drawing/2014/main" id="{A14ED64A-CC63-64EB-68BB-210B2357BCF8}"/>
              </a:ext>
            </a:extLst>
          </p:cNvPr>
          <p:cNvSpPr>
            <a:spLocks noChangeShapeType="1"/>
          </p:cNvSpPr>
          <p:nvPr/>
        </p:nvSpPr>
        <p:spPr bwMode="auto">
          <a:xfrm>
            <a:off x="6916738" y="4308476"/>
            <a:ext cx="0" cy="349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18" name="Line 15">
            <a:extLst>
              <a:ext uri="{FF2B5EF4-FFF2-40B4-BE49-F238E27FC236}">
                <a16:creationId xmlns:a16="http://schemas.microsoft.com/office/drawing/2014/main" id="{E3879EEA-0D7B-4EBA-0186-024D22BE20DD}"/>
              </a:ext>
            </a:extLst>
          </p:cNvPr>
          <p:cNvSpPr>
            <a:spLocks noChangeShapeType="1"/>
          </p:cNvSpPr>
          <p:nvPr/>
        </p:nvSpPr>
        <p:spPr bwMode="auto">
          <a:xfrm>
            <a:off x="7015163" y="4327526"/>
            <a:ext cx="38100" cy="0"/>
          </a:xfrm>
          <a:prstGeom prst="line">
            <a:avLst/>
          </a:prstGeom>
          <a:noFill/>
          <a:ln w="15875"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19" name="Line 16">
            <a:extLst>
              <a:ext uri="{FF2B5EF4-FFF2-40B4-BE49-F238E27FC236}">
                <a16:creationId xmlns:a16="http://schemas.microsoft.com/office/drawing/2014/main" id="{37944116-6058-F4E4-92AC-BDE316888557}"/>
              </a:ext>
            </a:extLst>
          </p:cNvPr>
          <p:cNvSpPr>
            <a:spLocks noChangeShapeType="1"/>
          </p:cNvSpPr>
          <p:nvPr/>
        </p:nvSpPr>
        <p:spPr bwMode="auto">
          <a:xfrm>
            <a:off x="7034213" y="4308476"/>
            <a:ext cx="0" cy="349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0" name="Line 17">
            <a:extLst>
              <a:ext uri="{FF2B5EF4-FFF2-40B4-BE49-F238E27FC236}">
                <a16:creationId xmlns:a16="http://schemas.microsoft.com/office/drawing/2014/main" id="{083EBDAF-4467-F277-5FDD-CC6A5C19F2E8}"/>
              </a:ext>
            </a:extLst>
          </p:cNvPr>
          <p:cNvSpPr>
            <a:spLocks noChangeShapeType="1"/>
          </p:cNvSpPr>
          <p:nvPr/>
        </p:nvSpPr>
        <p:spPr bwMode="auto">
          <a:xfrm>
            <a:off x="7126288" y="4327526"/>
            <a:ext cx="381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1" name="Line 18">
            <a:extLst>
              <a:ext uri="{FF2B5EF4-FFF2-40B4-BE49-F238E27FC236}">
                <a16:creationId xmlns:a16="http://schemas.microsoft.com/office/drawing/2014/main" id="{E6887E90-26A9-74ED-49D5-8458377FCE3C}"/>
              </a:ext>
            </a:extLst>
          </p:cNvPr>
          <p:cNvSpPr>
            <a:spLocks noChangeShapeType="1"/>
          </p:cNvSpPr>
          <p:nvPr/>
        </p:nvSpPr>
        <p:spPr bwMode="auto">
          <a:xfrm>
            <a:off x="7145338" y="4308476"/>
            <a:ext cx="0" cy="349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2" name="Line 19">
            <a:extLst>
              <a:ext uri="{FF2B5EF4-FFF2-40B4-BE49-F238E27FC236}">
                <a16:creationId xmlns:a16="http://schemas.microsoft.com/office/drawing/2014/main" id="{82050EA0-7602-2D1C-5324-31ED5966A47E}"/>
              </a:ext>
            </a:extLst>
          </p:cNvPr>
          <p:cNvSpPr>
            <a:spLocks noChangeShapeType="1"/>
          </p:cNvSpPr>
          <p:nvPr/>
        </p:nvSpPr>
        <p:spPr bwMode="auto">
          <a:xfrm>
            <a:off x="6167438" y="4327526"/>
            <a:ext cx="381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3" name="Line 20">
            <a:extLst>
              <a:ext uri="{FF2B5EF4-FFF2-40B4-BE49-F238E27FC236}">
                <a16:creationId xmlns:a16="http://schemas.microsoft.com/office/drawing/2014/main" id="{1C171024-D8FE-941A-1865-02AB512F307C}"/>
              </a:ext>
            </a:extLst>
          </p:cNvPr>
          <p:cNvSpPr>
            <a:spLocks noChangeShapeType="1"/>
          </p:cNvSpPr>
          <p:nvPr/>
        </p:nvSpPr>
        <p:spPr bwMode="auto">
          <a:xfrm>
            <a:off x="6186488" y="4308476"/>
            <a:ext cx="0" cy="349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4" name="Line 21">
            <a:extLst>
              <a:ext uri="{FF2B5EF4-FFF2-40B4-BE49-F238E27FC236}">
                <a16:creationId xmlns:a16="http://schemas.microsoft.com/office/drawing/2014/main" id="{E60A297A-03AD-CECE-0636-F022E48DAC72}"/>
              </a:ext>
            </a:extLst>
          </p:cNvPr>
          <p:cNvSpPr>
            <a:spLocks noChangeShapeType="1"/>
          </p:cNvSpPr>
          <p:nvPr/>
        </p:nvSpPr>
        <p:spPr bwMode="auto">
          <a:xfrm>
            <a:off x="6599238" y="4327526"/>
            <a:ext cx="381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5" name="Line 22">
            <a:extLst>
              <a:ext uri="{FF2B5EF4-FFF2-40B4-BE49-F238E27FC236}">
                <a16:creationId xmlns:a16="http://schemas.microsoft.com/office/drawing/2014/main" id="{EAB9A62D-FC54-9DBA-D5F5-F470D0804E31}"/>
              </a:ext>
            </a:extLst>
          </p:cNvPr>
          <p:cNvSpPr>
            <a:spLocks noChangeShapeType="1"/>
          </p:cNvSpPr>
          <p:nvPr/>
        </p:nvSpPr>
        <p:spPr bwMode="auto">
          <a:xfrm>
            <a:off x="6618288" y="4308476"/>
            <a:ext cx="0" cy="349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6" name="Line 23">
            <a:extLst>
              <a:ext uri="{FF2B5EF4-FFF2-40B4-BE49-F238E27FC236}">
                <a16:creationId xmlns:a16="http://schemas.microsoft.com/office/drawing/2014/main" id="{FFFB81CB-4F74-89CF-5160-8DB37E2C754E}"/>
              </a:ext>
            </a:extLst>
          </p:cNvPr>
          <p:cNvSpPr>
            <a:spLocks noChangeShapeType="1"/>
          </p:cNvSpPr>
          <p:nvPr/>
        </p:nvSpPr>
        <p:spPr bwMode="auto">
          <a:xfrm>
            <a:off x="6240463" y="4327526"/>
            <a:ext cx="381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7" name="Line 24">
            <a:extLst>
              <a:ext uri="{FF2B5EF4-FFF2-40B4-BE49-F238E27FC236}">
                <a16:creationId xmlns:a16="http://schemas.microsoft.com/office/drawing/2014/main" id="{ED931553-271A-F9C8-86AC-21B093C408CD}"/>
              </a:ext>
            </a:extLst>
          </p:cNvPr>
          <p:cNvSpPr>
            <a:spLocks noChangeShapeType="1"/>
          </p:cNvSpPr>
          <p:nvPr/>
        </p:nvSpPr>
        <p:spPr bwMode="auto">
          <a:xfrm>
            <a:off x="6259513" y="4308476"/>
            <a:ext cx="0" cy="349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8" name="Line 25">
            <a:extLst>
              <a:ext uri="{FF2B5EF4-FFF2-40B4-BE49-F238E27FC236}">
                <a16:creationId xmlns:a16="http://schemas.microsoft.com/office/drawing/2014/main" id="{2CEC5C16-F154-FDB6-3B2A-9C737B960981}"/>
              </a:ext>
            </a:extLst>
          </p:cNvPr>
          <p:cNvSpPr>
            <a:spLocks noChangeShapeType="1"/>
          </p:cNvSpPr>
          <p:nvPr/>
        </p:nvSpPr>
        <p:spPr bwMode="auto">
          <a:xfrm>
            <a:off x="6411913" y="4327526"/>
            <a:ext cx="3492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9" name="Line 26">
            <a:extLst>
              <a:ext uri="{FF2B5EF4-FFF2-40B4-BE49-F238E27FC236}">
                <a16:creationId xmlns:a16="http://schemas.microsoft.com/office/drawing/2014/main" id="{07E5FD70-255F-AE0F-89FF-FFA969D172B0}"/>
              </a:ext>
            </a:extLst>
          </p:cNvPr>
          <p:cNvSpPr>
            <a:spLocks noChangeShapeType="1"/>
          </p:cNvSpPr>
          <p:nvPr/>
        </p:nvSpPr>
        <p:spPr bwMode="auto">
          <a:xfrm>
            <a:off x="6427788" y="4308476"/>
            <a:ext cx="0" cy="349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30" name="Line 27">
            <a:extLst>
              <a:ext uri="{FF2B5EF4-FFF2-40B4-BE49-F238E27FC236}">
                <a16:creationId xmlns:a16="http://schemas.microsoft.com/office/drawing/2014/main" id="{E49970CD-CF7A-FB07-2656-08A562350796}"/>
              </a:ext>
            </a:extLst>
          </p:cNvPr>
          <p:cNvSpPr>
            <a:spLocks noChangeShapeType="1"/>
          </p:cNvSpPr>
          <p:nvPr/>
        </p:nvSpPr>
        <p:spPr bwMode="auto">
          <a:xfrm>
            <a:off x="6446838" y="4327526"/>
            <a:ext cx="3492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31" name="Line 28">
            <a:extLst>
              <a:ext uri="{FF2B5EF4-FFF2-40B4-BE49-F238E27FC236}">
                <a16:creationId xmlns:a16="http://schemas.microsoft.com/office/drawing/2014/main" id="{3F9641E6-B2F5-43CC-0005-CCB577FFB681}"/>
              </a:ext>
            </a:extLst>
          </p:cNvPr>
          <p:cNvSpPr>
            <a:spLocks noChangeShapeType="1"/>
          </p:cNvSpPr>
          <p:nvPr/>
        </p:nvSpPr>
        <p:spPr bwMode="auto">
          <a:xfrm>
            <a:off x="6462713" y="4308476"/>
            <a:ext cx="0" cy="349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32" name="Line 29">
            <a:extLst>
              <a:ext uri="{FF2B5EF4-FFF2-40B4-BE49-F238E27FC236}">
                <a16:creationId xmlns:a16="http://schemas.microsoft.com/office/drawing/2014/main" id="{BA566AE2-C0B3-5EBE-EB9C-49AE441AC4EA}"/>
              </a:ext>
            </a:extLst>
          </p:cNvPr>
          <p:cNvSpPr>
            <a:spLocks noChangeShapeType="1"/>
          </p:cNvSpPr>
          <p:nvPr/>
        </p:nvSpPr>
        <p:spPr bwMode="auto">
          <a:xfrm>
            <a:off x="6459538" y="4327526"/>
            <a:ext cx="381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33" name="Line 30">
            <a:extLst>
              <a:ext uri="{FF2B5EF4-FFF2-40B4-BE49-F238E27FC236}">
                <a16:creationId xmlns:a16="http://schemas.microsoft.com/office/drawing/2014/main" id="{5E052A9B-E888-DF1E-25B9-626EBAE0E401}"/>
              </a:ext>
            </a:extLst>
          </p:cNvPr>
          <p:cNvSpPr>
            <a:spLocks noChangeShapeType="1"/>
          </p:cNvSpPr>
          <p:nvPr/>
        </p:nvSpPr>
        <p:spPr bwMode="auto">
          <a:xfrm>
            <a:off x="6478588" y="4308476"/>
            <a:ext cx="0" cy="349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34" name="Line 31">
            <a:extLst>
              <a:ext uri="{FF2B5EF4-FFF2-40B4-BE49-F238E27FC236}">
                <a16:creationId xmlns:a16="http://schemas.microsoft.com/office/drawing/2014/main" id="{9FF2A4F1-025C-61B5-A42D-832C5E6F33D5}"/>
              </a:ext>
            </a:extLst>
          </p:cNvPr>
          <p:cNvSpPr>
            <a:spLocks noChangeShapeType="1"/>
          </p:cNvSpPr>
          <p:nvPr/>
        </p:nvSpPr>
        <p:spPr bwMode="auto">
          <a:xfrm>
            <a:off x="5969000" y="4327526"/>
            <a:ext cx="3492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35" name="Line 32">
            <a:extLst>
              <a:ext uri="{FF2B5EF4-FFF2-40B4-BE49-F238E27FC236}">
                <a16:creationId xmlns:a16="http://schemas.microsoft.com/office/drawing/2014/main" id="{91E6CADF-BAA7-EE1B-0F85-0CF701BC6960}"/>
              </a:ext>
            </a:extLst>
          </p:cNvPr>
          <p:cNvSpPr>
            <a:spLocks noChangeShapeType="1"/>
          </p:cNvSpPr>
          <p:nvPr/>
        </p:nvSpPr>
        <p:spPr bwMode="auto">
          <a:xfrm>
            <a:off x="5984875" y="4308476"/>
            <a:ext cx="0" cy="349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36" name="Line 33">
            <a:extLst>
              <a:ext uri="{FF2B5EF4-FFF2-40B4-BE49-F238E27FC236}">
                <a16:creationId xmlns:a16="http://schemas.microsoft.com/office/drawing/2014/main" id="{F67A2EF9-907A-8452-C765-6145DE13173F}"/>
              </a:ext>
            </a:extLst>
          </p:cNvPr>
          <p:cNvSpPr>
            <a:spLocks noChangeShapeType="1"/>
          </p:cNvSpPr>
          <p:nvPr/>
        </p:nvSpPr>
        <p:spPr bwMode="auto">
          <a:xfrm>
            <a:off x="5953125" y="4327526"/>
            <a:ext cx="3492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37" name="Line 34">
            <a:extLst>
              <a:ext uri="{FF2B5EF4-FFF2-40B4-BE49-F238E27FC236}">
                <a16:creationId xmlns:a16="http://schemas.microsoft.com/office/drawing/2014/main" id="{C41ECDCA-1663-AE30-C41E-B9774A8DA75D}"/>
              </a:ext>
            </a:extLst>
          </p:cNvPr>
          <p:cNvSpPr>
            <a:spLocks noChangeShapeType="1"/>
          </p:cNvSpPr>
          <p:nvPr/>
        </p:nvSpPr>
        <p:spPr bwMode="auto">
          <a:xfrm>
            <a:off x="5972175" y="4308476"/>
            <a:ext cx="0" cy="349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38" name="Line 35">
            <a:extLst>
              <a:ext uri="{FF2B5EF4-FFF2-40B4-BE49-F238E27FC236}">
                <a16:creationId xmlns:a16="http://schemas.microsoft.com/office/drawing/2014/main" id="{67C1A76C-6C31-0DA7-2C8B-3C13B0B524F7}"/>
              </a:ext>
            </a:extLst>
          </p:cNvPr>
          <p:cNvSpPr>
            <a:spLocks noChangeShapeType="1"/>
          </p:cNvSpPr>
          <p:nvPr/>
        </p:nvSpPr>
        <p:spPr bwMode="auto">
          <a:xfrm>
            <a:off x="5632450" y="4327526"/>
            <a:ext cx="381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39" name="Line 36">
            <a:extLst>
              <a:ext uri="{FF2B5EF4-FFF2-40B4-BE49-F238E27FC236}">
                <a16:creationId xmlns:a16="http://schemas.microsoft.com/office/drawing/2014/main" id="{AEC436A8-EFBE-B3A4-20EE-607DFB98684C}"/>
              </a:ext>
            </a:extLst>
          </p:cNvPr>
          <p:cNvSpPr>
            <a:spLocks noChangeShapeType="1"/>
          </p:cNvSpPr>
          <p:nvPr/>
        </p:nvSpPr>
        <p:spPr bwMode="auto">
          <a:xfrm>
            <a:off x="5651500" y="4308476"/>
            <a:ext cx="0" cy="349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40" name="Line 37">
            <a:extLst>
              <a:ext uri="{FF2B5EF4-FFF2-40B4-BE49-F238E27FC236}">
                <a16:creationId xmlns:a16="http://schemas.microsoft.com/office/drawing/2014/main" id="{931A78C9-1BA3-68B6-2816-FBA823B8939C}"/>
              </a:ext>
            </a:extLst>
          </p:cNvPr>
          <p:cNvSpPr>
            <a:spLocks noChangeShapeType="1"/>
          </p:cNvSpPr>
          <p:nvPr/>
        </p:nvSpPr>
        <p:spPr bwMode="auto">
          <a:xfrm>
            <a:off x="5626100" y="4327526"/>
            <a:ext cx="3492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41" name="Line 38">
            <a:extLst>
              <a:ext uri="{FF2B5EF4-FFF2-40B4-BE49-F238E27FC236}">
                <a16:creationId xmlns:a16="http://schemas.microsoft.com/office/drawing/2014/main" id="{068AFDB0-F390-C246-3C8F-FB7818DB6B03}"/>
              </a:ext>
            </a:extLst>
          </p:cNvPr>
          <p:cNvSpPr>
            <a:spLocks noChangeShapeType="1"/>
          </p:cNvSpPr>
          <p:nvPr/>
        </p:nvSpPr>
        <p:spPr bwMode="auto">
          <a:xfrm>
            <a:off x="5645150" y="4308476"/>
            <a:ext cx="0" cy="349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42" name="Line 39">
            <a:extLst>
              <a:ext uri="{FF2B5EF4-FFF2-40B4-BE49-F238E27FC236}">
                <a16:creationId xmlns:a16="http://schemas.microsoft.com/office/drawing/2014/main" id="{B270005A-FBD6-6268-BF1C-B9C58951293C}"/>
              </a:ext>
            </a:extLst>
          </p:cNvPr>
          <p:cNvSpPr>
            <a:spLocks noChangeShapeType="1"/>
          </p:cNvSpPr>
          <p:nvPr/>
        </p:nvSpPr>
        <p:spPr bwMode="auto">
          <a:xfrm>
            <a:off x="5489575" y="4327526"/>
            <a:ext cx="3492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43" name="Line 40">
            <a:extLst>
              <a:ext uri="{FF2B5EF4-FFF2-40B4-BE49-F238E27FC236}">
                <a16:creationId xmlns:a16="http://schemas.microsoft.com/office/drawing/2014/main" id="{4C9C7DA9-9EB7-F94D-3199-38F244E155E2}"/>
              </a:ext>
            </a:extLst>
          </p:cNvPr>
          <p:cNvSpPr>
            <a:spLocks noChangeShapeType="1"/>
          </p:cNvSpPr>
          <p:nvPr/>
        </p:nvSpPr>
        <p:spPr bwMode="auto">
          <a:xfrm>
            <a:off x="5508625" y="4308476"/>
            <a:ext cx="0" cy="349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44" name="Line 41">
            <a:extLst>
              <a:ext uri="{FF2B5EF4-FFF2-40B4-BE49-F238E27FC236}">
                <a16:creationId xmlns:a16="http://schemas.microsoft.com/office/drawing/2014/main" id="{42164194-0EA9-1C10-7E8B-51CC66DF1EAA}"/>
              </a:ext>
            </a:extLst>
          </p:cNvPr>
          <p:cNvSpPr>
            <a:spLocks noChangeShapeType="1"/>
          </p:cNvSpPr>
          <p:nvPr/>
        </p:nvSpPr>
        <p:spPr bwMode="auto">
          <a:xfrm>
            <a:off x="5314950" y="4298951"/>
            <a:ext cx="381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45" name="Line 42">
            <a:extLst>
              <a:ext uri="{FF2B5EF4-FFF2-40B4-BE49-F238E27FC236}">
                <a16:creationId xmlns:a16="http://schemas.microsoft.com/office/drawing/2014/main" id="{2722C858-C625-9D8E-7A8C-B28E6AE7F14F}"/>
              </a:ext>
            </a:extLst>
          </p:cNvPr>
          <p:cNvSpPr>
            <a:spLocks noChangeShapeType="1"/>
          </p:cNvSpPr>
          <p:nvPr/>
        </p:nvSpPr>
        <p:spPr bwMode="auto">
          <a:xfrm>
            <a:off x="5334000" y="4279901"/>
            <a:ext cx="0" cy="349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46" name="Line 43">
            <a:extLst>
              <a:ext uri="{FF2B5EF4-FFF2-40B4-BE49-F238E27FC236}">
                <a16:creationId xmlns:a16="http://schemas.microsoft.com/office/drawing/2014/main" id="{5A9BA954-6BB0-C59A-623C-DE79886553A4}"/>
              </a:ext>
            </a:extLst>
          </p:cNvPr>
          <p:cNvSpPr>
            <a:spLocks noChangeShapeType="1"/>
          </p:cNvSpPr>
          <p:nvPr/>
        </p:nvSpPr>
        <p:spPr bwMode="auto">
          <a:xfrm>
            <a:off x="5194300" y="4298951"/>
            <a:ext cx="3492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47" name="Line 44">
            <a:extLst>
              <a:ext uri="{FF2B5EF4-FFF2-40B4-BE49-F238E27FC236}">
                <a16:creationId xmlns:a16="http://schemas.microsoft.com/office/drawing/2014/main" id="{751FF04E-2277-7ABB-6DA8-8EB75E992F13}"/>
              </a:ext>
            </a:extLst>
          </p:cNvPr>
          <p:cNvSpPr>
            <a:spLocks noChangeShapeType="1"/>
          </p:cNvSpPr>
          <p:nvPr/>
        </p:nvSpPr>
        <p:spPr bwMode="auto">
          <a:xfrm>
            <a:off x="5210175" y="4279901"/>
            <a:ext cx="0" cy="349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48" name="Line 45">
            <a:extLst>
              <a:ext uri="{FF2B5EF4-FFF2-40B4-BE49-F238E27FC236}">
                <a16:creationId xmlns:a16="http://schemas.microsoft.com/office/drawing/2014/main" id="{FF283B94-4086-037E-AE45-7A7F71AC16E7}"/>
              </a:ext>
            </a:extLst>
          </p:cNvPr>
          <p:cNvSpPr>
            <a:spLocks noChangeShapeType="1"/>
          </p:cNvSpPr>
          <p:nvPr/>
        </p:nvSpPr>
        <p:spPr bwMode="auto">
          <a:xfrm>
            <a:off x="4876800" y="4298951"/>
            <a:ext cx="381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92" name="Line 46">
            <a:extLst>
              <a:ext uri="{FF2B5EF4-FFF2-40B4-BE49-F238E27FC236}">
                <a16:creationId xmlns:a16="http://schemas.microsoft.com/office/drawing/2014/main" id="{00B17137-C4B8-6DF0-AD6A-B7AFE741566C}"/>
              </a:ext>
            </a:extLst>
          </p:cNvPr>
          <p:cNvSpPr>
            <a:spLocks noChangeShapeType="1"/>
          </p:cNvSpPr>
          <p:nvPr/>
        </p:nvSpPr>
        <p:spPr bwMode="auto">
          <a:xfrm>
            <a:off x="4895850" y="4279901"/>
            <a:ext cx="0" cy="349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93" name="Line 47">
            <a:extLst>
              <a:ext uri="{FF2B5EF4-FFF2-40B4-BE49-F238E27FC236}">
                <a16:creationId xmlns:a16="http://schemas.microsoft.com/office/drawing/2014/main" id="{79FBC4BB-70C7-221A-8BCC-2FF42843CE34}"/>
              </a:ext>
            </a:extLst>
          </p:cNvPr>
          <p:cNvSpPr>
            <a:spLocks noChangeShapeType="1"/>
          </p:cNvSpPr>
          <p:nvPr/>
        </p:nvSpPr>
        <p:spPr bwMode="auto">
          <a:xfrm>
            <a:off x="3881438" y="4041776"/>
            <a:ext cx="3810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94" name="Line 48">
            <a:extLst>
              <a:ext uri="{FF2B5EF4-FFF2-40B4-BE49-F238E27FC236}">
                <a16:creationId xmlns:a16="http://schemas.microsoft.com/office/drawing/2014/main" id="{75BAD172-F7FC-FED1-485B-8434B6D9E9B2}"/>
              </a:ext>
            </a:extLst>
          </p:cNvPr>
          <p:cNvSpPr>
            <a:spLocks noChangeShapeType="1"/>
          </p:cNvSpPr>
          <p:nvPr/>
        </p:nvSpPr>
        <p:spPr bwMode="auto">
          <a:xfrm>
            <a:off x="3900488" y="4022726"/>
            <a:ext cx="0" cy="3810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95" name="Line 49">
            <a:extLst>
              <a:ext uri="{FF2B5EF4-FFF2-40B4-BE49-F238E27FC236}">
                <a16:creationId xmlns:a16="http://schemas.microsoft.com/office/drawing/2014/main" id="{0F90282E-2363-B374-F19E-984C42891465}"/>
              </a:ext>
            </a:extLst>
          </p:cNvPr>
          <p:cNvSpPr>
            <a:spLocks noChangeShapeType="1"/>
          </p:cNvSpPr>
          <p:nvPr/>
        </p:nvSpPr>
        <p:spPr bwMode="auto">
          <a:xfrm>
            <a:off x="2844800" y="3136901"/>
            <a:ext cx="34925"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96" name="Line 50">
            <a:extLst>
              <a:ext uri="{FF2B5EF4-FFF2-40B4-BE49-F238E27FC236}">
                <a16:creationId xmlns:a16="http://schemas.microsoft.com/office/drawing/2014/main" id="{684019B2-2791-4634-0199-92BCE79EBA03}"/>
              </a:ext>
            </a:extLst>
          </p:cNvPr>
          <p:cNvSpPr>
            <a:spLocks noChangeShapeType="1"/>
          </p:cNvSpPr>
          <p:nvPr/>
        </p:nvSpPr>
        <p:spPr bwMode="auto">
          <a:xfrm>
            <a:off x="2863850" y="3121026"/>
            <a:ext cx="0" cy="34925"/>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97" name="Line 51">
            <a:extLst>
              <a:ext uri="{FF2B5EF4-FFF2-40B4-BE49-F238E27FC236}">
                <a16:creationId xmlns:a16="http://schemas.microsoft.com/office/drawing/2014/main" id="{E14BC66B-4607-C9CC-CA6C-33DC6A0D03C8}"/>
              </a:ext>
            </a:extLst>
          </p:cNvPr>
          <p:cNvSpPr>
            <a:spLocks noChangeShapeType="1"/>
          </p:cNvSpPr>
          <p:nvPr/>
        </p:nvSpPr>
        <p:spPr bwMode="auto">
          <a:xfrm>
            <a:off x="7686675" y="4025901"/>
            <a:ext cx="3492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98" name="Line 52">
            <a:extLst>
              <a:ext uri="{FF2B5EF4-FFF2-40B4-BE49-F238E27FC236}">
                <a16:creationId xmlns:a16="http://schemas.microsoft.com/office/drawing/2014/main" id="{47F0D919-00D9-9A61-384D-78E88A60F1AD}"/>
              </a:ext>
            </a:extLst>
          </p:cNvPr>
          <p:cNvSpPr>
            <a:spLocks noChangeShapeType="1"/>
          </p:cNvSpPr>
          <p:nvPr/>
        </p:nvSpPr>
        <p:spPr bwMode="auto">
          <a:xfrm>
            <a:off x="7702550" y="4005263"/>
            <a:ext cx="0" cy="36512"/>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99" name="Line 53">
            <a:extLst>
              <a:ext uri="{FF2B5EF4-FFF2-40B4-BE49-F238E27FC236}">
                <a16:creationId xmlns:a16="http://schemas.microsoft.com/office/drawing/2014/main" id="{A5643C8E-3D4E-A9E5-8A73-250BC2D6284F}"/>
              </a:ext>
            </a:extLst>
          </p:cNvPr>
          <p:cNvSpPr>
            <a:spLocks noChangeShapeType="1"/>
          </p:cNvSpPr>
          <p:nvPr/>
        </p:nvSpPr>
        <p:spPr bwMode="auto">
          <a:xfrm>
            <a:off x="7620000" y="4025901"/>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100" name="Line 54">
            <a:extLst>
              <a:ext uri="{FF2B5EF4-FFF2-40B4-BE49-F238E27FC236}">
                <a16:creationId xmlns:a16="http://schemas.microsoft.com/office/drawing/2014/main" id="{E0668CF1-60BC-A76B-AD8E-A638A76A566F}"/>
              </a:ext>
            </a:extLst>
          </p:cNvPr>
          <p:cNvSpPr>
            <a:spLocks noChangeShapeType="1"/>
          </p:cNvSpPr>
          <p:nvPr/>
        </p:nvSpPr>
        <p:spPr bwMode="auto">
          <a:xfrm>
            <a:off x="7639050" y="4005263"/>
            <a:ext cx="0" cy="36512"/>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101" name="Line 55">
            <a:extLst>
              <a:ext uri="{FF2B5EF4-FFF2-40B4-BE49-F238E27FC236}">
                <a16:creationId xmlns:a16="http://schemas.microsoft.com/office/drawing/2014/main" id="{2C73F13C-61DD-24D6-132E-85AA48D59458}"/>
              </a:ext>
            </a:extLst>
          </p:cNvPr>
          <p:cNvSpPr>
            <a:spLocks noChangeShapeType="1"/>
          </p:cNvSpPr>
          <p:nvPr/>
        </p:nvSpPr>
        <p:spPr bwMode="auto">
          <a:xfrm>
            <a:off x="7515225" y="3535363"/>
            <a:ext cx="3492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102" name="Line 56">
            <a:extLst>
              <a:ext uri="{FF2B5EF4-FFF2-40B4-BE49-F238E27FC236}">
                <a16:creationId xmlns:a16="http://schemas.microsoft.com/office/drawing/2014/main" id="{908A9905-5801-0B84-2421-DCA2F24D13EA}"/>
              </a:ext>
            </a:extLst>
          </p:cNvPr>
          <p:cNvSpPr>
            <a:spLocks noChangeShapeType="1"/>
          </p:cNvSpPr>
          <p:nvPr/>
        </p:nvSpPr>
        <p:spPr bwMode="auto">
          <a:xfrm>
            <a:off x="7531100" y="3519488"/>
            <a:ext cx="0" cy="34925"/>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103" name="Line 57">
            <a:extLst>
              <a:ext uri="{FF2B5EF4-FFF2-40B4-BE49-F238E27FC236}">
                <a16:creationId xmlns:a16="http://schemas.microsoft.com/office/drawing/2014/main" id="{78CDDB99-4906-BEC7-E736-DB4D3A0BD5FF}"/>
              </a:ext>
            </a:extLst>
          </p:cNvPr>
          <p:cNvSpPr>
            <a:spLocks noChangeShapeType="1"/>
          </p:cNvSpPr>
          <p:nvPr/>
        </p:nvSpPr>
        <p:spPr bwMode="auto">
          <a:xfrm>
            <a:off x="7367588" y="3535363"/>
            <a:ext cx="3492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104" name="Line 58">
            <a:extLst>
              <a:ext uri="{FF2B5EF4-FFF2-40B4-BE49-F238E27FC236}">
                <a16:creationId xmlns:a16="http://schemas.microsoft.com/office/drawing/2014/main" id="{892B41EE-1F83-8F8C-E6AD-E0D7746E2FBB}"/>
              </a:ext>
            </a:extLst>
          </p:cNvPr>
          <p:cNvSpPr>
            <a:spLocks noChangeShapeType="1"/>
          </p:cNvSpPr>
          <p:nvPr/>
        </p:nvSpPr>
        <p:spPr bwMode="auto">
          <a:xfrm>
            <a:off x="7386638" y="3519488"/>
            <a:ext cx="0" cy="34925"/>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105" name="Line 59">
            <a:extLst>
              <a:ext uri="{FF2B5EF4-FFF2-40B4-BE49-F238E27FC236}">
                <a16:creationId xmlns:a16="http://schemas.microsoft.com/office/drawing/2014/main" id="{C5576E90-8685-8A23-15D8-3C82F4411B12}"/>
              </a:ext>
            </a:extLst>
          </p:cNvPr>
          <p:cNvSpPr>
            <a:spLocks noChangeShapeType="1"/>
          </p:cNvSpPr>
          <p:nvPr/>
        </p:nvSpPr>
        <p:spPr bwMode="auto">
          <a:xfrm>
            <a:off x="7297738" y="3535363"/>
            <a:ext cx="3492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106" name="Line 60">
            <a:extLst>
              <a:ext uri="{FF2B5EF4-FFF2-40B4-BE49-F238E27FC236}">
                <a16:creationId xmlns:a16="http://schemas.microsoft.com/office/drawing/2014/main" id="{42FFA2D7-9AC8-583C-E398-1A67CC179AB4}"/>
              </a:ext>
            </a:extLst>
          </p:cNvPr>
          <p:cNvSpPr>
            <a:spLocks noChangeShapeType="1"/>
          </p:cNvSpPr>
          <p:nvPr/>
        </p:nvSpPr>
        <p:spPr bwMode="auto">
          <a:xfrm>
            <a:off x="7313613" y="3519488"/>
            <a:ext cx="0" cy="34925"/>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107" name="Line 61">
            <a:extLst>
              <a:ext uri="{FF2B5EF4-FFF2-40B4-BE49-F238E27FC236}">
                <a16:creationId xmlns:a16="http://schemas.microsoft.com/office/drawing/2014/main" id="{BD294EAB-8902-9EA1-9E34-C4D2EB88DFAB}"/>
              </a:ext>
            </a:extLst>
          </p:cNvPr>
          <p:cNvSpPr>
            <a:spLocks noChangeShapeType="1"/>
          </p:cNvSpPr>
          <p:nvPr/>
        </p:nvSpPr>
        <p:spPr bwMode="auto">
          <a:xfrm>
            <a:off x="7269163" y="3535363"/>
            <a:ext cx="3492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108" name="Line 62">
            <a:extLst>
              <a:ext uri="{FF2B5EF4-FFF2-40B4-BE49-F238E27FC236}">
                <a16:creationId xmlns:a16="http://schemas.microsoft.com/office/drawing/2014/main" id="{9E9C1C80-204D-084E-3F90-18E0A8F2A2B7}"/>
              </a:ext>
            </a:extLst>
          </p:cNvPr>
          <p:cNvSpPr>
            <a:spLocks noChangeShapeType="1"/>
          </p:cNvSpPr>
          <p:nvPr/>
        </p:nvSpPr>
        <p:spPr bwMode="auto">
          <a:xfrm>
            <a:off x="7288213" y="3519488"/>
            <a:ext cx="0" cy="34925"/>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109" name="Line 63">
            <a:extLst>
              <a:ext uri="{FF2B5EF4-FFF2-40B4-BE49-F238E27FC236}">
                <a16:creationId xmlns:a16="http://schemas.microsoft.com/office/drawing/2014/main" id="{05407F08-9AF9-32F2-C423-9147CBA73EFF}"/>
              </a:ext>
            </a:extLst>
          </p:cNvPr>
          <p:cNvSpPr>
            <a:spLocks noChangeShapeType="1"/>
          </p:cNvSpPr>
          <p:nvPr/>
        </p:nvSpPr>
        <p:spPr bwMode="auto">
          <a:xfrm>
            <a:off x="7161213" y="3535363"/>
            <a:ext cx="3492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110" name="Line 64">
            <a:extLst>
              <a:ext uri="{FF2B5EF4-FFF2-40B4-BE49-F238E27FC236}">
                <a16:creationId xmlns:a16="http://schemas.microsoft.com/office/drawing/2014/main" id="{A447823F-2650-2205-B0B9-7BFC177C1ED6}"/>
              </a:ext>
            </a:extLst>
          </p:cNvPr>
          <p:cNvSpPr>
            <a:spLocks noChangeShapeType="1"/>
          </p:cNvSpPr>
          <p:nvPr/>
        </p:nvSpPr>
        <p:spPr bwMode="auto">
          <a:xfrm>
            <a:off x="7180263" y="3519488"/>
            <a:ext cx="0" cy="34925"/>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111" name="Line 65">
            <a:extLst>
              <a:ext uri="{FF2B5EF4-FFF2-40B4-BE49-F238E27FC236}">
                <a16:creationId xmlns:a16="http://schemas.microsoft.com/office/drawing/2014/main" id="{8988C7D3-9CF3-9DCF-E02A-5DB8199F362D}"/>
              </a:ext>
            </a:extLst>
          </p:cNvPr>
          <p:cNvSpPr>
            <a:spLocks noChangeShapeType="1"/>
          </p:cNvSpPr>
          <p:nvPr/>
        </p:nvSpPr>
        <p:spPr bwMode="auto">
          <a:xfrm>
            <a:off x="7005638" y="3535363"/>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112" name="Line 66">
            <a:extLst>
              <a:ext uri="{FF2B5EF4-FFF2-40B4-BE49-F238E27FC236}">
                <a16:creationId xmlns:a16="http://schemas.microsoft.com/office/drawing/2014/main" id="{AC2EB3B2-10C3-1BEB-89F3-1D175405A1C2}"/>
              </a:ext>
            </a:extLst>
          </p:cNvPr>
          <p:cNvSpPr>
            <a:spLocks noChangeShapeType="1"/>
          </p:cNvSpPr>
          <p:nvPr/>
        </p:nvSpPr>
        <p:spPr bwMode="auto">
          <a:xfrm>
            <a:off x="7024688" y="3519488"/>
            <a:ext cx="0" cy="34925"/>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113" name="Line 67">
            <a:extLst>
              <a:ext uri="{FF2B5EF4-FFF2-40B4-BE49-F238E27FC236}">
                <a16:creationId xmlns:a16="http://schemas.microsoft.com/office/drawing/2014/main" id="{8796FFED-F5E7-E92A-670F-C0A1D221D960}"/>
              </a:ext>
            </a:extLst>
          </p:cNvPr>
          <p:cNvSpPr>
            <a:spLocks noChangeShapeType="1"/>
          </p:cNvSpPr>
          <p:nvPr/>
        </p:nvSpPr>
        <p:spPr bwMode="auto">
          <a:xfrm>
            <a:off x="6958013" y="3535363"/>
            <a:ext cx="3492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114" name="Line 68">
            <a:extLst>
              <a:ext uri="{FF2B5EF4-FFF2-40B4-BE49-F238E27FC236}">
                <a16:creationId xmlns:a16="http://schemas.microsoft.com/office/drawing/2014/main" id="{EF1D1B62-FBCE-4395-E37B-891C45357186}"/>
              </a:ext>
            </a:extLst>
          </p:cNvPr>
          <p:cNvSpPr>
            <a:spLocks noChangeShapeType="1"/>
          </p:cNvSpPr>
          <p:nvPr/>
        </p:nvSpPr>
        <p:spPr bwMode="auto">
          <a:xfrm>
            <a:off x="6977063" y="3519488"/>
            <a:ext cx="0" cy="34925"/>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115" name="Line 69">
            <a:extLst>
              <a:ext uri="{FF2B5EF4-FFF2-40B4-BE49-F238E27FC236}">
                <a16:creationId xmlns:a16="http://schemas.microsoft.com/office/drawing/2014/main" id="{FECED760-1265-42B4-398C-E7743B31D13C}"/>
              </a:ext>
            </a:extLst>
          </p:cNvPr>
          <p:cNvSpPr>
            <a:spLocks noChangeShapeType="1"/>
          </p:cNvSpPr>
          <p:nvPr/>
        </p:nvSpPr>
        <p:spPr bwMode="auto">
          <a:xfrm>
            <a:off x="6878638" y="3535363"/>
            <a:ext cx="3492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116" name="Line 70">
            <a:extLst>
              <a:ext uri="{FF2B5EF4-FFF2-40B4-BE49-F238E27FC236}">
                <a16:creationId xmlns:a16="http://schemas.microsoft.com/office/drawing/2014/main" id="{D426EF50-5A7C-DDC0-4A33-9AF94A3EB668}"/>
              </a:ext>
            </a:extLst>
          </p:cNvPr>
          <p:cNvSpPr>
            <a:spLocks noChangeShapeType="1"/>
          </p:cNvSpPr>
          <p:nvPr/>
        </p:nvSpPr>
        <p:spPr bwMode="auto">
          <a:xfrm>
            <a:off x="6897688" y="3519488"/>
            <a:ext cx="0" cy="34925"/>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117" name="Line 71">
            <a:extLst>
              <a:ext uri="{FF2B5EF4-FFF2-40B4-BE49-F238E27FC236}">
                <a16:creationId xmlns:a16="http://schemas.microsoft.com/office/drawing/2014/main" id="{F680DD3C-E4BF-E7F8-BDCE-5775BE70B32E}"/>
              </a:ext>
            </a:extLst>
          </p:cNvPr>
          <p:cNvSpPr>
            <a:spLocks noChangeShapeType="1"/>
          </p:cNvSpPr>
          <p:nvPr/>
        </p:nvSpPr>
        <p:spPr bwMode="auto">
          <a:xfrm>
            <a:off x="6862763" y="3535363"/>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118" name="Line 72">
            <a:extLst>
              <a:ext uri="{FF2B5EF4-FFF2-40B4-BE49-F238E27FC236}">
                <a16:creationId xmlns:a16="http://schemas.microsoft.com/office/drawing/2014/main" id="{8E11991B-09FE-AD4B-03A0-E5B8C898CDC1}"/>
              </a:ext>
            </a:extLst>
          </p:cNvPr>
          <p:cNvSpPr>
            <a:spLocks noChangeShapeType="1"/>
          </p:cNvSpPr>
          <p:nvPr/>
        </p:nvSpPr>
        <p:spPr bwMode="auto">
          <a:xfrm>
            <a:off x="6881813" y="3519488"/>
            <a:ext cx="0" cy="34925"/>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119" name="Line 73">
            <a:extLst>
              <a:ext uri="{FF2B5EF4-FFF2-40B4-BE49-F238E27FC236}">
                <a16:creationId xmlns:a16="http://schemas.microsoft.com/office/drawing/2014/main" id="{778111A6-60FC-8F72-DE0C-930E73D79BBF}"/>
              </a:ext>
            </a:extLst>
          </p:cNvPr>
          <p:cNvSpPr>
            <a:spLocks noChangeShapeType="1"/>
          </p:cNvSpPr>
          <p:nvPr/>
        </p:nvSpPr>
        <p:spPr bwMode="auto">
          <a:xfrm>
            <a:off x="6900863" y="3535363"/>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120" name="Line 74">
            <a:extLst>
              <a:ext uri="{FF2B5EF4-FFF2-40B4-BE49-F238E27FC236}">
                <a16:creationId xmlns:a16="http://schemas.microsoft.com/office/drawing/2014/main" id="{EC19808D-D105-485C-ED68-1597815D01EB}"/>
              </a:ext>
            </a:extLst>
          </p:cNvPr>
          <p:cNvSpPr>
            <a:spLocks noChangeShapeType="1"/>
          </p:cNvSpPr>
          <p:nvPr/>
        </p:nvSpPr>
        <p:spPr bwMode="auto">
          <a:xfrm>
            <a:off x="6919913" y="3519488"/>
            <a:ext cx="0" cy="34925"/>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121" name="Line 75">
            <a:extLst>
              <a:ext uri="{FF2B5EF4-FFF2-40B4-BE49-F238E27FC236}">
                <a16:creationId xmlns:a16="http://schemas.microsoft.com/office/drawing/2014/main" id="{66674B9E-29D5-146D-94FF-7495B9EFC751}"/>
              </a:ext>
            </a:extLst>
          </p:cNvPr>
          <p:cNvSpPr>
            <a:spLocks noChangeShapeType="1"/>
          </p:cNvSpPr>
          <p:nvPr/>
        </p:nvSpPr>
        <p:spPr bwMode="auto">
          <a:xfrm>
            <a:off x="6916738" y="3535363"/>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122" name="Line 76">
            <a:extLst>
              <a:ext uri="{FF2B5EF4-FFF2-40B4-BE49-F238E27FC236}">
                <a16:creationId xmlns:a16="http://schemas.microsoft.com/office/drawing/2014/main" id="{5A498F2E-2E6C-3299-7F83-9DFFD9EACF26}"/>
              </a:ext>
            </a:extLst>
          </p:cNvPr>
          <p:cNvSpPr>
            <a:spLocks noChangeShapeType="1"/>
          </p:cNvSpPr>
          <p:nvPr/>
        </p:nvSpPr>
        <p:spPr bwMode="auto">
          <a:xfrm>
            <a:off x="6935788" y="3519488"/>
            <a:ext cx="0" cy="34925"/>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123" name="Line 77">
            <a:extLst>
              <a:ext uri="{FF2B5EF4-FFF2-40B4-BE49-F238E27FC236}">
                <a16:creationId xmlns:a16="http://schemas.microsoft.com/office/drawing/2014/main" id="{9BD05306-6372-6236-BFB6-0C2C9CF10894}"/>
              </a:ext>
            </a:extLst>
          </p:cNvPr>
          <p:cNvSpPr>
            <a:spLocks noChangeShapeType="1"/>
          </p:cNvSpPr>
          <p:nvPr/>
        </p:nvSpPr>
        <p:spPr bwMode="auto">
          <a:xfrm>
            <a:off x="7021513" y="3535363"/>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124" name="Line 78">
            <a:extLst>
              <a:ext uri="{FF2B5EF4-FFF2-40B4-BE49-F238E27FC236}">
                <a16:creationId xmlns:a16="http://schemas.microsoft.com/office/drawing/2014/main" id="{C1521114-B3D3-257F-5352-FBA8C3179C76}"/>
              </a:ext>
            </a:extLst>
          </p:cNvPr>
          <p:cNvSpPr>
            <a:spLocks noChangeShapeType="1"/>
          </p:cNvSpPr>
          <p:nvPr/>
        </p:nvSpPr>
        <p:spPr bwMode="auto">
          <a:xfrm>
            <a:off x="7040563" y="3519488"/>
            <a:ext cx="0" cy="34925"/>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125" name="Line 79">
            <a:extLst>
              <a:ext uri="{FF2B5EF4-FFF2-40B4-BE49-F238E27FC236}">
                <a16:creationId xmlns:a16="http://schemas.microsoft.com/office/drawing/2014/main" id="{10E66A29-13F2-1EAE-7E31-C6D4945104CE}"/>
              </a:ext>
            </a:extLst>
          </p:cNvPr>
          <p:cNvSpPr>
            <a:spLocks noChangeShapeType="1"/>
          </p:cNvSpPr>
          <p:nvPr/>
        </p:nvSpPr>
        <p:spPr bwMode="auto">
          <a:xfrm>
            <a:off x="6853238" y="3481388"/>
            <a:ext cx="3492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126" name="Line 80">
            <a:extLst>
              <a:ext uri="{FF2B5EF4-FFF2-40B4-BE49-F238E27FC236}">
                <a16:creationId xmlns:a16="http://schemas.microsoft.com/office/drawing/2014/main" id="{22B4E735-1D7A-ABB5-362C-A776163ED6BE}"/>
              </a:ext>
            </a:extLst>
          </p:cNvPr>
          <p:cNvSpPr>
            <a:spLocks noChangeShapeType="1"/>
          </p:cNvSpPr>
          <p:nvPr/>
        </p:nvSpPr>
        <p:spPr bwMode="auto">
          <a:xfrm>
            <a:off x="6872288" y="3465513"/>
            <a:ext cx="0" cy="34925"/>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127" name="Line 81">
            <a:extLst>
              <a:ext uri="{FF2B5EF4-FFF2-40B4-BE49-F238E27FC236}">
                <a16:creationId xmlns:a16="http://schemas.microsoft.com/office/drawing/2014/main" id="{37EEB9D5-5AF3-AB77-1FAC-89A5B9728E2D}"/>
              </a:ext>
            </a:extLst>
          </p:cNvPr>
          <p:cNvSpPr>
            <a:spLocks noChangeShapeType="1"/>
          </p:cNvSpPr>
          <p:nvPr/>
        </p:nvSpPr>
        <p:spPr bwMode="auto">
          <a:xfrm>
            <a:off x="6834188" y="3481388"/>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176" name="Line 82">
            <a:extLst>
              <a:ext uri="{FF2B5EF4-FFF2-40B4-BE49-F238E27FC236}">
                <a16:creationId xmlns:a16="http://schemas.microsoft.com/office/drawing/2014/main" id="{424CDB52-B0C1-EFEA-BB3C-3D52E21B3B41}"/>
              </a:ext>
            </a:extLst>
          </p:cNvPr>
          <p:cNvSpPr>
            <a:spLocks noChangeShapeType="1"/>
          </p:cNvSpPr>
          <p:nvPr/>
        </p:nvSpPr>
        <p:spPr bwMode="auto">
          <a:xfrm>
            <a:off x="6853238" y="3465513"/>
            <a:ext cx="0" cy="34925"/>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177" name="Line 83">
            <a:extLst>
              <a:ext uri="{FF2B5EF4-FFF2-40B4-BE49-F238E27FC236}">
                <a16:creationId xmlns:a16="http://schemas.microsoft.com/office/drawing/2014/main" id="{A361B9AB-B6D2-343A-698A-41892BDF747A}"/>
              </a:ext>
            </a:extLst>
          </p:cNvPr>
          <p:cNvSpPr>
            <a:spLocks noChangeShapeType="1"/>
          </p:cNvSpPr>
          <p:nvPr/>
        </p:nvSpPr>
        <p:spPr bwMode="auto">
          <a:xfrm>
            <a:off x="6735763" y="3433763"/>
            <a:ext cx="3492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178" name="Line 84">
            <a:extLst>
              <a:ext uri="{FF2B5EF4-FFF2-40B4-BE49-F238E27FC236}">
                <a16:creationId xmlns:a16="http://schemas.microsoft.com/office/drawing/2014/main" id="{C6C10468-DC90-78E3-7B44-47C23579C01C}"/>
              </a:ext>
            </a:extLst>
          </p:cNvPr>
          <p:cNvSpPr>
            <a:spLocks noChangeShapeType="1"/>
          </p:cNvSpPr>
          <p:nvPr/>
        </p:nvSpPr>
        <p:spPr bwMode="auto">
          <a:xfrm>
            <a:off x="6754813" y="3414713"/>
            <a:ext cx="0" cy="3810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179" name="Line 85">
            <a:extLst>
              <a:ext uri="{FF2B5EF4-FFF2-40B4-BE49-F238E27FC236}">
                <a16:creationId xmlns:a16="http://schemas.microsoft.com/office/drawing/2014/main" id="{77FED622-F7FE-FB43-38F5-9D92B55BF3A9}"/>
              </a:ext>
            </a:extLst>
          </p:cNvPr>
          <p:cNvSpPr>
            <a:spLocks noChangeShapeType="1"/>
          </p:cNvSpPr>
          <p:nvPr/>
        </p:nvSpPr>
        <p:spPr bwMode="auto">
          <a:xfrm>
            <a:off x="6726238" y="3433763"/>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180" name="Line 86">
            <a:extLst>
              <a:ext uri="{FF2B5EF4-FFF2-40B4-BE49-F238E27FC236}">
                <a16:creationId xmlns:a16="http://schemas.microsoft.com/office/drawing/2014/main" id="{F57163EC-ED4E-FFD7-37C6-CD283F9C1089}"/>
              </a:ext>
            </a:extLst>
          </p:cNvPr>
          <p:cNvSpPr>
            <a:spLocks noChangeShapeType="1"/>
          </p:cNvSpPr>
          <p:nvPr/>
        </p:nvSpPr>
        <p:spPr bwMode="auto">
          <a:xfrm>
            <a:off x="6745288" y="3414713"/>
            <a:ext cx="0" cy="3810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181" name="Line 87">
            <a:extLst>
              <a:ext uri="{FF2B5EF4-FFF2-40B4-BE49-F238E27FC236}">
                <a16:creationId xmlns:a16="http://schemas.microsoft.com/office/drawing/2014/main" id="{F0E000F3-2063-AD7D-B7FE-7705D60B0ABA}"/>
              </a:ext>
            </a:extLst>
          </p:cNvPr>
          <p:cNvSpPr>
            <a:spLocks noChangeShapeType="1"/>
          </p:cNvSpPr>
          <p:nvPr/>
        </p:nvSpPr>
        <p:spPr bwMode="auto">
          <a:xfrm>
            <a:off x="6653213" y="3433763"/>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182" name="Line 88">
            <a:extLst>
              <a:ext uri="{FF2B5EF4-FFF2-40B4-BE49-F238E27FC236}">
                <a16:creationId xmlns:a16="http://schemas.microsoft.com/office/drawing/2014/main" id="{8788DBA6-6E83-2FDD-4E66-5F199C65A7E7}"/>
              </a:ext>
            </a:extLst>
          </p:cNvPr>
          <p:cNvSpPr>
            <a:spLocks noChangeShapeType="1"/>
          </p:cNvSpPr>
          <p:nvPr/>
        </p:nvSpPr>
        <p:spPr bwMode="auto">
          <a:xfrm>
            <a:off x="6672263" y="3414713"/>
            <a:ext cx="0" cy="3810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183" name="Line 89">
            <a:extLst>
              <a:ext uri="{FF2B5EF4-FFF2-40B4-BE49-F238E27FC236}">
                <a16:creationId xmlns:a16="http://schemas.microsoft.com/office/drawing/2014/main" id="{9267C8EE-8FDC-9A26-C894-579663A4DCA2}"/>
              </a:ext>
            </a:extLst>
          </p:cNvPr>
          <p:cNvSpPr>
            <a:spLocks noChangeShapeType="1"/>
          </p:cNvSpPr>
          <p:nvPr/>
        </p:nvSpPr>
        <p:spPr bwMode="auto">
          <a:xfrm>
            <a:off x="6640513" y="3433763"/>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184" name="Line 90">
            <a:extLst>
              <a:ext uri="{FF2B5EF4-FFF2-40B4-BE49-F238E27FC236}">
                <a16:creationId xmlns:a16="http://schemas.microsoft.com/office/drawing/2014/main" id="{7820B08E-C134-F682-BB1F-ABB90B4CB50C}"/>
              </a:ext>
            </a:extLst>
          </p:cNvPr>
          <p:cNvSpPr>
            <a:spLocks noChangeShapeType="1"/>
          </p:cNvSpPr>
          <p:nvPr/>
        </p:nvSpPr>
        <p:spPr bwMode="auto">
          <a:xfrm>
            <a:off x="6659563" y="3414713"/>
            <a:ext cx="0" cy="3810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185" name="Line 91">
            <a:extLst>
              <a:ext uri="{FF2B5EF4-FFF2-40B4-BE49-F238E27FC236}">
                <a16:creationId xmlns:a16="http://schemas.microsoft.com/office/drawing/2014/main" id="{4E6D6455-1211-62C5-9424-F88E717345CD}"/>
              </a:ext>
            </a:extLst>
          </p:cNvPr>
          <p:cNvSpPr>
            <a:spLocks noChangeShapeType="1"/>
          </p:cNvSpPr>
          <p:nvPr/>
        </p:nvSpPr>
        <p:spPr bwMode="auto">
          <a:xfrm>
            <a:off x="6630988" y="3433763"/>
            <a:ext cx="3492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186" name="Line 92">
            <a:extLst>
              <a:ext uri="{FF2B5EF4-FFF2-40B4-BE49-F238E27FC236}">
                <a16:creationId xmlns:a16="http://schemas.microsoft.com/office/drawing/2014/main" id="{4440A7E9-8992-9BCB-08B3-3738A606EF29}"/>
              </a:ext>
            </a:extLst>
          </p:cNvPr>
          <p:cNvSpPr>
            <a:spLocks noChangeShapeType="1"/>
          </p:cNvSpPr>
          <p:nvPr/>
        </p:nvSpPr>
        <p:spPr bwMode="auto">
          <a:xfrm>
            <a:off x="6650038" y="3414713"/>
            <a:ext cx="0" cy="3810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187" name="Line 93">
            <a:extLst>
              <a:ext uri="{FF2B5EF4-FFF2-40B4-BE49-F238E27FC236}">
                <a16:creationId xmlns:a16="http://schemas.microsoft.com/office/drawing/2014/main" id="{2AAEEED8-B698-C380-C76E-7F1FB5814AE5}"/>
              </a:ext>
            </a:extLst>
          </p:cNvPr>
          <p:cNvSpPr>
            <a:spLocks noChangeShapeType="1"/>
          </p:cNvSpPr>
          <p:nvPr/>
        </p:nvSpPr>
        <p:spPr bwMode="auto">
          <a:xfrm>
            <a:off x="6599238" y="3433763"/>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188" name="Line 94">
            <a:extLst>
              <a:ext uri="{FF2B5EF4-FFF2-40B4-BE49-F238E27FC236}">
                <a16:creationId xmlns:a16="http://schemas.microsoft.com/office/drawing/2014/main" id="{FF2BE404-FACF-D7DA-E7E0-C4371CC324B5}"/>
              </a:ext>
            </a:extLst>
          </p:cNvPr>
          <p:cNvSpPr>
            <a:spLocks noChangeShapeType="1"/>
          </p:cNvSpPr>
          <p:nvPr/>
        </p:nvSpPr>
        <p:spPr bwMode="auto">
          <a:xfrm>
            <a:off x="6618288" y="3414713"/>
            <a:ext cx="0" cy="3810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189" name="Line 95">
            <a:extLst>
              <a:ext uri="{FF2B5EF4-FFF2-40B4-BE49-F238E27FC236}">
                <a16:creationId xmlns:a16="http://schemas.microsoft.com/office/drawing/2014/main" id="{359F0787-490E-920B-DF0B-CABA3A4F99A5}"/>
              </a:ext>
            </a:extLst>
          </p:cNvPr>
          <p:cNvSpPr>
            <a:spLocks noChangeShapeType="1"/>
          </p:cNvSpPr>
          <p:nvPr/>
        </p:nvSpPr>
        <p:spPr bwMode="auto">
          <a:xfrm>
            <a:off x="6570663" y="3433763"/>
            <a:ext cx="3492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190" name="Line 96">
            <a:extLst>
              <a:ext uri="{FF2B5EF4-FFF2-40B4-BE49-F238E27FC236}">
                <a16:creationId xmlns:a16="http://schemas.microsoft.com/office/drawing/2014/main" id="{654F2A95-1B96-57D9-9C41-E71533CE4535}"/>
              </a:ext>
            </a:extLst>
          </p:cNvPr>
          <p:cNvSpPr>
            <a:spLocks noChangeShapeType="1"/>
          </p:cNvSpPr>
          <p:nvPr/>
        </p:nvSpPr>
        <p:spPr bwMode="auto">
          <a:xfrm>
            <a:off x="6586538" y="3414713"/>
            <a:ext cx="0" cy="3810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191" name="Line 97">
            <a:extLst>
              <a:ext uri="{FF2B5EF4-FFF2-40B4-BE49-F238E27FC236}">
                <a16:creationId xmlns:a16="http://schemas.microsoft.com/office/drawing/2014/main" id="{0DB6249B-19EE-37C7-024D-C94BC317B86E}"/>
              </a:ext>
            </a:extLst>
          </p:cNvPr>
          <p:cNvSpPr>
            <a:spLocks noChangeShapeType="1"/>
          </p:cNvSpPr>
          <p:nvPr/>
        </p:nvSpPr>
        <p:spPr bwMode="auto">
          <a:xfrm>
            <a:off x="6510338" y="3433763"/>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192" name="Line 98">
            <a:extLst>
              <a:ext uri="{FF2B5EF4-FFF2-40B4-BE49-F238E27FC236}">
                <a16:creationId xmlns:a16="http://schemas.microsoft.com/office/drawing/2014/main" id="{F890DF5E-2096-87F1-85AA-B17286FE95C5}"/>
              </a:ext>
            </a:extLst>
          </p:cNvPr>
          <p:cNvSpPr>
            <a:spLocks noChangeShapeType="1"/>
          </p:cNvSpPr>
          <p:nvPr/>
        </p:nvSpPr>
        <p:spPr bwMode="auto">
          <a:xfrm>
            <a:off x="6529388" y="3414713"/>
            <a:ext cx="0" cy="3810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193" name="Line 99">
            <a:extLst>
              <a:ext uri="{FF2B5EF4-FFF2-40B4-BE49-F238E27FC236}">
                <a16:creationId xmlns:a16="http://schemas.microsoft.com/office/drawing/2014/main" id="{CCE34690-AB45-E111-596D-52BAAF2174A4}"/>
              </a:ext>
            </a:extLst>
          </p:cNvPr>
          <p:cNvSpPr>
            <a:spLocks noChangeShapeType="1"/>
          </p:cNvSpPr>
          <p:nvPr/>
        </p:nvSpPr>
        <p:spPr bwMode="auto">
          <a:xfrm>
            <a:off x="6488113" y="3433763"/>
            <a:ext cx="3492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194" name="Line 100">
            <a:extLst>
              <a:ext uri="{FF2B5EF4-FFF2-40B4-BE49-F238E27FC236}">
                <a16:creationId xmlns:a16="http://schemas.microsoft.com/office/drawing/2014/main" id="{F2033F9C-6EDA-6959-F75F-EC09F93A8AD6}"/>
              </a:ext>
            </a:extLst>
          </p:cNvPr>
          <p:cNvSpPr>
            <a:spLocks noChangeShapeType="1"/>
          </p:cNvSpPr>
          <p:nvPr/>
        </p:nvSpPr>
        <p:spPr bwMode="auto">
          <a:xfrm>
            <a:off x="6507163" y="3414713"/>
            <a:ext cx="0" cy="3810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195" name="Line 101">
            <a:extLst>
              <a:ext uri="{FF2B5EF4-FFF2-40B4-BE49-F238E27FC236}">
                <a16:creationId xmlns:a16="http://schemas.microsoft.com/office/drawing/2014/main" id="{47D0B40D-B52B-B622-539E-0E3C419EFF6F}"/>
              </a:ext>
            </a:extLst>
          </p:cNvPr>
          <p:cNvSpPr>
            <a:spLocks noChangeShapeType="1"/>
          </p:cNvSpPr>
          <p:nvPr/>
        </p:nvSpPr>
        <p:spPr bwMode="auto">
          <a:xfrm>
            <a:off x="6472238" y="3433763"/>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196" name="Line 102">
            <a:extLst>
              <a:ext uri="{FF2B5EF4-FFF2-40B4-BE49-F238E27FC236}">
                <a16:creationId xmlns:a16="http://schemas.microsoft.com/office/drawing/2014/main" id="{FDD52D34-6000-1AC0-FEFC-D8AD82B4277E}"/>
              </a:ext>
            </a:extLst>
          </p:cNvPr>
          <p:cNvSpPr>
            <a:spLocks noChangeShapeType="1"/>
          </p:cNvSpPr>
          <p:nvPr/>
        </p:nvSpPr>
        <p:spPr bwMode="auto">
          <a:xfrm>
            <a:off x="6491288" y="3414713"/>
            <a:ext cx="0" cy="3810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197" name="Line 103">
            <a:extLst>
              <a:ext uri="{FF2B5EF4-FFF2-40B4-BE49-F238E27FC236}">
                <a16:creationId xmlns:a16="http://schemas.microsoft.com/office/drawing/2014/main" id="{10573BA2-9BAF-C644-3733-FAAAC4739F8B}"/>
              </a:ext>
            </a:extLst>
          </p:cNvPr>
          <p:cNvSpPr>
            <a:spLocks noChangeShapeType="1"/>
          </p:cNvSpPr>
          <p:nvPr/>
        </p:nvSpPr>
        <p:spPr bwMode="auto">
          <a:xfrm>
            <a:off x="6437313" y="3433763"/>
            <a:ext cx="3492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198" name="Line 104">
            <a:extLst>
              <a:ext uri="{FF2B5EF4-FFF2-40B4-BE49-F238E27FC236}">
                <a16:creationId xmlns:a16="http://schemas.microsoft.com/office/drawing/2014/main" id="{2497A9E4-2ECF-7235-CA28-1C7B3D8BA0FB}"/>
              </a:ext>
            </a:extLst>
          </p:cNvPr>
          <p:cNvSpPr>
            <a:spLocks noChangeShapeType="1"/>
          </p:cNvSpPr>
          <p:nvPr/>
        </p:nvSpPr>
        <p:spPr bwMode="auto">
          <a:xfrm>
            <a:off x="6456363" y="3414713"/>
            <a:ext cx="0" cy="3810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199" name="Line 105">
            <a:extLst>
              <a:ext uri="{FF2B5EF4-FFF2-40B4-BE49-F238E27FC236}">
                <a16:creationId xmlns:a16="http://schemas.microsoft.com/office/drawing/2014/main" id="{9D71D746-1B65-BE5D-BC9A-E30794D4326C}"/>
              </a:ext>
            </a:extLst>
          </p:cNvPr>
          <p:cNvSpPr>
            <a:spLocks noChangeShapeType="1"/>
          </p:cNvSpPr>
          <p:nvPr/>
        </p:nvSpPr>
        <p:spPr bwMode="auto">
          <a:xfrm>
            <a:off x="6411913" y="3433763"/>
            <a:ext cx="3492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200" name="Line 106">
            <a:extLst>
              <a:ext uri="{FF2B5EF4-FFF2-40B4-BE49-F238E27FC236}">
                <a16:creationId xmlns:a16="http://schemas.microsoft.com/office/drawing/2014/main" id="{A2BC9E07-FE99-5408-9A14-2A91D9E846E4}"/>
              </a:ext>
            </a:extLst>
          </p:cNvPr>
          <p:cNvSpPr>
            <a:spLocks noChangeShapeType="1"/>
          </p:cNvSpPr>
          <p:nvPr/>
        </p:nvSpPr>
        <p:spPr bwMode="auto">
          <a:xfrm>
            <a:off x="6430963" y="3414713"/>
            <a:ext cx="0" cy="3810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201" name="Line 107">
            <a:extLst>
              <a:ext uri="{FF2B5EF4-FFF2-40B4-BE49-F238E27FC236}">
                <a16:creationId xmlns:a16="http://schemas.microsoft.com/office/drawing/2014/main" id="{91B61FF5-3076-BE65-A56E-19E7BB176C91}"/>
              </a:ext>
            </a:extLst>
          </p:cNvPr>
          <p:cNvSpPr>
            <a:spLocks noChangeShapeType="1"/>
          </p:cNvSpPr>
          <p:nvPr/>
        </p:nvSpPr>
        <p:spPr bwMode="auto">
          <a:xfrm>
            <a:off x="6424613" y="3433763"/>
            <a:ext cx="3492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202" name="Line 108">
            <a:extLst>
              <a:ext uri="{FF2B5EF4-FFF2-40B4-BE49-F238E27FC236}">
                <a16:creationId xmlns:a16="http://schemas.microsoft.com/office/drawing/2014/main" id="{F4CEF98C-6C70-8E27-3E76-09CB1493C40A}"/>
              </a:ext>
            </a:extLst>
          </p:cNvPr>
          <p:cNvSpPr>
            <a:spLocks noChangeShapeType="1"/>
          </p:cNvSpPr>
          <p:nvPr/>
        </p:nvSpPr>
        <p:spPr bwMode="auto">
          <a:xfrm>
            <a:off x="6443663" y="3414713"/>
            <a:ext cx="0" cy="3810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203" name="Line 109">
            <a:extLst>
              <a:ext uri="{FF2B5EF4-FFF2-40B4-BE49-F238E27FC236}">
                <a16:creationId xmlns:a16="http://schemas.microsoft.com/office/drawing/2014/main" id="{9BE99CC4-F57F-0695-E1E9-4F1ECE5CF650}"/>
              </a:ext>
            </a:extLst>
          </p:cNvPr>
          <p:cNvSpPr>
            <a:spLocks noChangeShapeType="1"/>
          </p:cNvSpPr>
          <p:nvPr/>
        </p:nvSpPr>
        <p:spPr bwMode="auto">
          <a:xfrm>
            <a:off x="6392863" y="3405188"/>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204" name="Line 110">
            <a:extLst>
              <a:ext uri="{FF2B5EF4-FFF2-40B4-BE49-F238E27FC236}">
                <a16:creationId xmlns:a16="http://schemas.microsoft.com/office/drawing/2014/main" id="{47E26C45-BDE7-E50D-28D2-0315F25FB4EC}"/>
              </a:ext>
            </a:extLst>
          </p:cNvPr>
          <p:cNvSpPr>
            <a:spLocks noChangeShapeType="1"/>
          </p:cNvSpPr>
          <p:nvPr/>
        </p:nvSpPr>
        <p:spPr bwMode="auto">
          <a:xfrm>
            <a:off x="6411913" y="3389313"/>
            <a:ext cx="0" cy="34925"/>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205" name="Line 111">
            <a:extLst>
              <a:ext uri="{FF2B5EF4-FFF2-40B4-BE49-F238E27FC236}">
                <a16:creationId xmlns:a16="http://schemas.microsoft.com/office/drawing/2014/main" id="{FD0F74EA-D6B3-CFCE-80ED-039571276A7B}"/>
              </a:ext>
            </a:extLst>
          </p:cNvPr>
          <p:cNvSpPr>
            <a:spLocks noChangeShapeType="1"/>
          </p:cNvSpPr>
          <p:nvPr/>
        </p:nvSpPr>
        <p:spPr bwMode="auto">
          <a:xfrm>
            <a:off x="6357938" y="3386138"/>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206" name="Line 112">
            <a:extLst>
              <a:ext uri="{FF2B5EF4-FFF2-40B4-BE49-F238E27FC236}">
                <a16:creationId xmlns:a16="http://schemas.microsoft.com/office/drawing/2014/main" id="{03371394-1B46-0B23-0831-6F7A9BFFDB21}"/>
              </a:ext>
            </a:extLst>
          </p:cNvPr>
          <p:cNvSpPr>
            <a:spLocks noChangeShapeType="1"/>
          </p:cNvSpPr>
          <p:nvPr/>
        </p:nvSpPr>
        <p:spPr bwMode="auto">
          <a:xfrm>
            <a:off x="6376988" y="3367088"/>
            <a:ext cx="0" cy="3810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207" name="Line 113">
            <a:extLst>
              <a:ext uri="{FF2B5EF4-FFF2-40B4-BE49-F238E27FC236}">
                <a16:creationId xmlns:a16="http://schemas.microsoft.com/office/drawing/2014/main" id="{B6D5AC7C-F63F-7EDC-F078-16F707FAF1AB}"/>
              </a:ext>
            </a:extLst>
          </p:cNvPr>
          <p:cNvSpPr>
            <a:spLocks noChangeShapeType="1"/>
          </p:cNvSpPr>
          <p:nvPr/>
        </p:nvSpPr>
        <p:spPr bwMode="auto">
          <a:xfrm>
            <a:off x="6348413" y="3386138"/>
            <a:ext cx="3492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208" name="Line 114">
            <a:extLst>
              <a:ext uri="{FF2B5EF4-FFF2-40B4-BE49-F238E27FC236}">
                <a16:creationId xmlns:a16="http://schemas.microsoft.com/office/drawing/2014/main" id="{FB2096CA-F97D-8F58-FEB8-5354215333D3}"/>
              </a:ext>
            </a:extLst>
          </p:cNvPr>
          <p:cNvSpPr>
            <a:spLocks noChangeShapeType="1"/>
          </p:cNvSpPr>
          <p:nvPr/>
        </p:nvSpPr>
        <p:spPr bwMode="auto">
          <a:xfrm>
            <a:off x="6367463" y="3367088"/>
            <a:ext cx="0" cy="3810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209" name="Line 115">
            <a:extLst>
              <a:ext uri="{FF2B5EF4-FFF2-40B4-BE49-F238E27FC236}">
                <a16:creationId xmlns:a16="http://schemas.microsoft.com/office/drawing/2014/main" id="{F9423158-89B8-544B-4875-528025A3F7E8}"/>
              </a:ext>
            </a:extLst>
          </p:cNvPr>
          <p:cNvSpPr>
            <a:spLocks noChangeShapeType="1"/>
          </p:cNvSpPr>
          <p:nvPr/>
        </p:nvSpPr>
        <p:spPr bwMode="auto">
          <a:xfrm>
            <a:off x="6329363" y="3386138"/>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210" name="Line 116">
            <a:extLst>
              <a:ext uri="{FF2B5EF4-FFF2-40B4-BE49-F238E27FC236}">
                <a16:creationId xmlns:a16="http://schemas.microsoft.com/office/drawing/2014/main" id="{327EACFC-E3FF-F465-7CAC-623BBCC76075}"/>
              </a:ext>
            </a:extLst>
          </p:cNvPr>
          <p:cNvSpPr>
            <a:spLocks noChangeShapeType="1"/>
          </p:cNvSpPr>
          <p:nvPr/>
        </p:nvSpPr>
        <p:spPr bwMode="auto">
          <a:xfrm>
            <a:off x="6348413" y="3367088"/>
            <a:ext cx="0" cy="3810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211" name="Line 117">
            <a:extLst>
              <a:ext uri="{FF2B5EF4-FFF2-40B4-BE49-F238E27FC236}">
                <a16:creationId xmlns:a16="http://schemas.microsoft.com/office/drawing/2014/main" id="{EEDE1F9E-3047-CE5C-BC58-FE2663A7C853}"/>
              </a:ext>
            </a:extLst>
          </p:cNvPr>
          <p:cNvSpPr>
            <a:spLocks noChangeShapeType="1"/>
          </p:cNvSpPr>
          <p:nvPr/>
        </p:nvSpPr>
        <p:spPr bwMode="auto">
          <a:xfrm>
            <a:off x="6265863" y="3386138"/>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212" name="Line 118">
            <a:extLst>
              <a:ext uri="{FF2B5EF4-FFF2-40B4-BE49-F238E27FC236}">
                <a16:creationId xmlns:a16="http://schemas.microsoft.com/office/drawing/2014/main" id="{358602E5-05A5-8A55-D54B-41C27F9C58D6}"/>
              </a:ext>
            </a:extLst>
          </p:cNvPr>
          <p:cNvSpPr>
            <a:spLocks noChangeShapeType="1"/>
          </p:cNvSpPr>
          <p:nvPr/>
        </p:nvSpPr>
        <p:spPr bwMode="auto">
          <a:xfrm>
            <a:off x="6284913" y="3367088"/>
            <a:ext cx="0" cy="3810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213" name="Line 119">
            <a:extLst>
              <a:ext uri="{FF2B5EF4-FFF2-40B4-BE49-F238E27FC236}">
                <a16:creationId xmlns:a16="http://schemas.microsoft.com/office/drawing/2014/main" id="{5387FAC4-78FC-13E9-1592-C172CB20BC51}"/>
              </a:ext>
            </a:extLst>
          </p:cNvPr>
          <p:cNvSpPr>
            <a:spLocks noChangeShapeType="1"/>
          </p:cNvSpPr>
          <p:nvPr/>
        </p:nvSpPr>
        <p:spPr bwMode="auto">
          <a:xfrm>
            <a:off x="6230938" y="3386138"/>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214" name="Line 120">
            <a:extLst>
              <a:ext uri="{FF2B5EF4-FFF2-40B4-BE49-F238E27FC236}">
                <a16:creationId xmlns:a16="http://schemas.microsoft.com/office/drawing/2014/main" id="{2A133DB4-C054-38AA-3165-1AB4A0DEFE6E}"/>
              </a:ext>
            </a:extLst>
          </p:cNvPr>
          <p:cNvSpPr>
            <a:spLocks noChangeShapeType="1"/>
          </p:cNvSpPr>
          <p:nvPr/>
        </p:nvSpPr>
        <p:spPr bwMode="auto">
          <a:xfrm>
            <a:off x="6249988" y="3367088"/>
            <a:ext cx="0" cy="3810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215" name="Line 121">
            <a:extLst>
              <a:ext uri="{FF2B5EF4-FFF2-40B4-BE49-F238E27FC236}">
                <a16:creationId xmlns:a16="http://schemas.microsoft.com/office/drawing/2014/main" id="{95C9450E-5531-D28F-32C7-42D5FEE5AAF8}"/>
              </a:ext>
            </a:extLst>
          </p:cNvPr>
          <p:cNvSpPr>
            <a:spLocks noChangeShapeType="1"/>
          </p:cNvSpPr>
          <p:nvPr/>
        </p:nvSpPr>
        <p:spPr bwMode="auto">
          <a:xfrm>
            <a:off x="6183313" y="3386138"/>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216" name="Line 122">
            <a:extLst>
              <a:ext uri="{FF2B5EF4-FFF2-40B4-BE49-F238E27FC236}">
                <a16:creationId xmlns:a16="http://schemas.microsoft.com/office/drawing/2014/main" id="{7353A3B5-D954-C2CE-3684-90C7ABE6CDD1}"/>
              </a:ext>
            </a:extLst>
          </p:cNvPr>
          <p:cNvSpPr>
            <a:spLocks noChangeShapeType="1"/>
          </p:cNvSpPr>
          <p:nvPr/>
        </p:nvSpPr>
        <p:spPr bwMode="auto">
          <a:xfrm>
            <a:off x="6202363" y="3367088"/>
            <a:ext cx="0" cy="3810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217" name="Line 123">
            <a:extLst>
              <a:ext uri="{FF2B5EF4-FFF2-40B4-BE49-F238E27FC236}">
                <a16:creationId xmlns:a16="http://schemas.microsoft.com/office/drawing/2014/main" id="{2D3A09A0-DBDA-B808-09E6-018200F7E7B8}"/>
              </a:ext>
            </a:extLst>
          </p:cNvPr>
          <p:cNvSpPr>
            <a:spLocks noChangeShapeType="1"/>
          </p:cNvSpPr>
          <p:nvPr/>
        </p:nvSpPr>
        <p:spPr bwMode="auto">
          <a:xfrm>
            <a:off x="6167438" y="3386138"/>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218" name="Line 124">
            <a:extLst>
              <a:ext uri="{FF2B5EF4-FFF2-40B4-BE49-F238E27FC236}">
                <a16:creationId xmlns:a16="http://schemas.microsoft.com/office/drawing/2014/main" id="{5326AB9E-C9B9-AE47-EE4E-5FE320316398}"/>
              </a:ext>
            </a:extLst>
          </p:cNvPr>
          <p:cNvSpPr>
            <a:spLocks noChangeShapeType="1"/>
          </p:cNvSpPr>
          <p:nvPr/>
        </p:nvSpPr>
        <p:spPr bwMode="auto">
          <a:xfrm>
            <a:off x="6186488" y="3367088"/>
            <a:ext cx="0" cy="3810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219" name="Line 125">
            <a:extLst>
              <a:ext uri="{FF2B5EF4-FFF2-40B4-BE49-F238E27FC236}">
                <a16:creationId xmlns:a16="http://schemas.microsoft.com/office/drawing/2014/main" id="{15A16BC6-5417-B709-4148-8592036AEDA5}"/>
              </a:ext>
            </a:extLst>
          </p:cNvPr>
          <p:cNvSpPr>
            <a:spLocks noChangeShapeType="1"/>
          </p:cNvSpPr>
          <p:nvPr/>
        </p:nvSpPr>
        <p:spPr bwMode="auto">
          <a:xfrm>
            <a:off x="6300788" y="3386138"/>
            <a:ext cx="3492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220" name="Line 126">
            <a:extLst>
              <a:ext uri="{FF2B5EF4-FFF2-40B4-BE49-F238E27FC236}">
                <a16:creationId xmlns:a16="http://schemas.microsoft.com/office/drawing/2014/main" id="{D2FE6753-05D5-2E18-3232-59025AED5950}"/>
              </a:ext>
            </a:extLst>
          </p:cNvPr>
          <p:cNvSpPr>
            <a:spLocks noChangeShapeType="1"/>
          </p:cNvSpPr>
          <p:nvPr/>
        </p:nvSpPr>
        <p:spPr bwMode="auto">
          <a:xfrm>
            <a:off x="6316663" y="3367088"/>
            <a:ext cx="0" cy="3810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221" name="Line 127">
            <a:extLst>
              <a:ext uri="{FF2B5EF4-FFF2-40B4-BE49-F238E27FC236}">
                <a16:creationId xmlns:a16="http://schemas.microsoft.com/office/drawing/2014/main" id="{F53CF2DD-2D3A-004E-6F59-5A01246BD70B}"/>
              </a:ext>
            </a:extLst>
          </p:cNvPr>
          <p:cNvSpPr>
            <a:spLocks noChangeShapeType="1"/>
          </p:cNvSpPr>
          <p:nvPr/>
        </p:nvSpPr>
        <p:spPr bwMode="auto">
          <a:xfrm>
            <a:off x="6122988" y="3386138"/>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222" name="Line 128">
            <a:extLst>
              <a:ext uri="{FF2B5EF4-FFF2-40B4-BE49-F238E27FC236}">
                <a16:creationId xmlns:a16="http://schemas.microsoft.com/office/drawing/2014/main" id="{9032F6DD-6DBC-D0C5-6990-775E271B40DD}"/>
              </a:ext>
            </a:extLst>
          </p:cNvPr>
          <p:cNvSpPr>
            <a:spLocks noChangeShapeType="1"/>
          </p:cNvSpPr>
          <p:nvPr/>
        </p:nvSpPr>
        <p:spPr bwMode="auto">
          <a:xfrm>
            <a:off x="6142038" y="3367088"/>
            <a:ext cx="0" cy="3810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223" name="Line 129">
            <a:extLst>
              <a:ext uri="{FF2B5EF4-FFF2-40B4-BE49-F238E27FC236}">
                <a16:creationId xmlns:a16="http://schemas.microsoft.com/office/drawing/2014/main" id="{22E0E0FC-BA35-F879-0DC9-7743CDF8D41B}"/>
              </a:ext>
            </a:extLst>
          </p:cNvPr>
          <p:cNvSpPr>
            <a:spLocks noChangeShapeType="1"/>
          </p:cNvSpPr>
          <p:nvPr/>
        </p:nvSpPr>
        <p:spPr bwMode="auto">
          <a:xfrm>
            <a:off x="6284913" y="3386138"/>
            <a:ext cx="3492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224" name="Line 130">
            <a:extLst>
              <a:ext uri="{FF2B5EF4-FFF2-40B4-BE49-F238E27FC236}">
                <a16:creationId xmlns:a16="http://schemas.microsoft.com/office/drawing/2014/main" id="{08DACF62-075C-FD4F-4E98-992487D1E0E3}"/>
              </a:ext>
            </a:extLst>
          </p:cNvPr>
          <p:cNvSpPr>
            <a:spLocks noChangeShapeType="1"/>
          </p:cNvSpPr>
          <p:nvPr/>
        </p:nvSpPr>
        <p:spPr bwMode="auto">
          <a:xfrm>
            <a:off x="6300788" y="3367088"/>
            <a:ext cx="0" cy="3810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225" name="Line 131">
            <a:extLst>
              <a:ext uri="{FF2B5EF4-FFF2-40B4-BE49-F238E27FC236}">
                <a16:creationId xmlns:a16="http://schemas.microsoft.com/office/drawing/2014/main" id="{E851E7D2-B888-1B76-FED0-D9FA0F9988F0}"/>
              </a:ext>
            </a:extLst>
          </p:cNvPr>
          <p:cNvSpPr>
            <a:spLocks noChangeShapeType="1"/>
          </p:cNvSpPr>
          <p:nvPr/>
        </p:nvSpPr>
        <p:spPr bwMode="auto">
          <a:xfrm>
            <a:off x="6138863" y="3386138"/>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226" name="Line 132">
            <a:extLst>
              <a:ext uri="{FF2B5EF4-FFF2-40B4-BE49-F238E27FC236}">
                <a16:creationId xmlns:a16="http://schemas.microsoft.com/office/drawing/2014/main" id="{43A02E84-2127-6A9F-C6C0-975701009C68}"/>
              </a:ext>
            </a:extLst>
          </p:cNvPr>
          <p:cNvSpPr>
            <a:spLocks noChangeShapeType="1"/>
          </p:cNvSpPr>
          <p:nvPr/>
        </p:nvSpPr>
        <p:spPr bwMode="auto">
          <a:xfrm>
            <a:off x="6157913" y="3367088"/>
            <a:ext cx="0" cy="3810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227" name="Line 133">
            <a:extLst>
              <a:ext uri="{FF2B5EF4-FFF2-40B4-BE49-F238E27FC236}">
                <a16:creationId xmlns:a16="http://schemas.microsoft.com/office/drawing/2014/main" id="{ED7DAD3F-24B0-8562-3B0B-A404345AE8BD}"/>
              </a:ext>
            </a:extLst>
          </p:cNvPr>
          <p:cNvSpPr>
            <a:spLocks noChangeShapeType="1"/>
          </p:cNvSpPr>
          <p:nvPr/>
        </p:nvSpPr>
        <p:spPr bwMode="auto">
          <a:xfrm>
            <a:off x="6157913" y="3386138"/>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228" name="Line 134">
            <a:extLst>
              <a:ext uri="{FF2B5EF4-FFF2-40B4-BE49-F238E27FC236}">
                <a16:creationId xmlns:a16="http://schemas.microsoft.com/office/drawing/2014/main" id="{27BC7756-96C2-1546-3C5A-B6BD788B1392}"/>
              </a:ext>
            </a:extLst>
          </p:cNvPr>
          <p:cNvSpPr>
            <a:spLocks noChangeShapeType="1"/>
          </p:cNvSpPr>
          <p:nvPr/>
        </p:nvSpPr>
        <p:spPr bwMode="auto">
          <a:xfrm>
            <a:off x="6176963" y="3367088"/>
            <a:ext cx="0" cy="3810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229" name="Line 135">
            <a:extLst>
              <a:ext uri="{FF2B5EF4-FFF2-40B4-BE49-F238E27FC236}">
                <a16:creationId xmlns:a16="http://schemas.microsoft.com/office/drawing/2014/main" id="{5957C322-7A8B-E213-4D97-AD498B22A152}"/>
              </a:ext>
            </a:extLst>
          </p:cNvPr>
          <p:cNvSpPr>
            <a:spLocks noChangeShapeType="1"/>
          </p:cNvSpPr>
          <p:nvPr/>
        </p:nvSpPr>
        <p:spPr bwMode="auto">
          <a:xfrm>
            <a:off x="6086475" y="3363913"/>
            <a:ext cx="36512"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230" name="Line 136">
            <a:extLst>
              <a:ext uri="{FF2B5EF4-FFF2-40B4-BE49-F238E27FC236}">
                <a16:creationId xmlns:a16="http://schemas.microsoft.com/office/drawing/2014/main" id="{6DB02EDA-E870-ECA9-9679-E256B3360E2A}"/>
              </a:ext>
            </a:extLst>
          </p:cNvPr>
          <p:cNvSpPr>
            <a:spLocks noChangeShapeType="1"/>
          </p:cNvSpPr>
          <p:nvPr/>
        </p:nvSpPr>
        <p:spPr bwMode="auto">
          <a:xfrm>
            <a:off x="6105525" y="3344863"/>
            <a:ext cx="0" cy="3810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231" name="Line 137">
            <a:extLst>
              <a:ext uri="{FF2B5EF4-FFF2-40B4-BE49-F238E27FC236}">
                <a16:creationId xmlns:a16="http://schemas.microsoft.com/office/drawing/2014/main" id="{4456C06C-B78F-8C97-A33C-942A66B71C29}"/>
              </a:ext>
            </a:extLst>
          </p:cNvPr>
          <p:cNvSpPr>
            <a:spLocks noChangeShapeType="1"/>
          </p:cNvSpPr>
          <p:nvPr/>
        </p:nvSpPr>
        <p:spPr bwMode="auto">
          <a:xfrm>
            <a:off x="6061075" y="3363913"/>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232" name="Line 138">
            <a:extLst>
              <a:ext uri="{FF2B5EF4-FFF2-40B4-BE49-F238E27FC236}">
                <a16:creationId xmlns:a16="http://schemas.microsoft.com/office/drawing/2014/main" id="{B95168F3-596C-6F97-E8A6-0FC02A4A0E32}"/>
              </a:ext>
            </a:extLst>
          </p:cNvPr>
          <p:cNvSpPr>
            <a:spLocks noChangeShapeType="1"/>
          </p:cNvSpPr>
          <p:nvPr/>
        </p:nvSpPr>
        <p:spPr bwMode="auto">
          <a:xfrm>
            <a:off x="6080125" y="3344863"/>
            <a:ext cx="0" cy="3810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234" name="Line 139">
            <a:extLst>
              <a:ext uri="{FF2B5EF4-FFF2-40B4-BE49-F238E27FC236}">
                <a16:creationId xmlns:a16="http://schemas.microsoft.com/office/drawing/2014/main" id="{DBC76190-31CF-DE42-15F9-9C3144EC3D77}"/>
              </a:ext>
            </a:extLst>
          </p:cNvPr>
          <p:cNvSpPr>
            <a:spLocks noChangeShapeType="1"/>
          </p:cNvSpPr>
          <p:nvPr/>
        </p:nvSpPr>
        <p:spPr bwMode="auto">
          <a:xfrm>
            <a:off x="6038850" y="3341688"/>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235" name="Line 140">
            <a:extLst>
              <a:ext uri="{FF2B5EF4-FFF2-40B4-BE49-F238E27FC236}">
                <a16:creationId xmlns:a16="http://schemas.microsoft.com/office/drawing/2014/main" id="{80DEF8F5-AB09-C452-E139-0BF551FBDA0A}"/>
              </a:ext>
            </a:extLst>
          </p:cNvPr>
          <p:cNvSpPr>
            <a:spLocks noChangeShapeType="1"/>
          </p:cNvSpPr>
          <p:nvPr/>
        </p:nvSpPr>
        <p:spPr bwMode="auto">
          <a:xfrm>
            <a:off x="6057900" y="3325813"/>
            <a:ext cx="0" cy="34925"/>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236" name="Line 141">
            <a:extLst>
              <a:ext uri="{FF2B5EF4-FFF2-40B4-BE49-F238E27FC236}">
                <a16:creationId xmlns:a16="http://schemas.microsoft.com/office/drawing/2014/main" id="{6ECD326B-2300-A1FE-B628-7C173052A9AF}"/>
              </a:ext>
            </a:extLst>
          </p:cNvPr>
          <p:cNvSpPr>
            <a:spLocks noChangeShapeType="1"/>
          </p:cNvSpPr>
          <p:nvPr/>
        </p:nvSpPr>
        <p:spPr bwMode="auto">
          <a:xfrm>
            <a:off x="5984875" y="3325813"/>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237" name="Line 142">
            <a:extLst>
              <a:ext uri="{FF2B5EF4-FFF2-40B4-BE49-F238E27FC236}">
                <a16:creationId xmlns:a16="http://schemas.microsoft.com/office/drawing/2014/main" id="{75C35654-6DEB-42A1-6665-649F3EDD61AB}"/>
              </a:ext>
            </a:extLst>
          </p:cNvPr>
          <p:cNvSpPr>
            <a:spLocks noChangeShapeType="1"/>
          </p:cNvSpPr>
          <p:nvPr/>
        </p:nvSpPr>
        <p:spPr bwMode="auto">
          <a:xfrm>
            <a:off x="6003925" y="3306763"/>
            <a:ext cx="0" cy="34925"/>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238" name="Line 143">
            <a:extLst>
              <a:ext uri="{FF2B5EF4-FFF2-40B4-BE49-F238E27FC236}">
                <a16:creationId xmlns:a16="http://schemas.microsoft.com/office/drawing/2014/main" id="{2EC0D47D-30EF-2CF6-EAC4-EE76D03842E3}"/>
              </a:ext>
            </a:extLst>
          </p:cNvPr>
          <p:cNvSpPr>
            <a:spLocks noChangeShapeType="1"/>
          </p:cNvSpPr>
          <p:nvPr/>
        </p:nvSpPr>
        <p:spPr bwMode="auto">
          <a:xfrm>
            <a:off x="5962650" y="3325813"/>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2239" name="Line 144">
            <a:extLst>
              <a:ext uri="{FF2B5EF4-FFF2-40B4-BE49-F238E27FC236}">
                <a16:creationId xmlns:a16="http://schemas.microsoft.com/office/drawing/2014/main" id="{473FEA3E-0C88-D1CF-CB5B-3DCCA1E25B5B}"/>
              </a:ext>
            </a:extLst>
          </p:cNvPr>
          <p:cNvSpPr>
            <a:spLocks noChangeShapeType="1"/>
          </p:cNvSpPr>
          <p:nvPr/>
        </p:nvSpPr>
        <p:spPr bwMode="auto">
          <a:xfrm>
            <a:off x="5981700" y="3306763"/>
            <a:ext cx="0" cy="34925"/>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40" name="Line 145">
            <a:extLst>
              <a:ext uri="{FF2B5EF4-FFF2-40B4-BE49-F238E27FC236}">
                <a16:creationId xmlns:a16="http://schemas.microsoft.com/office/drawing/2014/main" id="{964A4FA4-C6A6-0E65-6C75-CEE5F15D5B5C}"/>
              </a:ext>
            </a:extLst>
          </p:cNvPr>
          <p:cNvSpPr>
            <a:spLocks noChangeShapeType="1"/>
          </p:cNvSpPr>
          <p:nvPr/>
        </p:nvSpPr>
        <p:spPr bwMode="auto">
          <a:xfrm>
            <a:off x="5927725" y="3325813"/>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41" name="Line 146">
            <a:extLst>
              <a:ext uri="{FF2B5EF4-FFF2-40B4-BE49-F238E27FC236}">
                <a16:creationId xmlns:a16="http://schemas.microsoft.com/office/drawing/2014/main" id="{2C837C71-E4F7-44FB-B508-C919E592E39C}"/>
              </a:ext>
            </a:extLst>
          </p:cNvPr>
          <p:cNvSpPr>
            <a:spLocks noChangeShapeType="1"/>
          </p:cNvSpPr>
          <p:nvPr/>
        </p:nvSpPr>
        <p:spPr bwMode="auto">
          <a:xfrm>
            <a:off x="5946775" y="3306763"/>
            <a:ext cx="0" cy="34925"/>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42" name="Line 147">
            <a:extLst>
              <a:ext uri="{FF2B5EF4-FFF2-40B4-BE49-F238E27FC236}">
                <a16:creationId xmlns:a16="http://schemas.microsoft.com/office/drawing/2014/main" id="{B8FF16CF-C4F3-4E7E-7883-EB703FCF6B12}"/>
              </a:ext>
            </a:extLst>
          </p:cNvPr>
          <p:cNvSpPr>
            <a:spLocks noChangeShapeType="1"/>
          </p:cNvSpPr>
          <p:nvPr/>
        </p:nvSpPr>
        <p:spPr bwMode="auto">
          <a:xfrm>
            <a:off x="5918200" y="3325813"/>
            <a:ext cx="3492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43" name="Line 148">
            <a:extLst>
              <a:ext uri="{FF2B5EF4-FFF2-40B4-BE49-F238E27FC236}">
                <a16:creationId xmlns:a16="http://schemas.microsoft.com/office/drawing/2014/main" id="{C48537E2-D966-214A-F707-240DE41D44C6}"/>
              </a:ext>
            </a:extLst>
          </p:cNvPr>
          <p:cNvSpPr>
            <a:spLocks noChangeShapeType="1"/>
          </p:cNvSpPr>
          <p:nvPr/>
        </p:nvSpPr>
        <p:spPr bwMode="auto">
          <a:xfrm>
            <a:off x="5934075" y="3306763"/>
            <a:ext cx="0" cy="34925"/>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44" name="Line 149">
            <a:extLst>
              <a:ext uri="{FF2B5EF4-FFF2-40B4-BE49-F238E27FC236}">
                <a16:creationId xmlns:a16="http://schemas.microsoft.com/office/drawing/2014/main" id="{A5B251C5-1490-22A7-0979-9BC1B637FD2F}"/>
              </a:ext>
            </a:extLst>
          </p:cNvPr>
          <p:cNvSpPr>
            <a:spLocks noChangeShapeType="1"/>
          </p:cNvSpPr>
          <p:nvPr/>
        </p:nvSpPr>
        <p:spPr bwMode="auto">
          <a:xfrm>
            <a:off x="5857875" y="3303588"/>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45" name="Line 150">
            <a:extLst>
              <a:ext uri="{FF2B5EF4-FFF2-40B4-BE49-F238E27FC236}">
                <a16:creationId xmlns:a16="http://schemas.microsoft.com/office/drawing/2014/main" id="{DBEB798B-3EE1-3855-E44B-1487CF319A6D}"/>
              </a:ext>
            </a:extLst>
          </p:cNvPr>
          <p:cNvSpPr>
            <a:spLocks noChangeShapeType="1"/>
          </p:cNvSpPr>
          <p:nvPr/>
        </p:nvSpPr>
        <p:spPr bwMode="auto">
          <a:xfrm>
            <a:off x="5876925" y="3284538"/>
            <a:ext cx="0" cy="34925"/>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46" name="Line 151">
            <a:extLst>
              <a:ext uri="{FF2B5EF4-FFF2-40B4-BE49-F238E27FC236}">
                <a16:creationId xmlns:a16="http://schemas.microsoft.com/office/drawing/2014/main" id="{5389E6A4-33F0-C758-6BDC-C81B186EE2B7}"/>
              </a:ext>
            </a:extLst>
          </p:cNvPr>
          <p:cNvSpPr>
            <a:spLocks noChangeShapeType="1"/>
          </p:cNvSpPr>
          <p:nvPr/>
        </p:nvSpPr>
        <p:spPr bwMode="auto">
          <a:xfrm>
            <a:off x="5730875" y="3303588"/>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47" name="Line 152">
            <a:extLst>
              <a:ext uri="{FF2B5EF4-FFF2-40B4-BE49-F238E27FC236}">
                <a16:creationId xmlns:a16="http://schemas.microsoft.com/office/drawing/2014/main" id="{E377304C-E095-B076-E007-B47426869BFA}"/>
              </a:ext>
            </a:extLst>
          </p:cNvPr>
          <p:cNvSpPr>
            <a:spLocks noChangeShapeType="1"/>
          </p:cNvSpPr>
          <p:nvPr/>
        </p:nvSpPr>
        <p:spPr bwMode="auto">
          <a:xfrm>
            <a:off x="5749925" y="3284538"/>
            <a:ext cx="0" cy="34925"/>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48" name="Line 153">
            <a:extLst>
              <a:ext uri="{FF2B5EF4-FFF2-40B4-BE49-F238E27FC236}">
                <a16:creationId xmlns:a16="http://schemas.microsoft.com/office/drawing/2014/main" id="{52B379CC-D7C8-0636-59CF-C361AB6D86ED}"/>
              </a:ext>
            </a:extLst>
          </p:cNvPr>
          <p:cNvSpPr>
            <a:spLocks noChangeShapeType="1"/>
          </p:cNvSpPr>
          <p:nvPr/>
        </p:nvSpPr>
        <p:spPr bwMode="auto">
          <a:xfrm>
            <a:off x="5708650" y="3303588"/>
            <a:ext cx="3492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49" name="Line 154">
            <a:extLst>
              <a:ext uri="{FF2B5EF4-FFF2-40B4-BE49-F238E27FC236}">
                <a16:creationId xmlns:a16="http://schemas.microsoft.com/office/drawing/2014/main" id="{A7548C68-7828-919C-6BBF-5F996E7118C5}"/>
              </a:ext>
            </a:extLst>
          </p:cNvPr>
          <p:cNvSpPr>
            <a:spLocks noChangeShapeType="1"/>
          </p:cNvSpPr>
          <p:nvPr/>
        </p:nvSpPr>
        <p:spPr bwMode="auto">
          <a:xfrm>
            <a:off x="5727700" y="3284538"/>
            <a:ext cx="0" cy="34925"/>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50" name="Line 155">
            <a:extLst>
              <a:ext uri="{FF2B5EF4-FFF2-40B4-BE49-F238E27FC236}">
                <a16:creationId xmlns:a16="http://schemas.microsoft.com/office/drawing/2014/main" id="{F8267E8D-D533-4327-6955-FC4320B91E38}"/>
              </a:ext>
            </a:extLst>
          </p:cNvPr>
          <p:cNvSpPr>
            <a:spLocks noChangeShapeType="1"/>
          </p:cNvSpPr>
          <p:nvPr/>
        </p:nvSpPr>
        <p:spPr bwMode="auto">
          <a:xfrm>
            <a:off x="5746750" y="3303588"/>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51" name="Line 156">
            <a:extLst>
              <a:ext uri="{FF2B5EF4-FFF2-40B4-BE49-F238E27FC236}">
                <a16:creationId xmlns:a16="http://schemas.microsoft.com/office/drawing/2014/main" id="{86CFC27C-E412-A063-F174-C6374DB9901E}"/>
              </a:ext>
            </a:extLst>
          </p:cNvPr>
          <p:cNvSpPr>
            <a:spLocks noChangeShapeType="1"/>
          </p:cNvSpPr>
          <p:nvPr/>
        </p:nvSpPr>
        <p:spPr bwMode="auto">
          <a:xfrm>
            <a:off x="5765800" y="3284538"/>
            <a:ext cx="0" cy="34925"/>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52" name="Line 157">
            <a:extLst>
              <a:ext uri="{FF2B5EF4-FFF2-40B4-BE49-F238E27FC236}">
                <a16:creationId xmlns:a16="http://schemas.microsoft.com/office/drawing/2014/main" id="{C5AE2B6A-C6EA-75C5-32DB-B214CDE7E88B}"/>
              </a:ext>
            </a:extLst>
          </p:cNvPr>
          <p:cNvSpPr>
            <a:spLocks noChangeShapeType="1"/>
          </p:cNvSpPr>
          <p:nvPr/>
        </p:nvSpPr>
        <p:spPr bwMode="auto">
          <a:xfrm>
            <a:off x="5670550" y="3303588"/>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53" name="Line 158">
            <a:extLst>
              <a:ext uri="{FF2B5EF4-FFF2-40B4-BE49-F238E27FC236}">
                <a16:creationId xmlns:a16="http://schemas.microsoft.com/office/drawing/2014/main" id="{77524395-32BC-7310-A425-43AFAD87FDFD}"/>
              </a:ext>
            </a:extLst>
          </p:cNvPr>
          <p:cNvSpPr>
            <a:spLocks noChangeShapeType="1"/>
          </p:cNvSpPr>
          <p:nvPr/>
        </p:nvSpPr>
        <p:spPr bwMode="auto">
          <a:xfrm>
            <a:off x="5689600" y="3284538"/>
            <a:ext cx="0" cy="34925"/>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54" name="Line 159">
            <a:extLst>
              <a:ext uri="{FF2B5EF4-FFF2-40B4-BE49-F238E27FC236}">
                <a16:creationId xmlns:a16="http://schemas.microsoft.com/office/drawing/2014/main" id="{45566895-1CA2-6F54-77DC-4E74BC212141}"/>
              </a:ext>
            </a:extLst>
          </p:cNvPr>
          <p:cNvSpPr>
            <a:spLocks noChangeShapeType="1"/>
          </p:cNvSpPr>
          <p:nvPr/>
        </p:nvSpPr>
        <p:spPr bwMode="auto">
          <a:xfrm>
            <a:off x="5648325" y="3290888"/>
            <a:ext cx="3492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55" name="Line 160">
            <a:extLst>
              <a:ext uri="{FF2B5EF4-FFF2-40B4-BE49-F238E27FC236}">
                <a16:creationId xmlns:a16="http://schemas.microsoft.com/office/drawing/2014/main" id="{16F35269-308D-CA3D-F8C5-F4EE7FF16477}"/>
              </a:ext>
            </a:extLst>
          </p:cNvPr>
          <p:cNvSpPr>
            <a:spLocks noChangeShapeType="1"/>
          </p:cNvSpPr>
          <p:nvPr/>
        </p:nvSpPr>
        <p:spPr bwMode="auto">
          <a:xfrm>
            <a:off x="5664200" y="3270251"/>
            <a:ext cx="0" cy="36512"/>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56" name="Line 161">
            <a:extLst>
              <a:ext uri="{FF2B5EF4-FFF2-40B4-BE49-F238E27FC236}">
                <a16:creationId xmlns:a16="http://schemas.microsoft.com/office/drawing/2014/main" id="{10C4FB43-003F-36EA-2BB5-D96E9B527E0E}"/>
              </a:ext>
            </a:extLst>
          </p:cNvPr>
          <p:cNvSpPr>
            <a:spLocks noChangeShapeType="1"/>
          </p:cNvSpPr>
          <p:nvPr/>
        </p:nvSpPr>
        <p:spPr bwMode="auto">
          <a:xfrm>
            <a:off x="5619750" y="3290888"/>
            <a:ext cx="3492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57" name="Line 162">
            <a:extLst>
              <a:ext uri="{FF2B5EF4-FFF2-40B4-BE49-F238E27FC236}">
                <a16:creationId xmlns:a16="http://schemas.microsoft.com/office/drawing/2014/main" id="{2404CAA3-F1CB-EDB9-DAD5-D9209C68EA57}"/>
              </a:ext>
            </a:extLst>
          </p:cNvPr>
          <p:cNvSpPr>
            <a:spLocks noChangeShapeType="1"/>
          </p:cNvSpPr>
          <p:nvPr/>
        </p:nvSpPr>
        <p:spPr bwMode="auto">
          <a:xfrm>
            <a:off x="5638800" y="3270251"/>
            <a:ext cx="0" cy="36512"/>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58" name="Line 163">
            <a:extLst>
              <a:ext uri="{FF2B5EF4-FFF2-40B4-BE49-F238E27FC236}">
                <a16:creationId xmlns:a16="http://schemas.microsoft.com/office/drawing/2014/main" id="{BDF3C85B-02C0-110B-DD34-0988E5FD9908}"/>
              </a:ext>
            </a:extLst>
          </p:cNvPr>
          <p:cNvSpPr>
            <a:spLocks noChangeShapeType="1"/>
          </p:cNvSpPr>
          <p:nvPr/>
        </p:nvSpPr>
        <p:spPr bwMode="auto">
          <a:xfrm>
            <a:off x="5591175" y="3290888"/>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59" name="Line 164">
            <a:extLst>
              <a:ext uri="{FF2B5EF4-FFF2-40B4-BE49-F238E27FC236}">
                <a16:creationId xmlns:a16="http://schemas.microsoft.com/office/drawing/2014/main" id="{BEEAE8DE-8FC0-4FD6-A49F-7F2AF96CE53D}"/>
              </a:ext>
            </a:extLst>
          </p:cNvPr>
          <p:cNvSpPr>
            <a:spLocks noChangeShapeType="1"/>
          </p:cNvSpPr>
          <p:nvPr/>
        </p:nvSpPr>
        <p:spPr bwMode="auto">
          <a:xfrm>
            <a:off x="5610225" y="3270251"/>
            <a:ext cx="0" cy="36512"/>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60" name="Line 165">
            <a:extLst>
              <a:ext uri="{FF2B5EF4-FFF2-40B4-BE49-F238E27FC236}">
                <a16:creationId xmlns:a16="http://schemas.microsoft.com/office/drawing/2014/main" id="{E3836F57-720A-BD53-BEAF-96BC7D41C5FA}"/>
              </a:ext>
            </a:extLst>
          </p:cNvPr>
          <p:cNvSpPr>
            <a:spLocks noChangeShapeType="1"/>
          </p:cNvSpPr>
          <p:nvPr/>
        </p:nvSpPr>
        <p:spPr bwMode="auto">
          <a:xfrm>
            <a:off x="5575300" y="3290888"/>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61" name="Line 166">
            <a:extLst>
              <a:ext uri="{FF2B5EF4-FFF2-40B4-BE49-F238E27FC236}">
                <a16:creationId xmlns:a16="http://schemas.microsoft.com/office/drawing/2014/main" id="{116713DC-6A72-BE7C-8379-A7DC88EC60F2}"/>
              </a:ext>
            </a:extLst>
          </p:cNvPr>
          <p:cNvSpPr>
            <a:spLocks noChangeShapeType="1"/>
          </p:cNvSpPr>
          <p:nvPr/>
        </p:nvSpPr>
        <p:spPr bwMode="auto">
          <a:xfrm>
            <a:off x="5594350" y="3270251"/>
            <a:ext cx="0" cy="36512"/>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62" name="Line 167">
            <a:extLst>
              <a:ext uri="{FF2B5EF4-FFF2-40B4-BE49-F238E27FC236}">
                <a16:creationId xmlns:a16="http://schemas.microsoft.com/office/drawing/2014/main" id="{8C1E116F-1441-ED64-B0F4-6AFF79E55475}"/>
              </a:ext>
            </a:extLst>
          </p:cNvPr>
          <p:cNvSpPr>
            <a:spLocks noChangeShapeType="1"/>
          </p:cNvSpPr>
          <p:nvPr/>
        </p:nvSpPr>
        <p:spPr bwMode="auto">
          <a:xfrm>
            <a:off x="5076825" y="3200401"/>
            <a:ext cx="3492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64" name="Line 168">
            <a:extLst>
              <a:ext uri="{FF2B5EF4-FFF2-40B4-BE49-F238E27FC236}">
                <a16:creationId xmlns:a16="http://schemas.microsoft.com/office/drawing/2014/main" id="{1B70E5BE-76AA-207B-DBEF-36A3B4C46300}"/>
              </a:ext>
            </a:extLst>
          </p:cNvPr>
          <p:cNvSpPr>
            <a:spLocks noChangeShapeType="1"/>
          </p:cNvSpPr>
          <p:nvPr/>
        </p:nvSpPr>
        <p:spPr bwMode="auto">
          <a:xfrm>
            <a:off x="5095875" y="3181351"/>
            <a:ext cx="0" cy="34925"/>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65" name="Line 169">
            <a:extLst>
              <a:ext uri="{FF2B5EF4-FFF2-40B4-BE49-F238E27FC236}">
                <a16:creationId xmlns:a16="http://schemas.microsoft.com/office/drawing/2014/main" id="{D67668F3-B608-66C4-8609-1966A2882736}"/>
              </a:ext>
            </a:extLst>
          </p:cNvPr>
          <p:cNvSpPr>
            <a:spLocks noChangeShapeType="1"/>
          </p:cNvSpPr>
          <p:nvPr/>
        </p:nvSpPr>
        <p:spPr bwMode="auto">
          <a:xfrm>
            <a:off x="5972175" y="3325813"/>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66" name="Line 170">
            <a:extLst>
              <a:ext uri="{FF2B5EF4-FFF2-40B4-BE49-F238E27FC236}">
                <a16:creationId xmlns:a16="http://schemas.microsoft.com/office/drawing/2014/main" id="{5148B1C9-27D5-91AC-5007-12C4293DD777}"/>
              </a:ext>
            </a:extLst>
          </p:cNvPr>
          <p:cNvSpPr>
            <a:spLocks noChangeShapeType="1"/>
          </p:cNvSpPr>
          <p:nvPr/>
        </p:nvSpPr>
        <p:spPr bwMode="auto">
          <a:xfrm>
            <a:off x="5991225" y="3306763"/>
            <a:ext cx="0" cy="34925"/>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67" name="Line 171">
            <a:extLst>
              <a:ext uri="{FF2B5EF4-FFF2-40B4-BE49-F238E27FC236}">
                <a16:creationId xmlns:a16="http://schemas.microsoft.com/office/drawing/2014/main" id="{3C28BAE0-15A1-3407-D0F5-B28D4EC41E5F}"/>
              </a:ext>
            </a:extLst>
          </p:cNvPr>
          <p:cNvSpPr>
            <a:spLocks noChangeShapeType="1"/>
          </p:cNvSpPr>
          <p:nvPr/>
        </p:nvSpPr>
        <p:spPr bwMode="auto">
          <a:xfrm>
            <a:off x="4494213" y="3054351"/>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68" name="Line 172">
            <a:extLst>
              <a:ext uri="{FF2B5EF4-FFF2-40B4-BE49-F238E27FC236}">
                <a16:creationId xmlns:a16="http://schemas.microsoft.com/office/drawing/2014/main" id="{C9254E5F-1D64-0EC3-169E-2BD8CB875789}"/>
              </a:ext>
            </a:extLst>
          </p:cNvPr>
          <p:cNvSpPr>
            <a:spLocks noChangeShapeType="1"/>
          </p:cNvSpPr>
          <p:nvPr/>
        </p:nvSpPr>
        <p:spPr bwMode="auto">
          <a:xfrm>
            <a:off x="4513263" y="3038476"/>
            <a:ext cx="0" cy="34925"/>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69" name="Line 173">
            <a:extLst>
              <a:ext uri="{FF2B5EF4-FFF2-40B4-BE49-F238E27FC236}">
                <a16:creationId xmlns:a16="http://schemas.microsoft.com/office/drawing/2014/main" id="{60B43CFB-D71B-1C03-067B-63627886796E}"/>
              </a:ext>
            </a:extLst>
          </p:cNvPr>
          <p:cNvSpPr>
            <a:spLocks noChangeShapeType="1"/>
          </p:cNvSpPr>
          <p:nvPr/>
        </p:nvSpPr>
        <p:spPr bwMode="auto">
          <a:xfrm>
            <a:off x="4379913" y="2978151"/>
            <a:ext cx="3492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70" name="Line 174">
            <a:extLst>
              <a:ext uri="{FF2B5EF4-FFF2-40B4-BE49-F238E27FC236}">
                <a16:creationId xmlns:a16="http://schemas.microsoft.com/office/drawing/2014/main" id="{96701870-31B7-E790-8C48-558AED996B49}"/>
              </a:ext>
            </a:extLst>
          </p:cNvPr>
          <p:cNvSpPr>
            <a:spLocks noChangeShapeType="1"/>
          </p:cNvSpPr>
          <p:nvPr/>
        </p:nvSpPr>
        <p:spPr bwMode="auto">
          <a:xfrm>
            <a:off x="4398963" y="2962276"/>
            <a:ext cx="0" cy="34925"/>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71" name="Line 175">
            <a:extLst>
              <a:ext uri="{FF2B5EF4-FFF2-40B4-BE49-F238E27FC236}">
                <a16:creationId xmlns:a16="http://schemas.microsoft.com/office/drawing/2014/main" id="{D8969F1D-91BA-A341-3E4B-60E18AA15058}"/>
              </a:ext>
            </a:extLst>
          </p:cNvPr>
          <p:cNvSpPr>
            <a:spLocks noChangeShapeType="1"/>
          </p:cNvSpPr>
          <p:nvPr/>
        </p:nvSpPr>
        <p:spPr bwMode="auto">
          <a:xfrm>
            <a:off x="4189413" y="2952751"/>
            <a:ext cx="3492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72" name="Line 176">
            <a:extLst>
              <a:ext uri="{FF2B5EF4-FFF2-40B4-BE49-F238E27FC236}">
                <a16:creationId xmlns:a16="http://schemas.microsoft.com/office/drawing/2014/main" id="{67E3F0C1-2DE9-824D-5440-CAD996C14C22}"/>
              </a:ext>
            </a:extLst>
          </p:cNvPr>
          <p:cNvSpPr>
            <a:spLocks noChangeShapeType="1"/>
          </p:cNvSpPr>
          <p:nvPr/>
        </p:nvSpPr>
        <p:spPr bwMode="auto">
          <a:xfrm>
            <a:off x="4205288" y="2933701"/>
            <a:ext cx="0" cy="34925"/>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73" name="Line 177">
            <a:extLst>
              <a:ext uri="{FF2B5EF4-FFF2-40B4-BE49-F238E27FC236}">
                <a16:creationId xmlns:a16="http://schemas.microsoft.com/office/drawing/2014/main" id="{3D5326E1-734C-EA70-4699-0E16DE03CEAD}"/>
              </a:ext>
            </a:extLst>
          </p:cNvPr>
          <p:cNvSpPr>
            <a:spLocks noChangeShapeType="1"/>
          </p:cNvSpPr>
          <p:nvPr/>
        </p:nvSpPr>
        <p:spPr bwMode="auto">
          <a:xfrm>
            <a:off x="3973513" y="2892426"/>
            <a:ext cx="3492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74" name="Line 178">
            <a:extLst>
              <a:ext uri="{FF2B5EF4-FFF2-40B4-BE49-F238E27FC236}">
                <a16:creationId xmlns:a16="http://schemas.microsoft.com/office/drawing/2014/main" id="{ABF0C33B-9967-1455-35B3-5F8184C3C44D}"/>
              </a:ext>
            </a:extLst>
          </p:cNvPr>
          <p:cNvSpPr>
            <a:spLocks noChangeShapeType="1"/>
          </p:cNvSpPr>
          <p:nvPr/>
        </p:nvSpPr>
        <p:spPr bwMode="auto">
          <a:xfrm>
            <a:off x="3992563" y="2873376"/>
            <a:ext cx="0" cy="34925"/>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75" name="Line 179">
            <a:extLst>
              <a:ext uri="{FF2B5EF4-FFF2-40B4-BE49-F238E27FC236}">
                <a16:creationId xmlns:a16="http://schemas.microsoft.com/office/drawing/2014/main" id="{27DA9A3C-5297-D1CD-4974-1958A8D8E702}"/>
              </a:ext>
            </a:extLst>
          </p:cNvPr>
          <p:cNvSpPr>
            <a:spLocks noChangeShapeType="1"/>
          </p:cNvSpPr>
          <p:nvPr/>
        </p:nvSpPr>
        <p:spPr bwMode="auto">
          <a:xfrm>
            <a:off x="3713163" y="2705101"/>
            <a:ext cx="3492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76" name="Line 180">
            <a:extLst>
              <a:ext uri="{FF2B5EF4-FFF2-40B4-BE49-F238E27FC236}">
                <a16:creationId xmlns:a16="http://schemas.microsoft.com/office/drawing/2014/main" id="{F14227A9-9067-289C-F164-C47C8F6AFEAA}"/>
              </a:ext>
            </a:extLst>
          </p:cNvPr>
          <p:cNvSpPr>
            <a:spLocks noChangeShapeType="1"/>
          </p:cNvSpPr>
          <p:nvPr/>
        </p:nvSpPr>
        <p:spPr bwMode="auto">
          <a:xfrm>
            <a:off x="3732213" y="2686051"/>
            <a:ext cx="0" cy="34925"/>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77" name="Line 181">
            <a:extLst>
              <a:ext uri="{FF2B5EF4-FFF2-40B4-BE49-F238E27FC236}">
                <a16:creationId xmlns:a16="http://schemas.microsoft.com/office/drawing/2014/main" id="{3B07FF91-9605-BCFF-6A39-FB4414EB4CD2}"/>
              </a:ext>
            </a:extLst>
          </p:cNvPr>
          <p:cNvSpPr>
            <a:spLocks noChangeShapeType="1"/>
          </p:cNvSpPr>
          <p:nvPr/>
        </p:nvSpPr>
        <p:spPr bwMode="auto">
          <a:xfrm>
            <a:off x="3019425" y="2290763"/>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78" name="Line 182">
            <a:extLst>
              <a:ext uri="{FF2B5EF4-FFF2-40B4-BE49-F238E27FC236}">
                <a16:creationId xmlns:a16="http://schemas.microsoft.com/office/drawing/2014/main" id="{10097497-A308-E128-0EE7-370307B5A18B}"/>
              </a:ext>
            </a:extLst>
          </p:cNvPr>
          <p:cNvSpPr>
            <a:spLocks noChangeShapeType="1"/>
          </p:cNvSpPr>
          <p:nvPr/>
        </p:nvSpPr>
        <p:spPr bwMode="auto">
          <a:xfrm>
            <a:off x="3038475" y="2271713"/>
            <a:ext cx="0" cy="3810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79" name="Line 183">
            <a:extLst>
              <a:ext uri="{FF2B5EF4-FFF2-40B4-BE49-F238E27FC236}">
                <a16:creationId xmlns:a16="http://schemas.microsoft.com/office/drawing/2014/main" id="{372C0AA5-8637-D729-DAA9-1B51EE8263FE}"/>
              </a:ext>
            </a:extLst>
          </p:cNvPr>
          <p:cNvSpPr>
            <a:spLocks noChangeShapeType="1"/>
          </p:cNvSpPr>
          <p:nvPr/>
        </p:nvSpPr>
        <p:spPr bwMode="auto">
          <a:xfrm>
            <a:off x="3060700" y="2306638"/>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80" name="Line 184">
            <a:extLst>
              <a:ext uri="{FF2B5EF4-FFF2-40B4-BE49-F238E27FC236}">
                <a16:creationId xmlns:a16="http://schemas.microsoft.com/office/drawing/2014/main" id="{D20FBAA5-E1B7-BF9F-A27D-FBF3CA368D7C}"/>
              </a:ext>
            </a:extLst>
          </p:cNvPr>
          <p:cNvSpPr>
            <a:spLocks noChangeShapeType="1"/>
          </p:cNvSpPr>
          <p:nvPr/>
        </p:nvSpPr>
        <p:spPr bwMode="auto">
          <a:xfrm>
            <a:off x="3079750" y="2287588"/>
            <a:ext cx="0" cy="3810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81" name="Line 185">
            <a:extLst>
              <a:ext uri="{FF2B5EF4-FFF2-40B4-BE49-F238E27FC236}">
                <a16:creationId xmlns:a16="http://schemas.microsoft.com/office/drawing/2014/main" id="{64A3337C-172A-890C-5FCD-A1691AFE10AE}"/>
              </a:ext>
            </a:extLst>
          </p:cNvPr>
          <p:cNvSpPr>
            <a:spLocks noChangeShapeType="1"/>
          </p:cNvSpPr>
          <p:nvPr/>
        </p:nvSpPr>
        <p:spPr bwMode="auto">
          <a:xfrm>
            <a:off x="2835275" y="2049463"/>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82" name="Line 186">
            <a:extLst>
              <a:ext uri="{FF2B5EF4-FFF2-40B4-BE49-F238E27FC236}">
                <a16:creationId xmlns:a16="http://schemas.microsoft.com/office/drawing/2014/main" id="{FF2FEED3-F532-495C-9043-27016F6BBC3A}"/>
              </a:ext>
            </a:extLst>
          </p:cNvPr>
          <p:cNvSpPr>
            <a:spLocks noChangeShapeType="1"/>
          </p:cNvSpPr>
          <p:nvPr/>
        </p:nvSpPr>
        <p:spPr bwMode="auto">
          <a:xfrm>
            <a:off x="2854325" y="2030413"/>
            <a:ext cx="0" cy="3810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83" name="Line 187">
            <a:extLst>
              <a:ext uri="{FF2B5EF4-FFF2-40B4-BE49-F238E27FC236}">
                <a16:creationId xmlns:a16="http://schemas.microsoft.com/office/drawing/2014/main" id="{2AA23CE0-C79D-4C78-224C-9A9A5D8DF2E4}"/>
              </a:ext>
            </a:extLst>
          </p:cNvPr>
          <p:cNvSpPr>
            <a:spLocks noChangeShapeType="1"/>
          </p:cNvSpPr>
          <p:nvPr/>
        </p:nvSpPr>
        <p:spPr bwMode="auto">
          <a:xfrm>
            <a:off x="2409825" y="1784351"/>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84" name="Line 188">
            <a:extLst>
              <a:ext uri="{FF2B5EF4-FFF2-40B4-BE49-F238E27FC236}">
                <a16:creationId xmlns:a16="http://schemas.microsoft.com/office/drawing/2014/main" id="{DF7F9084-DB21-0F40-00D7-E5D66411B69B}"/>
              </a:ext>
            </a:extLst>
          </p:cNvPr>
          <p:cNvSpPr>
            <a:spLocks noChangeShapeType="1"/>
          </p:cNvSpPr>
          <p:nvPr/>
        </p:nvSpPr>
        <p:spPr bwMode="auto">
          <a:xfrm>
            <a:off x="2428875" y="1768476"/>
            <a:ext cx="0" cy="34925"/>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85" name="Line 189">
            <a:extLst>
              <a:ext uri="{FF2B5EF4-FFF2-40B4-BE49-F238E27FC236}">
                <a16:creationId xmlns:a16="http://schemas.microsoft.com/office/drawing/2014/main" id="{4A43ACB5-6556-2B3A-8BC3-C51B2FB1EBF2}"/>
              </a:ext>
            </a:extLst>
          </p:cNvPr>
          <p:cNvSpPr>
            <a:spLocks noChangeShapeType="1"/>
          </p:cNvSpPr>
          <p:nvPr/>
        </p:nvSpPr>
        <p:spPr bwMode="auto">
          <a:xfrm>
            <a:off x="1966913" y="1619251"/>
            <a:ext cx="34925"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86" name="Line 190">
            <a:extLst>
              <a:ext uri="{FF2B5EF4-FFF2-40B4-BE49-F238E27FC236}">
                <a16:creationId xmlns:a16="http://schemas.microsoft.com/office/drawing/2014/main" id="{97A8F874-33FA-0301-39C2-D0BBAE117BAC}"/>
              </a:ext>
            </a:extLst>
          </p:cNvPr>
          <p:cNvSpPr>
            <a:spLocks noChangeShapeType="1"/>
          </p:cNvSpPr>
          <p:nvPr/>
        </p:nvSpPr>
        <p:spPr bwMode="auto">
          <a:xfrm>
            <a:off x="1985963" y="1600201"/>
            <a:ext cx="0" cy="34925"/>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87" name="Freeform 191">
            <a:extLst>
              <a:ext uri="{FF2B5EF4-FFF2-40B4-BE49-F238E27FC236}">
                <a16:creationId xmlns:a16="http://schemas.microsoft.com/office/drawing/2014/main" id="{CEDA9C68-CDED-8602-E626-9EFEBF79E4EE}"/>
              </a:ext>
            </a:extLst>
          </p:cNvPr>
          <p:cNvSpPr>
            <a:spLocks/>
          </p:cNvSpPr>
          <p:nvPr/>
        </p:nvSpPr>
        <p:spPr bwMode="auto">
          <a:xfrm>
            <a:off x="1522413" y="1495426"/>
            <a:ext cx="6180137" cy="2530475"/>
          </a:xfrm>
          <a:custGeom>
            <a:avLst/>
            <a:gdLst>
              <a:gd name="T0" fmla="*/ 196 w 3893"/>
              <a:gd name="T1" fmla="*/ 6 h 1594"/>
              <a:gd name="T2" fmla="*/ 234 w 3893"/>
              <a:gd name="T3" fmla="*/ 22 h 1594"/>
              <a:gd name="T4" fmla="*/ 276 w 3893"/>
              <a:gd name="T5" fmla="*/ 54 h 1594"/>
              <a:gd name="T6" fmla="*/ 316 w 3893"/>
              <a:gd name="T7" fmla="*/ 78 h 1594"/>
              <a:gd name="T8" fmla="*/ 401 w 3893"/>
              <a:gd name="T9" fmla="*/ 94 h 1594"/>
              <a:gd name="T10" fmla="*/ 429 w 3893"/>
              <a:gd name="T11" fmla="*/ 112 h 1594"/>
              <a:gd name="T12" fmla="*/ 447 w 3893"/>
              <a:gd name="T13" fmla="*/ 126 h 1594"/>
              <a:gd name="T14" fmla="*/ 487 w 3893"/>
              <a:gd name="T15" fmla="*/ 138 h 1594"/>
              <a:gd name="T16" fmla="*/ 567 w 3893"/>
              <a:gd name="T17" fmla="*/ 162 h 1594"/>
              <a:gd name="T18" fmla="*/ 601 w 3893"/>
              <a:gd name="T19" fmla="*/ 219 h 1594"/>
              <a:gd name="T20" fmla="*/ 637 w 3893"/>
              <a:gd name="T21" fmla="*/ 235 h 1594"/>
              <a:gd name="T22" fmla="*/ 709 w 3893"/>
              <a:gd name="T23" fmla="*/ 261 h 1594"/>
              <a:gd name="T24" fmla="*/ 753 w 3893"/>
              <a:gd name="T25" fmla="*/ 289 h 1594"/>
              <a:gd name="T26" fmla="*/ 765 w 3893"/>
              <a:gd name="T27" fmla="*/ 309 h 1594"/>
              <a:gd name="T28" fmla="*/ 835 w 3893"/>
              <a:gd name="T29" fmla="*/ 333 h 1594"/>
              <a:gd name="T30" fmla="*/ 845 w 3893"/>
              <a:gd name="T31" fmla="*/ 351 h 1594"/>
              <a:gd name="T32" fmla="*/ 857 w 3893"/>
              <a:gd name="T33" fmla="*/ 437 h 1594"/>
              <a:gd name="T34" fmla="*/ 867 w 3893"/>
              <a:gd name="T35" fmla="*/ 459 h 1594"/>
              <a:gd name="T36" fmla="*/ 879 w 3893"/>
              <a:gd name="T37" fmla="*/ 467 h 1594"/>
              <a:gd name="T38" fmla="*/ 931 w 3893"/>
              <a:gd name="T39" fmla="*/ 485 h 1594"/>
              <a:gd name="T40" fmla="*/ 977 w 3893"/>
              <a:gd name="T41" fmla="*/ 503 h 1594"/>
              <a:gd name="T42" fmla="*/ 1033 w 3893"/>
              <a:gd name="T43" fmla="*/ 521 h 1594"/>
              <a:gd name="T44" fmla="*/ 1039 w 3893"/>
              <a:gd name="T45" fmla="*/ 555 h 1594"/>
              <a:gd name="T46" fmla="*/ 1073 w 3893"/>
              <a:gd name="T47" fmla="*/ 575 h 1594"/>
              <a:gd name="T48" fmla="*/ 1089 w 3893"/>
              <a:gd name="T49" fmla="*/ 593 h 1594"/>
              <a:gd name="T50" fmla="*/ 1111 w 3893"/>
              <a:gd name="T51" fmla="*/ 603 h 1594"/>
              <a:gd name="T52" fmla="*/ 1117 w 3893"/>
              <a:gd name="T53" fmla="*/ 629 h 1594"/>
              <a:gd name="T54" fmla="*/ 1129 w 3893"/>
              <a:gd name="T55" fmla="*/ 692 h 1594"/>
              <a:gd name="T56" fmla="*/ 1163 w 3893"/>
              <a:gd name="T57" fmla="*/ 706 h 1594"/>
              <a:gd name="T58" fmla="*/ 1179 w 3893"/>
              <a:gd name="T59" fmla="*/ 728 h 1594"/>
              <a:gd name="T60" fmla="*/ 1300 w 3893"/>
              <a:gd name="T61" fmla="*/ 746 h 1594"/>
              <a:gd name="T62" fmla="*/ 1392 w 3893"/>
              <a:gd name="T63" fmla="*/ 772 h 1594"/>
              <a:gd name="T64" fmla="*/ 1402 w 3893"/>
              <a:gd name="T65" fmla="*/ 788 h 1594"/>
              <a:gd name="T66" fmla="*/ 1430 w 3893"/>
              <a:gd name="T67" fmla="*/ 808 h 1594"/>
              <a:gd name="T68" fmla="*/ 1466 w 3893"/>
              <a:gd name="T69" fmla="*/ 824 h 1594"/>
              <a:gd name="T70" fmla="*/ 1506 w 3893"/>
              <a:gd name="T71" fmla="*/ 842 h 1594"/>
              <a:gd name="T72" fmla="*/ 1522 w 3893"/>
              <a:gd name="T73" fmla="*/ 870 h 1594"/>
              <a:gd name="T74" fmla="*/ 1582 w 3893"/>
              <a:gd name="T75" fmla="*/ 888 h 1594"/>
              <a:gd name="T76" fmla="*/ 1610 w 3893"/>
              <a:gd name="T77" fmla="*/ 904 h 1594"/>
              <a:gd name="T78" fmla="*/ 1698 w 3893"/>
              <a:gd name="T79" fmla="*/ 934 h 1594"/>
              <a:gd name="T80" fmla="*/ 1852 w 3893"/>
              <a:gd name="T81" fmla="*/ 960 h 1594"/>
              <a:gd name="T82" fmla="*/ 1868 w 3893"/>
              <a:gd name="T83" fmla="*/ 984 h 1594"/>
              <a:gd name="T84" fmla="*/ 1942 w 3893"/>
              <a:gd name="T85" fmla="*/ 1000 h 1594"/>
              <a:gd name="T86" fmla="*/ 1976 w 3893"/>
              <a:gd name="T87" fmla="*/ 1026 h 1594"/>
              <a:gd name="T88" fmla="*/ 2004 w 3893"/>
              <a:gd name="T89" fmla="*/ 1038 h 1594"/>
              <a:gd name="T90" fmla="*/ 2119 w 3893"/>
              <a:gd name="T91" fmla="*/ 1054 h 1594"/>
              <a:gd name="T92" fmla="*/ 2129 w 3893"/>
              <a:gd name="T93" fmla="*/ 1064 h 1594"/>
              <a:gd name="T94" fmla="*/ 2279 w 3893"/>
              <a:gd name="T95" fmla="*/ 1082 h 1594"/>
              <a:gd name="T96" fmla="*/ 2323 w 3893"/>
              <a:gd name="T97" fmla="*/ 1094 h 1594"/>
              <a:gd name="T98" fmla="*/ 2381 w 3893"/>
              <a:gd name="T99" fmla="*/ 1104 h 1594"/>
              <a:gd name="T100" fmla="*/ 2521 w 3893"/>
              <a:gd name="T101" fmla="*/ 1122 h 1594"/>
              <a:gd name="T102" fmla="*/ 2619 w 3893"/>
              <a:gd name="T103" fmla="*/ 1139 h 1594"/>
              <a:gd name="T104" fmla="*/ 2835 w 3893"/>
              <a:gd name="T105" fmla="*/ 1165 h 1594"/>
              <a:gd name="T106" fmla="*/ 2906 w 3893"/>
              <a:gd name="T107" fmla="*/ 1191 h 1594"/>
              <a:gd name="T108" fmla="*/ 3076 w 3893"/>
              <a:gd name="T109" fmla="*/ 1205 h 1594"/>
              <a:gd name="T110" fmla="*/ 3342 w 3893"/>
              <a:gd name="T111" fmla="*/ 1251 h 1594"/>
              <a:gd name="T112" fmla="*/ 3825 w 3893"/>
              <a:gd name="T113" fmla="*/ 1594 h 1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93" h="1594">
                <a:moveTo>
                  <a:pt x="0" y="0"/>
                </a:moveTo>
                <a:lnTo>
                  <a:pt x="178" y="0"/>
                </a:lnTo>
                <a:lnTo>
                  <a:pt x="178" y="6"/>
                </a:lnTo>
                <a:lnTo>
                  <a:pt x="196" y="6"/>
                </a:lnTo>
                <a:lnTo>
                  <a:pt x="196" y="16"/>
                </a:lnTo>
                <a:lnTo>
                  <a:pt x="230" y="16"/>
                </a:lnTo>
                <a:lnTo>
                  <a:pt x="230" y="22"/>
                </a:lnTo>
                <a:lnTo>
                  <a:pt x="234" y="22"/>
                </a:lnTo>
                <a:lnTo>
                  <a:pt x="234" y="48"/>
                </a:lnTo>
                <a:lnTo>
                  <a:pt x="240" y="48"/>
                </a:lnTo>
                <a:lnTo>
                  <a:pt x="240" y="54"/>
                </a:lnTo>
                <a:lnTo>
                  <a:pt x="276" y="54"/>
                </a:lnTo>
                <a:lnTo>
                  <a:pt x="276" y="60"/>
                </a:lnTo>
                <a:lnTo>
                  <a:pt x="286" y="60"/>
                </a:lnTo>
                <a:lnTo>
                  <a:pt x="286" y="78"/>
                </a:lnTo>
                <a:lnTo>
                  <a:pt x="316" y="78"/>
                </a:lnTo>
                <a:lnTo>
                  <a:pt x="316" y="88"/>
                </a:lnTo>
                <a:lnTo>
                  <a:pt x="366" y="88"/>
                </a:lnTo>
                <a:lnTo>
                  <a:pt x="366" y="94"/>
                </a:lnTo>
                <a:lnTo>
                  <a:pt x="401" y="94"/>
                </a:lnTo>
                <a:lnTo>
                  <a:pt x="401" y="104"/>
                </a:lnTo>
                <a:lnTo>
                  <a:pt x="417" y="104"/>
                </a:lnTo>
                <a:lnTo>
                  <a:pt x="417" y="112"/>
                </a:lnTo>
                <a:lnTo>
                  <a:pt x="429" y="112"/>
                </a:lnTo>
                <a:lnTo>
                  <a:pt x="429" y="120"/>
                </a:lnTo>
                <a:lnTo>
                  <a:pt x="441" y="120"/>
                </a:lnTo>
                <a:lnTo>
                  <a:pt x="441" y="126"/>
                </a:lnTo>
                <a:lnTo>
                  <a:pt x="447" y="126"/>
                </a:lnTo>
                <a:lnTo>
                  <a:pt x="447" y="132"/>
                </a:lnTo>
                <a:lnTo>
                  <a:pt x="469" y="132"/>
                </a:lnTo>
                <a:lnTo>
                  <a:pt x="469" y="138"/>
                </a:lnTo>
                <a:lnTo>
                  <a:pt x="487" y="138"/>
                </a:lnTo>
                <a:lnTo>
                  <a:pt x="487" y="146"/>
                </a:lnTo>
                <a:lnTo>
                  <a:pt x="563" y="146"/>
                </a:lnTo>
                <a:lnTo>
                  <a:pt x="563" y="162"/>
                </a:lnTo>
                <a:lnTo>
                  <a:pt x="567" y="162"/>
                </a:lnTo>
                <a:lnTo>
                  <a:pt x="567" y="182"/>
                </a:lnTo>
                <a:lnTo>
                  <a:pt x="577" y="182"/>
                </a:lnTo>
                <a:lnTo>
                  <a:pt x="577" y="219"/>
                </a:lnTo>
                <a:lnTo>
                  <a:pt x="601" y="219"/>
                </a:lnTo>
                <a:lnTo>
                  <a:pt x="601" y="225"/>
                </a:lnTo>
                <a:lnTo>
                  <a:pt x="605" y="225"/>
                </a:lnTo>
                <a:lnTo>
                  <a:pt x="605" y="235"/>
                </a:lnTo>
                <a:lnTo>
                  <a:pt x="637" y="235"/>
                </a:lnTo>
                <a:lnTo>
                  <a:pt x="637" y="251"/>
                </a:lnTo>
                <a:lnTo>
                  <a:pt x="691" y="251"/>
                </a:lnTo>
                <a:lnTo>
                  <a:pt x="691" y="261"/>
                </a:lnTo>
                <a:lnTo>
                  <a:pt x="709" y="261"/>
                </a:lnTo>
                <a:lnTo>
                  <a:pt x="709" y="271"/>
                </a:lnTo>
                <a:lnTo>
                  <a:pt x="747" y="271"/>
                </a:lnTo>
                <a:lnTo>
                  <a:pt x="747" y="289"/>
                </a:lnTo>
                <a:lnTo>
                  <a:pt x="753" y="289"/>
                </a:lnTo>
                <a:lnTo>
                  <a:pt x="753" y="297"/>
                </a:lnTo>
                <a:lnTo>
                  <a:pt x="759" y="297"/>
                </a:lnTo>
                <a:lnTo>
                  <a:pt x="759" y="309"/>
                </a:lnTo>
                <a:lnTo>
                  <a:pt x="765" y="309"/>
                </a:lnTo>
                <a:lnTo>
                  <a:pt x="765" y="313"/>
                </a:lnTo>
                <a:lnTo>
                  <a:pt x="775" y="313"/>
                </a:lnTo>
                <a:lnTo>
                  <a:pt x="775" y="333"/>
                </a:lnTo>
                <a:lnTo>
                  <a:pt x="835" y="333"/>
                </a:lnTo>
                <a:lnTo>
                  <a:pt x="835" y="341"/>
                </a:lnTo>
                <a:lnTo>
                  <a:pt x="839" y="341"/>
                </a:lnTo>
                <a:lnTo>
                  <a:pt x="839" y="351"/>
                </a:lnTo>
                <a:lnTo>
                  <a:pt x="845" y="351"/>
                </a:lnTo>
                <a:lnTo>
                  <a:pt x="845" y="411"/>
                </a:lnTo>
                <a:lnTo>
                  <a:pt x="851" y="411"/>
                </a:lnTo>
                <a:lnTo>
                  <a:pt x="851" y="437"/>
                </a:lnTo>
                <a:lnTo>
                  <a:pt x="857" y="437"/>
                </a:lnTo>
                <a:lnTo>
                  <a:pt x="857" y="451"/>
                </a:lnTo>
                <a:lnTo>
                  <a:pt x="861" y="451"/>
                </a:lnTo>
                <a:lnTo>
                  <a:pt x="861" y="459"/>
                </a:lnTo>
                <a:lnTo>
                  <a:pt x="867" y="459"/>
                </a:lnTo>
                <a:lnTo>
                  <a:pt x="867" y="463"/>
                </a:lnTo>
                <a:lnTo>
                  <a:pt x="873" y="463"/>
                </a:lnTo>
                <a:lnTo>
                  <a:pt x="873" y="467"/>
                </a:lnTo>
                <a:lnTo>
                  <a:pt x="879" y="467"/>
                </a:lnTo>
                <a:lnTo>
                  <a:pt x="879" y="477"/>
                </a:lnTo>
                <a:lnTo>
                  <a:pt x="883" y="477"/>
                </a:lnTo>
                <a:lnTo>
                  <a:pt x="883" y="485"/>
                </a:lnTo>
                <a:lnTo>
                  <a:pt x="931" y="485"/>
                </a:lnTo>
                <a:lnTo>
                  <a:pt x="931" y="493"/>
                </a:lnTo>
                <a:lnTo>
                  <a:pt x="951" y="493"/>
                </a:lnTo>
                <a:lnTo>
                  <a:pt x="951" y="503"/>
                </a:lnTo>
                <a:lnTo>
                  <a:pt x="977" y="503"/>
                </a:lnTo>
                <a:lnTo>
                  <a:pt x="977" y="511"/>
                </a:lnTo>
                <a:lnTo>
                  <a:pt x="999" y="511"/>
                </a:lnTo>
                <a:lnTo>
                  <a:pt x="999" y="521"/>
                </a:lnTo>
                <a:lnTo>
                  <a:pt x="1033" y="521"/>
                </a:lnTo>
                <a:lnTo>
                  <a:pt x="1033" y="537"/>
                </a:lnTo>
                <a:lnTo>
                  <a:pt x="1033" y="543"/>
                </a:lnTo>
                <a:lnTo>
                  <a:pt x="1039" y="543"/>
                </a:lnTo>
                <a:lnTo>
                  <a:pt x="1039" y="555"/>
                </a:lnTo>
                <a:lnTo>
                  <a:pt x="1049" y="555"/>
                </a:lnTo>
                <a:lnTo>
                  <a:pt x="1049" y="563"/>
                </a:lnTo>
                <a:lnTo>
                  <a:pt x="1073" y="563"/>
                </a:lnTo>
                <a:lnTo>
                  <a:pt x="1073" y="575"/>
                </a:lnTo>
                <a:lnTo>
                  <a:pt x="1077" y="575"/>
                </a:lnTo>
                <a:lnTo>
                  <a:pt x="1077" y="581"/>
                </a:lnTo>
                <a:lnTo>
                  <a:pt x="1089" y="581"/>
                </a:lnTo>
                <a:lnTo>
                  <a:pt x="1089" y="593"/>
                </a:lnTo>
                <a:lnTo>
                  <a:pt x="1107" y="593"/>
                </a:lnTo>
                <a:lnTo>
                  <a:pt x="1107" y="597"/>
                </a:lnTo>
                <a:lnTo>
                  <a:pt x="1111" y="597"/>
                </a:lnTo>
                <a:lnTo>
                  <a:pt x="1111" y="603"/>
                </a:lnTo>
                <a:lnTo>
                  <a:pt x="1115" y="603"/>
                </a:lnTo>
                <a:lnTo>
                  <a:pt x="1115" y="617"/>
                </a:lnTo>
                <a:lnTo>
                  <a:pt x="1117" y="617"/>
                </a:lnTo>
                <a:lnTo>
                  <a:pt x="1117" y="629"/>
                </a:lnTo>
                <a:lnTo>
                  <a:pt x="1123" y="629"/>
                </a:lnTo>
                <a:lnTo>
                  <a:pt x="1123" y="690"/>
                </a:lnTo>
                <a:lnTo>
                  <a:pt x="1129" y="690"/>
                </a:lnTo>
                <a:lnTo>
                  <a:pt x="1129" y="692"/>
                </a:lnTo>
                <a:lnTo>
                  <a:pt x="1139" y="692"/>
                </a:lnTo>
                <a:lnTo>
                  <a:pt x="1139" y="698"/>
                </a:lnTo>
                <a:lnTo>
                  <a:pt x="1163" y="698"/>
                </a:lnTo>
                <a:lnTo>
                  <a:pt x="1163" y="706"/>
                </a:lnTo>
                <a:lnTo>
                  <a:pt x="1169" y="706"/>
                </a:lnTo>
                <a:lnTo>
                  <a:pt x="1169" y="710"/>
                </a:lnTo>
                <a:lnTo>
                  <a:pt x="1179" y="710"/>
                </a:lnTo>
                <a:lnTo>
                  <a:pt x="1179" y="728"/>
                </a:lnTo>
                <a:lnTo>
                  <a:pt x="1284" y="728"/>
                </a:lnTo>
                <a:lnTo>
                  <a:pt x="1284" y="738"/>
                </a:lnTo>
                <a:lnTo>
                  <a:pt x="1300" y="738"/>
                </a:lnTo>
                <a:lnTo>
                  <a:pt x="1300" y="746"/>
                </a:lnTo>
                <a:lnTo>
                  <a:pt x="1322" y="746"/>
                </a:lnTo>
                <a:lnTo>
                  <a:pt x="1322" y="754"/>
                </a:lnTo>
                <a:lnTo>
                  <a:pt x="1392" y="754"/>
                </a:lnTo>
                <a:lnTo>
                  <a:pt x="1392" y="772"/>
                </a:lnTo>
                <a:lnTo>
                  <a:pt x="1396" y="772"/>
                </a:lnTo>
                <a:lnTo>
                  <a:pt x="1396" y="780"/>
                </a:lnTo>
                <a:lnTo>
                  <a:pt x="1402" y="780"/>
                </a:lnTo>
                <a:lnTo>
                  <a:pt x="1402" y="788"/>
                </a:lnTo>
                <a:lnTo>
                  <a:pt x="1418" y="788"/>
                </a:lnTo>
                <a:lnTo>
                  <a:pt x="1418" y="802"/>
                </a:lnTo>
                <a:lnTo>
                  <a:pt x="1430" y="802"/>
                </a:lnTo>
                <a:lnTo>
                  <a:pt x="1430" y="808"/>
                </a:lnTo>
                <a:lnTo>
                  <a:pt x="1460" y="808"/>
                </a:lnTo>
                <a:lnTo>
                  <a:pt x="1460" y="816"/>
                </a:lnTo>
                <a:lnTo>
                  <a:pt x="1466" y="816"/>
                </a:lnTo>
                <a:lnTo>
                  <a:pt x="1466" y="824"/>
                </a:lnTo>
                <a:lnTo>
                  <a:pt x="1490" y="824"/>
                </a:lnTo>
                <a:lnTo>
                  <a:pt x="1490" y="834"/>
                </a:lnTo>
                <a:lnTo>
                  <a:pt x="1506" y="834"/>
                </a:lnTo>
                <a:lnTo>
                  <a:pt x="1506" y="842"/>
                </a:lnTo>
                <a:lnTo>
                  <a:pt x="1516" y="842"/>
                </a:lnTo>
                <a:lnTo>
                  <a:pt x="1516" y="862"/>
                </a:lnTo>
                <a:lnTo>
                  <a:pt x="1522" y="862"/>
                </a:lnTo>
                <a:lnTo>
                  <a:pt x="1522" y="870"/>
                </a:lnTo>
                <a:lnTo>
                  <a:pt x="1528" y="870"/>
                </a:lnTo>
                <a:lnTo>
                  <a:pt x="1528" y="880"/>
                </a:lnTo>
                <a:lnTo>
                  <a:pt x="1582" y="880"/>
                </a:lnTo>
                <a:lnTo>
                  <a:pt x="1582" y="888"/>
                </a:lnTo>
                <a:lnTo>
                  <a:pt x="1592" y="888"/>
                </a:lnTo>
                <a:lnTo>
                  <a:pt x="1592" y="898"/>
                </a:lnTo>
                <a:lnTo>
                  <a:pt x="1610" y="898"/>
                </a:lnTo>
                <a:lnTo>
                  <a:pt x="1610" y="904"/>
                </a:lnTo>
                <a:lnTo>
                  <a:pt x="1686" y="904"/>
                </a:lnTo>
                <a:lnTo>
                  <a:pt x="1686" y="918"/>
                </a:lnTo>
                <a:lnTo>
                  <a:pt x="1698" y="918"/>
                </a:lnTo>
                <a:lnTo>
                  <a:pt x="1698" y="934"/>
                </a:lnTo>
                <a:lnTo>
                  <a:pt x="1834" y="934"/>
                </a:lnTo>
                <a:lnTo>
                  <a:pt x="1834" y="944"/>
                </a:lnTo>
                <a:lnTo>
                  <a:pt x="1852" y="944"/>
                </a:lnTo>
                <a:lnTo>
                  <a:pt x="1852" y="960"/>
                </a:lnTo>
                <a:lnTo>
                  <a:pt x="1862" y="960"/>
                </a:lnTo>
                <a:lnTo>
                  <a:pt x="1862" y="970"/>
                </a:lnTo>
                <a:lnTo>
                  <a:pt x="1868" y="970"/>
                </a:lnTo>
                <a:lnTo>
                  <a:pt x="1868" y="984"/>
                </a:lnTo>
                <a:lnTo>
                  <a:pt x="1886" y="984"/>
                </a:lnTo>
                <a:lnTo>
                  <a:pt x="1886" y="990"/>
                </a:lnTo>
                <a:lnTo>
                  <a:pt x="1942" y="990"/>
                </a:lnTo>
                <a:lnTo>
                  <a:pt x="1942" y="1000"/>
                </a:lnTo>
                <a:lnTo>
                  <a:pt x="1970" y="1000"/>
                </a:lnTo>
                <a:lnTo>
                  <a:pt x="1970" y="1008"/>
                </a:lnTo>
                <a:lnTo>
                  <a:pt x="1976" y="1008"/>
                </a:lnTo>
                <a:lnTo>
                  <a:pt x="1976" y="1026"/>
                </a:lnTo>
                <a:lnTo>
                  <a:pt x="1998" y="1026"/>
                </a:lnTo>
                <a:lnTo>
                  <a:pt x="1998" y="1034"/>
                </a:lnTo>
                <a:lnTo>
                  <a:pt x="2004" y="1034"/>
                </a:lnTo>
                <a:lnTo>
                  <a:pt x="2004" y="1038"/>
                </a:lnTo>
                <a:lnTo>
                  <a:pt x="2075" y="1038"/>
                </a:lnTo>
                <a:lnTo>
                  <a:pt x="2075" y="1042"/>
                </a:lnTo>
                <a:lnTo>
                  <a:pt x="2119" y="1042"/>
                </a:lnTo>
                <a:lnTo>
                  <a:pt x="2119" y="1054"/>
                </a:lnTo>
                <a:lnTo>
                  <a:pt x="2125" y="1054"/>
                </a:lnTo>
                <a:lnTo>
                  <a:pt x="2125" y="1056"/>
                </a:lnTo>
                <a:lnTo>
                  <a:pt x="2129" y="1056"/>
                </a:lnTo>
                <a:lnTo>
                  <a:pt x="2129" y="1064"/>
                </a:lnTo>
                <a:lnTo>
                  <a:pt x="2169" y="1064"/>
                </a:lnTo>
                <a:lnTo>
                  <a:pt x="2169" y="1074"/>
                </a:lnTo>
                <a:lnTo>
                  <a:pt x="2279" y="1074"/>
                </a:lnTo>
                <a:lnTo>
                  <a:pt x="2279" y="1082"/>
                </a:lnTo>
                <a:lnTo>
                  <a:pt x="2283" y="1082"/>
                </a:lnTo>
                <a:lnTo>
                  <a:pt x="2283" y="1092"/>
                </a:lnTo>
                <a:lnTo>
                  <a:pt x="2323" y="1092"/>
                </a:lnTo>
                <a:lnTo>
                  <a:pt x="2323" y="1094"/>
                </a:lnTo>
                <a:lnTo>
                  <a:pt x="2329" y="1094"/>
                </a:lnTo>
                <a:lnTo>
                  <a:pt x="2329" y="1100"/>
                </a:lnTo>
                <a:lnTo>
                  <a:pt x="2381" y="1100"/>
                </a:lnTo>
                <a:lnTo>
                  <a:pt x="2381" y="1104"/>
                </a:lnTo>
                <a:lnTo>
                  <a:pt x="2385" y="1104"/>
                </a:lnTo>
                <a:lnTo>
                  <a:pt x="2385" y="1110"/>
                </a:lnTo>
                <a:lnTo>
                  <a:pt x="2521" y="1110"/>
                </a:lnTo>
                <a:lnTo>
                  <a:pt x="2521" y="1122"/>
                </a:lnTo>
                <a:lnTo>
                  <a:pt x="2527" y="1122"/>
                </a:lnTo>
                <a:lnTo>
                  <a:pt x="2527" y="1131"/>
                </a:lnTo>
                <a:lnTo>
                  <a:pt x="2619" y="1131"/>
                </a:lnTo>
                <a:lnTo>
                  <a:pt x="2619" y="1139"/>
                </a:lnTo>
                <a:lnTo>
                  <a:pt x="2767" y="1139"/>
                </a:lnTo>
                <a:lnTo>
                  <a:pt x="2767" y="1153"/>
                </a:lnTo>
                <a:lnTo>
                  <a:pt x="2835" y="1153"/>
                </a:lnTo>
                <a:lnTo>
                  <a:pt x="2835" y="1165"/>
                </a:lnTo>
                <a:lnTo>
                  <a:pt x="2869" y="1165"/>
                </a:lnTo>
                <a:lnTo>
                  <a:pt x="2869" y="1177"/>
                </a:lnTo>
                <a:lnTo>
                  <a:pt x="2906" y="1177"/>
                </a:lnTo>
                <a:lnTo>
                  <a:pt x="2906" y="1191"/>
                </a:lnTo>
                <a:lnTo>
                  <a:pt x="3072" y="1191"/>
                </a:lnTo>
                <a:lnTo>
                  <a:pt x="3072" y="1195"/>
                </a:lnTo>
                <a:lnTo>
                  <a:pt x="3076" y="1195"/>
                </a:lnTo>
                <a:lnTo>
                  <a:pt x="3076" y="1205"/>
                </a:lnTo>
                <a:lnTo>
                  <a:pt x="3092" y="1205"/>
                </a:lnTo>
                <a:lnTo>
                  <a:pt x="3092" y="1221"/>
                </a:lnTo>
                <a:lnTo>
                  <a:pt x="3342" y="1221"/>
                </a:lnTo>
                <a:lnTo>
                  <a:pt x="3342" y="1251"/>
                </a:lnTo>
                <a:lnTo>
                  <a:pt x="3376" y="1251"/>
                </a:lnTo>
                <a:lnTo>
                  <a:pt x="3376" y="1285"/>
                </a:lnTo>
                <a:lnTo>
                  <a:pt x="3825" y="1285"/>
                </a:lnTo>
                <a:lnTo>
                  <a:pt x="3825" y="1594"/>
                </a:lnTo>
                <a:lnTo>
                  <a:pt x="3893" y="1594"/>
                </a:lnTo>
              </a:path>
            </a:pathLst>
          </a:custGeom>
          <a:noFill/>
          <a:ln w="15875" cap="flat">
            <a:solidFill>
              <a:srgbClr val="83005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88" name="Line 192">
            <a:extLst>
              <a:ext uri="{FF2B5EF4-FFF2-40B4-BE49-F238E27FC236}">
                <a16:creationId xmlns:a16="http://schemas.microsoft.com/office/drawing/2014/main" id="{3AECE9D2-64E4-2AF2-C3D4-A2BCEC310024}"/>
              </a:ext>
            </a:extLst>
          </p:cNvPr>
          <p:cNvSpPr>
            <a:spLocks noChangeShapeType="1"/>
          </p:cNvSpPr>
          <p:nvPr/>
        </p:nvSpPr>
        <p:spPr bwMode="auto">
          <a:xfrm>
            <a:off x="1503363" y="1495426"/>
            <a:ext cx="38100" cy="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sp>
        <p:nvSpPr>
          <p:cNvPr id="689" name="Line 193">
            <a:extLst>
              <a:ext uri="{FF2B5EF4-FFF2-40B4-BE49-F238E27FC236}">
                <a16:creationId xmlns:a16="http://schemas.microsoft.com/office/drawing/2014/main" id="{80DEC294-6BA7-747A-85EF-428A68382434}"/>
              </a:ext>
            </a:extLst>
          </p:cNvPr>
          <p:cNvSpPr>
            <a:spLocks noChangeShapeType="1"/>
          </p:cNvSpPr>
          <p:nvPr/>
        </p:nvSpPr>
        <p:spPr bwMode="auto">
          <a:xfrm>
            <a:off x="1522413" y="1476376"/>
            <a:ext cx="0" cy="38100"/>
          </a:xfrm>
          <a:prstGeom prst="line">
            <a:avLst/>
          </a:prstGeom>
          <a:noFill/>
          <a:ln w="12700" cap="flat">
            <a:solidFill>
              <a:srgbClr val="83005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grpSp>
        <p:nvGrpSpPr>
          <p:cNvPr id="690" name="Group 689">
            <a:extLst>
              <a:ext uri="{FF2B5EF4-FFF2-40B4-BE49-F238E27FC236}">
                <a16:creationId xmlns:a16="http://schemas.microsoft.com/office/drawing/2014/main" id="{5918E928-A51A-47C2-4E07-F686B59F8A6B}"/>
              </a:ext>
            </a:extLst>
          </p:cNvPr>
          <p:cNvGrpSpPr/>
          <p:nvPr/>
        </p:nvGrpSpPr>
        <p:grpSpPr>
          <a:xfrm>
            <a:off x="1361371" y="5608650"/>
            <a:ext cx="6646596" cy="287143"/>
            <a:chOff x="2707678" y="4534591"/>
            <a:chExt cx="3575056" cy="203879"/>
          </a:xfrm>
        </p:grpSpPr>
        <p:sp>
          <p:nvSpPr>
            <p:cNvPr id="691" name="TextBox 690">
              <a:extLst>
                <a:ext uri="{FF2B5EF4-FFF2-40B4-BE49-F238E27FC236}">
                  <a16:creationId xmlns:a16="http://schemas.microsoft.com/office/drawing/2014/main" id="{5F2C9576-AEE3-01E1-A623-8640CDAF352D}"/>
                </a:ext>
              </a:extLst>
            </p:cNvPr>
            <p:cNvSpPr txBox="1"/>
            <p:nvPr/>
          </p:nvSpPr>
          <p:spPr>
            <a:xfrm>
              <a:off x="2707678" y="4534600"/>
              <a:ext cx="174901" cy="203870"/>
            </a:xfrm>
            <a:prstGeom prst="rect">
              <a:avLst/>
            </a:prstGeom>
            <a:noFill/>
          </p:spPr>
          <p:txBody>
            <a:bodyPr wrap="square" lIns="0" tIns="0" rIns="0" bIns="0" rtlCol="0">
              <a:spAutoFit/>
            </a:bodyPr>
            <a:lstStyle/>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830051"/>
                  </a:solidFill>
                  <a:effectLst/>
                  <a:uLnTx/>
                  <a:uFillTx/>
                  <a:latin typeface="Arial" panose="020B0604020202020204"/>
                  <a:ea typeface="+mn-ea"/>
                  <a:cs typeface="Arial Narrow"/>
                  <a:sym typeface="Arial"/>
                </a:rPr>
                <a:t>255</a:t>
              </a:r>
            </a:p>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rPr>
                <a:t>132</a:t>
              </a:r>
              <a:endParaRPr kumimoji="0" lang="en-GB"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endParaRPr>
            </a:p>
          </p:txBody>
        </p:sp>
        <p:sp>
          <p:nvSpPr>
            <p:cNvPr id="692" name="TextBox 691">
              <a:extLst>
                <a:ext uri="{FF2B5EF4-FFF2-40B4-BE49-F238E27FC236}">
                  <a16:creationId xmlns:a16="http://schemas.microsoft.com/office/drawing/2014/main" id="{13EB2743-1111-D74E-5D67-00D90994DCFA}"/>
                </a:ext>
              </a:extLst>
            </p:cNvPr>
            <p:cNvSpPr txBox="1"/>
            <p:nvPr/>
          </p:nvSpPr>
          <p:spPr>
            <a:xfrm>
              <a:off x="2844203" y="4534593"/>
              <a:ext cx="174901" cy="203870"/>
            </a:xfrm>
            <a:prstGeom prst="rect">
              <a:avLst/>
            </a:prstGeom>
            <a:noFill/>
          </p:spPr>
          <p:txBody>
            <a:bodyPr wrap="square" lIns="0" tIns="0" rIns="0" bIns="0" rtlCol="0">
              <a:spAutoFit/>
            </a:bodyPr>
            <a:lstStyle/>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830051"/>
                  </a:solidFill>
                  <a:effectLst/>
                  <a:uLnTx/>
                  <a:uFillTx/>
                  <a:latin typeface="Arial" panose="020B0604020202020204"/>
                  <a:ea typeface="+mn-ea"/>
                  <a:cs typeface="Arial Narrow"/>
                  <a:sym typeface="Arial"/>
                </a:rPr>
                <a:t>252</a:t>
              </a:r>
            </a:p>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rPr>
                <a:t>129</a:t>
              </a:r>
              <a:endParaRPr kumimoji="0" lang="en-GB"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endParaRPr>
            </a:p>
          </p:txBody>
        </p:sp>
        <p:sp>
          <p:nvSpPr>
            <p:cNvPr id="693" name="TextBox 692">
              <a:extLst>
                <a:ext uri="{FF2B5EF4-FFF2-40B4-BE49-F238E27FC236}">
                  <a16:creationId xmlns:a16="http://schemas.microsoft.com/office/drawing/2014/main" id="{40067DD5-67B1-692D-9224-1A39C9DE0AC5}"/>
                </a:ext>
              </a:extLst>
            </p:cNvPr>
            <p:cNvSpPr txBox="1"/>
            <p:nvPr/>
          </p:nvSpPr>
          <p:spPr>
            <a:xfrm>
              <a:off x="2977553" y="4534593"/>
              <a:ext cx="174901" cy="203870"/>
            </a:xfrm>
            <a:prstGeom prst="rect">
              <a:avLst/>
            </a:prstGeom>
            <a:noFill/>
          </p:spPr>
          <p:txBody>
            <a:bodyPr wrap="square" lIns="0" tIns="0" rIns="0" bIns="0" rtlCol="0">
              <a:spAutoFit/>
            </a:bodyPr>
            <a:lstStyle/>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830051"/>
                  </a:solidFill>
                  <a:effectLst/>
                  <a:uLnTx/>
                  <a:uFillTx/>
                  <a:latin typeface="Arial" panose="020B0604020202020204"/>
                  <a:ea typeface="+mn-ea"/>
                  <a:cs typeface="Arial Narrow"/>
                  <a:sym typeface="Arial"/>
                </a:rPr>
                <a:t>242</a:t>
              </a:r>
            </a:p>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rPr>
                <a:t>118</a:t>
              </a:r>
              <a:endParaRPr kumimoji="0" lang="en-GB"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endParaRPr>
            </a:p>
          </p:txBody>
        </p:sp>
        <p:sp>
          <p:nvSpPr>
            <p:cNvPr id="694" name="TextBox 693">
              <a:extLst>
                <a:ext uri="{FF2B5EF4-FFF2-40B4-BE49-F238E27FC236}">
                  <a16:creationId xmlns:a16="http://schemas.microsoft.com/office/drawing/2014/main" id="{223C514B-037A-9F91-2215-EBABE4E33F1D}"/>
                </a:ext>
              </a:extLst>
            </p:cNvPr>
            <p:cNvSpPr txBox="1"/>
            <p:nvPr/>
          </p:nvSpPr>
          <p:spPr>
            <a:xfrm>
              <a:off x="3107728" y="4534593"/>
              <a:ext cx="174901" cy="203870"/>
            </a:xfrm>
            <a:prstGeom prst="rect">
              <a:avLst/>
            </a:prstGeom>
            <a:noFill/>
          </p:spPr>
          <p:txBody>
            <a:bodyPr wrap="square" lIns="0" tIns="0" rIns="0" bIns="0" rtlCol="0">
              <a:spAutoFit/>
            </a:bodyPr>
            <a:lstStyle/>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830051"/>
                  </a:solidFill>
                  <a:effectLst/>
                  <a:uLnTx/>
                  <a:uFillTx/>
                  <a:latin typeface="Arial" panose="020B0604020202020204"/>
                  <a:ea typeface="+mn-ea"/>
                  <a:cs typeface="Arial Narrow"/>
                  <a:sym typeface="Arial"/>
                </a:rPr>
                <a:t>236</a:t>
              </a:r>
            </a:p>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rPr>
                <a:t>103</a:t>
              </a:r>
              <a:endParaRPr kumimoji="0" lang="en-GB"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endParaRPr>
            </a:p>
          </p:txBody>
        </p:sp>
        <p:sp>
          <p:nvSpPr>
            <p:cNvPr id="695" name="TextBox 694">
              <a:extLst>
                <a:ext uri="{FF2B5EF4-FFF2-40B4-BE49-F238E27FC236}">
                  <a16:creationId xmlns:a16="http://schemas.microsoft.com/office/drawing/2014/main" id="{FC31D21F-D283-4A97-3C28-2C9584286F66}"/>
                </a:ext>
              </a:extLst>
            </p:cNvPr>
            <p:cNvSpPr txBox="1"/>
            <p:nvPr/>
          </p:nvSpPr>
          <p:spPr>
            <a:xfrm>
              <a:off x="3241078" y="4534593"/>
              <a:ext cx="174901" cy="203870"/>
            </a:xfrm>
            <a:prstGeom prst="rect">
              <a:avLst/>
            </a:prstGeom>
            <a:noFill/>
          </p:spPr>
          <p:txBody>
            <a:bodyPr wrap="square" lIns="0" tIns="0" rIns="0" bIns="0" rtlCol="0">
              <a:spAutoFit/>
            </a:bodyPr>
            <a:lstStyle/>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830051"/>
                  </a:solidFill>
                  <a:effectLst/>
                  <a:uLnTx/>
                  <a:uFillTx/>
                  <a:latin typeface="Arial" panose="020B0604020202020204"/>
                  <a:ea typeface="+mn-ea"/>
                  <a:cs typeface="Arial Narrow"/>
                  <a:sym typeface="Arial"/>
                </a:rPr>
                <a:t>223</a:t>
              </a:r>
            </a:p>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rPr>
                <a:t>91</a:t>
              </a:r>
              <a:endParaRPr kumimoji="0" lang="en-GB"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endParaRPr>
            </a:p>
          </p:txBody>
        </p:sp>
        <p:sp>
          <p:nvSpPr>
            <p:cNvPr id="696" name="TextBox 695">
              <a:extLst>
                <a:ext uri="{FF2B5EF4-FFF2-40B4-BE49-F238E27FC236}">
                  <a16:creationId xmlns:a16="http://schemas.microsoft.com/office/drawing/2014/main" id="{4F20B1F5-B6C0-F532-8CCC-EFC9F411369E}"/>
                </a:ext>
              </a:extLst>
            </p:cNvPr>
            <p:cNvSpPr txBox="1"/>
            <p:nvPr/>
          </p:nvSpPr>
          <p:spPr>
            <a:xfrm>
              <a:off x="3371253" y="4534593"/>
              <a:ext cx="174901" cy="203870"/>
            </a:xfrm>
            <a:prstGeom prst="rect">
              <a:avLst/>
            </a:prstGeom>
            <a:noFill/>
          </p:spPr>
          <p:txBody>
            <a:bodyPr wrap="square" lIns="0" tIns="0" rIns="0" bIns="0" rtlCol="0">
              <a:spAutoFit/>
            </a:bodyPr>
            <a:lstStyle/>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830051"/>
                  </a:solidFill>
                  <a:effectLst/>
                  <a:uLnTx/>
                  <a:uFillTx/>
                  <a:latin typeface="Arial" panose="020B0604020202020204"/>
                  <a:ea typeface="+mn-ea"/>
                  <a:cs typeface="Arial Narrow"/>
                  <a:sym typeface="Arial"/>
                </a:rPr>
                <a:t>214</a:t>
              </a:r>
            </a:p>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rPr>
                <a:t>79</a:t>
              </a:r>
              <a:endParaRPr kumimoji="0" lang="en-GB"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endParaRPr>
            </a:p>
          </p:txBody>
        </p:sp>
        <p:sp>
          <p:nvSpPr>
            <p:cNvPr id="697" name="TextBox 696">
              <a:extLst>
                <a:ext uri="{FF2B5EF4-FFF2-40B4-BE49-F238E27FC236}">
                  <a16:creationId xmlns:a16="http://schemas.microsoft.com/office/drawing/2014/main" id="{4E79A38B-9497-3012-309B-E07711D69B5C}"/>
                </a:ext>
              </a:extLst>
            </p:cNvPr>
            <p:cNvSpPr txBox="1"/>
            <p:nvPr/>
          </p:nvSpPr>
          <p:spPr>
            <a:xfrm>
              <a:off x="3501428" y="4534593"/>
              <a:ext cx="174901" cy="203870"/>
            </a:xfrm>
            <a:prstGeom prst="rect">
              <a:avLst/>
            </a:prstGeom>
            <a:noFill/>
          </p:spPr>
          <p:txBody>
            <a:bodyPr wrap="square" lIns="0" tIns="0" rIns="0" bIns="0" rtlCol="0">
              <a:spAutoFit/>
            </a:bodyPr>
            <a:lstStyle/>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830051"/>
                  </a:solidFill>
                  <a:effectLst/>
                  <a:uLnTx/>
                  <a:uFillTx/>
                  <a:latin typeface="Arial" panose="020B0604020202020204"/>
                  <a:ea typeface="+mn-ea"/>
                  <a:cs typeface="Arial Narrow"/>
                  <a:sym typeface="Arial"/>
                </a:rPr>
                <a:t>194</a:t>
              </a:r>
            </a:p>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rPr>
                <a:t>62</a:t>
              </a:r>
              <a:endParaRPr kumimoji="0" lang="en-GB"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endParaRPr>
            </a:p>
          </p:txBody>
        </p:sp>
        <p:sp>
          <p:nvSpPr>
            <p:cNvPr id="698" name="TextBox 697">
              <a:extLst>
                <a:ext uri="{FF2B5EF4-FFF2-40B4-BE49-F238E27FC236}">
                  <a16:creationId xmlns:a16="http://schemas.microsoft.com/office/drawing/2014/main" id="{1F3B1DBB-4DB6-B899-AEB5-CF66182298A2}"/>
                </a:ext>
              </a:extLst>
            </p:cNvPr>
            <p:cNvSpPr txBox="1"/>
            <p:nvPr/>
          </p:nvSpPr>
          <p:spPr>
            <a:xfrm>
              <a:off x="3628158" y="4534593"/>
              <a:ext cx="174901" cy="203870"/>
            </a:xfrm>
            <a:prstGeom prst="rect">
              <a:avLst/>
            </a:prstGeom>
            <a:noFill/>
          </p:spPr>
          <p:txBody>
            <a:bodyPr wrap="square" lIns="0" tIns="0" rIns="0" bIns="0" rtlCol="0">
              <a:spAutoFit/>
            </a:bodyPr>
            <a:lstStyle/>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830051"/>
                  </a:solidFill>
                  <a:effectLst/>
                  <a:uLnTx/>
                  <a:uFillTx/>
                  <a:latin typeface="Arial" panose="020B0604020202020204"/>
                  <a:ea typeface="+mn-ea"/>
                  <a:cs typeface="Arial Narrow"/>
                  <a:sym typeface="Arial"/>
                </a:rPr>
                <a:t>183</a:t>
              </a:r>
            </a:p>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rPr>
                <a:t>52</a:t>
              </a:r>
              <a:endParaRPr kumimoji="0" lang="en-GB"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endParaRPr>
            </a:p>
          </p:txBody>
        </p:sp>
        <p:sp>
          <p:nvSpPr>
            <p:cNvPr id="699" name="TextBox 698">
              <a:extLst>
                <a:ext uri="{FF2B5EF4-FFF2-40B4-BE49-F238E27FC236}">
                  <a16:creationId xmlns:a16="http://schemas.microsoft.com/office/drawing/2014/main" id="{0DF51315-35CB-9315-595B-61D0A0674246}"/>
                </a:ext>
              </a:extLst>
            </p:cNvPr>
            <p:cNvSpPr txBox="1"/>
            <p:nvPr/>
          </p:nvSpPr>
          <p:spPr>
            <a:xfrm>
              <a:off x="3758333" y="4534593"/>
              <a:ext cx="174901" cy="203870"/>
            </a:xfrm>
            <a:prstGeom prst="rect">
              <a:avLst/>
            </a:prstGeom>
            <a:noFill/>
          </p:spPr>
          <p:txBody>
            <a:bodyPr wrap="square" lIns="0" tIns="0" rIns="0" bIns="0" rtlCol="0">
              <a:spAutoFit/>
            </a:bodyPr>
            <a:lstStyle/>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830051"/>
                  </a:solidFill>
                  <a:effectLst/>
                  <a:uLnTx/>
                  <a:uFillTx/>
                  <a:latin typeface="Arial" panose="020B0604020202020204"/>
                  <a:ea typeface="+mn-ea"/>
                  <a:cs typeface="Arial Narrow"/>
                  <a:sym typeface="Arial"/>
                </a:rPr>
                <a:t>165</a:t>
              </a:r>
            </a:p>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rPr>
                <a:t>41</a:t>
              </a:r>
              <a:endParaRPr kumimoji="0" lang="en-GB"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endParaRPr>
            </a:p>
          </p:txBody>
        </p:sp>
        <p:sp>
          <p:nvSpPr>
            <p:cNvPr id="700" name="TextBox 699">
              <a:extLst>
                <a:ext uri="{FF2B5EF4-FFF2-40B4-BE49-F238E27FC236}">
                  <a16:creationId xmlns:a16="http://schemas.microsoft.com/office/drawing/2014/main" id="{5E6F9E9D-B420-FECC-B4CC-6D87ADF9466C}"/>
                </a:ext>
              </a:extLst>
            </p:cNvPr>
            <p:cNvSpPr txBox="1"/>
            <p:nvPr/>
          </p:nvSpPr>
          <p:spPr>
            <a:xfrm>
              <a:off x="3894858" y="4534593"/>
              <a:ext cx="174901" cy="203870"/>
            </a:xfrm>
            <a:prstGeom prst="rect">
              <a:avLst/>
            </a:prstGeom>
            <a:noFill/>
          </p:spPr>
          <p:txBody>
            <a:bodyPr wrap="square" lIns="0" tIns="0" rIns="0" bIns="0" rtlCol="0">
              <a:spAutoFit/>
            </a:bodyPr>
            <a:lstStyle/>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830051"/>
                  </a:solidFill>
                  <a:effectLst/>
                  <a:uLnTx/>
                  <a:uFillTx/>
                  <a:latin typeface="Arial" panose="020B0604020202020204"/>
                  <a:ea typeface="+mn-ea"/>
                  <a:cs typeface="Arial Narrow"/>
                  <a:sym typeface="Arial"/>
                </a:rPr>
                <a:t>162</a:t>
              </a:r>
            </a:p>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rPr>
                <a:t>37</a:t>
              </a:r>
              <a:endParaRPr kumimoji="0" lang="en-GB"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endParaRPr>
            </a:p>
          </p:txBody>
        </p:sp>
        <p:sp>
          <p:nvSpPr>
            <p:cNvPr id="701" name="TextBox 700">
              <a:extLst>
                <a:ext uri="{FF2B5EF4-FFF2-40B4-BE49-F238E27FC236}">
                  <a16:creationId xmlns:a16="http://schemas.microsoft.com/office/drawing/2014/main" id="{E69523FC-8E3E-06F5-FD07-87BA94AB19BE}"/>
                </a:ext>
              </a:extLst>
            </p:cNvPr>
            <p:cNvSpPr txBox="1"/>
            <p:nvPr/>
          </p:nvSpPr>
          <p:spPr>
            <a:xfrm>
              <a:off x="4025033" y="4534593"/>
              <a:ext cx="174901" cy="203870"/>
            </a:xfrm>
            <a:prstGeom prst="rect">
              <a:avLst/>
            </a:prstGeom>
            <a:noFill/>
          </p:spPr>
          <p:txBody>
            <a:bodyPr wrap="square" lIns="0" tIns="0" rIns="0" bIns="0" rtlCol="0">
              <a:spAutoFit/>
            </a:bodyPr>
            <a:lstStyle/>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830051"/>
                  </a:solidFill>
                  <a:effectLst/>
                  <a:uLnTx/>
                  <a:uFillTx/>
                  <a:latin typeface="Arial" panose="020B0604020202020204"/>
                  <a:ea typeface="+mn-ea"/>
                  <a:cs typeface="Arial Narrow"/>
                  <a:sym typeface="Arial"/>
                </a:rPr>
                <a:t>147</a:t>
              </a:r>
            </a:p>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rPr>
                <a:t>34</a:t>
              </a:r>
              <a:endParaRPr kumimoji="0" lang="en-GB"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endParaRPr>
            </a:p>
          </p:txBody>
        </p:sp>
        <p:sp>
          <p:nvSpPr>
            <p:cNvPr id="702" name="TextBox 701">
              <a:extLst>
                <a:ext uri="{FF2B5EF4-FFF2-40B4-BE49-F238E27FC236}">
                  <a16:creationId xmlns:a16="http://schemas.microsoft.com/office/drawing/2014/main" id="{5560CDDD-18D4-39BA-7C80-88BD00CDD4DE}"/>
                </a:ext>
              </a:extLst>
            </p:cNvPr>
            <p:cNvSpPr txBox="1"/>
            <p:nvPr/>
          </p:nvSpPr>
          <p:spPr>
            <a:xfrm>
              <a:off x="4148858" y="4534593"/>
              <a:ext cx="174901" cy="203870"/>
            </a:xfrm>
            <a:prstGeom prst="rect">
              <a:avLst/>
            </a:prstGeom>
            <a:noFill/>
          </p:spPr>
          <p:txBody>
            <a:bodyPr wrap="square" lIns="0" tIns="0" rIns="0" bIns="0" rtlCol="0">
              <a:spAutoFit/>
            </a:bodyPr>
            <a:lstStyle/>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830051"/>
                  </a:solidFill>
                  <a:effectLst/>
                  <a:uLnTx/>
                  <a:uFillTx/>
                  <a:latin typeface="Arial" panose="020B0604020202020204"/>
                  <a:ea typeface="+mn-ea"/>
                  <a:cs typeface="Arial Narrow"/>
                  <a:sym typeface="Arial"/>
                </a:rPr>
                <a:t>143</a:t>
              </a:r>
            </a:p>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rPr>
                <a:t>30</a:t>
              </a:r>
              <a:endParaRPr kumimoji="0" lang="en-GB"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endParaRPr>
            </a:p>
          </p:txBody>
        </p:sp>
        <p:sp>
          <p:nvSpPr>
            <p:cNvPr id="703" name="TextBox 702">
              <a:extLst>
                <a:ext uri="{FF2B5EF4-FFF2-40B4-BE49-F238E27FC236}">
                  <a16:creationId xmlns:a16="http://schemas.microsoft.com/office/drawing/2014/main" id="{D3F78C83-B94E-1C85-81BC-1163B698796F}"/>
                </a:ext>
              </a:extLst>
            </p:cNvPr>
            <p:cNvSpPr txBox="1"/>
            <p:nvPr/>
          </p:nvSpPr>
          <p:spPr>
            <a:xfrm>
              <a:off x="4285383" y="4534591"/>
              <a:ext cx="174901" cy="203870"/>
            </a:xfrm>
            <a:prstGeom prst="rect">
              <a:avLst/>
            </a:prstGeom>
            <a:noFill/>
          </p:spPr>
          <p:txBody>
            <a:bodyPr wrap="square" lIns="0" tIns="0" rIns="0" bIns="0" rtlCol="0">
              <a:spAutoFit/>
            </a:bodyPr>
            <a:lstStyle/>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830051"/>
                  </a:solidFill>
                  <a:effectLst/>
                  <a:uLnTx/>
                  <a:uFillTx/>
                  <a:latin typeface="Arial" panose="020B0604020202020204"/>
                  <a:ea typeface="+mn-ea"/>
                  <a:cs typeface="Arial Narrow"/>
                  <a:sym typeface="Arial"/>
                </a:rPr>
                <a:t>138</a:t>
              </a:r>
            </a:p>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rPr>
                <a:t>29</a:t>
              </a:r>
              <a:endParaRPr kumimoji="0" lang="en-GB"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endParaRPr>
            </a:p>
          </p:txBody>
        </p:sp>
        <p:sp>
          <p:nvSpPr>
            <p:cNvPr id="3072" name="TextBox 3071">
              <a:extLst>
                <a:ext uri="{FF2B5EF4-FFF2-40B4-BE49-F238E27FC236}">
                  <a16:creationId xmlns:a16="http://schemas.microsoft.com/office/drawing/2014/main" id="{D68D091B-CA2C-D79A-16FF-539D62298316}"/>
                </a:ext>
              </a:extLst>
            </p:cNvPr>
            <p:cNvSpPr txBox="1"/>
            <p:nvPr/>
          </p:nvSpPr>
          <p:spPr>
            <a:xfrm>
              <a:off x="4415558" y="4534593"/>
              <a:ext cx="174901" cy="203870"/>
            </a:xfrm>
            <a:prstGeom prst="rect">
              <a:avLst/>
            </a:prstGeom>
            <a:noFill/>
          </p:spPr>
          <p:txBody>
            <a:bodyPr wrap="square" lIns="0" tIns="0" rIns="0" bIns="0" rtlCol="0">
              <a:spAutoFit/>
            </a:bodyPr>
            <a:lstStyle/>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830051"/>
                  </a:solidFill>
                  <a:effectLst/>
                  <a:uLnTx/>
                  <a:uFillTx/>
                  <a:latin typeface="Arial" panose="020B0604020202020204"/>
                  <a:ea typeface="+mn-ea"/>
                  <a:cs typeface="Arial Narrow"/>
                  <a:sym typeface="Arial"/>
                </a:rPr>
                <a:t>127</a:t>
              </a:r>
            </a:p>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rPr>
                <a:t>25</a:t>
              </a:r>
              <a:endParaRPr kumimoji="0" lang="en-GB"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endParaRPr>
            </a:p>
          </p:txBody>
        </p:sp>
        <p:sp>
          <p:nvSpPr>
            <p:cNvPr id="3073" name="TextBox 3072">
              <a:extLst>
                <a:ext uri="{FF2B5EF4-FFF2-40B4-BE49-F238E27FC236}">
                  <a16:creationId xmlns:a16="http://schemas.microsoft.com/office/drawing/2014/main" id="{CF492DD0-EFED-DC24-18E2-182F4B153398}"/>
                </a:ext>
              </a:extLst>
            </p:cNvPr>
            <p:cNvSpPr txBox="1"/>
            <p:nvPr/>
          </p:nvSpPr>
          <p:spPr>
            <a:xfrm>
              <a:off x="4545733" y="4534593"/>
              <a:ext cx="174901" cy="203870"/>
            </a:xfrm>
            <a:prstGeom prst="rect">
              <a:avLst/>
            </a:prstGeom>
            <a:noFill/>
          </p:spPr>
          <p:txBody>
            <a:bodyPr wrap="square" lIns="0" tIns="0" rIns="0" bIns="0" rtlCol="0">
              <a:spAutoFit/>
            </a:bodyPr>
            <a:lstStyle/>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830051"/>
                  </a:solidFill>
                  <a:effectLst/>
                  <a:uLnTx/>
                  <a:uFillTx/>
                  <a:latin typeface="Arial" panose="020B0604020202020204"/>
                  <a:ea typeface="+mn-ea"/>
                  <a:cs typeface="Arial Narrow"/>
                  <a:sym typeface="Arial"/>
                </a:rPr>
                <a:t>123</a:t>
              </a:r>
            </a:p>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rPr>
                <a:t>24</a:t>
              </a:r>
              <a:endParaRPr kumimoji="0" lang="en-GB"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endParaRPr>
            </a:p>
          </p:txBody>
        </p:sp>
        <p:sp>
          <p:nvSpPr>
            <p:cNvPr id="3074" name="TextBox 3073">
              <a:extLst>
                <a:ext uri="{FF2B5EF4-FFF2-40B4-BE49-F238E27FC236}">
                  <a16:creationId xmlns:a16="http://schemas.microsoft.com/office/drawing/2014/main" id="{E353ED14-3EEB-E66C-286A-E87513B039F5}"/>
                </a:ext>
              </a:extLst>
            </p:cNvPr>
            <p:cNvSpPr txBox="1"/>
            <p:nvPr/>
          </p:nvSpPr>
          <p:spPr>
            <a:xfrm>
              <a:off x="4675908" y="4534593"/>
              <a:ext cx="174901" cy="203870"/>
            </a:xfrm>
            <a:prstGeom prst="rect">
              <a:avLst/>
            </a:prstGeom>
            <a:noFill/>
          </p:spPr>
          <p:txBody>
            <a:bodyPr wrap="square" lIns="0" tIns="0" rIns="0" bIns="0" rtlCol="0">
              <a:spAutoFit/>
            </a:bodyPr>
            <a:lstStyle/>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830051"/>
                  </a:solidFill>
                  <a:effectLst/>
                  <a:uLnTx/>
                  <a:uFillTx/>
                  <a:latin typeface="Arial" panose="020B0604020202020204"/>
                  <a:ea typeface="+mn-ea"/>
                  <a:cs typeface="Arial Narrow"/>
                  <a:sym typeface="Arial"/>
                </a:rPr>
                <a:t>119</a:t>
              </a:r>
            </a:p>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rPr>
                <a:t>24</a:t>
              </a:r>
              <a:endParaRPr kumimoji="0" lang="en-GB"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endParaRPr>
            </a:p>
          </p:txBody>
        </p:sp>
        <p:sp>
          <p:nvSpPr>
            <p:cNvPr id="3075" name="TextBox 3074">
              <a:extLst>
                <a:ext uri="{FF2B5EF4-FFF2-40B4-BE49-F238E27FC236}">
                  <a16:creationId xmlns:a16="http://schemas.microsoft.com/office/drawing/2014/main" id="{35AFA5CF-7152-2EBB-62BE-6B7E3F559679}"/>
                </a:ext>
              </a:extLst>
            </p:cNvPr>
            <p:cNvSpPr txBox="1"/>
            <p:nvPr/>
          </p:nvSpPr>
          <p:spPr>
            <a:xfrm>
              <a:off x="4806083" y="4534593"/>
              <a:ext cx="174901" cy="203870"/>
            </a:xfrm>
            <a:prstGeom prst="rect">
              <a:avLst/>
            </a:prstGeom>
            <a:noFill/>
          </p:spPr>
          <p:txBody>
            <a:bodyPr wrap="square" lIns="0" tIns="0" rIns="0" bIns="0" rtlCol="0">
              <a:spAutoFit/>
            </a:bodyPr>
            <a:lstStyle/>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830051"/>
                  </a:solidFill>
                  <a:effectLst/>
                  <a:uLnTx/>
                  <a:uFillTx/>
                  <a:latin typeface="Arial" panose="020B0604020202020204"/>
                  <a:ea typeface="+mn-ea"/>
                  <a:cs typeface="Arial Narrow"/>
                  <a:sym typeface="Arial"/>
                </a:rPr>
                <a:t>117</a:t>
              </a:r>
            </a:p>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rPr>
                <a:t>21</a:t>
              </a:r>
              <a:endParaRPr kumimoji="0" lang="en-GB"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endParaRPr>
            </a:p>
          </p:txBody>
        </p:sp>
        <p:sp>
          <p:nvSpPr>
            <p:cNvPr id="3076" name="TextBox 3075">
              <a:extLst>
                <a:ext uri="{FF2B5EF4-FFF2-40B4-BE49-F238E27FC236}">
                  <a16:creationId xmlns:a16="http://schemas.microsoft.com/office/drawing/2014/main" id="{2FE2ECB5-E306-02FF-3AB1-F7BA3C024063}"/>
                </a:ext>
              </a:extLst>
            </p:cNvPr>
            <p:cNvSpPr txBox="1"/>
            <p:nvPr/>
          </p:nvSpPr>
          <p:spPr>
            <a:xfrm>
              <a:off x="4933083" y="4534593"/>
              <a:ext cx="174901" cy="203870"/>
            </a:xfrm>
            <a:prstGeom prst="rect">
              <a:avLst/>
            </a:prstGeom>
            <a:noFill/>
          </p:spPr>
          <p:txBody>
            <a:bodyPr wrap="square" lIns="0" tIns="0" rIns="0" bIns="0" rtlCol="0">
              <a:spAutoFit/>
            </a:bodyPr>
            <a:lstStyle/>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830051"/>
                  </a:solidFill>
                  <a:effectLst/>
                  <a:uLnTx/>
                  <a:uFillTx/>
                  <a:latin typeface="Arial" panose="020B0604020202020204"/>
                  <a:ea typeface="+mn-ea"/>
                  <a:cs typeface="Arial Narrow"/>
                  <a:sym typeface="Arial"/>
                </a:rPr>
                <a:t>112</a:t>
              </a:r>
            </a:p>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rPr>
                <a:t>20</a:t>
              </a:r>
              <a:endParaRPr kumimoji="0" lang="en-GB"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endParaRPr>
            </a:p>
          </p:txBody>
        </p:sp>
        <p:sp>
          <p:nvSpPr>
            <p:cNvPr id="3077" name="TextBox 3076">
              <a:extLst>
                <a:ext uri="{FF2B5EF4-FFF2-40B4-BE49-F238E27FC236}">
                  <a16:creationId xmlns:a16="http://schemas.microsoft.com/office/drawing/2014/main" id="{8A25F037-2503-1854-30DA-858EFEE6C72C}"/>
                </a:ext>
              </a:extLst>
            </p:cNvPr>
            <p:cNvSpPr txBox="1"/>
            <p:nvPr/>
          </p:nvSpPr>
          <p:spPr>
            <a:xfrm>
              <a:off x="5069608" y="4534593"/>
              <a:ext cx="174901" cy="203870"/>
            </a:xfrm>
            <a:prstGeom prst="rect">
              <a:avLst/>
            </a:prstGeom>
            <a:noFill/>
          </p:spPr>
          <p:txBody>
            <a:bodyPr wrap="square" lIns="0" tIns="0" rIns="0" bIns="0" rtlCol="0">
              <a:spAutoFit/>
            </a:bodyPr>
            <a:lstStyle/>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830051"/>
                  </a:solidFill>
                  <a:effectLst/>
                  <a:uLnTx/>
                  <a:uFillTx/>
                  <a:latin typeface="Arial" panose="020B0604020202020204"/>
                  <a:ea typeface="+mn-ea"/>
                  <a:cs typeface="Arial Narrow"/>
                  <a:sym typeface="Arial"/>
                </a:rPr>
                <a:t>103</a:t>
              </a:r>
            </a:p>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rPr>
                <a:t>19</a:t>
              </a:r>
              <a:endParaRPr kumimoji="0" lang="en-GB"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endParaRPr>
            </a:p>
          </p:txBody>
        </p:sp>
        <p:sp>
          <p:nvSpPr>
            <p:cNvPr id="3079" name="TextBox 3078">
              <a:extLst>
                <a:ext uri="{FF2B5EF4-FFF2-40B4-BE49-F238E27FC236}">
                  <a16:creationId xmlns:a16="http://schemas.microsoft.com/office/drawing/2014/main" id="{EBB56E6D-0611-444F-4DD1-09BCC4EE0250}"/>
                </a:ext>
              </a:extLst>
            </p:cNvPr>
            <p:cNvSpPr txBox="1"/>
            <p:nvPr/>
          </p:nvSpPr>
          <p:spPr>
            <a:xfrm>
              <a:off x="5196608" y="4534593"/>
              <a:ext cx="174901" cy="203870"/>
            </a:xfrm>
            <a:prstGeom prst="rect">
              <a:avLst/>
            </a:prstGeom>
            <a:noFill/>
          </p:spPr>
          <p:txBody>
            <a:bodyPr wrap="square" lIns="0" tIns="0" rIns="0" bIns="0" rtlCol="0">
              <a:spAutoFit/>
            </a:bodyPr>
            <a:lstStyle/>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830051"/>
                  </a:solidFill>
                  <a:effectLst/>
                  <a:uLnTx/>
                  <a:uFillTx/>
                  <a:latin typeface="Arial" panose="020B0604020202020204"/>
                  <a:ea typeface="+mn-ea"/>
                  <a:cs typeface="Arial Narrow"/>
                  <a:sym typeface="Arial"/>
                </a:rPr>
                <a:t>79</a:t>
              </a:r>
            </a:p>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rPr>
                <a:t>15</a:t>
              </a:r>
              <a:endParaRPr kumimoji="0" lang="en-GB"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endParaRPr>
            </a:p>
          </p:txBody>
        </p:sp>
        <p:sp>
          <p:nvSpPr>
            <p:cNvPr id="3081" name="TextBox 3080">
              <a:extLst>
                <a:ext uri="{FF2B5EF4-FFF2-40B4-BE49-F238E27FC236}">
                  <a16:creationId xmlns:a16="http://schemas.microsoft.com/office/drawing/2014/main" id="{D4BF6816-85E0-60CE-EEC2-A44376B7C22B}"/>
                </a:ext>
              </a:extLst>
            </p:cNvPr>
            <p:cNvSpPr txBox="1"/>
            <p:nvPr/>
          </p:nvSpPr>
          <p:spPr>
            <a:xfrm>
              <a:off x="5333133" y="4534593"/>
              <a:ext cx="174901" cy="203870"/>
            </a:xfrm>
            <a:prstGeom prst="rect">
              <a:avLst/>
            </a:prstGeom>
            <a:noFill/>
          </p:spPr>
          <p:txBody>
            <a:bodyPr wrap="square" lIns="0" tIns="0" rIns="0" bIns="0" rtlCol="0">
              <a:spAutoFit/>
            </a:bodyPr>
            <a:lstStyle/>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830051"/>
                  </a:solidFill>
                  <a:effectLst/>
                  <a:uLnTx/>
                  <a:uFillTx/>
                  <a:latin typeface="Arial" panose="020B0604020202020204"/>
                  <a:ea typeface="+mn-ea"/>
                  <a:cs typeface="Arial Narrow"/>
                  <a:sym typeface="Arial"/>
                </a:rPr>
                <a:t>63</a:t>
              </a:r>
            </a:p>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rPr>
                <a:t>13</a:t>
              </a:r>
              <a:endParaRPr kumimoji="0" lang="en-GB"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endParaRPr>
            </a:p>
          </p:txBody>
        </p:sp>
        <p:sp>
          <p:nvSpPr>
            <p:cNvPr id="3520" name="TextBox 3519">
              <a:extLst>
                <a:ext uri="{FF2B5EF4-FFF2-40B4-BE49-F238E27FC236}">
                  <a16:creationId xmlns:a16="http://schemas.microsoft.com/office/drawing/2014/main" id="{2D744093-EB60-15E0-3C1F-B0EC7985D3E8}"/>
                </a:ext>
              </a:extLst>
            </p:cNvPr>
            <p:cNvSpPr txBox="1"/>
            <p:nvPr/>
          </p:nvSpPr>
          <p:spPr>
            <a:xfrm>
              <a:off x="5453783" y="4534593"/>
              <a:ext cx="174901" cy="203870"/>
            </a:xfrm>
            <a:prstGeom prst="rect">
              <a:avLst/>
            </a:prstGeom>
            <a:noFill/>
          </p:spPr>
          <p:txBody>
            <a:bodyPr wrap="square" lIns="0" tIns="0" rIns="0" bIns="0" rtlCol="0">
              <a:spAutoFit/>
            </a:bodyPr>
            <a:lstStyle/>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830051"/>
                  </a:solidFill>
                  <a:effectLst/>
                  <a:uLnTx/>
                  <a:uFillTx/>
                  <a:latin typeface="Arial" panose="020B0604020202020204"/>
                  <a:ea typeface="+mn-ea"/>
                  <a:cs typeface="Arial Narrow"/>
                  <a:sym typeface="Arial"/>
                </a:rPr>
                <a:t>40</a:t>
              </a:r>
            </a:p>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rPr>
                <a:t>8</a:t>
              </a:r>
              <a:endParaRPr kumimoji="0" lang="en-GB"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endParaRPr>
            </a:p>
          </p:txBody>
        </p:sp>
        <p:sp>
          <p:nvSpPr>
            <p:cNvPr id="3521" name="TextBox 3520">
              <a:extLst>
                <a:ext uri="{FF2B5EF4-FFF2-40B4-BE49-F238E27FC236}">
                  <a16:creationId xmlns:a16="http://schemas.microsoft.com/office/drawing/2014/main" id="{A987C4DF-4BDA-F5A1-6078-8AA28F2C74E5}"/>
                </a:ext>
              </a:extLst>
            </p:cNvPr>
            <p:cNvSpPr txBox="1"/>
            <p:nvPr/>
          </p:nvSpPr>
          <p:spPr>
            <a:xfrm>
              <a:off x="5583958" y="4534593"/>
              <a:ext cx="174901" cy="203870"/>
            </a:xfrm>
            <a:prstGeom prst="rect">
              <a:avLst/>
            </a:prstGeom>
            <a:noFill/>
          </p:spPr>
          <p:txBody>
            <a:bodyPr wrap="square" lIns="0" tIns="0" rIns="0" bIns="0" rtlCol="0">
              <a:spAutoFit/>
            </a:bodyPr>
            <a:lstStyle/>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830051"/>
                  </a:solidFill>
                  <a:effectLst/>
                  <a:uLnTx/>
                  <a:uFillTx/>
                  <a:latin typeface="Arial" panose="020B0604020202020204"/>
                  <a:ea typeface="+mn-ea"/>
                  <a:cs typeface="Arial Narrow"/>
                  <a:sym typeface="Arial"/>
                </a:rPr>
                <a:t>31</a:t>
              </a:r>
            </a:p>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rPr>
                <a:t>6</a:t>
              </a:r>
              <a:endParaRPr kumimoji="0" lang="en-GB"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endParaRPr>
            </a:p>
          </p:txBody>
        </p:sp>
        <p:sp>
          <p:nvSpPr>
            <p:cNvPr id="3522" name="TextBox 3521">
              <a:extLst>
                <a:ext uri="{FF2B5EF4-FFF2-40B4-BE49-F238E27FC236}">
                  <a16:creationId xmlns:a16="http://schemas.microsoft.com/office/drawing/2014/main" id="{82AE330F-706B-DA0E-0B51-814DCF123DB6}"/>
                </a:ext>
              </a:extLst>
            </p:cNvPr>
            <p:cNvSpPr txBox="1"/>
            <p:nvPr/>
          </p:nvSpPr>
          <p:spPr>
            <a:xfrm>
              <a:off x="5723658" y="4534593"/>
              <a:ext cx="174901" cy="203870"/>
            </a:xfrm>
            <a:prstGeom prst="rect">
              <a:avLst/>
            </a:prstGeom>
            <a:noFill/>
          </p:spPr>
          <p:txBody>
            <a:bodyPr wrap="square" lIns="0" tIns="0" rIns="0" bIns="0" rtlCol="0">
              <a:spAutoFit/>
            </a:bodyPr>
            <a:lstStyle/>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830051"/>
                  </a:solidFill>
                  <a:effectLst/>
                  <a:uLnTx/>
                  <a:uFillTx/>
                  <a:latin typeface="Arial" panose="020B0604020202020204"/>
                  <a:ea typeface="+mn-ea"/>
                  <a:cs typeface="Arial Narrow"/>
                  <a:sym typeface="Arial"/>
                </a:rPr>
                <a:t>8</a:t>
              </a:r>
            </a:p>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rPr>
                <a:t>2</a:t>
              </a:r>
              <a:endParaRPr kumimoji="0" lang="en-GB"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endParaRPr>
            </a:p>
          </p:txBody>
        </p:sp>
        <p:sp>
          <p:nvSpPr>
            <p:cNvPr id="3523" name="TextBox 3522">
              <a:extLst>
                <a:ext uri="{FF2B5EF4-FFF2-40B4-BE49-F238E27FC236}">
                  <a16:creationId xmlns:a16="http://schemas.microsoft.com/office/drawing/2014/main" id="{5381B748-D284-5E15-5C85-EB47DF9AE1F2}"/>
                </a:ext>
              </a:extLst>
            </p:cNvPr>
            <p:cNvSpPr txBox="1"/>
            <p:nvPr/>
          </p:nvSpPr>
          <p:spPr>
            <a:xfrm>
              <a:off x="5850658" y="4534593"/>
              <a:ext cx="174901" cy="203870"/>
            </a:xfrm>
            <a:prstGeom prst="rect">
              <a:avLst/>
            </a:prstGeom>
            <a:noFill/>
          </p:spPr>
          <p:txBody>
            <a:bodyPr wrap="square" lIns="0" tIns="0" rIns="0" bIns="0" rtlCol="0">
              <a:spAutoFit/>
            </a:bodyPr>
            <a:lstStyle/>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830051"/>
                  </a:solidFill>
                  <a:effectLst/>
                  <a:uLnTx/>
                  <a:uFillTx/>
                  <a:latin typeface="Arial" panose="020B0604020202020204"/>
                  <a:ea typeface="+mn-ea"/>
                  <a:cs typeface="Arial Narrow"/>
                  <a:sym typeface="Arial"/>
                </a:rPr>
                <a:t>5</a:t>
              </a:r>
            </a:p>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rPr>
                <a:t>0</a:t>
              </a:r>
              <a:endParaRPr kumimoji="0" lang="en-GB" sz="933" b="0" i="0" u="none" strike="noStrike" kern="0" cap="none" spc="0" normalizeH="0" baseline="0" noProof="0" dirty="0">
                <a:ln>
                  <a:noFill/>
                </a:ln>
                <a:solidFill>
                  <a:srgbClr val="7F7F7F"/>
                </a:solidFill>
                <a:effectLst/>
                <a:uLnTx/>
                <a:uFillTx/>
                <a:latin typeface="Arial" panose="020B0604020202020204"/>
                <a:ea typeface="+mn-ea"/>
                <a:cs typeface="Arial Narrow"/>
                <a:sym typeface="Arial"/>
              </a:endParaRPr>
            </a:p>
          </p:txBody>
        </p:sp>
        <p:sp>
          <p:nvSpPr>
            <p:cNvPr id="3524" name="TextBox 3523">
              <a:extLst>
                <a:ext uri="{FF2B5EF4-FFF2-40B4-BE49-F238E27FC236}">
                  <a16:creationId xmlns:a16="http://schemas.microsoft.com/office/drawing/2014/main" id="{CAFC026C-58DD-E73E-7BDE-679D4552A707}"/>
                </a:ext>
              </a:extLst>
            </p:cNvPr>
            <p:cNvSpPr txBox="1"/>
            <p:nvPr/>
          </p:nvSpPr>
          <p:spPr>
            <a:xfrm>
              <a:off x="5980833" y="4534593"/>
              <a:ext cx="174901" cy="203870"/>
            </a:xfrm>
            <a:prstGeom prst="rect">
              <a:avLst/>
            </a:prstGeom>
            <a:noFill/>
          </p:spPr>
          <p:txBody>
            <a:bodyPr wrap="square" lIns="0" tIns="0" rIns="0" bIns="0" rtlCol="0">
              <a:spAutoFit/>
            </a:bodyPr>
            <a:lstStyle/>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830051"/>
                  </a:solidFill>
                  <a:effectLst/>
                  <a:uLnTx/>
                  <a:uFillTx/>
                  <a:latin typeface="Arial" panose="020B0604020202020204"/>
                  <a:ea typeface="+mn-ea"/>
                  <a:cs typeface="Arial Narrow"/>
                  <a:sym typeface="Arial"/>
                </a:rPr>
                <a:t>3</a:t>
              </a:r>
            </a:p>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endParaRPr kumimoji="0" lang="en-GB" sz="933" b="0" i="0" u="none" strike="noStrike" kern="0" cap="none" spc="0" normalizeH="0" baseline="0" noProof="0" dirty="0">
                <a:ln>
                  <a:noFill/>
                </a:ln>
                <a:solidFill>
                  <a:srgbClr val="4F639F"/>
                </a:solidFill>
                <a:effectLst/>
                <a:uLnTx/>
                <a:uFillTx/>
                <a:latin typeface="Arial" panose="020B0604020202020204"/>
                <a:ea typeface="+mn-ea"/>
                <a:cs typeface="Arial Narrow"/>
                <a:sym typeface="Arial"/>
              </a:endParaRPr>
            </a:p>
          </p:txBody>
        </p:sp>
        <p:sp>
          <p:nvSpPr>
            <p:cNvPr id="3525" name="TextBox 3524">
              <a:extLst>
                <a:ext uri="{FF2B5EF4-FFF2-40B4-BE49-F238E27FC236}">
                  <a16:creationId xmlns:a16="http://schemas.microsoft.com/office/drawing/2014/main" id="{B897BBFD-C462-ADCD-7D82-811FCAA16108}"/>
                </a:ext>
              </a:extLst>
            </p:cNvPr>
            <p:cNvSpPr txBox="1"/>
            <p:nvPr/>
          </p:nvSpPr>
          <p:spPr>
            <a:xfrm>
              <a:off x="6107833" y="4534593"/>
              <a:ext cx="174901" cy="203870"/>
            </a:xfrm>
            <a:prstGeom prst="rect">
              <a:avLst/>
            </a:prstGeom>
            <a:noFill/>
          </p:spPr>
          <p:txBody>
            <a:bodyPr wrap="square" lIns="0" tIns="0" rIns="0" bIns="0" rtlCol="0">
              <a:spAutoFit/>
            </a:bodyPr>
            <a:lstStyle/>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r>
                <a:rPr kumimoji="0" lang="en-US" sz="933" b="0" i="0" u="none" strike="noStrike" kern="0" cap="none" spc="0" normalizeH="0" baseline="0" noProof="0" dirty="0">
                  <a:ln>
                    <a:noFill/>
                  </a:ln>
                  <a:solidFill>
                    <a:srgbClr val="830051"/>
                  </a:solidFill>
                  <a:effectLst/>
                  <a:uLnTx/>
                  <a:uFillTx/>
                  <a:latin typeface="Arial" panose="020B0604020202020204"/>
                  <a:ea typeface="+mn-ea"/>
                  <a:cs typeface="Arial Narrow"/>
                  <a:sym typeface="Arial"/>
                </a:rPr>
                <a:t>0</a:t>
              </a:r>
            </a:p>
            <a:p>
              <a:pPr marL="0" marR="0" lvl="0" indent="0" algn="ctr" defTabSz="1075220" rtl="0" eaLnBrk="1" fontAlgn="auto" latinLnBrk="0" hangingPunct="1">
                <a:lnSpc>
                  <a:spcPct val="100000"/>
                </a:lnSpc>
                <a:spcBef>
                  <a:spcPts val="0"/>
                </a:spcBef>
                <a:spcAft>
                  <a:spcPts val="0"/>
                </a:spcAft>
                <a:buClr>
                  <a:srgbClr val="000000"/>
                </a:buClr>
                <a:buSzTx/>
                <a:buFont typeface="Arial"/>
                <a:buNone/>
                <a:tabLst/>
                <a:defRPr/>
              </a:pPr>
              <a:endParaRPr kumimoji="0" lang="en-GB" sz="933" b="0" i="0" u="none" strike="noStrike" kern="0" cap="none" spc="0" normalizeH="0" baseline="0" noProof="0" dirty="0">
                <a:ln>
                  <a:noFill/>
                </a:ln>
                <a:solidFill>
                  <a:srgbClr val="4F639F"/>
                </a:solidFill>
                <a:effectLst/>
                <a:uLnTx/>
                <a:uFillTx/>
                <a:latin typeface="Arial" panose="020B0604020202020204"/>
                <a:ea typeface="+mn-ea"/>
                <a:cs typeface="Arial Narrow"/>
                <a:sym typeface="Arial"/>
              </a:endParaRPr>
            </a:p>
          </p:txBody>
        </p:sp>
      </p:grpSp>
      <p:sp>
        <p:nvSpPr>
          <p:cNvPr id="3526" name="TextBox 3525">
            <a:extLst>
              <a:ext uri="{FF2B5EF4-FFF2-40B4-BE49-F238E27FC236}">
                <a16:creationId xmlns:a16="http://schemas.microsoft.com/office/drawing/2014/main" id="{1B99D206-CB3C-0681-9707-787AF5AEAF69}"/>
              </a:ext>
            </a:extLst>
          </p:cNvPr>
          <p:cNvSpPr txBox="1"/>
          <p:nvPr/>
        </p:nvSpPr>
        <p:spPr>
          <a:xfrm>
            <a:off x="1416024" y="4461145"/>
            <a:ext cx="2488712" cy="256545"/>
          </a:xfrm>
          <a:prstGeom prst="rect">
            <a:avLst/>
          </a:prstGeom>
          <a:noFill/>
        </p:spPr>
        <p:txBody>
          <a:bodyPr wrap="square" lIns="48000" rIns="4800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Arial"/>
              </a:rPr>
              <a:t>Olaparib or placebo for up to 2 years</a:t>
            </a:r>
            <a:endParaRPr kumimoji="0" lang="en-US" altLang="en-US" sz="1067"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cxnSp>
        <p:nvCxnSpPr>
          <p:cNvPr id="3527" name="Straight Connector 3526">
            <a:extLst>
              <a:ext uri="{FF2B5EF4-FFF2-40B4-BE49-F238E27FC236}">
                <a16:creationId xmlns:a16="http://schemas.microsoft.com/office/drawing/2014/main" id="{3BA6E194-52F9-75CE-E5F5-C0BDE3376846}"/>
              </a:ext>
            </a:extLst>
          </p:cNvPr>
          <p:cNvCxnSpPr>
            <a:cxnSpLocks/>
          </p:cNvCxnSpPr>
          <p:nvPr/>
        </p:nvCxnSpPr>
        <p:spPr>
          <a:xfrm>
            <a:off x="6357467" y="3364309"/>
            <a:ext cx="10997" cy="158441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528" name="TextBox 3527">
            <a:extLst>
              <a:ext uri="{FF2B5EF4-FFF2-40B4-BE49-F238E27FC236}">
                <a16:creationId xmlns:a16="http://schemas.microsoft.com/office/drawing/2014/main" id="{516C3C06-AB6A-33DE-7878-92FBF8866F07}"/>
              </a:ext>
            </a:extLst>
          </p:cNvPr>
          <p:cNvSpPr txBox="1"/>
          <p:nvPr/>
        </p:nvSpPr>
        <p:spPr>
          <a:xfrm>
            <a:off x="5939882" y="3128190"/>
            <a:ext cx="1025337" cy="276999"/>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830051"/>
                </a:solidFill>
                <a:effectLst/>
                <a:uLnTx/>
                <a:uFillTx/>
                <a:latin typeface="Arial" panose="020B0604020202020204"/>
                <a:ea typeface="+mn-ea"/>
                <a:cs typeface="Arial"/>
                <a:sym typeface="Arial"/>
              </a:rPr>
              <a:t>46.1%</a:t>
            </a:r>
            <a:endParaRPr kumimoji="0" lang="en-GB" sz="1200" b="0" i="0" u="none" strike="noStrike" kern="0" cap="none" spc="0" normalizeH="0" baseline="0" noProof="0" dirty="0">
              <a:ln>
                <a:noFill/>
              </a:ln>
              <a:solidFill>
                <a:srgbClr val="830051"/>
              </a:solidFill>
              <a:effectLst/>
              <a:uLnTx/>
              <a:uFillTx/>
              <a:latin typeface="Arial" panose="020B0604020202020204"/>
              <a:ea typeface="+mn-ea"/>
              <a:cs typeface="Arial"/>
              <a:sym typeface="Arial"/>
            </a:endParaRPr>
          </a:p>
        </p:txBody>
      </p:sp>
      <p:sp>
        <p:nvSpPr>
          <p:cNvPr id="3529" name="TextBox 3528">
            <a:extLst>
              <a:ext uri="{FF2B5EF4-FFF2-40B4-BE49-F238E27FC236}">
                <a16:creationId xmlns:a16="http://schemas.microsoft.com/office/drawing/2014/main" id="{61EA4D9A-1D97-441B-2DD9-8A4494DEFFC2}"/>
              </a:ext>
            </a:extLst>
          </p:cNvPr>
          <p:cNvSpPr txBox="1"/>
          <p:nvPr/>
        </p:nvSpPr>
        <p:spPr>
          <a:xfrm>
            <a:off x="5596178" y="4324200"/>
            <a:ext cx="84589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7F7F7F"/>
                </a:solidFill>
                <a:effectLst/>
                <a:uLnTx/>
                <a:uFillTx/>
                <a:latin typeface="Arial" panose="020B0604020202020204"/>
                <a:ea typeface="+mn-ea"/>
                <a:cs typeface="Arial"/>
                <a:sym typeface="Arial"/>
              </a:rPr>
              <a:t>19.2%</a:t>
            </a:r>
            <a:endParaRPr kumimoji="0" lang="en-GB" sz="1200" b="0" i="0" u="none" strike="noStrike" kern="0" cap="none" spc="0" normalizeH="0" baseline="0" noProof="0" dirty="0">
              <a:ln>
                <a:noFill/>
              </a:ln>
              <a:solidFill>
                <a:srgbClr val="7F7F7F"/>
              </a:solidFill>
              <a:effectLst/>
              <a:uLnTx/>
              <a:uFillTx/>
              <a:latin typeface="Arial" panose="020B0604020202020204"/>
              <a:ea typeface="+mn-ea"/>
              <a:cs typeface="Arial"/>
              <a:sym typeface="Arial"/>
            </a:endParaRPr>
          </a:p>
        </p:txBody>
      </p:sp>
      <p:sp>
        <p:nvSpPr>
          <p:cNvPr id="3530" name="TextBox 3529">
            <a:extLst>
              <a:ext uri="{FF2B5EF4-FFF2-40B4-BE49-F238E27FC236}">
                <a16:creationId xmlns:a16="http://schemas.microsoft.com/office/drawing/2014/main" id="{4781E883-77CC-CBC1-22F7-1E072E6C7580}"/>
              </a:ext>
            </a:extLst>
          </p:cNvPr>
          <p:cNvSpPr txBox="1"/>
          <p:nvPr/>
        </p:nvSpPr>
        <p:spPr>
          <a:xfrm>
            <a:off x="5578951" y="2684046"/>
            <a:ext cx="1563245" cy="276999"/>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a:ea typeface="+mn-ea"/>
                <a:cs typeface="Arial"/>
                <a:sym typeface="Arial"/>
              </a:rPr>
              <a:t>5-year PFS rate</a:t>
            </a:r>
            <a:endParaRPr kumimoji="0" lang="en-GB" sz="1200" b="0" i="0" u="none" strike="noStrike" kern="0" cap="none" spc="0" normalizeH="0" baseline="0" noProof="0" dirty="0">
              <a:ln>
                <a:noFill/>
              </a:ln>
              <a:solidFill>
                <a:srgbClr val="000000"/>
              </a:solidFill>
              <a:effectLst/>
              <a:uLnTx/>
              <a:uFillTx/>
              <a:latin typeface="Arial" panose="020B0604020202020204"/>
              <a:ea typeface="+mn-ea"/>
              <a:cs typeface="Arial"/>
              <a:sym typeface="Arial"/>
            </a:endParaRPr>
          </a:p>
        </p:txBody>
      </p:sp>
      <p:cxnSp>
        <p:nvCxnSpPr>
          <p:cNvPr id="3531" name="Connecteur droit avec flèche 2">
            <a:extLst>
              <a:ext uri="{FF2B5EF4-FFF2-40B4-BE49-F238E27FC236}">
                <a16:creationId xmlns:a16="http://schemas.microsoft.com/office/drawing/2014/main" id="{A04C48BB-62B3-BB1A-0C8F-4D48C3E2538E}"/>
              </a:ext>
            </a:extLst>
          </p:cNvPr>
          <p:cNvCxnSpPr>
            <a:cxnSpLocks/>
          </p:cNvCxnSpPr>
          <p:nvPr/>
        </p:nvCxnSpPr>
        <p:spPr>
          <a:xfrm>
            <a:off x="1524000" y="4756973"/>
            <a:ext cx="19200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71" name="Picture 270">
            <a:extLst>
              <a:ext uri="{FF2B5EF4-FFF2-40B4-BE49-F238E27FC236}">
                <a16:creationId xmlns:a16="http://schemas.microsoft.com/office/drawing/2014/main" id="{7513D120-B39D-446E-A827-93F949219D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9546" y="6418152"/>
            <a:ext cx="1965754" cy="335072"/>
          </a:xfrm>
          <a:prstGeom prst="rect">
            <a:avLst/>
          </a:prstGeom>
        </p:spPr>
      </p:pic>
    </p:spTree>
    <p:custDataLst>
      <p:tags r:id="rId1"/>
    </p:custDataLst>
    <p:extLst>
      <p:ext uri="{BB962C8B-B14F-4D97-AF65-F5344CB8AC3E}">
        <p14:creationId xmlns:p14="http://schemas.microsoft.com/office/powerpoint/2010/main" val="2724104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71B585-89B0-A1C1-4849-80D50589B8C8}"/>
              </a:ext>
            </a:extLst>
          </p:cNvPr>
          <p:cNvSpPr>
            <a:spLocks noGrp="1"/>
          </p:cNvSpPr>
          <p:nvPr>
            <p:ph type="title"/>
          </p:nvPr>
        </p:nvSpPr>
        <p:spPr>
          <a:xfrm>
            <a:off x="372001" y="320322"/>
            <a:ext cx="11018048" cy="949052"/>
          </a:xfrm>
        </p:spPr>
        <p:txBody>
          <a:bodyPr>
            <a:normAutofit/>
          </a:bodyPr>
          <a:lstStyle/>
          <a:p>
            <a:r>
              <a:rPr lang="en-GB" b="1" dirty="0">
                <a:solidFill>
                  <a:schemeClr val="accent3"/>
                </a:solidFill>
              </a:rPr>
              <a:t>PRIMA: </a:t>
            </a:r>
            <a:r>
              <a:rPr lang="en-GB" b="1" dirty="0"/>
              <a:t>Niraparib maintenance therapy significantly improved PFS vs placebo in the overall population</a:t>
            </a:r>
            <a:r>
              <a:rPr lang="en-GB" b="1" baseline="30000" dirty="0"/>
              <a:t>1</a:t>
            </a:r>
          </a:p>
        </p:txBody>
      </p:sp>
      <p:sp>
        <p:nvSpPr>
          <p:cNvPr id="4" name="Text Placeholder 3">
            <a:extLst>
              <a:ext uri="{FF2B5EF4-FFF2-40B4-BE49-F238E27FC236}">
                <a16:creationId xmlns:a16="http://schemas.microsoft.com/office/drawing/2014/main" id="{FACDB19A-ABD1-869E-4E3B-F818D36661E4}"/>
              </a:ext>
            </a:extLst>
          </p:cNvPr>
          <p:cNvSpPr>
            <a:spLocks noGrp="1"/>
          </p:cNvSpPr>
          <p:nvPr>
            <p:ph type="body" sz="quarter" idx="10"/>
          </p:nvPr>
        </p:nvSpPr>
        <p:spPr/>
        <p:txBody>
          <a:bodyPr>
            <a:normAutofit/>
          </a:bodyPr>
          <a:lstStyle/>
          <a:p>
            <a:r>
              <a:rPr lang="en-GB" dirty="0"/>
              <a:t>Gonzales-Martin A, et al. Presented at European Society for Medical Oncology Annual Meeting; 9</a:t>
            </a:r>
            <a:r>
              <a:rPr lang="en-GB" baseline="30000" dirty="0"/>
              <a:t>th</a:t>
            </a:r>
            <a:r>
              <a:rPr lang="en-GB" dirty="0"/>
              <a:t>–13</a:t>
            </a:r>
            <a:r>
              <a:rPr lang="en-GB" baseline="30000" dirty="0"/>
              <a:t>th</a:t>
            </a:r>
            <a:r>
              <a:rPr lang="en-GB" dirty="0"/>
              <a:t> September 2022; Paris, France; abstract #530P</a:t>
            </a:r>
          </a:p>
        </p:txBody>
      </p:sp>
      <p:sp>
        <p:nvSpPr>
          <p:cNvPr id="5" name="Rectangle 4">
            <a:extLst>
              <a:ext uri="{FF2B5EF4-FFF2-40B4-BE49-F238E27FC236}">
                <a16:creationId xmlns:a16="http://schemas.microsoft.com/office/drawing/2014/main" id="{88285855-A511-1E3A-A6D6-EE2C22D3C157}"/>
              </a:ext>
            </a:extLst>
          </p:cNvPr>
          <p:cNvSpPr/>
          <p:nvPr/>
        </p:nvSpPr>
        <p:spPr>
          <a:xfrm>
            <a:off x="7139088" y="1540702"/>
            <a:ext cx="3936056" cy="363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panose="020B0604020202020204"/>
                <a:ea typeface="+mn-ea"/>
                <a:cs typeface="+mn-cs"/>
              </a:rPr>
              <a:t>TEAs reported in ≥20% of patients</a:t>
            </a:r>
          </a:p>
        </p:txBody>
      </p:sp>
      <p:sp>
        <p:nvSpPr>
          <p:cNvPr id="318" name="Rectangle 317">
            <a:extLst>
              <a:ext uri="{FF2B5EF4-FFF2-40B4-BE49-F238E27FC236}">
                <a16:creationId xmlns:a16="http://schemas.microsoft.com/office/drawing/2014/main" id="{F2DD6777-D6CB-37A3-54FE-A611B8180EBB}"/>
              </a:ext>
            </a:extLst>
          </p:cNvPr>
          <p:cNvSpPr/>
          <p:nvPr/>
        </p:nvSpPr>
        <p:spPr>
          <a:xfrm>
            <a:off x="372001" y="5445329"/>
            <a:ext cx="10279328" cy="52414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
                <a:srgbClr val="FF8200"/>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Niraparib reduced the risk of progression or death by 34% versus placebo</a:t>
            </a:r>
          </a:p>
          <a:p>
            <a:pPr marL="171450" marR="0" lvl="0" indent="-171450" algn="l" defTabSz="914400" rtl="0" eaLnBrk="1" fontAlgn="auto" latinLnBrk="0" hangingPunct="1">
              <a:lnSpc>
                <a:spcPct val="100000"/>
              </a:lnSpc>
              <a:spcBef>
                <a:spcPts val="0"/>
              </a:spcBef>
              <a:spcAft>
                <a:spcPts val="0"/>
              </a:spcAft>
              <a:buClr>
                <a:srgbClr val="FF8200"/>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   Adverse event findings were consistent with the primary analysis, with no new safety signals</a:t>
            </a:r>
          </a:p>
        </p:txBody>
      </p:sp>
      <p:sp>
        <p:nvSpPr>
          <p:cNvPr id="321" name="TextBox 320">
            <a:extLst>
              <a:ext uri="{FF2B5EF4-FFF2-40B4-BE49-F238E27FC236}">
                <a16:creationId xmlns:a16="http://schemas.microsoft.com/office/drawing/2014/main" id="{6EE91192-36C0-8C49-138F-12D1256DD81F}"/>
              </a:ext>
            </a:extLst>
          </p:cNvPr>
          <p:cNvSpPr txBox="1"/>
          <p:nvPr/>
        </p:nvSpPr>
        <p:spPr>
          <a:xfrm>
            <a:off x="821856" y="1553070"/>
            <a:ext cx="5274144" cy="33855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panose="020B0604020202020204"/>
                <a:ea typeface="+mn-ea"/>
                <a:cs typeface="+mn-cs"/>
              </a:rPr>
              <a:t>Investigator-assessed PFS in the overall population</a:t>
            </a:r>
          </a:p>
        </p:txBody>
      </p:sp>
      <p:sp>
        <p:nvSpPr>
          <p:cNvPr id="7" name="TextBox 6">
            <a:extLst>
              <a:ext uri="{FF2B5EF4-FFF2-40B4-BE49-F238E27FC236}">
                <a16:creationId xmlns:a16="http://schemas.microsoft.com/office/drawing/2014/main" id="{039A9BE3-5C84-58D5-A8DD-FB43221898AE}"/>
              </a:ext>
            </a:extLst>
          </p:cNvPr>
          <p:cNvSpPr txBox="1"/>
          <p:nvPr/>
        </p:nvSpPr>
        <p:spPr>
          <a:xfrm>
            <a:off x="2368012" y="4920912"/>
            <a:ext cx="2160848"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a:ea typeface="+mn-ea"/>
                <a:cs typeface="+mn-cs"/>
              </a:rPr>
              <a:t>Time since randomization (months)</a:t>
            </a:r>
          </a:p>
        </p:txBody>
      </p:sp>
      <p:sp>
        <p:nvSpPr>
          <p:cNvPr id="8" name="TextBox 7">
            <a:extLst>
              <a:ext uri="{FF2B5EF4-FFF2-40B4-BE49-F238E27FC236}">
                <a16:creationId xmlns:a16="http://schemas.microsoft.com/office/drawing/2014/main" id="{17F51B25-2B40-6759-A607-28D8BE5D7A8E}"/>
              </a:ext>
            </a:extLst>
          </p:cNvPr>
          <p:cNvSpPr txBox="1"/>
          <p:nvPr/>
        </p:nvSpPr>
        <p:spPr>
          <a:xfrm>
            <a:off x="243132" y="4944215"/>
            <a:ext cx="820738"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Arial" panose="020B0604020202020204"/>
                <a:ea typeface="+mn-ea"/>
                <a:cs typeface="+mn-cs"/>
              </a:rPr>
              <a:t>Patients at risk</a:t>
            </a:r>
          </a:p>
        </p:txBody>
      </p:sp>
      <p:sp>
        <p:nvSpPr>
          <p:cNvPr id="9" name="TextBox 8">
            <a:extLst>
              <a:ext uri="{FF2B5EF4-FFF2-40B4-BE49-F238E27FC236}">
                <a16:creationId xmlns:a16="http://schemas.microsoft.com/office/drawing/2014/main" id="{FA18AD6B-F86C-D1A3-DD1B-9FC9BCD0479A}"/>
              </a:ext>
            </a:extLst>
          </p:cNvPr>
          <p:cNvSpPr txBox="1"/>
          <p:nvPr/>
        </p:nvSpPr>
        <p:spPr>
          <a:xfrm>
            <a:off x="755802" y="5105357"/>
            <a:ext cx="173124" cy="246221"/>
          </a:xfrm>
          <a:prstGeom prst="rect">
            <a:avLst/>
          </a:prstGeom>
          <a:noFill/>
        </p:spPr>
        <p:txBody>
          <a:bodyPr wrap="non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8200"/>
                </a:solidFill>
                <a:effectLst/>
                <a:uLnTx/>
                <a:uFillTx/>
                <a:latin typeface="Arial" panose="020B0604020202020204"/>
                <a:ea typeface="+mn-ea"/>
                <a:cs typeface="+mn-cs"/>
              </a:rPr>
              <a:t>487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F7F7F"/>
                </a:solidFill>
                <a:effectLst/>
                <a:uLnTx/>
                <a:uFillTx/>
                <a:latin typeface="Arial" panose="020B0604020202020204"/>
                <a:ea typeface="+mn-ea"/>
                <a:cs typeface="+mn-cs"/>
              </a:rPr>
              <a:t>246</a:t>
            </a:r>
          </a:p>
        </p:txBody>
      </p:sp>
      <p:sp>
        <p:nvSpPr>
          <p:cNvPr id="10" name="TextBox 9">
            <a:extLst>
              <a:ext uri="{FF2B5EF4-FFF2-40B4-BE49-F238E27FC236}">
                <a16:creationId xmlns:a16="http://schemas.microsoft.com/office/drawing/2014/main" id="{7DAF2A62-7B89-AEAC-0866-413412452591}"/>
              </a:ext>
            </a:extLst>
          </p:cNvPr>
          <p:cNvSpPr txBox="1"/>
          <p:nvPr/>
        </p:nvSpPr>
        <p:spPr>
          <a:xfrm>
            <a:off x="920245" y="5105357"/>
            <a:ext cx="173124" cy="246221"/>
          </a:xfrm>
          <a:prstGeom prst="rect">
            <a:avLst/>
          </a:prstGeom>
          <a:noFill/>
        </p:spPr>
        <p:txBody>
          <a:bodyPr wrap="non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8200"/>
                </a:solidFill>
                <a:effectLst/>
                <a:uLnTx/>
                <a:uFillTx/>
                <a:latin typeface="Arial" panose="020B0604020202020204"/>
                <a:ea typeface="+mn-ea"/>
                <a:cs typeface="+mn-cs"/>
              </a:rPr>
              <a:t>462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F7F7F"/>
                </a:solidFill>
                <a:effectLst/>
                <a:uLnTx/>
                <a:uFillTx/>
                <a:latin typeface="Arial" panose="020B0604020202020204"/>
                <a:ea typeface="+mn-ea"/>
                <a:cs typeface="+mn-cs"/>
              </a:rPr>
              <a:t>226</a:t>
            </a:r>
          </a:p>
        </p:txBody>
      </p:sp>
      <p:sp>
        <p:nvSpPr>
          <p:cNvPr id="11" name="TextBox 10">
            <a:extLst>
              <a:ext uri="{FF2B5EF4-FFF2-40B4-BE49-F238E27FC236}">
                <a16:creationId xmlns:a16="http://schemas.microsoft.com/office/drawing/2014/main" id="{1461E2FD-83F0-78FB-8024-CD158F36BBCE}"/>
              </a:ext>
            </a:extLst>
          </p:cNvPr>
          <p:cNvSpPr txBox="1"/>
          <p:nvPr/>
        </p:nvSpPr>
        <p:spPr>
          <a:xfrm>
            <a:off x="1096644" y="5105357"/>
            <a:ext cx="173124" cy="246221"/>
          </a:xfrm>
          <a:prstGeom prst="rect">
            <a:avLst/>
          </a:prstGeom>
          <a:noFill/>
        </p:spPr>
        <p:txBody>
          <a:bodyPr wrap="non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8200"/>
                </a:solidFill>
                <a:effectLst/>
                <a:uLnTx/>
                <a:uFillTx/>
                <a:latin typeface="Arial" panose="020B0604020202020204"/>
                <a:ea typeface="+mn-ea"/>
                <a:cs typeface="+mn-cs"/>
              </a:rPr>
              <a:t>407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F7F7F"/>
                </a:solidFill>
                <a:effectLst/>
                <a:uLnTx/>
                <a:uFillTx/>
                <a:latin typeface="Arial" panose="020B0604020202020204"/>
                <a:ea typeface="+mn-ea"/>
                <a:cs typeface="+mn-cs"/>
              </a:rPr>
              <a:t>191</a:t>
            </a:r>
          </a:p>
        </p:txBody>
      </p:sp>
      <p:sp>
        <p:nvSpPr>
          <p:cNvPr id="12" name="TextBox 11">
            <a:extLst>
              <a:ext uri="{FF2B5EF4-FFF2-40B4-BE49-F238E27FC236}">
                <a16:creationId xmlns:a16="http://schemas.microsoft.com/office/drawing/2014/main" id="{9925D6C6-3151-E7FD-DDB9-44ABD1246537}"/>
              </a:ext>
            </a:extLst>
          </p:cNvPr>
          <p:cNvSpPr txBox="1"/>
          <p:nvPr/>
        </p:nvSpPr>
        <p:spPr>
          <a:xfrm>
            <a:off x="1277940" y="5105357"/>
            <a:ext cx="173124" cy="246221"/>
          </a:xfrm>
          <a:prstGeom prst="rect">
            <a:avLst/>
          </a:prstGeom>
          <a:noFill/>
        </p:spPr>
        <p:txBody>
          <a:bodyPr wrap="non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8200"/>
                </a:solidFill>
                <a:effectLst/>
                <a:uLnTx/>
                <a:uFillTx/>
                <a:latin typeface="Arial" panose="020B0604020202020204"/>
                <a:ea typeface="+mn-ea"/>
                <a:cs typeface="+mn-cs"/>
              </a:rPr>
              <a:t>342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F7F7F"/>
                </a:solidFill>
                <a:effectLst/>
                <a:uLnTx/>
                <a:uFillTx/>
                <a:latin typeface="Arial" panose="020B0604020202020204"/>
                <a:ea typeface="+mn-ea"/>
                <a:cs typeface="+mn-cs"/>
              </a:rPr>
              <a:t>151</a:t>
            </a:r>
          </a:p>
        </p:txBody>
      </p:sp>
      <p:sp>
        <p:nvSpPr>
          <p:cNvPr id="13" name="TextBox 12">
            <a:extLst>
              <a:ext uri="{FF2B5EF4-FFF2-40B4-BE49-F238E27FC236}">
                <a16:creationId xmlns:a16="http://schemas.microsoft.com/office/drawing/2014/main" id="{13716A41-5734-3EF9-999B-018C6D33A6D5}"/>
              </a:ext>
            </a:extLst>
          </p:cNvPr>
          <p:cNvSpPr txBox="1"/>
          <p:nvPr/>
        </p:nvSpPr>
        <p:spPr>
          <a:xfrm>
            <a:off x="1456171" y="5105357"/>
            <a:ext cx="173124" cy="246221"/>
          </a:xfrm>
          <a:prstGeom prst="rect">
            <a:avLst/>
          </a:prstGeom>
          <a:noFill/>
        </p:spPr>
        <p:txBody>
          <a:bodyPr wrap="non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8200"/>
                </a:solidFill>
                <a:effectLst/>
                <a:uLnTx/>
                <a:uFillTx/>
                <a:latin typeface="Arial" panose="020B0604020202020204"/>
                <a:ea typeface="+mn-ea"/>
                <a:cs typeface="+mn-cs"/>
              </a:rPr>
              <a:t>317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F7F7F"/>
                </a:solidFill>
                <a:effectLst/>
                <a:uLnTx/>
                <a:uFillTx/>
                <a:latin typeface="Arial" panose="020B0604020202020204"/>
                <a:ea typeface="+mn-ea"/>
                <a:cs typeface="+mn-cs"/>
              </a:rPr>
              <a:t>125</a:t>
            </a:r>
          </a:p>
        </p:txBody>
      </p:sp>
      <p:sp>
        <p:nvSpPr>
          <p:cNvPr id="14" name="TextBox 13">
            <a:extLst>
              <a:ext uri="{FF2B5EF4-FFF2-40B4-BE49-F238E27FC236}">
                <a16:creationId xmlns:a16="http://schemas.microsoft.com/office/drawing/2014/main" id="{285328AE-F50E-8AD9-1632-A15BE4315C10}"/>
              </a:ext>
            </a:extLst>
          </p:cNvPr>
          <p:cNvSpPr txBox="1"/>
          <p:nvPr/>
        </p:nvSpPr>
        <p:spPr>
          <a:xfrm>
            <a:off x="1625329" y="5105357"/>
            <a:ext cx="173124" cy="246221"/>
          </a:xfrm>
          <a:prstGeom prst="rect">
            <a:avLst/>
          </a:prstGeom>
          <a:noFill/>
        </p:spPr>
        <p:txBody>
          <a:bodyPr wrap="non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8200"/>
                </a:solidFill>
                <a:effectLst/>
                <a:uLnTx/>
                <a:uFillTx/>
                <a:latin typeface="Arial" panose="020B0604020202020204"/>
                <a:ea typeface="+mn-ea"/>
                <a:cs typeface="+mn-cs"/>
              </a:rPr>
              <a:t>279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F7F7F"/>
                </a:solidFill>
                <a:effectLst/>
                <a:uLnTx/>
                <a:uFillTx/>
                <a:latin typeface="Arial" panose="020B0604020202020204"/>
                <a:ea typeface="+mn-ea"/>
                <a:cs typeface="+mn-cs"/>
              </a:rPr>
              <a:t>103</a:t>
            </a:r>
          </a:p>
        </p:txBody>
      </p:sp>
      <p:sp>
        <p:nvSpPr>
          <p:cNvPr id="15" name="TextBox 14">
            <a:extLst>
              <a:ext uri="{FF2B5EF4-FFF2-40B4-BE49-F238E27FC236}">
                <a16:creationId xmlns:a16="http://schemas.microsoft.com/office/drawing/2014/main" id="{269513F4-EED0-BF51-C3A6-AB2A39BA2F2D}"/>
              </a:ext>
            </a:extLst>
          </p:cNvPr>
          <p:cNvSpPr txBox="1"/>
          <p:nvPr/>
        </p:nvSpPr>
        <p:spPr>
          <a:xfrm>
            <a:off x="1803759" y="5105357"/>
            <a:ext cx="173124" cy="246221"/>
          </a:xfrm>
          <a:prstGeom prst="rect">
            <a:avLst/>
          </a:prstGeom>
          <a:noFill/>
        </p:spPr>
        <p:txBody>
          <a:bodyPr wrap="non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8200"/>
                </a:solidFill>
                <a:effectLst/>
                <a:uLnTx/>
                <a:uFillTx/>
                <a:latin typeface="Arial" panose="020B0604020202020204"/>
                <a:ea typeface="+mn-ea"/>
                <a:cs typeface="+mn-cs"/>
              </a:rPr>
              <a:t>244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F7F7F"/>
                </a:solidFill>
                <a:effectLst/>
                <a:uLnTx/>
                <a:uFillTx/>
                <a:latin typeface="Arial" panose="020B0604020202020204"/>
                <a:ea typeface="+mn-ea"/>
                <a:cs typeface="+mn-cs"/>
              </a:rPr>
              <a:t>92</a:t>
            </a:r>
          </a:p>
        </p:txBody>
      </p:sp>
      <p:sp>
        <p:nvSpPr>
          <p:cNvPr id="16" name="TextBox 15">
            <a:extLst>
              <a:ext uri="{FF2B5EF4-FFF2-40B4-BE49-F238E27FC236}">
                <a16:creationId xmlns:a16="http://schemas.microsoft.com/office/drawing/2014/main" id="{6549E3DA-6E1D-0ADF-9093-9A0E59DEEBD8}"/>
              </a:ext>
            </a:extLst>
          </p:cNvPr>
          <p:cNvSpPr txBox="1"/>
          <p:nvPr/>
        </p:nvSpPr>
        <p:spPr>
          <a:xfrm>
            <a:off x="1988824" y="5105357"/>
            <a:ext cx="173124" cy="246221"/>
          </a:xfrm>
          <a:prstGeom prst="rect">
            <a:avLst/>
          </a:prstGeom>
          <a:noFill/>
        </p:spPr>
        <p:txBody>
          <a:bodyPr wrap="non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8200"/>
                </a:solidFill>
                <a:effectLst/>
                <a:uLnTx/>
                <a:uFillTx/>
                <a:latin typeface="Arial" panose="020B0604020202020204"/>
                <a:ea typeface="+mn-ea"/>
                <a:cs typeface="+mn-cs"/>
              </a:rPr>
              <a:t>217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F7F7F"/>
                </a:solidFill>
                <a:effectLst/>
                <a:uLnTx/>
                <a:uFillTx/>
                <a:latin typeface="Arial" panose="020B0604020202020204"/>
                <a:ea typeface="+mn-ea"/>
                <a:cs typeface="+mn-cs"/>
              </a:rPr>
              <a:t>78</a:t>
            </a:r>
          </a:p>
        </p:txBody>
      </p:sp>
      <p:sp>
        <p:nvSpPr>
          <p:cNvPr id="17" name="TextBox 16">
            <a:extLst>
              <a:ext uri="{FF2B5EF4-FFF2-40B4-BE49-F238E27FC236}">
                <a16:creationId xmlns:a16="http://schemas.microsoft.com/office/drawing/2014/main" id="{39671C46-5346-6944-1017-6934B285A7B8}"/>
              </a:ext>
            </a:extLst>
          </p:cNvPr>
          <p:cNvSpPr txBox="1"/>
          <p:nvPr/>
        </p:nvSpPr>
        <p:spPr>
          <a:xfrm>
            <a:off x="2169793" y="5105357"/>
            <a:ext cx="173124" cy="246221"/>
          </a:xfrm>
          <a:prstGeom prst="rect">
            <a:avLst/>
          </a:prstGeom>
          <a:noFill/>
        </p:spPr>
        <p:txBody>
          <a:bodyPr wrap="non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8200"/>
                </a:solidFill>
                <a:effectLst/>
                <a:uLnTx/>
                <a:uFillTx/>
                <a:latin typeface="Arial" panose="020B0604020202020204"/>
                <a:ea typeface="+mn-ea"/>
                <a:cs typeface="+mn-cs"/>
              </a:rPr>
              <a:t>204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F7F7F"/>
                </a:solidFill>
                <a:effectLst/>
                <a:uLnTx/>
                <a:uFillTx/>
                <a:latin typeface="Arial" panose="020B0604020202020204"/>
                <a:ea typeface="+mn-ea"/>
                <a:cs typeface="+mn-cs"/>
              </a:rPr>
              <a:t>77</a:t>
            </a:r>
          </a:p>
        </p:txBody>
      </p:sp>
      <p:sp>
        <p:nvSpPr>
          <p:cNvPr id="18" name="TextBox 17">
            <a:extLst>
              <a:ext uri="{FF2B5EF4-FFF2-40B4-BE49-F238E27FC236}">
                <a16:creationId xmlns:a16="http://schemas.microsoft.com/office/drawing/2014/main" id="{69F92C14-6BE6-646B-6A47-7D9ED4C8229F}"/>
              </a:ext>
            </a:extLst>
          </p:cNvPr>
          <p:cNvSpPr txBox="1"/>
          <p:nvPr/>
        </p:nvSpPr>
        <p:spPr>
          <a:xfrm>
            <a:off x="2345403" y="5105357"/>
            <a:ext cx="173124" cy="246221"/>
          </a:xfrm>
          <a:prstGeom prst="rect">
            <a:avLst/>
          </a:prstGeom>
          <a:noFill/>
        </p:spPr>
        <p:txBody>
          <a:bodyPr wrap="non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8200"/>
                </a:solidFill>
                <a:effectLst/>
                <a:uLnTx/>
                <a:uFillTx/>
                <a:latin typeface="Arial" panose="020B0604020202020204"/>
                <a:ea typeface="+mn-ea"/>
                <a:cs typeface="+mn-cs"/>
              </a:rPr>
              <a:t>181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F7F7F"/>
                </a:solidFill>
                <a:effectLst/>
                <a:uLnTx/>
                <a:uFillTx/>
                <a:latin typeface="Arial" panose="020B0604020202020204"/>
                <a:ea typeface="+mn-ea"/>
                <a:cs typeface="+mn-cs"/>
              </a:rPr>
              <a:t>66</a:t>
            </a:r>
          </a:p>
        </p:txBody>
      </p:sp>
      <p:sp>
        <p:nvSpPr>
          <p:cNvPr id="19" name="TextBox 18">
            <a:extLst>
              <a:ext uri="{FF2B5EF4-FFF2-40B4-BE49-F238E27FC236}">
                <a16:creationId xmlns:a16="http://schemas.microsoft.com/office/drawing/2014/main" id="{93D4AB01-9F35-DB6E-3AEC-918C8F69FE6B}"/>
              </a:ext>
            </a:extLst>
          </p:cNvPr>
          <p:cNvSpPr txBox="1"/>
          <p:nvPr/>
        </p:nvSpPr>
        <p:spPr>
          <a:xfrm>
            <a:off x="2515080" y="5105357"/>
            <a:ext cx="173124" cy="246221"/>
          </a:xfrm>
          <a:prstGeom prst="rect">
            <a:avLst/>
          </a:prstGeom>
          <a:noFill/>
        </p:spPr>
        <p:txBody>
          <a:bodyPr wrap="non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8200"/>
                </a:solidFill>
                <a:effectLst/>
                <a:uLnTx/>
                <a:uFillTx/>
                <a:latin typeface="Arial" panose="020B0604020202020204"/>
                <a:ea typeface="+mn-ea"/>
                <a:cs typeface="+mn-cs"/>
              </a:rPr>
              <a:t>168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F7F7F"/>
                </a:solidFill>
                <a:effectLst/>
                <a:uLnTx/>
                <a:uFillTx/>
                <a:latin typeface="Arial" panose="020B0604020202020204"/>
                <a:ea typeface="+mn-ea"/>
                <a:cs typeface="+mn-cs"/>
              </a:rPr>
              <a:t>57</a:t>
            </a:r>
          </a:p>
        </p:txBody>
      </p:sp>
      <p:sp>
        <p:nvSpPr>
          <p:cNvPr id="20" name="TextBox 19">
            <a:extLst>
              <a:ext uri="{FF2B5EF4-FFF2-40B4-BE49-F238E27FC236}">
                <a16:creationId xmlns:a16="http://schemas.microsoft.com/office/drawing/2014/main" id="{2FEC0E89-54B4-42B9-67DE-06B9EDD50AC5}"/>
              </a:ext>
            </a:extLst>
          </p:cNvPr>
          <p:cNvSpPr txBox="1"/>
          <p:nvPr/>
        </p:nvSpPr>
        <p:spPr>
          <a:xfrm>
            <a:off x="2701606" y="5105357"/>
            <a:ext cx="173124" cy="246221"/>
          </a:xfrm>
          <a:prstGeom prst="rect">
            <a:avLst/>
          </a:prstGeom>
          <a:noFill/>
        </p:spPr>
        <p:txBody>
          <a:bodyPr wrap="non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8200"/>
                </a:solidFill>
                <a:effectLst/>
                <a:uLnTx/>
                <a:uFillTx/>
                <a:latin typeface="Arial" panose="020B0604020202020204"/>
                <a:ea typeface="+mn-ea"/>
                <a:cs typeface="+mn-cs"/>
              </a:rPr>
              <a:t>162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F7F7F"/>
                </a:solidFill>
                <a:effectLst/>
                <a:uLnTx/>
                <a:uFillTx/>
                <a:latin typeface="Arial" panose="020B0604020202020204"/>
                <a:ea typeface="+mn-ea"/>
                <a:cs typeface="+mn-cs"/>
              </a:rPr>
              <a:t>55</a:t>
            </a:r>
          </a:p>
        </p:txBody>
      </p:sp>
      <p:sp>
        <p:nvSpPr>
          <p:cNvPr id="21" name="TextBox 20">
            <a:extLst>
              <a:ext uri="{FF2B5EF4-FFF2-40B4-BE49-F238E27FC236}">
                <a16:creationId xmlns:a16="http://schemas.microsoft.com/office/drawing/2014/main" id="{00DB7B9B-37D1-4DBE-1EE1-915FD109539F}"/>
              </a:ext>
            </a:extLst>
          </p:cNvPr>
          <p:cNvSpPr txBox="1"/>
          <p:nvPr/>
        </p:nvSpPr>
        <p:spPr>
          <a:xfrm>
            <a:off x="2872402" y="5105357"/>
            <a:ext cx="173124" cy="246221"/>
          </a:xfrm>
          <a:prstGeom prst="rect">
            <a:avLst/>
          </a:prstGeom>
          <a:noFill/>
        </p:spPr>
        <p:txBody>
          <a:bodyPr wrap="non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8200"/>
                </a:solidFill>
                <a:effectLst/>
                <a:uLnTx/>
                <a:uFillTx/>
                <a:latin typeface="Arial" panose="020B0604020202020204"/>
                <a:ea typeface="+mn-ea"/>
                <a:cs typeface="+mn-cs"/>
              </a:rPr>
              <a:t>152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F7F7F"/>
                </a:solidFill>
                <a:effectLst/>
                <a:uLnTx/>
                <a:uFillTx/>
                <a:latin typeface="Arial" panose="020B0604020202020204"/>
                <a:ea typeface="+mn-ea"/>
                <a:cs typeface="+mn-cs"/>
              </a:rPr>
              <a:t>51</a:t>
            </a:r>
          </a:p>
        </p:txBody>
      </p:sp>
      <p:sp>
        <p:nvSpPr>
          <p:cNvPr id="22" name="TextBox 21">
            <a:extLst>
              <a:ext uri="{FF2B5EF4-FFF2-40B4-BE49-F238E27FC236}">
                <a16:creationId xmlns:a16="http://schemas.microsoft.com/office/drawing/2014/main" id="{51BB1838-0707-F11A-D641-3992CC609155}"/>
              </a:ext>
            </a:extLst>
          </p:cNvPr>
          <p:cNvSpPr txBox="1"/>
          <p:nvPr/>
        </p:nvSpPr>
        <p:spPr>
          <a:xfrm>
            <a:off x="3054390" y="5105357"/>
            <a:ext cx="173124" cy="246221"/>
          </a:xfrm>
          <a:prstGeom prst="rect">
            <a:avLst/>
          </a:prstGeom>
          <a:noFill/>
        </p:spPr>
        <p:txBody>
          <a:bodyPr wrap="non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8200"/>
                </a:solidFill>
                <a:effectLst/>
                <a:uLnTx/>
                <a:uFillTx/>
                <a:latin typeface="Arial" panose="020B0604020202020204"/>
                <a:ea typeface="+mn-ea"/>
                <a:cs typeface="+mn-cs"/>
              </a:rPr>
              <a:t>141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F7F7F"/>
                </a:solidFill>
                <a:effectLst/>
                <a:uLnTx/>
                <a:uFillTx/>
                <a:latin typeface="Arial" panose="020B0604020202020204"/>
                <a:ea typeface="+mn-ea"/>
                <a:cs typeface="+mn-cs"/>
              </a:rPr>
              <a:t>48</a:t>
            </a:r>
          </a:p>
        </p:txBody>
      </p:sp>
      <p:sp>
        <p:nvSpPr>
          <p:cNvPr id="23" name="TextBox 22">
            <a:extLst>
              <a:ext uri="{FF2B5EF4-FFF2-40B4-BE49-F238E27FC236}">
                <a16:creationId xmlns:a16="http://schemas.microsoft.com/office/drawing/2014/main" id="{4E6C86D0-6ADD-616C-0E83-AB22256BDC5E}"/>
              </a:ext>
            </a:extLst>
          </p:cNvPr>
          <p:cNvSpPr txBox="1"/>
          <p:nvPr/>
        </p:nvSpPr>
        <p:spPr>
          <a:xfrm>
            <a:off x="3224787" y="5105357"/>
            <a:ext cx="173124" cy="246221"/>
          </a:xfrm>
          <a:prstGeom prst="rect">
            <a:avLst/>
          </a:prstGeom>
          <a:noFill/>
        </p:spPr>
        <p:txBody>
          <a:bodyPr wrap="non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8200"/>
                </a:solidFill>
                <a:effectLst/>
                <a:uLnTx/>
                <a:uFillTx/>
                <a:latin typeface="Arial" panose="020B0604020202020204"/>
                <a:ea typeface="+mn-ea"/>
                <a:cs typeface="+mn-cs"/>
              </a:rPr>
              <a:t>136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F7F7F"/>
                </a:solidFill>
                <a:effectLst/>
                <a:uLnTx/>
                <a:uFillTx/>
                <a:latin typeface="Arial" panose="020B0604020202020204"/>
                <a:ea typeface="+mn-ea"/>
                <a:cs typeface="+mn-cs"/>
              </a:rPr>
              <a:t>43</a:t>
            </a:r>
          </a:p>
        </p:txBody>
      </p:sp>
      <p:sp>
        <p:nvSpPr>
          <p:cNvPr id="24" name="TextBox 23">
            <a:extLst>
              <a:ext uri="{FF2B5EF4-FFF2-40B4-BE49-F238E27FC236}">
                <a16:creationId xmlns:a16="http://schemas.microsoft.com/office/drawing/2014/main" id="{1283F8C9-AF28-6B9F-2F5F-4B9E65338457}"/>
              </a:ext>
            </a:extLst>
          </p:cNvPr>
          <p:cNvSpPr txBox="1"/>
          <p:nvPr/>
        </p:nvSpPr>
        <p:spPr>
          <a:xfrm>
            <a:off x="3405882" y="5105357"/>
            <a:ext cx="173124" cy="246221"/>
          </a:xfrm>
          <a:prstGeom prst="rect">
            <a:avLst/>
          </a:prstGeom>
          <a:noFill/>
        </p:spPr>
        <p:txBody>
          <a:bodyPr wrap="non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8200"/>
                </a:solidFill>
                <a:effectLst/>
                <a:uLnTx/>
                <a:uFillTx/>
                <a:latin typeface="Arial" panose="020B0604020202020204"/>
                <a:ea typeface="+mn-ea"/>
                <a:cs typeface="+mn-cs"/>
              </a:rPr>
              <a:t>135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F7F7F"/>
                </a:solidFill>
                <a:effectLst/>
                <a:uLnTx/>
                <a:uFillTx/>
                <a:latin typeface="Arial" panose="020B0604020202020204"/>
                <a:ea typeface="+mn-ea"/>
                <a:cs typeface="+mn-cs"/>
              </a:rPr>
              <a:t>43</a:t>
            </a:r>
          </a:p>
        </p:txBody>
      </p:sp>
      <p:sp>
        <p:nvSpPr>
          <p:cNvPr id="25" name="TextBox 24">
            <a:extLst>
              <a:ext uri="{FF2B5EF4-FFF2-40B4-BE49-F238E27FC236}">
                <a16:creationId xmlns:a16="http://schemas.microsoft.com/office/drawing/2014/main" id="{8EB5CC05-853D-2673-F3E1-7C9013544FA3}"/>
              </a:ext>
            </a:extLst>
          </p:cNvPr>
          <p:cNvSpPr txBox="1"/>
          <p:nvPr/>
        </p:nvSpPr>
        <p:spPr>
          <a:xfrm>
            <a:off x="3580843" y="5105357"/>
            <a:ext cx="173124" cy="246221"/>
          </a:xfrm>
          <a:prstGeom prst="rect">
            <a:avLst/>
          </a:prstGeom>
          <a:noFill/>
        </p:spPr>
        <p:txBody>
          <a:bodyPr wrap="non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8200"/>
                </a:solidFill>
                <a:effectLst/>
                <a:uLnTx/>
                <a:uFillTx/>
                <a:latin typeface="Arial" panose="020B0604020202020204"/>
                <a:ea typeface="+mn-ea"/>
                <a:cs typeface="+mn-cs"/>
              </a:rPr>
              <a:t>129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F7F7F"/>
                </a:solidFill>
                <a:effectLst/>
                <a:uLnTx/>
                <a:uFillTx/>
                <a:latin typeface="Arial" panose="020B0604020202020204"/>
                <a:ea typeface="+mn-ea"/>
                <a:cs typeface="+mn-cs"/>
              </a:rPr>
              <a:t>40</a:t>
            </a:r>
          </a:p>
        </p:txBody>
      </p:sp>
      <p:sp>
        <p:nvSpPr>
          <p:cNvPr id="26" name="TextBox 25">
            <a:extLst>
              <a:ext uri="{FF2B5EF4-FFF2-40B4-BE49-F238E27FC236}">
                <a16:creationId xmlns:a16="http://schemas.microsoft.com/office/drawing/2014/main" id="{0D29B646-0078-40F9-F283-931C19FEE18F}"/>
              </a:ext>
            </a:extLst>
          </p:cNvPr>
          <p:cNvSpPr txBox="1"/>
          <p:nvPr/>
        </p:nvSpPr>
        <p:spPr>
          <a:xfrm>
            <a:off x="3763564" y="5105357"/>
            <a:ext cx="173124" cy="246221"/>
          </a:xfrm>
          <a:prstGeom prst="rect">
            <a:avLst/>
          </a:prstGeom>
          <a:noFill/>
        </p:spPr>
        <p:txBody>
          <a:bodyPr wrap="non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8200"/>
                </a:solidFill>
                <a:effectLst/>
                <a:uLnTx/>
                <a:uFillTx/>
                <a:latin typeface="Arial" panose="020B0604020202020204"/>
                <a:ea typeface="+mn-ea"/>
                <a:cs typeface="+mn-cs"/>
              </a:rPr>
              <a:t>121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F7F7F"/>
                </a:solidFill>
                <a:effectLst/>
                <a:uLnTx/>
                <a:uFillTx/>
                <a:latin typeface="Arial" panose="020B0604020202020204"/>
                <a:ea typeface="+mn-ea"/>
                <a:cs typeface="+mn-cs"/>
              </a:rPr>
              <a:t>40</a:t>
            </a:r>
          </a:p>
        </p:txBody>
      </p:sp>
      <p:sp>
        <p:nvSpPr>
          <p:cNvPr id="27" name="TextBox 26">
            <a:extLst>
              <a:ext uri="{FF2B5EF4-FFF2-40B4-BE49-F238E27FC236}">
                <a16:creationId xmlns:a16="http://schemas.microsoft.com/office/drawing/2014/main" id="{AB421384-9FA6-1AC2-3778-44A4F31F6D12}"/>
              </a:ext>
            </a:extLst>
          </p:cNvPr>
          <p:cNvSpPr txBox="1"/>
          <p:nvPr/>
        </p:nvSpPr>
        <p:spPr>
          <a:xfrm>
            <a:off x="3944066" y="5105357"/>
            <a:ext cx="173124" cy="246221"/>
          </a:xfrm>
          <a:prstGeom prst="rect">
            <a:avLst/>
          </a:prstGeom>
          <a:noFill/>
        </p:spPr>
        <p:txBody>
          <a:bodyPr wrap="non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8200"/>
                </a:solidFill>
                <a:effectLst/>
                <a:uLnTx/>
                <a:uFillTx/>
                <a:latin typeface="Arial" panose="020B0604020202020204"/>
                <a:ea typeface="+mn-ea"/>
                <a:cs typeface="+mn-cs"/>
              </a:rPr>
              <a:t>114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F7F7F"/>
                </a:solidFill>
                <a:effectLst/>
                <a:uLnTx/>
                <a:uFillTx/>
                <a:latin typeface="Arial" panose="020B0604020202020204"/>
                <a:ea typeface="+mn-ea"/>
                <a:cs typeface="+mn-cs"/>
              </a:rPr>
              <a:t>37</a:t>
            </a:r>
          </a:p>
        </p:txBody>
      </p:sp>
      <p:sp>
        <p:nvSpPr>
          <p:cNvPr id="28" name="TextBox 27">
            <a:extLst>
              <a:ext uri="{FF2B5EF4-FFF2-40B4-BE49-F238E27FC236}">
                <a16:creationId xmlns:a16="http://schemas.microsoft.com/office/drawing/2014/main" id="{68BE9EC3-C190-B2E2-7CC6-4D49AE9018AD}"/>
              </a:ext>
            </a:extLst>
          </p:cNvPr>
          <p:cNvSpPr txBox="1"/>
          <p:nvPr/>
        </p:nvSpPr>
        <p:spPr>
          <a:xfrm>
            <a:off x="4113626" y="5105357"/>
            <a:ext cx="173124" cy="246221"/>
          </a:xfrm>
          <a:prstGeom prst="rect">
            <a:avLst/>
          </a:prstGeom>
          <a:noFill/>
        </p:spPr>
        <p:txBody>
          <a:bodyPr wrap="non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8200"/>
                </a:solidFill>
                <a:effectLst/>
                <a:uLnTx/>
                <a:uFillTx/>
                <a:latin typeface="Arial" panose="020B0604020202020204"/>
                <a:ea typeface="+mn-ea"/>
                <a:cs typeface="+mn-cs"/>
              </a:rPr>
              <a:t>108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F7F7F"/>
                </a:solidFill>
                <a:effectLst/>
                <a:uLnTx/>
                <a:uFillTx/>
                <a:latin typeface="Arial" panose="020B0604020202020204"/>
                <a:ea typeface="+mn-ea"/>
                <a:cs typeface="+mn-cs"/>
              </a:rPr>
              <a:t>37</a:t>
            </a:r>
          </a:p>
        </p:txBody>
      </p:sp>
      <p:sp>
        <p:nvSpPr>
          <p:cNvPr id="29" name="TextBox 28">
            <a:extLst>
              <a:ext uri="{FF2B5EF4-FFF2-40B4-BE49-F238E27FC236}">
                <a16:creationId xmlns:a16="http://schemas.microsoft.com/office/drawing/2014/main" id="{BBDA2F7F-AB20-CC1A-D67D-A7E77A2F151E}"/>
              </a:ext>
            </a:extLst>
          </p:cNvPr>
          <p:cNvSpPr txBox="1"/>
          <p:nvPr/>
        </p:nvSpPr>
        <p:spPr>
          <a:xfrm>
            <a:off x="4333127" y="5105357"/>
            <a:ext cx="115416" cy="246221"/>
          </a:xfrm>
          <a:prstGeom prst="rect">
            <a:avLst/>
          </a:prstGeom>
          <a:noFill/>
        </p:spPr>
        <p:txBody>
          <a:bodyPr wrap="non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8200"/>
                </a:solidFill>
                <a:effectLst/>
                <a:uLnTx/>
                <a:uFillTx/>
                <a:latin typeface="Arial" panose="020B0604020202020204"/>
                <a:ea typeface="+mn-ea"/>
                <a:cs typeface="+mn-cs"/>
              </a:rPr>
              <a:t>95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F7F7F"/>
                </a:solidFill>
                <a:effectLst/>
                <a:uLnTx/>
                <a:uFillTx/>
                <a:latin typeface="Arial" panose="020B0604020202020204"/>
                <a:ea typeface="+mn-ea"/>
                <a:cs typeface="+mn-cs"/>
              </a:rPr>
              <a:t>36</a:t>
            </a:r>
          </a:p>
        </p:txBody>
      </p:sp>
      <p:sp>
        <p:nvSpPr>
          <p:cNvPr id="30" name="TextBox 29">
            <a:extLst>
              <a:ext uri="{FF2B5EF4-FFF2-40B4-BE49-F238E27FC236}">
                <a16:creationId xmlns:a16="http://schemas.microsoft.com/office/drawing/2014/main" id="{46B48F1A-F0E0-21C9-B43D-3C988D4B5987}"/>
              </a:ext>
            </a:extLst>
          </p:cNvPr>
          <p:cNvSpPr txBox="1"/>
          <p:nvPr/>
        </p:nvSpPr>
        <p:spPr>
          <a:xfrm>
            <a:off x="4504312" y="5105357"/>
            <a:ext cx="115416" cy="246221"/>
          </a:xfrm>
          <a:prstGeom prst="rect">
            <a:avLst/>
          </a:prstGeom>
          <a:noFill/>
        </p:spPr>
        <p:txBody>
          <a:bodyPr wrap="non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8200"/>
                </a:solidFill>
                <a:effectLst/>
                <a:uLnTx/>
                <a:uFillTx/>
                <a:latin typeface="Arial" panose="020B0604020202020204"/>
                <a:ea typeface="+mn-ea"/>
                <a:cs typeface="+mn-cs"/>
              </a:rPr>
              <a:t>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F7F7F"/>
                </a:solidFill>
                <a:effectLst/>
                <a:uLnTx/>
                <a:uFillTx/>
                <a:latin typeface="Arial" panose="020B0604020202020204"/>
                <a:ea typeface="+mn-ea"/>
                <a:cs typeface="+mn-cs"/>
              </a:rPr>
              <a:t>16</a:t>
            </a:r>
          </a:p>
        </p:txBody>
      </p:sp>
      <p:sp>
        <p:nvSpPr>
          <p:cNvPr id="31" name="TextBox 30">
            <a:extLst>
              <a:ext uri="{FF2B5EF4-FFF2-40B4-BE49-F238E27FC236}">
                <a16:creationId xmlns:a16="http://schemas.microsoft.com/office/drawing/2014/main" id="{230767EF-B39E-3AB4-32E9-D3FDAA662BE6}"/>
              </a:ext>
            </a:extLst>
          </p:cNvPr>
          <p:cNvSpPr txBox="1"/>
          <p:nvPr/>
        </p:nvSpPr>
        <p:spPr>
          <a:xfrm>
            <a:off x="4678393" y="5105357"/>
            <a:ext cx="115416" cy="246221"/>
          </a:xfrm>
          <a:prstGeom prst="rect">
            <a:avLst/>
          </a:prstGeom>
          <a:noFill/>
        </p:spPr>
        <p:txBody>
          <a:bodyPr wrap="non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8200"/>
                </a:solidFill>
                <a:effectLst/>
                <a:uLnTx/>
                <a:uFillTx/>
                <a:latin typeface="Arial" panose="020B0604020202020204"/>
                <a:ea typeface="+mn-ea"/>
                <a:cs typeface="+mn-cs"/>
              </a:rPr>
              <a:t>57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F7F7F"/>
                </a:solidFill>
                <a:effectLst/>
                <a:uLnTx/>
                <a:uFillTx/>
                <a:latin typeface="Arial" panose="020B0604020202020204"/>
                <a:ea typeface="+mn-ea"/>
                <a:cs typeface="+mn-cs"/>
              </a:rPr>
              <a:t>15</a:t>
            </a:r>
          </a:p>
        </p:txBody>
      </p:sp>
      <p:sp>
        <p:nvSpPr>
          <p:cNvPr id="32" name="TextBox 31">
            <a:extLst>
              <a:ext uri="{FF2B5EF4-FFF2-40B4-BE49-F238E27FC236}">
                <a16:creationId xmlns:a16="http://schemas.microsoft.com/office/drawing/2014/main" id="{506A1DE3-9341-9617-AB55-44063E69B872}"/>
              </a:ext>
            </a:extLst>
          </p:cNvPr>
          <p:cNvSpPr txBox="1"/>
          <p:nvPr/>
        </p:nvSpPr>
        <p:spPr>
          <a:xfrm>
            <a:off x="4854716" y="5105357"/>
            <a:ext cx="115416" cy="246221"/>
          </a:xfrm>
          <a:prstGeom prst="rect">
            <a:avLst/>
          </a:prstGeom>
          <a:noFill/>
        </p:spPr>
        <p:txBody>
          <a:bodyPr wrap="non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8200"/>
                </a:solidFill>
                <a:effectLst/>
                <a:uLnTx/>
                <a:uFillTx/>
                <a:latin typeface="Arial" panose="020B0604020202020204"/>
                <a:ea typeface="+mn-ea"/>
                <a:cs typeface="+mn-cs"/>
              </a:rPr>
              <a:t>44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F7F7F"/>
                </a:solidFill>
                <a:effectLst/>
                <a:uLnTx/>
                <a:uFillTx/>
                <a:latin typeface="Arial" panose="020B0604020202020204"/>
                <a:ea typeface="+mn-ea"/>
                <a:cs typeface="+mn-cs"/>
              </a:rPr>
              <a:t>10</a:t>
            </a:r>
          </a:p>
        </p:txBody>
      </p:sp>
      <p:sp>
        <p:nvSpPr>
          <p:cNvPr id="33" name="TextBox 32">
            <a:extLst>
              <a:ext uri="{FF2B5EF4-FFF2-40B4-BE49-F238E27FC236}">
                <a16:creationId xmlns:a16="http://schemas.microsoft.com/office/drawing/2014/main" id="{4E945469-1446-41B1-237E-E34A0808E040}"/>
              </a:ext>
            </a:extLst>
          </p:cNvPr>
          <p:cNvSpPr txBox="1"/>
          <p:nvPr/>
        </p:nvSpPr>
        <p:spPr>
          <a:xfrm>
            <a:off x="5037511" y="5105357"/>
            <a:ext cx="115416" cy="246221"/>
          </a:xfrm>
          <a:prstGeom prst="rect">
            <a:avLst/>
          </a:prstGeom>
          <a:noFill/>
        </p:spPr>
        <p:txBody>
          <a:bodyPr wrap="non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8200"/>
                </a:solidFill>
                <a:effectLst/>
                <a:uLnTx/>
                <a:uFillTx/>
                <a:latin typeface="Arial" panose="020B0604020202020204"/>
                <a:ea typeface="+mn-ea"/>
                <a:cs typeface="+mn-cs"/>
              </a:rPr>
              <a:t>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F7F7F"/>
                </a:solidFill>
                <a:effectLst/>
                <a:uLnTx/>
                <a:uFillTx/>
                <a:latin typeface="Arial" panose="020B0604020202020204"/>
                <a:ea typeface="+mn-ea"/>
                <a:cs typeface="+mn-cs"/>
              </a:rPr>
              <a:t>7</a:t>
            </a:r>
          </a:p>
        </p:txBody>
      </p:sp>
      <p:sp>
        <p:nvSpPr>
          <p:cNvPr id="34" name="TextBox 33">
            <a:extLst>
              <a:ext uri="{FF2B5EF4-FFF2-40B4-BE49-F238E27FC236}">
                <a16:creationId xmlns:a16="http://schemas.microsoft.com/office/drawing/2014/main" id="{25442DD7-CA6A-16C1-5B1B-FDEC08BCE0B7}"/>
              </a:ext>
            </a:extLst>
          </p:cNvPr>
          <p:cNvSpPr txBox="1"/>
          <p:nvPr/>
        </p:nvSpPr>
        <p:spPr>
          <a:xfrm>
            <a:off x="5206887" y="5105357"/>
            <a:ext cx="115416" cy="246221"/>
          </a:xfrm>
          <a:prstGeom prst="rect">
            <a:avLst/>
          </a:prstGeom>
          <a:noFill/>
        </p:spPr>
        <p:txBody>
          <a:bodyPr wrap="non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8200"/>
                </a:solidFill>
                <a:effectLst/>
                <a:uLnTx/>
                <a:uFillTx/>
                <a:latin typeface="Arial" panose="020B0604020202020204"/>
                <a:ea typeface="+mn-ea"/>
                <a:cs typeface="+mn-cs"/>
              </a:rPr>
              <a:t>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F7F7F"/>
                </a:solidFill>
                <a:effectLst/>
                <a:uLnTx/>
                <a:uFillTx/>
                <a:latin typeface="Arial" panose="020B0604020202020204"/>
                <a:ea typeface="+mn-ea"/>
                <a:cs typeface="+mn-cs"/>
              </a:rPr>
              <a:t>3</a:t>
            </a:r>
          </a:p>
        </p:txBody>
      </p:sp>
      <p:sp>
        <p:nvSpPr>
          <p:cNvPr id="35" name="TextBox 34">
            <a:extLst>
              <a:ext uri="{FF2B5EF4-FFF2-40B4-BE49-F238E27FC236}">
                <a16:creationId xmlns:a16="http://schemas.microsoft.com/office/drawing/2014/main" id="{AC57F2C7-5C23-80A0-E7ED-252343F82B32}"/>
              </a:ext>
            </a:extLst>
          </p:cNvPr>
          <p:cNvSpPr txBox="1"/>
          <p:nvPr/>
        </p:nvSpPr>
        <p:spPr>
          <a:xfrm>
            <a:off x="5383577" y="5105357"/>
            <a:ext cx="115416" cy="246221"/>
          </a:xfrm>
          <a:prstGeom prst="rect">
            <a:avLst/>
          </a:prstGeom>
          <a:noFill/>
        </p:spPr>
        <p:txBody>
          <a:bodyPr wrap="non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8200"/>
                </a:solidFill>
                <a:effectLst/>
                <a:uLnTx/>
                <a:uFillTx/>
                <a:latin typeface="Arial" panose="020B0604020202020204"/>
                <a:ea typeface="+mn-ea"/>
                <a:cs typeface="+mn-cs"/>
              </a:rPr>
              <a:t>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F7F7F"/>
                </a:solidFill>
                <a:effectLst/>
                <a:uLnTx/>
                <a:uFillTx/>
                <a:latin typeface="Arial" panose="020B0604020202020204"/>
                <a:ea typeface="+mn-ea"/>
                <a:cs typeface="+mn-cs"/>
              </a:rPr>
              <a:t>3</a:t>
            </a:r>
          </a:p>
        </p:txBody>
      </p:sp>
      <p:sp>
        <p:nvSpPr>
          <p:cNvPr id="36" name="TextBox 35">
            <a:extLst>
              <a:ext uri="{FF2B5EF4-FFF2-40B4-BE49-F238E27FC236}">
                <a16:creationId xmlns:a16="http://schemas.microsoft.com/office/drawing/2014/main" id="{E0CD5C50-D6F3-F17B-E16A-A5F6775DC7BD}"/>
              </a:ext>
            </a:extLst>
          </p:cNvPr>
          <p:cNvSpPr txBox="1"/>
          <p:nvPr/>
        </p:nvSpPr>
        <p:spPr>
          <a:xfrm>
            <a:off x="5598152" y="5105357"/>
            <a:ext cx="57708" cy="246221"/>
          </a:xfrm>
          <a:prstGeom prst="rect">
            <a:avLst/>
          </a:prstGeom>
          <a:noFill/>
        </p:spPr>
        <p:txBody>
          <a:bodyPr wrap="non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8200"/>
                </a:solidFill>
                <a:effectLst/>
                <a:uLnTx/>
                <a:uFillTx/>
                <a:latin typeface="Arial" panose="020B0604020202020204"/>
                <a:ea typeface="+mn-ea"/>
                <a:cs typeface="+mn-cs"/>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F7F7F"/>
                </a:solidFill>
                <a:effectLst/>
                <a:uLnTx/>
                <a:uFillTx/>
                <a:latin typeface="Arial" panose="020B0604020202020204"/>
                <a:ea typeface="+mn-ea"/>
                <a:cs typeface="+mn-cs"/>
              </a:rPr>
              <a:t>2</a:t>
            </a:r>
          </a:p>
        </p:txBody>
      </p:sp>
      <p:sp>
        <p:nvSpPr>
          <p:cNvPr id="37" name="TextBox 36">
            <a:extLst>
              <a:ext uri="{FF2B5EF4-FFF2-40B4-BE49-F238E27FC236}">
                <a16:creationId xmlns:a16="http://schemas.microsoft.com/office/drawing/2014/main" id="{C16DC6C2-B84F-06F5-8797-7C162F68E2D0}"/>
              </a:ext>
            </a:extLst>
          </p:cNvPr>
          <p:cNvSpPr txBox="1"/>
          <p:nvPr/>
        </p:nvSpPr>
        <p:spPr>
          <a:xfrm>
            <a:off x="5776239" y="5105357"/>
            <a:ext cx="57708" cy="246221"/>
          </a:xfrm>
          <a:prstGeom prst="rect">
            <a:avLst/>
          </a:prstGeom>
          <a:noFill/>
        </p:spPr>
        <p:txBody>
          <a:bodyPr wrap="non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8200"/>
                </a:solidFill>
                <a:effectLst/>
                <a:uLnTx/>
                <a:uFillTx/>
                <a:latin typeface="Arial" panose="020B0604020202020204"/>
                <a:ea typeface="+mn-ea"/>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F7F7F"/>
                </a:solidFill>
                <a:effectLst/>
                <a:uLnTx/>
                <a:uFillTx/>
                <a:latin typeface="Arial" panose="020B0604020202020204"/>
                <a:ea typeface="+mn-ea"/>
                <a:cs typeface="+mn-cs"/>
              </a:rPr>
              <a:t>1</a:t>
            </a:r>
          </a:p>
        </p:txBody>
      </p:sp>
      <p:sp>
        <p:nvSpPr>
          <p:cNvPr id="38" name="TextBox 37">
            <a:extLst>
              <a:ext uri="{FF2B5EF4-FFF2-40B4-BE49-F238E27FC236}">
                <a16:creationId xmlns:a16="http://schemas.microsoft.com/office/drawing/2014/main" id="{CBB40566-902B-BEB9-FD19-2C8CFCF3045E}"/>
              </a:ext>
            </a:extLst>
          </p:cNvPr>
          <p:cNvSpPr txBox="1"/>
          <p:nvPr/>
        </p:nvSpPr>
        <p:spPr>
          <a:xfrm>
            <a:off x="5960728" y="5105357"/>
            <a:ext cx="57708" cy="246221"/>
          </a:xfrm>
          <a:prstGeom prst="rect">
            <a:avLst/>
          </a:prstGeom>
          <a:noFill/>
        </p:spPr>
        <p:txBody>
          <a:bodyPr wrap="non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8200"/>
                </a:solidFill>
                <a:effectLst/>
                <a:uLnTx/>
                <a:uFillTx/>
                <a:latin typeface="Arial" panose="020B0604020202020204"/>
                <a:ea typeface="+mn-ea"/>
                <a:cs typeface="+mn-cs"/>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F7F7F"/>
                </a:solidFill>
                <a:effectLst/>
                <a:uLnTx/>
                <a:uFillTx/>
                <a:latin typeface="Arial" panose="020B0604020202020204"/>
                <a:ea typeface="+mn-ea"/>
                <a:cs typeface="+mn-cs"/>
              </a:rPr>
              <a:t>0</a:t>
            </a:r>
          </a:p>
        </p:txBody>
      </p:sp>
      <p:sp>
        <p:nvSpPr>
          <p:cNvPr id="39" name="TextBox 38">
            <a:extLst>
              <a:ext uri="{FF2B5EF4-FFF2-40B4-BE49-F238E27FC236}">
                <a16:creationId xmlns:a16="http://schemas.microsoft.com/office/drawing/2014/main" id="{E150A7E8-19D9-3F72-BD58-0489A92E7368}"/>
              </a:ext>
            </a:extLst>
          </p:cNvPr>
          <p:cNvSpPr txBox="1"/>
          <p:nvPr/>
        </p:nvSpPr>
        <p:spPr>
          <a:xfrm>
            <a:off x="6128539" y="5105357"/>
            <a:ext cx="57708" cy="123111"/>
          </a:xfrm>
          <a:prstGeom prst="rect">
            <a:avLst/>
          </a:prstGeom>
          <a:noFill/>
        </p:spPr>
        <p:txBody>
          <a:bodyPr wrap="non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8200"/>
                </a:solidFill>
                <a:effectLst/>
                <a:uLnTx/>
                <a:uFillTx/>
                <a:latin typeface="Arial" panose="020B0604020202020204"/>
                <a:ea typeface="+mn-ea"/>
                <a:cs typeface="+mn-cs"/>
              </a:rPr>
              <a:t>0</a:t>
            </a:r>
          </a:p>
        </p:txBody>
      </p:sp>
      <p:sp>
        <p:nvSpPr>
          <p:cNvPr id="40" name="TextBox 39">
            <a:extLst>
              <a:ext uri="{FF2B5EF4-FFF2-40B4-BE49-F238E27FC236}">
                <a16:creationId xmlns:a16="http://schemas.microsoft.com/office/drawing/2014/main" id="{89383CCC-4982-108B-2291-FC9425E90C30}"/>
              </a:ext>
            </a:extLst>
          </p:cNvPr>
          <p:cNvSpPr txBox="1"/>
          <p:nvPr/>
        </p:nvSpPr>
        <p:spPr>
          <a:xfrm>
            <a:off x="243132" y="5094166"/>
            <a:ext cx="405239" cy="246221"/>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10" normalizeH="0" baseline="0" noProof="0" dirty="0">
                <a:ln>
                  <a:noFill/>
                </a:ln>
                <a:solidFill>
                  <a:srgbClr val="FF8200"/>
                </a:solidFill>
                <a:effectLst/>
                <a:uLnTx/>
                <a:uFillTx/>
                <a:latin typeface="Arial" panose="020B0604020202020204"/>
                <a:ea typeface="+mn-ea"/>
                <a:cs typeface="+mn-cs"/>
              </a:rPr>
              <a:t>Niraparib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10" normalizeH="0" baseline="0" noProof="0" dirty="0">
                <a:ln>
                  <a:noFill/>
                </a:ln>
                <a:solidFill>
                  <a:srgbClr val="7F7F7F"/>
                </a:solidFill>
                <a:effectLst/>
                <a:uLnTx/>
                <a:uFillTx/>
                <a:latin typeface="Arial" panose="020B0604020202020204"/>
                <a:ea typeface="+mn-ea"/>
                <a:cs typeface="+mn-cs"/>
              </a:rPr>
              <a:t>Placebo</a:t>
            </a:r>
          </a:p>
        </p:txBody>
      </p:sp>
      <p:cxnSp>
        <p:nvCxnSpPr>
          <p:cNvPr id="41" name="Straight Connector 40">
            <a:extLst>
              <a:ext uri="{FF2B5EF4-FFF2-40B4-BE49-F238E27FC236}">
                <a16:creationId xmlns:a16="http://schemas.microsoft.com/office/drawing/2014/main" id="{9EC8027D-A7F5-3624-4A98-67B117EBC794}"/>
              </a:ext>
            </a:extLst>
          </p:cNvPr>
          <p:cNvCxnSpPr>
            <a:cxnSpLocks/>
          </p:cNvCxnSpPr>
          <p:nvPr/>
        </p:nvCxnSpPr>
        <p:spPr>
          <a:xfrm flipV="1">
            <a:off x="825261" y="2156908"/>
            <a:ext cx="0" cy="252894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37ACA2A1-DF57-2CA3-2D82-98FC613B3273}"/>
              </a:ext>
            </a:extLst>
          </p:cNvPr>
          <p:cNvSpPr txBox="1"/>
          <p:nvPr/>
        </p:nvSpPr>
        <p:spPr>
          <a:xfrm>
            <a:off x="522138" y="2096016"/>
            <a:ext cx="192361" cy="138499"/>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100</a:t>
            </a:r>
          </a:p>
        </p:txBody>
      </p:sp>
      <p:cxnSp>
        <p:nvCxnSpPr>
          <p:cNvPr id="43" name="Straight Connector 42">
            <a:extLst>
              <a:ext uri="{FF2B5EF4-FFF2-40B4-BE49-F238E27FC236}">
                <a16:creationId xmlns:a16="http://schemas.microsoft.com/office/drawing/2014/main" id="{7DD5947A-4CC2-903A-E692-7AD0BF271BA0}"/>
              </a:ext>
            </a:extLst>
          </p:cNvPr>
          <p:cNvCxnSpPr>
            <a:cxnSpLocks/>
          </p:cNvCxnSpPr>
          <p:nvPr/>
        </p:nvCxnSpPr>
        <p:spPr>
          <a:xfrm>
            <a:off x="731343" y="2165266"/>
            <a:ext cx="90513"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6B74CF0-10DD-DE7D-40A0-F96157D7BA83}"/>
              </a:ext>
            </a:extLst>
          </p:cNvPr>
          <p:cNvSpPr txBox="1"/>
          <p:nvPr/>
        </p:nvSpPr>
        <p:spPr>
          <a:xfrm>
            <a:off x="586262" y="2355491"/>
            <a:ext cx="128240" cy="138499"/>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90</a:t>
            </a:r>
          </a:p>
        </p:txBody>
      </p:sp>
      <p:cxnSp>
        <p:nvCxnSpPr>
          <p:cNvPr id="45" name="Straight Connector 44">
            <a:extLst>
              <a:ext uri="{FF2B5EF4-FFF2-40B4-BE49-F238E27FC236}">
                <a16:creationId xmlns:a16="http://schemas.microsoft.com/office/drawing/2014/main" id="{603F7B41-10D8-913A-9DAE-8283FCD970CF}"/>
              </a:ext>
            </a:extLst>
          </p:cNvPr>
          <p:cNvCxnSpPr>
            <a:cxnSpLocks/>
          </p:cNvCxnSpPr>
          <p:nvPr/>
        </p:nvCxnSpPr>
        <p:spPr>
          <a:xfrm>
            <a:off x="731343" y="2424741"/>
            <a:ext cx="90513"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F1118EA4-1861-E283-205A-25E13FB15401}"/>
              </a:ext>
            </a:extLst>
          </p:cNvPr>
          <p:cNvSpPr txBox="1"/>
          <p:nvPr/>
        </p:nvSpPr>
        <p:spPr>
          <a:xfrm>
            <a:off x="586262" y="2603843"/>
            <a:ext cx="128240" cy="138499"/>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80</a:t>
            </a:r>
          </a:p>
        </p:txBody>
      </p:sp>
      <p:cxnSp>
        <p:nvCxnSpPr>
          <p:cNvPr id="47" name="Straight Connector 46">
            <a:extLst>
              <a:ext uri="{FF2B5EF4-FFF2-40B4-BE49-F238E27FC236}">
                <a16:creationId xmlns:a16="http://schemas.microsoft.com/office/drawing/2014/main" id="{FB125DFF-976E-6EB1-4033-E91744F48083}"/>
              </a:ext>
            </a:extLst>
          </p:cNvPr>
          <p:cNvCxnSpPr>
            <a:cxnSpLocks/>
          </p:cNvCxnSpPr>
          <p:nvPr/>
        </p:nvCxnSpPr>
        <p:spPr>
          <a:xfrm>
            <a:off x="731343" y="2673095"/>
            <a:ext cx="90513"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AFF24F7F-1D79-8936-7AB4-4D533EFBB240}"/>
              </a:ext>
            </a:extLst>
          </p:cNvPr>
          <p:cNvSpPr txBox="1"/>
          <p:nvPr/>
        </p:nvSpPr>
        <p:spPr>
          <a:xfrm>
            <a:off x="586262" y="2858868"/>
            <a:ext cx="128240" cy="138499"/>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70</a:t>
            </a:r>
          </a:p>
        </p:txBody>
      </p:sp>
      <p:cxnSp>
        <p:nvCxnSpPr>
          <p:cNvPr id="49" name="Straight Connector 48">
            <a:extLst>
              <a:ext uri="{FF2B5EF4-FFF2-40B4-BE49-F238E27FC236}">
                <a16:creationId xmlns:a16="http://schemas.microsoft.com/office/drawing/2014/main" id="{0019B4B7-C407-846A-E70D-84B13E191376}"/>
              </a:ext>
            </a:extLst>
          </p:cNvPr>
          <p:cNvCxnSpPr>
            <a:cxnSpLocks/>
          </p:cNvCxnSpPr>
          <p:nvPr/>
        </p:nvCxnSpPr>
        <p:spPr>
          <a:xfrm>
            <a:off x="731343" y="2928118"/>
            <a:ext cx="90513"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CE950B05-141B-1748-10E0-AA9F6B99133C}"/>
              </a:ext>
            </a:extLst>
          </p:cNvPr>
          <p:cNvSpPr txBox="1"/>
          <p:nvPr/>
        </p:nvSpPr>
        <p:spPr>
          <a:xfrm>
            <a:off x="586262" y="3112728"/>
            <a:ext cx="128240" cy="138499"/>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60</a:t>
            </a:r>
          </a:p>
        </p:txBody>
      </p:sp>
      <p:cxnSp>
        <p:nvCxnSpPr>
          <p:cNvPr id="51" name="Straight Connector 50">
            <a:extLst>
              <a:ext uri="{FF2B5EF4-FFF2-40B4-BE49-F238E27FC236}">
                <a16:creationId xmlns:a16="http://schemas.microsoft.com/office/drawing/2014/main" id="{F650D4F1-C404-4AF0-27DB-2E6D6D2B49E9}"/>
              </a:ext>
            </a:extLst>
          </p:cNvPr>
          <p:cNvCxnSpPr>
            <a:cxnSpLocks/>
          </p:cNvCxnSpPr>
          <p:nvPr/>
        </p:nvCxnSpPr>
        <p:spPr>
          <a:xfrm>
            <a:off x="731343" y="3181980"/>
            <a:ext cx="90513"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EF737FD1-B1D9-BD1D-7C0D-AB7437B7F113}"/>
              </a:ext>
            </a:extLst>
          </p:cNvPr>
          <p:cNvSpPr txBox="1"/>
          <p:nvPr/>
        </p:nvSpPr>
        <p:spPr>
          <a:xfrm>
            <a:off x="586262" y="3355641"/>
            <a:ext cx="128240" cy="138499"/>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50</a:t>
            </a:r>
          </a:p>
        </p:txBody>
      </p:sp>
      <p:cxnSp>
        <p:nvCxnSpPr>
          <p:cNvPr id="53" name="Straight Connector 52">
            <a:extLst>
              <a:ext uri="{FF2B5EF4-FFF2-40B4-BE49-F238E27FC236}">
                <a16:creationId xmlns:a16="http://schemas.microsoft.com/office/drawing/2014/main" id="{C7E628B3-4453-8DAC-FCF3-C9669AB7D0F2}"/>
              </a:ext>
            </a:extLst>
          </p:cNvPr>
          <p:cNvCxnSpPr>
            <a:cxnSpLocks/>
          </p:cNvCxnSpPr>
          <p:nvPr/>
        </p:nvCxnSpPr>
        <p:spPr>
          <a:xfrm>
            <a:off x="731343" y="3424891"/>
            <a:ext cx="90513"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1CAEAF4B-12CF-5FE2-AC10-BB3953C9D30E}"/>
              </a:ext>
            </a:extLst>
          </p:cNvPr>
          <p:cNvSpPr txBox="1"/>
          <p:nvPr/>
        </p:nvSpPr>
        <p:spPr>
          <a:xfrm>
            <a:off x="586262" y="3614729"/>
            <a:ext cx="128240" cy="138499"/>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40</a:t>
            </a:r>
          </a:p>
        </p:txBody>
      </p:sp>
      <p:cxnSp>
        <p:nvCxnSpPr>
          <p:cNvPr id="55" name="Straight Connector 54">
            <a:extLst>
              <a:ext uri="{FF2B5EF4-FFF2-40B4-BE49-F238E27FC236}">
                <a16:creationId xmlns:a16="http://schemas.microsoft.com/office/drawing/2014/main" id="{C1EF8D0F-3711-AA98-F721-9216A0423277}"/>
              </a:ext>
            </a:extLst>
          </p:cNvPr>
          <p:cNvCxnSpPr>
            <a:cxnSpLocks/>
          </p:cNvCxnSpPr>
          <p:nvPr/>
        </p:nvCxnSpPr>
        <p:spPr>
          <a:xfrm>
            <a:off x="731343" y="3683979"/>
            <a:ext cx="90513"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7B8A6DAC-883A-F8C3-32E5-727364CEA523}"/>
              </a:ext>
            </a:extLst>
          </p:cNvPr>
          <p:cNvSpPr txBox="1"/>
          <p:nvPr/>
        </p:nvSpPr>
        <p:spPr>
          <a:xfrm>
            <a:off x="586262" y="3860349"/>
            <a:ext cx="128240" cy="138499"/>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30</a:t>
            </a:r>
          </a:p>
        </p:txBody>
      </p:sp>
      <p:cxnSp>
        <p:nvCxnSpPr>
          <p:cNvPr id="57" name="Straight Connector 56">
            <a:extLst>
              <a:ext uri="{FF2B5EF4-FFF2-40B4-BE49-F238E27FC236}">
                <a16:creationId xmlns:a16="http://schemas.microsoft.com/office/drawing/2014/main" id="{A2E91D54-DC5E-1688-0173-104096DF888D}"/>
              </a:ext>
            </a:extLst>
          </p:cNvPr>
          <p:cNvCxnSpPr>
            <a:cxnSpLocks/>
          </p:cNvCxnSpPr>
          <p:nvPr/>
        </p:nvCxnSpPr>
        <p:spPr>
          <a:xfrm>
            <a:off x="731343" y="3929598"/>
            <a:ext cx="90513"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94333257-3989-8B39-68BD-6F13C6DD353B}"/>
              </a:ext>
            </a:extLst>
          </p:cNvPr>
          <p:cNvSpPr txBox="1"/>
          <p:nvPr/>
        </p:nvSpPr>
        <p:spPr>
          <a:xfrm>
            <a:off x="586262" y="4114441"/>
            <a:ext cx="128240" cy="138499"/>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20</a:t>
            </a:r>
          </a:p>
        </p:txBody>
      </p:sp>
      <p:cxnSp>
        <p:nvCxnSpPr>
          <p:cNvPr id="59" name="Straight Connector 58">
            <a:extLst>
              <a:ext uri="{FF2B5EF4-FFF2-40B4-BE49-F238E27FC236}">
                <a16:creationId xmlns:a16="http://schemas.microsoft.com/office/drawing/2014/main" id="{3FC18D6C-F776-AC22-D7A6-EE59AC98995C}"/>
              </a:ext>
            </a:extLst>
          </p:cNvPr>
          <p:cNvCxnSpPr>
            <a:cxnSpLocks/>
          </p:cNvCxnSpPr>
          <p:nvPr/>
        </p:nvCxnSpPr>
        <p:spPr>
          <a:xfrm>
            <a:off x="731343" y="4183691"/>
            <a:ext cx="90513"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6C193E0D-24BA-28FB-4DFF-43CDD75A21B1}"/>
              </a:ext>
            </a:extLst>
          </p:cNvPr>
          <p:cNvSpPr txBox="1"/>
          <p:nvPr/>
        </p:nvSpPr>
        <p:spPr>
          <a:xfrm>
            <a:off x="586262" y="4363801"/>
            <a:ext cx="128240" cy="138499"/>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10</a:t>
            </a:r>
          </a:p>
        </p:txBody>
      </p:sp>
      <p:cxnSp>
        <p:nvCxnSpPr>
          <p:cNvPr id="61" name="Straight Connector 60">
            <a:extLst>
              <a:ext uri="{FF2B5EF4-FFF2-40B4-BE49-F238E27FC236}">
                <a16:creationId xmlns:a16="http://schemas.microsoft.com/office/drawing/2014/main" id="{87EFEB56-4BA5-F0F5-758D-589F7C5C0830}"/>
              </a:ext>
            </a:extLst>
          </p:cNvPr>
          <p:cNvCxnSpPr>
            <a:cxnSpLocks/>
          </p:cNvCxnSpPr>
          <p:nvPr/>
        </p:nvCxnSpPr>
        <p:spPr>
          <a:xfrm>
            <a:off x="731343" y="4433053"/>
            <a:ext cx="90513"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43CC1C4D-5C32-8F0C-9733-F110029FD019}"/>
              </a:ext>
            </a:extLst>
          </p:cNvPr>
          <p:cNvSpPr txBox="1"/>
          <p:nvPr/>
        </p:nvSpPr>
        <p:spPr>
          <a:xfrm>
            <a:off x="650379" y="4617844"/>
            <a:ext cx="64121" cy="138499"/>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0</a:t>
            </a:r>
          </a:p>
        </p:txBody>
      </p:sp>
      <p:cxnSp>
        <p:nvCxnSpPr>
          <p:cNvPr id="63" name="Straight Connector 62">
            <a:extLst>
              <a:ext uri="{FF2B5EF4-FFF2-40B4-BE49-F238E27FC236}">
                <a16:creationId xmlns:a16="http://schemas.microsoft.com/office/drawing/2014/main" id="{F2036649-C436-FC47-D1D7-BA0B32AD3EC4}"/>
              </a:ext>
            </a:extLst>
          </p:cNvPr>
          <p:cNvCxnSpPr>
            <a:cxnSpLocks/>
          </p:cNvCxnSpPr>
          <p:nvPr/>
        </p:nvCxnSpPr>
        <p:spPr>
          <a:xfrm>
            <a:off x="731343" y="4687095"/>
            <a:ext cx="90513"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54E403F5-79C2-05E2-BBA1-4CF77427AE94}"/>
              </a:ext>
            </a:extLst>
          </p:cNvPr>
          <p:cNvCxnSpPr>
            <a:cxnSpLocks/>
          </p:cNvCxnSpPr>
          <p:nvPr/>
        </p:nvCxnSpPr>
        <p:spPr>
          <a:xfrm>
            <a:off x="821856" y="4687095"/>
            <a:ext cx="5341183"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57" name="TextBox 256">
            <a:extLst>
              <a:ext uri="{FF2B5EF4-FFF2-40B4-BE49-F238E27FC236}">
                <a16:creationId xmlns:a16="http://schemas.microsoft.com/office/drawing/2014/main" id="{AB82F1AA-24F6-767D-B2E9-ABA71468CA94}"/>
              </a:ext>
            </a:extLst>
          </p:cNvPr>
          <p:cNvSpPr txBox="1"/>
          <p:nvPr/>
        </p:nvSpPr>
        <p:spPr>
          <a:xfrm>
            <a:off x="793201" y="4770160"/>
            <a:ext cx="6412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0</a:t>
            </a:r>
          </a:p>
        </p:txBody>
      </p:sp>
      <p:cxnSp>
        <p:nvCxnSpPr>
          <p:cNvPr id="258" name="Straight Connector 257">
            <a:extLst>
              <a:ext uri="{FF2B5EF4-FFF2-40B4-BE49-F238E27FC236}">
                <a16:creationId xmlns:a16="http://schemas.microsoft.com/office/drawing/2014/main" id="{C431F28D-3AB0-787C-E16D-221A54F38EB6}"/>
              </a:ext>
            </a:extLst>
          </p:cNvPr>
          <p:cNvCxnSpPr>
            <a:cxnSpLocks/>
          </p:cNvCxnSpPr>
          <p:nvPr/>
        </p:nvCxnSpPr>
        <p:spPr>
          <a:xfrm flipV="1">
            <a:off x="826177" y="4685850"/>
            <a:ext cx="0" cy="6168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59" name="TextBox 258">
            <a:extLst>
              <a:ext uri="{FF2B5EF4-FFF2-40B4-BE49-F238E27FC236}">
                <a16:creationId xmlns:a16="http://schemas.microsoft.com/office/drawing/2014/main" id="{D188D2CA-A5E8-ACAE-AB00-DE6B0D9517F2}"/>
              </a:ext>
            </a:extLst>
          </p:cNvPr>
          <p:cNvSpPr txBox="1"/>
          <p:nvPr/>
        </p:nvSpPr>
        <p:spPr>
          <a:xfrm>
            <a:off x="974750" y="4770160"/>
            <a:ext cx="6412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2</a:t>
            </a:r>
          </a:p>
        </p:txBody>
      </p:sp>
      <p:cxnSp>
        <p:nvCxnSpPr>
          <p:cNvPr id="260" name="Straight Connector 259">
            <a:extLst>
              <a:ext uri="{FF2B5EF4-FFF2-40B4-BE49-F238E27FC236}">
                <a16:creationId xmlns:a16="http://schemas.microsoft.com/office/drawing/2014/main" id="{7DA0A400-6BD7-2118-DC41-D78B5B71198E}"/>
              </a:ext>
            </a:extLst>
          </p:cNvPr>
          <p:cNvCxnSpPr>
            <a:cxnSpLocks/>
          </p:cNvCxnSpPr>
          <p:nvPr/>
        </p:nvCxnSpPr>
        <p:spPr>
          <a:xfrm flipV="1">
            <a:off x="1007725" y="4685850"/>
            <a:ext cx="0" cy="6168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61" name="TextBox 260">
            <a:extLst>
              <a:ext uri="{FF2B5EF4-FFF2-40B4-BE49-F238E27FC236}">
                <a16:creationId xmlns:a16="http://schemas.microsoft.com/office/drawing/2014/main" id="{8455D7D7-D036-8E8E-9A61-91B41F8401A7}"/>
              </a:ext>
            </a:extLst>
          </p:cNvPr>
          <p:cNvSpPr txBox="1"/>
          <p:nvPr/>
        </p:nvSpPr>
        <p:spPr>
          <a:xfrm>
            <a:off x="1151149" y="4770160"/>
            <a:ext cx="6412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4</a:t>
            </a:r>
          </a:p>
        </p:txBody>
      </p:sp>
      <p:cxnSp>
        <p:nvCxnSpPr>
          <p:cNvPr id="262" name="Straight Connector 261">
            <a:extLst>
              <a:ext uri="{FF2B5EF4-FFF2-40B4-BE49-F238E27FC236}">
                <a16:creationId xmlns:a16="http://schemas.microsoft.com/office/drawing/2014/main" id="{38FE74A4-D4A1-89CB-53FC-33BE0879ACE5}"/>
              </a:ext>
            </a:extLst>
          </p:cNvPr>
          <p:cNvCxnSpPr>
            <a:cxnSpLocks/>
          </p:cNvCxnSpPr>
          <p:nvPr/>
        </p:nvCxnSpPr>
        <p:spPr>
          <a:xfrm flipV="1">
            <a:off x="1184126" y="4685850"/>
            <a:ext cx="0" cy="6168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63" name="TextBox 262">
            <a:extLst>
              <a:ext uri="{FF2B5EF4-FFF2-40B4-BE49-F238E27FC236}">
                <a16:creationId xmlns:a16="http://schemas.microsoft.com/office/drawing/2014/main" id="{D1AD6D5F-2FE3-57A2-8C21-05761F668968}"/>
              </a:ext>
            </a:extLst>
          </p:cNvPr>
          <p:cNvSpPr txBox="1"/>
          <p:nvPr/>
        </p:nvSpPr>
        <p:spPr>
          <a:xfrm>
            <a:off x="1332443" y="4770160"/>
            <a:ext cx="6412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6</a:t>
            </a:r>
          </a:p>
        </p:txBody>
      </p:sp>
      <p:cxnSp>
        <p:nvCxnSpPr>
          <p:cNvPr id="264" name="Straight Connector 263">
            <a:extLst>
              <a:ext uri="{FF2B5EF4-FFF2-40B4-BE49-F238E27FC236}">
                <a16:creationId xmlns:a16="http://schemas.microsoft.com/office/drawing/2014/main" id="{94807AEF-2DEF-5719-38D6-D7781C42B6A6}"/>
              </a:ext>
            </a:extLst>
          </p:cNvPr>
          <p:cNvCxnSpPr>
            <a:cxnSpLocks/>
          </p:cNvCxnSpPr>
          <p:nvPr/>
        </p:nvCxnSpPr>
        <p:spPr>
          <a:xfrm flipV="1">
            <a:off x="1365420" y="4685850"/>
            <a:ext cx="0" cy="6168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65" name="TextBox 264">
            <a:extLst>
              <a:ext uri="{FF2B5EF4-FFF2-40B4-BE49-F238E27FC236}">
                <a16:creationId xmlns:a16="http://schemas.microsoft.com/office/drawing/2014/main" id="{C3F7035E-C1E3-E2D1-37E9-32DA07577074}"/>
              </a:ext>
            </a:extLst>
          </p:cNvPr>
          <p:cNvSpPr txBox="1"/>
          <p:nvPr/>
        </p:nvSpPr>
        <p:spPr>
          <a:xfrm>
            <a:off x="1510676" y="4770160"/>
            <a:ext cx="64120"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8</a:t>
            </a:r>
          </a:p>
        </p:txBody>
      </p:sp>
      <p:cxnSp>
        <p:nvCxnSpPr>
          <p:cNvPr id="266" name="Straight Connector 265">
            <a:extLst>
              <a:ext uri="{FF2B5EF4-FFF2-40B4-BE49-F238E27FC236}">
                <a16:creationId xmlns:a16="http://schemas.microsoft.com/office/drawing/2014/main" id="{ED762AD6-EB71-6331-139D-13BA4E082331}"/>
              </a:ext>
            </a:extLst>
          </p:cNvPr>
          <p:cNvCxnSpPr>
            <a:cxnSpLocks/>
          </p:cNvCxnSpPr>
          <p:nvPr/>
        </p:nvCxnSpPr>
        <p:spPr>
          <a:xfrm flipV="1">
            <a:off x="1543651" y="4685850"/>
            <a:ext cx="0" cy="6168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67" name="TextBox 266">
            <a:extLst>
              <a:ext uri="{FF2B5EF4-FFF2-40B4-BE49-F238E27FC236}">
                <a16:creationId xmlns:a16="http://schemas.microsoft.com/office/drawing/2014/main" id="{A89E77FF-D31E-E1BB-B73D-07649F651A08}"/>
              </a:ext>
            </a:extLst>
          </p:cNvPr>
          <p:cNvSpPr txBox="1"/>
          <p:nvPr/>
        </p:nvSpPr>
        <p:spPr>
          <a:xfrm>
            <a:off x="1647774" y="4770160"/>
            <a:ext cx="128241"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10</a:t>
            </a:r>
          </a:p>
        </p:txBody>
      </p:sp>
      <p:cxnSp>
        <p:nvCxnSpPr>
          <p:cNvPr id="268" name="Straight Connector 267">
            <a:extLst>
              <a:ext uri="{FF2B5EF4-FFF2-40B4-BE49-F238E27FC236}">
                <a16:creationId xmlns:a16="http://schemas.microsoft.com/office/drawing/2014/main" id="{29F9A279-9E82-9A54-478F-233E42673283}"/>
              </a:ext>
            </a:extLst>
          </p:cNvPr>
          <p:cNvCxnSpPr>
            <a:cxnSpLocks/>
          </p:cNvCxnSpPr>
          <p:nvPr/>
        </p:nvCxnSpPr>
        <p:spPr>
          <a:xfrm flipV="1">
            <a:off x="1712810" y="4685850"/>
            <a:ext cx="0" cy="6168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69" name="TextBox 268">
            <a:extLst>
              <a:ext uri="{FF2B5EF4-FFF2-40B4-BE49-F238E27FC236}">
                <a16:creationId xmlns:a16="http://schemas.microsoft.com/office/drawing/2014/main" id="{2E4A4EB6-EC3D-A596-0400-4B2C93D02D34}"/>
              </a:ext>
            </a:extLst>
          </p:cNvPr>
          <p:cNvSpPr txBox="1"/>
          <p:nvPr/>
        </p:nvSpPr>
        <p:spPr>
          <a:xfrm>
            <a:off x="1826201" y="4770160"/>
            <a:ext cx="128241"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12</a:t>
            </a:r>
          </a:p>
        </p:txBody>
      </p:sp>
      <p:cxnSp>
        <p:nvCxnSpPr>
          <p:cNvPr id="270" name="Straight Connector 269">
            <a:extLst>
              <a:ext uri="{FF2B5EF4-FFF2-40B4-BE49-F238E27FC236}">
                <a16:creationId xmlns:a16="http://schemas.microsoft.com/office/drawing/2014/main" id="{6F60C6B6-A132-B19B-C25D-24D705778B42}"/>
              </a:ext>
            </a:extLst>
          </p:cNvPr>
          <p:cNvCxnSpPr>
            <a:cxnSpLocks/>
          </p:cNvCxnSpPr>
          <p:nvPr/>
        </p:nvCxnSpPr>
        <p:spPr>
          <a:xfrm flipV="1">
            <a:off x="1891239" y="4685850"/>
            <a:ext cx="0" cy="6168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71" name="TextBox 270">
            <a:extLst>
              <a:ext uri="{FF2B5EF4-FFF2-40B4-BE49-F238E27FC236}">
                <a16:creationId xmlns:a16="http://schemas.microsoft.com/office/drawing/2014/main" id="{721DD900-254A-8C7F-7CB3-40FDAFD3453F}"/>
              </a:ext>
            </a:extLst>
          </p:cNvPr>
          <p:cNvSpPr txBox="1"/>
          <p:nvPr/>
        </p:nvSpPr>
        <p:spPr>
          <a:xfrm>
            <a:off x="2011265" y="4770160"/>
            <a:ext cx="128241"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14</a:t>
            </a:r>
          </a:p>
        </p:txBody>
      </p:sp>
      <p:cxnSp>
        <p:nvCxnSpPr>
          <p:cNvPr id="272" name="Straight Connector 271">
            <a:extLst>
              <a:ext uri="{FF2B5EF4-FFF2-40B4-BE49-F238E27FC236}">
                <a16:creationId xmlns:a16="http://schemas.microsoft.com/office/drawing/2014/main" id="{5FA21046-6AAC-FF14-E8C5-BE6FA1602CC4}"/>
              </a:ext>
            </a:extLst>
          </p:cNvPr>
          <p:cNvCxnSpPr>
            <a:cxnSpLocks/>
          </p:cNvCxnSpPr>
          <p:nvPr/>
        </p:nvCxnSpPr>
        <p:spPr>
          <a:xfrm flipV="1">
            <a:off x="2076303" y="4685850"/>
            <a:ext cx="0" cy="6168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73" name="TextBox 272">
            <a:extLst>
              <a:ext uri="{FF2B5EF4-FFF2-40B4-BE49-F238E27FC236}">
                <a16:creationId xmlns:a16="http://schemas.microsoft.com/office/drawing/2014/main" id="{AB25A4AC-49B2-D5EC-C56F-C1C418672335}"/>
              </a:ext>
            </a:extLst>
          </p:cNvPr>
          <p:cNvSpPr txBox="1"/>
          <p:nvPr/>
        </p:nvSpPr>
        <p:spPr>
          <a:xfrm>
            <a:off x="2192237" y="4770160"/>
            <a:ext cx="128241"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16</a:t>
            </a:r>
          </a:p>
        </p:txBody>
      </p:sp>
      <p:cxnSp>
        <p:nvCxnSpPr>
          <p:cNvPr id="274" name="Straight Connector 273">
            <a:extLst>
              <a:ext uri="{FF2B5EF4-FFF2-40B4-BE49-F238E27FC236}">
                <a16:creationId xmlns:a16="http://schemas.microsoft.com/office/drawing/2014/main" id="{9165F0D5-E839-77FA-B3F2-655607938FA5}"/>
              </a:ext>
            </a:extLst>
          </p:cNvPr>
          <p:cNvCxnSpPr>
            <a:cxnSpLocks/>
          </p:cNvCxnSpPr>
          <p:nvPr/>
        </p:nvCxnSpPr>
        <p:spPr>
          <a:xfrm flipV="1">
            <a:off x="2257274" y="4685850"/>
            <a:ext cx="0" cy="6168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75" name="TextBox 274">
            <a:extLst>
              <a:ext uri="{FF2B5EF4-FFF2-40B4-BE49-F238E27FC236}">
                <a16:creationId xmlns:a16="http://schemas.microsoft.com/office/drawing/2014/main" id="{E9E47921-9E76-EA22-BEC1-91920FD9EC25}"/>
              </a:ext>
            </a:extLst>
          </p:cNvPr>
          <p:cNvSpPr txBox="1"/>
          <p:nvPr/>
        </p:nvSpPr>
        <p:spPr>
          <a:xfrm>
            <a:off x="2367845" y="4770160"/>
            <a:ext cx="128241"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18</a:t>
            </a:r>
          </a:p>
        </p:txBody>
      </p:sp>
      <p:cxnSp>
        <p:nvCxnSpPr>
          <p:cNvPr id="276" name="Straight Connector 275">
            <a:extLst>
              <a:ext uri="{FF2B5EF4-FFF2-40B4-BE49-F238E27FC236}">
                <a16:creationId xmlns:a16="http://schemas.microsoft.com/office/drawing/2014/main" id="{544F5DD7-303B-1B24-7124-45EDAD8C37BA}"/>
              </a:ext>
            </a:extLst>
          </p:cNvPr>
          <p:cNvCxnSpPr>
            <a:cxnSpLocks/>
          </p:cNvCxnSpPr>
          <p:nvPr/>
        </p:nvCxnSpPr>
        <p:spPr>
          <a:xfrm flipV="1">
            <a:off x="2432883" y="4685850"/>
            <a:ext cx="0" cy="6168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77" name="TextBox 276">
            <a:extLst>
              <a:ext uri="{FF2B5EF4-FFF2-40B4-BE49-F238E27FC236}">
                <a16:creationId xmlns:a16="http://schemas.microsoft.com/office/drawing/2014/main" id="{5FDE1EEF-24FB-1B7D-0C08-CA63D7F06A1B}"/>
              </a:ext>
            </a:extLst>
          </p:cNvPr>
          <p:cNvSpPr txBox="1"/>
          <p:nvPr/>
        </p:nvSpPr>
        <p:spPr>
          <a:xfrm>
            <a:off x="2537522" y="4770160"/>
            <a:ext cx="128241"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20</a:t>
            </a:r>
          </a:p>
        </p:txBody>
      </p:sp>
      <p:cxnSp>
        <p:nvCxnSpPr>
          <p:cNvPr id="278" name="Straight Connector 277">
            <a:extLst>
              <a:ext uri="{FF2B5EF4-FFF2-40B4-BE49-F238E27FC236}">
                <a16:creationId xmlns:a16="http://schemas.microsoft.com/office/drawing/2014/main" id="{E2795ABB-EC2E-3430-5DFC-6A1E08293E49}"/>
              </a:ext>
            </a:extLst>
          </p:cNvPr>
          <p:cNvCxnSpPr>
            <a:cxnSpLocks/>
          </p:cNvCxnSpPr>
          <p:nvPr/>
        </p:nvCxnSpPr>
        <p:spPr>
          <a:xfrm flipV="1">
            <a:off x="2602560" y="4685850"/>
            <a:ext cx="0" cy="6168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79" name="TextBox 278">
            <a:extLst>
              <a:ext uri="{FF2B5EF4-FFF2-40B4-BE49-F238E27FC236}">
                <a16:creationId xmlns:a16="http://schemas.microsoft.com/office/drawing/2014/main" id="{6D2E96F5-BB87-A459-08B1-44FD216C75F3}"/>
              </a:ext>
            </a:extLst>
          </p:cNvPr>
          <p:cNvSpPr txBox="1"/>
          <p:nvPr/>
        </p:nvSpPr>
        <p:spPr>
          <a:xfrm>
            <a:off x="2724050" y="4770160"/>
            <a:ext cx="128241"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22</a:t>
            </a:r>
          </a:p>
        </p:txBody>
      </p:sp>
      <p:cxnSp>
        <p:nvCxnSpPr>
          <p:cNvPr id="280" name="Straight Connector 279">
            <a:extLst>
              <a:ext uri="{FF2B5EF4-FFF2-40B4-BE49-F238E27FC236}">
                <a16:creationId xmlns:a16="http://schemas.microsoft.com/office/drawing/2014/main" id="{0CDCC34F-8BF9-98EF-0854-D57477C8381F}"/>
              </a:ext>
            </a:extLst>
          </p:cNvPr>
          <p:cNvCxnSpPr>
            <a:cxnSpLocks/>
          </p:cNvCxnSpPr>
          <p:nvPr/>
        </p:nvCxnSpPr>
        <p:spPr>
          <a:xfrm flipV="1">
            <a:off x="2789088" y="4685850"/>
            <a:ext cx="0" cy="6168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81" name="TextBox 280">
            <a:extLst>
              <a:ext uri="{FF2B5EF4-FFF2-40B4-BE49-F238E27FC236}">
                <a16:creationId xmlns:a16="http://schemas.microsoft.com/office/drawing/2014/main" id="{FDD576F3-9DE6-07FB-6677-6FD943866882}"/>
              </a:ext>
            </a:extLst>
          </p:cNvPr>
          <p:cNvSpPr txBox="1"/>
          <p:nvPr/>
        </p:nvSpPr>
        <p:spPr>
          <a:xfrm>
            <a:off x="2894845" y="4770160"/>
            <a:ext cx="128241"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24</a:t>
            </a:r>
          </a:p>
        </p:txBody>
      </p:sp>
      <p:cxnSp>
        <p:nvCxnSpPr>
          <p:cNvPr id="282" name="Straight Connector 281">
            <a:extLst>
              <a:ext uri="{FF2B5EF4-FFF2-40B4-BE49-F238E27FC236}">
                <a16:creationId xmlns:a16="http://schemas.microsoft.com/office/drawing/2014/main" id="{0A9356D9-122E-0056-C5E7-CEF2F16E61F0}"/>
              </a:ext>
            </a:extLst>
          </p:cNvPr>
          <p:cNvCxnSpPr>
            <a:cxnSpLocks/>
          </p:cNvCxnSpPr>
          <p:nvPr/>
        </p:nvCxnSpPr>
        <p:spPr>
          <a:xfrm flipV="1">
            <a:off x="2959883" y="4685850"/>
            <a:ext cx="0" cy="6168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83" name="TextBox 282">
            <a:extLst>
              <a:ext uri="{FF2B5EF4-FFF2-40B4-BE49-F238E27FC236}">
                <a16:creationId xmlns:a16="http://schemas.microsoft.com/office/drawing/2014/main" id="{FA9230BE-D671-6BD2-9997-A48E4168C770}"/>
              </a:ext>
            </a:extLst>
          </p:cNvPr>
          <p:cNvSpPr txBox="1"/>
          <p:nvPr/>
        </p:nvSpPr>
        <p:spPr>
          <a:xfrm>
            <a:off x="3076831" y="4770160"/>
            <a:ext cx="128241"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26</a:t>
            </a:r>
          </a:p>
        </p:txBody>
      </p:sp>
      <p:cxnSp>
        <p:nvCxnSpPr>
          <p:cNvPr id="284" name="Straight Connector 283">
            <a:extLst>
              <a:ext uri="{FF2B5EF4-FFF2-40B4-BE49-F238E27FC236}">
                <a16:creationId xmlns:a16="http://schemas.microsoft.com/office/drawing/2014/main" id="{0B5E2D67-D225-C292-7A03-AB1FC5DD90FD}"/>
              </a:ext>
            </a:extLst>
          </p:cNvPr>
          <p:cNvCxnSpPr>
            <a:cxnSpLocks/>
          </p:cNvCxnSpPr>
          <p:nvPr/>
        </p:nvCxnSpPr>
        <p:spPr>
          <a:xfrm flipV="1">
            <a:off x="3141869" y="4685850"/>
            <a:ext cx="0" cy="6168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85" name="TextBox 284">
            <a:extLst>
              <a:ext uri="{FF2B5EF4-FFF2-40B4-BE49-F238E27FC236}">
                <a16:creationId xmlns:a16="http://schemas.microsoft.com/office/drawing/2014/main" id="{6D23263F-C6A1-AFC1-F539-66FEBC0C67BE}"/>
              </a:ext>
            </a:extLst>
          </p:cNvPr>
          <p:cNvSpPr txBox="1"/>
          <p:nvPr/>
        </p:nvSpPr>
        <p:spPr>
          <a:xfrm>
            <a:off x="3247228" y="4770160"/>
            <a:ext cx="128241"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28</a:t>
            </a:r>
          </a:p>
        </p:txBody>
      </p:sp>
      <p:cxnSp>
        <p:nvCxnSpPr>
          <p:cNvPr id="286" name="Straight Connector 285">
            <a:extLst>
              <a:ext uri="{FF2B5EF4-FFF2-40B4-BE49-F238E27FC236}">
                <a16:creationId xmlns:a16="http://schemas.microsoft.com/office/drawing/2014/main" id="{32967FAF-451D-47D9-97FD-AB454C0252B0}"/>
              </a:ext>
            </a:extLst>
          </p:cNvPr>
          <p:cNvCxnSpPr>
            <a:cxnSpLocks/>
          </p:cNvCxnSpPr>
          <p:nvPr/>
        </p:nvCxnSpPr>
        <p:spPr>
          <a:xfrm flipV="1">
            <a:off x="3312266" y="4685850"/>
            <a:ext cx="0" cy="6168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87" name="TextBox 286">
            <a:extLst>
              <a:ext uri="{FF2B5EF4-FFF2-40B4-BE49-F238E27FC236}">
                <a16:creationId xmlns:a16="http://schemas.microsoft.com/office/drawing/2014/main" id="{64A0A4FC-C318-47FB-FB04-8D0D02161431}"/>
              </a:ext>
            </a:extLst>
          </p:cNvPr>
          <p:cNvSpPr txBox="1"/>
          <p:nvPr/>
        </p:nvSpPr>
        <p:spPr>
          <a:xfrm>
            <a:off x="3428323" y="4770160"/>
            <a:ext cx="128241"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30</a:t>
            </a:r>
          </a:p>
        </p:txBody>
      </p:sp>
      <p:cxnSp>
        <p:nvCxnSpPr>
          <p:cNvPr id="288" name="Straight Connector 287">
            <a:extLst>
              <a:ext uri="{FF2B5EF4-FFF2-40B4-BE49-F238E27FC236}">
                <a16:creationId xmlns:a16="http://schemas.microsoft.com/office/drawing/2014/main" id="{648CF6ED-63A1-A473-6167-A562A1C2840A}"/>
              </a:ext>
            </a:extLst>
          </p:cNvPr>
          <p:cNvCxnSpPr>
            <a:cxnSpLocks/>
          </p:cNvCxnSpPr>
          <p:nvPr/>
        </p:nvCxnSpPr>
        <p:spPr>
          <a:xfrm flipV="1">
            <a:off x="3493361" y="4685850"/>
            <a:ext cx="0" cy="6168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89" name="TextBox 288">
            <a:extLst>
              <a:ext uri="{FF2B5EF4-FFF2-40B4-BE49-F238E27FC236}">
                <a16:creationId xmlns:a16="http://schemas.microsoft.com/office/drawing/2014/main" id="{0CAFE772-1055-34D3-3E10-8439AE641935}"/>
              </a:ext>
            </a:extLst>
          </p:cNvPr>
          <p:cNvSpPr txBox="1"/>
          <p:nvPr/>
        </p:nvSpPr>
        <p:spPr>
          <a:xfrm>
            <a:off x="3603286" y="4770160"/>
            <a:ext cx="128241"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32</a:t>
            </a:r>
          </a:p>
        </p:txBody>
      </p:sp>
      <p:cxnSp>
        <p:nvCxnSpPr>
          <p:cNvPr id="290" name="Straight Connector 289">
            <a:extLst>
              <a:ext uri="{FF2B5EF4-FFF2-40B4-BE49-F238E27FC236}">
                <a16:creationId xmlns:a16="http://schemas.microsoft.com/office/drawing/2014/main" id="{12E1320B-188B-E00C-5B42-C4E7CC47F0AF}"/>
              </a:ext>
            </a:extLst>
          </p:cNvPr>
          <p:cNvCxnSpPr>
            <a:cxnSpLocks/>
          </p:cNvCxnSpPr>
          <p:nvPr/>
        </p:nvCxnSpPr>
        <p:spPr>
          <a:xfrm flipV="1">
            <a:off x="3668324" y="4685850"/>
            <a:ext cx="0" cy="6168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91" name="TextBox 290">
            <a:extLst>
              <a:ext uri="{FF2B5EF4-FFF2-40B4-BE49-F238E27FC236}">
                <a16:creationId xmlns:a16="http://schemas.microsoft.com/office/drawing/2014/main" id="{210638C0-9131-7036-B932-D688D3842544}"/>
              </a:ext>
            </a:extLst>
          </p:cNvPr>
          <p:cNvSpPr txBox="1"/>
          <p:nvPr/>
        </p:nvSpPr>
        <p:spPr>
          <a:xfrm>
            <a:off x="3786006" y="4770160"/>
            <a:ext cx="128241"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34</a:t>
            </a:r>
          </a:p>
        </p:txBody>
      </p:sp>
      <p:cxnSp>
        <p:nvCxnSpPr>
          <p:cNvPr id="292" name="Straight Connector 291">
            <a:extLst>
              <a:ext uri="{FF2B5EF4-FFF2-40B4-BE49-F238E27FC236}">
                <a16:creationId xmlns:a16="http://schemas.microsoft.com/office/drawing/2014/main" id="{4F318C38-57C0-D5EE-4AF0-79DC53FF7FD9}"/>
              </a:ext>
            </a:extLst>
          </p:cNvPr>
          <p:cNvCxnSpPr>
            <a:cxnSpLocks/>
          </p:cNvCxnSpPr>
          <p:nvPr/>
        </p:nvCxnSpPr>
        <p:spPr>
          <a:xfrm flipV="1">
            <a:off x="3851044" y="4685850"/>
            <a:ext cx="0" cy="6168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93" name="TextBox 292">
            <a:extLst>
              <a:ext uri="{FF2B5EF4-FFF2-40B4-BE49-F238E27FC236}">
                <a16:creationId xmlns:a16="http://schemas.microsoft.com/office/drawing/2014/main" id="{9872B3A9-FFD5-1BAA-9A80-7FDFE6364292}"/>
              </a:ext>
            </a:extLst>
          </p:cNvPr>
          <p:cNvSpPr txBox="1"/>
          <p:nvPr/>
        </p:nvSpPr>
        <p:spPr>
          <a:xfrm>
            <a:off x="3966507" y="4770160"/>
            <a:ext cx="128241"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36</a:t>
            </a:r>
          </a:p>
        </p:txBody>
      </p:sp>
      <p:cxnSp>
        <p:nvCxnSpPr>
          <p:cNvPr id="294" name="Straight Connector 293">
            <a:extLst>
              <a:ext uri="{FF2B5EF4-FFF2-40B4-BE49-F238E27FC236}">
                <a16:creationId xmlns:a16="http://schemas.microsoft.com/office/drawing/2014/main" id="{2FCD5AFA-74CC-5964-DC86-8E1045AEE22E}"/>
              </a:ext>
            </a:extLst>
          </p:cNvPr>
          <p:cNvCxnSpPr>
            <a:cxnSpLocks/>
          </p:cNvCxnSpPr>
          <p:nvPr/>
        </p:nvCxnSpPr>
        <p:spPr>
          <a:xfrm flipV="1">
            <a:off x="4031545" y="4685850"/>
            <a:ext cx="0" cy="6168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95" name="TextBox 294">
            <a:extLst>
              <a:ext uri="{FF2B5EF4-FFF2-40B4-BE49-F238E27FC236}">
                <a16:creationId xmlns:a16="http://schemas.microsoft.com/office/drawing/2014/main" id="{5207A74B-BCC2-E081-153C-3F9C15965F37}"/>
              </a:ext>
            </a:extLst>
          </p:cNvPr>
          <p:cNvSpPr txBox="1"/>
          <p:nvPr/>
        </p:nvSpPr>
        <p:spPr>
          <a:xfrm>
            <a:off x="4136069" y="4770160"/>
            <a:ext cx="128241"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38</a:t>
            </a:r>
          </a:p>
        </p:txBody>
      </p:sp>
      <p:cxnSp>
        <p:nvCxnSpPr>
          <p:cNvPr id="296" name="Straight Connector 295">
            <a:extLst>
              <a:ext uri="{FF2B5EF4-FFF2-40B4-BE49-F238E27FC236}">
                <a16:creationId xmlns:a16="http://schemas.microsoft.com/office/drawing/2014/main" id="{020EDACD-CFC0-BB98-4D02-49B0EE9221C2}"/>
              </a:ext>
            </a:extLst>
          </p:cNvPr>
          <p:cNvCxnSpPr>
            <a:cxnSpLocks/>
          </p:cNvCxnSpPr>
          <p:nvPr/>
        </p:nvCxnSpPr>
        <p:spPr>
          <a:xfrm flipV="1">
            <a:off x="4201107" y="4685850"/>
            <a:ext cx="0" cy="6168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97" name="TextBox 296">
            <a:extLst>
              <a:ext uri="{FF2B5EF4-FFF2-40B4-BE49-F238E27FC236}">
                <a16:creationId xmlns:a16="http://schemas.microsoft.com/office/drawing/2014/main" id="{7477D75A-25B7-5006-99F7-B01458928C63}"/>
              </a:ext>
            </a:extLst>
          </p:cNvPr>
          <p:cNvSpPr txBox="1"/>
          <p:nvPr/>
        </p:nvSpPr>
        <p:spPr>
          <a:xfrm>
            <a:off x="4326713" y="4770160"/>
            <a:ext cx="128241"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40</a:t>
            </a:r>
          </a:p>
        </p:txBody>
      </p:sp>
      <p:cxnSp>
        <p:nvCxnSpPr>
          <p:cNvPr id="298" name="Straight Connector 297">
            <a:extLst>
              <a:ext uri="{FF2B5EF4-FFF2-40B4-BE49-F238E27FC236}">
                <a16:creationId xmlns:a16="http://schemas.microsoft.com/office/drawing/2014/main" id="{FE7D6D58-1ECC-37C3-197B-A53FB24A8C85}"/>
              </a:ext>
            </a:extLst>
          </p:cNvPr>
          <p:cNvCxnSpPr>
            <a:cxnSpLocks/>
          </p:cNvCxnSpPr>
          <p:nvPr/>
        </p:nvCxnSpPr>
        <p:spPr>
          <a:xfrm flipV="1">
            <a:off x="4391751" y="4685850"/>
            <a:ext cx="0" cy="6168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99" name="TextBox 298">
            <a:extLst>
              <a:ext uri="{FF2B5EF4-FFF2-40B4-BE49-F238E27FC236}">
                <a16:creationId xmlns:a16="http://schemas.microsoft.com/office/drawing/2014/main" id="{48326A35-C608-B39F-7EF1-72E10644CF74}"/>
              </a:ext>
            </a:extLst>
          </p:cNvPr>
          <p:cNvSpPr txBox="1"/>
          <p:nvPr/>
        </p:nvSpPr>
        <p:spPr>
          <a:xfrm>
            <a:off x="4497898" y="4770160"/>
            <a:ext cx="128241"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42</a:t>
            </a:r>
          </a:p>
        </p:txBody>
      </p:sp>
      <p:cxnSp>
        <p:nvCxnSpPr>
          <p:cNvPr id="300" name="Straight Connector 299">
            <a:extLst>
              <a:ext uri="{FF2B5EF4-FFF2-40B4-BE49-F238E27FC236}">
                <a16:creationId xmlns:a16="http://schemas.microsoft.com/office/drawing/2014/main" id="{F0646463-BDE7-0140-850D-46D01711F216}"/>
              </a:ext>
            </a:extLst>
          </p:cNvPr>
          <p:cNvCxnSpPr>
            <a:cxnSpLocks/>
          </p:cNvCxnSpPr>
          <p:nvPr/>
        </p:nvCxnSpPr>
        <p:spPr>
          <a:xfrm flipV="1">
            <a:off x="4562937" y="4685850"/>
            <a:ext cx="0" cy="6168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301" name="TextBox 300">
            <a:extLst>
              <a:ext uri="{FF2B5EF4-FFF2-40B4-BE49-F238E27FC236}">
                <a16:creationId xmlns:a16="http://schemas.microsoft.com/office/drawing/2014/main" id="{ED17E575-B2B3-299A-0027-0AD2A9BF0E53}"/>
              </a:ext>
            </a:extLst>
          </p:cNvPr>
          <p:cNvSpPr txBox="1"/>
          <p:nvPr/>
        </p:nvSpPr>
        <p:spPr>
          <a:xfrm>
            <a:off x="4671980" y="4770160"/>
            <a:ext cx="128241"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44</a:t>
            </a:r>
          </a:p>
        </p:txBody>
      </p:sp>
      <p:cxnSp>
        <p:nvCxnSpPr>
          <p:cNvPr id="302" name="Straight Connector 301">
            <a:extLst>
              <a:ext uri="{FF2B5EF4-FFF2-40B4-BE49-F238E27FC236}">
                <a16:creationId xmlns:a16="http://schemas.microsoft.com/office/drawing/2014/main" id="{F34D8FD0-A73F-817F-CFBA-6ABA7CF707B4}"/>
              </a:ext>
            </a:extLst>
          </p:cNvPr>
          <p:cNvCxnSpPr>
            <a:cxnSpLocks/>
          </p:cNvCxnSpPr>
          <p:nvPr/>
        </p:nvCxnSpPr>
        <p:spPr>
          <a:xfrm flipV="1">
            <a:off x="4737017" y="4685850"/>
            <a:ext cx="0" cy="6168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303" name="TextBox 302">
            <a:extLst>
              <a:ext uri="{FF2B5EF4-FFF2-40B4-BE49-F238E27FC236}">
                <a16:creationId xmlns:a16="http://schemas.microsoft.com/office/drawing/2014/main" id="{C7D299EA-4928-F56A-3779-FAC89641937C}"/>
              </a:ext>
            </a:extLst>
          </p:cNvPr>
          <p:cNvSpPr txBox="1"/>
          <p:nvPr/>
        </p:nvSpPr>
        <p:spPr>
          <a:xfrm>
            <a:off x="4848304" y="4770160"/>
            <a:ext cx="128241"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46</a:t>
            </a:r>
          </a:p>
        </p:txBody>
      </p:sp>
      <p:cxnSp>
        <p:nvCxnSpPr>
          <p:cNvPr id="304" name="Straight Connector 303">
            <a:extLst>
              <a:ext uri="{FF2B5EF4-FFF2-40B4-BE49-F238E27FC236}">
                <a16:creationId xmlns:a16="http://schemas.microsoft.com/office/drawing/2014/main" id="{4476C325-B025-D1A6-AABA-3FC6B1399548}"/>
              </a:ext>
            </a:extLst>
          </p:cNvPr>
          <p:cNvCxnSpPr>
            <a:cxnSpLocks/>
          </p:cNvCxnSpPr>
          <p:nvPr/>
        </p:nvCxnSpPr>
        <p:spPr>
          <a:xfrm flipV="1">
            <a:off x="4913342" y="4685850"/>
            <a:ext cx="0" cy="6168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305" name="TextBox 304">
            <a:extLst>
              <a:ext uri="{FF2B5EF4-FFF2-40B4-BE49-F238E27FC236}">
                <a16:creationId xmlns:a16="http://schemas.microsoft.com/office/drawing/2014/main" id="{201BD025-20A8-6026-FCAC-AF9F4B093645}"/>
              </a:ext>
            </a:extLst>
          </p:cNvPr>
          <p:cNvSpPr txBox="1"/>
          <p:nvPr/>
        </p:nvSpPr>
        <p:spPr>
          <a:xfrm>
            <a:off x="5031098" y="4770160"/>
            <a:ext cx="128241"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48</a:t>
            </a:r>
          </a:p>
        </p:txBody>
      </p:sp>
      <p:cxnSp>
        <p:nvCxnSpPr>
          <p:cNvPr id="306" name="Straight Connector 305">
            <a:extLst>
              <a:ext uri="{FF2B5EF4-FFF2-40B4-BE49-F238E27FC236}">
                <a16:creationId xmlns:a16="http://schemas.microsoft.com/office/drawing/2014/main" id="{61DE8E50-E8E0-82AC-BD91-3EA372479331}"/>
              </a:ext>
            </a:extLst>
          </p:cNvPr>
          <p:cNvCxnSpPr>
            <a:cxnSpLocks/>
          </p:cNvCxnSpPr>
          <p:nvPr/>
        </p:nvCxnSpPr>
        <p:spPr>
          <a:xfrm flipV="1">
            <a:off x="5096136" y="4685850"/>
            <a:ext cx="0" cy="6168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307" name="TextBox 306">
            <a:extLst>
              <a:ext uri="{FF2B5EF4-FFF2-40B4-BE49-F238E27FC236}">
                <a16:creationId xmlns:a16="http://schemas.microsoft.com/office/drawing/2014/main" id="{E2A73D69-1886-60C2-2F89-9AD332B372A3}"/>
              </a:ext>
            </a:extLst>
          </p:cNvPr>
          <p:cNvSpPr txBox="1"/>
          <p:nvPr/>
        </p:nvSpPr>
        <p:spPr>
          <a:xfrm>
            <a:off x="5200477" y="4770160"/>
            <a:ext cx="128241"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50</a:t>
            </a:r>
          </a:p>
        </p:txBody>
      </p:sp>
      <p:cxnSp>
        <p:nvCxnSpPr>
          <p:cNvPr id="308" name="Straight Connector 307">
            <a:extLst>
              <a:ext uri="{FF2B5EF4-FFF2-40B4-BE49-F238E27FC236}">
                <a16:creationId xmlns:a16="http://schemas.microsoft.com/office/drawing/2014/main" id="{DB7B9CD0-9758-9D8C-1D1A-94CDD168CBF0}"/>
              </a:ext>
            </a:extLst>
          </p:cNvPr>
          <p:cNvCxnSpPr>
            <a:cxnSpLocks/>
          </p:cNvCxnSpPr>
          <p:nvPr/>
        </p:nvCxnSpPr>
        <p:spPr>
          <a:xfrm flipV="1">
            <a:off x="5265513" y="4685850"/>
            <a:ext cx="0" cy="6168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309" name="TextBox 308">
            <a:extLst>
              <a:ext uri="{FF2B5EF4-FFF2-40B4-BE49-F238E27FC236}">
                <a16:creationId xmlns:a16="http://schemas.microsoft.com/office/drawing/2014/main" id="{17EE6A0C-1DEB-D17B-3E71-65643BFF31FE}"/>
              </a:ext>
            </a:extLst>
          </p:cNvPr>
          <p:cNvSpPr txBox="1"/>
          <p:nvPr/>
        </p:nvSpPr>
        <p:spPr>
          <a:xfrm>
            <a:off x="5377163" y="4770160"/>
            <a:ext cx="128241"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52</a:t>
            </a:r>
          </a:p>
        </p:txBody>
      </p:sp>
      <p:cxnSp>
        <p:nvCxnSpPr>
          <p:cNvPr id="310" name="Straight Connector 309">
            <a:extLst>
              <a:ext uri="{FF2B5EF4-FFF2-40B4-BE49-F238E27FC236}">
                <a16:creationId xmlns:a16="http://schemas.microsoft.com/office/drawing/2014/main" id="{7E24A03C-9648-155B-E4B3-77A6E2D50532}"/>
              </a:ext>
            </a:extLst>
          </p:cNvPr>
          <p:cNvCxnSpPr>
            <a:cxnSpLocks/>
          </p:cNvCxnSpPr>
          <p:nvPr/>
        </p:nvCxnSpPr>
        <p:spPr>
          <a:xfrm flipV="1">
            <a:off x="5442201" y="4685850"/>
            <a:ext cx="0" cy="6168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311" name="TextBox 310">
            <a:extLst>
              <a:ext uri="{FF2B5EF4-FFF2-40B4-BE49-F238E27FC236}">
                <a16:creationId xmlns:a16="http://schemas.microsoft.com/office/drawing/2014/main" id="{042712BC-578A-91A2-D0CC-A861AA9A6EA0}"/>
              </a:ext>
            </a:extLst>
          </p:cNvPr>
          <p:cNvSpPr txBox="1"/>
          <p:nvPr/>
        </p:nvSpPr>
        <p:spPr>
          <a:xfrm>
            <a:off x="5562884" y="4770160"/>
            <a:ext cx="128241"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54</a:t>
            </a:r>
          </a:p>
        </p:txBody>
      </p:sp>
      <p:cxnSp>
        <p:nvCxnSpPr>
          <p:cNvPr id="312" name="Straight Connector 311">
            <a:extLst>
              <a:ext uri="{FF2B5EF4-FFF2-40B4-BE49-F238E27FC236}">
                <a16:creationId xmlns:a16="http://schemas.microsoft.com/office/drawing/2014/main" id="{230ECE39-00BB-6A8E-1FA9-7DF13227B114}"/>
              </a:ext>
            </a:extLst>
          </p:cNvPr>
          <p:cNvCxnSpPr>
            <a:cxnSpLocks/>
          </p:cNvCxnSpPr>
          <p:nvPr/>
        </p:nvCxnSpPr>
        <p:spPr>
          <a:xfrm flipV="1">
            <a:off x="5627922" y="4685850"/>
            <a:ext cx="0" cy="6168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313" name="TextBox 312">
            <a:extLst>
              <a:ext uri="{FF2B5EF4-FFF2-40B4-BE49-F238E27FC236}">
                <a16:creationId xmlns:a16="http://schemas.microsoft.com/office/drawing/2014/main" id="{55315833-0386-6AE1-C67B-2635E022B2EE}"/>
              </a:ext>
            </a:extLst>
          </p:cNvPr>
          <p:cNvSpPr txBox="1"/>
          <p:nvPr/>
        </p:nvSpPr>
        <p:spPr>
          <a:xfrm>
            <a:off x="5740970" y="4770160"/>
            <a:ext cx="128241"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56</a:t>
            </a:r>
          </a:p>
        </p:txBody>
      </p:sp>
      <p:cxnSp>
        <p:nvCxnSpPr>
          <p:cNvPr id="314" name="Straight Connector 313">
            <a:extLst>
              <a:ext uri="{FF2B5EF4-FFF2-40B4-BE49-F238E27FC236}">
                <a16:creationId xmlns:a16="http://schemas.microsoft.com/office/drawing/2014/main" id="{1E5099A0-8B8F-A25C-86B4-1F537D3B37E2}"/>
              </a:ext>
            </a:extLst>
          </p:cNvPr>
          <p:cNvCxnSpPr>
            <a:cxnSpLocks/>
          </p:cNvCxnSpPr>
          <p:nvPr/>
        </p:nvCxnSpPr>
        <p:spPr>
          <a:xfrm flipV="1">
            <a:off x="5806008" y="4685850"/>
            <a:ext cx="0" cy="6168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315" name="TextBox 314">
            <a:extLst>
              <a:ext uri="{FF2B5EF4-FFF2-40B4-BE49-F238E27FC236}">
                <a16:creationId xmlns:a16="http://schemas.microsoft.com/office/drawing/2014/main" id="{B8DFF7EC-F097-E706-86DC-A649B11C005B}"/>
              </a:ext>
            </a:extLst>
          </p:cNvPr>
          <p:cNvSpPr txBox="1"/>
          <p:nvPr/>
        </p:nvSpPr>
        <p:spPr>
          <a:xfrm>
            <a:off x="5925459" y="4770160"/>
            <a:ext cx="128241"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58</a:t>
            </a:r>
          </a:p>
        </p:txBody>
      </p:sp>
      <p:cxnSp>
        <p:nvCxnSpPr>
          <p:cNvPr id="316" name="Straight Connector 315">
            <a:extLst>
              <a:ext uri="{FF2B5EF4-FFF2-40B4-BE49-F238E27FC236}">
                <a16:creationId xmlns:a16="http://schemas.microsoft.com/office/drawing/2014/main" id="{A705FF04-F65B-5CE2-AE91-D2C813A34A8F}"/>
              </a:ext>
            </a:extLst>
          </p:cNvPr>
          <p:cNvCxnSpPr>
            <a:cxnSpLocks/>
          </p:cNvCxnSpPr>
          <p:nvPr/>
        </p:nvCxnSpPr>
        <p:spPr>
          <a:xfrm flipV="1">
            <a:off x="5990497" y="4685850"/>
            <a:ext cx="0" cy="6168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317" name="TextBox 316">
            <a:extLst>
              <a:ext uri="{FF2B5EF4-FFF2-40B4-BE49-F238E27FC236}">
                <a16:creationId xmlns:a16="http://schemas.microsoft.com/office/drawing/2014/main" id="{988F0BEA-3FCC-D8A3-8AE7-3108C4C821F5}"/>
              </a:ext>
            </a:extLst>
          </p:cNvPr>
          <p:cNvSpPr txBox="1"/>
          <p:nvPr/>
        </p:nvSpPr>
        <p:spPr>
          <a:xfrm>
            <a:off x="6093270" y="4770160"/>
            <a:ext cx="128241" cy="138499"/>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60</a:t>
            </a:r>
          </a:p>
        </p:txBody>
      </p:sp>
      <p:cxnSp>
        <p:nvCxnSpPr>
          <p:cNvPr id="320" name="Straight Connector 319">
            <a:extLst>
              <a:ext uri="{FF2B5EF4-FFF2-40B4-BE49-F238E27FC236}">
                <a16:creationId xmlns:a16="http://schemas.microsoft.com/office/drawing/2014/main" id="{C9C1E0AB-A676-2380-E3B7-668B5CF3FC3F}"/>
              </a:ext>
            </a:extLst>
          </p:cNvPr>
          <p:cNvCxnSpPr>
            <a:cxnSpLocks/>
          </p:cNvCxnSpPr>
          <p:nvPr/>
        </p:nvCxnSpPr>
        <p:spPr>
          <a:xfrm flipV="1">
            <a:off x="6158308" y="4685850"/>
            <a:ext cx="0" cy="6168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322" name="TextBox 321">
            <a:extLst>
              <a:ext uri="{FF2B5EF4-FFF2-40B4-BE49-F238E27FC236}">
                <a16:creationId xmlns:a16="http://schemas.microsoft.com/office/drawing/2014/main" id="{576969D4-2CFE-5772-ED46-02427812C146}"/>
              </a:ext>
            </a:extLst>
          </p:cNvPr>
          <p:cNvSpPr txBox="1"/>
          <p:nvPr/>
        </p:nvSpPr>
        <p:spPr>
          <a:xfrm>
            <a:off x="4077135" y="3689950"/>
            <a:ext cx="306174"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8200"/>
                </a:solidFill>
                <a:effectLst/>
                <a:uLnTx/>
                <a:uFillTx/>
                <a:latin typeface="Arial" panose="020B0604020202020204"/>
                <a:ea typeface="+mn-ea"/>
                <a:cs typeface="+mn-cs"/>
              </a:rPr>
              <a:t>29%</a:t>
            </a:r>
          </a:p>
        </p:txBody>
      </p:sp>
      <p:sp>
        <p:nvSpPr>
          <p:cNvPr id="323" name="TextBox 322">
            <a:extLst>
              <a:ext uri="{FF2B5EF4-FFF2-40B4-BE49-F238E27FC236}">
                <a16:creationId xmlns:a16="http://schemas.microsoft.com/office/drawing/2014/main" id="{659583A3-0488-7757-9774-D30DFDF76DA1}"/>
              </a:ext>
            </a:extLst>
          </p:cNvPr>
          <p:cNvSpPr txBox="1"/>
          <p:nvPr/>
        </p:nvSpPr>
        <p:spPr>
          <a:xfrm>
            <a:off x="5147246" y="3760283"/>
            <a:ext cx="306174"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8200"/>
                </a:solidFill>
                <a:effectLst/>
                <a:uLnTx/>
                <a:uFillTx/>
                <a:latin typeface="Arial" panose="020B0604020202020204"/>
                <a:ea typeface="+mn-ea"/>
                <a:cs typeface="+mn-cs"/>
              </a:rPr>
              <a:t>24%</a:t>
            </a:r>
          </a:p>
        </p:txBody>
      </p:sp>
      <p:sp>
        <p:nvSpPr>
          <p:cNvPr id="324" name="TextBox 323">
            <a:extLst>
              <a:ext uri="{FF2B5EF4-FFF2-40B4-BE49-F238E27FC236}">
                <a16:creationId xmlns:a16="http://schemas.microsoft.com/office/drawing/2014/main" id="{51CB4A1D-2744-3A20-EC91-2D317DD4C263}"/>
              </a:ext>
            </a:extLst>
          </p:cNvPr>
          <p:cNvSpPr txBox="1"/>
          <p:nvPr/>
        </p:nvSpPr>
        <p:spPr>
          <a:xfrm>
            <a:off x="5147246" y="4369126"/>
            <a:ext cx="306174"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14%</a:t>
            </a:r>
          </a:p>
        </p:txBody>
      </p:sp>
      <p:sp>
        <p:nvSpPr>
          <p:cNvPr id="325" name="TextBox 324">
            <a:extLst>
              <a:ext uri="{FF2B5EF4-FFF2-40B4-BE49-F238E27FC236}">
                <a16:creationId xmlns:a16="http://schemas.microsoft.com/office/drawing/2014/main" id="{D03E0198-FB88-587A-0C9A-0E2555D773CB}"/>
              </a:ext>
            </a:extLst>
          </p:cNvPr>
          <p:cNvSpPr txBox="1"/>
          <p:nvPr/>
        </p:nvSpPr>
        <p:spPr>
          <a:xfrm>
            <a:off x="4077135" y="4281203"/>
            <a:ext cx="306174"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18%</a:t>
            </a:r>
          </a:p>
        </p:txBody>
      </p:sp>
      <p:sp>
        <p:nvSpPr>
          <p:cNvPr id="326" name="TextBox 325">
            <a:extLst>
              <a:ext uri="{FF2B5EF4-FFF2-40B4-BE49-F238E27FC236}">
                <a16:creationId xmlns:a16="http://schemas.microsoft.com/office/drawing/2014/main" id="{19F33F3E-9E77-E61A-59FA-1585965E3AB7}"/>
              </a:ext>
            </a:extLst>
          </p:cNvPr>
          <p:cNvSpPr txBox="1"/>
          <p:nvPr/>
        </p:nvSpPr>
        <p:spPr>
          <a:xfrm>
            <a:off x="2999322" y="4195078"/>
            <a:ext cx="306174"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22%</a:t>
            </a:r>
          </a:p>
        </p:txBody>
      </p:sp>
      <p:sp>
        <p:nvSpPr>
          <p:cNvPr id="327" name="TextBox 326">
            <a:extLst>
              <a:ext uri="{FF2B5EF4-FFF2-40B4-BE49-F238E27FC236}">
                <a16:creationId xmlns:a16="http://schemas.microsoft.com/office/drawing/2014/main" id="{51F4EA66-3E4D-5BE1-EBD0-3CD6CC4129D5}"/>
              </a:ext>
            </a:extLst>
          </p:cNvPr>
          <p:cNvSpPr txBox="1"/>
          <p:nvPr/>
        </p:nvSpPr>
        <p:spPr>
          <a:xfrm>
            <a:off x="1932708" y="3924713"/>
            <a:ext cx="306174"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39%</a:t>
            </a:r>
          </a:p>
        </p:txBody>
      </p:sp>
      <p:sp>
        <p:nvSpPr>
          <p:cNvPr id="328" name="TextBox 327">
            <a:extLst>
              <a:ext uri="{FF2B5EF4-FFF2-40B4-BE49-F238E27FC236}">
                <a16:creationId xmlns:a16="http://schemas.microsoft.com/office/drawing/2014/main" id="{4064089E-14BF-08F8-296F-B6F0E6401786}"/>
              </a:ext>
            </a:extLst>
          </p:cNvPr>
          <p:cNvSpPr txBox="1"/>
          <p:nvPr/>
        </p:nvSpPr>
        <p:spPr>
          <a:xfrm>
            <a:off x="1932708" y="3127638"/>
            <a:ext cx="306174"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8200"/>
                </a:solidFill>
                <a:effectLst/>
                <a:uLnTx/>
                <a:uFillTx/>
                <a:latin typeface="Arial" panose="020B0604020202020204"/>
                <a:ea typeface="+mn-ea"/>
                <a:cs typeface="+mn-cs"/>
              </a:rPr>
              <a:t>54%</a:t>
            </a:r>
          </a:p>
        </p:txBody>
      </p:sp>
      <p:sp>
        <p:nvSpPr>
          <p:cNvPr id="329" name="TextBox 328">
            <a:extLst>
              <a:ext uri="{FF2B5EF4-FFF2-40B4-BE49-F238E27FC236}">
                <a16:creationId xmlns:a16="http://schemas.microsoft.com/office/drawing/2014/main" id="{A803A922-7426-18AD-DB30-10C95D5A324A}"/>
              </a:ext>
            </a:extLst>
          </p:cNvPr>
          <p:cNvSpPr txBox="1"/>
          <p:nvPr/>
        </p:nvSpPr>
        <p:spPr>
          <a:xfrm>
            <a:off x="2999322" y="3538528"/>
            <a:ext cx="306174" cy="184666"/>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8200"/>
                </a:solidFill>
                <a:effectLst/>
                <a:uLnTx/>
                <a:uFillTx/>
                <a:latin typeface="Arial" panose="020B0604020202020204"/>
                <a:ea typeface="+mn-ea"/>
                <a:cs typeface="+mn-cs"/>
              </a:rPr>
              <a:t>36%</a:t>
            </a:r>
          </a:p>
        </p:txBody>
      </p:sp>
      <p:cxnSp>
        <p:nvCxnSpPr>
          <p:cNvPr id="330" name="Straight Connector 329">
            <a:extLst>
              <a:ext uri="{FF2B5EF4-FFF2-40B4-BE49-F238E27FC236}">
                <a16:creationId xmlns:a16="http://schemas.microsoft.com/office/drawing/2014/main" id="{5E7CB6B2-E548-D2EB-BEDD-B62E0E763D5E}"/>
              </a:ext>
            </a:extLst>
          </p:cNvPr>
          <p:cNvCxnSpPr>
            <a:cxnSpLocks/>
          </p:cNvCxnSpPr>
          <p:nvPr/>
        </p:nvCxnSpPr>
        <p:spPr>
          <a:xfrm>
            <a:off x="1890323" y="2626498"/>
            <a:ext cx="0" cy="20593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085CF723-0EBF-85FB-6112-9A4B68C66406}"/>
              </a:ext>
            </a:extLst>
          </p:cNvPr>
          <p:cNvCxnSpPr>
            <a:cxnSpLocks/>
          </p:cNvCxnSpPr>
          <p:nvPr/>
        </p:nvCxnSpPr>
        <p:spPr>
          <a:xfrm>
            <a:off x="2958967" y="2626498"/>
            <a:ext cx="0" cy="20593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ECAB0644-2639-BF76-9E7C-783263655369}"/>
              </a:ext>
            </a:extLst>
          </p:cNvPr>
          <p:cNvCxnSpPr>
            <a:cxnSpLocks/>
          </p:cNvCxnSpPr>
          <p:nvPr/>
        </p:nvCxnSpPr>
        <p:spPr>
          <a:xfrm>
            <a:off x="4030629" y="2626498"/>
            <a:ext cx="0" cy="20593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B664835E-0908-45BF-8B26-49B7603BACD1}"/>
              </a:ext>
            </a:extLst>
          </p:cNvPr>
          <p:cNvCxnSpPr>
            <a:cxnSpLocks/>
          </p:cNvCxnSpPr>
          <p:nvPr/>
        </p:nvCxnSpPr>
        <p:spPr>
          <a:xfrm>
            <a:off x="5096136" y="2626498"/>
            <a:ext cx="0" cy="20593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4" name="TextBox 333">
            <a:extLst>
              <a:ext uri="{FF2B5EF4-FFF2-40B4-BE49-F238E27FC236}">
                <a16:creationId xmlns:a16="http://schemas.microsoft.com/office/drawing/2014/main" id="{745809B5-CA31-3AE3-47EC-0D2F1F9DACBF}"/>
              </a:ext>
            </a:extLst>
          </p:cNvPr>
          <p:cNvSpPr txBox="1"/>
          <p:nvPr/>
        </p:nvSpPr>
        <p:spPr>
          <a:xfrm>
            <a:off x="5147246" y="2704938"/>
            <a:ext cx="607539" cy="369332"/>
          </a:xfrm>
          <a:prstGeom prst="rect">
            <a:avLst/>
          </a:prstGeom>
          <a:noFill/>
        </p:spPr>
        <p:txBody>
          <a:bodyPr wrap="non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4-year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PFS rate</a:t>
            </a:r>
          </a:p>
        </p:txBody>
      </p:sp>
      <p:sp>
        <p:nvSpPr>
          <p:cNvPr id="335" name="TextBox 334">
            <a:extLst>
              <a:ext uri="{FF2B5EF4-FFF2-40B4-BE49-F238E27FC236}">
                <a16:creationId xmlns:a16="http://schemas.microsoft.com/office/drawing/2014/main" id="{7F03E001-6142-3C3C-1A50-714A9AAD1F02}"/>
              </a:ext>
            </a:extLst>
          </p:cNvPr>
          <p:cNvSpPr txBox="1"/>
          <p:nvPr/>
        </p:nvSpPr>
        <p:spPr>
          <a:xfrm rot="16200000">
            <a:off x="-503238" y="3344432"/>
            <a:ext cx="1904367"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a:ea typeface="+mn-ea"/>
                <a:cs typeface="+mn-cs"/>
              </a:rPr>
              <a:t>Estimated survival function (%)</a:t>
            </a:r>
          </a:p>
        </p:txBody>
      </p:sp>
      <p:sp>
        <p:nvSpPr>
          <p:cNvPr id="336" name="TextBox 335">
            <a:extLst>
              <a:ext uri="{FF2B5EF4-FFF2-40B4-BE49-F238E27FC236}">
                <a16:creationId xmlns:a16="http://schemas.microsoft.com/office/drawing/2014/main" id="{26753659-076F-7FCB-EF48-64350339FEBB}"/>
              </a:ext>
            </a:extLst>
          </p:cNvPr>
          <p:cNvSpPr txBox="1"/>
          <p:nvPr/>
        </p:nvSpPr>
        <p:spPr>
          <a:xfrm>
            <a:off x="4077135" y="2704938"/>
            <a:ext cx="607539" cy="369332"/>
          </a:xfrm>
          <a:prstGeom prst="rect">
            <a:avLst/>
          </a:prstGeom>
          <a:noFill/>
        </p:spPr>
        <p:txBody>
          <a:bodyPr wrap="non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3-year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PFS rate</a:t>
            </a:r>
          </a:p>
        </p:txBody>
      </p:sp>
      <p:sp>
        <p:nvSpPr>
          <p:cNvPr id="337" name="TextBox 336">
            <a:extLst>
              <a:ext uri="{FF2B5EF4-FFF2-40B4-BE49-F238E27FC236}">
                <a16:creationId xmlns:a16="http://schemas.microsoft.com/office/drawing/2014/main" id="{EA02CDAE-4A84-1444-F98A-4112EA83BC8C}"/>
              </a:ext>
            </a:extLst>
          </p:cNvPr>
          <p:cNvSpPr txBox="1"/>
          <p:nvPr/>
        </p:nvSpPr>
        <p:spPr>
          <a:xfrm>
            <a:off x="2999322" y="2704938"/>
            <a:ext cx="607539" cy="369332"/>
          </a:xfrm>
          <a:prstGeom prst="rect">
            <a:avLst/>
          </a:prstGeom>
          <a:noFill/>
        </p:spPr>
        <p:txBody>
          <a:bodyPr wrap="non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2-year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PFS rate</a:t>
            </a:r>
          </a:p>
        </p:txBody>
      </p:sp>
      <p:sp>
        <p:nvSpPr>
          <p:cNvPr id="338" name="TextBox 337">
            <a:extLst>
              <a:ext uri="{FF2B5EF4-FFF2-40B4-BE49-F238E27FC236}">
                <a16:creationId xmlns:a16="http://schemas.microsoft.com/office/drawing/2014/main" id="{2C874E2E-D044-BCBC-9795-3FB40564F3FF}"/>
              </a:ext>
            </a:extLst>
          </p:cNvPr>
          <p:cNvSpPr txBox="1"/>
          <p:nvPr/>
        </p:nvSpPr>
        <p:spPr>
          <a:xfrm>
            <a:off x="1932708" y="2704938"/>
            <a:ext cx="607539" cy="369332"/>
          </a:xfrm>
          <a:prstGeom prst="rect">
            <a:avLst/>
          </a:prstGeom>
          <a:noFill/>
        </p:spPr>
        <p:txBody>
          <a:bodyPr wrap="non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1-year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PFS rate</a:t>
            </a:r>
          </a:p>
        </p:txBody>
      </p:sp>
      <p:sp>
        <p:nvSpPr>
          <p:cNvPr id="339" name="Freeform 5">
            <a:extLst>
              <a:ext uri="{FF2B5EF4-FFF2-40B4-BE49-F238E27FC236}">
                <a16:creationId xmlns:a16="http://schemas.microsoft.com/office/drawing/2014/main" id="{EC89EBAA-F84C-A09D-71EE-912F0A32F022}"/>
              </a:ext>
            </a:extLst>
          </p:cNvPr>
          <p:cNvSpPr>
            <a:spLocks/>
          </p:cNvSpPr>
          <p:nvPr/>
        </p:nvSpPr>
        <p:spPr bwMode="auto">
          <a:xfrm>
            <a:off x="829909" y="2159016"/>
            <a:ext cx="5184629" cy="1958730"/>
          </a:xfrm>
          <a:custGeom>
            <a:avLst/>
            <a:gdLst>
              <a:gd name="T0" fmla="*/ 158 w 4654"/>
              <a:gd name="T1" fmla="*/ 12 h 1665"/>
              <a:gd name="T2" fmla="*/ 197 w 4654"/>
              <a:gd name="T3" fmla="*/ 45 h 1665"/>
              <a:gd name="T4" fmla="*/ 221 w 4654"/>
              <a:gd name="T5" fmla="*/ 107 h 1665"/>
              <a:gd name="T6" fmla="*/ 275 w 4654"/>
              <a:gd name="T7" fmla="*/ 213 h 1665"/>
              <a:gd name="T8" fmla="*/ 331 w 4654"/>
              <a:gd name="T9" fmla="*/ 237 h 1665"/>
              <a:gd name="T10" fmla="*/ 397 w 4654"/>
              <a:gd name="T11" fmla="*/ 269 h 1665"/>
              <a:gd name="T12" fmla="*/ 419 w 4654"/>
              <a:gd name="T13" fmla="*/ 311 h 1665"/>
              <a:gd name="T14" fmla="*/ 435 w 4654"/>
              <a:gd name="T15" fmla="*/ 352 h 1665"/>
              <a:gd name="T16" fmla="*/ 447 w 4654"/>
              <a:gd name="T17" fmla="*/ 447 h 1665"/>
              <a:gd name="T18" fmla="*/ 463 w 4654"/>
              <a:gd name="T19" fmla="*/ 497 h 1665"/>
              <a:gd name="T20" fmla="*/ 497 w 4654"/>
              <a:gd name="T21" fmla="*/ 524 h 1665"/>
              <a:gd name="T22" fmla="*/ 524 w 4654"/>
              <a:gd name="T23" fmla="*/ 540 h 1665"/>
              <a:gd name="T24" fmla="*/ 554 w 4654"/>
              <a:gd name="T25" fmla="*/ 556 h 1665"/>
              <a:gd name="T26" fmla="*/ 588 w 4654"/>
              <a:gd name="T27" fmla="*/ 590 h 1665"/>
              <a:gd name="T28" fmla="*/ 620 w 4654"/>
              <a:gd name="T29" fmla="*/ 623 h 1665"/>
              <a:gd name="T30" fmla="*/ 642 w 4654"/>
              <a:gd name="T31" fmla="*/ 645 h 1665"/>
              <a:gd name="T32" fmla="*/ 656 w 4654"/>
              <a:gd name="T33" fmla="*/ 683 h 1665"/>
              <a:gd name="T34" fmla="*/ 668 w 4654"/>
              <a:gd name="T35" fmla="*/ 730 h 1665"/>
              <a:gd name="T36" fmla="*/ 688 w 4654"/>
              <a:gd name="T37" fmla="*/ 762 h 1665"/>
              <a:gd name="T38" fmla="*/ 756 w 4654"/>
              <a:gd name="T39" fmla="*/ 782 h 1665"/>
              <a:gd name="T40" fmla="*/ 798 w 4654"/>
              <a:gd name="T41" fmla="*/ 810 h 1665"/>
              <a:gd name="T42" fmla="*/ 826 w 4654"/>
              <a:gd name="T43" fmla="*/ 827 h 1665"/>
              <a:gd name="T44" fmla="*/ 867 w 4654"/>
              <a:gd name="T45" fmla="*/ 847 h 1665"/>
              <a:gd name="T46" fmla="*/ 885 w 4654"/>
              <a:gd name="T47" fmla="*/ 893 h 1665"/>
              <a:gd name="T48" fmla="*/ 901 w 4654"/>
              <a:gd name="T49" fmla="*/ 934 h 1665"/>
              <a:gd name="T50" fmla="*/ 953 w 4654"/>
              <a:gd name="T51" fmla="*/ 970 h 1665"/>
              <a:gd name="T52" fmla="*/ 1071 w 4654"/>
              <a:gd name="T53" fmla="*/ 992 h 1665"/>
              <a:gd name="T54" fmla="*/ 1093 w 4654"/>
              <a:gd name="T55" fmla="*/ 1010 h 1665"/>
              <a:gd name="T56" fmla="*/ 1107 w 4654"/>
              <a:gd name="T57" fmla="*/ 1061 h 1665"/>
              <a:gd name="T58" fmla="*/ 1131 w 4654"/>
              <a:gd name="T59" fmla="*/ 1105 h 1665"/>
              <a:gd name="T60" fmla="*/ 1216 w 4654"/>
              <a:gd name="T61" fmla="*/ 1142 h 1665"/>
              <a:gd name="T62" fmla="*/ 1290 w 4654"/>
              <a:gd name="T63" fmla="*/ 1156 h 1665"/>
              <a:gd name="T64" fmla="*/ 1310 w 4654"/>
              <a:gd name="T65" fmla="*/ 1180 h 1665"/>
              <a:gd name="T66" fmla="*/ 1324 w 4654"/>
              <a:gd name="T67" fmla="*/ 1213 h 1665"/>
              <a:gd name="T68" fmla="*/ 1436 w 4654"/>
              <a:gd name="T69" fmla="*/ 1257 h 1665"/>
              <a:gd name="T70" fmla="*/ 1529 w 4654"/>
              <a:gd name="T71" fmla="*/ 1271 h 1665"/>
              <a:gd name="T72" fmla="*/ 1603 w 4654"/>
              <a:gd name="T73" fmla="*/ 1312 h 1665"/>
              <a:gd name="T74" fmla="*/ 1757 w 4654"/>
              <a:gd name="T75" fmla="*/ 1328 h 1665"/>
              <a:gd name="T76" fmla="*/ 1811 w 4654"/>
              <a:gd name="T77" fmla="*/ 1364 h 1665"/>
              <a:gd name="T78" fmla="*/ 1938 w 4654"/>
              <a:gd name="T79" fmla="*/ 1378 h 1665"/>
              <a:gd name="T80" fmla="*/ 1990 w 4654"/>
              <a:gd name="T81" fmla="*/ 1398 h 1665"/>
              <a:gd name="T82" fmla="*/ 2064 w 4654"/>
              <a:gd name="T83" fmla="*/ 1425 h 1665"/>
              <a:gd name="T84" fmla="*/ 2128 w 4654"/>
              <a:gd name="T85" fmla="*/ 1439 h 1665"/>
              <a:gd name="T86" fmla="*/ 2241 w 4654"/>
              <a:gd name="T87" fmla="*/ 1457 h 1665"/>
              <a:gd name="T88" fmla="*/ 2425 w 4654"/>
              <a:gd name="T89" fmla="*/ 1467 h 1665"/>
              <a:gd name="T90" fmla="*/ 2546 w 4654"/>
              <a:gd name="T91" fmla="*/ 1487 h 1665"/>
              <a:gd name="T92" fmla="*/ 2810 w 4654"/>
              <a:gd name="T93" fmla="*/ 1509 h 1665"/>
              <a:gd name="T94" fmla="*/ 3053 w 4654"/>
              <a:gd name="T95" fmla="*/ 1530 h 1665"/>
              <a:gd name="T96" fmla="*/ 3264 w 4654"/>
              <a:gd name="T97" fmla="*/ 1552 h 1665"/>
              <a:gd name="T98" fmla="*/ 3539 w 4654"/>
              <a:gd name="T99" fmla="*/ 1588 h 1665"/>
              <a:gd name="T100" fmla="*/ 4150 w 4654"/>
              <a:gd name="T101" fmla="*/ 1627 h 1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54" h="1665">
                <a:moveTo>
                  <a:pt x="0" y="0"/>
                </a:moveTo>
                <a:lnTo>
                  <a:pt x="138" y="0"/>
                </a:lnTo>
                <a:lnTo>
                  <a:pt x="138" y="12"/>
                </a:lnTo>
                <a:lnTo>
                  <a:pt x="158" y="12"/>
                </a:lnTo>
                <a:lnTo>
                  <a:pt x="158" y="29"/>
                </a:lnTo>
                <a:lnTo>
                  <a:pt x="170" y="29"/>
                </a:lnTo>
                <a:lnTo>
                  <a:pt x="170" y="45"/>
                </a:lnTo>
                <a:lnTo>
                  <a:pt x="197" y="45"/>
                </a:lnTo>
                <a:lnTo>
                  <a:pt x="197" y="73"/>
                </a:lnTo>
                <a:lnTo>
                  <a:pt x="213" y="73"/>
                </a:lnTo>
                <a:lnTo>
                  <a:pt x="213" y="107"/>
                </a:lnTo>
                <a:lnTo>
                  <a:pt x="221" y="107"/>
                </a:lnTo>
                <a:lnTo>
                  <a:pt x="221" y="184"/>
                </a:lnTo>
                <a:lnTo>
                  <a:pt x="241" y="184"/>
                </a:lnTo>
                <a:lnTo>
                  <a:pt x="241" y="213"/>
                </a:lnTo>
                <a:lnTo>
                  <a:pt x="275" y="213"/>
                </a:lnTo>
                <a:lnTo>
                  <a:pt x="275" y="225"/>
                </a:lnTo>
                <a:lnTo>
                  <a:pt x="303" y="225"/>
                </a:lnTo>
                <a:lnTo>
                  <a:pt x="303" y="237"/>
                </a:lnTo>
                <a:lnTo>
                  <a:pt x="331" y="237"/>
                </a:lnTo>
                <a:lnTo>
                  <a:pt x="331" y="259"/>
                </a:lnTo>
                <a:lnTo>
                  <a:pt x="365" y="259"/>
                </a:lnTo>
                <a:lnTo>
                  <a:pt x="365" y="269"/>
                </a:lnTo>
                <a:lnTo>
                  <a:pt x="397" y="269"/>
                </a:lnTo>
                <a:lnTo>
                  <a:pt x="397" y="289"/>
                </a:lnTo>
                <a:lnTo>
                  <a:pt x="411" y="289"/>
                </a:lnTo>
                <a:lnTo>
                  <a:pt x="411" y="311"/>
                </a:lnTo>
                <a:lnTo>
                  <a:pt x="419" y="311"/>
                </a:lnTo>
                <a:lnTo>
                  <a:pt x="419" y="336"/>
                </a:lnTo>
                <a:lnTo>
                  <a:pt x="427" y="336"/>
                </a:lnTo>
                <a:lnTo>
                  <a:pt x="427" y="352"/>
                </a:lnTo>
                <a:lnTo>
                  <a:pt x="435" y="352"/>
                </a:lnTo>
                <a:lnTo>
                  <a:pt x="435" y="412"/>
                </a:lnTo>
                <a:lnTo>
                  <a:pt x="441" y="412"/>
                </a:lnTo>
                <a:lnTo>
                  <a:pt x="441" y="447"/>
                </a:lnTo>
                <a:lnTo>
                  <a:pt x="447" y="447"/>
                </a:lnTo>
                <a:lnTo>
                  <a:pt x="447" y="479"/>
                </a:lnTo>
                <a:lnTo>
                  <a:pt x="455" y="479"/>
                </a:lnTo>
                <a:lnTo>
                  <a:pt x="455" y="497"/>
                </a:lnTo>
                <a:lnTo>
                  <a:pt x="463" y="497"/>
                </a:lnTo>
                <a:lnTo>
                  <a:pt x="463" y="511"/>
                </a:lnTo>
                <a:lnTo>
                  <a:pt x="471" y="511"/>
                </a:lnTo>
                <a:lnTo>
                  <a:pt x="471" y="524"/>
                </a:lnTo>
                <a:lnTo>
                  <a:pt x="497" y="524"/>
                </a:lnTo>
                <a:lnTo>
                  <a:pt x="497" y="532"/>
                </a:lnTo>
                <a:lnTo>
                  <a:pt x="516" y="532"/>
                </a:lnTo>
                <a:lnTo>
                  <a:pt x="516" y="540"/>
                </a:lnTo>
                <a:lnTo>
                  <a:pt x="524" y="540"/>
                </a:lnTo>
                <a:lnTo>
                  <a:pt x="524" y="546"/>
                </a:lnTo>
                <a:lnTo>
                  <a:pt x="544" y="546"/>
                </a:lnTo>
                <a:lnTo>
                  <a:pt x="544" y="556"/>
                </a:lnTo>
                <a:lnTo>
                  <a:pt x="554" y="556"/>
                </a:lnTo>
                <a:lnTo>
                  <a:pt x="554" y="568"/>
                </a:lnTo>
                <a:lnTo>
                  <a:pt x="576" y="568"/>
                </a:lnTo>
                <a:lnTo>
                  <a:pt x="576" y="590"/>
                </a:lnTo>
                <a:lnTo>
                  <a:pt x="588" y="590"/>
                </a:lnTo>
                <a:lnTo>
                  <a:pt x="588" y="606"/>
                </a:lnTo>
                <a:lnTo>
                  <a:pt x="604" y="606"/>
                </a:lnTo>
                <a:lnTo>
                  <a:pt x="604" y="623"/>
                </a:lnTo>
                <a:lnTo>
                  <a:pt x="620" y="623"/>
                </a:lnTo>
                <a:lnTo>
                  <a:pt x="620" y="635"/>
                </a:lnTo>
                <a:lnTo>
                  <a:pt x="630" y="635"/>
                </a:lnTo>
                <a:lnTo>
                  <a:pt x="630" y="645"/>
                </a:lnTo>
                <a:lnTo>
                  <a:pt x="642" y="645"/>
                </a:lnTo>
                <a:lnTo>
                  <a:pt x="642" y="661"/>
                </a:lnTo>
                <a:lnTo>
                  <a:pt x="650" y="661"/>
                </a:lnTo>
                <a:lnTo>
                  <a:pt x="650" y="683"/>
                </a:lnTo>
                <a:lnTo>
                  <a:pt x="656" y="683"/>
                </a:lnTo>
                <a:lnTo>
                  <a:pt x="656" y="699"/>
                </a:lnTo>
                <a:lnTo>
                  <a:pt x="662" y="699"/>
                </a:lnTo>
                <a:lnTo>
                  <a:pt x="662" y="730"/>
                </a:lnTo>
                <a:lnTo>
                  <a:pt x="668" y="730"/>
                </a:lnTo>
                <a:lnTo>
                  <a:pt x="668" y="748"/>
                </a:lnTo>
                <a:lnTo>
                  <a:pt x="678" y="748"/>
                </a:lnTo>
                <a:lnTo>
                  <a:pt x="678" y="762"/>
                </a:lnTo>
                <a:lnTo>
                  <a:pt x="688" y="762"/>
                </a:lnTo>
                <a:lnTo>
                  <a:pt x="688" y="768"/>
                </a:lnTo>
                <a:lnTo>
                  <a:pt x="724" y="768"/>
                </a:lnTo>
                <a:lnTo>
                  <a:pt x="724" y="782"/>
                </a:lnTo>
                <a:lnTo>
                  <a:pt x="756" y="782"/>
                </a:lnTo>
                <a:lnTo>
                  <a:pt x="756" y="796"/>
                </a:lnTo>
                <a:lnTo>
                  <a:pt x="764" y="796"/>
                </a:lnTo>
                <a:lnTo>
                  <a:pt x="764" y="810"/>
                </a:lnTo>
                <a:lnTo>
                  <a:pt x="798" y="810"/>
                </a:lnTo>
                <a:lnTo>
                  <a:pt x="798" y="819"/>
                </a:lnTo>
                <a:lnTo>
                  <a:pt x="810" y="819"/>
                </a:lnTo>
                <a:lnTo>
                  <a:pt x="810" y="827"/>
                </a:lnTo>
                <a:lnTo>
                  <a:pt x="826" y="827"/>
                </a:lnTo>
                <a:lnTo>
                  <a:pt x="826" y="835"/>
                </a:lnTo>
                <a:lnTo>
                  <a:pt x="842" y="835"/>
                </a:lnTo>
                <a:lnTo>
                  <a:pt x="842" y="847"/>
                </a:lnTo>
                <a:lnTo>
                  <a:pt x="867" y="847"/>
                </a:lnTo>
                <a:lnTo>
                  <a:pt x="867" y="867"/>
                </a:lnTo>
                <a:lnTo>
                  <a:pt x="877" y="867"/>
                </a:lnTo>
                <a:lnTo>
                  <a:pt x="877" y="893"/>
                </a:lnTo>
                <a:lnTo>
                  <a:pt x="885" y="893"/>
                </a:lnTo>
                <a:lnTo>
                  <a:pt x="885" y="911"/>
                </a:lnTo>
                <a:lnTo>
                  <a:pt x="891" y="911"/>
                </a:lnTo>
                <a:lnTo>
                  <a:pt x="891" y="934"/>
                </a:lnTo>
                <a:lnTo>
                  <a:pt x="901" y="934"/>
                </a:lnTo>
                <a:lnTo>
                  <a:pt x="901" y="950"/>
                </a:lnTo>
                <a:lnTo>
                  <a:pt x="919" y="950"/>
                </a:lnTo>
                <a:lnTo>
                  <a:pt x="919" y="970"/>
                </a:lnTo>
                <a:lnTo>
                  <a:pt x="953" y="970"/>
                </a:lnTo>
                <a:lnTo>
                  <a:pt x="953" y="980"/>
                </a:lnTo>
                <a:lnTo>
                  <a:pt x="999" y="980"/>
                </a:lnTo>
                <a:lnTo>
                  <a:pt x="999" y="992"/>
                </a:lnTo>
                <a:lnTo>
                  <a:pt x="1071" y="992"/>
                </a:lnTo>
                <a:lnTo>
                  <a:pt x="1071" y="998"/>
                </a:lnTo>
                <a:lnTo>
                  <a:pt x="1087" y="998"/>
                </a:lnTo>
                <a:lnTo>
                  <a:pt x="1087" y="1010"/>
                </a:lnTo>
                <a:lnTo>
                  <a:pt x="1093" y="1010"/>
                </a:lnTo>
                <a:lnTo>
                  <a:pt x="1093" y="1039"/>
                </a:lnTo>
                <a:lnTo>
                  <a:pt x="1099" y="1039"/>
                </a:lnTo>
                <a:lnTo>
                  <a:pt x="1099" y="1061"/>
                </a:lnTo>
                <a:lnTo>
                  <a:pt x="1107" y="1061"/>
                </a:lnTo>
                <a:lnTo>
                  <a:pt x="1107" y="1093"/>
                </a:lnTo>
                <a:lnTo>
                  <a:pt x="1111" y="1093"/>
                </a:lnTo>
                <a:lnTo>
                  <a:pt x="1111" y="1105"/>
                </a:lnTo>
                <a:lnTo>
                  <a:pt x="1131" y="1105"/>
                </a:lnTo>
                <a:lnTo>
                  <a:pt x="1131" y="1120"/>
                </a:lnTo>
                <a:lnTo>
                  <a:pt x="1179" y="1120"/>
                </a:lnTo>
                <a:lnTo>
                  <a:pt x="1179" y="1142"/>
                </a:lnTo>
                <a:lnTo>
                  <a:pt x="1216" y="1142"/>
                </a:lnTo>
                <a:lnTo>
                  <a:pt x="1216" y="1150"/>
                </a:lnTo>
                <a:lnTo>
                  <a:pt x="1254" y="1150"/>
                </a:lnTo>
                <a:lnTo>
                  <a:pt x="1254" y="1156"/>
                </a:lnTo>
                <a:lnTo>
                  <a:pt x="1290" y="1156"/>
                </a:lnTo>
                <a:lnTo>
                  <a:pt x="1290" y="1170"/>
                </a:lnTo>
                <a:lnTo>
                  <a:pt x="1304" y="1170"/>
                </a:lnTo>
                <a:lnTo>
                  <a:pt x="1304" y="1180"/>
                </a:lnTo>
                <a:lnTo>
                  <a:pt x="1310" y="1180"/>
                </a:lnTo>
                <a:lnTo>
                  <a:pt x="1310" y="1196"/>
                </a:lnTo>
                <a:lnTo>
                  <a:pt x="1316" y="1196"/>
                </a:lnTo>
                <a:lnTo>
                  <a:pt x="1316" y="1213"/>
                </a:lnTo>
                <a:lnTo>
                  <a:pt x="1324" y="1213"/>
                </a:lnTo>
                <a:lnTo>
                  <a:pt x="1324" y="1237"/>
                </a:lnTo>
                <a:lnTo>
                  <a:pt x="1330" y="1237"/>
                </a:lnTo>
                <a:lnTo>
                  <a:pt x="1330" y="1257"/>
                </a:lnTo>
                <a:lnTo>
                  <a:pt x="1436" y="1257"/>
                </a:lnTo>
                <a:lnTo>
                  <a:pt x="1436" y="1265"/>
                </a:lnTo>
                <a:lnTo>
                  <a:pt x="1458" y="1265"/>
                </a:lnTo>
                <a:lnTo>
                  <a:pt x="1458" y="1271"/>
                </a:lnTo>
                <a:lnTo>
                  <a:pt x="1529" y="1271"/>
                </a:lnTo>
                <a:lnTo>
                  <a:pt x="1529" y="1281"/>
                </a:lnTo>
                <a:lnTo>
                  <a:pt x="1553" y="1281"/>
                </a:lnTo>
                <a:lnTo>
                  <a:pt x="1553" y="1312"/>
                </a:lnTo>
                <a:lnTo>
                  <a:pt x="1603" y="1312"/>
                </a:lnTo>
                <a:lnTo>
                  <a:pt x="1603" y="1324"/>
                </a:lnTo>
                <a:lnTo>
                  <a:pt x="1631" y="1324"/>
                </a:lnTo>
                <a:lnTo>
                  <a:pt x="1631" y="1328"/>
                </a:lnTo>
                <a:lnTo>
                  <a:pt x="1757" y="1328"/>
                </a:lnTo>
                <a:lnTo>
                  <a:pt x="1757" y="1344"/>
                </a:lnTo>
                <a:lnTo>
                  <a:pt x="1775" y="1344"/>
                </a:lnTo>
                <a:lnTo>
                  <a:pt x="1775" y="1364"/>
                </a:lnTo>
                <a:lnTo>
                  <a:pt x="1811" y="1364"/>
                </a:lnTo>
                <a:lnTo>
                  <a:pt x="1811" y="1370"/>
                </a:lnTo>
                <a:lnTo>
                  <a:pt x="1896" y="1370"/>
                </a:lnTo>
                <a:lnTo>
                  <a:pt x="1896" y="1378"/>
                </a:lnTo>
                <a:lnTo>
                  <a:pt x="1938" y="1378"/>
                </a:lnTo>
                <a:lnTo>
                  <a:pt x="1938" y="1386"/>
                </a:lnTo>
                <a:lnTo>
                  <a:pt x="1964" y="1386"/>
                </a:lnTo>
                <a:lnTo>
                  <a:pt x="1964" y="1398"/>
                </a:lnTo>
                <a:lnTo>
                  <a:pt x="1990" y="1398"/>
                </a:lnTo>
                <a:lnTo>
                  <a:pt x="1990" y="1415"/>
                </a:lnTo>
                <a:lnTo>
                  <a:pt x="1994" y="1415"/>
                </a:lnTo>
                <a:lnTo>
                  <a:pt x="1994" y="1425"/>
                </a:lnTo>
                <a:lnTo>
                  <a:pt x="2064" y="1425"/>
                </a:lnTo>
                <a:lnTo>
                  <a:pt x="2064" y="1433"/>
                </a:lnTo>
                <a:lnTo>
                  <a:pt x="2100" y="1433"/>
                </a:lnTo>
                <a:lnTo>
                  <a:pt x="2100" y="1439"/>
                </a:lnTo>
                <a:lnTo>
                  <a:pt x="2128" y="1439"/>
                </a:lnTo>
                <a:lnTo>
                  <a:pt x="2128" y="1445"/>
                </a:lnTo>
                <a:lnTo>
                  <a:pt x="2213" y="1445"/>
                </a:lnTo>
                <a:lnTo>
                  <a:pt x="2213" y="1457"/>
                </a:lnTo>
                <a:lnTo>
                  <a:pt x="2241" y="1457"/>
                </a:lnTo>
                <a:lnTo>
                  <a:pt x="2241" y="1463"/>
                </a:lnTo>
                <a:lnTo>
                  <a:pt x="2287" y="1463"/>
                </a:lnTo>
                <a:lnTo>
                  <a:pt x="2287" y="1467"/>
                </a:lnTo>
                <a:lnTo>
                  <a:pt x="2425" y="1467"/>
                </a:lnTo>
                <a:lnTo>
                  <a:pt x="2425" y="1477"/>
                </a:lnTo>
                <a:lnTo>
                  <a:pt x="2445" y="1477"/>
                </a:lnTo>
                <a:lnTo>
                  <a:pt x="2445" y="1487"/>
                </a:lnTo>
                <a:lnTo>
                  <a:pt x="2546" y="1487"/>
                </a:lnTo>
                <a:lnTo>
                  <a:pt x="2546" y="1493"/>
                </a:lnTo>
                <a:lnTo>
                  <a:pt x="2614" y="1493"/>
                </a:lnTo>
                <a:lnTo>
                  <a:pt x="2614" y="1509"/>
                </a:lnTo>
                <a:lnTo>
                  <a:pt x="2810" y="1509"/>
                </a:lnTo>
                <a:lnTo>
                  <a:pt x="2810" y="1524"/>
                </a:lnTo>
                <a:lnTo>
                  <a:pt x="2949" y="1524"/>
                </a:lnTo>
                <a:lnTo>
                  <a:pt x="2949" y="1530"/>
                </a:lnTo>
                <a:lnTo>
                  <a:pt x="3053" y="1530"/>
                </a:lnTo>
                <a:lnTo>
                  <a:pt x="3053" y="1542"/>
                </a:lnTo>
                <a:lnTo>
                  <a:pt x="3111" y="1542"/>
                </a:lnTo>
                <a:lnTo>
                  <a:pt x="3121" y="1552"/>
                </a:lnTo>
                <a:lnTo>
                  <a:pt x="3264" y="1552"/>
                </a:lnTo>
                <a:lnTo>
                  <a:pt x="3264" y="1570"/>
                </a:lnTo>
                <a:lnTo>
                  <a:pt x="3384" y="1570"/>
                </a:lnTo>
                <a:lnTo>
                  <a:pt x="3384" y="1588"/>
                </a:lnTo>
                <a:lnTo>
                  <a:pt x="3539" y="1588"/>
                </a:lnTo>
                <a:lnTo>
                  <a:pt x="3539" y="1602"/>
                </a:lnTo>
                <a:lnTo>
                  <a:pt x="3793" y="1602"/>
                </a:lnTo>
                <a:lnTo>
                  <a:pt x="3793" y="1627"/>
                </a:lnTo>
                <a:lnTo>
                  <a:pt x="4150" y="1627"/>
                </a:lnTo>
                <a:lnTo>
                  <a:pt x="4150" y="1665"/>
                </a:lnTo>
                <a:lnTo>
                  <a:pt x="4654" y="1665"/>
                </a:lnTo>
              </a:path>
            </a:pathLst>
          </a:custGeom>
          <a:noFill/>
          <a:ln w="19050" cap="flat">
            <a:solidFill>
              <a:srgbClr val="FF82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grpSp>
        <p:nvGrpSpPr>
          <p:cNvPr id="340" name="Group 339">
            <a:extLst>
              <a:ext uri="{FF2B5EF4-FFF2-40B4-BE49-F238E27FC236}">
                <a16:creationId xmlns:a16="http://schemas.microsoft.com/office/drawing/2014/main" id="{024E2854-3FDF-49FF-5FDD-CBBE3F987BD7}"/>
              </a:ext>
            </a:extLst>
          </p:cNvPr>
          <p:cNvGrpSpPr/>
          <p:nvPr/>
        </p:nvGrpSpPr>
        <p:grpSpPr>
          <a:xfrm>
            <a:off x="1023747" y="2195486"/>
            <a:ext cx="5008615" cy="1950495"/>
            <a:chOff x="2630490" y="1215242"/>
            <a:chExt cx="7137404" cy="2668329"/>
          </a:xfrm>
        </p:grpSpPr>
        <p:sp>
          <p:nvSpPr>
            <p:cNvPr id="368" name="Line 32">
              <a:extLst>
                <a:ext uri="{FF2B5EF4-FFF2-40B4-BE49-F238E27FC236}">
                  <a16:creationId xmlns:a16="http://schemas.microsoft.com/office/drawing/2014/main" id="{B6E4CD72-EBCE-9E85-3825-639AAC31662E}"/>
                </a:ext>
              </a:extLst>
            </p:cNvPr>
            <p:cNvSpPr>
              <a:spLocks noChangeShapeType="1"/>
            </p:cNvSpPr>
            <p:nvPr/>
          </p:nvSpPr>
          <p:spPr bwMode="auto">
            <a:xfrm>
              <a:off x="9732969" y="3809540"/>
              <a:ext cx="0" cy="74031"/>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369" name="Line 33">
              <a:extLst>
                <a:ext uri="{FF2B5EF4-FFF2-40B4-BE49-F238E27FC236}">
                  <a16:creationId xmlns:a16="http://schemas.microsoft.com/office/drawing/2014/main" id="{F70F61F8-840D-E5E5-3E80-FE9BF1ABEC05}"/>
                </a:ext>
              </a:extLst>
            </p:cNvPr>
            <p:cNvSpPr>
              <a:spLocks noChangeShapeType="1"/>
            </p:cNvSpPr>
            <p:nvPr/>
          </p:nvSpPr>
          <p:spPr bwMode="auto">
            <a:xfrm flipH="1" flipV="1">
              <a:off x="9701219" y="3828853"/>
              <a:ext cx="66675"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370" name="Line 34">
              <a:extLst>
                <a:ext uri="{FF2B5EF4-FFF2-40B4-BE49-F238E27FC236}">
                  <a16:creationId xmlns:a16="http://schemas.microsoft.com/office/drawing/2014/main" id="{DDD1A5E8-5057-AFCB-F0D2-81F1B01AFE04}"/>
                </a:ext>
              </a:extLst>
            </p:cNvPr>
            <p:cNvSpPr>
              <a:spLocks noChangeShapeType="1"/>
            </p:cNvSpPr>
            <p:nvPr/>
          </p:nvSpPr>
          <p:spPr bwMode="auto">
            <a:xfrm flipV="1">
              <a:off x="9704394" y="3825634"/>
              <a:ext cx="60325"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371" name="Line 35">
              <a:extLst>
                <a:ext uri="{FF2B5EF4-FFF2-40B4-BE49-F238E27FC236}">
                  <a16:creationId xmlns:a16="http://schemas.microsoft.com/office/drawing/2014/main" id="{D01B32CD-E6F7-6EF5-2F4A-CAC34D724A6E}"/>
                </a:ext>
              </a:extLst>
            </p:cNvPr>
            <p:cNvSpPr>
              <a:spLocks noChangeShapeType="1"/>
            </p:cNvSpPr>
            <p:nvPr/>
          </p:nvSpPr>
          <p:spPr bwMode="auto">
            <a:xfrm>
              <a:off x="9704394" y="3809540"/>
              <a:ext cx="0" cy="74031"/>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372" name="Line 36">
              <a:extLst>
                <a:ext uri="{FF2B5EF4-FFF2-40B4-BE49-F238E27FC236}">
                  <a16:creationId xmlns:a16="http://schemas.microsoft.com/office/drawing/2014/main" id="{15F89BF8-CE04-A41E-2344-403278EB9A8E}"/>
                </a:ext>
              </a:extLst>
            </p:cNvPr>
            <p:cNvSpPr>
              <a:spLocks noChangeShapeType="1"/>
            </p:cNvSpPr>
            <p:nvPr/>
          </p:nvSpPr>
          <p:spPr bwMode="auto">
            <a:xfrm flipH="1" flipV="1">
              <a:off x="9672644" y="3828853"/>
              <a:ext cx="63500"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373" name="Line 37">
              <a:extLst>
                <a:ext uri="{FF2B5EF4-FFF2-40B4-BE49-F238E27FC236}">
                  <a16:creationId xmlns:a16="http://schemas.microsoft.com/office/drawing/2014/main" id="{9223828F-38F7-B9C4-6D21-74E2839FE401}"/>
                </a:ext>
              </a:extLst>
            </p:cNvPr>
            <p:cNvSpPr>
              <a:spLocks noChangeShapeType="1"/>
            </p:cNvSpPr>
            <p:nvPr/>
          </p:nvSpPr>
          <p:spPr bwMode="auto">
            <a:xfrm flipV="1">
              <a:off x="9672644" y="3825634"/>
              <a:ext cx="60325"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374" name="Line 38">
              <a:extLst>
                <a:ext uri="{FF2B5EF4-FFF2-40B4-BE49-F238E27FC236}">
                  <a16:creationId xmlns:a16="http://schemas.microsoft.com/office/drawing/2014/main" id="{4CCB99CC-7BFB-FABC-77B4-9828DAA24297}"/>
                </a:ext>
              </a:extLst>
            </p:cNvPr>
            <p:cNvSpPr>
              <a:spLocks noChangeShapeType="1"/>
            </p:cNvSpPr>
            <p:nvPr/>
          </p:nvSpPr>
          <p:spPr bwMode="auto">
            <a:xfrm>
              <a:off x="9356731" y="3809540"/>
              <a:ext cx="0" cy="74031"/>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375" name="Line 39">
              <a:extLst>
                <a:ext uri="{FF2B5EF4-FFF2-40B4-BE49-F238E27FC236}">
                  <a16:creationId xmlns:a16="http://schemas.microsoft.com/office/drawing/2014/main" id="{E75521FB-DFC4-9494-F80E-218A9323B90F}"/>
                </a:ext>
              </a:extLst>
            </p:cNvPr>
            <p:cNvSpPr>
              <a:spLocks noChangeShapeType="1"/>
            </p:cNvSpPr>
            <p:nvPr/>
          </p:nvSpPr>
          <p:spPr bwMode="auto">
            <a:xfrm flipH="1" flipV="1">
              <a:off x="9324981" y="3828853"/>
              <a:ext cx="63500"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376" name="Line 40">
              <a:extLst>
                <a:ext uri="{FF2B5EF4-FFF2-40B4-BE49-F238E27FC236}">
                  <a16:creationId xmlns:a16="http://schemas.microsoft.com/office/drawing/2014/main" id="{A67BA631-F039-0E3D-820A-EB349162455F}"/>
                </a:ext>
              </a:extLst>
            </p:cNvPr>
            <p:cNvSpPr>
              <a:spLocks noChangeShapeType="1"/>
            </p:cNvSpPr>
            <p:nvPr/>
          </p:nvSpPr>
          <p:spPr bwMode="auto">
            <a:xfrm flipV="1">
              <a:off x="9328156" y="3825634"/>
              <a:ext cx="60325"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377" name="Line 41">
              <a:extLst>
                <a:ext uri="{FF2B5EF4-FFF2-40B4-BE49-F238E27FC236}">
                  <a16:creationId xmlns:a16="http://schemas.microsoft.com/office/drawing/2014/main" id="{74C81B9B-4E9F-C51C-719C-9B0D856CA84F}"/>
                </a:ext>
              </a:extLst>
            </p:cNvPr>
            <p:cNvSpPr>
              <a:spLocks noChangeShapeType="1"/>
            </p:cNvSpPr>
            <p:nvPr/>
          </p:nvSpPr>
          <p:spPr bwMode="auto">
            <a:xfrm>
              <a:off x="9236081" y="3809540"/>
              <a:ext cx="0" cy="74031"/>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378" name="Line 42">
              <a:extLst>
                <a:ext uri="{FF2B5EF4-FFF2-40B4-BE49-F238E27FC236}">
                  <a16:creationId xmlns:a16="http://schemas.microsoft.com/office/drawing/2014/main" id="{11B7941B-38E1-EBCD-5714-C185581672B4}"/>
                </a:ext>
              </a:extLst>
            </p:cNvPr>
            <p:cNvSpPr>
              <a:spLocks noChangeShapeType="1"/>
            </p:cNvSpPr>
            <p:nvPr/>
          </p:nvSpPr>
          <p:spPr bwMode="auto">
            <a:xfrm flipH="1" flipV="1">
              <a:off x="9204331" y="3828853"/>
              <a:ext cx="63500"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379" name="Line 43">
              <a:extLst>
                <a:ext uri="{FF2B5EF4-FFF2-40B4-BE49-F238E27FC236}">
                  <a16:creationId xmlns:a16="http://schemas.microsoft.com/office/drawing/2014/main" id="{91B635C9-9951-DC6C-E2C5-844175175B11}"/>
                </a:ext>
              </a:extLst>
            </p:cNvPr>
            <p:cNvSpPr>
              <a:spLocks noChangeShapeType="1"/>
            </p:cNvSpPr>
            <p:nvPr/>
          </p:nvSpPr>
          <p:spPr bwMode="auto">
            <a:xfrm flipV="1">
              <a:off x="9204331" y="3825634"/>
              <a:ext cx="60325"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380" name="Line 44">
              <a:extLst>
                <a:ext uri="{FF2B5EF4-FFF2-40B4-BE49-F238E27FC236}">
                  <a16:creationId xmlns:a16="http://schemas.microsoft.com/office/drawing/2014/main" id="{741B1335-8831-415C-B77A-7D872AB899B3}"/>
                </a:ext>
              </a:extLst>
            </p:cNvPr>
            <p:cNvSpPr>
              <a:spLocks noChangeShapeType="1"/>
            </p:cNvSpPr>
            <p:nvPr/>
          </p:nvSpPr>
          <p:spPr bwMode="auto">
            <a:xfrm>
              <a:off x="9137656" y="3809540"/>
              <a:ext cx="0" cy="74031"/>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381" name="Line 45">
              <a:extLst>
                <a:ext uri="{FF2B5EF4-FFF2-40B4-BE49-F238E27FC236}">
                  <a16:creationId xmlns:a16="http://schemas.microsoft.com/office/drawing/2014/main" id="{0E9925C0-C70E-7CFF-495D-B1E1CCE9D074}"/>
                </a:ext>
              </a:extLst>
            </p:cNvPr>
            <p:cNvSpPr>
              <a:spLocks noChangeShapeType="1"/>
            </p:cNvSpPr>
            <p:nvPr/>
          </p:nvSpPr>
          <p:spPr bwMode="auto">
            <a:xfrm flipH="1" flipV="1">
              <a:off x="9105906" y="3828853"/>
              <a:ext cx="66675"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382" name="Line 46">
              <a:extLst>
                <a:ext uri="{FF2B5EF4-FFF2-40B4-BE49-F238E27FC236}">
                  <a16:creationId xmlns:a16="http://schemas.microsoft.com/office/drawing/2014/main" id="{998C7F59-6CFF-3CA5-6B5C-51858E55DE0A}"/>
                </a:ext>
              </a:extLst>
            </p:cNvPr>
            <p:cNvSpPr>
              <a:spLocks noChangeShapeType="1"/>
            </p:cNvSpPr>
            <p:nvPr/>
          </p:nvSpPr>
          <p:spPr bwMode="auto">
            <a:xfrm flipV="1">
              <a:off x="9109081" y="3825634"/>
              <a:ext cx="60325"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383" name="Line 47">
              <a:extLst>
                <a:ext uri="{FF2B5EF4-FFF2-40B4-BE49-F238E27FC236}">
                  <a16:creationId xmlns:a16="http://schemas.microsoft.com/office/drawing/2014/main" id="{C9FF8AA0-1FCA-F900-BC7D-6B6B0DF9829A}"/>
                </a:ext>
              </a:extLst>
            </p:cNvPr>
            <p:cNvSpPr>
              <a:spLocks noChangeShapeType="1"/>
            </p:cNvSpPr>
            <p:nvPr/>
          </p:nvSpPr>
          <p:spPr bwMode="auto">
            <a:xfrm>
              <a:off x="9064631" y="3809540"/>
              <a:ext cx="0" cy="74031"/>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384" name="Line 48">
              <a:extLst>
                <a:ext uri="{FF2B5EF4-FFF2-40B4-BE49-F238E27FC236}">
                  <a16:creationId xmlns:a16="http://schemas.microsoft.com/office/drawing/2014/main" id="{B3382CC2-7B86-6FD1-C9E7-E88812B168A0}"/>
                </a:ext>
              </a:extLst>
            </p:cNvPr>
            <p:cNvSpPr>
              <a:spLocks noChangeShapeType="1"/>
            </p:cNvSpPr>
            <p:nvPr/>
          </p:nvSpPr>
          <p:spPr bwMode="auto">
            <a:xfrm flipH="1" flipV="1">
              <a:off x="9029706" y="3828853"/>
              <a:ext cx="66675"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385" name="Line 49">
              <a:extLst>
                <a:ext uri="{FF2B5EF4-FFF2-40B4-BE49-F238E27FC236}">
                  <a16:creationId xmlns:a16="http://schemas.microsoft.com/office/drawing/2014/main" id="{7746892F-44F3-A14A-4CC7-01687518927E}"/>
                </a:ext>
              </a:extLst>
            </p:cNvPr>
            <p:cNvSpPr>
              <a:spLocks noChangeShapeType="1"/>
            </p:cNvSpPr>
            <p:nvPr/>
          </p:nvSpPr>
          <p:spPr bwMode="auto">
            <a:xfrm flipV="1">
              <a:off x="9032881" y="3825634"/>
              <a:ext cx="60325"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386" name="Line 50">
              <a:extLst>
                <a:ext uri="{FF2B5EF4-FFF2-40B4-BE49-F238E27FC236}">
                  <a16:creationId xmlns:a16="http://schemas.microsoft.com/office/drawing/2014/main" id="{FD4EF929-89FD-9E09-0AE2-5EA13AC4C850}"/>
                </a:ext>
              </a:extLst>
            </p:cNvPr>
            <p:cNvSpPr>
              <a:spLocks noChangeShapeType="1"/>
            </p:cNvSpPr>
            <p:nvPr/>
          </p:nvSpPr>
          <p:spPr bwMode="auto">
            <a:xfrm>
              <a:off x="9018594" y="3809540"/>
              <a:ext cx="0" cy="74031"/>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387" name="Line 51">
              <a:extLst>
                <a:ext uri="{FF2B5EF4-FFF2-40B4-BE49-F238E27FC236}">
                  <a16:creationId xmlns:a16="http://schemas.microsoft.com/office/drawing/2014/main" id="{DCA30E31-4947-037E-24E0-F82081091820}"/>
                </a:ext>
              </a:extLst>
            </p:cNvPr>
            <p:cNvSpPr>
              <a:spLocks noChangeShapeType="1"/>
            </p:cNvSpPr>
            <p:nvPr/>
          </p:nvSpPr>
          <p:spPr bwMode="auto">
            <a:xfrm flipH="1" flipV="1">
              <a:off x="8986844" y="3828853"/>
              <a:ext cx="68263"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388" name="Line 52">
              <a:extLst>
                <a:ext uri="{FF2B5EF4-FFF2-40B4-BE49-F238E27FC236}">
                  <a16:creationId xmlns:a16="http://schemas.microsoft.com/office/drawing/2014/main" id="{34BF788A-7F39-D1A4-E887-2AA79175BCE8}"/>
                </a:ext>
              </a:extLst>
            </p:cNvPr>
            <p:cNvSpPr>
              <a:spLocks noChangeShapeType="1"/>
            </p:cNvSpPr>
            <p:nvPr/>
          </p:nvSpPr>
          <p:spPr bwMode="auto">
            <a:xfrm flipV="1">
              <a:off x="8990019" y="3825634"/>
              <a:ext cx="61913"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389" name="Line 53">
              <a:extLst>
                <a:ext uri="{FF2B5EF4-FFF2-40B4-BE49-F238E27FC236}">
                  <a16:creationId xmlns:a16="http://schemas.microsoft.com/office/drawing/2014/main" id="{5C56491A-1084-E0F5-43DE-EEA244AC026F}"/>
                </a:ext>
              </a:extLst>
            </p:cNvPr>
            <p:cNvSpPr>
              <a:spLocks noChangeShapeType="1"/>
            </p:cNvSpPr>
            <p:nvPr/>
          </p:nvSpPr>
          <p:spPr bwMode="auto">
            <a:xfrm>
              <a:off x="8970969" y="3809540"/>
              <a:ext cx="0" cy="74031"/>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390" name="Line 54">
              <a:extLst>
                <a:ext uri="{FF2B5EF4-FFF2-40B4-BE49-F238E27FC236}">
                  <a16:creationId xmlns:a16="http://schemas.microsoft.com/office/drawing/2014/main" id="{953771F1-5D0A-4737-DF41-DC40458AD7A3}"/>
                </a:ext>
              </a:extLst>
            </p:cNvPr>
            <p:cNvSpPr>
              <a:spLocks noChangeShapeType="1"/>
            </p:cNvSpPr>
            <p:nvPr/>
          </p:nvSpPr>
          <p:spPr bwMode="auto">
            <a:xfrm flipH="1" flipV="1">
              <a:off x="8939219" y="3828853"/>
              <a:ext cx="66675"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391" name="Line 55">
              <a:extLst>
                <a:ext uri="{FF2B5EF4-FFF2-40B4-BE49-F238E27FC236}">
                  <a16:creationId xmlns:a16="http://schemas.microsoft.com/office/drawing/2014/main" id="{7D9D58E8-F595-A449-16A0-7E36CA31AFB0}"/>
                </a:ext>
              </a:extLst>
            </p:cNvPr>
            <p:cNvSpPr>
              <a:spLocks noChangeShapeType="1"/>
            </p:cNvSpPr>
            <p:nvPr/>
          </p:nvSpPr>
          <p:spPr bwMode="auto">
            <a:xfrm flipV="1">
              <a:off x="8942394" y="3825634"/>
              <a:ext cx="60325"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392" name="Line 56">
              <a:extLst>
                <a:ext uri="{FF2B5EF4-FFF2-40B4-BE49-F238E27FC236}">
                  <a16:creationId xmlns:a16="http://schemas.microsoft.com/office/drawing/2014/main" id="{D222FA55-276F-1CFF-881B-0BD09B1C6E0A}"/>
                </a:ext>
              </a:extLst>
            </p:cNvPr>
            <p:cNvSpPr>
              <a:spLocks noChangeShapeType="1"/>
            </p:cNvSpPr>
            <p:nvPr/>
          </p:nvSpPr>
          <p:spPr bwMode="auto">
            <a:xfrm>
              <a:off x="8716968" y="3756431"/>
              <a:ext cx="0" cy="69203"/>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393" name="Line 57">
              <a:extLst>
                <a:ext uri="{FF2B5EF4-FFF2-40B4-BE49-F238E27FC236}">
                  <a16:creationId xmlns:a16="http://schemas.microsoft.com/office/drawing/2014/main" id="{E2BD7692-5337-3775-4EA3-283FF53C0B4C}"/>
                </a:ext>
              </a:extLst>
            </p:cNvPr>
            <p:cNvSpPr>
              <a:spLocks noChangeShapeType="1"/>
            </p:cNvSpPr>
            <p:nvPr/>
          </p:nvSpPr>
          <p:spPr bwMode="auto">
            <a:xfrm flipH="1" flipV="1">
              <a:off x="8685218" y="3774135"/>
              <a:ext cx="63500"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394" name="Line 58">
              <a:extLst>
                <a:ext uri="{FF2B5EF4-FFF2-40B4-BE49-F238E27FC236}">
                  <a16:creationId xmlns:a16="http://schemas.microsoft.com/office/drawing/2014/main" id="{48A24108-10D5-38BE-754E-D931BF7B501A}"/>
                </a:ext>
              </a:extLst>
            </p:cNvPr>
            <p:cNvSpPr>
              <a:spLocks noChangeShapeType="1"/>
            </p:cNvSpPr>
            <p:nvPr/>
          </p:nvSpPr>
          <p:spPr bwMode="auto">
            <a:xfrm flipV="1">
              <a:off x="8688393" y="3770916"/>
              <a:ext cx="60325"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395" name="Line 59">
              <a:extLst>
                <a:ext uri="{FF2B5EF4-FFF2-40B4-BE49-F238E27FC236}">
                  <a16:creationId xmlns:a16="http://schemas.microsoft.com/office/drawing/2014/main" id="{0F699D37-5A64-0184-7F9A-D22E5357CA7D}"/>
                </a:ext>
              </a:extLst>
            </p:cNvPr>
            <p:cNvSpPr>
              <a:spLocks noChangeShapeType="1"/>
            </p:cNvSpPr>
            <p:nvPr/>
          </p:nvSpPr>
          <p:spPr bwMode="auto">
            <a:xfrm>
              <a:off x="8659818" y="3756431"/>
              <a:ext cx="0" cy="69203"/>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396" name="Line 60">
              <a:extLst>
                <a:ext uri="{FF2B5EF4-FFF2-40B4-BE49-F238E27FC236}">
                  <a16:creationId xmlns:a16="http://schemas.microsoft.com/office/drawing/2014/main" id="{C8D42651-0249-AC94-C9A7-4239E7E1670C}"/>
                </a:ext>
              </a:extLst>
            </p:cNvPr>
            <p:cNvSpPr>
              <a:spLocks noChangeShapeType="1"/>
            </p:cNvSpPr>
            <p:nvPr/>
          </p:nvSpPr>
          <p:spPr bwMode="auto">
            <a:xfrm flipH="1" flipV="1">
              <a:off x="8628068" y="3774135"/>
              <a:ext cx="63500"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397" name="Line 61">
              <a:extLst>
                <a:ext uri="{FF2B5EF4-FFF2-40B4-BE49-F238E27FC236}">
                  <a16:creationId xmlns:a16="http://schemas.microsoft.com/office/drawing/2014/main" id="{9E08C753-6568-84B4-0B1C-5DE17E5025F8}"/>
                </a:ext>
              </a:extLst>
            </p:cNvPr>
            <p:cNvSpPr>
              <a:spLocks noChangeShapeType="1"/>
            </p:cNvSpPr>
            <p:nvPr/>
          </p:nvSpPr>
          <p:spPr bwMode="auto">
            <a:xfrm flipV="1">
              <a:off x="8628068" y="3770916"/>
              <a:ext cx="60325"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398" name="Line 62">
              <a:extLst>
                <a:ext uri="{FF2B5EF4-FFF2-40B4-BE49-F238E27FC236}">
                  <a16:creationId xmlns:a16="http://schemas.microsoft.com/office/drawing/2014/main" id="{8D3CD838-6952-D885-93DA-CD3D83E37EAB}"/>
                </a:ext>
              </a:extLst>
            </p:cNvPr>
            <p:cNvSpPr>
              <a:spLocks noChangeShapeType="1"/>
            </p:cNvSpPr>
            <p:nvPr/>
          </p:nvSpPr>
          <p:spPr bwMode="auto">
            <a:xfrm>
              <a:off x="8564568" y="3756431"/>
              <a:ext cx="0" cy="69203"/>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399" name="Line 63">
              <a:extLst>
                <a:ext uri="{FF2B5EF4-FFF2-40B4-BE49-F238E27FC236}">
                  <a16:creationId xmlns:a16="http://schemas.microsoft.com/office/drawing/2014/main" id="{2824F93F-1A67-80C0-D7ED-D2FD1ED20236}"/>
                </a:ext>
              </a:extLst>
            </p:cNvPr>
            <p:cNvSpPr>
              <a:spLocks noChangeShapeType="1"/>
            </p:cNvSpPr>
            <p:nvPr/>
          </p:nvSpPr>
          <p:spPr bwMode="auto">
            <a:xfrm flipH="1" flipV="1">
              <a:off x="8532818" y="3774135"/>
              <a:ext cx="63500"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00" name="Line 64">
              <a:extLst>
                <a:ext uri="{FF2B5EF4-FFF2-40B4-BE49-F238E27FC236}">
                  <a16:creationId xmlns:a16="http://schemas.microsoft.com/office/drawing/2014/main" id="{94C21533-1C36-9F5C-52CF-D0975B620FD8}"/>
                </a:ext>
              </a:extLst>
            </p:cNvPr>
            <p:cNvSpPr>
              <a:spLocks noChangeShapeType="1"/>
            </p:cNvSpPr>
            <p:nvPr/>
          </p:nvSpPr>
          <p:spPr bwMode="auto">
            <a:xfrm flipV="1">
              <a:off x="8532818" y="3770916"/>
              <a:ext cx="63500"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01" name="Line 65">
              <a:extLst>
                <a:ext uri="{FF2B5EF4-FFF2-40B4-BE49-F238E27FC236}">
                  <a16:creationId xmlns:a16="http://schemas.microsoft.com/office/drawing/2014/main" id="{8FC9CA9D-F2AC-A128-08C8-568A78AE400F}"/>
                </a:ext>
              </a:extLst>
            </p:cNvPr>
            <p:cNvSpPr>
              <a:spLocks noChangeShapeType="1"/>
            </p:cNvSpPr>
            <p:nvPr/>
          </p:nvSpPr>
          <p:spPr bwMode="auto">
            <a:xfrm>
              <a:off x="8480431" y="3756431"/>
              <a:ext cx="0" cy="69203"/>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02" name="Line 66">
              <a:extLst>
                <a:ext uri="{FF2B5EF4-FFF2-40B4-BE49-F238E27FC236}">
                  <a16:creationId xmlns:a16="http://schemas.microsoft.com/office/drawing/2014/main" id="{D371AA06-4803-EF40-6AF3-332905F19956}"/>
                </a:ext>
              </a:extLst>
            </p:cNvPr>
            <p:cNvSpPr>
              <a:spLocks noChangeShapeType="1"/>
            </p:cNvSpPr>
            <p:nvPr/>
          </p:nvSpPr>
          <p:spPr bwMode="auto">
            <a:xfrm flipH="1" flipV="1">
              <a:off x="8448681" y="3774135"/>
              <a:ext cx="65088"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03" name="Line 67">
              <a:extLst>
                <a:ext uri="{FF2B5EF4-FFF2-40B4-BE49-F238E27FC236}">
                  <a16:creationId xmlns:a16="http://schemas.microsoft.com/office/drawing/2014/main" id="{5A108707-5C86-5408-6ACC-DB8E1BBBB8DB}"/>
                </a:ext>
              </a:extLst>
            </p:cNvPr>
            <p:cNvSpPr>
              <a:spLocks noChangeShapeType="1"/>
            </p:cNvSpPr>
            <p:nvPr/>
          </p:nvSpPr>
          <p:spPr bwMode="auto">
            <a:xfrm flipV="1">
              <a:off x="8451856" y="3770916"/>
              <a:ext cx="61913"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04" name="Line 68">
              <a:extLst>
                <a:ext uri="{FF2B5EF4-FFF2-40B4-BE49-F238E27FC236}">
                  <a16:creationId xmlns:a16="http://schemas.microsoft.com/office/drawing/2014/main" id="{A9C61D98-89E2-66CD-19FD-84CF628CEB37}"/>
                </a:ext>
              </a:extLst>
            </p:cNvPr>
            <p:cNvSpPr>
              <a:spLocks noChangeShapeType="1"/>
            </p:cNvSpPr>
            <p:nvPr/>
          </p:nvSpPr>
          <p:spPr bwMode="auto">
            <a:xfrm>
              <a:off x="8362956" y="3711369"/>
              <a:ext cx="0" cy="72422"/>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05" name="Line 69">
              <a:extLst>
                <a:ext uri="{FF2B5EF4-FFF2-40B4-BE49-F238E27FC236}">
                  <a16:creationId xmlns:a16="http://schemas.microsoft.com/office/drawing/2014/main" id="{D45B92B2-754E-13F3-A9A3-BD8D7170499C}"/>
                </a:ext>
              </a:extLst>
            </p:cNvPr>
            <p:cNvSpPr>
              <a:spLocks noChangeShapeType="1"/>
            </p:cNvSpPr>
            <p:nvPr/>
          </p:nvSpPr>
          <p:spPr bwMode="auto">
            <a:xfrm flipH="1" flipV="1">
              <a:off x="8331206" y="3733900"/>
              <a:ext cx="66675" cy="30578"/>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06" name="Line 70">
              <a:extLst>
                <a:ext uri="{FF2B5EF4-FFF2-40B4-BE49-F238E27FC236}">
                  <a16:creationId xmlns:a16="http://schemas.microsoft.com/office/drawing/2014/main" id="{8CF049FB-5A0D-95A8-184A-A07EFF23463D}"/>
                </a:ext>
              </a:extLst>
            </p:cNvPr>
            <p:cNvSpPr>
              <a:spLocks noChangeShapeType="1"/>
            </p:cNvSpPr>
            <p:nvPr/>
          </p:nvSpPr>
          <p:spPr bwMode="auto">
            <a:xfrm flipV="1">
              <a:off x="8334381" y="3730681"/>
              <a:ext cx="60325" cy="37016"/>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07" name="Line 71">
              <a:extLst>
                <a:ext uri="{FF2B5EF4-FFF2-40B4-BE49-F238E27FC236}">
                  <a16:creationId xmlns:a16="http://schemas.microsoft.com/office/drawing/2014/main" id="{FEF6DD5E-830A-C8B6-C1AB-3499EE308094}"/>
                </a:ext>
              </a:extLst>
            </p:cNvPr>
            <p:cNvSpPr>
              <a:spLocks noChangeShapeType="1"/>
            </p:cNvSpPr>
            <p:nvPr/>
          </p:nvSpPr>
          <p:spPr bwMode="auto">
            <a:xfrm>
              <a:off x="8315331" y="3711369"/>
              <a:ext cx="0" cy="72422"/>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08" name="Line 72">
              <a:extLst>
                <a:ext uri="{FF2B5EF4-FFF2-40B4-BE49-F238E27FC236}">
                  <a16:creationId xmlns:a16="http://schemas.microsoft.com/office/drawing/2014/main" id="{A76D5E06-52FE-B21C-A342-A9E322D26774}"/>
                </a:ext>
              </a:extLst>
            </p:cNvPr>
            <p:cNvSpPr>
              <a:spLocks noChangeShapeType="1"/>
            </p:cNvSpPr>
            <p:nvPr/>
          </p:nvSpPr>
          <p:spPr bwMode="auto">
            <a:xfrm flipH="1" flipV="1">
              <a:off x="8283581" y="3733900"/>
              <a:ext cx="63500" cy="30578"/>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09" name="Line 73">
              <a:extLst>
                <a:ext uri="{FF2B5EF4-FFF2-40B4-BE49-F238E27FC236}">
                  <a16:creationId xmlns:a16="http://schemas.microsoft.com/office/drawing/2014/main" id="{50139D77-6B66-4898-96E6-22DAA3149653}"/>
                </a:ext>
              </a:extLst>
            </p:cNvPr>
            <p:cNvSpPr>
              <a:spLocks noChangeShapeType="1"/>
            </p:cNvSpPr>
            <p:nvPr/>
          </p:nvSpPr>
          <p:spPr bwMode="auto">
            <a:xfrm flipV="1">
              <a:off x="8283581" y="3730681"/>
              <a:ext cx="63500" cy="37016"/>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10" name="Line 74">
              <a:extLst>
                <a:ext uri="{FF2B5EF4-FFF2-40B4-BE49-F238E27FC236}">
                  <a16:creationId xmlns:a16="http://schemas.microsoft.com/office/drawing/2014/main" id="{C3179946-61FC-7FFA-D2B4-B4C6330BE36B}"/>
                </a:ext>
              </a:extLst>
            </p:cNvPr>
            <p:cNvSpPr>
              <a:spLocks noChangeShapeType="1"/>
            </p:cNvSpPr>
            <p:nvPr/>
          </p:nvSpPr>
          <p:spPr bwMode="auto">
            <a:xfrm>
              <a:off x="8302631" y="3711369"/>
              <a:ext cx="0" cy="72422"/>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11" name="Line 75">
              <a:extLst>
                <a:ext uri="{FF2B5EF4-FFF2-40B4-BE49-F238E27FC236}">
                  <a16:creationId xmlns:a16="http://schemas.microsoft.com/office/drawing/2014/main" id="{9D8297D6-8812-980F-C3FE-6774075DC486}"/>
                </a:ext>
              </a:extLst>
            </p:cNvPr>
            <p:cNvSpPr>
              <a:spLocks noChangeShapeType="1"/>
            </p:cNvSpPr>
            <p:nvPr/>
          </p:nvSpPr>
          <p:spPr bwMode="auto">
            <a:xfrm flipH="1" flipV="1">
              <a:off x="8267706" y="3733900"/>
              <a:ext cx="66675" cy="30578"/>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12" name="Line 76">
              <a:extLst>
                <a:ext uri="{FF2B5EF4-FFF2-40B4-BE49-F238E27FC236}">
                  <a16:creationId xmlns:a16="http://schemas.microsoft.com/office/drawing/2014/main" id="{BD3773E2-1354-B99B-C1A6-B9A7442A9AB6}"/>
                </a:ext>
              </a:extLst>
            </p:cNvPr>
            <p:cNvSpPr>
              <a:spLocks noChangeShapeType="1"/>
            </p:cNvSpPr>
            <p:nvPr/>
          </p:nvSpPr>
          <p:spPr bwMode="auto">
            <a:xfrm flipV="1">
              <a:off x="8270881" y="3730681"/>
              <a:ext cx="60325" cy="37016"/>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13" name="Line 77">
              <a:extLst>
                <a:ext uri="{FF2B5EF4-FFF2-40B4-BE49-F238E27FC236}">
                  <a16:creationId xmlns:a16="http://schemas.microsoft.com/office/drawing/2014/main" id="{96C60F0C-2D90-A25F-3D85-772654D03A17}"/>
                </a:ext>
              </a:extLst>
            </p:cNvPr>
            <p:cNvSpPr>
              <a:spLocks noChangeShapeType="1"/>
            </p:cNvSpPr>
            <p:nvPr/>
          </p:nvSpPr>
          <p:spPr bwMode="auto">
            <a:xfrm>
              <a:off x="8229606" y="3711369"/>
              <a:ext cx="0" cy="72422"/>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14" name="Line 78">
              <a:extLst>
                <a:ext uri="{FF2B5EF4-FFF2-40B4-BE49-F238E27FC236}">
                  <a16:creationId xmlns:a16="http://schemas.microsoft.com/office/drawing/2014/main" id="{7D0B2D9E-875B-9A8F-472D-D4911F9041A9}"/>
                </a:ext>
              </a:extLst>
            </p:cNvPr>
            <p:cNvSpPr>
              <a:spLocks noChangeShapeType="1"/>
            </p:cNvSpPr>
            <p:nvPr/>
          </p:nvSpPr>
          <p:spPr bwMode="auto">
            <a:xfrm flipH="1" flipV="1">
              <a:off x="8197856" y="3733900"/>
              <a:ext cx="63500" cy="30578"/>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15" name="Line 79">
              <a:extLst>
                <a:ext uri="{FF2B5EF4-FFF2-40B4-BE49-F238E27FC236}">
                  <a16:creationId xmlns:a16="http://schemas.microsoft.com/office/drawing/2014/main" id="{4E8E8FD1-6489-FCF6-C843-A4CC56F95980}"/>
                </a:ext>
              </a:extLst>
            </p:cNvPr>
            <p:cNvSpPr>
              <a:spLocks noChangeShapeType="1"/>
            </p:cNvSpPr>
            <p:nvPr/>
          </p:nvSpPr>
          <p:spPr bwMode="auto">
            <a:xfrm flipV="1">
              <a:off x="8197856" y="3730681"/>
              <a:ext cx="63500" cy="37016"/>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16" name="Line 80">
              <a:extLst>
                <a:ext uri="{FF2B5EF4-FFF2-40B4-BE49-F238E27FC236}">
                  <a16:creationId xmlns:a16="http://schemas.microsoft.com/office/drawing/2014/main" id="{C12F3D2C-F843-AE0A-4806-E3EACD5320C8}"/>
                </a:ext>
              </a:extLst>
            </p:cNvPr>
            <p:cNvSpPr>
              <a:spLocks noChangeShapeType="1"/>
            </p:cNvSpPr>
            <p:nvPr/>
          </p:nvSpPr>
          <p:spPr bwMode="auto">
            <a:xfrm>
              <a:off x="8181981" y="3711369"/>
              <a:ext cx="0" cy="72422"/>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17" name="Line 81">
              <a:extLst>
                <a:ext uri="{FF2B5EF4-FFF2-40B4-BE49-F238E27FC236}">
                  <a16:creationId xmlns:a16="http://schemas.microsoft.com/office/drawing/2014/main" id="{DBFE6267-28F1-0A87-DF0A-48A11A55A7CB}"/>
                </a:ext>
              </a:extLst>
            </p:cNvPr>
            <p:cNvSpPr>
              <a:spLocks noChangeShapeType="1"/>
            </p:cNvSpPr>
            <p:nvPr/>
          </p:nvSpPr>
          <p:spPr bwMode="auto">
            <a:xfrm flipH="1" flipV="1">
              <a:off x="8147056" y="3733900"/>
              <a:ext cx="66675" cy="30578"/>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18" name="Line 82">
              <a:extLst>
                <a:ext uri="{FF2B5EF4-FFF2-40B4-BE49-F238E27FC236}">
                  <a16:creationId xmlns:a16="http://schemas.microsoft.com/office/drawing/2014/main" id="{7295323E-E323-F8CF-C6A5-4DB2EE2F5015}"/>
                </a:ext>
              </a:extLst>
            </p:cNvPr>
            <p:cNvSpPr>
              <a:spLocks noChangeShapeType="1"/>
            </p:cNvSpPr>
            <p:nvPr/>
          </p:nvSpPr>
          <p:spPr bwMode="auto">
            <a:xfrm flipV="1">
              <a:off x="8150231" y="3730681"/>
              <a:ext cx="60325" cy="37016"/>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19" name="Line 83">
              <a:extLst>
                <a:ext uri="{FF2B5EF4-FFF2-40B4-BE49-F238E27FC236}">
                  <a16:creationId xmlns:a16="http://schemas.microsoft.com/office/drawing/2014/main" id="{0170355D-178D-4EFD-D366-79663E5B8BAF}"/>
                </a:ext>
              </a:extLst>
            </p:cNvPr>
            <p:cNvSpPr>
              <a:spLocks noChangeShapeType="1"/>
            </p:cNvSpPr>
            <p:nvPr/>
          </p:nvSpPr>
          <p:spPr bwMode="auto">
            <a:xfrm>
              <a:off x="8096256" y="3711369"/>
              <a:ext cx="0" cy="72422"/>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20" name="Line 84">
              <a:extLst>
                <a:ext uri="{FF2B5EF4-FFF2-40B4-BE49-F238E27FC236}">
                  <a16:creationId xmlns:a16="http://schemas.microsoft.com/office/drawing/2014/main" id="{9BA4AA1C-DDD8-2558-A25D-313F9E2B88EC}"/>
                </a:ext>
              </a:extLst>
            </p:cNvPr>
            <p:cNvSpPr>
              <a:spLocks noChangeShapeType="1"/>
            </p:cNvSpPr>
            <p:nvPr/>
          </p:nvSpPr>
          <p:spPr bwMode="auto">
            <a:xfrm flipH="1" flipV="1">
              <a:off x="8061331" y="3733900"/>
              <a:ext cx="66675" cy="30578"/>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21" name="Line 85">
              <a:extLst>
                <a:ext uri="{FF2B5EF4-FFF2-40B4-BE49-F238E27FC236}">
                  <a16:creationId xmlns:a16="http://schemas.microsoft.com/office/drawing/2014/main" id="{4FDFBA95-D762-C436-4D1A-688525C9B960}"/>
                </a:ext>
              </a:extLst>
            </p:cNvPr>
            <p:cNvSpPr>
              <a:spLocks noChangeShapeType="1"/>
            </p:cNvSpPr>
            <p:nvPr/>
          </p:nvSpPr>
          <p:spPr bwMode="auto">
            <a:xfrm flipV="1">
              <a:off x="8064506" y="3730681"/>
              <a:ext cx="60325" cy="37016"/>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22" name="Line 86">
              <a:extLst>
                <a:ext uri="{FF2B5EF4-FFF2-40B4-BE49-F238E27FC236}">
                  <a16:creationId xmlns:a16="http://schemas.microsoft.com/office/drawing/2014/main" id="{F2EDF9E8-B1A1-29BC-4189-AF491DBC84DD}"/>
                </a:ext>
              </a:extLst>
            </p:cNvPr>
            <p:cNvSpPr>
              <a:spLocks noChangeShapeType="1"/>
            </p:cNvSpPr>
            <p:nvPr/>
          </p:nvSpPr>
          <p:spPr bwMode="auto">
            <a:xfrm>
              <a:off x="8064506" y="3711369"/>
              <a:ext cx="0" cy="72422"/>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23" name="Line 87">
              <a:extLst>
                <a:ext uri="{FF2B5EF4-FFF2-40B4-BE49-F238E27FC236}">
                  <a16:creationId xmlns:a16="http://schemas.microsoft.com/office/drawing/2014/main" id="{3491AD49-1ADC-C342-0B24-7FE1FD8751DD}"/>
                </a:ext>
              </a:extLst>
            </p:cNvPr>
            <p:cNvSpPr>
              <a:spLocks noChangeShapeType="1"/>
            </p:cNvSpPr>
            <p:nvPr/>
          </p:nvSpPr>
          <p:spPr bwMode="auto">
            <a:xfrm flipH="1" flipV="1">
              <a:off x="8032756" y="3733900"/>
              <a:ext cx="63500" cy="30578"/>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24" name="Line 88">
              <a:extLst>
                <a:ext uri="{FF2B5EF4-FFF2-40B4-BE49-F238E27FC236}">
                  <a16:creationId xmlns:a16="http://schemas.microsoft.com/office/drawing/2014/main" id="{5E79735D-EA49-D157-B88D-A24AEC6A4F55}"/>
                </a:ext>
              </a:extLst>
            </p:cNvPr>
            <p:cNvSpPr>
              <a:spLocks noChangeShapeType="1"/>
            </p:cNvSpPr>
            <p:nvPr/>
          </p:nvSpPr>
          <p:spPr bwMode="auto">
            <a:xfrm flipV="1">
              <a:off x="8035931" y="3730681"/>
              <a:ext cx="60325" cy="37016"/>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25" name="Line 89">
              <a:extLst>
                <a:ext uri="{FF2B5EF4-FFF2-40B4-BE49-F238E27FC236}">
                  <a16:creationId xmlns:a16="http://schemas.microsoft.com/office/drawing/2014/main" id="{345CCD2D-8060-1D5C-F00A-E3E054FEA089}"/>
                </a:ext>
              </a:extLst>
            </p:cNvPr>
            <p:cNvSpPr>
              <a:spLocks noChangeShapeType="1"/>
            </p:cNvSpPr>
            <p:nvPr/>
          </p:nvSpPr>
          <p:spPr bwMode="auto">
            <a:xfrm>
              <a:off x="8013706" y="3711369"/>
              <a:ext cx="0" cy="72422"/>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26" name="Line 90">
              <a:extLst>
                <a:ext uri="{FF2B5EF4-FFF2-40B4-BE49-F238E27FC236}">
                  <a16:creationId xmlns:a16="http://schemas.microsoft.com/office/drawing/2014/main" id="{666975B8-94DE-BFA5-F009-5B5892EC3799}"/>
                </a:ext>
              </a:extLst>
            </p:cNvPr>
            <p:cNvSpPr>
              <a:spLocks noChangeShapeType="1"/>
            </p:cNvSpPr>
            <p:nvPr/>
          </p:nvSpPr>
          <p:spPr bwMode="auto">
            <a:xfrm flipH="1" flipV="1">
              <a:off x="7981956" y="3733900"/>
              <a:ext cx="66675" cy="30578"/>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27" name="Line 91">
              <a:extLst>
                <a:ext uri="{FF2B5EF4-FFF2-40B4-BE49-F238E27FC236}">
                  <a16:creationId xmlns:a16="http://schemas.microsoft.com/office/drawing/2014/main" id="{B3F8496D-CA0A-BB71-0649-1746AB003873}"/>
                </a:ext>
              </a:extLst>
            </p:cNvPr>
            <p:cNvSpPr>
              <a:spLocks noChangeShapeType="1"/>
            </p:cNvSpPr>
            <p:nvPr/>
          </p:nvSpPr>
          <p:spPr bwMode="auto">
            <a:xfrm flipV="1">
              <a:off x="7985131" y="3730681"/>
              <a:ext cx="60325" cy="37016"/>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28" name="Line 92">
              <a:extLst>
                <a:ext uri="{FF2B5EF4-FFF2-40B4-BE49-F238E27FC236}">
                  <a16:creationId xmlns:a16="http://schemas.microsoft.com/office/drawing/2014/main" id="{A4A3452F-0883-E457-1BF6-45A10374B07A}"/>
                </a:ext>
              </a:extLst>
            </p:cNvPr>
            <p:cNvSpPr>
              <a:spLocks noChangeShapeType="1"/>
            </p:cNvSpPr>
            <p:nvPr/>
          </p:nvSpPr>
          <p:spPr bwMode="auto">
            <a:xfrm>
              <a:off x="7972431" y="3692057"/>
              <a:ext cx="0" cy="72422"/>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29" name="Line 93">
              <a:extLst>
                <a:ext uri="{FF2B5EF4-FFF2-40B4-BE49-F238E27FC236}">
                  <a16:creationId xmlns:a16="http://schemas.microsoft.com/office/drawing/2014/main" id="{F22D1612-82B6-05C4-4700-99F0FD6C1A8E}"/>
                </a:ext>
              </a:extLst>
            </p:cNvPr>
            <p:cNvSpPr>
              <a:spLocks noChangeShapeType="1"/>
            </p:cNvSpPr>
            <p:nvPr/>
          </p:nvSpPr>
          <p:spPr bwMode="auto">
            <a:xfrm flipH="1" flipV="1">
              <a:off x="7939093" y="3714588"/>
              <a:ext cx="65088" cy="28968"/>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30" name="Line 94">
              <a:extLst>
                <a:ext uri="{FF2B5EF4-FFF2-40B4-BE49-F238E27FC236}">
                  <a16:creationId xmlns:a16="http://schemas.microsoft.com/office/drawing/2014/main" id="{F70D6AFA-C315-6D06-3A61-66955501F5B3}"/>
                </a:ext>
              </a:extLst>
            </p:cNvPr>
            <p:cNvSpPr>
              <a:spLocks noChangeShapeType="1"/>
            </p:cNvSpPr>
            <p:nvPr/>
          </p:nvSpPr>
          <p:spPr bwMode="auto">
            <a:xfrm flipV="1">
              <a:off x="7942268" y="3708150"/>
              <a:ext cx="61913" cy="41843"/>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31" name="Line 95">
              <a:extLst>
                <a:ext uri="{FF2B5EF4-FFF2-40B4-BE49-F238E27FC236}">
                  <a16:creationId xmlns:a16="http://schemas.microsoft.com/office/drawing/2014/main" id="{C39978A3-19ED-96E8-5ACF-D429469C28B0}"/>
                </a:ext>
              </a:extLst>
            </p:cNvPr>
            <p:cNvSpPr>
              <a:spLocks noChangeShapeType="1"/>
            </p:cNvSpPr>
            <p:nvPr/>
          </p:nvSpPr>
          <p:spPr bwMode="auto">
            <a:xfrm>
              <a:off x="7910518" y="3682400"/>
              <a:ext cx="0" cy="74031"/>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32" name="Line 96">
              <a:extLst>
                <a:ext uri="{FF2B5EF4-FFF2-40B4-BE49-F238E27FC236}">
                  <a16:creationId xmlns:a16="http://schemas.microsoft.com/office/drawing/2014/main" id="{7D8B3903-1878-3051-6339-CBF95BD979D4}"/>
                </a:ext>
              </a:extLst>
            </p:cNvPr>
            <p:cNvSpPr>
              <a:spLocks noChangeShapeType="1"/>
            </p:cNvSpPr>
            <p:nvPr/>
          </p:nvSpPr>
          <p:spPr bwMode="auto">
            <a:xfrm flipH="1" flipV="1">
              <a:off x="7875593" y="3701713"/>
              <a:ext cx="66675"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33" name="Line 97">
              <a:extLst>
                <a:ext uri="{FF2B5EF4-FFF2-40B4-BE49-F238E27FC236}">
                  <a16:creationId xmlns:a16="http://schemas.microsoft.com/office/drawing/2014/main" id="{21677C76-EA37-9149-56E6-8BE26BE66E6C}"/>
                </a:ext>
              </a:extLst>
            </p:cNvPr>
            <p:cNvSpPr>
              <a:spLocks noChangeShapeType="1"/>
            </p:cNvSpPr>
            <p:nvPr/>
          </p:nvSpPr>
          <p:spPr bwMode="auto">
            <a:xfrm flipV="1">
              <a:off x="7878768" y="3698494"/>
              <a:ext cx="60325"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34" name="Line 98">
              <a:extLst>
                <a:ext uri="{FF2B5EF4-FFF2-40B4-BE49-F238E27FC236}">
                  <a16:creationId xmlns:a16="http://schemas.microsoft.com/office/drawing/2014/main" id="{C376E21D-2C09-1579-CDAF-58AE5168B2A2}"/>
                </a:ext>
              </a:extLst>
            </p:cNvPr>
            <p:cNvSpPr>
              <a:spLocks noChangeShapeType="1"/>
            </p:cNvSpPr>
            <p:nvPr/>
          </p:nvSpPr>
          <p:spPr bwMode="auto">
            <a:xfrm>
              <a:off x="7885118" y="3682400"/>
              <a:ext cx="0" cy="74031"/>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35" name="Line 99">
              <a:extLst>
                <a:ext uri="{FF2B5EF4-FFF2-40B4-BE49-F238E27FC236}">
                  <a16:creationId xmlns:a16="http://schemas.microsoft.com/office/drawing/2014/main" id="{A01EE413-ADBD-C565-9277-23FF15DFC07C}"/>
                </a:ext>
              </a:extLst>
            </p:cNvPr>
            <p:cNvSpPr>
              <a:spLocks noChangeShapeType="1"/>
            </p:cNvSpPr>
            <p:nvPr/>
          </p:nvSpPr>
          <p:spPr bwMode="auto">
            <a:xfrm flipH="1" flipV="1">
              <a:off x="7850193" y="3701713"/>
              <a:ext cx="66675"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36" name="Line 100">
              <a:extLst>
                <a:ext uri="{FF2B5EF4-FFF2-40B4-BE49-F238E27FC236}">
                  <a16:creationId xmlns:a16="http://schemas.microsoft.com/office/drawing/2014/main" id="{0E30F845-BA30-055C-0346-D650188C2F12}"/>
                </a:ext>
              </a:extLst>
            </p:cNvPr>
            <p:cNvSpPr>
              <a:spLocks noChangeShapeType="1"/>
            </p:cNvSpPr>
            <p:nvPr/>
          </p:nvSpPr>
          <p:spPr bwMode="auto">
            <a:xfrm flipV="1">
              <a:off x="7853368" y="3698494"/>
              <a:ext cx="60325"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37" name="Line 101">
              <a:extLst>
                <a:ext uri="{FF2B5EF4-FFF2-40B4-BE49-F238E27FC236}">
                  <a16:creationId xmlns:a16="http://schemas.microsoft.com/office/drawing/2014/main" id="{09DFA6B6-E742-B1DA-B756-92913CA6F5FC}"/>
                </a:ext>
              </a:extLst>
            </p:cNvPr>
            <p:cNvSpPr>
              <a:spLocks noChangeShapeType="1"/>
            </p:cNvSpPr>
            <p:nvPr/>
          </p:nvSpPr>
          <p:spPr bwMode="auto">
            <a:xfrm>
              <a:off x="7672393" y="3656651"/>
              <a:ext cx="0" cy="74031"/>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38" name="Line 102">
              <a:extLst>
                <a:ext uri="{FF2B5EF4-FFF2-40B4-BE49-F238E27FC236}">
                  <a16:creationId xmlns:a16="http://schemas.microsoft.com/office/drawing/2014/main" id="{B717B826-34CD-905D-CF0F-9CDE7F87B387}"/>
                </a:ext>
              </a:extLst>
            </p:cNvPr>
            <p:cNvSpPr>
              <a:spLocks noChangeShapeType="1"/>
            </p:cNvSpPr>
            <p:nvPr/>
          </p:nvSpPr>
          <p:spPr bwMode="auto">
            <a:xfrm flipH="1" flipV="1">
              <a:off x="7637468" y="3675963"/>
              <a:ext cx="66675"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39" name="Line 103">
              <a:extLst>
                <a:ext uri="{FF2B5EF4-FFF2-40B4-BE49-F238E27FC236}">
                  <a16:creationId xmlns:a16="http://schemas.microsoft.com/office/drawing/2014/main" id="{59EB1067-05B8-1D58-EE79-E55E86719B5C}"/>
                </a:ext>
              </a:extLst>
            </p:cNvPr>
            <p:cNvSpPr>
              <a:spLocks noChangeShapeType="1"/>
            </p:cNvSpPr>
            <p:nvPr/>
          </p:nvSpPr>
          <p:spPr bwMode="auto">
            <a:xfrm flipV="1">
              <a:off x="7640643" y="3672744"/>
              <a:ext cx="60325"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40" name="Line 104">
              <a:extLst>
                <a:ext uri="{FF2B5EF4-FFF2-40B4-BE49-F238E27FC236}">
                  <a16:creationId xmlns:a16="http://schemas.microsoft.com/office/drawing/2014/main" id="{F2DCFF14-A1DF-8173-8DB4-7A72F818B6A7}"/>
                </a:ext>
              </a:extLst>
            </p:cNvPr>
            <p:cNvSpPr>
              <a:spLocks noChangeShapeType="1"/>
            </p:cNvSpPr>
            <p:nvPr/>
          </p:nvSpPr>
          <p:spPr bwMode="auto">
            <a:xfrm>
              <a:off x="7650168" y="3656651"/>
              <a:ext cx="0" cy="74031"/>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41" name="Line 105">
              <a:extLst>
                <a:ext uri="{FF2B5EF4-FFF2-40B4-BE49-F238E27FC236}">
                  <a16:creationId xmlns:a16="http://schemas.microsoft.com/office/drawing/2014/main" id="{5F5F439F-32FA-D844-FBA7-A63A120F1256}"/>
                </a:ext>
              </a:extLst>
            </p:cNvPr>
            <p:cNvSpPr>
              <a:spLocks noChangeShapeType="1"/>
            </p:cNvSpPr>
            <p:nvPr/>
          </p:nvSpPr>
          <p:spPr bwMode="auto">
            <a:xfrm flipH="1" flipV="1">
              <a:off x="7615243" y="3675963"/>
              <a:ext cx="66675"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42" name="Line 106">
              <a:extLst>
                <a:ext uri="{FF2B5EF4-FFF2-40B4-BE49-F238E27FC236}">
                  <a16:creationId xmlns:a16="http://schemas.microsoft.com/office/drawing/2014/main" id="{13FE3193-7094-6DF8-8DD1-AC743ED62C05}"/>
                </a:ext>
              </a:extLst>
            </p:cNvPr>
            <p:cNvSpPr>
              <a:spLocks noChangeShapeType="1"/>
            </p:cNvSpPr>
            <p:nvPr/>
          </p:nvSpPr>
          <p:spPr bwMode="auto">
            <a:xfrm flipV="1">
              <a:off x="7618418" y="3672744"/>
              <a:ext cx="60325"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43" name="Line 107">
              <a:extLst>
                <a:ext uri="{FF2B5EF4-FFF2-40B4-BE49-F238E27FC236}">
                  <a16:creationId xmlns:a16="http://schemas.microsoft.com/office/drawing/2014/main" id="{BFE5D564-A85D-52E6-5591-E98C8B375BEC}"/>
                </a:ext>
              </a:extLst>
            </p:cNvPr>
            <p:cNvSpPr>
              <a:spLocks noChangeShapeType="1"/>
            </p:cNvSpPr>
            <p:nvPr/>
          </p:nvSpPr>
          <p:spPr bwMode="auto">
            <a:xfrm>
              <a:off x="7624768" y="3656651"/>
              <a:ext cx="0" cy="74031"/>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44" name="Line 108">
              <a:extLst>
                <a:ext uri="{FF2B5EF4-FFF2-40B4-BE49-F238E27FC236}">
                  <a16:creationId xmlns:a16="http://schemas.microsoft.com/office/drawing/2014/main" id="{ADA480D3-3786-BF11-B47D-F036FC15FDC0}"/>
                </a:ext>
              </a:extLst>
            </p:cNvPr>
            <p:cNvSpPr>
              <a:spLocks noChangeShapeType="1"/>
            </p:cNvSpPr>
            <p:nvPr/>
          </p:nvSpPr>
          <p:spPr bwMode="auto">
            <a:xfrm flipH="1" flipV="1">
              <a:off x="7589843" y="3675963"/>
              <a:ext cx="66675"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45" name="Line 109">
              <a:extLst>
                <a:ext uri="{FF2B5EF4-FFF2-40B4-BE49-F238E27FC236}">
                  <a16:creationId xmlns:a16="http://schemas.microsoft.com/office/drawing/2014/main" id="{60547CEA-4A45-AAF8-7292-CE7C6468CE3A}"/>
                </a:ext>
              </a:extLst>
            </p:cNvPr>
            <p:cNvSpPr>
              <a:spLocks noChangeShapeType="1"/>
            </p:cNvSpPr>
            <p:nvPr/>
          </p:nvSpPr>
          <p:spPr bwMode="auto">
            <a:xfrm flipV="1">
              <a:off x="7593018" y="3672744"/>
              <a:ext cx="60325"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46" name="Line 110">
              <a:extLst>
                <a:ext uri="{FF2B5EF4-FFF2-40B4-BE49-F238E27FC236}">
                  <a16:creationId xmlns:a16="http://schemas.microsoft.com/office/drawing/2014/main" id="{4D275927-B5C7-1AE8-3883-DD56D48B81A0}"/>
                </a:ext>
              </a:extLst>
            </p:cNvPr>
            <p:cNvSpPr>
              <a:spLocks noChangeShapeType="1"/>
            </p:cNvSpPr>
            <p:nvPr/>
          </p:nvSpPr>
          <p:spPr bwMode="auto">
            <a:xfrm>
              <a:off x="7605718" y="3656651"/>
              <a:ext cx="0" cy="74031"/>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47" name="Line 111">
              <a:extLst>
                <a:ext uri="{FF2B5EF4-FFF2-40B4-BE49-F238E27FC236}">
                  <a16:creationId xmlns:a16="http://schemas.microsoft.com/office/drawing/2014/main" id="{0F146FEC-DDEF-16BF-9653-2019E71CE2AC}"/>
                </a:ext>
              </a:extLst>
            </p:cNvPr>
            <p:cNvSpPr>
              <a:spLocks noChangeShapeType="1"/>
            </p:cNvSpPr>
            <p:nvPr/>
          </p:nvSpPr>
          <p:spPr bwMode="auto">
            <a:xfrm flipH="1" flipV="1">
              <a:off x="7573968" y="3675963"/>
              <a:ext cx="63500"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48" name="Line 112">
              <a:extLst>
                <a:ext uri="{FF2B5EF4-FFF2-40B4-BE49-F238E27FC236}">
                  <a16:creationId xmlns:a16="http://schemas.microsoft.com/office/drawing/2014/main" id="{D860CF66-55B9-A69E-1F44-B7403D9D216F}"/>
                </a:ext>
              </a:extLst>
            </p:cNvPr>
            <p:cNvSpPr>
              <a:spLocks noChangeShapeType="1"/>
            </p:cNvSpPr>
            <p:nvPr/>
          </p:nvSpPr>
          <p:spPr bwMode="auto">
            <a:xfrm flipV="1">
              <a:off x="7577143" y="3672744"/>
              <a:ext cx="60325"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49" name="Line 113">
              <a:extLst>
                <a:ext uri="{FF2B5EF4-FFF2-40B4-BE49-F238E27FC236}">
                  <a16:creationId xmlns:a16="http://schemas.microsoft.com/office/drawing/2014/main" id="{1F0DCDA4-9EC4-8F67-464F-2C212AEB4170}"/>
                </a:ext>
              </a:extLst>
            </p:cNvPr>
            <p:cNvSpPr>
              <a:spLocks noChangeShapeType="1"/>
            </p:cNvSpPr>
            <p:nvPr/>
          </p:nvSpPr>
          <p:spPr bwMode="auto">
            <a:xfrm>
              <a:off x="7577143" y="3656651"/>
              <a:ext cx="0" cy="74031"/>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50" name="Line 114">
              <a:extLst>
                <a:ext uri="{FF2B5EF4-FFF2-40B4-BE49-F238E27FC236}">
                  <a16:creationId xmlns:a16="http://schemas.microsoft.com/office/drawing/2014/main" id="{EA6DCB33-008F-1925-6695-63488E82196D}"/>
                </a:ext>
              </a:extLst>
            </p:cNvPr>
            <p:cNvSpPr>
              <a:spLocks noChangeShapeType="1"/>
            </p:cNvSpPr>
            <p:nvPr/>
          </p:nvSpPr>
          <p:spPr bwMode="auto">
            <a:xfrm flipH="1" flipV="1">
              <a:off x="7545393" y="3675963"/>
              <a:ext cx="63500"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51" name="Line 115">
              <a:extLst>
                <a:ext uri="{FF2B5EF4-FFF2-40B4-BE49-F238E27FC236}">
                  <a16:creationId xmlns:a16="http://schemas.microsoft.com/office/drawing/2014/main" id="{BF286880-E574-9E72-1AA7-5377460D3D80}"/>
                </a:ext>
              </a:extLst>
            </p:cNvPr>
            <p:cNvSpPr>
              <a:spLocks noChangeShapeType="1"/>
            </p:cNvSpPr>
            <p:nvPr/>
          </p:nvSpPr>
          <p:spPr bwMode="auto">
            <a:xfrm flipV="1">
              <a:off x="7545393" y="3672744"/>
              <a:ext cx="60325"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52" name="Line 116">
              <a:extLst>
                <a:ext uri="{FF2B5EF4-FFF2-40B4-BE49-F238E27FC236}">
                  <a16:creationId xmlns:a16="http://schemas.microsoft.com/office/drawing/2014/main" id="{7B769585-2E5D-4BA6-6EE5-EB052588F8B5}"/>
                </a:ext>
              </a:extLst>
            </p:cNvPr>
            <p:cNvSpPr>
              <a:spLocks noChangeShapeType="1"/>
            </p:cNvSpPr>
            <p:nvPr/>
          </p:nvSpPr>
          <p:spPr bwMode="auto">
            <a:xfrm>
              <a:off x="7500943" y="3637338"/>
              <a:ext cx="0" cy="70812"/>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53" name="Line 117">
              <a:extLst>
                <a:ext uri="{FF2B5EF4-FFF2-40B4-BE49-F238E27FC236}">
                  <a16:creationId xmlns:a16="http://schemas.microsoft.com/office/drawing/2014/main" id="{2A2F6FE3-9924-9EBA-F633-94540F0DA8D6}"/>
                </a:ext>
              </a:extLst>
            </p:cNvPr>
            <p:cNvSpPr>
              <a:spLocks noChangeShapeType="1"/>
            </p:cNvSpPr>
            <p:nvPr/>
          </p:nvSpPr>
          <p:spPr bwMode="auto">
            <a:xfrm flipH="1" flipV="1">
              <a:off x="7466018" y="3656651"/>
              <a:ext cx="66675"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54" name="Line 118">
              <a:extLst>
                <a:ext uri="{FF2B5EF4-FFF2-40B4-BE49-F238E27FC236}">
                  <a16:creationId xmlns:a16="http://schemas.microsoft.com/office/drawing/2014/main" id="{6C767350-14BB-2B6B-4ED6-1B50FDAD4D37}"/>
                </a:ext>
              </a:extLst>
            </p:cNvPr>
            <p:cNvSpPr>
              <a:spLocks noChangeShapeType="1"/>
            </p:cNvSpPr>
            <p:nvPr/>
          </p:nvSpPr>
          <p:spPr bwMode="auto">
            <a:xfrm flipV="1">
              <a:off x="7469193" y="3653432"/>
              <a:ext cx="60325"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55" name="Line 119">
              <a:extLst>
                <a:ext uri="{FF2B5EF4-FFF2-40B4-BE49-F238E27FC236}">
                  <a16:creationId xmlns:a16="http://schemas.microsoft.com/office/drawing/2014/main" id="{9AC6F896-2983-21DA-6D71-17CA27465D23}"/>
                </a:ext>
              </a:extLst>
            </p:cNvPr>
            <p:cNvSpPr>
              <a:spLocks noChangeShapeType="1"/>
            </p:cNvSpPr>
            <p:nvPr/>
          </p:nvSpPr>
          <p:spPr bwMode="auto">
            <a:xfrm>
              <a:off x="7423155" y="3637338"/>
              <a:ext cx="0" cy="70812"/>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56" name="Line 120">
              <a:extLst>
                <a:ext uri="{FF2B5EF4-FFF2-40B4-BE49-F238E27FC236}">
                  <a16:creationId xmlns:a16="http://schemas.microsoft.com/office/drawing/2014/main" id="{593F703F-B2F0-E001-E55A-655144D18359}"/>
                </a:ext>
              </a:extLst>
            </p:cNvPr>
            <p:cNvSpPr>
              <a:spLocks noChangeShapeType="1"/>
            </p:cNvSpPr>
            <p:nvPr/>
          </p:nvSpPr>
          <p:spPr bwMode="auto">
            <a:xfrm flipH="1" flipV="1">
              <a:off x="7391405" y="3656651"/>
              <a:ext cx="68263"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57" name="Line 121">
              <a:extLst>
                <a:ext uri="{FF2B5EF4-FFF2-40B4-BE49-F238E27FC236}">
                  <a16:creationId xmlns:a16="http://schemas.microsoft.com/office/drawing/2014/main" id="{F19C419F-4BCC-A4A5-551A-530DF7C8A129}"/>
                </a:ext>
              </a:extLst>
            </p:cNvPr>
            <p:cNvSpPr>
              <a:spLocks noChangeShapeType="1"/>
            </p:cNvSpPr>
            <p:nvPr/>
          </p:nvSpPr>
          <p:spPr bwMode="auto">
            <a:xfrm flipV="1">
              <a:off x="7394580" y="3653432"/>
              <a:ext cx="61913"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58" name="Line 122">
              <a:extLst>
                <a:ext uri="{FF2B5EF4-FFF2-40B4-BE49-F238E27FC236}">
                  <a16:creationId xmlns:a16="http://schemas.microsoft.com/office/drawing/2014/main" id="{38FF688E-6C06-ACBD-054E-C04781D284E9}"/>
                </a:ext>
              </a:extLst>
            </p:cNvPr>
            <p:cNvSpPr>
              <a:spLocks noChangeShapeType="1"/>
            </p:cNvSpPr>
            <p:nvPr/>
          </p:nvSpPr>
          <p:spPr bwMode="auto">
            <a:xfrm>
              <a:off x="7378705" y="3637338"/>
              <a:ext cx="0" cy="70812"/>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59" name="Line 123">
              <a:extLst>
                <a:ext uri="{FF2B5EF4-FFF2-40B4-BE49-F238E27FC236}">
                  <a16:creationId xmlns:a16="http://schemas.microsoft.com/office/drawing/2014/main" id="{3F1336D5-EF2D-D7FD-92AE-A63AF67370AD}"/>
                </a:ext>
              </a:extLst>
            </p:cNvPr>
            <p:cNvSpPr>
              <a:spLocks noChangeShapeType="1"/>
            </p:cNvSpPr>
            <p:nvPr/>
          </p:nvSpPr>
          <p:spPr bwMode="auto">
            <a:xfrm flipH="1" flipV="1">
              <a:off x="7346955" y="3656651"/>
              <a:ext cx="63500"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60" name="Line 124">
              <a:extLst>
                <a:ext uri="{FF2B5EF4-FFF2-40B4-BE49-F238E27FC236}">
                  <a16:creationId xmlns:a16="http://schemas.microsoft.com/office/drawing/2014/main" id="{D03AF113-EC89-711F-3D36-036362694D33}"/>
                </a:ext>
              </a:extLst>
            </p:cNvPr>
            <p:cNvSpPr>
              <a:spLocks noChangeShapeType="1"/>
            </p:cNvSpPr>
            <p:nvPr/>
          </p:nvSpPr>
          <p:spPr bwMode="auto">
            <a:xfrm flipV="1">
              <a:off x="7346955" y="3653432"/>
              <a:ext cx="63500"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61" name="Line 125">
              <a:extLst>
                <a:ext uri="{FF2B5EF4-FFF2-40B4-BE49-F238E27FC236}">
                  <a16:creationId xmlns:a16="http://schemas.microsoft.com/office/drawing/2014/main" id="{FF3C3A0C-5BC7-1B8C-8724-D77D4D30F29C}"/>
                </a:ext>
              </a:extLst>
            </p:cNvPr>
            <p:cNvSpPr>
              <a:spLocks noChangeShapeType="1"/>
            </p:cNvSpPr>
            <p:nvPr/>
          </p:nvSpPr>
          <p:spPr bwMode="auto">
            <a:xfrm>
              <a:off x="7324730" y="3630900"/>
              <a:ext cx="0" cy="70812"/>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62" name="Line 126">
              <a:extLst>
                <a:ext uri="{FF2B5EF4-FFF2-40B4-BE49-F238E27FC236}">
                  <a16:creationId xmlns:a16="http://schemas.microsoft.com/office/drawing/2014/main" id="{8A766804-D8E7-BAF6-50A4-43E6E452A379}"/>
                </a:ext>
              </a:extLst>
            </p:cNvPr>
            <p:cNvSpPr>
              <a:spLocks noChangeShapeType="1"/>
            </p:cNvSpPr>
            <p:nvPr/>
          </p:nvSpPr>
          <p:spPr bwMode="auto">
            <a:xfrm flipH="1" flipV="1">
              <a:off x="7292980" y="3650213"/>
              <a:ext cx="66675"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63" name="Line 127">
              <a:extLst>
                <a:ext uri="{FF2B5EF4-FFF2-40B4-BE49-F238E27FC236}">
                  <a16:creationId xmlns:a16="http://schemas.microsoft.com/office/drawing/2014/main" id="{1616A8FB-CAEF-9376-0249-635DB0F93AF1}"/>
                </a:ext>
              </a:extLst>
            </p:cNvPr>
            <p:cNvSpPr>
              <a:spLocks noChangeShapeType="1"/>
            </p:cNvSpPr>
            <p:nvPr/>
          </p:nvSpPr>
          <p:spPr bwMode="auto">
            <a:xfrm flipV="1">
              <a:off x="7296155" y="3646995"/>
              <a:ext cx="60325"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64" name="Line 128">
              <a:extLst>
                <a:ext uri="{FF2B5EF4-FFF2-40B4-BE49-F238E27FC236}">
                  <a16:creationId xmlns:a16="http://schemas.microsoft.com/office/drawing/2014/main" id="{C4F53ED2-7C66-1B76-B6A8-7F07EEDC3C53}"/>
                </a:ext>
              </a:extLst>
            </p:cNvPr>
            <p:cNvSpPr>
              <a:spLocks noChangeShapeType="1"/>
            </p:cNvSpPr>
            <p:nvPr/>
          </p:nvSpPr>
          <p:spPr bwMode="auto">
            <a:xfrm>
              <a:off x="7292980" y="3611588"/>
              <a:ext cx="0" cy="70812"/>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65" name="Line 129">
              <a:extLst>
                <a:ext uri="{FF2B5EF4-FFF2-40B4-BE49-F238E27FC236}">
                  <a16:creationId xmlns:a16="http://schemas.microsoft.com/office/drawing/2014/main" id="{1F090400-5917-3732-12DA-BA65CD253902}"/>
                </a:ext>
              </a:extLst>
            </p:cNvPr>
            <p:cNvSpPr>
              <a:spLocks noChangeShapeType="1"/>
            </p:cNvSpPr>
            <p:nvPr/>
          </p:nvSpPr>
          <p:spPr bwMode="auto">
            <a:xfrm flipH="1" flipV="1">
              <a:off x="7261230" y="3630900"/>
              <a:ext cx="63500"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66" name="Line 130">
              <a:extLst>
                <a:ext uri="{FF2B5EF4-FFF2-40B4-BE49-F238E27FC236}">
                  <a16:creationId xmlns:a16="http://schemas.microsoft.com/office/drawing/2014/main" id="{AD62376B-F7EF-F3BB-FCE6-C4F220B49C8B}"/>
                </a:ext>
              </a:extLst>
            </p:cNvPr>
            <p:cNvSpPr>
              <a:spLocks noChangeShapeType="1"/>
            </p:cNvSpPr>
            <p:nvPr/>
          </p:nvSpPr>
          <p:spPr bwMode="auto">
            <a:xfrm flipV="1">
              <a:off x="7264405" y="3627681"/>
              <a:ext cx="60325"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67" name="Line 131">
              <a:extLst>
                <a:ext uri="{FF2B5EF4-FFF2-40B4-BE49-F238E27FC236}">
                  <a16:creationId xmlns:a16="http://schemas.microsoft.com/office/drawing/2014/main" id="{26BE2906-A4B1-1EDF-0D5B-118F4D540843}"/>
                </a:ext>
              </a:extLst>
            </p:cNvPr>
            <p:cNvSpPr>
              <a:spLocks noChangeShapeType="1"/>
            </p:cNvSpPr>
            <p:nvPr/>
          </p:nvSpPr>
          <p:spPr bwMode="auto">
            <a:xfrm>
              <a:off x="7165980" y="3593885"/>
              <a:ext cx="0" cy="69203"/>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68" name="Line 132">
              <a:extLst>
                <a:ext uri="{FF2B5EF4-FFF2-40B4-BE49-F238E27FC236}">
                  <a16:creationId xmlns:a16="http://schemas.microsoft.com/office/drawing/2014/main" id="{6886D14B-5BCB-658E-888B-B7C86F233970}"/>
                </a:ext>
              </a:extLst>
            </p:cNvPr>
            <p:cNvSpPr>
              <a:spLocks noChangeShapeType="1"/>
            </p:cNvSpPr>
            <p:nvPr/>
          </p:nvSpPr>
          <p:spPr bwMode="auto">
            <a:xfrm flipH="1" flipV="1">
              <a:off x="7134230" y="3611588"/>
              <a:ext cx="66675"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69" name="Line 133">
              <a:extLst>
                <a:ext uri="{FF2B5EF4-FFF2-40B4-BE49-F238E27FC236}">
                  <a16:creationId xmlns:a16="http://schemas.microsoft.com/office/drawing/2014/main" id="{06750237-FA25-E270-E23F-91878DE11A9C}"/>
                </a:ext>
              </a:extLst>
            </p:cNvPr>
            <p:cNvSpPr>
              <a:spLocks noChangeShapeType="1"/>
            </p:cNvSpPr>
            <p:nvPr/>
          </p:nvSpPr>
          <p:spPr bwMode="auto">
            <a:xfrm flipV="1">
              <a:off x="7137405" y="3608369"/>
              <a:ext cx="60325"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70" name="Line 134">
              <a:extLst>
                <a:ext uri="{FF2B5EF4-FFF2-40B4-BE49-F238E27FC236}">
                  <a16:creationId xmlns:a16="http://schemas.microsoft.com/office/drawing/2014/main" id="{77A52650-7401-E918-8964-9ADAC0EC078A}"/>
                </a:ext>
              </a:extLst>
            </p:cNvPr>
            <p:cNvSpPr>
              <a:spLocks noChangeShapeType="1"/>
            </p:cNvSpPr>
            <p:nvPr/>
          </p:nvSpPr>
          <p:spPr bwMode="auto">
            <a:xfrm>
              <a:off x="7137405" y="3593885"/>
              <a:ext cx="0" cy="69203"/>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71" name="Line 135">
              <a:extLst>
                <a:ext uri="{FF2B5EF4-FFF2-40B4-BE49-F238E27FC236}">
                  <a16:creationId xmlns:a16="http://schemas.microsoft.com/office/drawing/2014/main" id="{9CD490E8-B4FD-41C7-D53B-E447D6F2FF13}"/>
                </a:ext>
              </a:extLst>
            </p:cNvPr>
            <p:cNvSpPr>
              <a:spLocks noChangeShapeType="1"/>
            </p:cNvSpPr>
            <p:nvPr/>
          </p:nvSpPr>
          <p:spPr bwMode="auto">
            <a:xfrm flipH="1" flipV="1">
              <a:off x="7105655" y="3611588"/>
              <a:ext cx="63500"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72" name="Line 136">
              <a:extLst>
                <a:ext uri="{FF2B5EF4-FFF2-40B4-BE49-F238E27FC236}">
                  <a16:creationId xmlns:a16="http://schemas.microsoft.com/office/drawing/2014/main" id="{F32F64DA-5A01-9F90-A45A-4AA58ADE6CFB}"/>
                </a:ext>
              </a:extLst>
            </p:cNvPr>
            <p:cNvSpPr>
              <a:spLocks noChangeShapeType="1"/>
            </p:cNvSpPr>
            <p:nvPr/>
          </p:nvSpPr>
          <p:spPr bwMode="auto">
            <a:xfrm flipV="1">
              <a:off x="7105655" y="3608369"/>
              <a:ext cx="60325"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73" name="Line 137">
              <a:extLst>
                <a:ext uri="{FF2B5EF4-FFF2-40B4-BE49-F238E27FC236}">
                  <a16:creationId xmlns:a16="http://schemas.microsoft.com/office/drawing/2014/main" id="{9688A859-F5F5-479C-1766-FF7818E5F161}"/>
                </a:ext>
              </a:extLst>
            </p:cNvPr>
            <p:cNvSpPr>
              <a:spLocks noChangeShapeType="1"/>
            </p:cNvSpPr>
            <p:nvPr/>
          </p:nvSpPr>
          <p:spPr bwMode="auto">
            <a:xfrm>
              <a:off x="7007230" y="3593885"/>
              <a:ext cx="0" cy="69203"/>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74" name="Line 138">
              <a:extLst>
                <a:ext uri="{FF2B5EF4-FFF2-40B4-BE49-F238E27FC236}">
                  <a16:creationId xmlns:a16="http://schemas.microsoft.com/office/drawing/2014/main" id="{0F3E0DB4-699D-B6F6-2323-799E142F0C9E}"/>
                </a:ext>
              </a:extLst>
            </p:cNvPr>
            <p:cNvSpPr>
              <a:spLocks noChangeShapeType="1"/>
            </p:cNvSpPr>
            <p:nvPr/>
          </p:nvSpPr>
          <p:spPr bwMode="auto">
            <a:xfrm flipH="1" flipV="1">
              <a:off x="6975480" y="3611588"/>
              <a:ext cx="66675"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75" name="Line 139">
              <a:extLst>
                <a:ext uri="{FF2B5EF4-FFF2-40B4-BE49-F238E27FC236}">
                  <a16:creationId xmlns:a16="http://schemas.microsoft.com/office/drawing/2014/main" id="{6BA78162-498E-6C52-B9C7-86777F477E09}"/>
                </a:ext>
              </a:extLst>
            </p:cNvPr>
            <p:cNvSpPr>
              <a:spLocks noChangeShapeType="1"/>
            </p:cNvSpPr>
            <p:nvPr/>
          </p:nvSpPr>
          <p:spPr bwMode="auto">
            <a:xfrm flipV="1">
              <a:off x="6978655" y="3608369"/>
              <a:ext cx="60325"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76" name="Line 140">
              <a:extLst>
                <a:ext uri="{FF2B5EF4-FFF2-40B4-BE49-F238E27FC236}">
                  <a16:creationId xmlns:a16="http://schemas.microsoft.com/office/drawing/2014/main" id="{AC01E226-F553-9946-BD50-915827D42314}"/>
                </a:ext>
              </a:extLst>
            </p:cNvPr>
            <p:cNvSpPr>
              <a:spLocks noChangeShapeType="1"/>
            </p:cNvSpPr>
            <p:nvPr/>
          </p:nvSpPr>
          <p:spPr bwMode="auto">
            <a:xfrm>
              <a:off x="6943730" y="3587448"/>
              <a:ext cx="0" cy="69203"/>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77" name="Line 141">
              <a:extLst>
                <a:ext uri="{FF2B5EF4-FFF2-40B4-BE49-F238E27FC236}">
                  <a16:creationId xmlns:a16="http://schemas.microsoft.com/office/drawing/2014/main" id="{093968F5-9052-A534-F6A1-96495F8E0A8E}"/>
                </a:ext>
              </a:extLst>
            </p:cNvPr>
            <p:cNvSpPr>
              <a:spLocks noChangeShapeType="1"/>
            </p:cNvSpPr>
            <p:nvPr/>
          </p:nvSpPr>
          <p:spPr bwMode="auto">
            <a:xfrm flipH="1" flipV="1">
              <a:off x="6911980" y="3605150"/>
              <a:ext cx="63500"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78" name="Line 142">
              <a:extLst>
                <a:ext uri="{FF2B5EF4-FFF2-40B4-BE49-F238E27FC236}">
                  <a16:creationId xmlns:a16="http://schemas.microsoft.com/office/drawing/2014/main" id="{A6C2DC86-D09B-CF76-1405-FC32C7672585}"/>
                </a:ext>
              </a:extLst>
            </p:cNvPr>
            <p:cNvSpPr>
              <a:spLocks noChangeShapeType="1"/>
            </p:cNvSpPr>
            <p:nvPr/>
          </p:nvSpPr>
          <p:spPr bwMode="auto">
            <a:xfrm flipV="1">
              <a:off x="6911980" y="3601931"/>
              <a:ext cx="60325"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79" name="Line 143">
              <a:extLst>
                <a:ext uri="{FF2B5EF4-FFF2-40B4-BE49-F238E27FC236}">
                  <a16:creationId xmlns:a16="http://schemas.microsoft.com/office/drawing/2014/main" id="{37CB9668-92FD-355A-4CEF-9BEF80ECD033}"/>
                </a:ext>
              </a:extLst>
            </p:cNvPr>
            <p:cNvSpPr>
              <a:spLocks noChangeShapeType="1"/>
            </p:cNvSpPr>
            <p:nvPr/>
          </p:nvSpPr>
          <p:spPr bwMode="auto">
            <a:xfrm>
              <a:off x="6891342" y="3587448"/>
              <a:ext cx="0" cy="69203"/>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80" name="Line 144">
              <a:extLst>
                <a:ext uri="{FF2B5EF4-FFF2-40B4-BE49-F238E27FC236}">
                  <a16:creationId xmlns:a16="http://schemas.microsoft.com/office/drawing/2014/main" id="{713DEA2B-E1EE-5CDC-2015-0E6C2805D86A}"/>
                </a:ext>
              </a:extLst>
            </p:cNvPr>
            <p:cNvSpPr>
              <a:spLocks noChangeShapeType="1"/>
            </p:cNvSpPr>
            <p:nvPr/>
          </p:nvSpPr>
          <p:spPr bwMode="auto">
            <a:xfrm flipH="1" flipV="1">
              <a:off x="6859592" y="3605150"/>
              <a:ext cx="65088"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81" name="Line 145">
              <a:extLst>
                <a:ext uri="{FF2B5EF4-FFF2-40B4-BE49-F238E27FC236}">
                  <a16:creationId xmlns:a16="http://schemas.microsoft.com/office/drawing/2014/main" id="{17D561A5-4569-FBD1-4BCA-A858E54644FD}"/>
                </a:ext>
              </a:extLst>
            </p:cNvPr>
            <p:cNvSpPr>
              <a:spLocks noChangeShapeType="1"/>
            </p:cNvSpPr>
            <p:nvPr/>
          </p:nvSpPr>
          <p:spPr bwMode="auto">
            <a:xfrm flipV="1">
              <a:off x="6859592" y="3601931"/>
              <a:ext cx="61913"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82" name="Line 146">
              <a:extLst>
                <a:ext uri="{FF2B5EF4-FFF2-40B4-BE49-F238E27FC236}">
                  <a16:creationId xmlns:a16="http://schemas.microsoft.com/office/drawing/2014/main" id="{4066100B-F8B2-CA3C-2571-4B56495EE2D0}"/>
                </a:ext>
              </a:extLst>
            </p:cNvPr>
            <p:cNvSpPr>
              <a:spLocks noChangeShapeType="1"/>
            </p:cNvSpPr>
            <p:nvPr/>
          </p:nvSpPr>
          <p:spPr bwMode="auto">
            <a:xfrm>
              <a:off x="6865942" y="3587448"/>
              <a:ext cx="0" cy="69203"/>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83" name="Line 147">
              <a:extLst>
                <a:ext uri="{FF2B5EF4-FFF2-40B4-BE49-F238E27FC236}">
                  <a16:creationId xmlns:a16="http://schemas.microsoft.com/office/drawing/2014/main" id="{F3AFE9B2-D93D-EB4F-986F-9E6426AB8E22}"/>
                </a:ext>
              </a:extLst>
            </p:cNvPr>
            <p:cNvSpPr>
              <a:spLocks noChangeShapeType="1"/>
            </p:cNvSpPr>
            <p:nvPr/>
          </p:nvSpPr>
          <p:spPr bwMode="auto">
            <a:xfrm flipH="1" flipV="1">
              <a:off x="6834192" y="3605150"/>
              <a:ext cx="68263"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84" name="Line 148">
              <a:extLst>
                <a:ext uri="{FF2B5EF4-FFF2-40B4-BE49-F238E27FC236}">
                  <a16:creationId xmlns:a16="http://schemas.microsoft.com/office/drawing/2014/main" id="{6D5FE167-78E3-F816-85D8-EEA2A6625F24}"/>
                </a:ext>
              </a:extLst>
            </p:cNvPr>
            <p:cNvSpPr>
              <a:spLocks noChangeShapeType="1"/>
            </p:cNvSpPr>
            <p:nvPr/>
          </p:nvSpPr>
          <p:spPr bwMode="auto">
            <a:xfrm flipV="1">
              <a:off x="6837367" y="3601931"/>
              <a:ext cx="61913"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85" name="Line 149">
              <a:extLst>
                <a:ext uri="{FF2B5EF4-FFF2-40B4-BE49-F238E27FC236}">
                  <a16:creationId xmlns:a16="http://schemas.microsoft.com/office/drawing/2014/main" id="{475D8669-A789-1CA8-F9C5-5D39D55F56C9}"/>
                </a:ext>
              </a:extLst>
            </p:cNvPr>
            <p:cNvSpPr>
              <a:spLocks noChangeShapeType="1"/>
            </p:cNvSpPr>
            <p:nvPr/>
          </p:nvSpPr>
          <p:spPr bwMode="auto">
            <a:xfrm>
              <a:off x="6802442" y="3548823"/>
              <a:ext cx="0" cy="72422"/>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86" name="Line 150">
              <a:extLst>
                <a:ext uri="{FF2B5EF4-FFF2-40B4-BE49-F238E27FC236}">
                  <a16:creationId xmlns:a16="http://schemas.microsoft.com/office/drawing/2014/main" id="{965B8FF4-3514-A3E2-08C9-103AC7CB5CFA}"/>
                </a:ext>
              </a:extLst>
            </p:cNvPr>
            <p:cNvSpPr>
              <a:spLocks noChangeShapeType="1"/>
            </p:cNvSpPr>
            <p:nvPr/>
          </p:nvSpPr>
          <p:spPr bwMode="auto">
            <a:xfrm flipH="1" flipV="1">
              <a:off x="6770692" y="3571354"/>
              <a:ext cx="63500" cy="30578"/>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87" name="Line 151">
              <a:extLst>
                <a:ext uri="{FF2B5EF4-FFF2-40B4-BE49-F238E27FC236}">
                  <a16:creationId xmlns:a16="http://schemas.microsoft.com/office/drawing/2014/main" id="{49F4A5D6-1B4D-FD32-045D-60EEB9931DC4}"/>
                </a:ext>
              </a:extLst>
            </p:cNvPr>
            <p:cNvSpPr>
              <a:spLocks noChangeShapeType="1"/>
            </p:cNvSpPr>
            <p:nvPr/>
          </p:nvSpPr>
          <p:spPr bwMode="auto">
            <a:xfrm flipV="1">
              <a:off x="6770692" y="3568135"/>
              <a:ext cx="60325" cy="37016"/>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88" name="Line 152">
              <a:extLst>
                <a:ext uri="{FF2B5EF4-FFF2-40B4-BE49-F238E27FC236}">
                  <a16:creationId xmlns:a16="http://schemas.microsoft.com/office/drawing/2014/main" id="{A4D9C130-52F4-D6BB-DB04-E7F3E559D6E9}"/>
                </a:ext>
              </a:extLst>
            </p:cNvPr>
            <p:cNvSpPr>
              <a:spLocks noChangeShapeType="1"/>
            </p:cNvSpPr>
            <p:nvPr/>
          </p:nvSpPr>
          <p:spPr bwMode="auto">
            <a:xfrm>
              <a:off x="6624642" y="3555261"/>
              <a:ext cx="0" cy="72422"/>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89" name="Line 153">
              <a:extLst>
                <a:ext uri="{FF2B5EF4-FFF2-40B4-BE49-F238E27FC236}">
                  <a16:creationId xmlns:a16="http://schemas.microsoft.com/office/drawing/2014/main" id="{5869C0C9-705C-55D4-B1C1-7DDB79C76882}"/>
                </a:ext>
              </a:extLst>
            </p:cNvPr>
            <p:cNvSpPr>
              <a:spLocks noChangeShapeType="1"/>
            </p:cNvSpPr>
            <p:nvPr/>
          </p:nvSpPr>
          <p:spPr bwMode="auto">
            <a:xfrm flipH="1" flipV="1">
              <a:off x="6592892" y="3577792"/>
              <a:ext cx="66675" cy="30578"/>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90" name="Line 154">
              <a:extLst>
                <a:ext uri="{FF2B5EF4-FFF2-40B4-BE49-F238E27FC236}">
                  <a16:creationId xmlns:a16="http://schemas.microsoft.com/office/drawing/2014/main" id="{74D4FBB0-B728-D614-0849-D8A280CE05CE}"/>
                </a:ext>
              </a:extLst>
            </p:cNvPr>
            <p:cNvSpPr>
              <a:spLocks noChangeShapeType="1"/>
            </p:cNvSpPr>
            <p:nvPr/>
          </p:nvSpPr>
          <p:spPr bwMode="auto">
            <a:xfrm flipV="1">
              <a:off x="6596067" y="3574573"/>
              <a:ext cx="60325" cy="37016"/>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91" name="Line 155">
              <a:extLst>
                <a:ext uri="{FF2B5EF4-FFF2-40B4-BE49-F238E27FC236}">
                  <a16:creationId xmlns:a16="http://schemas.microsoft.com/office/drawing/2014/main" id="{274432CB-C247-BB41-70A2-D75F78463725}"/>
                </a:ext>
              </a:extLst>
            </p:cNvPr>
            <p:cNvSpPr>
              <a:spLocks noChangeShapeType="1"/>
            </p:cNvSpPr>
            <p:nvPr/>
          </p:nvSpPr>
          <p:spPr bwMode="auto">
            <a:xfrm>
              <a:off x="6577017" y="3555261"/>
              <a:ext cx="0" cy="72422"/>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92" name="Line 156">
              <a:extLst>
                <a:ext uri="{FF2B5EF4-FFF2-40B4-BE49-F238E27FC236}">
                  <a16:creationId xmlns:a16="http://schemas.microsoft.com/office/drawing/2014/main" id="{451650EE-9080-2202-B7E6-89AE8D7A45B5}"/>
                </a:ext>
              </a:extLst>
            </p:cNvPr>
            <p:cNvSpPr>
              <a:spLocks noChangeShapeType="1"/>
            </p:cNvSpPr>
            <p:nvPr/>
          </p:nvSpPr>
          <p:spPr bwMode="auto">
            <a:xfrm flipH="1" flipV="1">
              <a:off x="6545267" y="3577792"/>
              <a:ext cx="66675" cy="30578"/>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93" name="Line 157">
              <a:extLst>
                <a:ext uri="{FF2B5EF4-FFF2-40B4-BE49-F238E27FC236}">
                  <a16:creationId xmlns:a16="http://schemas.microsoft.com/office/drawing/2014/main" id="{49D2CF75-8CF9-9691-291F-2D3F1EEC09FD}"/>
                </a:ext>
              </a:extLst>
            </p:cNvPr>
            <p:cNvSpPr>
              <a:spLocks noChangeShapeType="1"/>
            </p:cNvSpPr>
            <p:nvPr/>
          </p:nvSpPr>
          <p:spPr bwMode="auto">
            <a:xfrm flipV="1">
              <a:off x="6548442" y="3574573"/>
              <a:ext cx="60325" cy="37016"/>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94" name="Line 158">
              <a:extLst>
                <a:ext uri="{FF2B5EF4-FFF2-40B4-BE49-F238E27FC236}">
                  <a16:creationId xmlns:a16="http://schemas.microsoft.com/office/drawing/2014/main" id="{F9CA7E49-280A-CAE2-ACE7-89BA497F3815}"/>
                </a:ext>
              </a:extLst>
            </p:cNvPr>
            <p:cNvSpPr>
              <a:spLocks noChangeShapeType="1"/>
            </p:cNvSpPr>
            <p:nvPr/>
          </p:nvSpPr>
          <p:spPr bwMode="auto">
            <a:xfrm>
              <a:off x="6551617" y="3555261"/>
              <a:ext cx="0" cy="69203"/>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95" name="Line 159">
              <a:extLst>
                <a:ext uri="{FF2B5EF4-FFF2-40B4-BE49-F238E27FC236}">
                  <a16:creationId xmlns:a16="http://schemas.microsoft.com/office/drawing/2014/main" id="{39F9D05C-4F01-9D06-91BF-77014061701A}"/>
                </a:ext>
              </a:extLst>
            </p:cNvPr>
            <p:cNvSpPr>
              <a:spLocks noChangeShapeType="1"/>
            </p:cNvSpPr>
            <p:nvPr/>
          </p:nvSpPr>
          <p:spPr bwMode="auto">
            <a:xfrm flipH="1" flipV="1">
              <a:off x="6519867" y="3574573"/>
              <a:ext cx="63500" cy="30578"/>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96" name="Line 160">
              <a:extLst>
                <a:ext uri="{FF2B5EF4-FFF2-40B4-BE49-F238E27FC236}">
                  <a16:creationId xmlns:a16="http://schemas.microsoft.com/office/drawing/2014/main" id="{9407F2F8-1E13-8F80-9C46-258BB9672615}"/>
                </a:ext>
              </a:extLst>
            </p:cNvPr>
            <p:cNvSpPr>
              <a:spLocks noChangeShapeType="1"/>
            </p:cNvSpPr>
            <p:nvPr/>
          </p:nvSpPr>
          <p:spPr bwMode="auto">
            <a:xfrm flipV="1">
              <a:off x="6523042" y="3571354"/>
              <a:ext cx="60325" cy="37016"/>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97" name="Line 161">
              <a:extLst>
                <a:ext uri="{FF2B5EF4-FFF2-40B4-BE49-F238E27FC236}">
                  <a16:creationId xmlns:a16="http://schemas.microsoft.com/office/drawing/2014/main" id="{8ED9AB94-F06E-A352-8C79-FA0973EF82EA}"/>
                </a:ext>
              </a:extLst>
            </p:cNvPr>
            <p:cNvSpPr>
              <a:spLocks noChangeShapeType="1"/>
            </p:cNvSpPr>
            <p:nvPr/>
          </p:nvSpPr>
          <p:spPr bwMode="auto">
            <a:xfrm>
              <a:off x="6507167" y="3535948"/>
              <a:ext cx="0" cy="69203"/>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98" name="Line 162">
              <a:extLst>
                <a:ext uri="{FF2B5EF4-FFF2-40B4-BE49-F238E27FC236}">
                  <a16:creationId xmlns:a16="http://schemas.microsoft.com/office/drawing/2014/main" id="{825E96E3-1247-D4DA-78F7-29EAF9EEE642}"/>
                </a:ext>
              </a:extLst>
            </p:cNvPr>
            <p:cNvSpPr>
              <a:spLocks noChangeShapeType="1"/>
            </p:cNvSpPr>
            <p:nvPr/>
          </p:nvSpPr>
          <p:spPr bwMode="auto">
            <a:xfrm flipH="1" flipV="1">
              <a:off x="6475417" y="3555261"/>
              <a:ext cx="63500"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499" name="Line 163">
              <a:extLst>
                <a:ext uri="{FF2B5EF4-FFF2-40B4-BE49-F238E27FC236}">
                  <a16:creationId xmlns:a16="http://schemas.microsoft.com/office/drawing/2014/main" id="{0BA1DAA9-4B10-9C9A-3371-3AA9CDC1C2C4}"/>
                </a:ext>
              </a:extLst>
            </p:cNvPr>
            <p:cNvSpPr>
              <a:spLocks noChangeShapeType="1"/>
            </p:cNvSpPr>
            <p:nvPr/>
          </p:nvSpPr>
          <p:spPr bwMode="auto">
            <a:xfrm flipV="1">
              <a:off x="6478592" y="3552042"/>
              <a:ext cx="60325"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00" name="Line 164">
              <a:extLst>
                <a:ext uri="{FF2B5EF4-FFF2-40B4-BE49-F238E27FC236}">
                  <a16:creationId xmlns:a16="http://schemas.microsoft.com/office/drawing/2014/main" id="{E3181FB8-E678-803E-BFB4-550307230966}"/>
                </a:ext>
              </a:extLst>
            </p:cNvPr>
            <p:cNvSpPr>
              <a:spLocks noChangeShapeType="1"/>
            </p:cNvSpPr>
            <p:nvPr/>
          </p:nvSpPr>
          <p:spPr bwMode="auto">
            <a:xfrm>
              <a:off x="6386517" y="3516636"/>
              <a:ext cx="0" cy="70812"/>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01" name="Line 165">
              <a:extLst>
                <a:ext uri="{FF2B5EF4-FFF2-40B4-BE49-F238E27FC236}">
                  <a16:creationId xmlns:a16="http://schemas.microsoft.com/office/drawing/2014/main" id="{8A249559-0463-8982-9BDD-2CB14EB64338}"/>
                </a:ext>
              </a:extLst>
            </p:cNvPr>
            <p:cNvSpPr>
              <a:spLocks noChangeShapeType="1"/>
            </p:cNvSpPr>
            <p:nvPr/>
          </p:nvSpPr>
          <p:spPr bwMode="auto">
            <a:xfrm flipH="1" flipV="1">
              <a:off x="6353180" y="3535948"/>
              <a:ext cx="68263"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02" name="Line 166">
              <a:extLst>
                <a:ext uri="{FF2B5EF4-FFF2-40B4-BE49-F238E27FC236}">
                  <a16:creationId xmlns:a16="http://schemas.microsoft.com/office/drawing/2014/main" id="{8AEF92FB-AB5A-98C2-270F-AC682E55CC12}"/>
                </a:ext>
              </a:extLst>
            </p:cNvPr>
            <p:cNvSpPr>
              <a:spLocks noChangeShapeType="1"/>
            </p:cNvSpPr>
            <p:nvPr/>
          </p:nvSpPr>
          <p:spPr bwMode="auto">
            <a:xfrm flipV="1">
              <a:off x="6356355" y="3532729"/>
              <a:ext cx="61913"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03" name="Line 167">
              <a:extLst>
                <a:ext uri="{FF2B5EF4-FFF2-40B4-BE49-F238E27FC236}">
                  <a16:creationId xmlns:a16="http://schemas.microsoft.com/office/drawing/2014/main" id="{884E8245-642D-6EE9-F72A-161BC2C7C76C}"/>
                </a:ext>
              </a:extLst>
            </p:cNvPr>
            <p:cNvSpPr>
              <a:spLocks noChangeShapeType="1"/>
            </p:cNvSpPr>
            <p:nvPr/>
          </p:nvSpPr>
          <p:spPr bwMode="auto">
            <a:xfrm>
              <a:off x="5370517" y="3337995"/>
              <a:ext cx="0" cy="74031"/>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04" name="Line 168">
              <a:extLst>
                <a:ext uri="{FF2B5EF4-FFF2-40B4-BE49-F238E27FC236}">
                  <a16:creationId xmlns:a16="http://schemas.microsoft.com/office/drawing/2014/main" id="{5E0AD60E-4583-38D8-6F1A-E015E5C78BA6}"/>
                </a:ext>
              </a:extLst>
            </p:cNvPr>
            <p:cNvSpPr>
              <a:spLocks noChangeShapeType="1"/>
            </p:cNvSpPr>
            <p:nvPr/>
          </p:nvSpPr>
          <p:spPr bwMode="auto">
            <a:xfrm flipH="1" flipV="1">
              <a:off x="5338767" y="3357308"/>
              <a:ext cx="63500"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05" name="Line 169">
              <a:extLst>
                <a:ext uri="{FF2B5EF4-FFF2-40B4-BE49-F238E27FC236}">
                  <a16:creationId xmlns:a16="http://schemas.microsoft.com/office/drawing/2014/main" id="{61B09772-52C3-1319-58AA-9D4382497518}"/>
                </a:ext>
              </a:extLst>
            </p:cNvPr>
            <p:cNvSpPr>
              <a:spLocks noChangeShapeType="1"/>
            </p:cNvSpPr>
            <p:nvPr/>
          </p:nvSpPr>
          <p:spPr bwMode="auto">
            <a:xfrm flipV="1">
              <a:off x="5338767" y="3354089"/>
              <a:ext cx="63500"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06" name="Line 170">
              <a:extLst>
                <a:ext uri="{FF2B5EF4-FFF2-40B4-BE49-F238E27FC236}">
                  <a16:creationId xmlns:a16="http://schemas.microsoft.com/office/drawing/2014/main" id="{CDD4EE53-9E77-3FC9-B3EB-7DA06973EB82}"/>
                </a:ext>
              </a:extLst>
            </p:cNvPr>
            <p:cNvSpPr>
              <a:spLocks noChangeShapeType="1"/>
            </p:cNvSpPr>
            <p:nvPr/>
          </p:nvSpPr>
          <p:spPr bwMode="auto">
            <a:xfrm>
              <a:off x="5357817" y="3337995"/>
              <a:ext cx="0" cy="74031"/>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07" name="Line 171">
              <a:extLst>
                <a:ext uri="{FF2B5EF4-FFF2-40B4-BE49-F238E27FC236}">
                  <a16:creationId xmlns:a16="http://schemas.microsoft.com/office/drawing/2014/main" id="{DB1FAE11-14C4-8069-8710-8B2FD4131437}"/>
                </a:ext>
              </a:extLst>
            </p:cNvPr>
            <p:cNvSpPr>
              <a:spLocks noChangeShapeType="1"/>
            </p:cNvSpPr>
            <p:nvPr/>
          </p:nvSpPr>
          <p:spPr bwMode="auto">
            <a:xfrm flipH="1" flipV="1">
              <a:off x="5326067" y="3357308"/>
              <a:ext cx="66675"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08" name="Line 172">
              <a:extLst>
                <a:ext uri="{FF2B5EF4-FFF2-40B4-BE49-F238E27FC236}">
                  <a16:creationId xmlns:a16="http://schemas.microsoft.com/office/drawing/2014/main" id="{5EC82002-88F2-EF84-54E4-EBB3CBC1C4E7}"/>
                </a:ext>
              </a:extLst>
            </p:cNvPr>
            <p:cNvSpPr>
              <a:spLocks noChangeShapeType="1"/>
            </p:cNvSpPr>
            <p:nvPr/>
          </p:nvSpPr>
          <p:spPr bwMode="auto">
            <a:xfrm flipV="1">
              <a:off x="5329242" y="3354089"/>
              <a:ext cx="60325"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09" name="Line 173">
              <a:extLst>
                <a:ext uri="{FF2B5EF4-FFF2-40B4-BE49-F238E27FC236}">
                  <a16:creationId xmlns:a16="http://schemas.microsoft.com/office/drawing/2014/main" id="{B560123B-661A-0D42-0D27-E2BDF2F894A5}"/>
                </a:ext>
              </a:extLst>
            </p:cNvPr>
            <p:cNvSpPr>
              <a:spLocks noChangeShapeType="1"/>
            </p:cNvSpPr>
            <p:nvPr/>
          </p:nvSpPr>
          <p:spPr bwMode="auto">
            <a:xfrm>
              <a:off x="5197479" y="3328339"/>
              <a:ext cx="0" cy="70812"/>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10" name="Line 174">
              <a:extLst>
                <a:ext uri="{FF2B5EF4-FFF2-40B4-BE49-F238E27FC236}">
                  <a16:creationId xmlns:a16="http://schemas.microsoft.com/office/drawing/2014/main" id="{4D681061-6ABF-B073-A03C-87325121A956}"/>
                </a:ext>
              </a:extLst>
            </p:cNvPr>
            <p:cNvSpPr>
              <a:spLocks noChangeShapeType="1"/>
            </p:cNvSpPr>
            <p:nvPr/>
          </p:nvSpPr>
          <p:spPr bwMode="auto">
            <a:xfrm flipH="1" flipV="1">
              <a:off x="5162554" y="3347652"/>
              <a:ext cx="66675"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11" name="Line 175">
              <a:extLst>
                <a:ext uri="{FF2B5EF4-FFF2-40B4-BE49-F238E27FC236}">
                  <a16:creationId xmlns:a16="http://schemas.microsoft.com/office/drawing/2014/main" id="{9711F821-C51C-339A-819F-1A958F7BC56B}"/>
                </a:ext>
              </a:extLst>
            </p:cNvPr>
            <p:cNvSpPr>
              <a:spLocks noChangeShapeType="1"/>
            </p:cNvSpPr>
            <p:nvPr/>
          </p:nvSpPr>
          <p:spPr bwMode="auto">
            <a:xfrm flipV="1">
              <a:off x="5165729" y="3344433"/>
              <a:ext cx="60325"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12" name="Line 176">
              <a:extLst>
                <a:ext uri="{FF2B5EF4-FFF2-40B4-BE49-F238E27FC236}">
                  <a16:creationId xmlns:a16="http://schemas.microsoft.com/office/drawing/2014/main" id="{9337CA0E-1D4D-20E6-11AF-79F40769A0E4}"/>
                </a:ext>
              </a:extLst>
            </p:cNvPr>
            <p:cNvSpPr>
              <a:spLocks noChangeShapeType="1"/>
            </p:cNvSpPr>
            <p:nvPr/>
          </p:nvSpPr>
          <p:spPr bwMode="auto">
            <a:xfrm>
              <a:off x="5140329" y="3289715"/>
              <a:ext cx="0" cy="74031"/>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13" name="Line 177">
              <a:extLst>
                <a:ext uri="{FF2B5EF4-FFF2-40B4-BE49-F238E27FC236}">
                  <a16:creationId xmlns:a16="http://schemas.microsoft.com/office/drawing/2014/main" id="{731E99AE-4B9F-6CF7-507D-2A4D24BAB70F}"/>
                </a:ext>
              </a:extLst>
            </p:cNvPr>
            <p:cNvSpPr>
              <a:spLocks noChangeShapeType="1"/>
            </p:cNvSpPr>
            <p:nvPr/>
          </p:nvSpPr>
          <p:spPr bwMode="auto">
            <a:xfrm flipH="1" flipV="1">
              <a:off x="5108579" y="3312246"/>
              <a:ext cx="66675" cy="28968"/>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14" name="Line 178">
              <a:extLst>
                <a:ext uri="{FF2B5EF4-FFF2-40B4-BE49-F238E27FC236}">
                  <a16:creationId xmlns:a16="http://schemas.microsoft.com/office/drawing/2014/main" id="{615EF607-E049-E6DC-EA41-63E0BF3E55E0}"/>
                </a:ext>
              </a:extLst>
            </p:cNvPr>
            <p:cNvSpPr>
              <a:spLocks noChangeShapeType="1"/>
            </p:cNvSpPr>
            <p:nvPr/>
          </p:nvSpPr>
          <p:spPr bwMode="auto">
            <a:xfrm flipV="1">
              <a:off x="5111754" y="3309027"/>
              <a:ext cx="60325"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15" name="Line 179">
              <a:extLst>
                <a:ext uri="{FF2B5EF4-FFF2-40B4-BE49-F238E27FC236}">
                  <a16:creationId xmlns:a16="http://schemas.microsoft.com/office/drawing/2014/main" id="{D12A9221-F1B3-93E9-8252-84815370D849}"/>
                </a:ext>
              </a:extLst>
            </p:cNvPr>
            <p:cNvSpPr>
              <a:spLocks noChangeShapeType="1"/>
            </p:cNvSpPr>
            <p:nvPr/>
          </p:nvSpPr>
          <p:spPr bwMode="auto">
            <a:xfrm>
              <a:off x="4826004" y="3236605"/>
              <a:ext cx="0" cy="72422"/>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16" name="Line 180">
              <a:extLst>
                <a:ext uri="{FF2B5EF4-FFF2-40B4-BE49-F238E27FC236}">
                  <a16:creationId xmlns:a16="http://schemas.microsoft.com/office/drawing/2014/main" id="{3B1A57AA-D6B1-CAE6-1255-5F8A0DF89ABE}"/>
                </a:ext>
              </a:extLst>
            </p:cNvPr>
            <p:cNvSpPr>
              <a:spLocks noChangeShapeType="1"/>
            </p:cNvSpPr>
            <p:nvPr/>
          </p:nvSpPr>
          <p:spPr bwMode="auto">
            <a:xfrm flipH="1" flipV="1">
              <a:off x="4794254" y="3255918"/>
              <a:ext cx="66675" cy="30578"/>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17" name="Line 181">
              <a:extLst>
                <a:ext uri="{FF2B5EF4-FFF2-40B4-BE49-F238E27FC236}">
                  <a16:creationId xmlns:a16="http://schemas.microsoft.com/office/drawing/2014/main" id="{D562C9E6-3293-3C5D-9BFC-07D5D6159EB7}"/>
                </a:ext>
              </a:extLst>
            </p:cNvPr>
            <p:cNvSpPr>
              <a:spLocks noChangeShapeType="1"/>
            </p:cNvSpPr>
            <p:nvPr/>
          </p:nvSpPr>
          <p:spPr bwMode="auto">
            <a:xfrm flipV="1">
              <a:off x="4797429" y="3252700"/>
              <a:ext cx="60325" cy="37016"/>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18" name="Line 182">
              <a:extLst>
                <a:ext uri="{FF2B5EF4-FFF2-40B4-BE49-F238E27FC236}">
                  <a16:creationId xmlns:a16="http://schemas.microsoft.com/office/drawing/2014/main" id="{6C30AC38-6C38-0CA9-5B7F-8543D68909BC}"/>
                </a:ext>
              </a:extLst>
            </p:cNvPr>
            <p:cNvSpPr>
              <a:spLocks noChangeShapeType="1"/>
            </p:cNvSpPr>
            <p:nvPr/>
          </p:nvSpPr>
          <p:spPr bwMode="auto">
            <a:xfrm>
              <a:off x="4491041" y="3149700"/>
              <a:ext cx="0" cy="70812"/>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19" name="Line 183">
              <a:extLst>
                <a:ext uri="{FF2B5EF4-FFF2-40B4-BE49-F238E27FC236}">
                  <a16:creationId xmlns:a16="http://schemas.microsoft.com/office/drawing/2014/main" id="{930FAD60-5FC8-CDEF-CB48-10E6BE16576E}"/>
                </a:ext>
              </a:extLst>
            </p:cNvPr>
            <p:cNvSpPr>
              <a:spLocks noChangeShapeType="1"/>
            </p:cNvSpPr>
            <p:nvPr/>
          </p:nvSpPr>
          <p:spPr bwMode="auto">
            <a:xfrm flipH="1" flipV="1">
              <a:off x="4459291" y="3169012"/>
              <a:ext cx="63500"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20" name="Line 184">
              <a:extLst>
                <a:ext uri="{FF2B5EF4-FFF2-40B4-BE49-F238E27FC236}">
                  <a16:creationId xmlns:a16="http://schemas.microsoft.com/office/drawing/2014/main" id="{547E2C17-BC8F-0F84-777A-BFBB87BDC33E}"/>
                </a:ext>
              </a:extLst>
            </p:cNvPr>
            <p:cNvSpPr>
              <a:spLocks noChangeShapeType="1"/>
            </p:cNvSpPr>
            <p:nvPr/>
          </p:nvSpPr>
          <p:spPr bwMode="auto">
            <a:xfrm flipV="1">
              <a:off x="4459291" y="3165793"/>
              <a:ext cx="63500"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21" name="Line 185">
              <a:extLst>
                <a:ext uri="{FF2B5EF4-FFF2-40B4-BE49-F238E27FC236}">
                  <a16:creationId xmlns:a16="http://schemas.microsoft.com/office/drawing/2014/main" id="{42CE71EA-7166-95E7-4732-7CD91655DA40}"/>
                </a:ext>
              </a:extLst>
            </p:cNvPr>
            <p:cNvSpPr>
              <a:spLocks noChangeShapeType="1"/>
            </p:cNvSpPr>
            <p:nvPr/>
          </p:nvSpPr>
          <p:spPr bwMode="auto">
            <a:xfrm>
              <a:off x="4256091" y="2958185"/>
              <a:ext cx="0" cy="74031"/>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22" name="Line 186">
              <a:extLst>
                <a:ext uri="{FF2B5EF4-FFF2-40B4-BE49-F238E27FC236}">
                  <a16:creationId xmlns:a16="http://schemas.microsoft.com/office/drawing/2014/main" id="{165AEA8C-1D62-4F1D-4630-5567FE8D6197}"/>
                </a:ext>
              </a:extLst>
            </p:cNvPr>
            <p:cNvSpPr>
              <a:spLocks noChangeShapeType="1"/>
            </p:cNvSpPr>
            <p:nvPr/>
          </p:nvSpPr>
          <p:spPr bwMode="auto">
            <a:xfrm flipH="1" flipV="1">
              <a:off x="4222754" y="2980716"/>
              <a:ext cx="68263" cy="28968"/>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23" name="Line 187">
              <a:extLst>
                <a:ext uri="{FF2B5EF4-FFF2-40B4-BE49-F238E27FC236}">
                  <a16:creationId xmlns:a16="http://schemas.microsoft.com/office/drawing/2014/main" id="{799AFBC7-C62A-FC64-50F9-AFB82C2D2D62}"/>
                </a:ext>
              </a:extLst>
            </p:cNvPr>
            <p:cNvSpPr>
              <a:spLocks noChangeShapeType="1"/>
            </p:cNvSpPr>
            <p:nvPr/>
          </p:nvSpPr>
          <p:spPr bwMode="auto">
            <a:xfrm flipV="1">
              <a:off x="4225929" y="2974279"/>
              <a:ext cx="61913" cy="41843"/>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24" name="Line 188">
              <a:extLst>
                <a:ext uri="{FF2B5EF4-FFF2-40B4-BE49-F238E27FC236}">
                  <a16:creationId xmlns:a16="http://schemas.microsoft.com/office/drawing/2014/main" id="{6728036F-3EC8-A53A-7991-96F632D5613C}"/>
                </a:ext>
              </a:extLst>
            </p:cNvPr>
            <p:cNvSpPr>
              <a:spLocks noChangeShapeType="1"/>
            </p:cNvSpPr>
            <p:nvPr/>
          </p:nvSpPr>
          <p:spPr bwMode="auto">
            <a:xfrm>
              <a:off x="4146553" y="2917951"/>
              <a:ext cx="0" cy="72422"/>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25" name="Line 189">
              <a:extLst>
                <a:ext uri="{FF2B5EF4-FFF2-40B4-BE49-F238E27FC236}">
                  <a16:creationId xmlns:a16="http://schemas.microsoft.com/office/drawing/2014/main" id="{90CA380B-9995-B171-7914-B8E2008D49D4}"/>
                </a:ext>
              </a:extLst>
            </p:cNvPr>
            <p:cNvSpPr>
              <a:spLocks noChangeShapeType="1"/>
            </p:cNvSpPr>
            <p:nvPr/>
          </p:nvSpPr>
          <p:spPr bwMode="auto">
            <a:xfrm flipH="1" flipV="1">
              <a:off x="4114803" y="2937263"/>
              <a:ext cx="63500" cy="30578"/>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26" name="Line 190">
              <a:extLst>
                <a:ext uri="{FF2B5EF4-FFF2-40B4-BE49-F238E27FC236}">
                  <a16:creationId xmlns:a16="http://schemas.microsoft.com/office/drawing/2014/main" id="{765E61AF-8366-F3BE-E363-75B4A79AB8D1}"/>
                </a:ext>
              </a:extLst>
            </p:cNvPr>
            <p:cNvSpPr>
              <a:spLocks noChangeShapeType="1"/>
            </p:cNvSpPr>
            <p:nvPr/>
          </p:nvSpPr>
          <p:spPr bwMode="auto">
            <a:xfrm flipV="1">
              <a:off x="4114803" y="2934044"/>
              <a:ext cx="63500" cy="37016"/>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27" name="Line 191">
              <a:extLst>
                <a:ext uri="{FF2B5EF4-FFF2-40B4-BE49-F238E27FC236}">
                  <a16:creationId xmlns:a16="http://schemas.microsoft.com/office/drawing/2014/main" id="{23689C2C-67E9-7CD5-A62A-1F1DB9127BBD}"/>
                </a:ext>
              </a:extLst>
            </p:cNvPr>
            <p:cNvSpPr>
              <a:spLocks noChangeShapeType="1"/>
            </p:cNvSpPr>
            <p:nvPr/>
          </p:nvSpPr>
          <p:spPr bwMode="auto">
            <a:xfrm>
              <a:off x="3733803" y="2499516"/>
              <a:ext cx="0" cy="70812"/>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28" name="Line 192">
              <a:extLst>
                <a:ext uri="{FF2B5EF4-FFF2-40B4-BE49-F238E27FC236}">
                  <a16:creationId xmlns:a16="http://schemas.microsoft.com/office/drawing/2014/main" id="{A0A5FA71-869D-5C30-C6AA-17233C6F24D5}"/>
                </a:ext>
              </a:extLst>
            </p:cNvPr>
            <p:cNvSpPr>
              <a:spLocks noChangeShapeType="1"/>
            </p:cNvSpPr>
            <p:nvPr/>
          </p:nvSpPr>
          <p:spPr bwMode="auto">
            <a:xfrm flipH="1" flipV="1">
              <a:off x="3702053" y="2518828"/>
              <a:ext cx="66675"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29" name="Line 193">
              <a:extLst>
                <a:ext uri="{FF2B5EF4-FFF2-40B4-BE49-F238E27FC236}">
                  <a16:creationId xmlns:a16="http://schemas.microsoft.com/office/drawing/2014/main" id="{F1E87C67-14EE-9957-C72D-A43151B38D04}"/>
                </a:ext>
              </a:extLst>
            </p:cNvPr>
            <p:cNvSpPr>
              <a:spLocks noChangeShapeType="1"/>
            </p:cNvSpPr>
            <p:nvPr/>
          </p:nvSpPr>
          <p:spPr bwMode="auto">
            <a:xfrm flipV="1">
              <a:off x="3705228" y="2515610"/>
              <a:ext cx="60325"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30" name="Line 194">
              <a:extLst>
                <a:ext uri="{FF2B5EF4-FFF2-40B4-BE49-F238E27FC236}">
                  <a16:creationId xmlns:a16="http://schemas.microsoft.com/office/drawing/2014/main" id="{11A6E909-A143-A1DC-8950-42D6BA451671}"/>
                </a:ext>
              </a:extLst>
            </p:cNvPr>
            <p:cNvSpPr>
              <a:spLocks noChangeShapeType="1"/>
            </p:cNvSpPr>
            <p:nvPr/>
          </p:nvSpPr>
          <p:spPr bwMode="auto">
            <a:xfrm>
              <a:off x="3595691" y="2427094"/>
              <a:ext cx="0" cy="72422"/>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31" name="Line 195">
              <a:extLst>
                <a:ext uri="{FF2B5EF4-FFF2-40B4-BE49-F238E27FC236}">
                  <a16:creationId xmlns:a16="http://schemas.microsoft.com/office/drawing/2014/main" id="{81E68808-2DCE-4B05-9893-062BD65CD22F}"/>
                </a:ext>
              </a:extLst>
            </p:cNvPr>
            <p:cNvSpPr>
              <a:spLocks noChangeShapeType="1"/>
            </p:cNvSpPr>
            <p:nvPr/>
          </p:nvSpPr>
          <p:spPr bwMode="auto">
            <a:xfrm flipH="1" flipV="1">
              <a:off x="3560766" y="2446407"/>
              <a:ext cx="66675" cy="30578"/>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32" name="Line 196">
              <a:extLst>
                <a:ext uri="{FF2B5EF4-FFF2-40B4-BE49-F238E27FC236}">
                  <a16:creationId xmlns:a16="http://schemas.microsoft.com/office/drawing/2014/main" id="{30E1AFF4-4745-179C-393B-93018FB28576}"/>
                </a:ext>
              </a:extLst>
            </p:cNvPr>
            <p:cNvSpPr>
              <a:spLocks noChangeShapeType="1"/>
            </p:cNvSpPr>
            <p:nvPr/>
          </p:nvSpPr>
          <p:spPr bwMode="auto">
            <a:xfrm flipV="1">
              <a:off x="3563941" y="2443188"/>
              <a:ext cx="60325" cy="37016"/>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33" name="Line 197">
              <a:extLst>
                <a:ext uri="{FF2B5EF4-FFF2-40B4-BE49-F238E27FC236}">
                  <a16:creationId xmlns:a16="http://schemas.microsoft.com/office/drawing/2014/main" id="{3E2E5E2C-A944-A134-79A8-5EC261863485}"/>
                </a:ext>
              </a:extLst>
            </p:cNvPr>
            <p:cNvSpPr>
              <a:spLocks noChangeShapeType="1"/>
            </p:cNvSpPr>
            <p:nvPr/>
          </p:nvSpPr>
          <p:spPr bwMode="auto">
            <a:xfrm>
              <a:off x="3041653" y="1780129"/>
              <a:ext cx="0" cy="69203"/>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34" name="Line 198">
              <a:extLst>
                <a:ext uri="{FF2B5EF4-FFF2-40B4-BE49-F238E27FC236}">
                  <a16:creationId xmlns:a16="http://schemas.microsoft.com/office/drawing/2014/main" id="{961BFB1E-C85A-2364-8BB4-F5F655E3E524}"/>
                </a:ext>
              </a:extLst>
            </p:cNvPr>
            <p:cNvSpPr>
              <a:spLocks noChangeShapeType="1"/>
            </p:cNvSpPr>
            <p:nvPr/>
          </p:nvSpPr>
          <p:spPr bwMode="auto">
            <a:xfrm flipH="1" flipV="1">
              <a:off x="3006728" y="1799442"/>
              <a:ext cx="66675" cy="30578"/>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35" name="Line 199">
              <a:extLst>
                <a:ext uri="{FF2B5EF4-FFF2-40B4-BE49-F238E27FC236}">
                  <a16:creationId xmlns:a16="http://schemas.microsoft.com/office/drawing/2014/main" id="{FAF37645-F8B7-333C-DCAF-854836ABD966}"/>
                </a:ext>
              </a:extLst>
            </p:cNvPr>
            <p:cNvSpPr>
              <a:spLocks noChangeShapeType="1"/>
            </p:cNvSpPr>
            <p:nvPr/>
          </p:nvSpPr>
          <p:spPr bwMode="auto">
            <a:xfrm flipV="1">
              <a:off x="3009903" y="1796223"/>
              <a:ext cx="60325" cy="37016"/>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36" name="Line 200">
              <a:extLst>
                <a:ext uri="{FF2B5EF4-FFF2-40B4-BE49-F238E27FC236}">
                  <a16:creationId xmlns:a16="http://schemas.microsoft.com/office/drawing/2014/main" id="{4A290BF9-7A31-EE99-ABA8-683788504F73}"/>
                </a:ext>
              </a:extLst>
            </p:cNvPr>
            <p:cNvSpPr>
              <a:spLocks noChangeShapeType="1"/>
            </p:cNvSpPr>
            <p:nvPr/>
          </p:nvSpPr>
          <p:spPr bwMode="auto">
            <a:xfrm>
              <a:off x="3041653" y="1725410"/>
              <a:ext cx="0" cy="74031"/>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37" name="Line 201">
              <a:extLst>
                <a:ext uri="{FF2B5EF4-FFF2-40B4-BE49-F238E27FC236}">
                  <a16:creationId xmlns:a16="http://schemas.microsoft.com/office/drawing/2014/main" id="{4D96C2F1-2F40-6EF1-FDE7-06C50BAB41AE}"/>
                </a:ext>
              </a:extLst>
            </p:cNvPr>
            <p:cNvSpPr>
              <a:spLocks noChangeShapeType="1"/>
            </p:cNvSpPr>
            <p:nvPr/>
          </p:nvSpPr>
          <p:spPr bwMode="auto">
            <a:xfrm flipH="1" flipV="1">
              <a:off x="3006728" y="1747941"/>
              <a:ext cx="66675"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38" name="Line 202">
              <a:extLst>
                <a:ext uri="{FF2B5EF4-FFF2-40B4-BE49-F238E27FC236}">
                  <a16:creationId xmlns:a16="http://schemas.microsoft.com/office/drawing/2014/main" id="{1DA3B9EC-9A51-3695-0516-89064A15363B}"/>
                </a:ext>
              </a:extLst>
            </p:cNvPr>
            <p:cNvSpPr>
              <a:spLocks noChangeShapeType="1"/>
            </p:cNvSpPr>
            <p:nvPr/>
          </p:nvSpPr>
          <p:spPr bwMode="auto">
            <a:xfrm flipV="1">
              <a:off x="3009903" y="1744723"/>
              <a:ext cx="60325"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39" name="Line 203">
              <a:extLst>
                <a:ext uri="{FF2B5EF4-FFF2-40B4-BE49-F238E27FC236}">
                  <a16:creationId xmlns:a16="http://schemas.microsoft.com/office/drawing/2014/main" id="{62CF0476-A318-8390-11ED-BC3F462FF6E7}"/>
                </a:ext>
              </a:extLst>
            </p:cNvPr>
            <p:cNvSpPr>
              <a:spLocks noChangeShapeType="1"/>
            </p:cNvSpPr>
            <p:nvPr/>
          </p:nvSpPr>
          <p:spPr bwMode="auto">
            <a:xfrm>
              <a:off x="3025778" y="1656207"/>
              <a:ext cx="0" cy="69203"/>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40" name="Line 204">
              <a:extLst>
                <a:ext uri="{FF2B5EF4-FFF2-40B4-BE49-F238E27FC236}">
                  <a16:creationId xmlns:a16="http://schemas.microsoft.com/office/drawing/2014/main" id="{CBC69021-7FDC-741B-8E6D-344164415645}"/>
                </a:ext>
              </a:extLst>
            </p:cNvPr>
            <p:cNvSpPr>
              <a:spLocks noChangeShapeType="1"/>
            </p:cNvSpPr>
            <p:nvPr/>
          </p:nvSpPr>
          <p:spPr bwMode="auto">
            <a:xfrm flipH="1" flipV="1">
              <a:off x="2990853" y="1673911"/>
              <a:ext cx="66675"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41" name="Line 206">
              <a:extLst>
                <a:ext uri="{FF2B5EF4-FFF2-40B4-BE49-F238E27FC236}">
                  <a16:creationId xmlns:a16="http://schemas.microsoft.com/office/drawing/2014/main" id="{62A221C8-B6B3-BD51-82D4-3351103130D2}"/>
                </a:ext>
              </a:extLst>
            </p:cNvPr>
            <p:cNvSpPr>
              <a:spLocks noChangeShapeType="1"/>
            </p:cNvSpPr>
            <p:nvPr/>
          </p:nvSpPr>
          <p:spPr bwMode="auto">
            <a:xfrm flipV="1">
              <a:off x="2994028" y="1670692"/>
              <a:ext cx="60325"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42" name="Line 207">
              <a:extLst>
                <a:ext uri="{FF2B5EF4-FFF2-40B4-BE49-F238E27FC236}">
                  <a16:creationId xmlns:a16="http://schemas.microsoft.com/office/drawing/2014/main" id="{792ADEC8-FB0A-EEFC-0D0E-070906842A29}"/>
                </a:ext>
              </a:extLst>
            </p:cNvPr>
            <p:cNvSpPr>
              <a:spLocks noChangeShapeType="1"/>
            </p:cNvSpPr>
            <p:nvPr/>
          </p:nvSpPr>
          <p:spPr bwMode="auto">
            <a:xfrm>
              <a:off x="2876553" y="1508146"/>
              <a:ext cx="0" cy="74031"/>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43" name="Line 208">
              <a:extLst>
                <a:ext uri="{FF2B5EF4-FFF2-40B4-BE49-F238E27FC236}">
                  <a16:creationId xmlns:a16="http://schemas.microsoft.com/office/drawing/2014/main" id="{7866FC61-18FC-E2C9-E324-CF2EC2566CC3}"/>
                </a:ext>
              </a:extLst>
            </p:cNvPr>
            <p:cNvSpPr>
              <a:spLocks noChangeShapeType="1"/>
            </p:cNvSpPr>
            <p:nvPr/>
          </p:nvSpPr>
          <p:spPr bwMode="auto">
            <a:xfrm flipH="1" flipV="1">
              <a:off x="2841628" y="1530677"/>
              <a:ext cx="66675"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44" name="Line 209">
              <a:extLst>
                <a:ext uri="{FF2B5EF4-FFF2-40B4-BE49-F238E27FC236}">
                  <a16:creationId xmlns:a16="http://schemas.microsoft.com/office/drawing/2014/main" id="{63A034F8-5156-92AE-735E-69F8FB22BF3D}"/>
                </a:ext>
              </a:extLst>
            </p:cNvPr>
            <p:cNvSpPr>
              <a:spLocks noChangeShapeType="1"/>
            </p:cNvSpPr>
            <p:nvPr/>
          </p:nvSpPr>
          <p:spPr bwMode="auto">
            <a:xfrm flipV="1">
              <a:off x="2844803" y="1527459"/>
              <a:ext cx="60325"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45" name="Line 210">
              <a:extLst>
                <a:ext uri="{FF2B5EF4-FFF2-40B4-BE49-F238E27FC236}">
                  <a16:creationId xmlns:a16="http://schemas.microsoft.com/office/drawing/2014/main" id="{C8ECED0D-44CE-98DB-3C5D-A3AE04B5263A}"/>
                </a:ext>
              </a:extLst>
            </p:cNvPr>
            <p:cNvSpPr>
              <a:spLocks noChangeShapeType="1"/>
            </p:cNvSpPr>
            <p:nvPr/>
          </p:nvSpPr>
          <p:spPr bwMode="auto">
            <a:xfrm>
              <a:off x="2733678" y="1445381"/>
              <a:ext cx="0" cy="69203"/>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46" name="Line 211">
              <a:extLst>
                <a:ext uri="{FF2B5EF4-FFF2-40B4-BE49-F238E27FC236}">
                  <a16:creationId xmlns:a16="http://schemas.microsoft.com/office/drawing/2014/main" id="{01E4D5E7-4189-1E73-7A9F-F4E8D74BDD68}"/>
                </a:ext>
              </a:extLst>
            </p:cNvPr>
            <p:cNvSpPr>
              <a:spLocks noChangeShapeType="1"/>
            </p:cNvSpPr>
            <p:nvPr/>
          </p:nvSpPr>
          <p:spPr bwMode="auto">
            <a:xfrm flipH="1" flipV="1">
              <a:off x="2701928" y="1464693"/>
              <a:ext cx="63500"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47" name="Line 212">
              <a:extLst>
                <a:ext uri="{FF2B5EF4-FFF2-40B4-BE49-F238E27FC236}">
                  <a16:creationId xmlns:a16="http://schemas.microsoft.com/office/drawing/2014/main" id="{AF6D8BA0-E8F2-6AF7-2F19-E440158E8070}"/>
                </a:ext>
              </a:extLst>
            </p:cNvPr>
            <p:cNvSpPr>
              <a:spLocks noChangeShapeType="1"/>
            </p:cNvSpPr>
            <p:nvPr/>
          </p:nvSpPr>
          <p:spPr bwMode="auto">
            <a:xfrm flipV="1">
              <a:off x="2705103" y="1461474"/>
              <a:ext cx="60325"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48" name="Line 213">
              <a:extLst>
                <a:ext uri="{FF2B5EF4-FFF2-40B4-BE49-F238E27FC236}">
                  <a16:creationId xmlns:a16="http://schemas.microsoft.com/office/drawing/2014/main" id="{60C72F58-6B97-3A64-24F8-DE32029908E7}"/>
                </a:ext>
              </a:extLst>
            </p:cNvPr>
            <p:cNvSpPr>
              <a:spLocks noChangeShapeType="1"/>
            </p:cNvSpPr>
            <p:nvPr/>
          </p:nvSpPr>
          <p:spPr bwMode="auto">
            <a:xfrm>
              <a:off x="2705103" y="1422850"/>
              <a:ext cx="0" cy="74031"/>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49" name="Line 214">
              <a:extLst>
                <a:ext uri="{FF2B5EF4-FFF2-40B4-BE49-F238E27FC236}">
                  <a16:creationId xmlns:a16="http://schemas.microsoft.com/office/drawing/2014/main" id="{52E420A4-9FE2-E6D8-000F-AD13003E5FA1}"/>
                </a:ext>
              </a:extLst>
            </p:cNvPr>
            <p:cNvSpPr>
              <a:spLocks noChangeShapeType="1"/>
            </p:cNvSpPr>
            <p:nvPr/>
          </p:nvSpPr>
          <p:spPr bwMode="auto">
            <a:xfrm flipH="1" flipV="1">
              <a:off x="2670178" y="1445381"/>
              <a:ext cx="66675"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50" name="Line 215">
              <a:extLst>
                <a:ext uri="{FF2B5EF4-FFF2-40B4-BE49-F238E27FC236}">
                  <a16:creationId xmlns:a16="http://schemas.microsoft.com/office/drawing/2014/main" id="{4DF3ACE2-3C33-6735-4B44-F26433956883}"/>
                </a:ext>
              </a:extLst>
            </p:cNvPr>
            <p:cNvSpPr>
              <a:spLocks noChangeShapeType="1"/>
            </p:cNvSpPr>
            <p:nvPr/>
          </p:nvSpPr>
          <p:spPr bwMode="auto">
            <a:xfrm flipV="1">
              <a:off x="2673353" y="1442162"/>
              <a:ext cx="60325"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51" name="Line 216">
              <a:extLst>
                <a:ext uri="{FF2B5EF4-FFF2-40B4-BE49-F238E27FC236}">
                  <a16:creationId xmlns:a16="http://schemas.microsoft.com/office/drawing/2014/main" id="{96D3F541-4F60-17FA-A0E1-F149341360E9}"/>
                </a:ext>
              </a:extLst>
            </p:cNvPr>
            <p:cNvSpPr>
              <a:spLocks noChangeShapeType="1"/>
            </p:cNvSpPr>
            <p:nvPr/>
          </p:nvSpPr>
          <p:spPr bwMode="auto">
            <a:xfrm>
              <a:off x="2705103" y="1331116"/>
              <a:ext cx="0" cy="69203"/>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52" name="Line 217">
              <a:extLst>
                <a:ext uri="{FF2B5EF4-FFF2-40B4-BE49-F238E27FC236}">
                  <a16:creationId xmlns:a16="http://schemas.microsoft.com/office/drawing/2014/main" id="{06D1718E-D672-4D73-7BF6-58844D816550}"/>
                </a:ext>
              </a:extLst>
            </p:cNvPr>
            <p:cNvSpPr>
              <a:spLocks noChangeShapeType="1"/>
            </p:cNvSpPr>
            <p:nvPr/>
          </p:nvSpPr>
          <p:spPr bwMode="auto">
            <a:xfrm flipH="1" flipV="1">
              <a:off x="2670178" y="1348819"/>
              <a:ext cx="66675"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53" name="Line 218">
              <a:extLst>
                <a:ext uri="{FF2B5EF4-FFF2-40B4-BE49-F238E27FC236}">
                  <a16:creationId xmlns:a16="http://schemas.microsoft.com/office/drawing/2014/main" id="{800DC00A-0DF8-A752-619A-055D00CD22C0}"/>
                </a:ext>
              </a:extLst>
            </p:cNvPr>
            <p:cNvSpPr>
              <a:spLocks noChangeShapeType="1"/>
            </p:cNvSpPr>
            <p:nvPr/>
          </p:nvSpPr>
          <p:spPr bwMode="auto">
            <a:xfrm flipV="1">
              <a:off x="2673353" y="1347209"/>
              <a:ext cx="60325" cy="37016"/>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54" name="Line 219">
              <a:extLst>
                <a:ext uri="{FF2B5EF4-FFF2-40B4-BE49-F238E27FC236}">
                  <a16:creationId xmlns:a16="http://schemas.microsoft.com/office/drawing/2014/main" id="{DCA72957-0884-587D-F06F-F76A1D5AD886}"/>
                </a:ext>
              </a:extLst>
            </p:cNvPr>
            <p:cNvSpPr>
              <a:spLocks noChangeShapeType="1"/>
            </p:cNvSpPr>
            <p:nvPr/>
          </p:nvSpPr>
          <p:spPr bwMode="auto">
            <a:xfrm>
              <a:off x="2695578" y="1276397"/>
              <a:ext cx="0" cy="72422"/>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55" name="Line 220">
              <a:extLst>
                <a:ext uri="{FF2B5EF4-FFF2-40B4-BE49-F238E27FC236}">
                  <a16:creationId xmlns:a16="http://schemas.microsoft.com/office/drawing/2014/main" id="{857C3543-6EFF-075A-8797-4846D4C627BA}"/>
                </a:ext>
              </a:extLst>
            </p:cNvPr>
            <p:cNvSpPr>
              <a:spLocks noChangeShapeType="1"/>
            </p:cNvSpPr>
            <p:nvPr/>
          </p:nvSpPr>
          <p:spPr bwMode="auto">
            <a:xfrm flipH="1" flipV="1">
              <a:off x="2663828" y="1298928"/>
              <a:ext cx="63500" cy="28968"/>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56" name="Line 221">
              <a:extLst>
                <a:ext uri="{FF2B5EF4-FFF2-40B4-BE49-F238E27FC236}">
                  <a16:creationId xmlns:a16="http://schemas.microsoft.com/office/drawing/2014/main" id="{B03FEFA4-74B9-A60C-BB93-AE16488A50A3}"/>
                </a:ext>
              </a:extLst>
            </p:cNvPr>
            <p:cNvSpPr>
              <a:spLocks noChangeShapeType="1"/>
            </p:cNvSpPr>
            <p:nvPr/>
          </p:nvSpPr>
          <p:spPr bwMode="auto">
            <a:xfrm flipV="1">
              <a:off x="2663828" y="1292491"/>
              <a:ext cx="63500" cy="41843"/>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57" name="Line 222">
              <a:extLst>
                <a:ext uri="{FF2B5EF4-FFF2-40B4-BE49-F238E27FC236}">
                  <a16:creationId xmlns:a16="http://schemas.microsoft.com/office/drawing/2014/main" id="{5C7D4AE1-CEE0-6FE3-A16A-8740F2305E1E}"/>
                </a:ext>
              </a:extLst>
            </p:cNvPr>
            <p:cNvSpPr>
              <a:spLocks noChangeShapeType="1"/>
            </p:cNvSpPr>
            <p:nvPr/>
          </p:nvSpPr>
          <p:spPr bwMode="auto">
            <a:xfrm>
              <a:off x="2673353" y="1240991"/>
              <a:ext cx="0" cy="74031"/>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58" name="Line 223">
              <a:extLst>
                <a:ext uri="{FF2B5EF4-FFF2-40B4-BE49-F238E27FC236}">
                  <a16:creationId xmlns:a16="http://schemas.microsoft.com/office/drawing/2014/main" id="{DD5BF755-7CA4-706B-CBAC-55C227A7C314}"/>
                </a:ext>
              </a:extLst>
            </p:cNvPr>
            <p:cNvSpPr>
              <a:spLocks noChangeShapeType="1"/>
            </p:cNvSpPr>
            <p:nvPr/>
          </p:nvSpPr>
          <p:spPr bwMode="auto">
            <a:xfrm flipH="1" flipV="1">
              <a:off x="2641603" y="1260304"/>
              <a:ext cx="63500"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59" name="Line 224">
              <a:extLst>
                <a:ext uri="{FF2B5EF4-FFF2-40B4-BE49-F238E27FC236}">
                  <a16:creationId xmlns:a16="http://schemas.microsoft.com/office/drawing/2014/main" id="{9D8CAF9E-E1ED-7614-9C3D-2234DF6711E3}"/>
                </a:ext>
              </a:extLst>
            </p:cNvPr>
            <p:cNvSpPr>
              <a:spLocks noChangeShapeType="1"/>
            </p:cNvSpPr>
            <p:nvPr/>
          </p:nvSpPr>
          <p:spPr bwMode="auto">
            <a:xfrm flipV="1">
              <a:off x="2644778" y="1257085"/>
              <a:ext cx="60325"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60" name="Line 225">
              <a:extLst>
                <a:ext uri="{FF2B5EF4-FFF2-40B4-BE49-F238E27FC236}">
                  <a16:creationId xmlns:a16="http://schemas.microsoft.com/office/drawing/2014/main" id="{ED6A9B9C-BC7A-75E8-DF9B-A30CDB95AD90}"/>
                </a:ext>
              </a:extLst>
            </p:cNvPr>
            <p:cNvSpPr>
              <a:spLocks noChangeShapeType="1"/>
            </p:cNvSpPr>
            <p:nvPr/>
          </p:nvSpPr>
          <p:spPr bwMode="auto">
            <a:xfrm>
              <a:off x="2663828" y="1215242"/>
              <a:ext cx="0" cy="70812"/>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61" name="Line 226">
              <a:extLst>
                <a:ext uri="{FF2B5EF4-FFF2-40B4-BE49-F238E27FC236}">
                  <a16:creationId xmlns:a16="http://schemas.microsoft.com/office/drawing/2014/main" id="{FD912F1A-5E42-9840-0B31-7B3D64A353BD}"/>
                </a:ext>
              </a:extLst>
            </p:cNvPr>
            <p:cNvSpPr>
              <a:spLocks noChangeShapeType="1"/>
            </p:cNvSpPr>
            <p:nvPr/>
          </p:nvSpPr>
          <p:spPr bwMode="auto">
            <a:xfrm flipH="1" flipV="1">
              <a:off x="2630490" y="1234554"/>
              <a:ext cx="65088"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62" name="Line 227">
              <a:extLst>
                <a:ext uri="{FF2B5EF4-FFF2-40B4-BE49-F238E27FC236}">
                  <a16:creationId xmlns:a16="http://schemas.microsoft.com/office/drawing/2014/main" id="{694C98A5-FCC5-683F-E550-2E5A7EAEC675}"/>
                </a:ext>
              </a:extLst>
            </p:cNvPr>
            <p:cNvSpPr>
              <a:spLocks noChangeShapeType="1"/>
            </p:cNvSpPr>
            <p:nvPr/>
          </p:nvSpPr>
          <p:spPr bwMode="auto">
            <a:xfrm flipV="1">
              <a:off x="2630490" y="1231335"/>
              <a:ext cx="61913"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63" name="Line 228">
              <a:extLst>
                <a:ext uri="{FF2B5EF4-FFF2-40B4-BE49-F238E27FC236}">
                  <a16:creationId xmlns:a16="http://schemas.microsoft.com/office/drawing/2014/main" id="{E6C83418-C40A-D9DD-462B-28A9E347DE6F}"/>
                </a:ext>
              </a:extLst>
            </p:cNvPr>
            <p:cNvSpPr>
              <a:spLocks noChangeShapeType="1"/>
            </p:cNvSpPr>
            <p:nvPr/>
          </p:nvSpPr>
          <p:spPr bwMode="auto">
            <a:xfrm>
              <a:off x="6545267" y="3555261"/>
              <a:ext cx="0" cy="69203"/>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64" name="Line 229">
              <a:extLst>
                <a:ext uri="{FF2B5EF4-FFF2-40B4-BE49-F238E27FC236}">
                  <a16:creationId xmlns:a16="http://schemas.microsoft.com/office/drawing/2014/main" id="{7731641A-9E7D-8202-E2D4-AF8290D572B9}"/>
                </a:ext>
              </a:extLst>
            </p:cNvPr>
            <p:cNvSpPr>
              <a:spLocks noChangeShapeType="1"/>
            </p:cNvSpPr>
            <p:nvPr/>
          </p:nvSpPr>
          <p:spPr bwMode="auto">
            <a:xfrm flipH="1" flipV="1">
              <a:off x="6513517" y="3574573"/>
              <a:ext cx="63500" cy="30578"/>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65" name="Line 230">
              <a:extLst>
                <a:ext uri="{FF2B5EF4-FFF2-40B4-BE49-F238E27FC236}">
                  <a16:creationId xmlns:a16="http://schemas.microsoft.com/office/drawing/2014/main" id="{D4C84F40-F2EE-6EF5-611B-CA9DC5846295}"/>
                </a:ext>
              </a:extLst>
            </p:cNvPr>
            <p:cNvSpPr>
              <a:spLocks noChangeShapeType="1"/>
            </p:cNvSpPr>
            <p:nvPr/>
          </p:nvSpPr>
          <p:spPr bwMode="auto">
            <a:xfrm flipV="1">
              <a:off x="6516692" y="3571354"/>
              <a:ext cx="60325" cy="37016"/>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66" name="Line 231">
              <a:extLst>
                <a:ext uri="{FF2B5EF4-FFF2-40B4-BE49-F238E27FC236}">
                  <a16:creationId xmlns:a16="http://schemas.microsoft.com/office/drawing/2014/main" id="{12DB8A9D-F47F-9D73-99AB-85A2F8A50F12}"/>
                </a:ext>
              </a:extLst>
            </p:cNvPr>
            <p:cNvSpPr>
              <a:spLocks noChangeShapeType="1"/>
            </p:cNvSpPr>
            <p:nvPr/>
          </p:nvSpPr>
          <p:spPr bwMode="auto">
            <a:xfrm>
              <a:off x="7264405" y="3611588"/>
              <a:ext cx="0" cy="70812"/>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67" name="Line 232">
              <a:extLst>
                <a:ext uri="{FF2B5EF4-FFF2-40B4-BE49-F238E27FC236}">
                  <a16:creationId xmlns:a16="http://schemas.microsoft.com/office/drawing/2014/main" id="{5CBC8241-0600-2E2B-1BCA-5328563B7849}"/>
                </a:ext>
              </a:extLst>
            </p:cNvPr>
            <p:cNvSpPr>
              <a:spLocks noChangeShapeType="1"/>
            </p:cNvSpPr>
            <p:nvPr/>
          </p:nvSpPr>
          <p:spPr bwMode="auto">
            <a:xfrm flipH="1" flipV="1">
              <a:off x="7229480" y="3630900"/>
              <a:ext cx="66675" cy="32187"/>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sp>
          <p:nvSpPr>
            <p:cNvPr id="568" name="Line 233">
              <a:extLst>
                <a:ext uri="{FF2B5EF4-FFF2-40B4-BE49-F238E27FC236}">
                  <a16:creationId xmlns:a16="http://schemas.microsoft.com/office/drawing/2014/main" id="{1196647B-3A33-35F4-AF93-188952BE7815}"/>
                </a:ext>
              </a:extLst>
            </p:cNvPr>
            <p:cNvSpPr>
              <a:spLocks noChangeShapeType="1"/>
            </p:cNvSpPr>
            <p:nvPr/>
          </p:nvSpPr>
          <p:spPr bwMode="auto">
            <a:xfrm flipV="1">
              <a:off x="7232655" y="3627681"/>
              <a:ext cx="60325" cy="38625"/>
            </a:xfrm>
            <a:prstGeom prst="line">
              <a:avLst/>
            </a:prstGeom>
            <a:noFill/>
            <a:ln w="12700" cap="flat">
              <a:solidFill>
                <a:srgbClr val="FF8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CC543D"/>
                </a:solidFill>
                <a:effectLst/>
                <a:uLnTx/>
                <a:uFillTx/>
                <a:latin typeface="Arial" panose="020B0604020202020204"/>
                <a:ea typeface="+mn-ea"/>
                <a:cs typeface="+mn-cs"/>
              </a:endParaRPr>
            </a:p>
          </p:txBody>
        </p:sp>
      </p:grpSp>
      <p:sp>
        <p:nvSpPr>
          <p:cNvPr id="341" name="Oval 19">
            <a:extLst>
              <a:ext uri="{FF2B5EF4-FFF2-40B4-BE49-F238E27FC236}">
                <a16:creationId xmlns:a16="http://schemas.microsoft.com/office/drawing/2014/main" id="{92BD53AA-B9D5-D0D5-FB31-778C4262706C}"/>
              </a:ext>
            </a:extLst>
          </p:cNvPr>
          <p:cNvSpPr>
            <a:spLocks noChangeArrowheads="1"/>
          </p:cNvSpPr>
          <p:nvPr/>
        </p:nvSpPr>
        <p:spPr bwMode="auto">
          <a:xfrm>
            <a:off x="4492793" y="4241271"/>
            <a:ext cx="40105" cy="44704"/>
          </a:xfrm>
          <a:prstGeom prst="ellipse">
            <a:avLst/>
          </a:prstGeom>
          <a:noFill/>
          <a:ln w="1270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2B1046"/>
              </a:solidFill>
              <a:effectLst/>
              <a:uLnTx/>
              <a:uFillTx/>
              <a:latin typeface="Arial" panose="020B0604020202020204"/>
              <a:ea typeface="+mn-ea"/>
              <a:cs typeface="+mn-cs"/>
            </a:endParaRPr>
          </a:p>
        </p:txBody>
      </p:sp>
      <p:sp>
        <p:nvSpPr>
          <p:cNvPr id="342" name="Oval 20">
            <a:extLst>
              <a:ext uri="{FF2B5EF4-FFF2-40B4-BE49-F238E27FC236}">
                <a16:creationId xmlns:a16="http://schemas.microsoft.com/office/drawing/2014/main" id="{F24FB12A-74E5-2E9B-D327-12F16473F11E}"/>
              </a:ext>
            </a:extLst>
          </p:cNvPr>
          <p:cNvSpPr>
            <a:spLocks noChangeArrowheads="1"/>
          </p:cNvSpPr>
          <p:nvPr/>
        </p:nvSpPr>
        <p:spPr bwMode="auto">
          <a:xfrm>
            <a:off x="4430408" y="4227154"/>
            <a:ext cx="42333" cy="44704"/>
          </a:xfrm>
          <a:prstGeom prst="ellipse">
            <a:avLst/>
          </a:prstGeom>
          <a:noFill/>
          <a:ln w="1270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2B1046"/>
              </a:solidFill>
              <a:effectLst/>
              <a:uLnTx/>
              <a:uFillTx/>
              <a:latin typeface="Arial" panose="020B0604020202020204"/>
              <a:ea typeface="+mn-ea"/>
              <a:cs typeface="+mn-cs"/>
            </a:endParaRPr>
          </a:p>
        </p:txBody>
      </p:sp>
      <p:sp>
        <p:nvSpPr>
          <p:cNvPr id="343" name="Oval 21">
            <a:extLst>
              <a:ext uri="{FF2B5EF4-FFF2-40B4-BE49-F238E27FC236}">
                <a16:creationId xmlns:a16="http://schemas.microsoft.com/office/drawing/2014/main" id="{129E0DF1-A18C-0CF1-41C7-83D4EA96128E}"/>
              </a:ext>
            </a:extLst>
          </p:cNvPr>
          <p:cNvSpPr>
            <a:spLocks noChangeArrowheads="1"/>
          </p:cNvSpPr>
          <p:nvPr/>
        </p:nvSpPr>
        <p:spPr bwMode="auto">
          <a:xfrm>
            <a:off x="4242139" y="4205979"/>
            <a:ext cx="42333" cy="44704"/>
          </a:xfrm>
          <a:prstGeom prst="ellipse">
            <a:avLst/>
          </a:prstGeom>
          <a:noFill/>
          <a:ln w="1270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2B1046"/>
              </a:solidFill>
              <a:effectLst/>
              <a:uLnTx/>
              <a:uFillTx/>
              <a:latin typeface="Arial" panose="020B0604020202020204"/>
              <a:ea typeface="+mn-ea"/>
              <a:cs typeface="+mn-cs"/>
            </a:endParaRPr>
          </a:p>
        </p:txBody>
      </p:sp>
      <p:grpSp>
        <p:nvGrpSpPr>
          <p:cNvPr id="344" name="Group 343">
            <a:extLst>
              <a:ext uri="{FF2B5EF4-FFF2-40B4-BE49-F238E27FC236}">
                <a16:creationId xmlns:a16="http://schemas.microsoft.com/office/drawing/2014/main" id="{06BDC043-EFE2-7488-2A6C-3C743F6BE040}"/>
              </a:ext>
            </a:extLst>
          </p:cNvPr>
          <p:cNvGrpSpPr/>
          <p:nvPr/>
        </p:nvGrpSpPr>
        <p:grpSpPr>
          <a:xfrm>
            <a:off x="807629" y="2135492"/>
            <a:ext cx="5111104" cy="2210480"/>
            <a:chOff x="2322515" y="1163644"/>
            <a:chExt cx="7283454" cy="2982906"/>
          </a:xfrm>
        </p:grpSpPr>
        <p:sp>
          <p:nvSpPr>
            <p:cNvPr id="345" name="Freeform 6">
              <a:extLst>
                <a:ext uri="{FF2B5EF4-FFF2-40B4-BE49-F238E27FC236}">
                  <a16:creationId xmlns:a16="http://schemas.microsoft.com/office/drawing/2014/main" id="{F59D8339-530E-A3A2-D94A-E4F7EEFF0D18}"/>
                </a:ext>
              </a:extLst>
            </p:cNvPr>
            <p:cNvSpPr>
              <a:spLocks/>
            </p:cNvSpPr>
            <p:nvPr/>
          </p:nvSpPr>
          <p:spPr bwMode="auto">
            <a:xfrm>
              <a:off x="2347915" y="1195389"/>
              <a:ext cx="7229479" cy="2922586"/>
            </a:xfrm>
            <a:custGeom>
              <a:avLst/>
              <a:gdLst>
                <a:gd name="T0" fmla="*/ 1775 w 2270"/>
                <a:gd name="T1" fmla="*/ 917 h 930"/>
                <a:gd name="T2" fmla="*/ 1616 w 2270"/>
                <a:gd name="T3" fmla="*/ 906 h 930"/>
                <a:gd name="T4" fmla="*/ 1598 w 2270"/>
                <a:gd name="T5" fmla="*/ 888 h 930"/>
                <a:gd name="T6" fmla="*/ 1216 w 2270"/>
                <a:gd name="T7" fmla="*/ 879 h 930"/>
                <a:gd name="T8" fmla="*/ 1208 w 2270"/>
                <a:gd name="T9" fmla="*/ 869 h 930"/>
                <a:gd name="T10" fmla="*/ 1095 w 2270"/>
                <a:gd name="T11" fmla="*/ 858 h 930"/>
                <a:gd name="T12" fmla="*/ 995 w 2270"/>
                <a:gd name="T13" fmla="*/ 848 h 930"/>
                <a:gd name="T14" fmla="*/ 947 w 2270"/>
                <a:gd name="T15" fmla="*/ 837 h 930"/>
                <a:gd name="T16" fmla="*/ 903 w 2270"/>
                <a:gd name="T17" fmla="*/ 832 h 930"/>
                <a:gd name="T18" fmla="*/ 886 w 2270"/>
                <a:gd name="T19" fmla="*/ 824 h 930"/>
                <a:gd name="T20" fmla="*/ 820 w 2270"/>
                <a:gd name="T21" fmla="*/ 818 h 930"/>
                <a:gd name="T22" fmla="*/ 776 w 2270"/>
                <a:gd name="T23" fmla="*/ 810 h 930"/>
                <a:gd name="T24" fmla="*/ 763 w 2270"/>
                <a:gd name="T25" fmla="*/ 792 h 930"/>
                <a:gd name="T26" fmla="*/ 736 w 2270"/>
                <a:gd name="T27" fmla="*/ 770 h 930"/>
                <a:gd name="T28" fmla="*/ 660 w 2270"/>
                <a:gd name="T29" fmla="*/ 757 h 930"/>
                <a:gd name="T30" fmla="*/ 656 w 2270"/>
                <a:gd name="T31" fmla="*/ 734 h 930"/>
                <a:gd name="T32" fmla="*/ 643 w 2270"/>
                <a:gd name="T33" fmla="*/ 729 h 930"/>
                <a:gd name="T34" fmla="*/ 574 w 2270"/>
                <a:gd name="T35" fmla="*/ 719 h 930"/>
                <a:gd name="T36" fmla="*/ 545 w 2270"/>
                <a:gd name="T37" fmla="*/ 712 h 930"/>
                <a:gd name="T38" fmla="*/ 537 w 2270"/>
                <a:gd name="T39" fmla="*/ 687 h 930"/>
                <a:gd name="T40" fmla="*/ 516 w 2270"/>
                <a:gd name="T41" fmla="*/ 681 h 930"/>
                <a:gd name="T42" fmla="*/ 504 w 2270"/>
                <a:gd name="T43" fmla="*/ 662 h 930"/>
                <a:gd name="T44" fmla="*/ 468 w 2270"/>
                <a:gd name="T45" fmla="*/ 659 h 930"/>
                <a:gd name="T46" fmla="*/ 449 w 2270"/>
                <a:gd name="T47" fmla="*/ 652 h 930"/>
                <a:gd name="T48" fmla="*/ 443 w 2270"/>
                <a:gd name="T49" fmla="*/ 637 h 930"/>
                <a:gd name="T50" fmla="*/ 437 w 2270"/>
                <a:gd name="T51" fmla="*/ 629 h 930"/>
                <a:gd name="T52" fmla="*/ 432 w 2270"/>
                <a:gd name="T53" fmla="*/ 617 h 930"/>
                <a:gd name="T54" fmla="*/ 388 w 2270"/>
                <a:gd name="T55" fmla="*/ 608 h 930"/>
                <a:gd name="T56" fmla="*/ 385 w 2270"/>
                <a:gd name="T57" fmla="*/ 595 h 930"/>
                <a:gd name="T58" fmla="*/ 371 w 2270"/>
                <a:gd name="T59" fmla="*/ 592 h 930"/>
                <a:gd name="T60" fmla="*/ 358 w 2270"/>
                <a:gd name="T61" fmla="*/ 582 h 930"/>
                <a:gd name="T62" fmla="*/ 335 w 2270"/>
                <a:gd name="T63" fmla="*/ 578 h 930"/>
                <a:gd name="T64" fmla="*/ 331 w 2270"/>
                <a:gd name="T65" fmla="*/ 555 h 930"/>
                <a:gd name="T66" fmla="*/ 325 w 2270"/>
                <a:gd name="T67" fmla="*/ 536 h 930"/>
                <a:gd name="T68" fmla="*/ 315 w 2270"/>
                <a:gd name="T69" fmla="*/ 509 h 930"/>
                <a:gd name="T70" fmla="*/ 311 w 2270"/>
                <a:gd name="T71" fmla="*/ 490 h 930"/>
                <a:gd name="T72" fmla="*/ 302 w 2270"/>
                <a:gd name="T73" fmla="*/ 481 h 930"/>
                <a:gd name="T74" fmla="*/ 288 w 2270"/>
                <a:gd name="T75" fmla="*/ 444 h 930"/>
                <a:gd name="T76" fmla="*/ 268 w 2270"/>
                <a:gd name="T77" fmla="*/ 433 h 930"/>
                <a:gd name="T78" fmla="*/ 257 w 2270"/>
                <a:gd name="T79" fmla="*/ 403 h 930"/>
                <a:gd name="T80" fmla="*/ 225 w 2270"/>
                <a:gd name="T81" fmla="*/ 399 h 930"/>
                <a:gd name="T82" fmla="*/ 222 w 2270"/>
                <a:gd name="T83" fmla="*/ 344 h 930"/>
                <a:gd name="T84" fmla="*/ 219 w 2270"/>
                <a:gd name="T85" fmla="*/ 302 h 930"/>
                <a:gd name="T86" fmla="*/ 209 w 2270"/>
                <a:gd name="T87" fmla="*/ 288 h 930"/>
                <a:gd name="T88" fmla="*/ 198 w 2270"/>
                <a:gd name="T89" fmla="*/ 266 h 930"/>
                <a:gd name="T90" fmla="*/ 183 w 2270"/>
                <a:gd name="T91" fmla="*/ 259 h 930"/>
                <a:gd name="T92" fmla="*/ 171 w 2270"/>
                <a:gd name="T93" fmla="*/ 234 h 930"/>
                <a:gd name="T94" fmla="*/ 158 w 2270"/>
                <a:gd name="T95" fmla="*/ 227 h 930"/>
                <a:gd name="T96" fmla="*/ 152 w 2270"/>
                <a:gd name="T97" fmla="*/ 208 h 930"/>
                <a:gd name="T98" fmla="*/ 124 w 2270"/>
                <a:gd name="T99" fmla="*/ 203 h 930"/>
                <a:gd name="T100" fmla="*/ 120 w 2270"/>
                <a:gd name="T101" fmla="*/ 189 h 930"/>
                <a:gd name="T102" fmla="*/ 112 w 2270"/>
                <a:gd name="T103" fmla="*/ 173 h 930"/>
                <a:gd name="T104" fmla="*/ 106 w 2270"/>
                <a:gd name="T105" fmla="*/ 112 h 930"/>
                <a:gd name="T106" fmla="*/ 101 w 2270"/>
                <a:gd name="T107" fmla="*/ 79 h 930"/>
                <a:gd name="T108" fmla="*/ 85 w 2270"/>
                <a:gd name="T109" fmla="*/ 75 h 930"/>
                <a:gd name="T110" fmla="*/ 79 w 2270"/>
                <a:gd name="T111" fmla="*/ 42 h 930"/>
                <a:gd name="T112" fmla="*/ 59 w 2270"/>
                <a:gd name="T113" fmla="*/ 25 h 930"/>
                <a:gd name="T114" fmla="*/ 50 w 2270"/>
                <a:gd name="T115" fmla="*/ 9 h 930"/>
                <a:gd name="T116" fmla="*/ 0 w 2270"/>
                <a:gd name="T117" fmla="*/ 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930">
                  <a:moveTo>
                    <a:pt x="2270" y="930"/>
                  </a:moveTo>
                  <a:cubicBezTo>
                    <a:pt x="1775" y="930"/>
                    <a:pt x="1775" y="930"/>
                    <a:pt x="1775" y="930"/>
                  </a:cubicBezTo>
                  <a:cubicBezTo>
                    <a:pt x="1775" y="917"/>
                    <a:pt x="1775" y="917"/>
                    <a:pt x="1775" y="917"/>
                  </a:cubicBezTo>
                  <a:cubicBezTo>
                    <a:pt x="1661" y="917"/>
                    <a:pt x="1661" y="917"/>
                    <a:pt x="1661" y="917"/>
                  </a:cubicBezTo>
                  <a:cubicBezTo>
                    <a:pt x="1661" y="906"/>
                    <a:pt x="1661" y="906"/>
                    <a:pt x="1661" y="906"/>
                  </a:cubicBezTo>
                  <a:cubicBezTo>
                    <a:pt x="1616" y="906"/>
                    <a:pt x="1616" y="906"/>
                    <a:pt x="1616" y="906"/>
                  </a:cubicBezTo>
                  <a:cubicBezTo>
                    <a:pt x="1616" y="893"/>
                    <a:pt x="1616" y="893"/>
                    <a:pt x="1616" y="893"/>
                  </a:cubicBezTo>
                  <a:cubicBezTo>
                    <a:pt x="1598" y="893"/>
                    <a:pt x="1598" y="893"/>
                    <a:pt x="1598" y="893"/>
                  </a:cubicBezTo>
                  <a:cubicBezTo>
                    <a:pt x="1598" y="888"/>
                    <a:pt x="1598" y="888"/>
                    <a:pt x="1598" y="888"/>
                  </a:cubicBezTo>
                  <a:cubicBezTo>
                    <a:pt x="1435" y="888"/>
                    <a:pt x="1435" y="888"/>
                    <a:pt x="1435" y="888"/>
                  </a:cubicBezTo>
                  <a:cubicBezTo>
                    <a:pt x="1435" y="879"/>
                    <a:pt x="1435" y="879"/>
                    <a:pt x="1435" y="879"/>
                  </a:cubicBezTo>
                  <a:cubicBezTo>
                    <a:pt x="1216" y="879"/>
                    <a:pt x="1216" y="879"/>
                    <a:pt x="1216" y="879"/>
                  </a:cubicBezTo>
                  <a:cubicBezTo>
                    <a:pt x="1216" y="876"/>
                    <a:pt x="1216" y="876"/>
                    <a:pt x="1216" y="876"/>
                  </a:cubicBezTo>
                  <a:cubicBezTo>
                    <a:pt x="1216" y="869"/>
                    <a:pt x="1216" y="869"/>
                    <a:pt x="1216" y="869"/>
                  </a:cubicBezTo>
                  <a:cubicBezTo>
                    <a:pt x="1208" y="869"/>
                    <a:pt x="1208" y="869"/>
                    <a:pt x="1208" y="869"/>
                  </a:cubicBezTo>
                  <a:cubicBezTo>
                    <a:pt x="1205" y="869"/>
                    <a:pt x="1205" y="869"/>
                    <a:pt x="1205" y="869"/>
                  </a:cubicBezTo>
                  <a:cubicBezTo>
                    <a:pt x="1095" y="869"/>
                    <a:pt x="1095" y="869"/>
                    <a:pt x="1095" y="869"/>
                  </a:cubicBezTo>
                  <a:cubicBezTo>
                    <a:pt x="1095" y="858"/>
                    <a:pt x="1095" y="858"/>
                    <a:pt x="1095" y="858"/>
                  </a:cubicBezTo>
                  <a:cubicBezTo>
                    <a:pt x="1053" y="858"/>
                    <a:pt x="1053" y="858"/>
                    <a:pt x="1053" y="858"/>
                  </a:cubicBezTo>
                  <a:cubicBezTo>
                    <a:pt x="1053" y="848"/>
                    <a:pt x="1053" y="848"/>
                    <a:pt x="1053" y="848"/>
                  </a:cubicBezTo>
                  <a:cubicBezTo>
                    <a:pt x="995" y="848"/>
                    <a:pt x="995" y="848"/>
                    <a:pt x="995" y="848"/>
                  </a:cubicBezTo>
                  <a:cubicBezTo>
                    <a:pt x="995" y="841"/>
                    <a:pt x="995" y="841"/>
                    <a:pt x="995" y="841"/>
                  </a:cubicBezTo>
                  <a:cubicBezTo>
                    <a:pt x="947" y="841"/>
                    <a:pt x="947" y="841"/>
                    <a:pt x="947" y="841"/>
                  </a:cubicBezTo>
                  <a:cubicBezTo>
                    <a:pt x="947" y="837"/>
                    <a:pt x="947" y="837"/>
                    <a:pt x="947" y="837"/>
                  </a:cubicBezTo>
                  <a:cubicBezTo>
                    <a:pt x="944" y="837"/>
                    <a:pt x="944" y="837"/>
                    <a:pt x="944" y="837"/>
                  </a:cubicBezTo>
                  <a:cubicBezTo>
                    <a:pt x="944" y="832"/>
                    <a:pt x="944" y="832"/>
                    <a:pt x="944" y="832"/>
                  </a:cubicBezTo>
                  <a:cubicBezTo>
                    <a:pt x="903" y="832"/>
                    <a:pt x="903" y="832"/>
                    <a:pt x="903" y="832"/>
                  </a:cubicBezTo>
                  <a:cubicBezTo>
                    <a:pt x="903" y="828"/>
                    <a:pt x="903" y="828"/>
                    <a:pt x="903" y="828"/>
                  </a:cubicBezTo>
                  <a:cubicBezTo>
                    <a:pt x="886" y="828"/>
                    <a:pt x="886" y="828"/>
                    <a:pt x="886" y="828"/>
                  </a:cubicBezTo>
                  <a:cubicBezTo>
                    <a:pt x="886" y="824"/>
                    <a:pt x="886" y="824"/>
                    <a:pt x="886" y="824"/>
                  </a:cubicBezTo>
                  <a:cubicBezTo>
                    <a:pt x="859" y="824"/>
                    <a:pt x="859" y="824"/>
                    <a:pt x="859" y="824"/>
                  </a:cubicBezTo>
                  <a:cubicBezTo>
                    <a:pt x="859" y="818"/>
                    <a:pt x="859" y="818"/>
                    <a:pt x="859" y="818"/>
                  </a:cubicBezTo>
                  <a:cubicBezTo>
                    <a:pt x="820" y="818"/>
                    <a:pt x="820" y="818"/>
                    <a:pt x="820" y="818"/>
                  </a:cubicBezTo>
                  <a:cubicBezTo>
                    <a:pt x="820" y="815"/>
                    <a:pt x="820" y="815"/>
                    <a:pt x="820" y="815"/>
                  </a:cubicBezTo>
                  <a:cubicBezTo>
                    <a:pt x="776" y="815"/>
                    <a:pt x="776" y="815"/>
                    <a:pt x="776" y="815"/>
                  </a:cubicBezTo>
                  <a:cubicBezTo>
                    <a:pt x="776" y="810"/>
                    <a:pt x="776" y="810"/>
                    <a:pt x="776" y="810"/>
                  </a:cubicBezTo>
                  <a:cubicBezTo>
                    <a:pt x="770" y="810"/>
                    <a:pt x="770" y="810"/>
                    <a:pt x="770" y="810"/>
                  </a:cubicBezTo>
                  <a:cubicBezTo>
                    <a:pt x="770" y="792"/>
                    <a:pt x="770" y="792"/>
                    <a:pt x="770" y="792"/>
                  </a:cubicBezTo>
                  <a:cubicBezTo>
                    <a:pt x="763" y="792"/>
                    <a:pt x="763" y="792"/>
                    <a:pt x="763" y="792"/>
                  </a:cubicBezTo>
                  <a:cubicBezTo>
                    <a:pt x="763" y="780"/>
                    <a:pt x="763" y="780"/>
                    <a:pt x="763" y="780"/>
                  </a:cubicBezTo>
                  <a:cubicBezTo>
                    <a:pt x="736" y="780"/>
                    <a:pt x="736" y="780"/>
                    <a:pt x="736" y="780"/>
                  </a:cubicBezTo>
                  <a:cubicBezTo>
                    <a:pt x="736" y="770"/>
                    <a:pt x="736" y="770"/>
                    <a:pt x="736" y="770"/>
                  </a:cubicBezTo>
                  <a:cubicBezTo>
                    <a:pt x="666" y="770"/>
                    <a:pt x="666" y="770"/>
                    <a:pt x="666" y="770"/>
                  </a:cubicBezTo>
                  <a:cubicBezTo>
                    <a:pt x="666" y="757"/>
                    <a:pt x="666" y="757"/>
                    <a:pt x="666" y="757"/>
                  </a:cubicBezTo>
                  <a:cubicBezTo>
                    <a:pt x="660" y="757"/>
                    <a:pt x="660" y="757"/>
                    <a:pt x="660" y="757"/>
                  </a:cubicBezTo>
                  <a:cubicBezTo>
                    <a:pt x="660" y="749"/>
                    <a:pt x="660" y="749"/>
                    <a:pt x="660" y="749"/>
                  </a:cubicBezTo>
                  <a:cubicBezTo>
                    <a:pt x="656" y="749"/>
                    <a:pt x="656" y="749"/>
                    <a:pt x="656" y="749"/>
                  </a:cubicBezTo>
                  <a:cubicBezTo>
                    <a:pt x="656" y="734"/>
                    <a:pt x="656" y="734"/>
                    <a:pt x="656" y="734"/>
                  </a:cubicBezTo>
                  <a:cubicBezTo>
                    <a:pt x="649" y="734"/>
                    <a:pt x="649" y="734"/>
                    <a:pt x="649" y="734"/>
                  </a:cubicBezTo>
                  <a:cubicBezTo>
                    <a:pt x="649" y="729"/>
                    <a:pt x="649" y="729"/>
                    <a:pt x="649" y="729"/>
                  </a:cubicBezTo>
                  <a:cubicBezTo>
                    <a:pt x="643" y="729"/>
                    <a:pt x="643" y="729"/>
                    <a:pt x="643" y="729"/>
                  </a:cubicBezTo>
                  <a:cubicBezTo>
                    <a:pt x="643" y="725"/>
                    <a:pt x="643" y="725"/>
                    <a:pt x="643" y="725"/>
                  </a:cubicBezTo>
                  <a:cubicBezTo>
                    <a:pt x="574" y="725"/>
                    <a:pt x="574" y="725"/>
                    <a:pt x="574" y="725"/>
                  </a:cubicBezTo>
                  <a:cubicBezTo>
                    <a:pt x="574" y="719"/>
                    <a:pt x="574" y="719"/>
                    <a:pt x="574" y="719"/>
                  </a:cubicBezTo>
                  <a:cubicBezTo>
                    <a:pt x="553" y="719"/>
                    <a:pt x="553" y="719"/>
                    <a:pt x="553" y="719"/>
                  </a:cubicBezTo>
                  <a:cubicBezTo>
                    <a:pt x="553" y="712"/>
                    <a:pt x="553" y="712"/>
                    <a:pt x="553" y="712"/>
                  </a:cubicBezTo>
                  <a:cubicBezTo>
                    <a:pt x="545" y="712"/>
                    <a:pt x="545" y="712"/>
                    <a:pt x="545" y="712"/>
                  </a:cubicBezTo>
                  <a:cubicBezTo>
                    <a:pt x="545" y="692"/>
                    <a:pt x="545" y="692"/>
                    <a:pt x="545" y="692"/>
                  </a:cubicBezTo>
                  <a:cubicBezTo>
                    <a:pt x="537" y="692"/>
                    <a:pt x="537" y="692"/>
                    <a:pt x="537" y="692"/>
                  </a:cubicBezTo>
                  <a:cubicBezTo>
                    <a:pt x="537" y="687"/>
                    <a:pt x="537" y="687"/>
                    <a:pt x="537" y="687"/>
                  </a:cubicBezTo>
                  <a:cubicBezTo>
                    <a:pt x="523" y="687"/>
                    <a:pt x="523" y="687"/>
                    <a:pt x="523" y="687"/>
                  </a:cubicBezTo>
                  <a:cubicBezTo>
                    <a:pt x="523" y="681"/>
                    <a:pt x="523" y="681"/>
                    <a:pt x="523" y="681"/>
                  </a:cubicBezTo>
                  <a:cubicBezTo>
                    <a:pt x="516" y="681"/>
                    <a:pt x="516" y="681"/>
                    <a:pt x="516" y="681"/>
                  </a:cubicBezTo>
                  <a:cubicBezTo>
                    <a:pt x="516" y="674"/>
                    <a:pt x="516" y="674"/>
                    <a:pt x="516" y="674"/>
                  </a:cubicBezTo>
                  <a:cubicBezTo>
                    <a:pt x="504" y="674"/>
                    <a:pt x="504" y="674"/>
                    <a:pt x="504" y="674"/>
                  </a:cubicBezTo>
                  <a:cubicBezTo>
                    <a:pt x="504" y="662"/>
                    <a:pt x="504" y="662"/>
                    <a:pt x="504" y="662"/>
                  </a:cubicBezTo>
                  <a:cubicBezTo>
                    <a:pt x="484" y="662"/>
                    <a:pt x="484" y="662"/>
                    <a:pt x="484" y="662"/>
                  </a:cubicBezTo>
                  <a:cubicBezTo>
                    <a:pt x="484" y="659"/>
                    <a:pt x="484" y="659"/>
                    <a:pt x="484" y="659"/>
                  </a:cubicBezTo>
                  <a:cubicBezTo>
                    <a:pt x="468" y="659"/>
                    <a:pt x="468" y="659"/>
                    <a:pt x="468" y="659"/>
                  </a:cubicBezTo>
                  <a:cubicBezTo>
                    <a:pt x="457" y="659"/>
                    <a:pt x="457" y="659"/>
                    <a:pt x="457" y="659"/>
                  </a:cubicBezTo>
                  <a:cubicBezTo>
                    <a:pt x="457" y="652"/>
                    <a:pt x="457" y="652"/>
                    <a:pt x="457" y="652"/>
                  </a:cubicBezTo>
                  <a:cubicBezTo>
                    <a:pt x="449" y="652"/>
                    <a:pt x="449" y="652"/>
                    <a:pt x="449" y="652"/>
                  </a:cubicBezTo>
                  <a:cubicBezTo>
                    <a:pt x="449" y="641"/>
                    <a:pt x="449" y="641"/>
                    <a:pt x="449" y="641"/>
                  </a:cubicBezTo>
                  <a:cubicBezTo>
                    <a:pt x="443" y="641"/>
                    <a:pt x="443" y="641"/>
                    <a:pt x="443" y="641"/>
                  </a:cubicBezTo>
                  <a:cubicBezTo>
                    <a:pt x="443" y="637"/>
                    <a:pt x="443" y="637"/>
                    <a:pt x="443" y="637"/>
                  </a:cubicBezTo>
                  <a:cubicBezTo>
                    <a:pt x="440" y="637"/>
                    <a:pt x="440" y="637"/>
                    <a:pt x="440" y="637"/>
                  </a:cubicBezTo>
                  <a:cubicBezTo>
                    <a:pt x="440" y="629"/>
                    <a:pt x="440" y="629"/>
                    <a:pt x="440" y="629"/>
                  </a:cubicBezTo>
                  <a:cubicBezTo>
                    <a:pt x="437" y="629"/>
                    <a:pt x="437" y="629"/>
                    <a:pt x="437" y="629"/>
                  </a:cubicBezTo>
                  <a:cubicBezTo>
                    <a:pt x="437" y="624"/>
                    <a:pt x="437" y="624"/>
                    <a:pt x="437" y="624"/>
                  </a:cubicBezTo>
                  <a:cubicBezTo>
                    <a:pt x="432" y="624"/>
                    <a:pt x="432" y="624"/>
                    <a:pt x="432" y="624"/>
                  </a:cubicBezTo>
                  <a:cubicBezTo>
                    <a:pt x="432" y="617"/>
                    <a:pt x="432" y="617"/>
                    <a:pt x="432" y="617"/>
                  </a:cubicBezTo>
                  <a:cubicBezTo>
                    <a:pt x="413" y="617"/>
                    <a:pt x="413" y="617"/>
                    <a:pt x="413" y="617"/>
                  </a:cubicBezTo>
                  <a:cubicBezTo>
                    <a:pt x="413" y="608"/>
                    <a:pt x="413" y="608"/>
                    <a:pt x="413" y="608"/>
                  </a:cubicBezTo>
                  <a:cubicBezTo>
                    <a:pt x="388" y="608"/>
                    <a:pt x="388" y="608"/>
                    <a:pt x="388" y="608"/>
                  </a:cubicBezTo>
                  <a:cubicBezTo>
                    <a:pt x="388" y="598"/>
                    <a:pt x="388" y="598"/>
                    <a:pt x="388" y="598"/>
                  </a:cubicBezTo>
                  <a:cubicBezTo>
                    <a:pt x="385" y="598"/>
                    <a:pt x="385" y="598"/>
                    <a:pt x="385" y="598"/>
                  </a:cubicBezTo>
                  <a:cubicBezTo>
                    <a:pt x="385" y="595"/>
                    <a:pt x="385" y="595"/>
                    <a:pt x="385" y="595"/>
                  </a:cubicBezTo>
                  <a:cubicBezTo>
                    <a:pt x="378" y="595"/>
                    <a:pt x="378" y="595"/>
                    <a:pt x="378" y="595"/>
                  </a:cubicBezTo>
                  <a:cubicBezTo>
                    <a:pt x="378" y="592"/>
                    <a:pt x="378" y="592"/>
                    <a:pt x="378" y="592"/>
                  </a:cubicBezTo>
                  <a:cubicBezTo>
                    <a:pt x="371" y="592"/>
                    <a:pt x="371" y="592"/>
                    <a:pt x="371" y="592"/>
                  </a:cubicBezTo>
                  <a:cubicBezTo>
                    <a:pt x="371" y="587"/>
                    <a:pt x="371" y="587"/>
                    <a:pt x="371" y="587"/>
                  </a:cubicBezTo>
                  <a:cubicBezTo>
                    <a:pt x="358" y="587"/>
                    <a:pt x="358" y="587"/>
                    <a:pt x="358" y="587"/>
                  </a:cubicBezTo>
                  <a:cubicBezTo>
                    <a:pt x="358" y="582"/>
                    <a:pt x="358" y="582"/>
                    <a:pt x="358" y="582"/>
                  </a:cubicBezTo>
                  <a:cubicBezTo>
                    <a:pt x="353" y="582"/>
                    <a:pt x="341" y="582"/>
                    <a:pt x="341" y="582"/>
                  </a:cubicBezTo>
                  <a:cubicBezTo>
                    <a:pt x="341" y="578"/>
                    <a:pt x="341" y="578"/>
                    <a:pt x="341" y="578"/>
                  </a:cubicBezTo>
                  <a:cubicBezTo>
                    <a:pt x="335" y="578"/>
                    <a:pt x="335" y="578"/>
                    <a:pt x="335" y="578"/>
                  </a:cubicBezTo>
                  <a:cubicBezTo>
                    <a:pt x="335" y="569"/>
                    <a:pt x="335" y="569"/>
                    <a:pt x="335" y="569"/>
                  </a:cubicBezTo>
                  <a:cubicBezTo>
                    <a:pt x="331" y="569"/>
                    <a:pt x="331" y="569"/>
                    <a:pt x="331" y="569"/>
                  </a:cubicBezTo>
                  <a:cubicBezTo>
                    <a:pt x="331" y="555"/>
                    <a:pt x="331" y="555"/>
                    <a:pt x="331" y="555"/>
                  </a:cubicBezTo>
                  <a:cubicBezTo>
                    <a:pt x="329" y="555"/>
                    <a:pt x="329" y="555"/>
                    <a:pt x="329" y="555"/>
                  </a:cubicBezTo>
                  <a:cubicBezTo>
                    <a:pt x="329" y="536"/>
                    <a:pt x="329" y="536"/>
                    <a:pt x="329" y="536"/>
                  </a:cubicBezTo>
                  <a:cubicBezTo>
                    <a:pt x="325" y="536"/>
                    <a:pt x="325" y="536"/>
                    <a:pt x="325" y="536"/>
                  </a:cubicBezTo>
                  <a:cubicBezTo>
                    <a:pt x="325" y="519"/>
                    <a:pt x="325" y="519"/>
                    <a:pt x="325" y="519"/>
                  </a:cubicBezTo>
                  <a:cubicBezTo>
                    <a:pt x="325" y="509"/>
                    <a:pt x="325" y="509"/>
                    <a:pt x="325" y="509"/>
                  </a:cubicBezTo>
                  <a:cubicBezTo>
                    <a:pt x="315" y="509"/>
                    <a:pt x="315" y="509"/>
                    <a:pt x="315" y="509"/>
                  </a:cubicBezTo>
                  <a:cubicBezTo>
                    <a:pt x="315" y="501"/>
                    <a:pt x="315" y="501"/>
                    <a:pt x="315" y="501"/>
                  </a:cubicBezTo>
                  <a:cubicBezTo>
                    <a:pt x="311" y="501"/>
                    <a:pt x="311" y="501"/>
                    <a:pt x="311" y="501"/>
                  </a:cubicBezTo>
                  <a:cubicBezTo>
                    <a:pt x="311" y="490"/>
                    <a:pt x="311" y="490"/>
                    <a:pt x="311" y="490"/>
                  </a:cubicBezTo>
                  <a:cubicBezTo>
                    <a:pt x="304" y="490"/>
                    <a:pt x="304" y="490"/>
                    <a:pt x="304" y="490"/>
                  </a:cubicBezTo>
                  <a:cubicBezTo>
                    <a:pt x="304" y="481"/>
                    <a:pt x="304" y="481"/>
                    <a:pt x="304" y="481"/>
                  </a:cubicBezTo>
                  <a:cubicBezTo>
                    <a:pt x="302" y="481"/>
                    <a:pt x="302" y="481"/>
                    <a:pt x="302" y="481"/>
                  </a:cubicBezTo>
                  <a:cubicBezTo>
                    <a:pt x="302" y="458"/>
                    <a:pt x="302" y="458"/>
                    <a:pt x="302" y="458"/>
                  </a:cubicBezTo>
                  <a:cubicBezTo>
                    <a:pt x="288" y="458"/>
                    <a:pt x="288" y="458"/>
                    <a:pt x="288" y="458"/>
                  </a:cubicBezTo>
                  <a:cubicBezTo>
                    <a:pt x="288" y="444"/>
                    <a:pt x="288" y="444"/>
                    <a:pt x="288" y="444"/>
                  </a:cubicBezTo>
                  <a:cubicBezTo>
                    <a:pt x="274" y="444"/>
                    <a:pt x="274" y="444"/>
                    <a:pt x="274" y="444"/>
                  </a:cubicBezTo>
                  <a:cubicBezTo>
                    <a:pt x="274" y="433"/>
                    <a:pt x="274" y="433"/>
                    <a:pt x="274" y="433"/>
                  </a:cubicBezTo>
                  <a:cubicBezTo>
                    <a:pt x="268" y="433"/>
                    <a:pt x="268" y="433"/>
                    <a:pt x="268" y="433"/>
                  </a:cubicBezTo>
                  <a:cubicBezTo>
                    <a:pt x="268" y="421"/>
                    <a:pt x="268" y="421"/>
                    <a:pt x="268" y="421"/>
                  </a:cubicBezTo>
                  <a:cubicBezTo>
                    <a:pt x="257" y="421"/>
                    <a:pt x="257" y="421"/>
                    <a:pt x="257" y="421"/>
                  </a:cubicBezTo>
                  <a:cubicBezTo>
                    <a:pt x="257" y="403"/>
                    <a:pt x="257" y="403"/>
                    <a:pt x="257" y="403"/>
                  </a:cubicBezTo>
                  <a:cubicBezTo>
                    <a:pt x="242" y="403"/>
                    <a:pt x="242" y="403"/>
                    <a:pt x="242" y="403"/>
                  </a:cubicBezTo>
                  <a:cubicBezTo>
                    <a:pt x="242" y="399"/>
                    <a:pt x="242" y="399"/>
                    <a:pt x="242" y="399"/>
                  </a:cubicBezTo>
                  <a:cubicBezTo>
                    <a:pt x="225" y="399"/>
                    <a:pt x="225" y="399"/>
                    <a:pt x="225" y="399"/>
                  </a:cubicBezTo>
                  <a:cubicBezTo>
                    <a:pt x="225" y="373"/>
                    <a:pt x="225" y="373"/>
                    <a:pt x="225" y="373"/>
                  </a:cubicBezTo>
                  <a:cubicBezTo>
                    <a:pt x="222" y="373"/>
                    <a:pt x="222" y="373"/>
                    <a:pt x="222" y="373"/>
                  </a:cubicBezTo>
                  <a:cubicBezTo>
                    <a:pt x="222" y="344"/>
                    <a:pt x="222" y="344"/>
                    <a:pt x="222" y="344"/>
                  </a:cubicBezTo>
                  <a:cubicBezTo>
                    <a:pt x="222" y="315"/>
                    <a:pt x="222" y="315"/>
                    <a:pt x="222" y="315"/>
                  </a:cubicBezTo>
                  <a:cubicBezTo>
                    <a:pt x="219" y="315"/>
                    <a:pt x="219" y="315"/>
                    <a:pt x="219" y="315"/>
                  </a:cubicBezTo>
                  <a:cubicBezTo>
                    <a:pt x="219" y="302"/>
                    <a:pt x="219" y="302"/>
                    <a:pt x="219" y="302"/>
                  </a:cubicBezTo>
                  <a:cubicBezTo>
                    <a:pt x="212" y="302"/>
                    <a:pt x="212" y="302"/>
                    <a:pt x="212" y="302"/>
                  </a:cubicBezTo>
                  <a:cubicBezTo>
                    <a:pt x="212" y="288"/>
                    <a:pt x="212" y="288"/>
                    <a:pt x="212" y="288"/>
                  </a:cubicBezTo>
                  <a:cubicBezTo>
                    <a:pt x="209" y="288"/>
                    <a:pt x="209" y="288"/>
                    <a:pt x="209" y="288"/>
                  </a:cubicBezTo>
                  <a:cubicBezTo>
                    <a:pt x="209" y="275"/>
                    <a:pt x="209" y="275"/>
                    <a:pt x="209" y="275"/>
                  </a:cubicBezTo>
                  <a:cubicBezTo>
                    <a:pt x="198" y="275"/>
                    <a:pt x="198" y="275"/>
                    <a:pt x="198" y="275"/>
                  </a:cubicBezTo>
                  <a:cubicBezTo>
                    <a:pt x="198" y="266"/>
                    <a:pt x="198" y="266"/>
                    <a:pt x="198" y="266"/>
                  </a:cubicBezTo>
                  <a:cubicBezTo>
                    <a:pt x="189" y="266"/>
                    <a:pt x="189" y="266"/>
                    <a:pt x="189" y="266"/>
                  </a:cubicBezTo>
                  <a:cubicBezTo>
                    <a:pt x="189" y="259"/>
                    <a:pt x="189" y="259"/>
                    <a:pt x="189" y="259"/>
                  </a:cubicBezTo>
                  <a:cubicBezTo>
                    <a:pt x="183" y="259"/>
                    <a:pt x="183" y="259"/>
                    <a:pt x="183" y="259"/>
                  </a:cubicBezTo>
                  <a:cubicBezTo>
                    <a:pt x="183" y="238"/>
                    <a:pt x="183" y="238"/>
                    <a:pt x="183" y="238"/>
                  </a:cubicBezTo>
                  <a:cubicBezTo>
                    <a:pt x="171" y="238"/>
                    <a:pt x="171" y="238"/>
                    <a:pt x="171" y="238"/>
                  </a:cubicBezTo>
                  <a:cubicBezTo>
                    <a:pt x="171" y="234"/>
                    <a:pt x="171" y="234"/>
                    <a:pt x="171" y="234"/>
                  </a:cubicBezTo>
                  <a:cubicBezTo>
                    <a:pt x="165" y="234"/>
                    <a:pt x="165" y="234"/>
                    <a:pt x="165" y="234"/>
                  </a:cubicBezTo>
                  <a:cubicBezTo>
                    <a:pt x="165" y="227"/>
                    <a:pt x="165" y="227"/>
                    <a:pt x="165" y="227"/>
                  </a:cubicBezTo>
                  <a:cubicBezTo>
                    <a:pt x="158" y="227"/>
                    <a:pt x="158" y="227"/>
                    <a:pt x="158" y="227"/>
                  </a:cubicBezTo>
                  <a:cubicBezTo>
                    <a:pt x="158" y="214"/>
                    <a:pt x="158" y="214"/>
                    <a:pt x="158" y="214"/>
                  </a:cubicBezTo>
                  <a:cubicBezTo>
                    <a:pt x="152" y="214"/>
                    <a:pt x="152" y="214"/>
                    <a:pt x="152" y="214"/>
                  </a:cubicBezTo>
                  <a:cubicBezTo>
                    <a:pt x="152" y="208"/>
                    <a:pt x="152" y="208"/>
                    <a:pt x="152" y="208"/>
                  </a:cubicBezTo>
                  <a:cubicBezTo>
                    <a:pt x="129" y="208"/>
                    <a:pt x="129" y="208"/>
                    <a:pt x="129" y="208"/>
                  </a:cubicBezTo>
                  <a:cubicBezTo>
                    <a:pt x="129" y="203"/>
                    <a:pt x="129" y="203"/>
                    <a:pt x="129" y="203"/>
                  </a:cubicBezTo>
                  <a:cubicBezTo>
                    <a:pt x="124" y="203"/>
                    <a:pt x="124" y="203"/>
                    <a:pt x="124" y="203"/>
                  </a:cubicBezTo>
                  <a:cubicBezTo>
                    <a:pt x="124" y="198"/>
                    <a:pt x="124" y="198"/>
                    <a:pt x="124" y="198"/>
                  </a:cubicBezTo>
                  <a:cubicBezTo>
                    <a:pt x="120" y="198"/>
                    <a:pt x="120" y="198"/>
                    <a:pt x="120" y="198"/>
                  </a:cubicBezTo>
                  <a:cubicBezTo>
                    <a:pt x="120" y="189"/>
                    <a:pt x="120" y="189"/>
                    <a:pt x="120" y="189"/>
                  </a:cubicBezTo>
                  <a:cubicBezTo>
                    <a:pt x="114" y="189"/>
                    <a:pt x="114" y="189"/>
                    <a:pt x="114" y="189"/>
                  </a:cubicBezTo>
                  <a:cubicBezTo>
                    <a:pt x="114" y="173"/>
                    <a:pt x="114" y="173"/>
                    <a:pt x="114" y="173"/>
                  </a:cubicBezTo>
                  <a:cubicBezTo>
                    <a:pt x="112" y="173"/>
                    <a:pt x="112" y="173"/>
                    <a:pt x="112" y="173"/>
                  </a:cubicBezTo>
                  <a:cubicBezTo>
                    <a:pt x="112" y="151"/>
                    <a:pt x="112" y="151"/>
                    <a:pt x="112" y="151"/>
                  </a:cubicBezTo>
                  <a:cubicBezTo>
                    <a:pt x="112" y="112"/>
                    <a:pt x="112" y="112"/>
                    <a:pt x="112" y="112"/>
                  </a:cubicBezTo>
                  <a:cubicBezTo>
                    <a:pt x="106" y="112"/>
                    <a:pt x="106" y="112"/>
                    <a:pt x="106" y="112"/>
                  </a:cubicBezTo>
                  <a:cubicBezTo>
                    <a:pt x="106" y="92"/>
                    <a:pt x="106" y="92"/>
                    <a:pt x="106" y="92"/>
                  </a:cubicBezTo>
                  <a:cubicBezTo>
                    <a:pt x="101" y="92"/>
                    <a:pt x="101" y="92"/>
                    <a:pt x="101" y="92"/>
                  </a:cubicBezTo>
                  <a:cubicBezTo>
                    <a:pt x="101" y="79"/>
                    <a:pt x="101" y="79"/>
                    <a:pt x="101" y="79"/>
                  </a:cubicBezTo>
                  <a:cubicBezTo>
                    <a:pt x="94" y="79"/>
                    <a:pt x="94" y="79"/>
                    <a:pt x="94" y="79"/>
                  </a:cubicBezTo>
                  <a:cubicBezTo>
                    <a:pt x="94" y="75"/>
                    <a:pt x="94" y="75"/>
                    <a:pt x="94" y="75"/>
                  </a:cubicBezTo>
                  <a:cubicBezTo>
                    <a:pt x="85" y="75"/>
                    <a:pt x="85" y="75"/>
                    <a:pt x="85" y="75"/>
                  </a:cubicBezTo>
                  <a:cubicBezTo>
                    <a:pt x="85" y="68"/>
                    <a:pt x="85" y="68"/>
                    <a:pt x="85" y="68"/>
                  </a:cubicBezTo>
                  <a:cubicBezTo>
                    <a:pt x="79" y="68"/>
                    <a:pt x="79" y="68"/>
                    <a:pt x="79" y="68"/>
                  </a:cubicBezTo>
                  <a:cubicBezTo>
                    <a:pt x="79" y="42"/>
                    <a:pt x="79" y="42"/>
                    <a:pt x="79" y="42"/>
                  </a:cubicBezTo>
                  <a:cubicBezTo>
                    <a:pt x="64" y="42"/>
                    <a:pt x="64" y="42"/>
                    <a:pt x="64" y="42"/>
                  </a:cubicBezTo>
                  <a:cubicBezTo>
                    <a:pt x="64" y="25"/>
                    <a:pt x="64" y="25"/>
                    <a:pt x="64" y="25"/>
                  </a:cubicBezTo>
                  <a:cubicBezTo>
                    <a:pt x="59" y="25"/>
                    <a:pt x="59" y="25"/>
                    <a:pt x="59" y="25"/>
                  </a:cubicBezTo>
                  <a:cubicBezTo>
                    <a:pt x="59" y="16"/>
                    <a:pt x="59" y="16"/>
                    <a:pt x="59" y="16"/>
                  </a:cubicBezTo>
                  <a:cubicBezTo>
                    <a:pt x="50" y="16"/>
                    <a:pt x="50" y="16"/>
                    <a:pt x="50" y="16"/>
                  </a:cubicBezTo>
                  <a:cubicBezTo>
                    <a:pt x="50" y="9"/>
                    <a:pt x="50" y="9"/>
                    <a:pt x="50" y="9"/>
                  </a:cubicBezTo>
                  <a:cubicBezTo>
                    <a:pt x="44" y="9"/>
                    <a:pt x="44" y="9"/>
                    <a:pt x="44" y="9"/>
                  </a:cubicBezTo>
                  <a:cubicBezTo>
                    <a:pt x="44" y="0"/>
                    <a:pt x="44" y="0"/>
                    <a:pt x="44" y="0"/>
                  </a:cubicBezTo>
                  <a:cubicBezTo>
                    <a:pt x="0" y="0"/>
                    <a:pt x="0" y="0"/>
                    <a:pt x="0" y="0"/>
                  </a:cubicBezTo>
                </a:path>
              </a:pathLst>
            </a:custGeom>
            <a:noFill/>
            <a:ln w="190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2B1046"/>
                </a:solidFill>
                <a:effectLst/>
                <a:uLnTx/>
                <a:uFillTx/>
                <a:latin typeface="Arial" panose="020B0604020202020204"/>
                <a:ea typeface="+mn-ea"/>
                <a:cs typeface="+mn-cs"/>
              </a:endParaRPr>
            </a:p>
          </p:txBody>
        </p:sp>
        <p:sp>
          <p:nvSpPr>
            <p:cNvPr id="346" name="Oval 7">
              <a:extLst>
                <a:ext uri="{FF2B5EF4-FFF2-40B4-BE49-F238E27FC236}">
                  <a16:creationId xmlns:a16="http://schemas.microsoft.com/office/drawing/2014/main" id="{B271F41F-5F7D-1102-FE82-662992D124D8}"/>
                </a:ext>
              </a:extLst>
            </p:cNvPr>
            <p:cNvSpPr>
              <a:spLocks noChangeArrowheads="1"/>
            </p:cNvSpPr>
            <p:nvPr/>
          </p:nvSpPr>
          <p:spPr bwMode="auto">
            <a:xfrm>
              <a:off x="9544056" y="4086225"/>
              <a:ext cx="61913" cy="60325"/>
            </a:xfrm>
            <a:prstGeom prst="ellipse">
              <a:avLst/>
            </a:prstGeom>
            <a:noFill/>
            <a:ln w="190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2B1046"/>
                </a:solidFill>
                <a:effectLst/>
                <a:uLnTx/>
                <a:uFillTx/>
                <a:latin typeface="Arial" panose="020B0604020202020204"/>
                <a:ea typeface="+mn-ea"/>
                <a:cs typeface="+mn-cs"/>
              </a:endParaRPr>
            </a:p>
          </p:txBody>
        </p:sp>
        <p:sp>
          <p:nvSpPr>
            <p:cNvPr id="347" name="Oval 8">
              <a:extLst>
                <a:ext uri="{FF2B5EF4-FFF2-40B4-BE49-F238E27FC236}">
                  <a16:creationId xmlns:a16="http://schemas.microsoft.com/office/drawing/2014/main" id="{01B447EE-25DE-8A7A-2279-DC537F30A86E}"/>
                </a:ext>
              </a:extLst>
            </p:cNvPr>
            <p:cNvSpPr>
              <a:spLocks noChangeArrowheads="1"/>
            </p:cNvSpPr>
            <p:nvPr/>
          </p:nvSpPr>
          <p:spPr bwMode="auto">
            <a:xfrm>
              <a:off x="9324981" y="4086225"/>
              <a:ext cx="60325" cy="60325"/>
            </a:xfrm>
            <a:prstGeom prst="ellipse">
              <a:avLst/>
            </a:prstGeom>
            <a:noFill/>
            <a:ln w="190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2B1046"/>
                </a:solidFill>
                <a:effectLst/>
                <a:uLnTx/>
                <a:uFillTx/>
                <a:latin typeface="Arial" panose="020B0604020202020204"/>
                <a:ea typeface="+mn-ea"/>
                <a:cs typeface="+mn-cs"/>
              </a:endParaRPr>
            </a:p>
          </p:txBody>
        </p:sp>
        <p:sp>
          <p:nvSpPr>
            <p:cNvPr id="348" name="Oval 9">
              <a:extLst>
                <a:ext uri="{FF2B5EF4-FFF2-40B4-BE49-F238E27FC236}">
                  <a16:creationId xmlns:a16="http://schemas.microsoft.com/office/drawing/2014/main" id="{846D98E7-1A76-8311-1BBB-C38E492A10A5}"/>
                </a:ext>
              </a:extLst>
            </p:cNvPr>
            <p:cNvSpPr>
              <a:spLocks noChangeArrowheads="1"/>
            </p:cNvSpPr>
            <p:nvPr/>
          </p:nvSpPr>
          <p:spPr bwMode="auto">
            <a:xfrm>
              <a:off x="8974144" y="4086225"/>
              <a:ext cx="58738" cy="60325"/>
            </a:xfrm>
            <a:prstGeom prst="ellipse">
              <a:avLst/>
            </a:prstGeom>
            <a:noFill/>
            <a:ln w="190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2B1046"/>
                </a:solidFill>
                <a:effectLst/>
                <a:uLnTx/>
                <a:uFillTx/>
                <a:latin typeface="Arial" panose="020B0604020202020204"/>
                <a:ea typeface="+mn-ea"/>
                <a:cs typeface="+mn-cs"/>
              </a:endParaRPr>
            </a:p>
          </p:txBody>
        </p:sp>
        <p:sp>
          <p:nvSpPr>
            <p:cNvPr id="349" name="Oval 10">
              <a:extLst>
                <a:ext uri="{FF2B5EF4-FFF2-40B4-BE49-F238E27FC236}">
                  <a16:creationId xmlns:a16="http://schemas.microsoft.com/office/drawing/2014/main" id="{993F0642-0958-60CF-9820-A83471B28120}"/>
                </a:ext>
              </a:extLst>
            </p:cNvPr>
            <p:cNvSpPr>
              <a:spLocks noChangeArrowheads="1"/>
            </p:cNvSpPr>
            <p:nvPr/>
          </p:nvSpPr>
          <p:spPr bwMode="auto">
            <a:xfrm>
              <a:off x="8653468" y="4086225"/>
              <a:ext cx="60325" cy="60325"/>
            </a:xfrm>
            <a:prstGeom prst="ellipse">
              <a:avLst/>
            </a:prstGeom>
            <a:noFill/>
            <a:ln w="190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2B1046"/>
                </a:solidFill>
                <a:effectLst/>
                <a:uLnTx/>
                <a:uFillTx/>
                <a:latin typeface="Arial" panose="020B0604020202020204"/>
                <a:ea typeface="+mn-ea"/>
                <a:cs typeface="+mn-cs"/>
              </a:endParaRPr>
            </a:p>
          </p:txBody>
        </p:sp>
        <p:sp>
          <p:nvSpPr>
            <p:cNvPr id="350" name="Oval 11">
              <a:extLst>
                <a:ext uri="{FF2B5EF4-FFF2-40B4-BE49-F238E27FC236}">
                  <a16:creationId xmlns:a16="http://schemas.microsoft.com/office/drawing/2014/main" id="{ED3C3F1E-5A02-AA90-0963-0719D15BA807}"/>
                </a:ext>
              </a:extLst>
            </p:cNvPr>
            <p:cNvSpPr>
              <a:spLocks noChangeArrowheads="1"/>
            </p:cNvSpPr>
            <p:nvPr/>
          </p:nvSpPr>
          <p:spPr bwMode="auto">
            <a:xfrm>
              <a:off x="8451856" y="4086225"/>
              <a:ext cx="61913" cy="60325"/>
            </a:xfrm>
            <a:prstGeom prst="ellipse">
              <a:avLst/>
            </a:prstGeom>
            <a:noFill/>
            <a:ln w="190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2B1046"/>
                </a:solidFill>
                <a:effectLst/>
                <a:uLnTx/>
                <a:uFillTx/>
                <a:latin typeface="Arial" panose="020B0604020202020204"/>
                <a:ea typeface="+mn-ea"/>
                <a:cs typeface="+mn-cs"/>
              </a:endParaRPr>
            </a:p>
          </p:txBody>
        </p:sp>
        <p:sp>
          <p:nvSpPr>
            <p:cNvPr id="351" name="Oval 12">
              <a:extLst>
                <a:ext uri="{FF2B5EF4-FFF2-40B4-BE49-F238E27FC236}">
                  <a16:creationId xmlns:a16="http://schemas.microsoft.com/office/drawing/2014/main" id="{E201C750-93E8-81D9-89D7-808154912807}"/>
                </a:ext>
              </a:extLst>
            </p:cNvPr>
            <p:cNvSpPr>
              <a:spLocks noChangeArrowheads="1"/>
            </p:cNvSpPr>
            <p:nvPr/>
          </p:nvSpPr>
          <p:spPr bwMode="auto">
            <a:xfrm>
              <a:off x="8347081" y="4086225"/>
              <a:ext cx="60325" cy="60325"/>
            </a:xfrm>
            <a:prstGeom prst="ellipse">
              <a:avLst/>
            </a:prstGeom>
            <a:noFill/>
            <a:ln w="190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2B1046"/>
                </a:solidFill>
                <a:effectLst/>
                <a:uLnTx/>
                <a:uFillTx/>
                <a:latin typeface="Arial" panose="020B0604020202020204"/>
                <a:ea typeface="+mn-ea"/>
                <a:cs typeface="+mn-cs"/>
              </a:endParaRPr>
            </a:p>
          </p:txBody>
        </p:sp>
        <p:sp>
          <p:nvSpPr>
            <p:cNvPr id="352" name="Oval 13">
              <a:extLst>
                <a:ext uri="{FF2B5EF4-FFF2-40B4-BE49-F238E27FC236}">
                  <a16:creationId xmlns:a16="http://schemas.microsoft.com/office/drawing/2014/main" id="{B1A56729-E644-0D1A-01F8-CA1C84FA24B9}"/>
                </a:ext>
              </a:extLst>
            </p:cNvPr>
            <p:cNvSpPr>
              <a:spLocks noChangeArrowheads="1"/>
            </p:cNvSpPr>
            <p:nvPr/>
          </p:nvSpPr>
          <p:spPr bwMode="auto">
            <a:xfrm>
              <a:off x="8296281" y="4086225"/>
              <a:ext cx="57150" cy="60325"/>
            </a:xfrm>
            <a:prstGeom prst="ellipse">
              <a:avLst/>
            </a:prstGeom>
            <a:noFill/>
            <a:ln w="190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2B1046"/>
                </a:solidFill>
                <a:effectLst/>
                <a:uLnTx/>
                <a:uFillTx/>
                <a:latin typeface="Arial" panose="020B0604020202020204"/>
                <a:ea typeface="+mn-ea"/>
                <a:cs typeface="+mn-cs"/>
              </a:endParaRPr>
            </a:p>
          </p:txBody>
        </p:sp>
        <p:sp>
          <p:nvSpPr>
            <p:cNvPr id="353" name="Oval 14">
              <a:extLst>
                <a:ext uri="{FF2B5EF4-FFF2-40B4-BE49-F238E27FC236}">
                  <a16:creationId xmlns:a16="http://schemas.microsoft.com/office/drawing/2014/main" id="{32037235-C151-0FB8-FE30-CF4617608EDA}"/>
                </a:ext>
              </a:extLst>
            </p:cNvPr>
            <p:cNvSpPr>
              <a:spLocks noChangeArrowheads="1"/>
            </p:cNvSpPr>
            <p:nvPr/>
          </p:nvSpPr>
          <p:spPr bwMode="auto">
            <a:xfrm>
              <a:off x="8045456" y="4086225"/>
              <a:ext cx="60325" cy="60325"/>
            </a:xfrm>
            <a:prstGeom prst="ellipse">
              <a:avLst/>
            </a:prstGeom>
            <a:noFill/>
            <a:ln w="190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2B1046"/>
                </a:solidFill>
                <a:effectLst/>
                <a:uLnTx/>
                <a:uFillTx/>
                <a:latin typeface="Arial" panose="020B0604020202020204"/>
                <a:ea typeface="+mn-ea"/>
                <a:cs typeface="+mn-cs"/>
              </a:endParaRPr>
            </a:p>
          </p:txBody>
        </p:sp>
        <p:sp>
          <p:nvSpPr>
            <p:cNvPr id="354" name="Oval 15">
              <a:extLst>
                <a:ext uri="{FF2B5EF4-FFF2-40B4-BE49-F238E27FC236}">
                  <a16:creationId xmlns:a16="http://schemas.microsoft.com/office/drawing/2014/main" id="{64EABE2C-11EA-A55B-D2A3-CF3D4127D5F3}"/>
                </a:ext>
              </a:extLst>
            </p:cNvPr>
            <p:cNvSpPr>
              <a:spLocks noChangeArrowheads="1"/>
            </p:cNvSpPr>
            <p:nvPr/>
          </p:nvSpPr>
          <p:spPr bwMode="auto">
            <a:xfrm>
              <a:off x="7942268" y="4043362"/>
              <a:ext cx="61913" cy="58738"/>
            </a:xfrm>
            <a:prstGeom prst="ellipse">
              <a:avLst/>
            </a:prstGeom>
            <a:noFill/>
            <a:ln w="190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2B1046"/>
                </a:solidFill>
                <a:effectLst/>
                <a:uLnTx/>
                <a:uFillTx/>
                <a:latin typeface="Arial" panose="020B0604020202020204"/>
                <a:ea typeface="+mn-ea"/>
                <a:cs typeface="+mn-cs"/>
              </a:endParaRPr>
            </a:p>
          </p:txBody>
        </p:sp>
        <p:sp>
          <p:nvSpPr>
            <p:cNvPr id="355" name="Oval 16">
              <a:extLst>
                <a:ext uri="{FF2B5EF4-FFF2-40B4-BE49-F238E27FC236}">
                  <a16:creationId xmlns:a16="http://schemas.microsoft.com/office/drawing/2014/main" id="{A3C26DC8-F377-9509-F0D5-9E9197BAE2F2}"/>
                </a:ext>
              </a:extLst>
            </p:cNvPr>
            <p:cNvSpPr>
              <a:spLocks noChangeArrowheads="1"/>
            </p:cNvSpPr>
            <p:nvPr/>
          </p:nvSpPr>
          <p:spPr bwMode="auto">
            <a:xfrm>
              <a:off x="7732718" y="4043362"/>
              <a:ext cx="60325" cy="58738"/>
            </a:xfrm>
            <a:prstGeom prst="ellipse">
              <a:avLst/>
            </a:prstGeom>
            <a:noFill/>
            <a:ln w="190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2B1046"/>
                </a:solidFill>
                <a:effectLst/>
                <a:uLnTx/>
                <a:uFillTx/>
                <a:latin typeface="Arial" panose="020B0604020202020204"/>
                <a:ea typeface="+mn-ea"/>
                <a:cs typeface="+mn-cs"/>
              </a:endParaRPr>
            </a:p>
          </p:txBody>
        </p:sp>
        <p:sp>
          <p:nvSpPr>
            <p:cNvPr id="356" name="Oval 17">
              <a:extLst>
                <a:ext uri="{FF2B5EF4-FFF2-40B4-BE49-F238E27FC236}">
                  <a16:creationId xmlns:a16="http://schemas.microsoft.com/office/drawing/2014/main" id="{C0F42F6F-E0DB-5951-EFAE-AC3C6A45F4F3}"/>
                </a:ext>
              </a:extLst>
            </p:cNvPr>
            <p:cNvSpPr>
              <a:spLocks noChangeArrowheads="1"/>
            </p:cNvSpPr>
            <p:nvPr/>
          </p:nvSpPr>
          <p:spPr bwMode="auto">
            <a:xfrm>
              <a:off x="7666043" y="4043362"/>
              <a:ext cx="60325" cy="58738"/>
            </a:xfrm>
            <a:prstGeom prst="ellipse">
              <a:avLst/>
            </a:prstGeom>
            <a:noFill/>
            <a:ln w="190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2B1046"/>
                </a:solidFill>
                <a:effectLst/>
                <a:uLnTx/>
                <a:uFillTx/>
                <a:latin typeface="Arial" panose="020B0604020202020204"/>
                <a:ea typeface="+mn-ea"/>
                <a:cs typeface="+mn-cs"/>
              </a:endParaRPr>
            </a:p>
          </p:txBody>
        </p:sp>
        <p:sp>
          <p:nvSpPr>
            <p:cNvPr id="357" name="Oval 18">
              <a:extLst>
                <a:ext uri="{FF2B5EF4-FFF2-40B4-BE49-F238E27FC236}">
                  <a16:creationId xmlns:a16="http://schemas.microsoft.com/office/drawing/2014/main" id="{61C4CAB0-74E0-6841-6968-679F8B8D1314}"/>
                </a:ext>
              </a:extLst>
            </p:cNvPr>
            <p:cNvSpPr>
              <a:spLocks noChangeArrowheads="1"/>
            </p:cNvSpPr>
            <p:nvPr/>
          </p:nvSpPr>
          <p:spPr bwMode="auto">
            <a:xfrm>
              <a:off x="7631118" y="4043362"/>
              <a:ext cx="60325" cy="58738"/>
            </a:xfrm>
            <a:prstGeom prst="ellipse">
              <a:avLst/>
            </a:prstGeom>
            <a:noFill/>
            <a:ln w="190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2B1046"/>
                </a:solidFill>
                <a:effectLst/>
                <a:uLnTx/>
                <a:uFillTx/>
                <a:latin typeface="Arial" panose="020B0604020202020204"/>
                <a:ea typeface="+mn-ea"/>
                <a:cs typeface="+mn-cs"/>
              </a:endParaRPr>
            </a:p>
          </p:txBody>
        </p:sp>
        <p:sp>
          <p:nvSpPr>
            <p:cNvPr id="358" name="Oval 22">
              <a:extLst>
                <a:ext uri="{FF2B5EF4-FFF2-40B4-BE49-F238E27FC236}">
                  <a16:creationId xmlns:a16="http://schemas.microsoft.com/office/drawing/2014/main" id="{843803D8-E7C3-5F68-3F66-0BE43C6BBFED}"/>
                </a:ext>
              </a:extLst>
            </p:cNvPr>
            <p:cNvSpPr>
              <a:spLocks noChangeArrowheads="1"/>
            </p:cNvSpPr>
            <p:nvPr/>
          </p:nvSpPr>
          <p:spPr bwMode="auto">
            <a:xfrm>
              <a:off x="6859592" y="3925886"/>
              <a:ext cx="58738" cy="60325"/>
            </a:xfrm>
            <a:prstGeom prst="ellipse">
              <a:avLst/>
            </a:prstGeom>
            <a:noFill/>
            <a:ln w="190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2B1046"/>
                </a:solidFill>
                <a:effectLst/>
                <a:uLnTx/>
                <a:uFillTx/>
                <a:latin typeface="Arial" panose="020B0604020202020204"/>
                <a:ea typeface="+mn-ea"/>
                <a:cs typeface="+mn-cs"/>
              </a:endParaRPr>
            </a:p>
          </p:txBody>
        </p:sp>
        <p:sp>
          <p:nvSpPr>
            <p:cNvPr id="359" name="Oval 23">
              <a:extLst>
                <a:ext uri="{FF2B5EF4-FFF2-40B4-BE49-F238E27FC236}">
                  <a16:creationId xmlns:a16="http://schemas.microsoft.com/office/drawing/2014/main" id="{A388ED35-B7CE-E382-6AB2-4E3516BC1904}"/>
                </a:ext>
              </a:extLst>
            </p:cNvPr>
            <p:cNvSpPr>
              <a:spLocks noChangeArrowheads="1"/>
            </p:cNvSpPr>
            <p:nvPr/>
          </p:nvSpPr>
          <p:spPr bwMode="auto">
            <a:xfrm>
              <a:off x="5821367" y="3898900"/>
              <a:ext cx="61913" cy="58738"/>
            </a:xfrm>
            <a:prstGeom prst="ellipse">
              <a:avLst/>
            </a:prstGeom>
            <a:noFill/>
            <a:ln w="190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2B1046"/>
                </a:solidFill>
                <a:effectLst/>
                <a:uLnTx/>
                <a:uFillTx/>
                <a:latin typeface="Arial" panose="020B0604020202020204"/>
                <a:ea typeface="+mn-ea"/>
                <a:cs typeface="+mn-cs"/>
              </a:endParaRPr>
            </a:p>
          </p:txBody>
        </p:sp>
        <p:sp>
          <p:nvSpPr>
            <p:cNvPr id="360" name="Oval 24">
              <a:extLst>
                <a:ext uri="{FF2B5EF4-FFF2-40B4-BE49-F238E27FC236}">
                  <a16:creationId xmlns:a16="http://schemas.microsoft.com/office/drawing/2014/main" id="{FF01314E-848A-28F6-17E0-E896A5F56783}"/>
                </a:ext>
              </a:extLst>
            </p:cNvPr>
            <p:cNvSpPr>
              <a:spLocks noChangeArrowheads="1"/>
            </p:cNvSpPr>
            <p:nvPr/>
          </p:nvSpPr>
          <p:spPr bwMode="auto">
            <a:xfrm>
              <a:off x="5538792" y="3838575"/>
              <a:ext cx="57150" cy="60325"/>
            </a:xfrm>
            <a:prstGeom prst="ellipse">
              <a:avLst/>
            </a:prstGeom>
            <a:noFill/>
            <a:ln w="190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2B1046"/>
                </a:solidFill>
                <a:effectLst/>
                <a:uLnTx/>
                <a:uFillTx/>
                <a:latin typeface="Arial" panose="020B0604020202020204"/>
                <a:ea typeface="+mn-ea"/>
                <a:cs typeface="+mn-cs"/>
              </a:endParaRPr>
            </a:p>
          </p:txBody>
        </p:sp>
        <p:sp>
          <p:nvSpPr>
            <p:cNvPr id="361" name="Oval 25">
              <a:extLst>
                <a:ext uri="{FF2B5EF4-FFF2-40B4-BE49-F238E27FC236}">
                  <a16:creationId xmlns:a16="http://schemas.microsoft.com/office/drawing/2014/main" id="{08362A65-A5CA-1A59-462D-F0CE8B1BDDE8}"/>
                </a:ext>
              </a:extLst>
            </p:cNvPr>
            <p:cNvSpPr>
              <a:spLocks noChangeArrowheads="1"/>
            </p:cNvSpPr>
            <p:nvPr/>
          </p:nvSpPr>
          <p:spPr bwMode="auto">
            <a:xfrm>
              <a:off x="4440241" y="3571877"/>
              <a:ext cx="57150" cy="58738"/>
            </a:xfrm>
            <a:prstGeom prst="ellipse">
              <a:avLst/>
            </a:prstGeom>
            <a:noFill/>
            <a:ln w="190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2B1046"/>
                </a:solidFill>
                <a:effectLst/>
                <a:uLnTx/>
                <a:uFillTx/>
                <a:latin typeface="Arial" panose="020B0604020202020204"/>
                <a:ea typeface="+mn-ea"/>
                <a:cs typeface="+mn-cs"/>
              </a:endParaRPr>
            </a:p>
          </p:txBody>
        </p:sp>
        <p:sp>
          <p:nvSpPr>
            <p:cNvPr id="362" name="Oval 26">
              <a:extLst>
                <a:ext uri="{FF2B5EF4-FFF2-40B4-BE49-F238E27FC236}">
                  <a16:creationId xmlns:a16="http://schemas.microsoft.com/office/drawing/2014/main" id="{DA963D87-8C5B-3BE5-4345-C4BF25CEA56C}"/>
                </a:ext>
              </a:extLst>
            </p:cNvPr>
            <p:cNvSpPr>
              <a:spLocks noChangeArrowheads="1"/>
            </p:cNvSpPr>
            <p:nvPr/>
          </p:nvSpPr>
          <p:spPr bwMode="auto">
            <a:xfrm>
              <a:off x="4038603" y="3325813"/>
              <a:ext cx="60325" cy="60325"/>
            </a:xfrm>
            <a:prstGeom prst="ellipse">
              <a:avLst/>
            </a:prstGeom>
            <a:noFill/>
            <a:ln w="190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2B1046"/>
                </a:solidFill>
                <a:effectLst/>
                <a:uLnTx/>
                <a:uFillTx/>
                <a:latin typeface="Arial" panose="020B0604020202020204"/>
                <a:ea typeface="+mn-ea"/>
                <a:cs typeface="+mn-cs"/>
              </a:endParaRPr>
            </a:p>
          </p:txBody>
        </p:sp>
        <p:sp>
          <p:nvSpPr>
            <p:cNvPr id="363" name="Oval 27">
              <a:extLst>
                <a:ext uri="{FF2B5EF4-FFF2-40B4-BE49-F238E27FC236}">
                  <a16:creationId xmlns:a16="http://schemas.microsoft.com/office/drawing/2014/main" id="{CE6B632D-BE7D-8F6D-A49D-819BAC9F89D9}"/>
                </a:ext>
              </a:extLst>
            </p:cNvPr>
            <p:cNvSpPr>
              <a:spLocks noChangeArrowheads="1"/>
            </p:cNvSpPr>
            <p:nvPr/>
          </p:nvSpPr>
          <p:spPr bwMode="auto">
            <a:xfrm>
              <a:off x="3211515" y="2571751"/>
              <a:ext cx="60325" cy="60325"/>
            </a:xfrm>
            <a:prstGeom prst="ellipse">
              <a:avLst/>
            </a:prstGeom>
            <a:noFill/>
            <a:ln w="190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2B1046"/>
                </a:solidFill>
                <a:effectLst/>
                <a:uLnTx/>
                <a:uFillTx/>
                <a:latin typeface="Arial" panose="020B0604020202020204"/>
                <a:ea typeface="+mn-ea"/>
                <a:cs typeface="+mn-cs"/>
              </a:endParaRPr>
            </a:p>
          </p:txBody>
        </p:sp>
        <p:sp>
          <p:nvSpPr>
            <p:cNvPr id="364" name="Oval 28">
              <a:extLst>
                <a:ext uri="{FF2B5EF4-FFF2-40B4-BE49-F238E27FC236}">
                  <a16:creationId xmlns:a16="http://schemas.microsoft.com/office/drawing/2014/main" id="{1A979F13-6F1C-3692-99A8-3743EA6F0650}"/>
                </a:ext>
              </a:extLst>
            </p:cNvPr>
            <p:cNvSpPr>
              <a:spLocks noChangeArrowheads="1"/>
            </p:cNvSpPr>
            <p:nvPr/>
          </p:nvSpPr>
          <p:spPr bwMode="auto">
            <a:xfrm>
              <a:off x="3121028" y="2452689"/>
              <a:ext cx="61913" cy="58738"/>
            </a:xfrm>
            <a:prstGeom prst="ellipse">
              <a:avLst/>
            </a:prstGeom>
            <a:noFill/>
            <a:ln w="190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2B1046"/>
                </a:solidFill>
                <a:effectLst/>
                <a:uLnTx/>
                <a:uFillTx/>
                <a:latin typeface="Arial" panose="020B0604020202020204"/>
                <a:ea typeface="+mn-ea"/>
                <a:cs typeface="+mn-cs"/>
              </a:endParaRPr>
            </a:p>
          </p:txBody>
        </p:sp>
        <p:sp>
          <p:nvSpPr>
            <p:cNvPr id="365" name="Oval 29">
              <a:extLst>
                <a:ext uri="{FF2B5EF4-FFF2-40B4-BE49-F238E27FC236}">
                  <a16:creationId xmlns:a16="http://schemas.microsoft.com/office/drawing/2014/main" id="{906DA3FD-B5D3-8177-0313-AF26D75406FA}"/>
                </a:ext>
              </a:extLst>
            </p:cNvPr>
            <p:cNvSpPr>
              <a:spLocks noChangeArrowheads="1"/>
            </p:cNvSpPr>
            <p:nvPr/>
          </p:nvSpPr>
          <p:spPr bwMode="auto">
            <a:xfrm>
              <a:off x="2654303" y="1533529"/>
              <a:ext cx="60325" cy="60325"/>
            </a:xfrm>
            <a:prstGeom prst="ellipse">
              <a:avLst/>
            </a:prstGeom>
            <a:noFill/>
            <a:ln w="190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2B1046"/>
                </a:solidFill>
                <a:effectLst/>
                <a:uLnTx/>
                <a:uFillTx/>
                <a:latin typeface="Arial" panose="020B0604020202020204"/>
                <a:ea typeface="+mn-ea"/>
                <a:cs typeface="+mn-cs"/>
              </a:endParaRPr>
            </a:p>
          </p:txBody>
        </p:sp>
        <p:sp>
          <p:nvSpPr>
            <p:cNvPr id="366" name="Oval 30">
              <a:extLst>
                <a:ext uri="{FF2B5EF4-FFF2-40B4-BE49-F238E27FC236}">
                  <a16:creationId xmlns:a16="http://schemas.microsoft.com/office/drawing/2014/main" id="{75170329-B21E-03A2-1293-4173E468EAD7}"/>
                </a:ext>
              </a:extLst>
            </p:cNvPr>
            <p:cNvSpPr>
              <a:spLocks noChangeArrowheads="1"/>
            </p:cNvSpPr>
            <p:nvPr/>
          </p:nvSpPr>
          <p:spPr bwMode="auto">
            <a:xfrm>
              <a:off x="2551115" y="1304931"/>
              <a:ext cx="60325" cy="60325"/>
            </a:xfrm>
            <a:prstGeom prst="ellipse">
              <a:avLst/>
            </a:prstGeom>
            <a:noFill/>
            <a:ln w="190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2B1046"/>
                </a:solidFill>
                <a:effectLst/>
                <a:uLnTx/>
                <a:uFillTx/>
                <a:latin typeface="Arial" panose="020B0604020202020204"/>
                <a:ea typeface="+mn-ea"/>
                <a:cs typeface="+mn-cs"/>
              </a:endParaRPr>
            </a:p>
          </p:txBody>
        </p:sp>
        <p:sp>
          <p:nvSpPr>
            <p:cNvPr id="367" name="Oval 31">
              <a:extLst>
                <a:ext uri="{FF2B5EF4-FFF2-40B4-BE49-F238E27FC236}">
                  <a16:creationId xmlns:a16="http://schemas.microsoft.com/office/drawing/2014/main" id="{7FE34B66-4527-AC56-7B59-2259C5E64BAB}"/>
                </a:ext>
              </a:extLst>
            </p:cNvPr>
            <p:cNvSpPr>
              <a:spLocks noChangeArrowheads="1"/>
            </p:cNvSpPr>
            <p:nvPr/>
          </p:nvSpPr>
          <p:spPr bwMode="auto">
            <a:xfrm>
              <a:off x="2322515" y="1163644"/>
              <a:ext cx="60325" cy="58738"/>
            </a:xfrm>
            <a:prstGeom prst="ellipse">
              <a:avLst/>
            </a:prstGeom>
            <a:noFill/>
            <a:ln w="190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2B1046"/>
                </a:solidFill>
                <a:effectLst/>
                <a:uLnTx/>
                <a:uFillTx/>
                <a:latin typeface="Arial" panose="020B0604020202020204"/>
                <a:ea typeface="+mn-ea"/>
                <a:cs typeface="+mn-cs"/>
              </a:endParaRPr>
            </a:p>
          </p:txBody>
        </p:sp>
      </p:grpSp>
      <p:graphicFrame>
        <p:nvGraphicFramePr>
          <p:cNvPr id="569" name="Table 568">
            <a:extLst>
              <a:ext uri="{FF2B5EF4-FFF2-40B4-BE49-F238E27FC236}">
                <a16:creationId xmlns:a16="http://schemas.microsoft.com/office/drawing/2014/main" id="{93DA051F-231F-93ED-039B-DE3C620E58E4}"/>
              </a:ext>
            </a:extLst>
          </p:cNvPr>
          <p:cNvGraphicFramePr>
            <a:graphicFrameLocks noGrp="1"/>
          </p:cNvGraphicFramePr>
          <p:nvPr/>
        </p:nvGraphicFramePr>
        <p:xfrm>
          <a:off x="2598666" y="1929151"/>
          <a:ext cx="3871728" cy="509760"/>
        </p:xfrm>
        <a:graphic>
          <a:graphicData uri="http://schemas.openxmlformats.org/drawingml/2006/table">
            <a:tbl>
              <a:tblPr firstRow="1" bandRow="1">
                <a:tableStyleId>{793D81CF-94F2-401A-BA57-92F5A7B2D0C5}</a:tableStyleId>
              </a:tblPr>
              <a:tblGrid>
                <a:gridCol w="1171728">
                  <a:extLst>
                    <a:ext uri="{9D8B030D-6E8A-4147-A177-3AD203B41FA5}">
                      <a16:colId xmlns:a16="http://schemas.microsoft.com/office/drawing/2014/main" val="3804996999"/>
                    </a:ext>
                  </a:extLst>
                </a:gridCol>
                <a:gridCol w="900000">
                  <a:extLst>
                    <a:ext uri="{9D8B030D-6E8A-4147-A177-3AD203B41FA5}">
                      <a16:colId xmlns:a16="http://schemas.microsoft.com/office/drawing/2014/main" val="227492736"/>
                    </a:ext>
                  </a:extLst>
                </a:gridCol>
                <a:gridCol w="900000">
                  <a:extLst>
                    <a:ext uri="{9D8B030D-6E8A-4147-A177-3AD203B41FA5}">
                      <a16:colId xmlns:a16="http://schemas.microsoft.com/office/drawing/2014/main" val="3820539798"/>
                    </a:ext>
                  </a:extLst>
                </a:gridCol>
                <a:gridCol w="900000">
                  <a:extLst>
                    <a:ext uri="{9D8B030D-6E8A-4147-A177-3AD203B41FA5}">
                      <a16:colId xmlns:a16="http://schemas.microsoft.com/office/drawing/2014/main" val="976109889"/>
                    </a:ext>
                  </a:extLst>
                </a:gridCol>
              </a:tblGrid>
              <a:tr h="184666">
                <a:tc>
                  <a:txBody>
                    <a:bodyPr/>
                    <a:lstStyle/>
                    <a:p>
                      <a:pPr algn="ctr">
                        <a:lnSpc>
                          <a:spcPct val="90000"/>
                        </a:lnSpc>
                      </a:pPr>
                      <a:r>
                        <a:rPr lang="en-US" sz="800" b="1" kern="1200" dirty="0">
                          <a:solidFill>
                            <a:srgbClr val="000000"/>
                          </a:solidFill>
                          <a:latin typeface="+mn-lt"/>
                          <a:ea typeface="+mn-ea"/>
                          <a:cs typeface="Arial" panose="020B0604020202020204" pitchFamily="34" charset="0"/>
                        </a:rPr>
                        <a:t>Population</a:t>
                      </a:r>
                    </a:p>
                  </a:txBody>
                  <a:tcPr marL="0" marR="0" marT="36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lgn="ctr"/>
                      <a:r>
                        <a:rPr lang="en-US" sz="800" b="1" kern="1200" dirty="0">
                          <a:solidFill>
                            <a:schemeClr val="lt1"/>
                          </a:solidFill>
                          <a:latin typeface="+mn-lt"/>
                          <a:ea typeface="+mn-ea"/>
                          <a:cs typeface="+mn-cs"/>
                        </a:rPr>
                        <a:t>Niraparib</a:t>
                      </a:r>
                      <a:br>
                        <a:rPr lang="en-US" sz="800" b="1" kern="1200" dirty="0">
                          <a:solidFill>
                            <a:schemeClr val="lt1"/>
                          </a:solidFill>
                          <a:latin typeface="+mn-lt"/>
                          <a:ea typeface="+mn-ea"/>
                          <a:cs typeface="+mn-cs"/>
                        </a:rPr>
                      </a:br>
                      <a:r>
                        <a:rPr lang="en-US" sz="800" b="1" kern="1200" dirty="0">
                          <a:solidFill>
                            <a:schemeClr val="lt1"/>
                          </a:solidFill>
                          <a:latin typeface="+mn-lt"/>
                          <a:ea typeface="+mn-ea"/>
                          <a:cs typeface="+mn-cs"/>
                        </a:rPr>
                        <a:t>mPFS</a:t>
                      </a:r>
                      <a:endParaRPr lang="en-US" sz="800" dirty="0">
                        <a:latin typeface="+mn-lt"/>
                        <a:cs typeface="Arial" panose="020B0604020202020204" pitchFamily="34" charset="0"/>
                      </a:endParaRPr>
                    </a:p>
                  </a:txBody>
                  <a:tcPr marL="0" marR="0" marT="36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accent3"/>
                    </a:solidFill>
                  </a:tcPr>
                </a:tc>
                <a:tc>
                  <a:txBody>
                    <a:bodyPr/>
                    <a:lstStyle/>
                    <a:p>
                      <a:pPr algn="ctr">
                        <a:lnSpc>
                          <a:spcPct val="90000"/>
                        </a:lnSpc>
                      </a:pPr>
                      <a:r>
                        <a:rPr lang="en-NZ" sz="800" b="1" kern="1200" dirty="0">
                          <a:solidFill>
                            <a:schemeClr val="lt1"/>
                          </a:solidFill>
                          <a:latin typeface="+mn-lt"/>
                          <a:ea typeface="+mn-ea"/>
                          <a:cs typeface="+mn-cs"/>
                        </a:rPr>
                        <a:t>Placebo</a:t>
                      </a:r>
                      <a:br>
                        <a:rPr lang="en-US" sz="800" dirty="0">
                          <a:latin typeface="+mn-lt"/>
                        </a:rPr>
                      </a:br>
                      <a:r>
                        <a:rPr lang="en-US" sz="800" b="1" kern="1200" dirty="0">
                          <a:solidFill>
                            <a:schemeClr val="lt1"/>
                          </a:solidFill>
                          <a:latin typeface="+mn-lt"/>
                          <a:ea typeface="+mn-ea"/>
                          <a:cs typeface="+mn-cs"/>
                        </a:rPr>
                        <a:t>mPFS</a:t>
                      </a:r>
                      <a:endParaRPr lang="en-US" sz="800" b="1" kern="1200" dirty="0">
                        <a:solidFill>
                          <a:schemeClr val="bg1"/>
                        </a:solidFill>
                        <a:latin typeface="+mn-lt"/>
                        <a:ea typeface="+mn-ea"/>
                        <a:cs typeface="Arial" panose="020B0604020202020204" pitchFamily="34" charset="0"/>
                      </a:endParaRPr>
                    </a:p>
                  </a:txBody>
                  <a:tcPr marL="0" marR="0" marT="36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a:r>
                        <a:rPr lang="en-NZ" sz="800" dirty="0">
                          <a:latin typeface="+mn-lt"/>
                        </a:rPr>
                        <a:t>Hazard ratio</a:t>
                      </a:r>
                      <a:br>
                        <a:rPr lang="en-NZ" sz="800" dirty="0">
                          <a:latin typeface="+mn-lt"/>
                        </a:rPr>
                      </a:br>
                      <a:r>
                        <a:rPr lang="en-NZ" sz="800" dirty="0">
                          <a:latin typeface="+mn-lt"/>
                        </a:rPr>
                        <a:t>(95% CI)</a:t>
                      </a:r>
                      <a:endParaRPr lang="en-US" sz="800" dirty="0">
                        <a:latin typeface="+mn-lt"/>
                        <a:cs typeface="Arial" panose="020B0604020202020204" pitchFamily="34" charset="0"/>
                      </a:endParaRPr>
                    </a:p>
                  </a:txBody>
                  <a:tcPr marL="0" marR="0" marT="36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accent4"/>
                    </a:solidFill>
                  </a:tcPr>
                </a:tc>
                <a:extLst>
                  <a:ext uri="{0D108BD9-81ED-4DB2-BD59-A6C34878D82A}">
                    <a16:rowId xmlns:a16="http://schemas.microsoft.com/office/drawing/2014/main" val="422251691"/>
                  </a:ext>
                </a:extLst>
              </a:tr>
              <a:tr h="184666">
                <a:tc>
                  <a:txBody>
                    <a:bodyPr/>
                    <a:lstStyle/>
                    <a:p>
                      <a:pPr marL="0" algn="ctr" defTabSz="685800" rtl="0" eaLnBrk="1" latinLnBrk="0" hangingPunct="1"/>
                      <a:r>
                        <a:rPr lang="en-GB" sz="800" b="1" kern="1200" dirty="0">
                          <a:solidFill>
                            <a:srgbClr val="000000"/>
                          </a:solidFill>
                          <a:latin typeface="+mn-lt"/>
                        </a:rPr>
                        <a:t>Overall population (N=733)</a:t>
                      </a:r>
                      <a:endParaRPr lang="en-GB" sz="800" b="1" kern="1200" dirty="0">
                        <a:solidFill>
                          <a:srgbClr val="000000"/>
                        </a:solidFill>
                        <a:latin typeface="+mn-lt"/>
                        <a:ea typeface="+mn-ea"/>
                        <a:cs typeface="+mn-cs"/>
                      </a:endParaRPr>
                    </a:p>
                  </a:txBody>
                  <a:tcPr marL="0" marR="0" marT="36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685800" rtl="0" eaLnBrk="1" latinLnBrk="0" hangingPunct="1"/>
                      <a:r>
                        <a:rPr lang="en-GB" sz="800" b="1" kern="1200" dirty="0">
                          <a:solidFill>
                            <a:schemeClr val="accent3"/>
                          </a:solidFill>
                          <a:latin typeface="+mn-lt"/>
                        </a:rPr>
                        <a:t>13.8 months</a:t>
                      </a:r>
                      <a:endParaRPr lang="en-GB" sz="800" b="1" kern="1200" dirty="0">
                        <a:solidFill>
                          <a:schemeClr val="accent3"/>
                        </a:solidFill>
                        <a:latin typeface="+mn-lt"/>
                        <a:ea typeface="+mn-ea"/>
                        <a:cs typeface="+mn-cs"/>
                      </a:endParaRPr>
                    </a:p>
                  </a:txBody>
                  <a:tcPr marL="0" marR="0" marT="36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685800" rtl="0" eaLnBrk="1" latinLnBrk="0" hangingPunct="1"/>
                      <a:r>
                        <a:rPr lang="en-GB" sz="800" b="1" kern="1200" dirty="0">
                          <a:solidFill>
                            <a:schemeClr val="bg1">
                              <a:lumMod val="50000"/>
                            </a:schemeClr>
                          </a:solidFill>
                          <a:latin typeface="+mn-lt"/>
                          <a:ea typeface="+mn-ea"/>
                          <a:cs typeface="+mn-cs"/>
                        </a:rPr>
                        <a:t>8.2 months </a:t>
                      </a:r>
                    </a:p>
                  </a:txBody>
                  <a:tcPr marL="0" marR="0" marT="36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685800" rtl="0" eaLnBrk="1" latinLnBrk="0" hangingPunct="1"/>
                      <a:r>
                        <a:rPr lang="en-GB" sz="800" b="1" kern="1200" dirty="0">
                          <a:solidFill>
                            <a:schemeClr val="accent4"/>
                          </a:solidFill>
                          <a:latin typeface="+mn-lt"/>
                          <a:ea typeface="+mn-ea"/>
                          <a:cs typeface="+mn-cs"/>
                        </a:rPr>
                        <a:t>0.66 (0.56, 0.79)</a:t>
                      </a:r>
                    </a:p>
                  </a:txBody>
                  <a:tcPr marL="0" marR="0" marT="36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1884274"/>
                  </a:ext>
                </a:extLst>
              </a:tr>
            </a:tbl>
          </a:graphicData>
        </a:graphic>
      </p:graphicFrame>
      <p:sp>
        <p:nvSpPr>
          <p:cNvPr id="571" name="TextBox 570">
            <a:extLst>
              <a:ext uri="{FF2B5EF4-FFF2-40B4-BE49-F238E27FC236}">
                <a16:creationId xmlns:a16="http://schemas.microsoft.com/office/drawing/2014/main" id="{89968333-818C-F1BF-D6FF-50D4B6785479}"/>
              </a:ext>
            </a:extLst>
          </p:cNvPr>
          <p:cNvSpPr txBox="1"/>
          <p:nvPr/>
        </p:nvSpPr>
        <p:spPr>
          <a:xfrm>
            <a:off x="9277681" y="2142836"/>
            <a:ext cx="182516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Placebo (n=244)</a:t>
            </a:r>
          </a:p>
        </p:txBody>
      </p:sp>
      <p:sp>
        <p:nvSpPr>
          <p:cNvPr id="572" name="TextBox 571">
            <a:extLst>
              <a:ext uri="{FF2B5EF4-FFF2-40B4-BE49-F238E27FC236}">
                <a16:creationId xmlns:a16="http://schemas.microsoft.com/office/drawing/2014/main" id="{7AABE108-38D3-0F62-66C8-2FA6A175E439}"/>
              </a:ext>
            </a:extLst>
          </p:cNvPr>
          <p:cNvSpPr txBox="1"/>
          <p:nvPr/>
        </p:nvSpPr>
        <p:spPr>
          <a:xfrm>
            <a:off x="7343493" y="2625857"/>
            <a:ext cx="38458"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700" b="0" i="0" u="none" strike="noStrike" kern="1200" cap="none" spc="0" normalizeH="0" baseline="30000" noProof="0" dirty="0">
                <a:ln>
                  <a:noFill/>
                </a:ln>
                <a:solidFill>
                  <a:srgbClr val="000000"/>
                </a:solidFill>
                <a:effectLst/>
                <a:uLnTx/>
                <a:uFillTx/>
                <a:latin typeface="Arial" panose="020B0604020202020204"/>
                <a:ea typeface="+mn-ea"/>
                <a:cs typeface="Calibri" panose="020F0502020204030204" pitchFamily="34" charset="0"/>
              </a:rPr>
              <a:t>c</a:t>
            </a: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p:txBody>
      </p:sp>
      <p:sp>
        <p:nvSpPr>
          <p:cNvPr id="573" name="TextBox 572">
            <a:extLst>
              <a:ext uri="{FF2B5EF4-FFF2-40B4-BE49-F238E27FC236}">
                <a16:creationId xmlns:a16="http://schemas.microsoft.com/office/drawing/2014/main" id="{BF30191F-7B2C-BC7F-73B3-2195465C15B6}"/>
              </a:ext>
            </a:extLst>
          </p:cNvPr>
          <p:cNvSpPr txBox="1"/>
          <p:nvPr/>
        </p:nvSpPr>
        <p:spPr>
          <a:xfrm>
            <a:off x="7567009" y="2142836"/>
            <a:ext cx="1624980"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Niraparib (n=484)</a:t>
            </a:r>
          </a:p>
        </p:txBody>
      </p:sp>
      <p:sp>
        <p:nvSpPr>
          <p:cNvPr id="574" name="TextBox 573">
            <a:extLst>
              <a:ext uri="{FF2B5EF4-FFF2-40B4-BE49-F238E27FC236}">
                <a16:creationId xmlns:a16="http://schemas.microsoft.com/office/drawing/2014/main" id="{EBD2A5F1-6A10-892D-06C7-1BBD5D04AB5E}"/>
              </a:ext>
            </a:extLst>
          </p:cNvPr>
          <p:cNvSpPr txBox="1"/>
          <p:nvPr/>
        </p:nvSpPr>
        <p:spPr>
          <a:xfrm>
            <a:off x="8272784" y="1929151"/>
            <a:ext cx="2013373"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Overall population (N=728)</a:t>
            </a:r>
            <a:r>
              <a:rPr kumimoji="0" lang="en-GB" sz="1200" b="1" i="0" u="none" strike="noStrike" kern="1200" cap="none" spc="0" normalizeH="0" baseline="30000" noProof="0" dirty="0">
                <a:ln>
                  <a:noFill/>
                </a:ln>
                <a:solidFill>
                  <a:srgbClr val="000000"/>
                </a:solidFill>
                <a:effectLst/>
                <a:uLnTx/>
                <a:uFillTx/>
                <a:latin typeface="Arial" panose="020B0604020202020204"/>
                <a:ea typeface="+mn-ea"/>
                <a:cs typeface="+mn-cs"/>
              </a:rPr>
              <a:t>a</a:t>
            </a:r>
          </a:p>
        </p:txBody>
      </p:sp>
      <p:sp>
        <p:nvSpPr>
          <p:cNvPr id="575" name="TextBox 574">
            <a:extLst>
              <a:ext uri="{FF2B5EF4-FFF2-40B4-BE49-F238E27FC236}">
                <a16:creationId xmlns:a16="http://schemas.microsoft.com/office/drawing/2014/main" id="{5B67EFBF-5E36-F5FA-283F-451A3EC38D8E}"/>
              </a:ext>
            </a:extLst>
          </p:cNvPr>
          <p:cNvSpPr txBox="1"/>
          <p:nvPr/>
        </p:nvSpPr>
        <p:spPr>
          <a:xfrm>
            <a:off x="8890931" y="5212513"/>
            <a:ext cx="660437"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Patients (%)</a:t>
            </a:r>
          </a:p>
        </p:txBody>
      </p:sp>
      <p:sp>
        <p:nvSpPr>
          <p:cNvPr id="576" name="TextBox 575">
            <a:extLst>
              <a:ext uri="{FF2B5EF4-FFF2-40B4-BE49-F238E27FC236}">
                <a16:creationId xmlns:a16="http://schemas.microsoft.com/office/drawing/2014/main" id="{FA680F99-236F-05DE-81F5-A02E9C87E8FE}"/>
              </a:ext>
            </a:extLst>
          </p:cNvPr>
          <p:cNvSpPr txBox="1"/>
          <p:nvPr/>
        </p:nvSpPr>
        <p:spPr>
          <a:xfrm>
            <a:off x="7343493" y="3052231"/>
            <a:ext cx="4130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700" b="0" i="0" u="none" strike="noStrike" kern="1200" cap="none" spc="0" normalizeH="0" baseline="30000" noProof="0" dirty="0">
                <a:ln>
                  <a:noFill/>
                </a:ln>
                <a:solidFill>
                  <a:srgbClr val="000000"/>
                </a:solidFill>
                <a:effectLst/>
                <a:uLnTx/>
                <a:uFillTx/>
                <a:latin typeface="Arial" panose="020B0604020202020204"/>
                <a:ea typeface="+mn-ea"/>
                <a:cs typeface="Calibri" panose="020F0502020204030204" pitchFamily="34" charset="0"/>
              </a:rPr>
              <a:t>d</a:t>
            </a: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p:txBody>
      </p:sp>
      <p:sp>
        <p:nvSpPr>
          <p:cNvPr id="577" name="TextBox 576">
            <a:extLst>
              <a:ext uri="{FF2B5EF4-FFF2-40B4-BE49-F238E27FC236}">
                <a16:creationId xmlns:a16="http://schemas.microsoft.com/office/drawing/2014/main" id="{60B54C2B-67C2-3A9A-0656-D1F3882F8422}"/>
              </a:ext>
            </a:extLst>
          </p:cNvPr>
          <p:cNvSpPr txBox="1"/>
          <p:nvPr/>
        </p:nvSpPr>
        <p:spPr>
          <a:xfrm>
            <a:off x="7343493" y="2446485"/>
            <a:ext cx="41307" cy="107722"/>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700" b="0" i="0" u="none" strike="noStrike" kern="1200" cap="none" spc="0" normalizeH="0" baseline="30000" noProof="0" dirty="0">
                <a:ln>
                  <a:noFill/>
                </a:ln>
                <a:solidFill>
                  <a:srgbClr val="000000"/>
                </a:solidFill>
                <a:effectLst/>
                <a:uLnTx/>
                <a:uFillTx/>
                <a:latin typeface="Arial" panose="020B0604020202020204"/>
                <a:ea typeface="+mn-ea"/>
                <a:cs typeface="Calibri" panose="020F0502020204030204" pitchFamily="34" charset="0"/>
              </a:rPr>
              <a:t>b</a:t>
            </a: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p:txBody>
      </p:sp>
      <p:sp>
        <p:nvSpPr>
          <p:cNvPr id="578" name="TextBox 577">
            <a:extLst>
              <a:ext uri="{FF2B5EF4-FFF2-40B4-BE49-F238E27FC236}">
                <a16:creationId xmlns:a16="http://schemas.microsoft.com/office/drawing/2014/main" id="{780FA8FC-F8EB-29A1-AE85-8C52D186D7AB}"/>
              </a:ext>
            </a:extLst>
          </p:cNvPr>
          <p:cNvSpPr txBox="1"/>
          <p:nvPr/>
        </p:nvSpPr>
        <p:spPr>
          <a:xfrm>
            <a:off x="7341112" y="4665291"/>
            <a:ext cx="4130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700" b="0" i="0" u="none" strike="noStrike" kern="1200" cap="none" spc="0" normalizeH="0" baseline="30000" noProof="0" dirty="0">
                <a:ln>
                  <a:noFill/>
                </a:ln>
                <a:solidFill>
                  <a:srgbClr val="000000"/>
                </a:solidFill>
                <a:effectLst/>
                <a:uLnTx/>
                <a:uFillTx/>
                <a:latin typeface="Arial" panose="020B0604020202020204"/>
                <a:ea typeface="+mn-ea"/>
                <a:cs typeface="Calibri" panose="020F0502020204030204" pitchFamily="34" charset="0"/>
              </a:rPr>
              <a:t>e</a:t>
            </a: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p:txBody>
      </p:sp>
      <p:graphicFrame>
        <p:nvGraphicFramePr>
          <p:cNvPr id="579" name="Chart 578">
            <a:extLst>
              <a:ext uri="{FF2B5EF4-FFF2-40B4-BE49-F238E27FC236}">
                <a16:creationId xmlns:a16="http://schemas.microsoft.com/office/drawing/2014/main" id="{51250D72-669D-9D8C-ABA7-9141DDEFE5E8}"/>
              </a:ext>
            </a:extLst>
          </p:cNvPr>
          <p:cNvGraphicFramePr/>
          <p:nvPr/>
        </p:nvGraphicFramePr>
        <p:xfrm>
          <a:off x="6539921" y="2321306"/>
          <a:ext cx="4864461" cy="31240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80" name="Chart 579">
            <a:extLst>
              <a:ext uri="{FF2B5EF4-FFF2-40B4-BE49-F238E27FC236}">
                <a16:creationId xmlns:a16="http://schemas.microsoft.com/office/drawing/2014/main" id="{F832669F-BACB-FFF3-CC62-D1FB526CCBA8}"/>
              </a:ext>
            </a:extLst>
          </p:cNvPr>
          <p:cNvGraphicFramePr/>
          <p:nvPr/>
        </p:nvGraphicFramePr>
        <p:xfrm>
          <a:off x="9167896" y="2320205"/>
          <a:ext cx="3443388" cy="3124023"/>
        </p:xfrm>
        <a:graphic>
          <a:graphicData uri="http://schemas.openxmlformats.org/drawingml/2006/chart">
            <c:chart xmlns:c="http://schemas.openxmlformats.org/drawingml/2006/chart" xmlns:r="http://schemas.openxmlformats.org/officeDocument/2006/relationships" r:id="rId4"/>
          </a:graphicData>
        </a:graphic>
      </p:graphicFrame>
      <p:sp>
        <p:nvSpPr>
          <p:cNvPr id="581" name="TextBox 580">
            <a:extLst>
              <a:ext uri="{FF2B5EF4-FFF2-40B4-BE49-F238E27FC236}">
                <a16:creationId xmlns:a16="http://schemas.microsoft.com/office/drawing/2014/main" id="{650B3406-DCC1-5C42-5C32-97C2277928D9}"/>
              </a:ext>
            </a:extLst>
          </p:cNvPr>
          <p:cNvSpPr txBox="1"/>
          <p:nvPr/>
        </p:nvSpPr>
        <p:spPr>
          <a:xfrm>
            <a:off x="7794110" y="2451541"/>
            <a:ext cx="179469"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a:ea typeface="+mn-ea"/>
                <a:cs typeface="+mn-cs"/>
              </a:rPr>
              <a:t>67.1</a:t>
            </a:r>
          </a:p>
        </p:txBody>
      </p:sp>
      <p:sp>
        <p:nvSpPr>
          <p:cNvPr id="582" name="TextBox 581">
            <a:extLst>
              <a:ext uri="{FF2B5EF4-FFF2-40B4-BE49-F238E27FC236}">
                <a16:creationId xmlns:a16="http://schemas.microsoft.com/office/drawing/2014/main" id="{E8B66D8D-5E5E-D1D1-22D8-7D7065289369}"/>
              </a:ext>
            </a:extLst>
          </p:cNvPr>
          <p:cNvSpPr txBox="1"/>
          <p:nvPr/>
        </p:nvSpPr>
        <p:spPr>
          <a:xfrm>
            <a:off x="7841639" y="2655462"/>
            <a:ext cx="179469"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a:ea typeface="+mn-ea"/>
                <a:cs typeface="+mn-cs"/>
              </a:rPr>
              <a:t>65.1</a:t>
            </a:r>
          </a:p>
        </p:txBody>
      </p:sp>
      <p:sp>
        <p:nvSpPr>
          <p:cNvPr id="583" name="TextBox 582">
            <a:extLst>
              <a:ext uri="{FF2B5EF4-FFF2-40B4-BE49-F238E27FC236}">
                <a16:creationId xmlns:a16="http://schemas.microsoft.com/office/drawing/2014/main" id="{F52FA0B2-5FF9-9E09-C349-7C72F715F26E}"/>
              </a:ext>
            </a:extLst>
          </p:cNvPr>
          <p:cNvSpPr txBox="1"/>
          <p:nvPr/>
        </p:nvSpPr>
        <p:spPr>
          <a:xfrm>
            <a:off x="7889491" y="2859382"/>
            <a:ext cx="179469"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a:ea typeface="+mn-ea"/>
                <a:cs typeface="+mn-cs"/>
              </a:rPr>
              <a:t>58.3</a:t>
            </a:r>
          </a:p>
        </p:txBody>
      </p:sp>
      <p:sp>
        <p:nvSpPr>
          <p:cNvPr id="584" name="TextBox 583">
            <a:extLst>
              <a:ext uri="{FF2B5EF4-FFF2-40B4-BE49-F238E27FC236}">
                <a16:creationId xmlns:a16="http://schemas.microsoft.com/office/drawing/2014/main" id="{9B196439-F25F-778E-0794-FEA48A3FDEF1}"/>
              </a:ext>
            </a:extLst>
          </p:cNvPr>
          <p:cNvSpPr txBox="1"/>
          <p:nvPr/>
        </p:nvSpPr>
        <p:spPr>
          <a:xfrm>
            <a:off x="8213382" y="3267222"/>
            <a:ext cx="179469"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a:ea typeface="+mn-ea"/>
                <a:cs typeface="+mn-cs"/>
              </a:rPr>
              <a:t>41.7</a:t>
            </a:r>
          </a:p>
        </p:txBody>
      </p:sp>
      <p:sp>
        <p:nvSpPr>
          <p:cNvPr id="585" name="TextBox 584">
            <a:extLst>
              <a:ext uri="{FF2B5EF4-FFF2-40B4-BE49-F238E27FC236}">
                <a16:creationId xmlns:a16="http://schemas.microsoft.com/office/drawing/2014/main" id="{C173C9F6-C541-221C-6F90-CB2C5E9CEC3E}"/>
              </a:ext>
            </a:extLst>
          </p:cNvPr>
          <p:cNvSpPr txBox="1"/>
          <p:nvPr/>
        </p:nvSpPr>
        <p:spPr>
          <a:xfrm>
            <a:off x="8287033" y="3471142"/>
            <a:ext cx="179469"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a:ea typeface="+mn-ea"/>
                <a:cs typeface="+mn-cs"/>
              </a:rPr>
              <a:t>36.6</a:t>
            </a:r>
          </a:p>
        </p:txBody>
      </p:sp>
      <p:sp>
        <p:nvSpPr>
          <p:cNvPr id="586" name="TextBox 585">
            <a:extLst>
              <a:ext uri="{FF2B5EF4-FFF2-40B4-BE49-F238E27FC236}">
                <a16:creationId xmlns:a16="http://schemas.microsoft.com/office/drawing/2014/main" id="{80B266A6-5A17-F174-DE79-0BC6BC782688}"/>
              </a:ext>
            </a:extLst>
          </p:cNvPr>
          <p:cNvSpPr txBox="1"/>
          <p:nvPr/>
        </p:nvSpPr>
        <p:spPr>
          <a:xfrm>
            <a:off x="8184280" y="3063302"/>
            <a:ext cx="179469"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a:ea typeface="+mn-ea"/>
                <a:cs typeface="+mn-cs"/>
              </a:rPr>
              <a:t>43.2</a:t>
            </a:r>
          </a:p>
        </p:txBody>
      </p:sp>
      <p:sp>
        <p:nvSpPr>
          <p:cNvPr id="587" name="TextBox 586">
            <a:extLst>
              <a:ext uri="{FF2B5EF4-FFF2-40B4-BE49-F238E27FC236}">
                <a16:creationId xmlns:a16="http://schemas.microsoft.com/office/drawing/2014/main" id="{1E28D821-8F62-E9DB-026A-E799D11B742C}"/>
              </a:ext>
            </a:extLst>
          </p:cNvPr>
          <p:cNvSpPr txBox="1"/>
          <p:nvPr/>
        </p:nvSpPr>
        <p:spPr>
          <a:xfrm>
            <a:off x="8453806" y="3675063"/>
            <a:ext cx="179469"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a:ea typeface="+mn-ea"/>
                <a:cs typeface="+mn-cs"/>
              </a:rPr>
              <a:t>27.5</a:t>
            </a:r>
          </a:p>
        </p:txBody>
      </p:sp>
      <p:sp>
        <p:nvSpPr>
          <p:cNvPr id="588" name="TextBox 587">
            <a:extLst>
              <a:ext uri="{FF2B5EF4-FFF2-40B4-BE49-F238E27FC236}">
                <a16:creationId xmlns:a16="http://schemas.microsoft.com/office/drawing/2014/main" id="{0FCA5760-512A-E19F-0681-3967D08DCDD8}"/>
              </a:ext>
            </a:extLst>
          </p:cNvPr>
          <p:cNvSpPr txBox="1"/>
          <p:nvPr/>
        </p:nvSpPr>
        <p:spPr>
          <a:xfrm>
            <a:off x="8480271" y="3878984"/>
            <a:ext cx="179469"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a:ea typeface="+mn-ea"/>
                <a:cs typeface="+mn-cs"/>
              </a:rPr>
              <a:t>25.6</a:t>
            </a:r>
          </a:p>
        </p:txBody>
      </p:sp>
      <p:sp>
        <p:nvSpPr>
          <p:cNvPr id="589" name="TextBox 588">
            <a:extLst>
              <a:ext uri="{FF2B5EF4-FFF2-40B4-BE49-F238E27FC236}">
                <a16:creationId xmlns:a16="http://schemas.microsoft.com/office/drawing/2014/main" id="{9741E2C4-4877-6302-D9C6-8B47B07E0D02}"/>
              </a:ext>
            </a:extLst>
          </p:cNvPr>
          <p:cNvSpPr txBox="1"/>
          <p:nvPr/>
        </p:nvSpPr>
        <p:spPr>
          <a:xfrm>
            <a:off x="8501432" y="4082905"/>
            <a:ext cx="179469"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a:ea typeface="+mn-ea"/>
                <a:cs typeface="+mn-cs"/>
              </a:rPr>
              <a:t>24.6</a:t>
            </a:r>
          </a:p>
        </p:txBody>
      </p:sp>
      <p:sp>
        <p:nvSpPr>
          <p:cNvPr id="590" name="TextBox 589">
            <a:extLst>
              <a:ext uri="{FF2B5EF4-FFF2-40B4-BE49-F238E27FC236}">
                <a16:creationId xmlns:a16="http://schemas.microsoft.com/office/drawing/2014/main" id="{A5E1E6CA-4707-5011-9297-C423018F0E3C}"/>
              </a:ext>
            </a:extLst>
          </p:cNvPr>
          <p:cNvSpPr txBox="1"/>
          <p:nvPr/>
        </p:nvSpPr>
        <p:spPr>
          <a:xfrm>
            <a:off x="8503122" y="4286826"/>
            <a:ext cx="179469"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a:ea typeface="+mn-ea"/>
                <a:cs typeface="+mn-cs"/>
              </a:rPr>
              <a:t>24.4</a:t>
            </a:r>
          </a:p>
        </p:txBody>
      </p:sp>
      <p:sp>
        <p:nvSpPr>
          <p:cNvPr id="591" name="TextBox 590">
            <a:extLst>
              <a:ext uri="{FF2B5EF4-FFF2-40B4-BE49-F238E27FC236}">
                <a16:creationId xmlns:a16="http://schemas.microsoft.com/office/drawing/2014/main" id="{FAF94FBC-C199-3DDB-016F-35EAE3A50C1C}"/>
              </a:ext>
            </a:extLst>
          </p:cNvPr>
          <p:cNvSpPr txBox="1"/>
          <p:nvPr/>
        </p:nvSpPr>
        <p:spPr>
          <a:xfrm>
            <a:off x="8563220" y="4490747"/>
            <a:ext cx="179469"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a:ea typeface="+mn-ea"/>
                <a:cs typeface="+mn-cs"/>
              </a:rPr>
              <a:t>20.7</a:t>
            </a:r>
          </a:p>
        </p:txBody>
      </p:sp>
      <p:sp>
        <p:nvSpPr>
          <p:cNvPr id="592" name="TextBox 591">
            <a:extLst>
              <a:ext uri="{FF2B5EF4-FFF2-40B4-BE49-F238E27FC236}">
                <a16:creationId xmlns:a16="http://schemas.microsoft.com/office/drawing/2014/main" id="{7A46AA84-B11F-C113-5D7E-AF446C06F7A7}"/>
              </a:ext>
            </a:extLst>
          </p:cNvPr>
          <p:cNvSpPr txBox="1"/>
          <p:nvPr/>
        </p:nvSpPr>
        <p:spPr>
          <a:xfrm>
            <a:off x="8576218" y="4694668"/>
            <a:ext cx="179469"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a:ea typeface="+mn-ea"/>
                <a:cs typeface="+mn-cs"/>
              </a:rPr>
              <a:t>20.5</a:t>
            </a:r>
          </a:p>
        </p:txBody>
      </p:sp>
      <p:sp>
        <p:nvSpPr>
          <p:cNvPr id="593" name="TextBox 592">
            <a:extLst>
              <a:ext uri="{FF2B5EF4-FFF2-40B4-BE49-F238E27FC236}">
                <a16:creationId xmlns:a16="http://schemas.microsoft.com/office/drawing/2014/main" id="{4C7658ED-F4E5-7ACB-12C6-3F9C0675FA7A}"/>
              </a:ext>
            </a:extLst>
          </p:cNvPr>
          <p:cNvSpPr txBox="1"/>
          <p:nvPr/>
        </p:nvSpPr>
        <p:spPr>
          <a:xfrm>
            <a:off x="8621820" y="4898587"/>
            <a:ext cx="179469"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a:ea typeface="+mn-ea"/>
                <a:cs typeface="+mn-cs"/>
              </a:rPr>
              <a:t>19.6</a:t>
            </a:r>
          </a:p>
        </p:txBody>
      </p:sp>
      <p:sp>
        <p:nvSpPr>
          <p:cNvPr id="594" name="TextBox 593">
            <a:extLst>
              <a:ext uri="{FF2B5EF4-FFF2-40B4-BE49-F238E27FC236}">
                <a16:creationId xmlns:a16="http://schemas.microsoft.com/office/drawing/2014/main" id="{B52113DA-733B-B83A-8A0C-D3D4DE638EE7}"/>
              </a:ext>
            </a:extLst>
          </p:cNvPr>
          <p:cNvSpPr txBox="1"/>
          <p:nvPr/>
        </p:nvSpPr>
        <p:spPr>
          <a:xfrm>
            <a:off x="9592953" y="2464130"/>
            <a:ext cx="125034" cy="10772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a:ea typeface="+mn-ea"/>
                <a:cs typeface="+mn-cs"/>
              </a:rPr>
              <a:t>4.9</a:t>
            </a:r>
          </a:p>
        </p:txBody>
      </p:sp>
      <p:sp>
        <p:nvSpPr>
          <p:cNvPr id="595" name="TextBox 594">
            <a:extLst>
              <a:ext uri="{FF2B5EF4-FFF2-40B4-BE49-F238E27FC236}">
                <a16:creationId xmlns:a16="http://schemas.microsoft.com/office/drawing/2014/main" id="{D92FACDA-6A10-1B78-7F6D-48C835715D54}"/>
              </a:ext>
            </a:extLst>
          </p:cNvPr>
          <p:cNvSpPr txBox="1"/>
          <p:nvPr/>
        </p:nvSpPr>
        <p:spPr>
          <a:xfrm>
            <a:off x="9640159" y="2666579"/>
            <a:ext cx="174728" cy="10772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a:ea typeface="+mn-ea"/>
                <a:cs typeface="+mn-cs"/>
              </a:rPr>
              <a:t>19.7</a:t>
            </a:r>
          </a:p>
        </p:txBody>
      </p:sp>
      <p:sp>
        <p:nvSpPr>
          <p:cNvPr id="596" name="TextBox 595">
            <a:extLst>
              <a:ext uri="{FF2B5EF4-FFF2-40B4-BE49-F238E27FC236}">
                <a16:creationId xmlns:a16="http://schemas.microsoft.com/office/drawing/2014/main" id="{5A7B3D03-8AE4-B956-2A0F-C10F796E225B}"/>
              </a:ext>
            </a:extLst>
          </p:cNvPr>
          <p:cNvSpPr txBox="1"/>
          <p:nvPr/>
        </p:nvSpPr>
        <p:spPr>
          <a:xfrm>
            <a:off x="9823090" y="2869028"/>
            <a:ext cx="174728" cy="10772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a:ea typeface="+mn-ea"/>
                <a:cs typeface="+mn-cs"/>
              </a:rPr>
              <a:t>29.9</a:t>
            </a:r>
          </a:p>
        </p:txBody>
      </p:sp>
      <p:sp>
        <p:nvSpPr>
          <p:cNvPr id="597" name="TextBox 596">
            <a:extLst>
              <a:ext uri="{FF2B5EF4-FFF2-40B4-BE49-F238E27FC236}">
                <a16:creationId xmlns:a16="http://schemas.microsoft.com/office/drawing/2014/main" id="{00980021-B410-BF97-9B88-82B2326F6969}"/>
              </a:ext>
            </a:extLst>
          </p:cNvPr>
          <p:cNvSpPr txBox="1"/>
          <p:nvPr/>
        </p:nvSpPr>
        <p:spPr>
          <a:xfrm>
            <a:off x="9427627" y="3071477"/>
            <a:ext cx="125034" cy="10772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a:ea typeface="+mn-ea"/>
                <a:cs typeface="+mn-cs"/>
              </a:rPr>
              <a:t>7.8</a:t>
            </a:r>
          </a:p>
        </p:txBody>
      </p:sp>
      <p:sp>
        <p:nvSpPr>
          <p:cNvPr id="598" name="TextBox 597">
            <a:extLst>
              <a:ext uri="{FF2B5EF4-FFF2-40B4-BE49-F238E27FC236}">
                <a16:creationId xmlns:a16="http://schemas.microsoft.com/office/drawing/2014/main" id="{C983775E-F33D-3C14-F37F-3F86206C9856}"/>
              </a:ext>
            </a:extLst>
          </p:cNvPr>
          <p:cNvSpPr txBox="1"/>
          <p:nvPr/>
        </p:nvSpPr>
        <p:spPr>
          <a:xfrm>
            <a:off x="9850865" y="3476375"/>
            <a:ext cx="174728" cy="10772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a:ea typeface="+mn-ea"/>
                <a:cs typeface="+mn-cs"/>
              </a:rPr>
              <a:t>31.1</a:t>
            </a:r>
          </a:p>
        </p:txBody>
      </p:sp>
      <p:sp>
        <p:nvSpPr>
          <p:cNvPr id="599" name="TextBox 598">
            <a:extLst>
              <a:ext uri="{FF2B5EF4-FFF2-40B4-BE49-F238E27FC236}">
                <a16:creationId xmlns:a16="http://schemas.microsoft.com/office/drawing/2014/main" id="{9332027A-E798-F05D-5E09-B23D073D26AC}"/>
              </a:ext>
            </a:extLst>
          </p:cNvPr>
          <p:cNvSpPr txBox="1"/>
          <p:nvPr/>
        </p:nvSpPr>
        <p:spPr>
          <a:xfrm>
            <a:off x="9668521" y="3273926"/>
            <a:ext cx="174728" cy="10772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a:ea typeface="+mn-ea"/>
                <a:cs typeface="+mn-cs"/>
              </a:rPr>
              <a:t>21.3</a:t>
            </a:r>
          </a:p>
        </p:txBody>
      </p:sp>
      <p:sp>
        <p:nvSpPr>
          <p:cNvPr id="600" name="TextBox 599">
            <a:extLst>
              <a:ext uri="{FF2B5EF4-FFF2-40B4-BE49-F238E27FC236}">
                <a16:creationId xmlns:a16="http://schemas.microsoft.com/office/drawing/2014/main" id="{F3052008-A09A-185C-3F2A-E200752A8730}"/>
              </a:ext>
            </a:extLst>
          </p:cNvPr>
          <p:cNvSpPr txBox="1"/>
          <p:nvPr/>
        </p:nvSpPr>
        <p:spPr>
          <a:xfrm>
            <a:off x="9585075" y="3678824"/>
            <a:ext cx="174728" cy="10772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a:ea typeface="+mn-ea"/>
                <a:cs typeface="+mn-cs"/>
              </a:rPr>
              <a:t>16.8</a:t>
            </a:r>
          </a:p>
        </p:txBody>
      </p:sp>
      <p:sp>
        <p:nvSpPr>
          <p:cNvPr id="601" name="TextBox 600">
            <a:extLst>
              <a:ext uri="{FF2B5EF4-FFF2-40B4-BE49-F238E27FC236}">
                <a16:creationId xmlns:a16="http://schemas.microsoft.com/office/drawing/2014/main" id="{D95C9DE9-1EA0-C958-98BE-B560C0E167DB}"/>
              </a:ext>
            </a:extLst>
          </p:cNvPr>
          <p:cNvSpPr txBox="1"/>
          <p:nvPr/>
        </p:nvSpPr>
        <p:spPr>
          <a:xfrm>
            <a:off x="9562531" y="3881273"/>
            <a:ext cx="174728" cy="10772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a:ea typeface="+mn-ea"/>
                <a:cs typeface="+mn-cs"/>
              </a:rPr>
              <a:t>15.2</a:t>
            </a:r>
          </a:p>
        </p:txBody>
      </p:sp>
      <p:sp>
        <p:nvSpPr>
          <p:cNvPr id="602" name="TextBox 601">
            <a:extLst>
              <a:ext uri="{FF2B5EF4-FFF2-40B4-BE49-F238E27FC236}">
                <a16:creationId xmlns:a16="http://schemas.microsoft.com/office/drawing/2014/main" id="{FA568E15-364F-1CEB-1D26-A96444080EEA}"/>
              </a:ext>
            </a:extLst>
          </p:cNvPr>
          <p:cNvSpPr txBox="1"/>
          <p:nvPr/>
        </p:nvSpPr>
        <p:spPr>
          <a:xfrm>
            <a:off x="9873173" y="4083722"/>
            <a:ext cx="174728" cy="10772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a:ea typeface="+mn-ea"/>
                <a:cs typeface="+mn-cs"/>
              </a:rPr>
              <a:t>32.4</a:t>
            </a:r>
          </a:p>
        </p:txBody>
      </p:sp>
      <p:sp>
        <p:nvSpPr>
          <p:cNvPr id="603" name="TextBox 602">
            <a:extLst>
              <a:ext uri="{FF2B5EF4-FFF2-40B4-BE49-F238E27FC236}">
                <a16:creationId xmlns:a16="http://schemas.microsoft.com/office/drawing/2014/main" id="{A0EAAA50-A55B-E54C-2D61-8B13FB454D16}"/>
              </a:ext>
            </a:extLst>
          </p:cNvPr>
          <p:cNvSpPr txBox="1"/>
          <p:nvPr/>
        </p:nvSpPr>
        <p:spPr>
          <a:xfrm>
            <a:off x="9543501" y="4286171"/>
            <a:ext cx="174728" cy="10772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a:ea typeface="+mn-ea"/>
                <a:cs typeface="+mn-cs"/>
              </a:rPr>
              <a:t>13.1</a:t>
            </a:r>
          </a:p>
        </p:txBody>
      </p:sp>
      <p:sp>
        <p:nvSpPr>
          <p:cNvPr id="604" name="TextBox 603">
            <a:extLst>
              <a:ext uri="{FF2B5EF4-FFF2-40B4-BE49-F238E27FC236}">
                <a16:creationId xmlns:a16="http://schemas.microsoft.com/office/drawing/2014/main" id="{213F4148-659E-9324-71B9-F2F1A8BB2FE3}"/>
              </a:ext>
            </a:extLst>
          </p:cNvPr>
          <p:cNvSpPr txBox="1"/>
          <p:nvPr/>
        </p:nvSpPr>
        <p:spPr>
          <a:xfrm>
            <a:off x="9795545" y="4488620"/>
            <a:ext cx="174728" cy="10772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a:ea typeface="+mn-ea"/>
                <a:cs typeface="+mn-cs"/>
              </a:rPr>
              <a:t>25.4</a:t>
            </a:r>
          </a:p>
        </p:txBody>
      </p:sp>
      <p:sp>
        <p:nvSpPr>
          <p:cNvPr id="605" name="TextBox 604">
            <a:extLst>
              <a:ext uri="{FF2B5EF4-FFF2-40B4-BE49-F238E27FC236}">
                <a16:creationId xmlns:a16="http://schemas.microsoft.com/office/drawing/2014/main" id="{9CBBAE69-0D1C-1AA5-4A87-E0A2544E60E7}"/>
              </a:ext>
            </a:extLst>
          </p:cNvPr>
          <p:cNvSpPr txBox="1"/>
          <p:nvPr/>
        </p:nvSpPr>
        <p:spPr>
          <a:xfrm>
            <a:off x="9534365" y="4691069"/>
            <a:ext cx="125034" cy="10772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a:ea typeface="+mn-ea"/>
                <a:cs typeface="+mn-cs"/>
              </a:rPr>
              <a:t>9.0</a:t>
            </a:r>
          </a:p>
        </p:txBody>
      </p:sp>
      <p:sp>
        <p:nvSpPr>
          <p:cNvPr id="606" name="TextBox 605">
            <a:extLst>
              <a:ext uri="{FF2B5EF4-FFF2-40B4-BE49-F238E27FC236}">
                <a16:creationId xmlns:a16="http://schemas.microsoft.com/office/drawing/2014/main" id="{E8E406E7-7266-1AAA-ACB7-B7D33F8A3D16}"/>
              </a:ext>
            </a:extLst>
          </p:cNvPr>
          <p:cNvSpPr txBox="1"/>
          <p:nvPr/>
        </p:nvSpPr>
        <p:spPr>
          <a:xfrm>
            <a:off x="9740331" y="4893516"/>
            <a:ext cx="174728" cy="10772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a:ea typeface="+mn-ea"/>
                <a:cs typeface="+mn-cs"/>
              </a:rPr>
              <a:t>24.6</a:t>
            </a:r>
          </a:p>
        </p:txBody>
      </p:sp>
      <p:sp>
        <p:nvSpPr>
          <p:cNvPr id="607" name="Rectangle 606">
            <a:extLst>
              <a:ext uri="{FF2B5EF4-FFF2-40B4-BE49-F238E27FC236}">
                <a16:creationId xmlns:a16="http://schemas.microsoft.com/office/drawing/2014/main" id="{B8B0CD40-5EBB-38B1-4596-8C372C63E0D8}"/>
              </a:ext>
            </a:extLst>
          </p:cNvPr>
          <p:cNvSpPr/>
          <p:nvPr/>
        </p:nvSpPr>
        <p:spPr>
          <a:xfrm>
            <a:off x="10298530" y="2393654"/>
            <a:ext cx="1459508" cy="1046234"/>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08" name="Rectangle 607">
            <a:extLst>
              <a:ext uri="{FF2B5EF4-FFF2-40B4-BE49-F238E27FC236}">
                <a16:creationId xmlns:a16="http://schemas.microsoft.com/office/drawing/2014/main" id="{F99AA179-0926-1947-9CDA-EFCC96873AE4}"/>
              </a:ext>
            </a:extLst>
          </p:cNvPr>
          <p:cNvSpPr/>
          <p:nvPr/>
        </p:nvSpPr>
        <p:spPr>
          <a:xfrm>
            <a:off x="10344313" y="2499245"/>
            <a:ext cx="108000" cy="108000"/>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p:txBody>
      </p:sp>
      <p:sp>
        <p:nvSpPr>
          <p:cNvPr id="609" name="TextBox 608">
            <a:extLst>
              <a:ext uri="{FF2B5EF4-FFF2-40B4-BE49-F238E27FC236}">
                <a16:creationId xmlns:a16="http://schemas.microsoft.com/office/drawing/2014/main" id="{9A97CD8E-525E-B8F0-A6E8-F7B1B96AE10A}"/>
              </a:ext>
            </a:extLst>
          </p:cNvPr>
          <p:cNvSpPr txBox="1"/>
          <p:nvPr/>
        </p:nvSpPr>
        <p:spPr>
          <a:xfrm>
            <a:off x="10506878" y="2491690"/>
            <a:ext cx="1208664"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Niraparib any-grade TEAE</a:t>
            </a:r>
          </a:p>
        </p:txBody>
      </p:sp>
      <p:sp>
        <p:nvSpPr>
          <p:cNvPr id="610" name="Rectangle 609">
            <a:extLst>
              <a:ext uri="{FF2B5EF4-FFF2-40B4-BE49-F238E27FC236}">
                <a16:creationId xmlns:a16="http://schemas.microsoft.com/office/drawing/2014/main" id="{97381DB4-398E-E428-1252-A3A71205E7B9}"/>
              </a:ext>
            </a:extLst>
          </p:cNvPr>
          <p:cNvSpPr/>
          <p:nvPr/>
        </p:nvSpPr>
        <p:spPr>
          <a:xfrm>
            <a:off x="10344313" y="2741668"/>
            <a:ext cx="108000" cy="108000"/>
          </a:xfrm>
          <a:prstGeom prst="rect">
            <a:avLst/>
          </a:prstGeom>
          <a:solidFill>
            <a:schemeClr val="accent3">
              <a:lumMod val="5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p:txBody>
      </p:sp>
      <p:sp>
        <p:nvSpPr>
          <p:cNvPr id="611" name="TextBox 610">
            <a:extLst>
              <a:ext uri="{FF2B5EF4-FFF2-40B4-BE49-F238E27FC236}">
                <a16:creationId xmlns:a16="http://schemas.microsoft.com/office/drawing/2014/main" id="{43B22CAA-C2EB-67B7-C7A6-E1D86253392B}"/>
              </a:ext>
            </a:extLst>
          </p:cNvPr>
          <p:cNvSpPr txBox="1"/>
          <p:nvPr/>
        </p:nvSpPr>
        <p:spPr>
          <a:xfrm>
            <a:off x="10506878" y="2734113"/>
            <a:ext cx="1150956"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Niraparib grade ≥3 TEAE</a:t>
            </a:r>
          </a:p>
        </p:txBody>
      </p:sp>
      <p:sp>
        <p:nvSpPr>
          <p:cNvPr id="612" name="Rectangle 611">
            <a:extLst>
              <a:ext uri="{FF2B5EF4-FFF2-40B4-BE49-F238E27FC236}">
                <a16:creationId xmlns:a16="http://schemas.microsoft.com/office/drawing/2014/main" id="{4FD824CA-C266-5DA7-23A4-106ABF81F87C}"/>
              </a:ext>
            </a:extLst>
          </p:cNvPr>
          <p:cNvSpPr/>
          <p:nvPr/>
        </p:nvSpPr>
        <p:spPr>
          <a:xfrm>
            <a:off x="10344313" y="2984091"/>
            <a:ext cx="108000" cy="108000"/>
          </a:xfrm>
          <a:prstGeom prst="rect">
            <a:avLst/>
          </a:prstGeom>
          <a:solidFill>
            <a:srgbClr val="A6A6A6"/>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p:txBody>
      </p:sp>
      <p:sp>
        <p:nvSpPr>
          <p:cNvPr id="613" name="TextBox 612">
            <a:extLst>
              <a:ext uri="{FF2B5EF4-FFF2-40B4-BE49-F238E27FC236}">
                <a16:creationId xmlns:a16="http://schemas.microsoft.com/office/drawing/2014/main" id="{4BA408F7-37B0-CB58-6767-07E519458164}"/>
              </a:ext>
            </a:extLst>
          </p:cNvPr>
          <p:cNvSpPr txBox="1"/>
          <p:nvPr/>
        </p:nvSpPr>
        <p:spPr>
          <a:xfrm>
            <a:off x="10506878" y="2976536"/>
            <a:ext cx="1165384"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Placebo any-grade TEAE</a:t>
            </a:r>
          </a:p>
        </p:txBody>
      </p:sp>
      <p:sp>
        <p:nvSpPr>
          <p:cNvPr id="614" name="Rectangle 613">
            <a:extLst>
              <a:ext uri="{FF2B5EF4-FFF2-40B4-BE49-F238E27FC236}">
                <a16:creationId xmlns:a16="http://schemas.microsoft.com/office/drawing/2014/main" id="{035A258A-7AA1-0B85-ED92-3DAB0852251E}"/>
              </a:ext>
            </a:extLst>
          </p:cNvPr>
          <p:cNvSpPr/>
          <p:nvPr/>
        </p:nvSpPr>
        <p:spPr>
          <a:xfrm>
            <a:off x="10344313" y="3226514"/>
            <a:ext cx="108000" cy="108000"/>
          </a:xfrm>
          <a:prstGeom prst="rect">
            <a:avLst/>
          </a:prstGeom>
          <a:solidFill>
            <a:srgbClr val="7F7F7F"/>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p:txBody>
      </p:sp>
      <p:sp>
        <p:nvSpPr>
          <p:cNvPr id="615" name="TextBox 614">
            <a:extLst>
              <a:ext uri="{FF2B5EF4-FFF2-40B4-BE49-F238E27FC236}">
                <a16:creationId xmlns:a16="http://schemas.microsoft.com/office/drawing/2014/main" id="{BEF13437-2CB4-AAD8-E0FB-54550E29E089}"/>
              </a:ext>
            </a:extLst>
          </p:cNvPr>
          <p:cNvSpPr txBox="1"/>
          <p:nvPr/>
        </p:nvSpPr>
        <p:spPr>
          <a:xfrm>
            <a:off x="10506878" y="3218959"/>
            <a:ext cx="1107676"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Placebo grade ≥3 TEAE</a:t>
            </a:r>
          </a:p>
        </p:txBody>
      </p:sp>
      <p:pic>
        <p:nvPicPr>
          <p:cNvPr id="570" name="Picture 569">
            <a:extLst>
              <a:ext uri="{FF2B5EF4-FFF2-40B4-BE49-F238E27FC236}">
                <a16:creationId xmlns:a16="http://schemas.microsoft.com/office/drawing/2014/main" id="{3BC01A06-4BBC-4C78-8761-388ACDF794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59546" y="6418152"/>
            <a:ext cx="1965754" cy="335072"/>
          </a:xfrm>
          <a:prstGeom prst="rect">
            <a:avLst/>
          </a:prstGeom>
        </p:spPr>
      </p:pic>
    </p:spTree>
    <p:extLst>
      <p:ext uri="{BB962C8B-B14F-4D97-AF65-F5344CB8AC3E}">
        <p14:creationId xmlns:p14="http://schemas.microsoft.com/office/powerpoint/2010/main" val="3655872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28A6F-E43E-F51E-91E6-3320556A06F7}"/>
              </a:ext>
            </a:extLst>
          </p:cNvPr>
          <p:cNvSpPr>
            <a:spLocks noGrp="1"/>
          </p:cNvSpPr>
          <p:nvPr>
            <p:ph type="title"/>
          </p:nvPr>
        </p:nvSpPr>
        <p:spPr>
          <a:xfrm>
            <a:off x="372001" y="320322"/>
            <a:ext cx="11734274" cy="949052"/>
          </a:xfrm>
        </p:spPr>
        <p:txBody>
          <a:bodyPr>
            <a:noAutofit/>
          </a:bodyPr>
          <a:lstStyle/>
          <a:p>
            <a:r>
              <a:rPr lang="en-GB" b="1" dirty="0">
                <a:solidFill>
                  <a:schemeClr val="accent4"/>
                </a:solidFill>
              </a:rPr>
              <a:t>ATHENA-MONO</a:t>
            </a:r>
            <a:r>
              <a:rPr lang="en-GB" b="1" dirty="0">
                <a:solidFill>
                  <a:schemeClr val="accent6"/>
                </a:solidFill>
              </a:rPr>
              <a:t>:</a:t>
            </a:r>
            <a:r>
              <a:rPr lang="en-GB" b="1" dirty="0"/>
              <a:t> </a:t>
            </a:r>
            <a:r>
              <a:rPr lang="en-GB" b="1" dirty="0">
                <a:solidFill>
                  <a:schemeClr val="tx2"/>
                </a:solidFill>
              </a:rPr>
              <a:t>Rucaparib monotherapy maintenance treatment significantly improved investigator-assessed PFS versus placebo in the ITT population</a:t>
            </a:r>
            <a:endParaRPr lang="en-GB" b="1" baseline="30000" dirty="0">
              <a:solidFill>
                <a:schemeClr val="tx2"/>
              </a:solidFill>
            </a:endParaRPr>
          </a:p>
        </p:txBody>
      </p:sp>
      <p:sp>
        <p:nvSpPr>
          <p:cNvPr id="8" name="Text Placeholder 7">
            <a:extLst>
              <a:ext uri="{FF2B5EF4-FFF2-40B4-BE49-F238E27FC236}">
                <a16:creationId xmlns:a16="http://schemas.microsoft.com/office/drawing/2014/main" id="{A795C5E8-C1D2-099C-963C-62E5B7912782}"/>
              </a:ext>
            </a:extLst>
          </p:cNvPr>
          <p:cNvSpPr>
            <a:spLocks noGrp="1"/>
          </p:cNvSpPr>
          <p:nvPr>
            <p:ph type="body" sz="quarter" idx="10"/>
          </p:nvPr>
        </p:nvSpPr>
        <p:spPr/>
        <p:txBody>
          <a:bodyPr>
            <a:normAutofit/>
          </a:bodyPr>
          <a:lstStyle/>
          <a:p>
            <a:r>
              <a:rPr lang="en-GB" sz="900" dirty="0"/>
              <a:t>, hazard ratio; ITT, intention-to-treat; MedDRA, Medical Dictionary for Regulatory Activities; </a:t>
            </a:r>
            <a:br>
              <a:rPr lang="en-GB" sz="900" dirty="0"/>
            </a:br>
            <a:r>
              <a:rPr lang="en-GB" sz="900" dirty="0"/>
              <a:t>(m)PFS, (median) progression-free survival; TEAE, treatment-emergent adverse event</a:t>
            </a:r>
          </a:p>
          <a:p>
            <a:r>
              <a:rPr lang="en-GB" sz="900" dirty="0"/>
              <a:t>Monk JM, et al. </a:t>
            </a:r>
            <a:r>
              <a:rPr lang="en-GB" sz="900" i="1" dirty="0"/>
              <a:t>J Clin Oncol </a:t>
            </a:r>
            <a:r>
              <a:rPr lang="en-GB" sz="900" dirty="0"/>
              <a:t>2022</a:t>
            </a:r>
            <a:r>
              <a:rPr lang="en-GB" sz="900" i="1" dirty="0"/>
              <a:t>. </a:t>
            </a:r>
            <a:r>
              <a:rPr lang="en-GB" sz="900" dirty="0" err="1"/>
              <a:t>doi</a:t>
            </a:r>
            <a:r>
              <a:rPr lang="en-GB" sz="900" dirty="0"/>
              <a:t>: http://ascopubs.org/doi/full/10.1200/JCO.22.01003 [</a:t>
            </a:r>
            <a:r>
              <a:rPr lang="en-GB" sz="900" dirty="0" err="1"/>
              <a:t>Epub</a:t>
            </a:r>
            <a:r>
              <a:rPr lang="en-GB" sz="900" dirty="0"/>
              <a:t> ahead of print]</a:t>
            </a:r>
          </a:p>
        </p:txBody>
      </p:sp>
      <p:sp>
        <p:nvSpPr>
          <p:cNvPr id="4" name="TextBox 3">
            <a:extLst>
              <a:ext uri="{FF2B5EF4-FFF2-40B4-BE49-F238E27FC236}">
                <a16:creationId xmlns:a16="http://schemas.microsoft.com/office/drawing/2014/main" id="{F9EE5795-D601-89C5-2C41-E5C1D1AFCC53}"/>
              </a:ext>
            </a:extLst>
          </p:cNvPr>
          <p:cNvSpPr txBox="1"/>
          <p:nvPr/>
        </p:nvSpPr>
        <p:spPr>
          <a:xfrm>
            <a:off x="612000" y="1366277"/>
            <a:ext cx="55372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panose="020B0604020202020204"/>
                <a:ea typeface="+mn-ea"/>
                <a:cs typeface="+mn-cs"/>
              </a:rPr>
              <a:t>Investigator-assessed PFS in the ITT population</a:t>
            </a:r>
          </a:p>
        </p:txBody>
      </p:sp>
      <p:sp>
        <p:nvSpPr>
          <p:cNvPr id="6" name="TextBox 5">
            <a:extLst>
              <a:ext uri="{FF2B5EF4-FFF2-40B4-BE49-F238E27FC236}">
                <a16:creationId xmlns:a16="http://schemas.microsoft.com/office/drawing/2014/main" id="{A58D7ED9-0447-75E9-CA73-C708CAC6A819}"/>
              </a:ext>
            </a:extLst>
          </p:cNvPr>
          <p:cNvSpPr txBox="1"/>
          <p:nvPr/>
        </p:nvSpPr>
        <p:spPr>
          <a:xfrm>
            <a:off x="6934200" y="1366277"/>
            <a:ext cx="55372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panose="020B0604020202020204"/>
                <a:ea typeface="+mn-ea"/>
                <a:cs typeface="+mn-cs"/>
              </a:rPr>
              <a:t>Most common TEAEs (≥15% any grade)</a:t>
            </a:r>
            <a:r>
              <a:rPr kumimoji="0" lang="en-GB" sz="1600" b="1" i="0" u="none" strike="noStrike" kern="1200" cap="none" spc="0" normalizeH="0" baseline="30000" noProof="0" dirty="0">
                <a:ln>
                  <a:noFill/>
                </a:ln>
                <a:solidFill>
                  <a:srgbClr val="000000"/>
                </a:solidFill>
                <a:effectLst/>
                <a:uLnTx/>
                <a:uFillTx/>
                <a:latin typeface="Arial" panose="020B0604020202020204"/>
                <a:ea typeface="+mn-ea"/>
                <a:cs typeface="+mn-cs"/>
              </a:rPr>
              <a:t>a</a:t>
            </a:r>
          </a:p>
        </p:txBody>
      </p:sp>
      <p:sp>
        <p:nvSpPr>
          <p:cNvPr id="7" name="Rectangle 6">
            <a:extLst>
              <a:ext uri="{FF2B5EF4-FFF2-40B4-BE49-F238E27FC236}">
                <a16:creationId xmlns:a16="http://schemas.microsoft.com/office/drawing/2014/main" id="{C61F0B38-3B47-508D-8521-2F00B2FCD7EC}"/>
              </a:ext>
            </a:extLst>
          </p:cNvPr>
          <p:cNvSpPr/>
          <p:nvPr/>
        </p:nvSpPr>
        <p:spPr>
          <a:xfrm>
            <a:off x="372001" y="5364654"/>
            <a:ext cx="10260000" cy="504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90000"/>
              </a:lnSpc>
              <a:spcBef>
                <a:spcPts val="0"/>
              </a:spcBef>
              <a:spcAft>
                <a:spcPts val="0"/>
              </a:spcAft>
              <a:buClr>
                <a:srgbClr val="003865"/>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Rucaparib reduced the risk of progression or death by 48% versus placebo</a:t>
            </a:r>
          </a:p>
          <a:p>
            <a:pPr marL="171450" marR="0" lvl="0" indent="-171450" algn="l" defTabSz="914400" rtl="0" eaLnBrk="1" fontAlgn="auto" latinLnBrk="0" hangingPunct="1">
              <a:lnSpc>
                <a:spcPct val="90000"/>
              </a:lnSpc>
              <a:spcBef>
                <a:spcPts val="0"/>
              </a:spcBef>
              <a:spcAft>
                <a:spcPts val="0"/>
              </a:spcAft>
              <a:buClr>
                <a:srgbClr val="003865"/>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Adverse event findings were consistent with the primary analysis, with no new safety signals</a:t>
            </a:r>
          </a:p>
        </p:txBody>
      </p:sp>
      <p:grpSp>
        <p:nvGrpSpPr>
          <p:cNvPr id="284" name="Group 283">
            <a:extLst>
              <a:ext uri="{FF2B5EF4-FFF2-40B4-BE49-F238E27FC236}">
                <a16:creationId xmlns:a16="http://schemas.microsoft.com/office/drawing/2014/main" id="{88265C15-F636-0506-A32E-0A79409AE8C1}"/>
              </a:ext>
            </a:extLst>
          </p:cNvPr>
          <p:cNvGrpSpPr/>
          <p:nvPr/>
        </p:nvGrpSpPr>
        <p:grpSpPr>
          <a:xfrm>
            <a:off x="281194" y="1764356"/>
            <a:ext cx="5877143" cy="3170803"/>
            <a:chOff x="281194" y="1764356"/>
            <a:chExt cx="5877143" cy="3170803"/>
          </a:xfrm>
        </p:grpSpPr>
        <p:cxnSp>
          <p:nvCxnSpPr>
            <p:cNvPr id="10" name="Straight Connector 9">
              <a:extLst>
                <a:ext uri="{FF2B5EF4-FFF2-40B4-BE49-F238E27FC236}">
                  <a16:creationId xmlns:a16="http://schemas.microsoft.com/office/drawing/2014/main" id="{91771946-9D3E-F722-8607-FC40EED77B60}"/>
                </a:ext>
              </a:extLst>
            </p:cNvPr>
            <p:cNvCxnSpPr>
              <a:cxnSpLocks/>
            </p:cNvCxnSpPr>
            <p:nvPr/>
          </p:nvCxnSpPr>
          <p:spPr>
            <a:xfrm flipV="1">
              <a:off x="831938" y="1830054"/>
              <a:ext cx="0" cy="2863501"/>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F106463-5F0D-EE09-F984-1031C94DB02C}"/>
                </a:ext>
              </a:extLst>
            </p:cNvPr>
            <p:cNvSpPr txBox="1"/>
            <p:nvPr/>
          </p:nvSpPr>
          <p:spPr>
            <a:xfrm>
              <a:off x="524204" y="1764356"/>
              <a:ext cx="192361" cy="138499"/>
            </a:xfrm>
            <a:prstGeom prst="rect">
              <a:avLst/>
            </a:prstGeom>
            <a:noFill/>
          </p:spPr>
          <p:txBody>
            <a:bodyPr wrap="none" lIns="0" tIns="0" rIns="0" bIns="0" rtlCol="0" anchor="ctr">
              <a:spAutoFit/>
            </a:bodyPr>
            <a:lstStyle/>
            <a:p>
              <a:pPr marL="0" marR="0" lvl="0" indent="0" algn="r" defTabSz="6095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100</a:t>
              </a:r>
            </a:p>
          </p:txBody>
        </p:sp>
        <p:cxnSp>
          <p:nvCxnSpPr>
            <p:cNvPr id="12" name="Straight Connector 11">
              <a:extLst>
                <a:ext uri="{FF2B5EF4-FFF2-40B4-BE49-F238E27FC236}">
                  <a16:creationId xmlns:a16="http://schemas.microsoft.com/office/drawing/2014/main" id="{FE819941-70FF-B2A8-9ACB-014DA6054AD0}"/>
                </a:ext>
              </a:extLst>
            </p:cNvPr>
            <p:cNvCxnSpPr>
              <a:cxnSpLocks/>
            </p:cNvCxnSpPr>
            <p:nvPr/>
          </p:nvCxnSpPr>
          <p:spPr>
            <a:xfrm>
              <a:off x="765521" y="1833605"/>
              <a:ext cx="6641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552BAF5-9C78-8014-097E-BC45E353BFD1}"/>
                </a:ext>
              </a:extLst>
            </p:cNvPr>
            <p:cNvSpPr txBox="1"/>
            <p:nvPr/>
          </p:nvSpPr>
          <p:spPr>
            <a:xfrm>
              <a:off x="588325" y="2045392"/>
              <a:ext cx="128240" cy="138499"/>
            </a:xfrm>
            <a:prstGeom prst="rect">
              <a:avLst/>
            </a:prstGeom>
            <a:noFill/>
          </p:spPr>
          <p:txBody>
            <a:bodyPr wrap="none" lIns="0" tIns="0" rIns="0" bIns="0" rtlCol="0" anchor="ctr">
              <a:spAutoFit/>
            </a:bodyPr>
            <a:lstStyle/>
            <a:p>
              <a:pPr marL="0" marR="0" lvl="0" indent="0" algn="r" defTabSz="6095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90</a:t>
              </a:r>
            </a:p>
          </p:txBody>
        </p:sp>
        <p:cxnSp>
          <p:nvCxnSpPr>
            <p:cNvPr id="14" name="Straight Connector 13">
              <a:extLst>
                <a:ext uri="{FF2B5EF4-FFF2-40B4-BE49-F238E27FC236}">
                  <a16:creationId xmlns:a16="http://schemas.microsoft.com/office/drawing/2014/main" id="{3CC68A40-C083-C671-F23B-2AD2933F9773}"/>
                </a:ext>
              </a:extLst>
            </p:cNvPr>
            <p:cNvCxnSpPr>
              <a:cxnSpLocks/>
            </p:cNvCxnSpPr>
            <p:nvPr/>
          </p:nvCxnSpPr>
          <p:spPr>
            <a:xfrm>
              <a:off x="765521" y="2114641"/>
              <a:ext cx="6641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70CCB2-5DFA-5F77-638C-4F2786A22FE2}"/>
                </a:ext>
              </a:extLst>
            </p:cNvPr>
            <p:cNvSpPr txBox="1"/>
            <p:nvPr/>
          </p:nvSpPr>
          <p:spPr>
            <a:xfrm>
              <a:off x="588325" y="2334188"/>
              <a:ext cx="128240" cy="138499"/>
            </a:xfrm>
            <a:prstGeom prst="rect">
              <a:avLst/>
            </a:prstGeom>
            <a:noFill/>
          </p:spPr>
          <p:txBody>
            <a:bodyPr wrap="none" lIns="0" tIns="0" rIns="0" bIns="0" rtlCol="0" anchor="ctr">
              <a:spAutoFit/>
            </a:bodyPr>
            <a:lstStyle/>
            <a:p>
              <a:pPr marL="0" marR="0" lvl="0" indent="0" algn="r" defTabSz="6095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80</a:t>
              </a:r>
            </a:p>
          </p:txBody>
        </p:sp>
        <p:cxnSp>
          <p:nvCxnSpPr>
            <p:cNvPr id="16" name="Straight Connector 15">
              <a:extLst>
                <a:ext uri="{FF2B5EF4-FFF2-40B4-BE49-F238E27FC236}">
                  <a16:creationId xmlns:a16="http://schemas.microsoft.com/office/drawing/2014/main" id="{FF0438ED-08AF-22C3-9CB1-8766B46B854C}"/>
                </a:ext>
              </a:extLst>
            </p:cNvPr>
            <p:cNvCxnSpPr>
              <a:cxnSpLocks/>
            </p:cNvCxnSpPr>
            <p:nvPr/>
          </p:nvCxnSpPr>
          <p:spPr>
            <a:xfrm>
              <a:off x="765521" y="2403437"/>
              <a:ext cx="6641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8F59E5E-2C38-3763-14B0-33BBD774A1E7}"/>
                </a:ext>
              </a:extLst>
            </p:cNvPr>
            <p:cNvSpPr txBox="1"/>
            <p:nvPr/>
          </p:nvSpPr>
          <p:spPr>
            <a:xfrm>
              <a:off x="588325" y="2616428"/>
              <a:ext cx="128240" cy="138499"/>
            </a:xfrm>
            <a:prstGeom prst="rect">
              <a:avLst/>
            </a:prstGeom>
            <a:noFill/>
          </p:spPr>
          <p:txBody>
            <a:bodyPr wrap="none" lIns="0" tIns="0" rIns="0" bIns="0" rtlCol="0" anchor="ctr">
              <a:spAutoFit/>
            </a:bodyPr>
            <a:lstStyle/>
            <a:p>
              <a:pPr marL="0" marR="0" lvl="0" indent="0" algn="r" defTabSz="6095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70</a:t>
              </a:r>
            </a:p>
          </p:txBody>
        </p:sp>
        <p:cxnSp>
          <p:nvCxnSpPr>
            <p:cNvPr id="18" name="Straight Connector 17">
              <a:extLst>
                <a:ext uri="{FF2B5EF4-FFF2-40B4-BE49-F238E27FC236}">
                  <a16:creationId xmlns:a16="http://schemas.microsoft.com/office/drawing/2014/main" id="{2BB89DD1-904F-AD57-1E17-C71C6E56769D}"/>
                </a:ext>
              </a:extLst>
            </p:cNvPr>
            <p:cNvCxnSpPr>
              <a:cxnSpLocks/>
            </p:cNvCxnSpPr>
            <p:nvPr/>
          </p:nvCxnSpPr>
          <p:spPr>
            <a:xfrm>
              <a:off x="765521" y="2685677"/>
              <a:ext cx="6641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E0F075C-BCDB-D1E5-A1F3-FEF29FC23ADF}"/>
                </a:ext>
              </a:extLst>
            </p:cNvPr>
            <p:cNvSpPr txBox="1"/>
            <p:nvPr/>
          </p:nvSpPr>
          <p:spPr>
            <a:xfrm>
              <a:off x="588325" y="2907383"/>
              <a:ext cx="128240" cy="138499"/>
            </a:xfrm>
            <a:prstGeom prst="rect">
              <a:avLst/>
            </a:prstGeom>
            <a:noFill/>
          </p:spPr>
          <p:txBody>
            <a:bodyPr wrap="none" lIns="0" tIns="0" rIns="0" bIns="0" rtlCol="0" anchor="ctr">
              <a:spAutoFit/>
            </a:bodyPr>
            <a:lstStyle/>
            <a:p>
              <a:pPr marL="0" marR="0" lvl="0" indent="0" algn="r" defTabSz="6095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60</a:t>
              </a:r>
            </a:p>
          </p:txBody>
        </p:sp>
        <p:cxnSp>
          <p:nvCxnSpPr>
            <p:cNvPr id="20" name="Straight Connector 19">
              <a:extLst>
                <a:ext uri="{FF2B5EF4-FFF2-40B4-BE49-F238E27FC236}">
                  <a16:creationId xmlns:a16="http://schemas.microsoft.com/office/drawing/2014/main" id="{65E14AA0-B089-CB07-7005-6ECEF1286FB1}"/>
                </a:ext>
              </a:extLst>
            </p:cNvPr>
            <p:cNvCxnSpPr>
              <a:cxnSpLocks/>
            </p:cNvCxnSpPr>
            <p:nvPr/>
          </p:nvCxnSpPr>
          <p:spPr>
            <a:xfrm>
              <a:off x="765521" y="2976631"/>
              <a:ext cx="6641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305939F-0899-DC52-2D63-BB0B0DB31053}"/>
                </a:ext>
              </a:extLst>
            </p:cNvPr>
            <p:cNvSpPr txBox="1"/>
            <p:nvPr/>
          </p:nvSpPr>
          <p:spPr>
            <a:xfrm>
              <a:off x="588325" y="3192263"/>
              <a:ext cx="128240" cy="138499"/>
            </a:xfrm>
            <a:prstGeom prst="rect">
              <a:avLst/>
            </a:prstGeom>
            <a:noFill/>
          </p:spPr>
          <p:txBody>
            <a:bodyPr wrap="none" lIns="0" tIns="0" rIns="0" bIns="0" rtlCol="0" anchor="ctr">
              <a:spAutoFit/>
            </a:bodyPr>
            <a:lstStyle/>
            <a:p>
              <a:pPr marL="0" marR="0" lvl="0" indent="0" algn="r" defTabSz="6095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50</a:t>
              </a:r>
            </a:p>
          </p:txBody>
        </p:sp>
        <p:cxnSp>
          <p:nvCxnSpPr>
            <p:cNvPr id="22" name="Straight Connector 21">
              <a:extLst>
                <a:ext uri="{FF2B5EF4-FFF2-40B4-BE49-F238E27FC236}">
                  <a16:creationId xmlns:a16="http://schemas.microsoft.com/office/drawing/2014/main" id="{5CB6C948-E4EE-3B31-5A77-DCD9FE6E8E89}"/>
                </a:ext>
              </a:extLst>
            </p:cNvPr>
            <p:cNvCxnSpPr>
              <a:cxnSpLocks/>
            </p:cNvCxnSpPr>
            <p:nvPr/>
          </p:nvCxnSpPr>
          <p:spPr>
            <a:xfrm>
              <a:off x="765521" y="3261512"/>
              <a:ext cx="6641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C9F7B82-C2BE-BE6E-5D0E-0E75D321CA5F}"/>
                </a:ext>
              </a:extLst>
            </p:cNvPr>
            <p:cNvSpPr txBox="1"/>
            <p:nvPr/>
          </p:nvSpPr>
          <p:spPr>
            <a:xfrm>
              <a:off x="588325" y="3473911"/>
              <a:ext cx="128240" cy="138499"/>
            </a:xfrm>
            <a:prstGeom prst="rect">
              <a:avLst/>
            </a:prstGeom>
            <a:noFill/>
          </p:spPr>
          <p:txBody>
            <a:bodyPr wrap="none" lIns="0" tIns="0" rIns="0" bIns="0" rtlCol="0" anchor="ctr">
              <a:spAutoFit/>
            </a:bodyPr>
            <a:lstStyle/>
            <a:p>
              <a:pPr marL="0" marR="0" lvl="0" indent="0" algn="r" defTabSz="6095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40</a:t>
              </a:r>
            </a:p>
          </p:txBody>
        </p:sp>
        <p:cxnSp>
          <p:nvCxnSpPr>
            <p:cNvPr id="24" name="Straight Connector 23">
              <a:extLst>
                <a:ext uri="{FF2B5EF4-FFF2-40B4-BE49-F238E27FC236}">
                  <a16:creationId xmlns:a16="http://schemas.microsoft.com/office/drawing/2014/main" id="{6EF11351-8A1F-B48E-2D3F-9F906FF18F6C}"/>
                </a:ext>
              </a:extLst>
            </p:cNvPr>
            <p:cNvCxnSpPr>
              <a:cxnSpLocks/>
            </p:cNvCxnSpPr>
            <p:nvPr/>
          </p:nvCxnSpPr>
          <p:spPr>
            <a:xfrm>
              <a:off x="765521" y="3543160"/>
              <a:ext cx="6641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1464C7-78DD-9525-B0AE-BC2F06EC69C3}"/>
                </a:ext>
              </a:extLst>
            </p:cNvPr>
            <p:cNvSpPr txBox="1"/>
            <p:nvPr/>
          </p:nvSpPr>
          <p:spPr>
            <a:xfrm>
              <a:off x="588325" y="3765622"/>
              <a:ext cx="128240" cy="138499"/>
            </a:xfrm>
            <a:prstGeom prst="rect">
              <a:avLst/>
            </a:prstGeom>
            <a:noFill/>
          </p:spPr>
          <p:txBody>
            <a:bodyPr wrap="none" lIns="0" tIns="0" rIns="0" bIns="0" rtlCol="0" anchor="ctr">
              <a:spAutoFit/>
            </a:bodyPr>
            <a:lstStyle/>
            <a:p>
              <a:pPr marL="0" marR="0" lvl="0" indent="0" algn="r" defTabSz="6095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30</a:t>
              </a:r>
            </a:p>
          </p:txBody>
        </p:sp>
        <p:cxnSp>
          <p:nvCxnSpPr>
            <p:cNvPr id="26" name="Straight Connector 25">
              <a:extLst>
                <a:ext uri="{FF2B5EF4-FFF2-40B4-BE49-F238E27FC236}">
                  <a16:creationId xmlns:a16="http://schemas.microsoft.com/office/drawing/2014/main" id="{DF350720-5DD1-38A7-5DE8-D9B3E8B9E069}"/>
                </a:ext>
              </a:extLst>
            </p:cNvPr>
            <p:cNvCxnSpPr>
              <a:cxnSpLocks/>
            </p:cNvCxnSpPr>
            <p:nvPr/>
          </p:nvCxnSpPr>
          <p:spPr>
            <a:xfrm>
              <a:off x="765521" y="3834871"/>
              <a:ext cx="6641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C737C6D-492F-50BF-FA38-E369819E026E}"/>
                </a:ext>
              </a:extLst>
            </p:cNvPr>
            <p:cNvSpPr txBox="1"/>
            <p:nvPr/>
          </p:nvSpPr>
          <p:spPr>
            <a:xfrm>
              <a:off x="588325" y="4051123"/>
              <a:ext cx="128240" cy="138499"/>
            </a:xfrm>
            <a:prstGeom prst="rect">
              <a:avLst/>
            </a:prstGeom>
            <a:noFill/>
          </p:spPr>
          <p:txBody>
            <a:bodyPr wrap="none" lIns="0" tIns="0" rIns="0" bIns="0" rtlCol="0" anchor="ctr">
              <a:spAutoFit/>
            </a:bodyPr>
            <a:lstStyle/>
            <a:p>
              <a:pPr marL="0" marR="0" lvl="0" indent="0" algn="r" defTabSz="6095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20</a:t>
              </a:r>
            </a:p>
          </p:txBody>
        </p:sp>
        <p:cxnSp>
          <p:nvCxnSpPr>
            <p:cNvPr id="28" name="Straight Connector 27">
              <a:extLst>
                <a:ext uri="{FF2B5EF4-FFF2-40B4-BE49-F238E27FC236}">
                  <a16:creationId xmlns:a16="http://schemas.microsoft.com/office/drawing/2014/main" id="{636CECD1-8E26-4E48-1669-D7A6AFC061EB}"/>
                </a:ext>
              </a:extLst>
            </p:cNvPr>
            <p:cNvCxnSpPr>
              <a:cxnSpLocks/>
            </p:cNvCxnSpPr>
            <p:nvPr/>
          </p:nvCxnSpPr>
          <p:spPr>
            <a:xfrm>
              <a:off x="765521" y="4120371"/>
              <a:ext cx="6641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83D9ACD-965B-DF4E-DC3F-B082630FB57E}"/>
                </a:ext>
              </a:extLst>
            </p:cNvPr>
            <p:cNvSpPr txBox="1"/>
            <p:nvPr/>
          </p:nvSpPr>
          <p:spPr>
            <a:xfrm>
              <a:off x="588325" y="4333588"/>
              <a:ext cx="128240" cy="138499"/>
            </a:xfrm>
            <a:prstGeom prst="rect">
              <a:avLst/>
            </a:prstGeom>
            <a:noFill/>
          </p:spPr>
          <p:txBody>
            <a:bodyPr wrap="none" lIns="0" tIns="0" rIns="0" bIns="0" rtlCol="0" anchor="ctr">
              <a:spAutoFit/>
            </a:bodyPr>
            <a:lstStyle/>
            <a:p>
              <a:pPr marL="0" marR="0" lvl="0" indent="0" algn="r" defTabSz="6095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10</a:t>
              </a:r>
            </a:p>
          </p:txBody>
        </p:sp>
        <p:cxnSp>
          <p:nvCxnSpPr>
            <p:cNvPr id="30" name="Straight Connector 29">
              <a:extLst>
                <a:ext uri="{FF2B5EF4-FFF2-40B4-BE49-F238E27FC236}">
                  <a16:creationId xmlns:a16="http://schemas.microsoft.com/office/drawing/2014/main" id="{3C857F07-EF6C-DA75-0258-F53506D2EEED}"/>
                </a:ext>
              </a:extLst>
            </p:cNvPr>
            <p:cNvCxnSpPr>
              <a:cxnSpLocks/>
            </p:cNvCxnSpPr>
            <p:nvPr/>
          </p:nvCxnSpPr>
          <p:spPr>
            <a:xfrm>
              <a:off x="765521" y="4402837"/>
              <a:ext cx="6641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5E203AE-C6F3-2F66-1096-1F807E453202}"/>
                </a:ext>
              </a:extLst>
            </p:cNvPr>
            <p:cNvCxnSpPr>
              <a:cxnSpLocks/>
            </p:cNvCxnSpPr>
            <p:nvPr/>
          </p:nvCxnSpPr>
          <p:spPr>
            <a:xfrm>
              <a:off x="826121" y="4682243"/>
              <a:ext cx="5276146"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8583506-EF62-8044-7DE1-BA6B1C45C1CA}"/>
                </a:ext>
              </a:extLst>
            </p:cNvPr>
            <p:cNvSpPr txBox="1"/>
            <p:nvPr/>
          </p:nvSpPr>
          <p:spPr>
            <a:xfrm>
              <a:off x="799879" y="4796660"/>
              <a:ext cx="64120" cy="138499"/>
            </a:xfrm>
            <a:prstGeom prst="rect">
              <a:avLst/>
            </a:prstGeom>
            <a:noFill/>
          </p:spPr>
          <p:txBody>
            <a:bodyPr wrap="none" lIns="0" tIns="0" rIns="0" bIns="0" rtlCol="0" anchor="ctr">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0</a:t>
              </a:r>
            </a:p>
          </p:txBody>
        </p:sp>
        <p:cxnSp>
          <p:nvCxnSpPr>
            <p:cNvPr id="33" name="Straight Connector 32">
              <a:extLst>
                <a:ext uri="{FF2B5EF4-FFF2-40B4-BE49-F238E27FC236}">
                  <a16:creationId xmlns:a16="http://schemas.microsoft.com/office/drawing/2014/main" id="{B801EFFA-6D5A-B05C-00FB-7862D29D6C0A}"/>
                </a:ext>
              </a:extLst>
            </p:cNvPr>
            <p:cNvCxnSpPr>
              <a:cxnSpLocks/>
            </p:cNvCxnSpPr>
            <p:nvPr/>
          </p:nvCxnSpPr>
          <p:spPr>
            <a:xfrm flipV="1">
              <a:off x="831939" y="4682243"/>
              <a:ext cx="0" cy="85919"/>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47BDBFA6-1354-D3BE-E4E1-8C5682860152}"/>
                </a:ext>
              </a:extLst>
            </p:cNvPr>
            <p:cNvSpPr txBox="1"/>
            <p:nvPr/>
          </p:nvSpPr>
          <p:spPr>
            <a:xfrm>
              <a:off x="1185302" y="4796659"/>
              <a:ext cx="64120" cy="138499"/>
            </a:xfrm>
            <a:prstGeom prst="rect">
              <a:avLst/>
            </a:prstGeom>
            <a:noFill/>
          </p:spPr>
          <p:txBody>
            <a:bodyPr wrap="none" lIns="0" tIns="0" rIns="0" bIns="0" rtlCol="0" anchor="ctr">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3</a:t>
              </a:r>
            </a:p>
          </p:txBody>
        </p:sp>
        <p:cxnSp>
          <p:nvCxnSpPr>
            <p:cNvPr id="35" name="Straight Connector 34">
              <a:extLst>
                <a:ext uri="{FF2B5EF4-FFF2-40B4-BE49-F238E27FC236}">
                  <a16:creationId xmlns:a16="http://schemas.microsoft.com/office/drawing/2014/main" id="{2713F7E6-F2F4-9288-3765-810E2FECC920}"/>
                </a:ext>
              </a:extLst>
            </p:cNvPr>
            <p:cNvCxnSpPr>
              <a:cxnSpLocks/>
            </p:cNvCxnSpPr>
            <p:nvPr/>
          </p:nvCxnSpPr>
          <p:spPr>
            <a:xfrm flipV="1">
              <a:off x="1242098" y="4682243"/>
              <a:ext cx="0" cy="85919"/>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5350E93-562C-BB03-E94A-37DD88592193}"/>
                </a:ext>
              </a:extLst>
            </p:cNvPr>
            <p:cNvSpPr txBox="1"/>
            <p:nvPr/>
          </p:nvSpPr>
          <p:spPr>
            <a:xfrm>
              <a:off x="1616072" y="4796659"/>
              <a:ext cx="64120" cy="138499"/>
            </a:xfrm>
            <a:prstGeom prst="rect">
              <a:avLst/>
            </a:prstGeom>
            <a:noFill/>
          </p:spPr>
          <p:txBody>
            <a:bodyPr wrap="none" lIns="0" tIns="0" rIns="0" bIns="0" rtlCol="0" anchor="ctr">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6</a:t>
              </a:r>
            </a:p>
          </p:txBody>
        </p:sp>
        <p:cxnSp>
          <p:nvCxnSpPr>
            <p:cNvPr id="37" name="Straight Connector 36">
              <a:extLst>
                <a:ext uri="{FF2B5EF4-FFF2-40B4-BE49-F238E27FC236}">
                  <a16:creationId xmlns:a16="http://schemas.microsoft.com/office/drawing/2014/main" id="{FD719012-8C0D-DEBE-EA45-A60CD494DB28}"/>
                </a:ext>
              </a:extLst>
            </p:cNvPr>
            <p:cNvCxnSpPr>
              <a:cxnSpLocks/>
            </p:cNvCxnSpPr>
            <p:nvPr/>
          </p:nvCxnSpPr>
          <p:spPr>
            <a:xfrm flipV="1">
              <a:off x="1648131" y="4682243"/>
              <a:ext cx="0" cy="85919"/>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BA71223-40B2-3F05-7B2F-B87EE14528FF}"/>
                </a:ext>
              </a:extLst>
            </p:cNvPr>
            <p:cNvSpPr txBox="1"/>
            <p:nvPr/>
          </p:nvSpPr>
          <p:spPr>
            <a:xfrm>
              <a:off x="2018940" y="4796659"/>
              <a:ext cx="64120" cy="138499"/>
            </a:xfrm>
            <a:prstGeom prst="rect">
              <a:avLst/>
            </a:prstGeom>
            <a:noFill/>
          </p:spPr>
          <p:txBody>
            <a:bodyPr wrap="none" lIns="0" tIns="0" rIns="0" bIns="0" rtlCol="0" anchor="ctr">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9</a:t>
              </a:r>
            </a:p>
          </p:txBody>
        </p:sp>
        <p:cxnSp>
          <p:nvCxnSpPr>
            <p:cNvPr id="39" name="Straight Connector 38">
              <a:extLst>
                <a:ext uri="{FF2B5EF4-FFF2-40B4-BE49-F238E27FC236}">
                  <a16:creationId xmlns:a16="http://schemas.microsoft.com/office/drawing/2014/main" id="{D724F490-9814-95CF-B885-D80A0DC98F3E}"/>
                </a:ext>
              </a:extLst>
            </p:cNvPr>
            <p:cNvCxnSpPr>
              <a:cxnSpLocks/>
            </p:cNvCxnSpPr>
            <p:nvPr/>
          </p:nvCxnSpPr>
          <p:spPr>
            <a:xfrm flipV="1">
              <a:off x="2050999" y="4682243"/>
              <a:ext cx="0" cy="85919"/>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08EDC01-B542-A2AD-B03F-85D5F4FD55B2}"/>
                </a:ext>
              </a:extLst>
            </p:cNvPr>
            <p:cNvSpPr txBox="1"/>
            <p:nvPr/>
          </p:nvSpPr>
          <p:spPr>
            <a:xfrm>
              <a:off x="2389379" y="4796659"/>
              <a:ext cx="128241" cy="138499"/>
            </a:xfrm>
            <a:prstGeom prst="rect">
              <a:avLst/>
            </a:prstGeom>
            <a:noFill/>
          </p:spPr>
          <p:txBody>
            <a:bodyPr wrap="none" lIns="0" tIns="0" rIns="0" bIns="0" rtlCol="0" anchor="ctr">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12</a:t>
              </a:r>
            </a:p>
          </p:txBody>
        </p:sp>
        <p:cxnSp>
          <p:nvCxnSpPr>
            <p:cNvPr id="41" name="Straight Connector 40">
              <a:extLst>
                <a:ext uri="{FF2B5EF4-FFF2-40B4-BE49-F238E27FC236}">
                  <a16:creationId xmlns:a16="http://schemas.microsoft.com/office/drawing/2014/main" id="{D40BC739-514D-0B50-AFA6-02EC67F68988}"/>
                </a:ext>
              </a:extLst>
            </p:cNvPr>
            <p:cNvCxnSpPr>
              <a:cxnSpLocks/>
            </p:cNvCxnSpPr>
            <p:nvPr/>
          </p:nvCxnSpPr>
          <p:spPr>
            <a:xfrm flipV="1">
              <a:off x="2453499" y="4682243"/>
              <a:ext cx="0" cy="85919"/>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7BAC0B7A-A143-518A-5FE0-C13C0896AE9C}"/>
                </a:ext>
              </a:extLst>
            </p:cNvPr>
            <p:cNvSpPr txBox="1"/>
            <p:nvPr/>
          </p:nvSpPr>
          <p:spPr>
            <a:xfrm>
              <a:off x="2796349" y="4796659"/>
              <a:ext cx="128241" cy="138499"/>
            </a:xfrm>
            <a:prstGeom prst="rect">
              <a:avLst/>
            </a:prstGeom>
            <a:noFill/>
          </p:spPr>
          <p:txBody>
            <a:bodyPr wrap="none" lIns="0" tIns="0" rIns="0" bIns="0" rtlCol="0" anchor="ctr">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15</a:t>
              </a:r>
            </a:p>
          </p:txBody>
        </p:sp>
        <p:cxnSp>
          <p:nvCxnSpPr>
            <p:cNvPr id="43" name="Straight Connector 42">
              <a:extLst>
                <a:ext uri="{FF2B5EF4-FFF2-40B4-BE49-F238E27FC236}">
                  <a16:creationId xmlns:a16="http://schemas.microsoft.com/office/drawing/2014/main" id="{D2FF1813-9538-8F9F-810D-560E82D3F724}"/>
                </a:ext>
              </a:extLst>
            </p:cNvPr>
            <p:cNvCxnSpPr>
              <a:cxnSpLocks/>
            </p:cNvCxnSpPr>
            <p:nvPr/>
          </p:nvCxnSpPr>
          <p:spPr>
            <a:xfrm flipV="1">
              <a:off x="2860469" y="4682243"/>
              <a:ext cx="0" cy="85919"/>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C0191091-1AA8-0ACB-334D-465A5B1CFE0B}"/>
                </a:ext>
              </a:extLst>
            </p:cNvPr>
            <p:cNvSpPr txBox="1"/>
            <p:nvPr/>
          </p:nvSpPr>
          <p:spPr>
            <a:xfrm>
              <a:off x="3202007" y="4796659"/>
              <a:ext cx="128241" cy="138499"/>
            </a:xfrm>
            <a:prstGeom prst="rect">
              <a:avLst/>
            </a:prstGeom>
            <a:noFill/>
          </p:spPr>
          <p:txBody>
            <a:bodyPr wrap="none" lIns="0" tIns="0" rIns="0" bIns="0" rtlCol="0" anchor="ctr">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18</a:t>
              </a:r>
            </a:p>
          </p:txBody>
        </p:sp>
        <p:cxnSp>
          <p:nvCxnSpPr>
            <p:cNvPr id="45" name="Straight Connector 44">
              <a:extLst>
                <a:ext uri="{FF2B5EF4-FFF2-40B4-BE49-F238E27FC236}">
                  <a16:creationId xmlns:a16="http://schemas.microsoft.com/office/drawing/2014/main" id="{932B0EBC-452C-2728-454A-68A18533C78C}"/>
                </a:ext>
              </a:extLst>
            </p:cNvPr>
            <p:cNvCxnSpPr>
              <a:cxnSpLocks/>
            </p:cNvCxnSpPr>
            <p:nvPr/>
          </p:nvCxnSpPr>
          <p:spPr>
            <a:xfrm flipV="1">
              <a:off x="3266127" y="4682243"/>
              <a:ext cx="0" cy="85919"/>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079FA5F1-65F5-489E-6375-E48016398055}"/>
                </a:ext>
              </a:extLst>
            </p:cNvPr>
            <p:cNvSpPr txBox="1"/>
            <p:nvPr/>
          </p:nvSpPr>
          <p:spPr>
            <a:xfrm>
              <a:off x="3607992" y="4796659"/>
              <a:ext cx="128241" cy="138499"/>
            </a:xfrm>
            <a:prstGeom prst="rect">
              <a:avLst/>
            </a:prstGeom>
            <a:noFill/>
          </p:spPr>
          <p:txBody>
            <a:bodyPr wrap="none" lIns="0" tIns="0" rIns="0" bIns="0" rtlCol="0" anchor="ctr">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21</a:t>
              </a:r>
            </a:p>
          </p:txBody>
        </p:sp>
        <p:cxnSp>
          <p:nvCxnSpPr>
            <p:cNvPr id="47" name="Straight Connector 46">
              <a:extLst>
                <a:ext uri="{FF2B5EF4-FFF2-40B4-BE49-F238E27FC236}">
                  <a16:creationId xmlns:a16="http://schemas.microsoft.com/office/drawing/2014/main" id="{948D3528-3650-75BA-6318-3523105A5CE1}"/>
                </a:ext>
              </a:extLst>
            </p:cNvPr>
            <p:cNvCxnSpPr>
              <a:cxnSpLocks/>
            </p:cNvCxnSpPr>
            <p:nvPr/>
          </p:nvCxnSpPr>
          <p:spPr>
            <a:xfrm flipV="1">
              <a:off x="3672112" y="4682243"/>
              <a:ext cx="0" cy="85919"/>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6AF55A8A-9422-155B-9C9B-3284EF211973}"/>
                </a:ext>
              </a:extLst>
            </p:cNvPr>
            <p:cNvSpPr txBox="1"/>
            <p:nvPr/>
          </p:nvSpPr>
          <p:spPr>
            <a:xfrm>
              <a:off x="4008602" y="4796659"/>
              <a:ext cx="128241" cy="138499"/>
            </a:xfrm>
            <a:prstGeom prst="rect">
              <a:avLst/>
            </a:prstGeom>
            <a:noFill/>
          </p:spPr>
          <p:txBody>
            <a:bodyPr wrap="none" lIns="0" tIns="0" rIns="0" bIns="0" rtlCol="0" anchor="ctr">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24</a:t>
              </a:r>
            </a:p>
          </p:txBody>
        </p:sp>
        <p:cxnSp>
          <p:nvCxnSpPr>
            <p:cNvPr id="49" name="Straight Connector 48">
              <a:extLst>
                <a:ext uri="{FF2B5EF4-FFF2-40B4-BE49-F238E27FC236}">
                  <a16:creationId xmlns:a16="http://schemas.microsoft.com/office/drawing/2014/main" id="{8D532F17-6AD0-D407-7AB7-08D7B19B58AB}"/>
                </a:ext>
              </a:extLst>
            </p:cNvPr>
            <p:cNvCxnSpPr>
              <a:cxnSpLocks/>
            </p:cNvCxnSpPr>
            <p:nvPr/>
          </p:nvCxnSpPr>
          <p:spPr>
            <a:xfrm flipV="1">
              <a:off x="4072722" y="4682243"/>
              <a:ext cx="0" cy="85919"/>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834C684-DC34-F179-2A12-E8C98D078300}"/>
                </a:ext>
              </a:extLst>
            </p:cNvPr>
            <p:cNvSpPr txBox="1"/>
            <p:nvPr/>
          </p:nvSpPr>
          <p:spPr>
            <a:xfrm>
              <a:off x="4414941" y="4796659"/>
              <a:ext cx="128241" cy="138499"/>
            </a:xfrm>
            <a:prstGeom prst="rect">
              <a:avLst/>
            </a:prstGeom>
            <a:noFill/>
          </p:spPr>
          <p:txBody>
            <a:bodyPr wrap="none" lIns="0" tIns="0" rIns="0" bIns="0" rtlCol="0" anchor="ctr">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27</a:t>
              </a:r>
            </a:p>
          </p:txBody>
        </p:sp>
        <p:cxnSp>
          <p:nvCxnSpPr>
            <p:cNvPr id="51" name="Straight Connector 50">
              <a:extLst>
                <a:ext uri="{FF2B5EF4-FFF2-40B4-BE49-F238E27FC236}">
                  <a16:creationId xmlns:a16="http://schemas.microsoft.com/office/drawing/2014/main" id="{3FC0BA19-96B6-2459-4F36-0E4451AE0B18}"/>
                </a:ext>
              </a:extLst>
            </p:cNvPr>
            <p:cNvCxnSpPr>
              <a:cxnSpLocks/>
            </p:cNvCxnSpPr>
            <p:nvPr/>
          </p:nvCxnSpPr>
          <p:spPr>
            <a:xfrm flipV="1">
              <a:off x="4479061" y="4682243"/>
              <a:ext cx="0" cy="85919"/>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61A75153-E3CA-1FB3-B986-165EBED9C43B}"/>
                </a:ext>
              </a:extLst>
            </p:cNvPr>
            <p:cNvSpPr txBox="1"/>
            <p:nvPr/>
          </p:nvSpPr>
          <p:spPr>
            <a:xfrm>
              <a:off x="4820161" y="4796659"/>
              <a:ext cx="128241" cy="138499"/>
            </a:xfrm>
            <a:prstGeom prst="rect">
              <a:avLst/>
            </a:prstGeom>
            <a:noFill/>
          </p:spPr>
          <p:txBody>
            <a:bodyPr wrap="none" lIns="0" tIns="0" rIns="0" bIns="0" rtlCol="0" anchor="ctr">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30</a:t>
              </a:r>
            </a:p>
          </p:txBody>
        </p:sp>
        <p:cxnSp>
          <p:nvCxnSpPr>
            <p:cNvPr id="53" name="Straight Connector 52">
              <a:extLst>
                <a:ext uri="{FF2B5EF4-FFF2-40B4-BE49-F238E27FC236}">
                  <a16:creationId xmlns:a16="http://schemas.microsoft.com/office/drawing/2014/main" id="{DE1BE751-18DA-B698-818E-062457E21370}"/>
                </a:ext>
              </a:extLst>
            </p:cNvPr>
            <p:cNvCxnSpPr>
              <a:cxnSpLocks/>
            </p:cNvCxnSpPr>
            <p:nvPr/>
          </p:nvCxnSpPr>
          <p:spPr>
            <a:xfrm flipV="1">
              <a:off x="4884281" y="4682243"/>
              <a:ext cx="0" cy="85919"/>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5FBE8CBB-4C5F-6998-A8BF-338937D28104}"/>
                </a:ext>
              </a:extLst>
            </p:cNvPr>
            <p:cNvSpPr txBox="1"/>
            <p:nvPr/>
          </p:nvSpPr>
          <p:spPr>
            <a:xfrm>
              <a:off x="5224816" y="4796659"/>
              <a:ext cx="128241" cy="138499"/>
            </a:xfrm>
            <a:prstGeom prst="rect">
              <a:avLst/>
            </a:prstGeom>
            <a:noFill/>
          </p:spPr>
          <p:txBody>
            <a:bodyPr wrap="none" lIns="0" tIns="0" rIns="0" bIns="0" rtlCol="0" anchor="ctr">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33</a:t>
              </a:r>
            </a:p>
          </p:txBody>
        </p:sp>
        <p:cxnSp>
          <p:nvCxnSpPr>
            <p:cNvPr id="55" name="Straight Connector 54">
              <a:extLst>
                <a:ext uri="{FF2B5EF4-FFF2-40B4-BE49-F238E27FC236}">
                  <a16:creationId xmlns:a16="http://schemas.microsoft.com/office/drawing/2014/main" id="{2D484A11-CEFF-82B8-BC62-B09D3569A9E8}"/>
                </a:ext>
              </a:extLst>
            </p:cNvPr>
            <p:cNvCxnSpPr>
              <a:cxnSpLocks/>
            </p:cNvCxnSpPr>
            <p:nvPr/>
          </p:nvCxnSpPr>
          <p:spPr>
            <a:xfrm flipV="1">
              <a:off x="5288937" y="4682243"/>
              <a:ext cx="0" cy="85919"/>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4305D949-041A-9C76-FEA0-A7DEC6D2E8B4}"/>
                </a:ext>
              </a:extLst>
            </p:cNvPr>
            <p:cNvSpPr txBox="1"/>
            <p:nvPr/>
          </p:nvSpPr>
          <p:spPr>
            <a:xfrm>
              <a:off x="5627789" y="4796659"/>
              <a:ext cx="128241" cy="138499"/>
            </a:xfrm>
            <a:prstGeom prst="rect">
              <a:avLst/>
            </a:prstGeom>
            <a:noFill/>
          </p:spPr>
          <p:txBody>
            <a:bodyPr wrap="none" lIns="0" tIns="0" rIns="0" bIns="0" rtlCol="0" anchor="ctr">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36</a:t>
              </a:r>
            </a:p>
          </p:txBody>
        </p:sp>
        <p:cxnSp>
          <p:nvCxnSpPr>
            <p:cNvPr id="57" name="Straight Connector 56">
              <a:extLst>
                <a:ext uri="{FF2B5EF4-FFF2-40B4-BE49-F238E27FC236}">
                  <a16:creationId xmlns:a16="http://schemas.microsoft.com/office/drawing/2014/main" id="{289E7106-4B70-9CA5-FED0-C818D97CE154}"/>
                </a:ext>
              </a:extLst>
            </p:cNvPr>
            <p:cNvCxnSpPr>
              <a:cxnSpLocks/>
            </p:cNvCxnSpPr>
            <p:nvPr/>
          </p:nvCxnSpPr>
          <p:spPr>
            <a:xfrm flipV="1">
              <a:off x="5691909" y="4682243"/>
              <a:ext cx="0" cy="85919"/>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2E1ED16B-2504-D05A-ABC7-3EE568B23123}"/>
                </a:ext>
              </a:extLst>
            </p:cNvPr>
            <p:cNvSpPr txBox="1"/>
            <p:nvPr/>
          </p:nvSpPr>
          <p:spPr>
            <a:xfrm>
              <a:off x="6030096" y="4796659"/>
              <a:ext cx="128241" cy="138499"/>
            </a:xfrm>
            <a:prstGeom prst="rect">
              <a:avLst/>
            </a:prstGeom>
            <a:noFill/>
          </p:spPr>
          <p:txBody>
            <a:bodyPr wrap="none" lIns="0" tIns="0" rIns="0" bIns="0" rtlCol="0" anchor="ctr">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39</a:t>
              </a:r>
            </a:p>
          </p:txBody>
        </p:sp>
        <p:cxnSp>
          <p:nvCxnSpPr>
            <p:cNvPr id="59" name="Straight Connector 58">
              <a:extLst>
                <a:ext uri="{FF2B5EF4-FFF2-40B4-BE49-F238E27FC236}">
                  <a16:creationId xmlns:a16="http://schemas.microsoft.com/office/drawing/2014/main" id="{1F9282D0-F633-B6A2-B343-850E708AD3DF}"/>
                </a:ext>
              </a:extLst>
            </p:cNvPr>
            <p:cNvCxnSpPr>
              <a:cxnSpLocks/>
            </p:cNvCxnSpPr>
            <p:nvPr/>
          </p:nvCxnSpPr>
          <p:spPr>
            <a:xfrm flipV="1">
              <a:off x="6095151" y="4682243"/>
              <a:ext cx="0" cy="85919"/>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D2A3C692-057B-56A4-2813-F09D3B59DE61}"/>
                </a:ext>
              </a:extLst>
            </p:cNvPr>
            <p:cNvSpPr txBox="1"/>
            <p:nvPr/>
          </p:nvSpPr>
          <p:spPr>
            <a:xfrm rot="16200000">
              <a:off x="-612000" y="3164398"/>
              <a:ext cx="1955665" cy="169277"/>
            </a:xfrm>
            <a:prstGeom prst="rect">
              <a:avLst/>
            </a:prstGeom>
            <a:noFill/>
          </p:spPr>
          <p:txBody>
            <a:bodyPr wrap="none" lIns="0" tIns="0" rIns="0" bIns="0" rtlCol="0" anchor="ctr">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panose="020B0604020202020204"/>
                  <a:ea typeface="+mn-ea"/>
                  <a:cs typeface="+mn-cs"/>
                </a:rPr>
                <a:t>Progression-free survival (%)</a:t>
              </a:r>
            </a:p>
          </p:txBody>
        </p:sp>
        <p:sp>
          <p:nvSpPr>
            <p:cNvPr id="61" name="TextBox 60">
              <a:extLst>
                <a:ext uri="{FF2B5EF4-FFF2-40B4-BE49-F238E27FC236}">
                  <a16:creationId xmlns:a16="http://schemas.microsoft.com/office/drawing/2014/main" id="{7981FF96-E5AE-AFC7-36F8-F5215A28282C}"/>
                </a:ext>
              </a:extLst>
            </p:cNvPr>
            <p:cNvSpPr txBox="1"/>
            <p:nvPr/>
          </p:nvSpPr>
          <p:spPr>
            <a:xfrm>
              <a:off x="652445" y="4615431"/>
              <a:ext cx="64120" cy="138499"/>
            </a:xfrm>
            <a:prstGeom prst="rect">
              <a:avLst/>
            </a:prstGeom>
            <a:noFill/>
          </p:spPr>
          <p:txBody>
            <a:bodyPr wrap="none" lIns="0" tIns="0" rIns="0" bIns="0" rtlCol="0" anchor="ctr">
              <a:spAutoFit/>
            </a:bodyPr>
            <a:lstStyle/>
            <a:p>
              <a:pPr marL="0" marR="0" lvl="0" indent="0" algn="r" defTabSz="6095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0</a:t>
              </a:r>
            </a:p>
          </p:txBody>
        </p:sp>
        <p:cxnSp>
          <p:nvCxnSpPr>
            <p:cNvPr id="62" name="Straight Connector 61">
              <a:extLst>
                <a:ext uri="{FF2B5EF4-FFF2-40B4-BE49-F238E27FC236}">
                  <a16:creationId xmlns:a16="http://schemas.microsoft.com/office/drawing/2014/main" id="{37130139-BE75-3858-CA22-B0D05989939A}"/>
                </a:ext>
              </a:extLst>
            </p:cNvPr>
            <p:cNvCxnSpPr>
              <a:cxnSpLocks/>
            </p:cNvCxnSpPr>
            <p:nvPr/>
          </p:nvCxnSpPr>
          <p:spPr>
            <a:xfrm>
              <a:off x="765521" y="4682243"/>
              <a:ext cx="6641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BC977F3-E3BB-95EF-790F-FDE25C70BEBE}"/>
                </a:ext>
              </a:extLst>
            </p:cNvPr>
            <p:cNvSpPr txBox="1"/>
            <p:nvPr/>
          </p:nvSpPr>
          <p:spPr>
            <a:xfrm>
              <a:off x="4106280" y="3851953"/>
              <a:ext cx="327013" cy="138499"/>
            </a:xfrm>
            <a:prstGeom prst="rect">
              <a:avLst/>
            </a:prstGeom>
            <a:noFill/>
          </p:spPr>
          <p:txBody>
            <a:bodyPr wrap="none" lIns="0" tIns="0" rIns="0" bIns="0" rtlCol="0" anchor="ctr">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25.4%</a:t>
              </a:r>
            </a:p>
          </p:txBody>
        </p:sp>
        <p:sp>
          <p:nvSpPr>
            <p:cNvPr id="64" name="TextBox 63">
              <a:extLst>
                <a:ext uri="{FF2B5EF4-FFF2-40B4-BE49-F238E27FC236}">
                  <a16:creationId xmlns:a16="http://schemas.microsoft.com/office/drawing/2014/main" id="{2D337F82-3800-E2F8-AAB6-43BB2DB92FEF}"/>
                </a:ext>
              </a:extLst>
            </p:cNvPr>
            <p:cNvSpPr txBox="1"/>
            <p:nvPr/>
          </p:nvSpPr>
          <p:spPr>
            <a:xfrm>
              <a:off x="2479134" y="3632303"/>
              <a:ext cx="327013" cy="138499"/>
            </a:xfrm>
            <a:prstGeom prst="rect">
              <a:avLst/>
            </a:prstGeom>
            <a:noFill/>
          </p:spPr>
          <p:txBody>
            <a:bodyPr wrap="none" lIns="0" tIns="0" rIns="0" bIns="0" rtlCol="0" anchor="ctr">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42.1%</a:t>
              </a:r>
            </a:p>
          </p:txBody>
        </p:sp>
        <p:sp>
          <p:nvSpPr>
            <p:cNvPr id="65" name="TextBox 64">
              <a:extLst>
                <a:ext uri="{FF2B5EF4-FFF2-40B4-BE49-F238E27FC236}">
                  <a16:creationId xmlns:a16="http://schemas.microsoft.com/office/drawing/2014/main" id="{2B84FE86-21EF-9D82-0D14-93D6CF91872E}"/>
                </a:ext>
              </a:extLst>
            </p:cNvPr>
            <p:cNvSpPr txBox="1"/>
            <p:nvPr/>
          </p:nvSpPr>
          <p:spPr>
            <a:xfrm>
              <a:off x="2471495" y="2684328"/>
              <a:ext cx="327013" cy="138499"/>
            </a:xfrm>
            <a:prstGeom prst="rect">
              <a:avLst/>
            </a:prstGeom>
            <a:noFill/>
          </p:spPr>
          <p:txBody>
            <a:bodyPr wrap="none" lIns="0" tIns="0" rIns="0" bIns="0" rtlCol="0" anchor="ctr">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68D2DE"/>
                  </a:solidFill>
                  <a:effectLst/>
                  <a:uLnTx/>
                  <a:uFillTx/>
                  <a:latin typeface="Arial" panose="020B0604020202020204"/>
                  <a:ea typeface="+mn-ea"/>
                  <a:cs typeface="+mn-cs"/>
                </a:rPr>
                <a:t>63.0%</a:t>
              </a:r>
            </a:p>
          </p:txBody>
        </p:sp>
        <p:sp>
          <p:nvSpPr>
            <p:cNvPr id="66" name="TextBox 65">
              <a:extLst>
                <a:ext uri="{FF2B5EF4-FFF2-40B4-BE49-F238E27FC236}">
                  <a16:creationId xmlns:a16="http://schemas.microsoft.com/office/drawing/2014/main" id="{13DF28EA-9D62-79CF-A90D-70247F6B795F}"/>
                </a:ext>
              </a:extLst>
            </p:cNvPr>
            <p:cNvSpPr txBox="1"/>
            <p:nvPr/>
          </p:nvSpPr>
          <p:spPr>
            <a:xfrm>
              <a:off x="4055644" y="3074739"/>
              <a:ext cx="327013" cy="138499"/>
            </a:xfrm>
            <a:prstGeom prst="rect">
              <a:avLst/>
            </a:prstGeom>
            <a:noFill/>
          </p:spPr>
          <p:txBody>
            <a:bodyPr wrap="none" lIns="0" tIns="0" rIns="0" bIns="0" rtlCol="0" anchor="ctr">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68D2DE"/>
                  </a:solidFill>
                  <a:effectLst/>
                  <a:uLnTx/>
                  <a:uFillTx/>
                  <a:latin typeface="Arial" panose="020B0604020202020204"/>
                  <a:ea typeface="+mn-ea"/>
                  <a:cs typeface="+mn-cs"/>
                </a:rPr>
                <a:t>45.1%</a:t>
              </a:r>
            </a:p>
          </p:txBody>
        </p:sp>
        <p:sp>
          <p:nvSpPr>
            <p:cNvPr id="67" name="TextBox 66">
              <a:extLst>
                <a:ext uri="{FF2B5EF4-FFF2-40B4-BE49-F238E27FC236}">
                  <a16:creationId xmlns:a16="http://schemas.microsoft.com/office/drawing/2014/main" id="{554ED61D-AE06-BD6E-DD08-CA041014DD08}"/>
                </a:ext>
              </a:extLst>
            </p:cNvPr>
            <p:cNvSpPr txBox="1"/>
            <p:nvPr/>
          </p:nvSpPr>
          <p:spPr>
            <a:xfrm>
              <a:off x="877664" y="4266178"/>
              <a:ext cx="1486506" cy="369332"/>
            </a:xfrm>
            <a:prstGeom prst="rect">
              <a:avLst/>
            </a:prstGeom>
            <a:noFill/>
          </p:spPr>
          <p:txBody>
            <a:bodyPr wrap="square" lIns="0" tIns="0" rIns="0" bIns="0" rtlCol="0" anchor="ctr">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Arial" panose="020B0604020202020204"/>
                  <a:ea typeface="+mn-ea"/>
                  <a:cs typeface="+mn-cs"/>
                </a:rPr>
                <a:t>Cumulative event rate</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Arial" panose="020B0604020202020204"/>
                  <a:ea typeface="+mn-ea"/>
                  <a:cs typeface="+mn-cs"/>
                </a:rPr>
                <a:t>Rucaparib: 53.9%</a:t>
              </a:r>
              <a:br>
                <a:rPr kumimoji="0" lang="en-GB" sz="800" b="0"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GB" sz="800" b="0" i="0" u="none" strike="noStrike" kern="1200" cap="none" spc="0" normalizeH="0" baseline="0" noProof="0" dirty="0">
                  <a:ln>
                    <a:noFill/>
                  </a:ln>
                  <a:solidFill>
                    <a:srgbClr val="000000"/>
                  </a:solidFill>
                  <a:effectLst/>
                  <a:uLnTx/>
                  <a:uFillTx/>
                  <a:latin typeface="Arial" panose="020B0604020202020204"/>
                  <a:ea typeface="+mn-ea"/>
                  <a:cs typeface="+mn-cs"/>
                </a:rPr>
                <a:t>Placebo: 70.3%</a:t>
              </a:r>
            </a:p>
          </p:txBody>
        </p:sp>
        <p:grpSp>
          <p:nvGrpSpPr>
            <p:cNvPr id="68" name="Group 67">
              <a:extLst>
                <a:ext uri="{FF2B5EF4-FFF2-40B4-BE49-F238E27FC236}">
                  <a16:creationId xmlns:a16="http://schemas.microsoft.com/office/drawing/2014/main" id="{D7A1B953-8422-E8A2-4E90-FDE4F17DF83C}"/>
                </a:ext>
              </a:extLst>
            </p:cNvPr>
            <p:cNvGrpSpPr/>
            <p:nvPr/>
          </p:nvGrpSpPr>
          <p:grpSpPr>
            <a:xfrm>
              <a:off x="836682" y="1811343"/>
              <a:ext cx="5204808" cy="1989870"/>
              <a:chOff x="1411288" y="1811338"/>
              <a:chExt cx="9388476" cy="2786062"/>
            </a:xfrm>
          </p:grpSpPr>
          <p:sp>
            <p:nvSpPr>
              <p:cNvPr id="130" name="Freeform 5">
                <a:extLst>
                  <a:ext uri="{FF2B5EF4-FFF2-40B4-BE49-F238E27FC236}">
                    <a16:creationId xmlns:a16="http://schemas.microsoft.com/office/drawing/2014/main" id="{2C025099-F033-50BA-EFDE-112ACCCA5ED8}"/>
                  </a:ext>
                </a:extLst>
              </p:cNvPr>
              <p:cNvSpPr>
                <a:spLocks/>
              </p:cNvSpPr>
              <p:nvPr/>
            </p:nvSpPr>
            <p:spPr bwMode="auto">
              <a:xfrm>
                <a:off x="1411288" y="1852613"/>
                <a:ext cx="9372600" cy="2676525"/>
              </a:xfrm>
              <a:custGeom>
                <a:avLst/>
                <a:gdLst>
                  <a:gd name="T0" fmla="*/ 164 w 5904"/>
                  <a:gd name="T1" fmla="*/ 0 h 1686"/>
                  <a:gd name="T2" fmla="*/ 254 w 5904"/>
                  <a:gd name="T3" fmla="*/ 29 h 1686"/>
                  <a:gd name="T4" fmla="*/ 347 w 5904"/>
                  <a:gd name="T5" fmla="*/ 48 h 1686"/>
                  <a:gd name="T6" fmla="*/ 451 w 5904"/>
                  <a:gd name="T7" fmla="*/ 62 h 1686"/>
                  <a:gd name="T8" fmla="*/ 496 w 5904"/>
                  <a:gd name="T9" fmla="*/ 100 h 1686"/>
                  <a:gd name="T10" fmla="*/ 555 w 5904"/>
                  <a:gd name="T11" fmla="*/ 117 h 1686"/>
                  <a:gd name="T12" fmla="*/ 581 w 5904"/>
                  <a:gd name="T13" fmla="*/ 162 h 1686"/>
                  <a:gd name="T14" fmla="*/ 631 w 5904"/>
                  <a:gd name="T15" fmla="*/ 259 h 1686"/>
                  <a:gd name="T16" fmla="*/ 740 w 5904"/>
                  <a:gd name="T17" fmla="*/ 293 h 1686"/>
                  <a:gd name="T18" fmla="*/ 854 w 5904"/>
                  <a:gd name="T19" fmla="*/ 309 h 1686"/>
                  <a:gd name="T20" fmla="*/ 880 w 5904"/>
                  <a:gd name="T21" fmla="*/ 331 h 1686"/>
                  <a:gd name="T22" fmla="*/ 921 w 5904"/>
                  <a:gd name="T23" fmla="*/ 347 h 1686"/>
                  <a:gd name="T24" fmla="*/ 966 w 5904"/>
                  <a:gd name="T25" fmla="*/ 359 h 1686"/>
                  <a:gd name="T26" fmla="*/ 985 w 5904"/>
                  <a:gd name="T27" fmla="*/ 404 h 1686"/>
                  <a:gd name="T28" fmla="*/ 1001 w 5904"/>
                  <a:gd name="T29" fmla="*/ 447 h 1686"/>
                  <a:gd name="T30" fmla="*/ 1037 w 5904"/>
                  <a:gd name="T31" fmla="*/ 545 h 1686"/>
                  <a:gd name="T32" fmla="*/ 1113 w 5904"/>
                  <a:gd name="T33" fmla="*/ 573 h 1686"/>
                  <a:gd name="T34" fmla="*/ 1153 w 5904"/>
                  <a:gd name="T35" fmla="*/ 585 h 1686"/>
                  <a:gd name="T36" fmla="*/ 1263 w 5904"/>
                  <a:gd name="T37" fmla="*/ 597 h 1686"/>
                  <a:gd name="T38" fmla="*/ 1334 w 5904"/>
                  <a:gd name="T39" fmla="*/ 611 h 1686"/>
                  <a:gd name="T40" fmla="*/ 1381 w 5904"/>
                  <a:gd name="T41" fmla="*/ 626 h 1686"/>
                  <a:gd name="T42" fmla="*/ 1403 w 5904"/>
                  <a:gd name="T43" fmla="*/ 664 h 1686"/>
                  <a:gd name="T44" fmla="*/ 1414 w 5904"/>
                  <a:gd name="T45" fmla="*/ 706 h 1686"/>
                  <a:gd name="T46" fmla="*/ 1431 w 5904"/>
                  <a:gd name="T47" fmla="*/ 747 h 1686"/>
                  <a:gd name="T48" fmla="*/ 1457 w 5904"/>
                  <a:gd name="T49" fmla="*/ 778 h 1686"/>
                  <a:gd name="T50" fmla="*/ 1571 w 5904"/>
                  <a:gd name="T51" fmla="*/ 811 h 1686"/>
                  <a:gd name="T52" fmla="*/ 1633 w 5904"/>
                  <a:gd name="T53" fmla="*/ 825 h 1686"/>
                  <a:gd name="T54" fmla="*/ 1702 w 5904"/>
                  <a:gd name="T55" fmla="*/ 840 h 1686"/>
                  <a:gd name="T56" fmla="*/ 1742 w 5904"/>
                  <a:gd name="T57" fmla="*/ 854 h 1686"/>
                  <a:gd name="T58" fmla="*/ 1815 w 5904"/>
                  <a:gd name="T59" fmla="*/ 885 h 1686"/>
                  <a:gd name="T60" fmla="*/ 1834 w 5904"/>
                  <a:gd name="T61" fmla="*/ 925 h 1686"/>
                  <a:gd name="T62" fmla="*/ 1846 w 5904"/>
                  <a:gd name="T63" fmla="*/ 978 h 1686"/>
                  <a:gd name="T64" fmla="*/ 1863 w 5904"/>
                  <a:gd name="T65" fmla="*/ 1001 h 1686"/>
                  <a:gd name="T66" fmla="*/ 1946 w 5904"/>
                  <a:gd name="T67" fmla="*/ 1016 h 1686"/>
                  <a:gd name="T68" fmla="*/ 2031 w 5904"/>
                  <a:gd name="T69" fmla="*/ 1023 h 1686"/>
                  <a:gd name="T70" fmla="*/ 2065 w 5904"/>
                  <a:gd name="T71" fmla="*/ 1037 h 1686"/>
                  <a:gd name="T72" fmla="*/ 2145 w 5904"/>
                  <a:gd name="T73" fmla="*/ 1051 h 1686"/>
                  <a:gd name="T74" fmla="*/ 2233 w 5904"/>
                  <a:gd name="T75" fmla="*/ 1070 h 1686"/>
                  <a:gd name="T76" fmla="*/ 2262 w 5904"/>
                  <a:gd name="T77" fmla="*/ 1097 h 1686"/>
                  <a:gd name="T78" fmla="*/ 2285 w 5904"/>
                  <a:gd name="T79" fmla="*/ 1116 h 1686"/>
                  <a:gd name="T80" fmla="*/ 2328 w 5904"/>
                  <a:gd name="T81" fmla="*/ 1137 h 1686"/>
                  <a:gd name="T82" fmla="*/ 2394 w 5904"/>
                  <a:gd name="T83" fmla="*/ 1151 h 1686"/>
                  <a:gd name="T84" fmla="*/ 2437 w 5904"/>
                  <a:gd name="T85" fmla="*/ 1166 h 1686"/>
                  <a:gd name="T86" fmla="*/ 2584 w 5904"/>
                  <a:gd name="T87" fmla="*/ 1173 h 1686"/>
                  <a:gd name="T88" fmla="*/ 2670 w 5904"/>
                  <a:gd name="T89" fmla="*/ 1204 h 1686"/>
                  <a:gd name="T90" fmla="*/ 2705 w 5904"/>
                  <a:gd name="T91" fmla="*/ 1225 h 1686"/>
                  <a:gd name="T92" fmla="*/ 2843 w 5904"/>
                  <a:gd name="T93" fmla="*/ 1249 h 1686"/>
                  <a:gd name="T94" fmla="*/ 3023 w 5904"/>
                  <a:gd name="T95" fmla="*/ 1261 h 1686"/>
                  <a:gd name="T96" fmla="*/ 3111 w 5904"/>
                  <a:gd name="T97" fmla="*/ 1313 h 1686"/>
                  <a:gd name="T98" fmla="*/ 3137 w 5904"/>
                  <a:gd name="T99" fmla="*/ 1332 h 1686"/>
                  <a:gd name="T100" fmla="*/ 3431 w 5904"/>
                  <a:gd name="T101" fmla="*/ 1332 h 1686"/>
                  <a:gd name="T102" fmla="*/ 3548 w 5904"/>
                  <a:gd name="T103" fmla="*/ 1349 h 1686"/>
                  <a:gd name="T104" fmla="*/ 3673 w 5904"/>
                  <a:gd name="T105" fmla="*/ 1380 h 1686"/>
                  <a:gd name="T106" fmla="*/ 3797 w 5904"/>
                  <a:gd name="T107" fmla="*/ 1389 h 1686"/>
                  <a:gd name="T108" fmla="*/ 3856 w 5904"/>
                  <a:gd name="T109" fmla="*/ 1410 h 1686"/>
                  <a:gd name="T110" fmla="*/ 3916 w 5904"/>
                  <a:gd name="T111" fmla="*/ 1434 h 1686"/>
                  <a:gd name="T112" fmla="*/ 3942 w 5904"/>
                  <a:gd name="T113" fmla="*/ 1470 h 1686"/>
                  <a:gd name="T114" fmla="*/ 3961 w 5904"/>
                  <a:gd name="T115" fmla="*/ 1491 h 1686"/>
                  <a:gd name="T116" fmla="*/ 4419 w 5904"/>
                  <a:gd name="T117" fmla="*/ 1551 h 1686"/>
                  <a:gd name="T118" fmla="*/ 4782 w 5904"/>
                  <a:gd name="T119" fmla="*/ 1596 h 1686"/>
                  <a:gd name="T120" fmla="*/ 4812 w 5904"/>
                  <a:gd name="T121" fmla="*/ 1644 h 1686"/>
                  <a:gd name="T122" fmla="*/ 5223 w 5904"/>
                  <a:gd name="T123" fmla="*/ 1686 h 1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04" h="1686">
                    <a:moveTo>
                      <a:pt x="0" y="0"/>
                    </a:moveTo>
                    <a:lnTo>
                      <a:pt x="164" y="0"/>
                    </a:lnTo>
                    <a:lnTo>
                      <a:pt x="164" y="29"/>
                    </a:lnTo>
                    <a:lnTo>
                      <a:pt x="254" y="29"/>
                    </a:lnTo>
                    <a:lnTo>
                      <a:pt x="254" y="48"/>
                    </a:lnTo>
                    <a:lnTo>
                      <a:pt x="347" y="48"/>
                    </a:lnTo>
                    <a:lnTo>
                      <a:pt x="347" y="62"/>
                    </a:lnTo>
                    <a:lnTo>
                      <a:pt x="451" y="62"/>
                    </a:lnTo>
                    <a:lnTo>
                      <a:pt x="451" y="100"/>
                    </a:lnTo>
                    <a:lnTo>
                      <a:pt x="496" y="100"/>
                    </a:lnTo>
                    <a:lnTo>
                      <a:pt x="496" y="117"/>
                    </a:lnTo>
                    <a:lnTo>
                      <a:pt x="555" y="117"/>
                    </a:lnTo>
                    <a:lnTo>
                      <a:pt x="555" y="162"/>
                    </a:lnTo>
                    <a:lnTo>
                      <a:pt x="581" y="162"/>
                    </a:lnTo>
                    <a:lnTo>
                      <a:pt x="581" y="259"/>
                    </a:lnTo>
                    <a:lnTo>
                      <a:pt x="631" y="259"/>
                    </a:lnTo>
                    <a:lnTo>
                      <a:pt x="631" y="293"/>
                    </a:lnTo>
                    <a:lnTo>
                      <a:pt x="740" y="293"/>
                    </a:lnTo>
                    <a:lnTo>
                      <a:pt x="740" y="309"/>
                    </a:lnTo>
                    <a:lnTo>
                      <a:pt x="854" y="309"/>
                    </a:lnTo>
                    <a:lnTo>
                      <a:pt x="854" y="331"/>
                    </a:lnTo>
                    <a:lnTo>
                      <a:pt x="880" y="331"/>
                    </a:lnTo>
                    <a:lnTo>
                      <a:pt x="880" y="347"/>
                    </a:lnTo>
                    <a:lnTo>
                      <a:pt x="921" y="347"/>
                    </a:lnTo>
                    <a:lnTo>
                      <a:pt x="921" y="359"/>
                    </a:lnTo>
                    <a:lnTo>
                      <a:pt x="966" y="359"/>
                    </a:lnTo>
                    <a:lnTo>
                      <a:pt x="966" y="404"/>
                    </a:lnTo>
                    <a:lnTo>
                      <a:pt x="985" y="404"/>
                    </a:lnTo>
                    <a:lnTo>
                      <a:pt x="985" y="447"/>
                    </a:lnTo>
                    <a:lnTo>
                      <a:pt x="1001" y="447"/>
                    </a:lnTo>
                    <a:lnTo>
                      <a:pt x="1001" y="545"/>
                    </a:lnTo>
                    <a:lnTo>
                      <a:pt x="1037" y="545"/>
                    </a:lnTo>
                    <a:lnTo>
                      <a:pt x="1037" y="573"/>
                    </a:lnTo>
                    <a:lnTo>
                      <a:pt x="1113" y="573"/>
                    </a:lnTo>
                    <a:lnTo>
                      <a:pt x="1113" y="585"/>
                    </a:lnTo>
                    <a:lnTo>
                      <a:pt x="1153" y="585"/>
                    </a:lnTo>
                    <a:lnTo>
                      <a:pt x="1153" y="597"/>
                    </a:lnTo>
                    <a:lnTo>
                      <a:pt x="1263" y="597"/>
                    </a:lnTo>
                    <a:lnTo>
                      <a:pt x="1263" y="611"/>
                    </a:lnTo>
                    <a:lnTo>
                      <a:pt x="1334" y="611"/>
                    </a:lnTo>
                    <a:lnTo>
                      <a:pt x="1334" y="626"/>
                    </a:lnTo>
                    <a:lnTo>
                      <a:pt x="1381" y="626"/>
                    </a:lnTo>
                    <a:lnTo>
                      <a:pt x="1381" y="664"/>
                    </a:lnTo>
                    <a:lnTo>
                      <a:pt x="1403" y="664"/>
                    </a:lnTo>
                    <a:lnTo>
                      <a:pt x="1403" y="706"/>
                    </a:lnTo>
                    <a:lnTo>
                      <a:pt x="1414" y="706"/>
                    </a:lnTo>
                    <a:lnTo>
                      <a:pt x="1414" y="747"/>
                    </a:lnTo>
                    <a:lnTo>
                      <a:pt x="1431" y="747"/>
                    </a:lnTo>
                    <a:lnTo>
                      <a:pt x="1431" y="778"/>
                    </a:lnTo>
                    <a:lnTo>
                      <a:pt x="1457" y="778"/>
                    </a:lnTo>
                    <a:lnTo>
                      <a:pt x="1457" y="811"/>
                    </a:lnTo>
                    <a:lnTo>
                      <a:pt x="1571" y="811"/>
                    </a:lnTo>
                    <a:lnTo>
                      <a:pt x="1571" y="825"/>
                    </a:lnTo>
                    <a:lnTo>
                      <a:pt x="1633" y="825"/>
                    </a:lnTo>
                    <a:lnTo>
                      <a:pt x="1633" y="840"/>
                    </a:lnTo>
                    <a:lnTo>
                      <a:pt x="1702" y="840"/>
                    </a:lnTo>
                    <a:lnTo>
                      <a:pt x="1702" y="854"/>
                    </a:lnTo>
                    <a:lnTo>
                      <a:pt x="1742" y="854"/>
                    </a:lnTo>
                    <a:lnTo>
                      <a:pt x="1815" y="854"/>
                    </a:lnTo>
                    <a:lnTo>
                      <a:pt x="1815" y="885"/>
                    </a:lnTo>
                    <a:lnTo>
                      <a:pt x="1834" y="885"/>
                    </a:lnTo>
                    <a:lnTo>
                      <a:pt x="1834" y="925"/>
                    </a:lnTo>
                    <a:lnTo>
                      <a:pt x="1846" y="925"/>
                    </a:lnTo>
                    <a:lnTo>
                      <a:pt x="1846" y="978"/>
                    </a:lnTo>
                    <a:lnTo>
                      <a:pt x="1863" y="978"/>
                    </a:lnTo>
                    <a:lnTo>
                      <a:pt x="1863" y="1001"/>
                    </a:lnTo>
                    <a:lnTo>
                      <a:pt x="1946" y="1001"/>
                    </a:lnTo>
                    <a:lnTo>
                      <a:pt x="1946" y="1016"/>
                    </a:lnTo>
                    <a:lnTo>
                      <a:pt x="2031" y="1016"/>
                    </a:lnTo>
                    <a:lnTo>
                      <a:pt x="2031" y="1023"/>
                    </a:lnTo>
                    <a:lnTo>
                      <a:pt x="2065" y="1023"/>
                    </a:lnTo>
                    <a:lnTo>
                      <a:pt x="2065" y="1037"/>
                    </a:lnTo>
                    <a:lnTo>
                      <a:pt x="2145" y="1037"/>
                    </a:lnTo>
                    <a:lnTo>
                      <a:pt x="2145" y="1051"/>
                    </a:lnTo>
                    <a:lnTo>
                      <a:pt x="2233" y="1051"/>
                    </a:lnTo>
                    <a:lnTo>
                      <a:pt x="2233" y="1070"/>
                    </a:lnTo>
                    <a:lnTo>
                      <a:pt x="2262" y="1070"/>
                    </a:lnTo>
                    <a:lnTo>
                      <a:pt x="2262" y="1097"/>
                    </a:lnTo>
                    <a:lnTo>
                      <a:pt x="2285" y="1097"/>
                    </a:lnTo>
                    <a:lnTo>
                      <a:pt x="2285" y="1116"/>
                    </a:lnTo>
                    <a:lnTo>
                      <a:pt x="2328" y="1116"/>
                    </a:lnTo>
                    <a:lnTo>
                      <a:pt x="2328" y="1137"/>
                    </a:lnTo>
                    <a:lnTo>
                      <a:pt x="2394" y="1137"/>
                    </a:lnTo>
                    <a:lnTo>
                      <a:pt x="2394" y="1151"/>
                    </a:lnTo>
                    <a:lnTo>
                      <a:pt x="2437" y="1151"/>
                    </a:lnTo>
                    <a:lnTo>
                      <a:pt x="2437" y="1166"/>
                    </a:lnTo>
                    <a:lnTo>
                      <a:pt x="2584" y="1166"/>
                    </a:lnTo>
                    <a:lnTo>
                      <a:pt x="2584" y="1173"/>
                    </a:lnTo>
                    <a:lnTo>
                      <a:pt x="2670" y="1173"/>
                    </a:lnTo>
                    <a:lnTo>
                      <a:pt x="2670" y="1204"/>
                    </a:lnTo>
                    <a:lnTo>
                      <a:pt x="2705" y="1204"/>
                    </a:lnTo>
                    <a:lnTo>
                      <a:pt x="2705" y="1225"/>
                    </a:lnTo>
                    <a:lnTo>
                      <a:pt x="2843" y="1225"/>
                    </a:lnTo>
                    <a:lnTo>
                      <a:pt x="2843" y="1249"/>
                    </a:lnTo>
                    <a:lnTo>
                      <a:pt x="3023" y="1249"/>
                    </a:lnTo>
                    <a:lnTo>
                      <a:pt x="3023" y="1261"/>
                    </a:lnTo>
                    <a:lnTo>
                      <a:pt x="3111" y="1261"/>
                    </a:lnTo>
                    <a:lnTo>
                      <a:pt x="3111" y="1313"/>
                    </a:lnTo>
                    <a:lnTo>
                      <a:pt x="3137" y="1313"/>
                    </a:lnTo>
                    <a:lnTo>
                      <a:pt x="3137" y="1332"/>
                    </a:lnTo>
                    <a:lnTo>
                      <a:pt x="3294" y="1332"/>
                    </a:lnTo>
                    <a:lnTo>
                      <a:pt x="3431" y="1332"/>
                    </a:lnTo>
                    <a:lnTo>
                      <a:pt x="3431" y="1349"/>
                    </a:lnTo>
                    <a:lnTo>
                      <a:pt x="3548" y="1349"/>
                    </a:lnTo>
                    <a:lnTo>
                      <a:pt x="3548" y="1380"/>
                    </a:lnTo>
                    <a:lnTo>
                      <a:pt x="3673" y="1380"/>
                    </a:lnTo>
                    <a:lnTo>
                      <a:pt x="3673" y="1389"/>
                    </a:lnTo>
                    <a:lnTo>
                      <a:pt x="3797" y="1389"/>
                    </a:lnTo>
                    <a:lnTo>
                      <a:pt x="3856" y="1389"/>
                    </a:lnTo>
                    <a:lnTo>
                      <a:pt x="3856" y="1410"/>
                    </a:lnTo>
                    <a:lnTo>
                      <a:pt x="3916" y="1410"/>
                    </a:lnTo>
                    <a:lnTo>
                      <a:pt x="3916" y="1434"/>
                    </a:lnTo>
                    <a:lnTo>
                      <a:pt x="3942" y="1434"/>
                    </a:lnTo>
                    <a:lnTo>
                      <a:pt x="3942" y="1470"/>
                    </a:lnTo>
                    <a:lnTo>
                      <a:pt x="3961" y="1470"/>
                    </a:lnTo>
                    <a:lnTo>
                      <a:pt x="3961" y="1491"/>
                    </a:lnTo>
                    <a:lnTo>
                      <a:pt x="4419" y="1491"/>
                    </a:lnTo>
                    <a:lnTo>
                      <a:pt x="4419" y="1551"/>
                    </a:lnTo>
                    <a:lnTo>
                      <a:pt x="4782" y="1551"/>
                    </a:lnTo>
                    <a:lnTo>
                      <a:pt x="4782" y="1596"/>
                    </a:lnTo>
                    <a:lnTo>
                      <a:pt x="4812" y="1596"/>
                    </a:lnTo>
                    <a:lnTo>
                      <a:pt x="4812" y="1644"/>
                    </a:lnTo>
                    <a:lnTo>
                      <a:pt x="5223" y="1644"/>
                    </a:lnTo>
                    <a:lnTo>
                      <a:pt x="5223" y="1686"/>
                    </a:lnTo>
                    <a:lnTo>
                      <a:pt x="5904" y="1686"/>
                    </a:lnTo>
                  </a:path>
                </a:pathLst>
              </a:custGeom>
              <a:ln w="19050">
                <a:solidFill>
                  <a:schemeClr val="accent4"/>
                </a:solidFill>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1" name="Line 59">
                <a:extLst>
                  <a:ext uri="{FF2B5EF4-FFF2-40B4-BE49-F238E27FC236}">
                    <a16:creationId xmlns:a16="http://schemas.microsoft.com/office/drawing/2014/main" id="{5456EA9D-3CE3-84EB-71DA-323A1D0DBD8C}"/>
                  </a:ext>
                </a:extLst>
              </p:cNvPr>
              <p:cNvSpPr>
                <a:spLocks noChangeShapeType="1"/>
              </p:cNvSpPr>
              <p:nvPr/>
            </p:nvSpPr>
            <p:spPr bwMode="auto">
              <a:xfrm>
                <a:off x="1660526" y="1811338"/>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2" name="Line 60">
                <a:extLst>
                  <a:ext uri="{FF2B5EF4-FFF2-40B4-BE49-F238E27FC236}">
                    <a16:creationId xmlns:a16="http://schemas.microsoft.com/office/drawing/2014/main" id="{C017E1E7-9DDE-CBE5-3422-B956594E241E}"/>
                  </a:ext>
                </a:extLst>
              </p:cNvPr>
              <p:cNvSpPr>
                <a:spLocks noChangeShapeType="1"/>
              </p:cNvSpPr>
              <p:nvPr/>
            </p:nvSpPr>
            <p:spPr bwMode="auto">
              <a:xfrm flipH="1">
                <a:off x="1611313" y="1860550"/>
                <a:ext cx="98425"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3" name="Line 61">
                <a:extLst>
                  <a:ext uri="{FF2B5EF4-FFF2-40B4-BE49-F238E27FC236}">
                    <a16:creationId xmlns:a16="http://schemas.microsoft.com/office/drawing/2014/main" id="{9664988C-181F-E1BC-0472-B9F41A524A34}"/>
                  </a:ext>
                </a:extLst>
              </p:cNvPr>
              <p:cNvSpPr>
                <a:spLocks noChangeShapeType="1"/>
              </p:cNvSpPr>
              <p:nvPr/>
            </p:nvSpPr>
            <p:spPr bwMode="auto">
              <a:xfrm>
                <a:off x="2055813" y="1893888"/>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4" name="Line 62">
                <a:extLst>
                  <a:ext uri="{FF2B5EF4-FFF2-40B4-BE49-F238E27FC236}">
                    <a16:creationId xmlns:a16="http://schemas.microsoft.com/office/drawing/2014/main" id="{77C52D28-67C6-3A7C-06B0-B90541264F69}"/>
                  </a:ext>
                </a:extLst>
              </p:cNvPr>
              <p:cNvSpPr>
                <a:spLocks noChangeShapeType="1"/>
              </p:cNvSpPr>
              <p:nvPr/>
            </p:nvSpPr>
            <p:spPr bwMode="auto">
              <a:xfrm flipH="1">
                <a:off x="2006601" y="1943100"/>
                <a:ext cx="98425"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5" name="Line 63">
                <a:extLst>
                  <a:ext uri="{FF2B5EF4-FFF2-40B4-BE49-F238E27FC236}">
                    <a16:creationId xmlns:a16="http://schemas.microsoft.com/office/drawing/2014/main" id="{334CE769-1DF1-245F-C2DA-802758A93700}"/>
                  </a:ext>
                </a:extLst>
              </p:cNvPr>
              <p:cNvSpPr>
                <a:spLocks noChangeShapeType="1"/>
              </p:cNvSpPr>
              <p:nvPr/>
            </p:nvSpPr>
            <p:spPr bwMode="auto">
              <a:xfrm>
                <a:off x="2105026" y="1909763"/>
                <a:ext cx="0" cy="10160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6" name="Line 64">
                <a:extLst>
                  <a:ext uri="{FF2B5EF4-FFF2-40B4-BE49-F238E27FC236}">
                    <a16:creationId xmlns:a16="http://schemas.microsoft.com/office/drawing/2014/main" id="{1F38FB3D-B325-132F-2A48-A063A0E7F68A}"/>
                  </a:ext>
                </a:extLst>
              </p:cNvPr>
              <p:cNvSpPr>
                <a:spLocks noChangeShapeType="1"/>
              </p:cNvSpPr>
              <p:nvPr/>
            </p:nvSpPr>
            <p:spPr bwMode="auto">
              <a:xfrm flipH="1">
                <a:off x="2055813" y="1958975"/>
                <a:ext cx="101600"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7" name="Line 65">
                <a:extLst>
                  <a:ext uri="{FF2B5EF4-FFF2-40B4-BE49-F238E27FC236}">
                    <a16:creationId xmlns:a16="http://schemas.microsoft.com/office/drawing/2014/main" id="{0ADBE1B4-BE8D-0CBC-72B3-169DE99EA42E}"/>
                  </a:ext>
                </a:extLst>
              </p:cNvPr>
              <p:cNvSpPr>
                <a:spLocks noChangeShapeType="1"/>
              </p:cNvSpPr>
              <p:nvPr/>
            </p:nvSpPr>
            <p:spPr bwMode="auto">
              <a:xfrm>
                <a:off x="2297113" y="2022475"/>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8" name="Line 66">
                <a:extLst>
                  <a:ext uri="{FF2B5EF4-FFF2-40B4-BE49-F238E27FC236}">
                    <a16:creationId xmlns:a16="http://schemas.microsoft.com/office/drawing/2014/main" id="{F5D92754-31B9-1C1F-03A9-5FC03CA4D908}"/>
                  </a:ext>
                </a:extLst>
              </p:cNvPr>
              <p:cNvSpPr>
                <a:spLocks noChangeShapeType="1"/>
              </p:cNvSpPr>
              <p:nvPr/>
            </p:nvSpPr>
            <p:spPr bwMode="auto">
              <a:xfrm flipH="1">
                <a:off x="2247901" y="2071688"/>
                <a:ext cx="98425"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9" name="Line 67">
                <a:extLst>
                  <a:ext uri="{FF2B5EF4-FFF2-40B4-BE49-F238E27FC236}">
                    <a16:creationId xmlns:a16="http://schemas.microsoft.com/office/drawing/2014/main" id="{B5826BC1-B306-D278-8B88-E26E1DB5F6AA}"/>
                  </a:ext>
                </a:extLst>
              </p:cNvPr>
              <p:cNvSpPr>
                <a:spLocks noChangeShapeType="1"/>
              </p:cNvSpPr>
              <p:nvPr/>
            </p:nvSpPr>
            <p:spPr bwMode="auto">
              <a:xfrm>
                <a:off x="2319338" y="2055813"/>
                <a:ext cx="0" cy="103188"/>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0" name="Line 68">
                <a:extLst>
                  <a:ext uri="{FF2B5EF4-FFF2-40B4-BE49-F238E27FC236}">
                    <a16:creationId xmlns:a16="http://schemas.microsoft.com/office/drawing/2014/main" id="{F8E9E119-02C4-CC31-C481-3BFB986617FE}"/>
                  </a:ext>
                </a:extLst>
              </p:cNvPr>
              <p:cNvSpPr>
                <a:spLocks noChangeShapeType="1"/>
              </p:cNvSpPr>
              <p:nvPr/>
            </p:nvSpPr>
            <p:spPr bwMode="auto">
              <a:xfrm flipH="1">
                <a:off x="2270126" y="2109788"/>
                <a:ext cx="98425"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1" name="Line 69">
                <a:extLst>
                  <a:ext uri="{FF2B5EF4-FFF2-40B4-BE49-F238E27FC236}">
                    <a16:creationId xmlns:a16="http://schemas.microsoft.com/office/drawing/2014/main" id="{050FEF1F-364C-FFD2-290B-688FE19E0155}"/>
                  </a:ext>
                </a:extLst>
              </p:cNvPr>
              <p:cNvSpPr>
                <a:spLocks noChangeShapeType="1"/>
              </p:cNvSpPr>
              <p:nvPr/>
            </p:nvSpPr>
            <p:spPr bwMode="auto">
              <a:xfrm>
                <a:off x="2459038" y="2271713"/>
                <a:ext cx="0" cy="10160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2" name="Line 70">
                <a:extLst>
                  <a:ext uri="{FF2B5EF4-FFF2-40B4-BE49-F238E27FC236}">
                    <a16:creationId xmlns:a16="http://schemas.microsoft.com/office/drawing/2014/main" id="{EFC600AA-2E78-F57A-2C74-D8EC61FE6517}"/>
                  </a:ext>
                </a:extLst>
              </p:cNvPr>
              <p:cNvSpPr>
                <a:spLocks noChangeShapeType="1"/>
              </p:cNvSpPr>
              <p:nvPr/>
            </p:nvSpPr>
            <p:spPr bwMode="auto">
              <a:xfrm flipH="1">
                <a:off x="2409826" y="2324100"/>
                <a:ext cx="98425"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3" name="Line 71">
                <a:extLst>
                  <a:ext uri="{FF2B5EF4-FFF2-40B4-BE49-F238E27FC236}">
                    <a16:creationId xmlns:a16="http://schemas.microsoft.com/office/drawing/2014/main" id="{AB085EC4-3714-9B92-33A1-51A1DDC2E356}"/>
                  </a:ext>
                </a:extLst>
              </p:cNvPr>
              <p:cNvSpPr>
                <a:spLocks noChangeShapeType="1"/>
              </p:cNvSpPr>
              <p:nvPr/>
            </p:nvSpPr>
            <p:spPr bwMode="auto">
              <a:xfrm>
                <a:off x="2579688" y="2293938"/>
                <a:ext cx="0" cy="103188"/>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4" name="Line 72">
                <a:extLst>
                  <a:ext uri="{FF2B5EF4-FFF2-40B4-BE49-F238E27FC236}">
                    <a16:creationId xmlns:a16="http://schemas.microsoft.com/office/drawing/2014/main" id="{28328CD8-9795-18B6-B954-3D3EFBF3B1C5}"/>
                  </a:ext>
                </a:extLst>
              </p:cNvPr>
              <p:cNvSpPr>
                <a:spLocks noChangeShapeType="1"/>
              </p:cNvSpPr>
              <p:nvPr/>
            </p:nvSpPr>
            <p:spPr bwMode="auto">
              <a:xfrm flipH="1">
                <a:off x="2527301" y="2347913"/>
                <a:ext cx="101600"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5" name="Line 73">
                <a:extLst>
                  <a:ext uri="{FF2B5EF4-FFF2-40B4-BE49-F238E27FC236}">
                    <a16:creationId xmlns:a16="http://schemas.microsoft.com/office/drawing/2014/main" id="{112C2B54-01D2-9EA4-6A68-1C95ADC3CD4C}"/>
                  </a:ext>
                </a:extLst>
              </p:cNvPr>
              <p:cNvSpPr>
                <a:spLocks noChangeShapeType="1"/>
              </p:cNvSpPr>
              <p:nvPr/>
            </p:nvSpPr>
            <p:spPr bwMode="auto">
              <a:xfrm>
                <a:off x="2771776" y="2324100"/>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6" name="Line 74">
                <a:extLst>
                  <a:ext uri="{FF2B5EF4-FFF2-40B4-BE49-F238E27FC236}">
                    <a16:creationId xmlns:a16="http://schemas.microsoft.com/office/drawing/2014/main" id="{9217BA1F-9D6E-7D29-E8AD-29730A459D61}"/>
                  </a:ext>
                </a:extLst>
              </p:cNvPr>
              <p:cNvSpPr>
                <a:spLocks noChangeShapeType="1"/>
              </p:cNvSpPr>
              <p:nvPr/>
            </p:nvSpPr>
            <p:spPr bwMode="auto">
              <a:xfrm flipH="1">
                <a:off x="2722563" y="2373313"/>
                <a:ext cx="98425"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7" name="Line 75">
                <a:extLst>
                  <a:ext uri="{FF2B5EF4-FFF2-40B4-BE49-F238E27FC236}">
                    <a16:creationId xmlns:a16="http://schemas.microsoft.com/office/drawing/2014/main" id="{47EF099E-541F-4775-6A05-F90D5430E30E}"/>
                  </a:ext>
                </a:extLst>
              </p:cNvPr>
              <p:cNvSpPr>
                <a:spLocks noChangeShapeType="1"/>
              </p:cNvSpPr>
              <p:nvPr/>
            </p:nvSpPr>
            <p:spPr bwMode="auto">
              <a:xfrm>
                <a:off x="2978151" y="2474913"/>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8" name="Line 76">
                <a:extLst>
                  <a:ext uri="{FF2B5EF4-FFF2-40B4-BE49-F238E27FC236}">
                    <a16:creationId xmlns:a16="http://schemas.microsoft.com/office/drawing/2014/main" id="{C2CAD45B-C636-0651-0D89-C086E17A88B3}"/>
                  </a:ext>
                </a:extLst>
              </p:cNvPr>
              <p:cNvSpPr>
                <a:spLocks noChangeShapeType="1"/>
              </p:cNvSpPr>
              <p:nvPr/>
            </p:nvSpPr>
            <p:spPr bwMode="auto">
              <a:xfrm flipH="1">
                <a:off x="2928938" y="2524125"/>
                <a:ext cx="98425"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9" name="Line 77">
                <a:extLst>
                  <a:ext uri="{FF2B5EF4-FFF2-40B4-BE49-F238E27FC236}">
                    <a16:creationId xmlns:a16="http://schemas.microsoft.com/office/drawing/2014/main" id="{EA0705D6-1EBF-A893-F5BE-863C1910126B}"/>
                  </a:ext>
                </a:extLst>
              </p:cNvPr>
              <p:cNvSpPr>
                <a:spLocks noChangeShapeType="1"/>
              </p:cNvSpPr>
              <p:nvPr/>
            </p:nvSpPr>
            <p:spPr bwMode="auto">
              <a:xfrm>
                <a:off x="2997201" y="2524125"/>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0" name="Line 78">
                <a:extLst>
                  <a:ext uri="{FF2B5EF4-FFF2-40B4-BE49-F238E27FC236}">
                    <a16:creationId xmlns:a16="http://schemas.microsoft.com/office/drawing/2014/main" id="{DBD920E4-0A82-BCFF-CD86-908ED3F7539C}"/>
                  </a:ext>
                </a:extLst>
              </p:cNvPr>
              <p:cNvSpPr>
                <a:spLocks noChangeShapeType="1"/>
              </p:cNvSpPr>
              <p:nvPr/>
            </p:nvSpPr>
            <p:spPr bwMode="auto">
              <a:xfrm flipH="1">
                <a:off x="2947988" y="2573338"/>
                <a:ext cx="101600"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1" name="Line 79">
                <a:extLst>
                  <a:ext uri="{FF2B5EF4-FFF2-40B4-BE49-F238E27FC236}">
                    <a16:creationId xmlns:a16="http://schemas.microsoft.com/office/drawing/2014/main" id="{DDC01480-EF84-83C9-97ED-6B1518BA9D4C}"/>
                  </a:ext>
                </a:extLst>
              </p:cNvPr>
              <p:cNvSpPr>
                <a:spLocks noChangeShapeType="1"/>
              </p:cNvSpPr>
              <p:nvPr/>
            </p:nvSpPr>
            <p:spPr bwMode="auto">
              <a:xfrm>
                <a:off x="2997201" y="2622550"/>
                <a:ext cx="0" cy="10160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2" name="Line 80">
                <a:extLst>
                  <a:ext uri="{FF2B5EF4-FFF2-40B4-BE49-F238E27FC236}">
                    <a16:creationId xmlns:a16="http://schemas.microsoft.com/office/drawing/2014/main" id="{6F3CD9CA-0866-55B6-AA90-189D3D598E00}"/>
                  </a:ext>
                </a:extLst>
              </p:cNvPr>
              <p:cNvSpPr>
                <a:spLocks noChangeShapeType="1"/>
              </p:cNvSpPr>
              <p:nvPr/>
            </p:nvSpPr>
            <p:spPr bwMode="auto">
              <a:xfrm flipH="1">
                <a:off x="2947988" y="2676525"/>
                <a:ext cx="101600"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3" name="Line 81">
                <a:extLst>
                  <a:ext uri="{FF2B5EF4-FFF2-40B4-BE49-F238E27FC236}">
                    <a16:creationId xmlns:a16="http://schemas.microsoft.com/office/drawing/2014/main" id="{FF6421E8-05B2-4601-FCB5-2D86741EF831}"/>
                  </a:ext>
                </a:extLst>
              </p:cNvPr>
              <p:cNvSpPr>
                <a:spLocks noChangeShapeType="1"/>
              </p:cNvSpPr>
              <p:nvPr/>
            </p:nvSpPr>
            <p:spPr bwMode="auto">
              <a:xfrm>
                <a:off x="3060701" y="2709863"/>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4" name="Line 82">
                <a:extLst>
                  <a:ext uri="{FF2B5EF4-FFF2-40B4-BE49-F238E27FC236}">
                    <a16:creationId xmlns:a16="http://schemas.microsoft.com/office/drawing/2014/main" id="{6715E9CF-37FF-47E7-68E6-34D9220CD495}"/>
                  </a:ext>
                </a:extLst>
              </p:cNvPr>
              <p:cNvSpPr>
                <a:spLocks noChangeShapeType="1"/>
              </p:cNvSpPr>
              <p:nvPr/>
            </p:nvSpPr>
            <p:spPr bwMode="auto">
              <a:xfrm flipH="1">
                <a:off x="3013076" y="2759075"/>
                <a:ext cx="101600"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5" name="Line 83">
                <a:extLst>
                  <a:ext uri="{FF2B5EF4-FFF2-40B4-BE49-F238E27FC236}">
                    <a16:creationId xmlns:a16="http://schemas.microsoft.com/office/drawing/2014/main" id="{AE4799DF-8A8D-136E-3FAF-360BB6BFDEDC}"/>
                  </a:ext>
                </a:extLst>
              </p:cNvPr>
              <p:cNvSpPr>
                <a:spLocks noChangeShapeType="1"/>
              </p:cNvSpPr>
              <p:nvPr/>
            </p:nvSpPr>
            <p:spPr bwMode="auto">
              <a:xfrm>
                <a:off x="3049588" y="2676525"/>
                <a:ext cx="0" cy="96838"/>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6" name="Line 84">
                <a:extLst>
                  <a:ext uri="{FF2B5EF4-FFF2-40B4-BE49-F238E27FC236}">
                    <a16:creationId xmlns:a16="http://schemas.microsoft.com/office/drawing/2014/main" id="{1F12534A-6230-C45C-3FA4-D7CE1E94C284}"/>
                  </a:ext>
                </a:extLst>
              </p:cNvPr>
              <p:cNvSpPr>
                <a:spLocks noChangeShapeType="1"/>
              </p:cNvSpPr>
              <p:nvPr/>
            </p:nvSpPr>
            <p:spPr bwMode="auto">
              <a:xfrm flipH="1">
                <a:off x="2997201" y="2724150"/>
                <a:ext cx="101600"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7" name="Line 85">
                <a:extLst>
                  <a:ext uri="{FF2B5EF4-FFF2-40B4-BE49-F238E27FC236}">
                    <a16:creationId xmlns:a16="http://schemas.microsoft.com/office/drawing/2014/main" id="{C792B3DC-CF7B-3FBD-F8EB-45123F83DBB3}"/>
                  </a:ext>
                </a:extLst>
              </p:cNvPr>
              <p:cNvSpPr>
                <a:spLocks noChangeShapeType="1"/>
              </p:cNvSpPr>
              <p:nvPr/>
            </p:nvSpPr>
            <p:spPr bwMode="auto">
              <a:xfrm>
                <a:off x="3230563" y="2759075"/>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8" name="Line 86">
                <a:extLst>
                  <a:ext uri="{FF2B5EF4-FFF2-40B4-BE49-F238E27FC236}">
                    <a16:creationId xmlns:a16="http://schemas.microsoft.com/office/drawing/2014/main" id="{D335E533-FF0B-4880-AF59-1F0188BDE8A4}"/>
                  </a:ext>
                </a:extLst>
              </p:cNvPr>
              <p:cNvSpPr>
                <a:spLocks noChangeShapeType="1"/>
              </p:cNvSpPr>
              <p:nvPr/>
            </p:nvSpPr>
            <p:spPr bwMode="auto">
              <a:xfrm flipH="1">
                <a:off x="3181351" y="2808288"/>
                <a:ext cx="101600"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9" name="Line 87">
                <a:extLst>
                  <a:ext uri="{FF2B5EF4-FFF2-40B4-BE49-F238E27FC236}">
                    <a16:creationId xmlns:a16="http://schemas.microsoft.com/office/drawing/2014/main" id="{9DC8E400-CB0A-9A43-BC90-0FF5A80A1D9F}"/>
                  </a:ext>
                </a:extLst>
              </p:cNvPr>
              <p:cNvSpPr>
                <a:spLocks noChangeShapeType="1"/>
              </p:cNvSpPr>
              <p:nvPr/>
            </p:nvSpPr>
            <p:spPr bwMode="auto">
              <a:xfrm>
                <a:off x="3302001" y="2773363"/>
                <a:ext cx="0" cy="103188"/>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0" name="Line 88">
                <a:extLst>
                  <a:ext uri="{FF2B5EF4-FFF2-40B4-BE49-F238E27FC236}">
                    <a16:creationId xmlns:a16="http://schemas.microsoft.com/office/drawing/2014/main" id="{448AD310-4EAC-CB8C-6FDB-35EF993BBF3A}"/>
                  </a:ext>
                </a:extLst>
              </p:cNvPr>
              <p:cNvSpPr>
                <a:spLocks noChangeShapeType="1"/>
              </p:cNvSpPr>
              <p:nvPr/>
            </p:nvSpPr>
            <p:spPr bwMode="auto">
              <a:xfrm flipH="1">
                <a:off x="3249613" y="2822575"/>
                <a:ext cx="101600"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1" name="Line 89">
                <a:extLst>
                  <a:ext uri="{FF2B5EF4-FFF2-40B4-BE49-F238E27FC236}">
                    <a16:creationId xmlns:a16="http://schemas.microsoft.com/office/drawing/2014/main" id="{B8EA055F-3DB2-F8D1-2684-D68E80C13C2F}"/>
                  </a:ext>
                </a:extLst>
              </p:cNvPr>
              <p:cNvSpPr>
                <a:spLocks noChangeShapeType="1"/>
              </p:cNvSpPr>
              <p:nvPr/>
            </p:nvSpPr>
            <p:spPr bwMode="auto">
              <a:xfrm>
                <a:off x="3471863" y="2773363"/>
                <a:ext cx="0" cy="103188"/>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2" name="Line 90">
                <a:extLst>
                  <a:ext uri="{FF2B5EF4-FFF2-40B4-BE49-F238E27FC236}">
                    <a16:creationId xmlns:a16="http://schemas.microsoft.com/office/drawing/2014/main" id="{42C655AB-6DC6-95D4-396B-87E264C232F7}"/>
                  </a:ext>
                </a:extLst>
              </p:cNvPr>
              <p:cNvSpPr>
                <a:spLocks noChangeShapeType="1"/>
              </p:cNvSpPr>
              <p:nvPr/>
            </p:nvSpPr>
            <p:spPr bwMode="auto">
              <a:xfrm flipH="1">
                <a:off x="3422651" y="2822575"/>
                <a:ext cx="98425"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3" name="Line 91">
                <a:extLst>
                  <a:ext uri="{FF2B5EF4-FFF2-40B4-BE49-F238E27FC236}">
                    <a16:creationId xmlns:a16="http://schemas.microsoft.com/office/drawing/2014/main" id="{716DCF6A-6F35-2CF0-6398-2D04EA1168AD}"/>
                  </a:ext>
                </a:extLst>
              </p:cNvPr>
              <p:cNvSpPr>
                <a:spLocks noChangeShapeType="1"/>
              </p:cNvSpPr>
              <p:nvPr/>
            </p:nvSpPr>
            <p:spPr bwMode="auto">
              <a:xfrm>
                <a:off x="3619501" y="2838450"/>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4" name="Line 92">
                <a:extLst>
                  <a:ext uri="{FF2B5EF4-FFF2-40B4-BE49-F238E27FC236}">
                    <a16:creationId xmlns:a16="http://schemas.microsoft.com/office/drawing/2014/main" id="{56E6DD85-E04B-0451-C2AA-E1391D52BFC6}"/>
                  </a:ext>
                </a:extLst>
              </p:cNvPr>
              <p:cNvSpPr>
                <a:spLocks noChangeShapeType="1"/>
              </p:cNvSpPr>
              <p:nvPr/>
            </p:nvSpPr>
            <p:spPr bwMode="auto">
              <a:xfrm flipH="1">
                <a:off x="3570288" y="2887663"/>
                <a:ext cx="98425"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5" name="Line 93">
                <a:extLst>
                  <a:ext uri="{FF2B5EF4-FFF2-40B4-BE49-F238E27FC236}">
                    <a16:creationId xmlns:a16="http://schemas.microsoft.com/office/drawing/2014/main" id="{C66E7E85-9348-9EC0-D83C-4E1957505B53}"/>
                  </a:ext>
                </a:extLst>
              </p:cNvPr>
              <p:cNvSpPr>
                <a:spLocks noChangeShapeType="1"/>
              </p:cNvSpPr>
              <p:nvPr/>
            </p:nvSpPr>
            <p:spPr bwMode="auto">
              <a:xfrm>
                <a:off x="3619501" y="2857500"/>
                <a:ext cx="0" cy="10160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6" name="Line 94">
                <a:extLst>
                  <a:ext uri="{FF2B5EF4-FFF2-40B4-BE49-F238E27FC236}">
                    <a16:creationId xmlns:a16="http://schemas.microsoft.com/office/drawing/2014/main" id="{E08EC5E6-BC5E-53A5-40F3-50E531951131}"/>
                  </a:ext>
                </a:extLst>
              </p:cNvPr>
              <p:cNvSpPr>
                <a:spLocks noChangeShapeType="1"/>
              </p:cNvSpPr>
              <p:nvPr/>
            </p:nvSpPr>
            <p:spPr bwMode="auto">
              <a:xfrm flipH="1">
                <a:off x="3570288" y="2909888"/>
                <a:ext cx="98425"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7" name="Line 95">
                <a:extLst>
                  <a:ext uri="{FF2B5EF4-FFF2-40B4-BE49-F238E27FC236}">
                    <a16:creationId xmlns:a16="http://schemas.microsoft.com/office/drawing/2014/main" id="{6122DCEC-F549-5E10-97DD-5B2C7FB26477}"/>
                  </a:ext>
                </a:extLst>
              </p:cNvPr>
              <p:cNvSpPr>
                <a:spLocks noChangeShapeType="1"/>
              </p:cNvSpPr>
              <p:nvPr/>
            </p:nvSpPr>
            <p:spPr bwMode="auto">
              <a:xfrm>
                <a:off x="3690938" y="3033713"/>
                <a:ext cx="0" cy="103188"/>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8" name="Line 96">
                <a:extLst>
                  <a:ext uri="{FF2B5EF4-FFF2-40B4-BE49-F238E27FC236}">
                    <a16:creationId xmlns:a16="http://schemas.microsoft.com/office/drawing/2014/main" id="{53FA6552-C94A-6B78-765D-20812B0E1E37}"/>
                  </a:ext>
                </a:extLst>
              </p:cNvPr>
              <p:cNvSpPr>
                <a:spLocks noChangeShapeType="1"/>
              </p:cNvSpPr>
              <p:nvPr/>
            </p:nvSpPr>
            <p:spPr bwMode="auto">
              <a:xfrm flipH="1">
                <a:off x="3641726" y="3082925"/>
                <a:ext cx="98425"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9" name="Line 97">
                <a:extLst>
                  <a:ext uri="{FF2B5EF4-FFF2-40B4-BE49-F238E27FC236}">
                    <a16:creationId xmlns:a16="http://schemas.microsoft.com/office/drawing/2014/main" id="{2089440D-41AA-6939-4FB1-1F6E5A038F7B}"/>
                  </a:ext>
                </a:extLst>
              </p:cNvPr>
              <p:cNvSpPr>
                <a:spLocks noChangeShapeType="1"/>
              </p:cNvSpPr>
              <p:nvPr/>
            </p:nvSpPr>
            <p:spPr bwMode="auto">
              <a:xfrm>
                <a:off x="3740151" y="3082925"/>
                <a:ext cx="0" cy="103188"/>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0" name="Line 98">
                <a:extLst>
                  <a:ext uri="{FF2B5EF4-FFF2-40B4-BE49-F238E27FC236}">
                    <a16:creationId xmlns:a16="http://schemas.microsoft.com/office/drawing/2014/main" id="{BCC24EC2-B108-00B1-D2A6-217DA43E60CD}"/>
                  </a:ext>
                </a:extLst>
              </p:cNvPr>
              <p:cNvSpPr>
                <a:spLocks noChangeShapeType="1"/>
              </p:cNvSpPr>
              <p:nvPr/>
            </p:nvSpPr>
            <p:spPr bwMode="auto">
              <a:xfrm flipH="1">
                <a:off x="3690938" y="3136900"/>
                <a:ext cx="96838"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1" name="Line 99">
                <a:extLst>
                  <a:ext uri="{FF2B5EF4-FFF2-40B4-BE49-F238E27FC236}">
                    <a16:creationId xmlns:a16="http://schemas.microsoft.com/office/drawing/2014/main" id="{62FE7886-E114-56B2-0018-87B05D577799}"/>
                  </a:ext>
                </a:extLst>
              </p:cNvPr>
              <p:cNvSpPr>
                <a:spLocks noChangeShapeType="1"/>
              </p:cNvSpPr>
              <p:nvPr/>
            </p:nvSpPr>
            <p:spPr bwMode="auto">
              <a:xfrm>
                <a:off x="4292601" y="3155950"/>
                <a:ext cx="0" cy="10160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2" name="Line 100">
                <a:extLst>
                  <a:ext uri="{FF2B5EF4-FFF2-40B4-BE49-F238E27FC236}">
                    <a16:creationId xmlns:a16="http://schemas.microsoft.com/office/drawing/2014/main" id="{F35E99D5-A4E6-BB15-0383-4674A3914293}"/>
                  </a:ext>
                </a:extLst>
              </p:cNvPr>
              <p:cNvSpPr>
                <a:spLocks noChangeShapeType="1"/>
              </p:cNvSpPr>
              <p:nvPr/>
            </p:nvSpPr>
            <p:spPr bwMode="auto">
              <a:xfrm flipH="1">
                <a:off x="4244976" y="3208338"/>
                <a:ext cx="96838"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3" name="Line 101">
                <a:extLst>
                  <a:ext uri="{FF2B5EF4-FFF2-40B4-BE49-F238E27FC236}">
                    <a16:creationId xmlns:a16="http://schemas.microsoft.com/office/drawing/2014/main" id="{3F41F294-5064-37CE-1B4D-127BE8BC9DB4}"/>
                  </a:ext>
                </a:extLst>
              </p:cNvPr>
              <p:cNvSpPr>
                <a:spLocks noChangeShapeType="1"/>
              </p:cNvSpPr>
              <p:nvPr/>
            </p:nvSpPr>
            <p:spPr bwMode="auto">
              <a:xfrm>
                <a:off x="4503738" y="3400425"/>
                <a:ext cx="0" cy="10160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4" name="Line 102">
                <a:extLst>
                  <a:ext uri="{FF2B5EF4-FFF2-40B4-BE49-F238E27FC236}">
                    <a16:creationId xmlns:a16="http://schemas.microsoft.com/office/drawing/2014/main" id="{BB892FE4-9FCB-769B-4A1C-AA7CE77647C9}"/>
                  </a:ext>
                </a:extLst>
              </p:cNvPr>
              <p:cNvSpPr>
                <a:spLocks noChangeShapeType="1"/>
              </p:cNvSpPr>
              <p:nvPr/>
            </p:nvSpPr>
            <p:spPr bwMode="auto">
              <a:xfrm flipH="1">
                <a:off x="4454526" y="3454400"/>
                <a:ext cx="98425"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5" name="Line 103">
                <a:extLst>
                  <a:ext uri="{FF2B5EF4-FFF2-40B4-BE49-F238E27FC236}">
                    <a16:creationId xmlns:a16="http://schemas.microsoft.com/office/drawing/2014/main" id="{6527DA54-1EC7-BF20-69D9-B94B58E62679}"/>
                  </a:ext>
                </a:extLst>
              </p:cNvPr>
              <p:cNvSpPr>
                <a:spLocks noChangeShapeType="1"/>
              </p:cNvSpPr>
              <p:nvPr/>
            </p:nvSpPr>
            <p:spPr bwMode="auto">
              <a:xfrm>
                <a:off x="4956176" y="3487738"/>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6" name="Line 104">
                <a:extLst>
                  <a:ext uri="{FF2B5EF4-FFF2-40B4-BE49-F238E27FC236}">
                    <a16:creationId xmlns:a16="http://schemas.microsoft.com/office/drawing/2014/main" id="{E56CA488-6F48-7384-84F9-4D957875AF16}"/>
                  </a:ext>
                </a:extLst>
              </p:cNvPr>
              <p:cNvSpPr>
                <a:spLocks noChangeShapeType="1"/>
              </p:cNvSpPr>
              <p:nvPr/>
            </p:nvSpPr>
            <p:spPr bwMode="auto">
              <a:xfrm flipH="1">
                <a:off x="4906963" y="3536950"/>
                <a:ext cx="98425"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7" name="Line 105">
                <a:extLst>
                  <a:ext uri="{FF2B5EF4-FFF2-40B4-BE49-F238E27FC236}">
                    <a16:creationId xmlns:a16="http://schemas.microsoft.com/office/drawing/2014/main" id="{994788E1-B5A6-7964-FB41-723852331CB9}"/>
                  </a:ext>
                </a:extLst>
              </p:cNvPr>
              <p:cNvSpPr>
                <a:spLocks noChangeShapeType="1"/>
              </p:cNvSpPr>
              <p:nvPr/>
            </p:nvSpPr>
            <p:spPr bwMode="auto">
              <a:xfrm>
                <a:off x="4994276" y="3536950"/>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8" name="Line 106">
                <a:extLst>
                  <a:ext uri="{FF2B5EF4-FFF2-40B4-BE49-F238E27FC236}">
                    <a16:creationId xmlns:a16="http://schemas.microsoft.com/office/drawing/2014/main" id="{8399A2F4-4821-76D8-2FE4-D1604C5FA767}"/>
                  </a:ext>
                </a:extLst>
              </p:cNvPr>
              <p:cNvSpPr>
                <a:spLocks noChangeShapeType="1"/>
              </p:cNvSpPr>
              <p:nvPr/>
            </p:nvSpPr>
            <p:spPr bwMode="auto">
              <a:xfrm flipH="1">
                <a:off x="4945063" y="3586163"/>
                <a:ext cx="98425"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9" name="Line 107">
                <a:extLst>
                  <a:ext uri="{FF2B5EF4-FFF2-40B4-BE49-F238E27FC236}">
                    <a16:creationId xmlns:a16="http://schemas.microsoft.com/office/drawing/2014/main" id="{0B60B291-0F39-0C1F-50C3-6B4198A5B4B8}"/>
                  </a:ext>
                </a:extLst>
              </p:cNvPr>
              <p:cNvSpPr>
                <a:spLocks noChangeShapeType="1"/>
              </p:cNvSpPr>
              <p:nvPr/>
            </p:nvSpPr>
            <p:spPr bwMode="auto">
              <a:xfrm>
                <a:off x="5016501" y="3562350"/>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0" name="Line 108">
                <a:extLst>
                  <a:ext uri="{FF2B5EF4-FFF2-40B4-BE49-F238E27FC236}">
                    <a16:creationId xmlns:a16="http://schemas.microsoft.com/office/drawing/2014/main" id="{8919FCCB-0C52-1338-C9FD-C63A6C2710C6}"/>
                  </a:ext>
                </a:extLst>
              </p:cNvPr>
              <p:cNvSpPr>
                <a:spLocks noChangeShapeType="1"/>
              </p:cNvSpPr>
              <p:nvPr/>
            </p:nvSpPr>
            <p:spPr bwMode="auto">
              <a:xfrm flipH="1">
                <a:off x="4964113" y="3611563"/>
                <a:ext cx="101600"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1" name="Line 109">
                <a:extLst>
                  <a:ext uri="{FF2B5EF4-FFF2-40B4-BE49-F238E27FC236}">
                    <a16:creationId xmlns:a16="http://schemas.microsoft.com/office/drawing/2014/main" id="{BEF522F6-7004-D255-DAAE-B8CABE25D0E6}"/>
                  </a:ext>
                </a:extLst>
              </p:cNvPr>
              <p:cNvSpPr>
                <a:spLocks noChangeShapeType="1"/>
              </p:cNvSpPr>
              <p:nvPr/>
            </p:nvSpPr>
            <p:spPr bwMode="auto">
              <a:xfrm>
                <a:off x="5622926" y="3635375"/>
                <a:ext cx="0" cy="10160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2" name="Line 110">
                <a:extLst>
                  <a:ext uri="{FF2B5EF4-FFF2-40B4-BE49-F238E27FC236}">
                    <a16:creationId xmlns:a16="http://schemas.microsoft.com/office/drawing/2014/main" id="{ED4B67BA-119B-C069-FD00-6C02D2B120B1}"/>
                  </a:ext>
                </a:extLst>
              </p:cNvPr>
              <p:cNvSpPr>
                <a:spLocks noChangeShapeType="1"/>
              </p:cNvSpPr>
              <p:nvPr/>
            </p:nvSpPr>
            <p:spPr bwMode="auto">
              <a:xfrm flipH="1">
                <a:off x="5573713" y="3687763"/>
                <a:ext cx="98425"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3" name="Line 111">
                <a:extLst>
                  <a:ext uri="{FF2B5EF4-FFF2-40B4-BE49-F238E27FC236}">
                    <a16:creationId xmlns:a16="http://schemas.microsoft.com/office/drawing/2014/main" id="{6C1760A6-6FD5-0BE0-03F4-79B3A0A8B8B2}"/>
                  </a:ext>
                </a:extLst>
              </p:cNvPr>
              <p:cNvSpPr>
                <a:spLocks noChangeShapeType="1"/>
              </p:cNvSpPr>
              <p:nvPr/>
            </p:nvSpPr>
            <p:spPr bwMode="auto">
              <a:xfrm>
                <a:off x="5788026" y="3756025"/>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4" name="Line 112">
                <a:extLst>
                  <a:ext uri="{FF2B5EF4-FFF2-40B4-BE49-F238E27FC236}">
                    <a16:creationId xmlns:a16="http://schemas.microsoft.com/office/drawing/2014/main" id="{9518530F-E8E8-578D-E121-C7BA3106DC1F}"/>
                  </a:ext>
                </a:extLst>
              </p:cNvPr>
              <p:cNvSpPr>
                <a:spLocks noChangeShapeType="1"/>
              </p:cNvSpPr>
              <p:nvPr/>
            </p:nvSpPr>
            <p:spPr bwMode="auto">
              <a:xfrm flipH="1">
                <a:off x="5740401" y="3805238"/>
                <a:ext cx="96838"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5" name="Line 113">
                <a:extLst>
                  <a:ext uri="{FF2B5EF4-FFF2-40B4-BE49-F238E27FC236}">
                    <a16:creationId xmlns:a16="http://schemas.microsoft.com/office/drawing/2014/main" id="{52CA5B86-A3E4-2ADC-E37E-F4D4CADEE881}"/>
                  </a:ext>
                </a:extLst>
              </p:cNvPr>
              <p:cNvSpPr>
                <a:spLocks noChangeShapeType="1"/>
              </p:cNvSpPr>
              <p:nvPr/>
            </p:nvSpPr>
            <p:spPr bwMode="auto">
              <a:xfrm>
                <a:off x="6180138" y="3775075"/>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6" name="Line 114">
                <a:extLst>
                  <a:ext uri="{FF2B5EF4-FFF2-40B4-BE49-F238E27FC236}">
                    <a16:creationId xmlns:a16="http://schemas.microsoft.com/office/drawing/2014/main" id="{CB3C6E54-9302-63F3-7CDA-6448E12DE60E}"/>
                  </a:ext>
                </a:extLst>
              </p:cNvPr>
              <p:cNvSpPr>
                <a:spLocks noChangeShapeType="1"/>
              </p:cNvSpPr>
              <p:nvPr/>
            </p:nvSpPr>
            <p:spPr bwMode="auto">
              <a:xfrm flipH="1">
                <a:off x="6127751" y="3824288"/>
                <a:ext cx="101600"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7" name="Line 115">
                <a:extLst>
                  <a:ext uri="{FF2B5EF4-FFF2-40B4-BE49-F238E27FC236}">
                    <a16:creationId xmlns:a16="http://schemas.microsoft.com/office/drawing/2014/main" id="{D2904C81-258A-DFC8-9A47-54786E133C47}"/>
                  </a:ext>
                </a:extLst>
              </p:cNvPr>
              <p:cNvSpPr>
                <a:spLocks noChangeShapeType="1"/>
              </p:cNvSpPr>
              <p:nvPr/>
            </p:nvSpPr>
            <p:spPr bwMode="auto">
              <a:xfrm>
                <a:off x="6308726" y="3786188"/>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8" name="Line 116">
                <a:extLst>
                  <a:ext uri="{FF2B5EF4-FFF2-40B4-BE49-F238E27FC236}">
                    <a16:creationId xmlns:a16="http://schemas.microsoft.com/office/drawing/2014/main" id="{C753E95F-512D-5B2C-5451-75F26DD3FF9B}"/>
                  </a:ext>
                </a:extLst>
              </p:cNvPr>
              <p:cNvSpPr>
                <a:spLocks noChangeShapeType="1"/>
              </p:cNvSpPr>
              <p:nvPr/>
            </p:nvSpPr>
            <p:spPr bwMode="auto">
              <a:xfrm flipH="1">
                <a:off x="6259513" y="3835400"/>
                <a:ext cx="98425"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9" name="Line 117">
                <a:extLst>
                  <a:ext uri="{FF2B5EF4-FFF2-40B4-BE49-F238E27FC236}">
                    <a16:creationId xmlns:a16="http://schemas.microsoft.com/office/drawing/2014/main" id="{02503DDD-389C-C3B6-C181-3D90270DE5B8}"/>
                  </a:ext>
                </a:extLst>
              </p:cNvPr>
              <p:cNvSpPr>
                <a:spLocks noChangeShapeType="1"/>
              </p:cNvSpPr>
              <p:nvPr/>
            </p:nvSpPr>
            <p:spPr bwMode="auto">
              <a:xfrm>
                <a:off x="6327776" y="3824288"/>
                <a:ext cx="0" cy="96838"/>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0" name="Line 118">
                <a:extLst>
                  <a:ext uri="{FF2B5EF4-FFF2-40B4-BE49-F238E27FC236}">
                    <a16:creationId xmlns:a16="http://schemas.microsoft.com/office/drawing/2014/main" id="{CFD24ED1-17A6-A0B7-B00C-D7E906BC6C4B}"/>
                  </a:ext>
                </a:extLst>
              </p:cNvPr>
              <p:cNvSpPr>
                <a:spLocks noChangeShapeType="1"/>
              </p:cNvSpPr>
              <p:nvPr/>
            </p:nvSpPr>
            <p:spPr bwMode="auto">
              <a:xfrm flipH="1">
                <a:off x="6278563" y="3873500"/>
                <a:ext cx="98425"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1" name="Line 119">
                <a:extLst>
                  <a:ext uri="{FF2B5EF4-FFF2-40B4-BE49-F238E27FC236}">
                    <a16:creationId xmlns:a16="http://schemas.microsoft.com/office/drawing/2014/main" id="{08533CF9-C52D-2EE2-21E4-E3B86EF03995}"/>
                  </a:ext>
                </a:extLst>
              </p:cNvPr>
              <p:cNvSpPr>
                <a:spLocks noChangeShapeType="1"/>
              </p:cNvSpPr>
              <p:nvPr/>
            </p:nvSpPr>
            <p:spPr bwMode="auto">
              <a:xfrm>
                <a:off x="6357938" y="3854450"/>
                <a:ext cx="0" cy="96838"/>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2" name="Line 120">
                <a:extLst>
                  <a:ext uri="{FF2B5EF4-FFF2-40B4-BE49-F238E27FC236}">
                    <a16:creationId xmlns:a16="http://schemas.microsoft.com/office/drawing/2014/main" id="{09CFF109-0E3D-EF55-2A9D-0970A0C5C896}"/>
                  </a:ext>
                </a:extLst>
              </p:cNvPr>
              <p:cNvSpPr>
                <a:spLocks noChangeShapeType="1"/>
              </p:cNvSpPr>
              <p:nvPr/>
            </p:nvSpPr>
            <p:spPr bwMode="auto">
              <a:xfrm flipH="1">
                <a:off x="6308726" y="3903663"/>
                <a:ext cx="101600"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3" name="Line 121">
                <a:extLst>
                  <a:ext uri="{FF2B5EF4-FFF2-40B4-BE49-F238E27FC236}">
                    <a16:creationId xmlns:a16="http://schemas.microsoft.com/office/drawing/2014/main" id="{7A44C7F0-E91E-1BDC-BDF9-FA5351150C34}"/>
                  </a:ext>
                </a:extLst>
              </p:cNvPr>
              <p:cNvSpPr>
                <a:spLocks noChangeShapeType="1"/>
              </p:cNvSpPr>
              <p:nvPr/>
            </p:nvSpPr>
            <p:spPr bwMode="auto">
              <a:xfrm>
                <a:off x="6376988" y="3884613"/>
                <a:ext cx="0" cy="10160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4" name="Line 122">
                <a:extLst>
                  <a:ext uri="{FF2B5EF4-FFF2-40B4-BE49-F238E27FC236}">
                    <a16:creationId xmlns:a16="http://schemas.microsoft.com/office/drawing/2014/main" id="{EA8DD4B3-316F-F54A-2AB9-DA4F82257862}"/>
                  </a:ext>
                </a:extLst>
              </p:cNvPr>
              <p:cNvSpPr>
                <a:spLocks noChangeShapeType="1"/>
              </p:cNvSpPr>
              <p:nvPr/>
            </p:nvSpPr>
            <p:spPr bwMode="auto">
              <a:xfrm flipH="1">
                <a:off x="6327776" y="3937000"/>
                <a:ext cx="98425"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5" name="Line 123">
                <a:extLst>
                  <a:ext uri="{FF2B5EF4-FFF2-40B4-BE49-F238E27FC236}">
                    <a16:creationId xmlns:a16="http://schemas.microsoft.com/office/drawing/2014/main" id="{E0D54E92-B925-C3E2-4394-363AA6BE2C7F}"/>
                  </a:ext>
                </a:extLst>
              </p:cNvPr>
              <p:cNvSpPr>
                <a:spLocks noChangeShapeType="1"/>
              </p:cNvSpPr>
              <p:nvPr/>
            </p:nvSpPr>
            <p:spPr bwMode="auto">
              <a:xfrm>
                <a:off x="6478588" y="3903663"/>
                <a:ext cx="0" cy="10160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6" name="Line 124">
                <a:extLst>
                  <a:ext uri="{FF2B5EF4-FFF2-40B4-BE49-F238E27FC236}">
                    <a16:creationId xmlns:a16="http://schemas.microsoft.com/office/drawing/2014/main" id="{AB3C04F6-D842-AE49-7758-634D09ECE620}"/>
                  </a:ext>
                </a:extLst>
              </p:cNvPr>
              <p:cNvSpPr>
                <a:spLocks noChangeShapeType="1"/>
              </p:cNvSpPr>
              <p:nvPr/>
            </p:nvSpPr>
            <p:spPr bwMode="auto">
              <a:xfrm flipH="1">
                <a:off x="6426201" y="3951288"/>
                <a:ext cx="101600"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7" name="Line 125">
                <a:extLst>
                  <a:ext uri="{FF2B5EF4-FFF2-40B4-BE49-F238E27FC236}">
                    <a16:creationId xmlns:a16="http://schemas.microsoft.com/office/drawing/2014/main" id="{D4522BB0-06F2-162F-7661-85D934EB647E}"/>
                  </a:ext>
                </a:extLst>
              </p:cNvPr>
              <p:cNvSpPr>
                <a:spLocks noChangeShapeType="1"/>
              </p:cNvSpPr>
              <p:nvPr/>
            </p:nvSpPr>
            <p:spPr bwMode="auto">
              <a:xfrm>
                <a:off x="6915151" y="3937000"/>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8" name="Line 126">
                <a:extLst>
                  <a:ext uri="{FF2B5EF4-FFF2-40B4-BE49-F238E27FC236}">
                    <a16:creationId xmlns:a16="http://schemas.microsoft.com/office/drawing/2014/main" id="{E3630744-0CC0-B94A-BF38-CB70FC4DD0FA}"/>
                  </a:ext>
                </a:extLst>
              </p:cNvPr>
              <p:cNvSpPr>
                <a:spLocks noChangeShapeType="1"/>
              </p:cNvSpPr>
              <p:nvPr/>
            </p:nvSpPr>
            <p:spPr bwMode="auto">
              <a:xfrm flipH="1">
                <a:off x="6865938" y="3986213"/>
                <a:ext cx="101600"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9" name="Line 127">
                <a:extLst>
                  <a:ext uri="{FF2B5EF4-FFF2-40B4-BE49-F238E27FC236}">
                    <a16:creationId xmlns:a16="http://schemas.microsoft.com/office/drawing/2014/main" id="{8CFF0AFF-BA68-AE9B-0A11-CA52173F7A81}"/>
                  </a:ext>
                </a:extLst>
              </p:cNvPr>
              <p:cNvSpPr>
                <a:spLocks noChangeShapeType="1"/>
              </p:cNvSpPr>
              <p:nvPr/>
            </p:nvSpPr>
            <p:spPr bwMode="auto">
              <a:xfrm>
                <a:off x="6978651" y="3937000"/>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0" name="Line 128">
                <a:extLst>
                  <a:ext uri="{FF2B5EF4-FFF2-40B4-BE49-F238E27FC236}">
                    <a16:creationId xmlns:a16="http://schemas.microsoft.com/office/drawing/2014/main" id="{0EB1D17F-26E6-7E45-09CF-E3B794550556}"/>
                  </a:ext>
                </a:extLst>
              </p:cNvPr>
              <p:cNvSpPr>
                <a:spLocks noChangeShapeType="1"/>
              </p:cNvSpPr>
              <p:nvPr/>
            </p:nvSpPr>
            <p:spPr bwMode="auto">
              <a:xfrm flipH="1">
                <a:off x="6931026" y="3986213"/>
                <a:ext cx="101600"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1" name="Line 129">
                <a:extLst>
                  <a:ext uri="{FF2B5EF4-FFF2-40B4-BE49-F238E27FC236}">
                    <a16:creationId xmlns:a16="http://schemas.microsoft.com/office/drawing/2014/main" id="{310BE7EA-111C-836C-1695-6BCAD7143001}"/>
                  </a:ext>
                </a:extLst>
              </p:cNvPr>
              <p:cNvSpPr>
                <a:spLocks noChangeShapeType="1"/>
              </p:cNvSpPr>
              <p:nvPr/>
            </p:nvSpPr>
            <p:spPr bwMode="auto">
              <a:xfrm>
                <a:off x="7016751" y="3937000"/>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2" name="Line 130">
                <a:extLst>
                  <a:ext uri="{FF2B5EF4-FFF2-40B4-BE49-F238E27FC236}">
                    <a16:creationId xmlns:a16="http://schemas.microsoft.com/office/drawing/2014/main" id="{7A176629-9E44-B4DB-B056-64505CCEC948}"/>
                  </a:ext>
                </a:extLst>
              </p:cNvPr>
              <p:cNvSpPr>
                <a:spLocks noChangeShapeType="1"/>
              </p:cNvSpPr>
              <p:nvPr/>
            </p:nvSpPr>
            <p:spPr bwMode="auto">
              <a:xfrm flipH="1">
                <a:off x="6967538" y="3986213"/>
                <a:ext cx="98425"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3" name="Line 131">
                <a:extLst>
                  <a:ext uri="{FF2B5EF4-FFF2-40B4-BE49-F238E27FC236}">
                    <a16:creationId xmlns:a16="http://schemas.microsoft.com/office/drawing/2014/main" id="{F2061BA9-94EF-CF95-3C3E-500E49D45289}"/>
                  </a:ext>
                </a:extLst>
              </p:cNvPr>
              <p:cNvSpPr>
                <a:spLocks noChangeShapeType="1"/>
              </p:cNvSpPr>
              <p:nvPr/>
            </p:nvSpPr>
            <p:spPr bwMode="auto">
              <a:xfrm>
                <a:off x="7046913" y="3951288"/>
                <a:ext cx="0" cy="103188"/>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4" name="Line 132">
                <a:extLst>
                  <a:ext uri="{FF2B5EF4-FFF2-40B4-BE49-F238E27FC236}">
                    <a16:creationId xmlns:a16="http://schemas.microsoft.com/office/drawing/2014/main" id="{2A39B084-1B37-E346-1329-BC7CA5478035}"/>
                  </a:ext>
                </a:extLst>
              </p:cNvPr>
              <p:cNvSpPr>
                <a:spLocks noChangeShapeType="1"/>
              </p:cNvSpPr>
              <p:nvPr/>
            </p:nvSpPr>
            <p:spPr bwMode="auto">
              <a:xfrm flipH="1">
                <a:off x="6997701" y="4005263"/>
                <a:ext cx="98425"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5" name="Line 133">
                <a:extLst>
                  <a:ext uri="{FF2B5EF4-FFF2-40B4-BE49-F238E27FC236}">
                    <a16:creationId xmlns:a16="http://schemas.microsoft.com/office/drawing/2014/main" id="{1E41FACB-4190-7D0B-D79A-929C82FDD3A6}"/>
                  </a:ext>
                </a:extLst>
              </p:cNvPr>
              <p:cNvSpPr>
                <a:spLocks noChangeShapeType="1"/>
              </p:cNvSpPr>
              <p:nvPr/>
            </p:nvSpPr>
            <p:spPr bwMode="auto">
              <a:xfrm>
                <a:off x="7065963" y="4005263"/>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6" name="Line 134">
                <a:extLst>
                  <a:ext uri="{FF2B5EF4-FFF2-40B4-BE49-F238E27FC236}">
                    <a16:creationId xmlns:a16="http://schemas.microsoft.com/office/drawing/2014/main" id="{2E9EAD56-D1B6-870F-9612-BBEF13F78E5B}"/>
                  </a:ext>
                </a:extLst>
              </p:cNvPr>
              <p:cNvSpPr>
                <a:spLocks noChangeShapeType="1"/>
              </p:cNvSpPr>
              <p:nvPr/>
            </p:nvSpPr>
            <p:spPr bwMode="auto">
              <a:xfrm flipH="1">
                <a:off x="7016751" y="4054475"/>
                <a:ext cx="98425"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7" name="Line 135">
                <a:extLst>
                  <a:ext uri="{FF2B5EF4-FFF2-40B4-BE49-F238E27FC236}">
                    <a16:creationId xmlns:a16="http://schemas.microsoft.com/office/drawing/2014/main" id="{83EABB02-59F6-0F0F-5D32-657A446AAFB0}"/>
                  </a:ext>
                </a:extLst>
              </p:cNvPr>
              <p:cNvSpPr>
                <a:spLocks noChangeShapeType="1"/>
              </p:cNvSpPr>
              <p:nvPr/>
            </p:nvSpPr>
            <p:spPr bwMode="auto">
              <a:xfrm>
                <a:off x="7115176" y="3986213"/>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8" name="Line 136">
                <a:extLst>
                  <a:ext uri="{FF2B5EF4-FFF2-40B4-BE49-F238E27FC236}">
                    <a16:creationId xmlns:a16="http://schemas.microsoft.com/office/drawing/2014/main" id="{88AFA104-5FD0-9622-3DA5-AC047BE039C3}"/>
                  </a:ext>
                </a:extLst>
              </p:cNvPr>
              <p:cNvSpPr>
                <a:spLocks noChangeShapeType="1"/>
              </p:cNvSpPr>
              <p:nvPr/>
            </p:nvSpPr>
            <p:spPr bwMode="auto">
              <a:xfrm flipH="1">
                <a:off x="7065963" y="4035425"/>
                <a:ext cx="98425"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9" name="Line 137">
                <a:extLst>
                  <a:ext uri="{FF2B5EF4-FFF2-40B4-BE49-F238E27FC236}">
                    <a16:creationId xmlns:a16="http://schemas.microsoft.com/office/drawing/2014/main" id="{9EB4428C-8D0E-9865-2D8E-1C16992623C9}"/>
                  </a:ext>
                </a:extLst>
              </p:cNvPr>
              <p:cNvSpPr>
                <a:spLocks noChangeShapeType="1"/>
              </p:cNvSpPr>
              <p:nvPr/>
            </p:nvSpPr>
            <p:spPr bwMode="auto">
              <a:xfrm>
                <a:off x="7145338" y="3986213"/>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0" name="Line 138">
                <a:extLst>
                  <a:ext uri="{FF2B5EF4-FFF2-40B4-BE49-F238E27FC236}">
                    <a16:creationId xmlns:a16="http://schemas.microsoft.com/office/drawing/2014/main" id="{66BCB228-FB99-BF46-6E80-BC7F7CA9C3E2}"/>
                  </a:ext>
                </a:extLst>
              </p:cNvPr>
              <p:cNvSpPr>
                <a:spLocks noChangeShapeType="1"/>
              </p:cNvSpPr>
              <p:nvPr/>
            </p:nvSpPr>
            <p:spPr bwMode="auto">
              <a:xfrm flipH="1">
                <a:off x="7096126" y="4035425"/>
                <a:ext cx="101600"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1" name="Line 139">
                <a:extLst>
                  <a:ext uri="{FF2B5EF4-FFF2-40B4-BE49-F238E27FC236}">
                    <a16:creationId xmlns:a16="http://schemas.microsoft.com/office/drawing/2014/main" id="{2A262749-5FB9-16A3-363A-40D69ADBE2A0}"/>
                  </a:ext>
                </a:extLst>
              </p:cNvPr>
              <p:cNvSpPr>
                <a:spLocks noChangeShapeType="1"/>
              </p:cNvSpPr>
              <p:nvPr/>
            </p:nvSpPr>
            <p:spPr bwMode="auto">
              <a:xfrm>
                <a:off x="7337426" y="4005263"/>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2" name="Line 140">
                <a:extLst>
                  <a:ext uri="{FF2B5EF4-FFF2-40B4-BE49-F238E27FC236}">
                    <a16:creationId xmlns:a16="http://schemas.microsoft.com/office/drawing/2014/main" id="{FCE8B8BB-FEE4-1685-D5D3-6F80B4CCE963}"/>
                  </a:ext>
                </a:extLst>
              </p:cNvPr>
              <p:cNvSpPr>
                <a:spLocks noChangeShapeType="1"/>
              </p:cNvSpPr>
              <p:nvPr/>
            </p:nvSpPr>
            <p:spPr bwMode="auto">
              <a:xfrm flipH="1">
                <a:off x="7285038" y="4054475"/>
                <a:ext cx="101600"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3" name="Line 141">
                <a:extLst>
                  <a:ext uri="{FF2B5EF4-FFF2-40B4-BE49-F238E27FC236}">
                    <a16:creationId xmlns:a16="http://schemas.microsoft.com/office/drawing/2014/main" id="{1AFAF0AC-3590-7CCE-1E30-8BD9D5FD086A}"/>
                  </a:ext>
                </a:extLst>
              </p:cNvPr>
              <p:cNvSpPr>
                <a:spLocks noChangeShapeType="1"/>
              </p:cNvSpPr>
              <p:nvPr/>
            </p:nvSpPr>
            <p:spPr bwMode="auto">
              <a:xfrm>
                <a:off x="7747001" y="4159250"/>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4" name="Line 142">
                <a:extLst>
                  <a:ext uri="{FF2B5EF4-FFF2-40B4-BE49-F238E27FC236}">
                    <a16:creationId xmlns:a16="http://schemas.microsoft.com/office/drawing/2014/main" id="{7C7A5213-371D-E14F-566A-6655F9FA08EF}"/>
                  </a:ext>
                </a:extLst>
              </p:cNvPr>
              <p:cNvSpPr>
                <a:spLocks noChangeShapeType="1"/>
              </p:cNvSpPr>
              <p:nvPr/>
            </p:nvSpPr>
            <p:spPr bwMode="auto">
              <a:xfrm flipH="1">
                <a:off x="7694613" y="4208463"/>
                <a:ext cx="101600"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5" name="Line 143">
                <a:extLst>
                  <a:ext uri="{FF2B5EF4-FFF2-40B4-BE49-F238E27FC236}">
                    <a16:creationId xmlns:a16="http://schemas.microsoft.com/office/drawing/2014/main" id="{064687B9-166C-9A1E-E7A1-816A84C81AC6}"/>
                  </a:ext>
                </a:extLst>
              </p:cNvPr>
              <p:cNvSpPr>
                <a:spLocks noChangeShapeType="1"/>
              </p:cNvSpPr>
              <p:nvPr/>
            </p:nvSpPr>
            <p:spPr bwMode="auto">
              <a:xfrm>
                <a:off x="7705726" y="4159250"/>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6" name="Line 144">
                <a:extLst>
                  <a:ext uri="{FF2B5EF4-FFF2-40B4-BE49-F238E27FC236}">
                    <a16:creationId xmlns:a16="http://schemas.microsoft.com/office/drawing/2014/main" id="{446A8284-7FAC-E633-5F13-EA87A2A12267}"/>
                  </a:ext>
                </a:extLst>
              </p:cNvPr>
              <p:cNvSpPr>
                <a:spLocks noChangeShapeType="1"/>
              </p:cNvSpPr>
              <p:nvPr/>
            </p:nvSpPr>
            <p:spPr bwMode="auto">
              <a:xfrm flipH="1">
                <a:off x="7656513" y="4208463"/>
                <a:ext cx="103188"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7" name="Line 145">
                <a:extLst>
                  <a:ext uri="{FF2B5EF4-FFF2-40B4-BE49-F238E27FC236}">
                    <a16:creationId xmlns:a16="http://schemas.microsoft.com/office/drawing/2014/main" id="{BDBD2548-7AB9-E877-E77B-0ADB4AE2ABC8}"/>
                  </a:ext>
                </a:extLst>
              </p:cNvPr>
              <p:cNvSpPr>
                <a:spLocks noChangeShapeType="1"/>
              </p:cNvSpPr>
              <p:nvPr/>
            </p:nvSpPr>
            <p:spPr bwMode="auto">
              <a:xfrm>
                <a:off x="7845426" y="4159250"/>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8" name="Line 146">
                <a:extLst>
                  <a:ext uri="{FF2B5EF4-FFF2-40B4-BE49-F238E27FC236}">
                    <a16:creationId xmlns:a16="http://schemas.microsoft.com/office/drawing/2014/main" id="{A4DDEB50-8EF1-A667-47B4-D6057C4FD2EE}"/>
                  </a:ext>
                </a:extLst>
              </p:cNvPr>
              <p:cNvSpPr>
                <a:spLocks noChangeShapeType="1"/>
              </p:cNvSpPr>
              <p:nvPr/>
            </p:nvSpPr>
            <p:spPr bwMode="auto">
              <a:xfrm flipH="1">
                <a:off x="7796213" y="4208463"/>
                <a:ext cx="98425"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9" name="Line 147">
                <a:extLst>
                  <a:ext uri="{FF2B5EF4-FFF2-40B4-BE49-F238E27FC236}">
                    <a16:creationId xmlns:a16="http://schemas.microsoft.com/office/drawing/2014/main" id="{0A3ABA2A-086E-3341-8884-AD8C0325F785}"/>
                  </a:ext>
                </a:extLst>
              </p:cNvPr>
              <p:cNvSpPr>
                <a:spLocks noChangeShapeType="1"/>
              </p:cNvSpPr>
              <p:nvPr/>
            </p:nvSpPr>
            <p:spPr bwMode="auto">
              <a:xfrm>
                <a:off x="8264526" y="4178300"/>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20" name="Line 148">
                <a:extLst>
                  <a:ext uri="{FF2B5EF4-FFF2-40B4-BE49-F238E27FC236}">
                    <a16:creationId xmlns:a16="http://schemas.microsoft.com/office/drawing/2014/main" id="{C44E7C88-ED30-B9EA-848D-DFE6BFBB675A}"/>
                  </a:ext>
                </a:extLst>
              </p:cNvPr>
              <p:cNvSpPr>
                <a:spLocks noChangeShapeType="1"/>
              </p:cNvSpPr>
              <p:nvPr/>
            </p:nvSpPr>
            <p:spPr bwMode="auto">
              <a:xfrm flipH="1">
                <a:off x="8215313" y="4227513"/>
                <a:ext cx="96838"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21" name="Line 149">
                <a:extLst>
                  <a:ext uri="{FF2B5EF4-FFF2-40B4-BE49-F238E27FC236}">
                    <a16:creationId xmlns:a16="http://schemas.microsoft.com/office/drawing/2014/main" id="{CE0B878C-7CBD-D3BF-8D54-43233970FFF5}"/>
                  </a:ext>
                </a:extLst>
              </p:cNvPr>
              <p:cNvSpPr>
                <a:spLocks noChangeShapeType="1"/>
              </p:cNvSpPr>
              <p:nvPr/>
            </p:nvSpPr>
            <p:spPr bwMode="auto">
              <a:xfrm>
                <a:off x="8312151" y="4178300"/>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22" name="Line 150">
                <a:extLst>
                  <a:ext uri="{FF2B5EF4-FFF2-40B4-BE49-F238E27FC236}">
                    <a16:creationId xmlns:a16="http://schemas.microsoft.com/office/drawing/2014/main" id="{A409F41C-33A5-BC06-5579-DD7DF39B3F10}"/>
                  </a:ext>
                </a:extLst>
              </p:cNvPr>
              <p:cNvSpPr>
                <a:spLocks noChangeShapeType="1"/>
              </p:cNvSpPr>
              <p:nvPr/>
            </p:nvSpPr>
            <p:spPr bwMode="auto">
              <a:xfrm flipH="1">
                <a:off x="8264526" y="4227513"/>
                <a:ext cx="101600"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23" name="Line 151">
                <a:extLst>
                  <a:ext uri="{FF2B5EF4-FFF2-40B4-BE49-F238E27FC236}">
                    <a16:creationId xmlns:a16="http://schemas.microsoft.com/office/drawing/2014/main" id="{A789BAB6-7953-9F8E-DA43-9DCAB692BC80}"/>
                  </a:ext>
                </a:extLst>
              </p:cNvPr>
              <p:cNvSpPr>
                <a:spLocks noChangeShapeType="1"/>
              </p:cNvSpPr>
              <p:nvPr/>
            </p:nvSpPr>
            <p:spPr bwMode="auto">
              <a:xfrm>
                <a:off x="8342313" y="4178300"/>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24" name="Line 152">
                <a:extLst>
                  <a:ext uri="{FF2B5EF4-FFF2-40B4-BE49-F238E27FC236}">
                    <a16:creationId xmlns:a16="http://schemas.microsoft.com/office/drawing/2014/main" id="{2FCC0413-53F3-07E3-8603-7AB7D93CC5D0}"/>
                  </a:ext>
                </a:extLst>
              </p:cNvPr>
              <p:cNvSpPr>
                <a:spLocks noChangeShapeType="1"/>
              </p:cNvSpPr>
              <p:nvPr/>
            </p:nvSpPr>
            <p:spPr bwMode="auto">
              <a:xfrm flipH="1">
                <a:off x="8294688" y="4227513"/>
                <a:ext cx="96838"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25" name="Line 153">
                <a:extLst>
                  <a:ext uri="{FF2B5EF4-FFF2-40B4-BE49-F238E27FC236}">
                    <a16:creationId xmlns:a16="http://schemas.microsoft.com/office/drawing/2014/main" id="{6606E217-9530-F45B-D361-E73818DDCF4F}"/>
                  </a:ext>
                </a:extLst>
              </p:cNvPr>
              <p:cNvSpPr>
                <a:spLocks noChangeShapeType="1"/>
              </p:cNvSpPr>
              <p:nvPr/>
            </p:nvSpPr>
            <p:spPr bwMode="auto">
              <a:xfrm>
                <a:off x="8377238" y="4178300"/>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26" name="Line 154">
                <a:extLst>
                  <a:ext uri="{FF2B5EF4-FFF2-40B4-BE49-F238E27FC236}">
                    <a16:creationId xmlns:a16="http://schemas.microsoft.com/office/drawing/2014/main" id="{4FA98781-E759-FF40-7424-B0EF905B06AA}"/>
                  </a:ext>
                </a:extLst>
              </p:cNvPr>
              <p:cNvSpPr>
                <a:spLocks noChangeShapeType="1"/>
              </p:cNvSpPr>
              <p:nvPr/>
            </p:nvSpPr>
            <p:spPr bwMode="auto">
              <a:xfrm flipH="1">
                <a:off x="8328026" y="4227513"/>
                <a:ext cx="98425"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27" name="Line 155">
                <a:extLst>
                  <a:ext uri="{FF2B5EF4-FFF2-40B4-BE49-F238E27FC236}">
                    <a16:creationId xmlns:a16="http://schemas.microsoft.com/office/drawing/2014/main" id="{1B111376-5437-343C-56E0-08DDFC2EC6E6}"/>
                  </a:ext>
                </a:extLst>
              </p:cNvPr>
              <p:cNvSpPr>
                <a:spLocks noChangeShapeType="1"/>
              </p:cNvSpPr>
              <p:nvPr/>
            </p:nvSpPr>
            <p:spPr bwMode="auto">
              <a:xfrm>
                <a:off x="8602663" y="4265613"/>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28" name="Line 156">
                <a:extLst>
                  <a:ext uri="{FF2B5EF4-FFF2-40B4-BE49-F238E27FC236}">
                    <a16:creationId xmlns:a16="http://schemas.microsoft.com/office/drawing/2014/main" id="{15816E08-4A6A-0D49-C6F9-A5C6559294F3}"/>
                  </a:ext>
                </a:extLst>
              </p:cNvPr>
              <p:cNvSpPr>
                <a:spLocks noChangeShapeType="1"/>
              </p:cNvSpPr>
              <p:nvPr/>
            </p:nvSpPr>
            <p:spPr bwMode="auto">
              <a:xfrm flipH="1">
                <a:off x="8550276" y="4314825"/>
                <a:ext cx="101600"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29" name="Line 157">
                <a:extLst>
                  <a:ext uri="{FF2B5EF4-FFF2-40B4-BE49-F238E27FC236}">
                    <a16:creationId xmlns:a16="http://schemas.microsoft.com/office/drawing/2014/main" id="{B0653C59-1E4F-8F0C-F9FB-2234F5B1EAAA}"/>
                  </a:ext>
                </a:extLst>
              </p:cNvPr>
              <p:cNvSpPr>
                <a:spLocks noChangeShapeType="1"/>
              </p:cNvSpPr>
              <p:nvPr/>
            </p:nvSpPr>
            <p:spPr bwMode="auto">
              <a:xfrm>
                <a:off x="8761413" y="4265613"/>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30" name="Line 158">
                <a:extLst>
                  <a:ext uri="{FF2B5EF4-FFF2-40B4-BE49-F238E27FC236}">
                    <a16:creationId xmlns:a16="http://schemas.microsoft.com/office/drawing/2014/main" id="{B2C9CCAF-0422-1955-0CF6-6A538ED7A137}"/>
                  </a:ext>
                </a:extLst>
              </p:cNvPr>
              <p:cNvSpPr>
                <a:spLocks noChangeShapeType="1"/>
              </p:cNvSpPr>
              <p:nvPr/>
            </p:nvSpPr>
            <p:spPr bwMode="auto">
              <a:xfrm flipH="1">
                <a:off x="8709026" y="4314825"/>
                <a:ext cx="101600"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31" name="Line 159">
                <a:extLst>
                  <a:ext uri="{FF2B5EF4-FFF2-40B4-BE49-F238E27FC236}">
                    <a16:creationId xmlns:a16="http://schemas.microsoft.com/office/drawing/2014/main" id="{963DEA56-05F1-EA0F-B140-A84004DA6628}"/>
                  </a:ext>
                </a:extLst>
              </p:cNvPr>
              <p:cNvSpPr>
                <a:spLocks noChangeShapeType="1"/>
              </p:cNvSpPr>
              <p:nvPr/>
            </p:nvSpPr>
            <p:spPr bwMode="auto">
              <a:xfrm>
                <a:off x="8931276" y="4249738"/>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32" name="Line 160">
                <a:extLst>
                  <a:ext uri="{FF2B5EF4-FFF2-40B4-BE49-F238E27FC236}">
                    <a16:creationId xmlns:a16="http://schemas.microsoft.com/office/drawing/2014/main" id="{2B2AED50-AD53-474A-7405-CAF1E449006F}"/>
                  </a:ext>
                </a:extLst>
              </p:cNvPr>
              <p:cNvSpPr>
                <a:spLocks noChangeShapeType="1"/>
              </p:cNvSpPr>
              <p:nvPr/>
            </p:nvSpPr>
            <p:spPr bwMode="auto">
              <a:xfrm flipH="1">
                <a:off x="8882063" y="4298950"/>
                <a:ext cx="96838"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33" name="Line 161">
                <a:extLst>
                  <a:ext uri="{FF2B5EF4-FFF2-40B4-BE49-F238E27FC236}">
                    <a16:creationId xmlns:a16="http://schemas.microsoft.com/office/drawing/2014/main" id="{B19DDAE5-C330-49F0-7687-67DB91C23602}"/>
                  </a:ext>
                </a:extLst>
              </p:cNvPr>
              <p:cNvSpPr>
                <a:spLocks noChangeShapeType="1"/>
              </p:cNvSpPr>
              <p:nvPr/>
            </p:nvSpPr>
            <p:spPr bwMode="auto">
              <a:xfrm>
                <a:off x="8967788" y="4249738"/>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34" name="Line 162">
                <a:extLst>
                  <a:ext uri="{FF2B5EF4-FFF2-40B4-BE49-F238E27FC236}">
                    <a16:creationId xmlns:a16="http://schemas.microsoft.com/office/drawing/2014/main" id="{60F1DB3B-ABFA-E331-94E0-BB9E8E3AEF2E}"/>
                  </a:ext>
                </a:extLst>
              </p:cNvPr>
              <p:cNvSpPr>
                <a:spLocks noChangeShapeType="1"/>
              </p:cNvSpPr>
              <p:nvPr/>
            </p:nvSpPr>
            <p:spPr bwMode="auto">
              <a:xfrm flipH="1">
                <a:off x="8918576" y="4298950"/>
                <a:ext cx="98425"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35" name="Line 163">
                <a:extLst>
                  <a:ext uri="{FF2B5EF4-FFF2-40B4-BE49-F238E27FC236}">
                    <a16:creationId xmlns:a16="http://schemas.microsoft.com/office/drawing/2014/main" id="{D5657C97-690F-150B-19EB-E52BF7B7597E}"/>
                  </a:ext>
                </a:extLst>
              </p:cNvPr>
              <p:cNvSpPr>
                <a:spLocks noChangeShapeType="1"/>
              </p:cNvSpPr>
              <p:nvPr/>
            </p:nvSpPr>
            <p:spPr bwMode="auto">
              <a:xfrm>
                <a:off x="9017001" y="4348163"/>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36" name="Line 164">
                <a:extLst>
                  <a:ext uri="{FF2B5EF4-FFF2-40B4-BE49-F238E27FC236}">
                    <a16:creationId xmlns:a16="http://schemas.microsoft.com/office/drawing/2014/main" id="{B579688B-D434-34A0-EC17-9E5E87BB86ED}"/>
                  </a:ext>
                </a:extLst>
              </p:cNvPr>
              <p:cNvSpPr>
                <a:spLocks noChangeShapeType="1"/>
              </p:cNvSpPr>
              <p:nvPr/>
            </p:nvSpPr>
            <p:spPr bwMode="auto">
              <a:xfrm flipH="1">
                <a:off x="8967788" y="4397375"/>
                <a:ext cx="101600"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37" name="Line 165">
                <a:extLst>
                  <a:ext uri="{FF2B5EF4-FFF2-40B4-BE49-F238E27FC236}">
                    <a16:creationId xmlns:a16="http://schemas.microsoft.com/office/drawing/2014/main" id="{1D398C2B-1C02-2F76-D1E6-89E203D51E57}"/>
                  </a:ext>
                </a:extLst>
              </p:cNvPr>
              <p:cNvSpPr>
                <a:spLocks noChangeShapeType="1"/>
              </p:cNvSpPr>
              <p:nvPr/>
            </p:nvSpPr>
            <p:spPr bwMode="auto">
              <a:xfrm>
                <a:off x="9093201" y="4383088"/>
                <a:ext cx="0" cy="96838"/>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38" name="Line 166">
                <a:extLst>
                  <a:ext uri="{FF2B5EF4-FFF2-40B4-BE49-F238E27FC236}">
                    <a16:creationId xmlns:a16="http://schemas.microsoft.com/office/drawing/2014/main" id="{96FE7143-5A62-4586-EEB8-23940871DFA4}"/>
                  </a:ext>
                </a:extLst>
              </p:cNvPr>
              <p:cNvSpPr>
                <a:spLocks noChangeShapeType="1"/>
              </p:cNvSpPr>
              <p:nvPr/>
            </p:nvSpPr>
            <p:spPr bwMode="auto">
              <a:xfrm flipH="1">
                <a:off x="9039226" y="4432300"/>
                <a:ext cx="101600"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39" name="Line 167">
                <a:extLst>
                  <a:ext uri="{FF2B5EF4-FFF2-40B4-BE49-F238E27FC236}">
                    <a16:creationId xmlns:a16="http://schemas.microsoft.com/office/drawing/2014/main" id="{75193D10-80BB-9111-FAB9-A25B494AEAA5}"/>
                  </a:ext>
                </a:extLst>
              </p:cNvPr>
              <p:cNvSpPr>
                <a:spLocks noChangeShapeType="1"/>
              </p:cNvSpPr>
              <p:nvPr/>
            </p:nvSpPr>
            <p:spPr bwMode="auto">
              <a:xfrm>
                <a:off x="9178926" y="4397375"/>
                <a:ext cx="0" cy="10160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40" name="Line 168">
                <a:extLst>
                  <a:ext uri="{FF2B5EF4-FFF2-40B4-BE49-F238E27FC236}">
                    <a16:creationId xmlns:a16="http://schemas.microsoft.com/office/drawing/2014/main" id="{671C3CA3-A216-8BBF-06D4-77E59D81000E}"/>
                  </a:ext>
                </a:extLst>
              </p:cNvPr>
              <p:cNvSpPr>
                <a:spLocks noChangeShapeType="1"/>
              </p:cNvSpPr>
              <p:nvPr/>
            </p:nvSpPr>
            <p:spPr bwMode="auto">
              <a:xfrm flipH="1">
                <a:off x="9129713" y="4446588"/>
                <a:ext cx="101600"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41" name="Line 169">
                <a:extLst>
                  <a:ext uri="{FF2B5EF4-FFF2-40B4-BE49-F238E27FC236}">
                    <a16:creationId xmlns:a16="http://schemas.microsoft.com/office/drawing/2014/main" id="{F3654A2D-B11A-B73D-ADCC-A1CEB14A45FD}"/>
                  </a:ext>
                </a:extLst>
              </p:cNvPr>
              <p:cNvSpPr>
                <a:spLocks noChangeShapeType="1"/>
              </p:cNvSpPr>
              <p:nvPr/>
            </p:nvSpPr>
            <p:spPr bwMode="auto">
              <a:xfrm>
                <a:off x="9548813" y="4397375"/>
                <a:ext cx="0" cy="10160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42" name="Line 170">
                <a:extLst>
                  <a:ext uri="{FF2B5EF4-FFF2-40B4-BE49-F238E27FC236}">
                    <a16:creationId xmlns:a16="http://schemas.microsoft.com/office/drawing/2014/main" id="{32A63AF8-0196-0E4D-EA50-64298798688D}"/>
                  </a:ext>
                </a:extLst>
              </p:cNvPr>
              <p:cNvSpPr>
                <a:spLocks noChangeShapeType="1"/>
              </p:cNvSpPr>
              <p:nvPr/>
            </p:nvSpPr>
            <p:spPr bwMode="auto">
              <a:xfrm flipH="1">
                <a:off x="9499601" y="4446588"/>
                <a:ext cx="98425"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43" name="Line 171">
                <a:extLst>
                  <a:ext uri="{FF2B5EF4-FFF2-40B4-BE49-F238E27FC236}">
                    <a16:creationId xmlns:a16="http://schemas.microsoft.com/office/drawing/2014/main" id="{DE46B393-76CE-2077-10E4-5F2546D0B49A}"/>
                  </a:ext>
                </a:extLst>
              </p:cNvPr>
              <p:cNvSpPr>
                <a:spLocks noChangeShapeType="1"/>
              </p:cNvSpPr>
              <p:nvPr/>
            </p:nvSpPr>
            <p:spPr bwMode="auto">
              <a:xfrm>
                <a:off x="9620251" y="4397375"/>
                <a:ext cx="0" cy="10160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44" name="Line 172">
                <a:extLst>
                  <a:ext uri="{FF2B5EF4-FFF2-40B4-BE49-F238E27FC236}">
                    <a16:creationId xmlns:a16="http://schemas.microsoft.com/office/drawing/2014/main" id="{B8B9E9C2-DD74-B403-988F-51C91AFAD959}"/>
                  </a:ext>
                </a:extLst>
              </p:cNvPr>
              <p:cNvSpPr>
                <a:spLocks noChangeShapeType="1"/>
              </p:cNvSpPr>
              <p:nvPr/>
            </p:nvSpPr>
            <p:spPr bwMode="auto">
              <a:xfrm flipH="1">
                <a:off x="9567863" y="4446588"/>
                <a:ext cx="101600"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45" name="Line 173">
                <a:extLst>
                  <a:ext uri="{FF2B5EF4-FFF2-40B4-BE49-F238E27FC236}">
                    <a16:creationId xmlns:a16="http://schemas.microsoft.com/office/drawing/2014/main" id="{9FEEA615-FA61-14F1-6D6C-99E53BFE33C6}"/>
                  </a:ext>
                </a:extLst>
              </p:cNvPr>
              <p:cNvSpPr>
                <a:spLocks noChangeShapeType="1"/>
              </p:cNvSpPr>
              <p:nvPr/>
            </p:nvSpPr>
            <p:spPr bwMode="auto">
              <a:xfrm>
                <a:off x="9675813" y="4397375"/>
                <a:ext cx="0" cy="10160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46" name="Line 174">
                <a:extLst>
                  <a:ext uri="{FF2B5EF4-FFF2-40B4-BE49-F238E27FC236}">
                    <a16:creationId xmlns:a16="http://schemas.microsoft.com/office/drawing/2014/main" id="{65ADBDFA-DD1E-12D3-6592-9483C5C8AAA2}"/>
                  </a:ext>
                </a:extLst>
              </p:cNvPr>
              <p:cNvSpPr>
                <a:spLocks noChangeShapeType="1"/>
              </p:cNvSpPr>
              <p:nvPr/>
            </p:nvSpPr>
            <p:spPr bwMode="auto">
              <a:xfrm flipH="1">
                <a:off x="9628188" y="4446588"/>
                <a:ext cx="101600"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47" name="Line 175">
                <a:extLst>
                  <a:ext uri="{FF2B5EF4-FFF2-40B4-BE49-F238E27FC236}">
                    <a16:creationId xmlns:a16="http://schemas.microsoft.com/office/drawing/2014/main" id="{28BAD86A-E6AA-5EC1-7120-F29D996FB7C4}"/>
                  </a:ext>
                </a:extLst>
              </p:cNvPr>
              <p:cNvSpPr>
                <a:spLocks noChangeShapeType="1"/>
              </p:cNvSpPr>
              <p:nvPr/>
            </p:nvSpPr>
            <p:spPr bwMode="auto">
              <a:xfrm>
                <a:off x="9702801" y="4479925"/>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48" name="Line 176">
                <a:extLst>
                  <a:ext uri="{FF2B5EF4-FFF2-40B4-BE49-F238E27FC236}">
                    <a16:creationId xmlns:a16="http://schemas.microsoft.com/office/drawing/2014/main" id="{40589CCE-FBAE-5079-D0C1-825CF02F7D36}"/>
                  </a:ext>
                </a:extLst>
              </p:cNvPr>
              <p:cNvSpPr>
                <a:spLocks noChangeShapeType="1"/>
              </p:cNvSpPr>
              <p:nvPr/>
            </p:nvSpPr>
            <p:spPr bwMode="auto">
              <a:xfrm flipH="1">
                <a:off x="9650413" y="4529138"/>
                <a:ext cx="101600"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49" name="Line 177">
                <a:extLst>
                  <a:ext uri="{FF2B5EF4-FFF2-40B4-BE49-F238E27FC236}">
                    <a16:creationId xmlns:a16="http://schemas.microsoft.com/office/drawing/2014/main" id="{8F2EC0EC-9F51-48C4-FE09-56423CFD6398}"/>
                  </a:ext>
                </a:extLst>
              </p:cNvPr>
              <p:cNvSpPr>
                <a:spLocks noChangeShapeType="1"/>
              </p:cNvSpPr>
              <p:nvPr/>
            </p:nvSpPr>
            <p:spPr bwMode="auto">
              <a:xfrm>
                <a:off x="9752013" y="4479925"/>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50" name="Line 178">
                <a:extLst>
                  <a:ext uri="{FF2B5EF4-FFF2-40B4-BE49-F238E27FC236}">
                    <a16:creationId xmlns:a16="http://schemas.microsoft.com/office/drawing/2014/main" id="{C4220BCE-99A5-F6A1-288B-3A943698A922}"/>
                  </a:ext>
                </a:extLst>
              </p:cNvPr>
              <p:cNvSpPr>
                <a:spLocks noChangeShapeType="1"/>
              </p:cNvSpPr>
              <p:nvPr/>
            </p:nvSpPr>
            <p:spPr bwMode="auto">
              <a:xfrm flipH="1">
                <a:off x="9702801" y="4529138"/>
                <a:ext cx="98425"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51" name="Line 179">
                <a:extLst>
                  <a:ext uri="{FF2B5EF4-FFF2-40B4-BE49-F238E27FC236}">
                    <a16:creationId xmlns:a16="http://schemas.microsoft.com/office/drawing/2014/main" id="{CE91158B-DDCB-8D12-8CB3-76D767FA0A07}"/>
                  </a:ext>
                </a:extLst>
              </p:cNvPr>
              <p:cNvSpPr>
                <a:spLocks noChangeShapeType="1"/>
              </p:cNvSpPr>
              <p:nvPr/>
            </p:nvSpPr>
            <p:spPr bwMode="auto">
              <a:xfrm>
                <a:off x="9777413" y="4479925"/>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52" name="Line 180">
                <a:extLst>
                  <a:ext uri="{FF2B5EF4-FFF2-40B4-BE49-F238E27FC236}">
                    <a16:creationId xmlns:a16="http://schemas.microsoft.com/office/drawing/2014/main" id="{96E82F58-8A65-8B68-6F82-4BC6B1065493}"/>
                  </a:ext>
                </a:extLst>
              </p:cNvPr>
              <p:cNvSpPr>
                <a:spLocks noChangeShapeType="1"/>
              </p:cNvSpPr>
              <p:nvPr/>
            </p:nvSpPr>
            <p:spPr bwMode="auto">
              <a:xfrm flipH="1">
                <a:off x="9729788" y="4529138"/>
                <a:ext cx="96838"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53" name="Line 181">
                <a:extLst>
                  <a:ext uri="{FF2B5EF4-FFF2-40B4-BE49-F238E27FC236}">
                    <a16:creationId xmlns:a16="http://schemas.microsoft.com/office/drawing/2014/main" id="{22E3253C-6EBA-2594-F68B-029AE97AD268}"/>
                  </a:ext>
                </a:extLst>
              </p:cNvPr>
              <p:cNvSpPr>
                <a:spLocks noChangeShapeType="1"/>
              </p:cNvSpPr>
              <p:nvPr/>
            </p:nvSpPr>
            <p:spPr bwMode="auto">
              <a:xfrm>
                <a:off x="10350501" y="4479925"/>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54" name="Line 182">
                <a:extLst>
                  <a:ext uri="{FF2B5EF4-FFF2-40B4-BE49-F238E27FC236}">
                    <a16:creationId xmlns:a16="http://schemas.microsoft.com/office/drawing/2014/main" id="{F85EF9EC-D63E-BF25-32A4-D8A29D87FC18}"/>
                  </a:ext>
                </a:extLst>
              </p:cNvPr>
              <p:cNvSpPr>
                <a:spLocks noChangeShapeType="1"/>
              </p:cNvSpPr>
              <p:nvPr/>
            </p:nvSpPr>
            <p:spPr bwMode="auto">
              <a:xfrm flipH="1">
                <a:off x="10301288" y="4529138"/>
                <a:ext cx="101600"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55" name="Line 183">
                <a:extLst>
                  <a:ext uri="{FF2B5EF4-FFF2-40B4-BE49-F238E27FC236}">
                    <a16:creationId xmlns:a16="http://schemas.microsoft.com/office/drawing/2014/main" id="{B4A92495-9B72-6A06-74C7-1EF45ED0CD98}"/>
                  </a:ext>
                </a:extLst>
              </p:cNvPr>
              <p:cNvSpPr>
                <a:spLocks noChangeShapeType="1"/>
              </p:cNvSpPr>
              <p:nvPr/>
            </p:nvSpPr>
            <p:spPr bwMode="auto">
              <a:xfrm>
                <a:off x="10402888" y="4498975"/>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56" name="Line 184">
                <a:extLst>
                  <a:ext uri="{FF2B5EF4-FFF2-40B4-BE49-F238E27FC236}">
                    <a16:creationId xmlns:a16="http://schemas.microsoft.com/office/drawing/2014/main" id="{62289306-8D0F-7D12-E91C-FF680347E1D1}"/>
                  </a:ext>
                </a:extLst>
              </p:cNvPr>
              <p:cNvSpPr>
                <a:spLocks noChangeShapeType="1"/>
              </p:cNvSpPr>
              <p:nvPr/>
            </p:nvSpPr>
            <p:spPr bwMode="auto">
              <a:xfrm flipH="1">
                <a:off x="10350501" y="4548188"/>
                <a:ext cx="101600"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57" name="Line 185">
                <a:extLst>
                  <a:ext uri="{FF2B5EF4-FFF2-40B4-BE49-F238E27FC236}">
                    <a16:creationId xmlns:a16="http://schemas.microsoft.com/office/drawing/2014/main" id="{4E138F9B-1DE2-E2FE-D53F-2607B3184AAC}"/>
                  </a:ext>
                </a:extLst>
              </p:cNvPr>
              <p:cNvSpPr>
                <a:spLocks noChangeShapeType="1"/>
              </p:cNvSpPr>
              <p:nvPr/>
            </p:nvSpPr>
            <p:spPr bwMode="auto">
              <a:xfrm>
                <a:off x="10467976" y="4498975"/>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58" name="Line 186">
                <a:extLst>
                  <a:ext uri="{FF2B5EF4-FFF2-40B4-BE49-F238E27FC236}">
                    <a16:creationId xmlns:a16="http://schemas.microsoft.com/office/drawing/2014/main" id="{6D30FB01-C93B-64FB-DB75-F033FF7AD057}"/>
                  </a:ext>
                </a:extLst>
              </p:cNvPr>
              <p:cNvSpPr>
                <a:spLocks noChangeShapeType="1"/>
              </p:cNvSpPr>
              <p:nvPr/>
            </p:nvSpPr>
            <p:spPr bwMode="auto">
              <a:xfrm flipH="1">
                <a:off x="10418763" y="4548188"/>
                <a:ext cx="98425"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59" name="Line 187">
                <a:extLst>
                  <a:ext uri="{FF2B5EF4-FFF2-40B4-BE49-F238E27FC236}">
                    <a16:creationId xmlns:a16="http://schemas.microsoft.com/office/drawing/2014/main" id="{3FFABCE5-9A7D-1AEF-1E2F-543B92BA1D98}"/>
                  </a:ext>
                </a:extLst>
              </p:cNvPr>
              <p:cNvSpPr>
                <a:spLocks noChangeShapeType="1"/>
              </p:cNvSpPr>
              <p:nvPr/>
            </p:nvSpPr>
            <p:spPr bwMode="auto">
              <a:xfrm>
                <a:off x="10745788" y="4479925"/>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60" name="Line 188">
                <a:extLst>
                  <a:ext uri="{FF2B5EF4-FFF2-40B4-BE49-F238E27FC236}">
                    <a16:creationId xmlns:a16="http://schemas.microsoft.com/office/drawing/2014/main" id="{943412CD-C91E-8EA1-99BE-6D4F48F0BF50}"/>
                  </a:ext>
                </a:extLst>
              </p:cNvPr>
              <p:cNvSpPr>
                <a:spLocks noChangeShapeType="1"/>
              </p:cNvSpPr>
              <p:nvPr/>
            </p:nvSpPr>
            <p:spPr bwMode="auto">
              <a:xfrm flipH="1">
                <a:off x="10696576" y="4529138"/>
                <a:ext cx="103188"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61" name="Line 189">
                <a:extLst>
                  <a:ext uri="{FF2B5EF4-FFF2-40B4-BE49-F238E27FC236}">
                    <a16:creationId xmlns:a16="http://schemas.microsoft.com/office/drawing/2014/main" id="{112BF339-8839-7EF3-42A2-90E71B5249C0}"/>
                  </a:ext>
                </a:extLst>
              </p:cNvPr>
              <p:cNvSpPr>
                <a:spLocks noChangeShapeType="1"/>
              </p:cNvSpPr>
              <p:nvPr/>
            </p:nvSpPr>
            <p:spPr bwMode="auto">
              <a:xfrm>
                <a:off x="6726238" y="3903663"/>
                <a:ext cx="0" cy="10160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62" name="Line 190">
                <a:extLst>
                  <a:ext uri="{FF2B5EF4-FFF2-40B4-BE49-F238E27FC236}">
                    <a16:creationId xmlns:a16="http://schemas.microsoft.com/office/drawing/2014/main" id="{DB751F20-36D3-65F2-1B60-EE60FCACC8D2}"/>
                  </a:ext>
                </a:extLst>
              </p:cNvPr>
              <p:cNvSpPr>
                <a:spLocks noChangeShapeType="1"/>
              </p:cNvSpPr>
              <p:nvPr/>
            </p:nvSpPr>
            <p:spPr bwMode="auto">
              <a:xfrm flipH="1">
                <a:off x="6678613" y="3951288"/>
                <a:ext cx="96838"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63" name="Line 191">
                <a:extLst>
                  <a:ext uri="{FF2B5EF4-FFF2-40B4-BE49-F238E27FC236}">
                    <a16:creationId xmlns:a16="http://schemas.microsoft.com/office/drawing/2014/main" id="{1DEFC6E9-BC56-1991-59D1-7F98E3500540}"/>
                  </a:ext>
                </a:extLst>
              </p:cNvPr>
              <p:cNvSpPr>
                <a:spLocks noChangeShapeType="1"/>
              </p:cNvSpPr>
              <p:nvPr/>
            </p:nvSpPr>
            <p:spPr bwMode="auto">
              <a:xfrm>
                <a:off x="5691188" y="3721100"/>
                <a:ext cx="0" cy="103188"/>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64" name="Line 192">
                <a:extLst>
                  <a:ext uri="{FF2B5EF4-FFF2-40B4-BE49-F238E27FC236}">
                    <a16:creationId xmlns:a16="http://schemas.microsoft.com/office/drawing/2014/main" id="{B1120F24-8A67-41C6-5387-B82B847025C3}"/>
                  </a:ext>
                </a:extLst>
              </p:cNvPr>
              <p:cNvSpPr>
                <a:spLocks noChangeShapeType="1"/>
              </p:cNvSpPr>
              <p:nvPr/>
            </p:nvSpPr>
            <p:spPr bwMode="auto">
              <a:xfrm flipH="1">
                <a:off x="5638801" y="3775075"/>
                <a:ext cx="101600"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65" name="Line 193">
                <a:extLst>
                  <a:ext uri="{FF2B5EF4-FFF2-40B4-BE49-F238E27FC236}">
                    <a16:creationId xmlns:a16="http://schemas.microsoft.com/office/drawing/2014/main" id="{47A36385-9A0A-E0E6-300B-5AAB06157BE1}"/>
                  </a:ext>
                </a:extLst>
              </p:cNvPr>
              <p:cNvSpPr>
                <a:spLocks noChangeShapeType="1"/>
              </p:cNvSpPr>
              <p:nvPr/>
            </p:nvSpPr>
            <p:spPr bwMode="auto">
              <a:xfrm>
                <a:off x="5653088" y="3687763"/>
                <a:ext cx="0" cy="98425"/>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66" name="Line 194">
                <a:extLst>
                  <a:ext uri="{FF2B5EF4-FFF2-40B4-BE49-F238E27FC236}">
                    <a16:creationId xmlns:a16="http://schemas.microsoft.com/office/drawing/2014/main" id="{4B176872-B50F-2A25-05C1-6AACB84DE14B}"/>
                  </a:ext>
                </a:extLst>
              </p:cNvPr>
              <p:cNvSpPr>
                <a:spLocks noChangeShapeType="1"/>
              </p:cNvSpPr>
              <p:nvPr/>
            </p:nvSpPr>
            <p:spPr bwMode="auto">
              <a:xfrm flipH="1">
                <a:off x="5603876" y="3736975"/>
                <a:ext cx="98425"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69" name="Group 68">
              <a:extLst>
                <a:ext uri="{FF2B5EF4-FFF2-40B4-BE49-F238E27FC236}">
                  <a16:creationId xmlns:a16="http://schemas.microsoft.com/office/drawing/2014/main" id="{C49B868A-314E-01FD-2DA4-23C2057D8470}"/>
                </a:ext>
              </a:extLst>
            </p:cNvPr>
            <p:cNvGrpSpPr/>
            <p:nvPr/>
          </p:nvGrpSpPr>
          <p:grpSpPr>
            <a:xfrm>
              <a:off x="826121" y="1805673"/>
              <a:ext cx="5085116" cy="2322082"/>
              <a:chOff x="1392238" y="1803400"/>
              <a:chExt cx="9172575" cy="3251200"/>
            </a:xfrm>
          </p:grpSpPr>
          <p:sp>
            <p:nvSpPr>
              <p:cNvPr id="76" name="Line 39">
                <a:extLst>
                  <a:ext uri="{FF2B5EF4-FFF2-40B4-BE49-F238E27FC236}">
                    <a16:creationId xmlns:a16="http://schemas.microsoft.com/office/drawing/2014/main" id="{8B3F804F-31D7-C364-C717-3F010A900684}"/>
                  </a:ext>
                </a:extLst>
              </p:cNvPr>
              <p:cNvSpPr>
                <a:spLocks noChangeShapeType="1"/>
              </p:cNvSpPr>
              <p:nvPr/>
            </p:nvSpPr>
            <p:spPr bwMode="auto">
              <a:xfrm>
                <a:off x="6292851" y="4627563"/>
                <a:ext cx="0" cy="10160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77" name="Group 76">
                <a:extLst>
                  <a:ext uri="{FF2B5EF4-FFF2-40B4-BE49-F238E27FC236}">
                    <a16:creationId xmlns:a16="http://schemas.microsoft.com/office/drawing/2014/main" id="{25D7F1F6-5FE9-F54B-658E-E9A96C21E7E4}"/>
                  </a:ext>
                </a:extLst>
              </p:cNvPr>
              <p:cNvGrpSpPr/>
              <p:nvPr/>
            </p:nvGrpSpPr>
            <p:grpSpPr>
              <a:xfrm>
                <a:off x="1392238" y="1803400"/>
                <a:ext cx="9172575" cy="3251200"/>
                <a:chOff x="1392238" y="1803400"/>
                <a:chExt cx="9172575" cy="3251200"/>
              </a:xfrm>
            </p:grpSpPr>
            <p:sp>
              <p:nvSpPr>
                <p:cNvPr id="78" name="Freeform 6">
                  <a:extLst>
                    <a:ext uri="{FF2B5EF4-FFF2-40B4-BE49-F238E27FC236}">
                      <a16:creationId xmlns:a16="http://schemas.microsoft.com/office/drawing/2014/main" id="{0AF86DA0-B455-4EE2-EF4A-74538CB7CC0D}"/>
                    </a:ext>
                  </a:extLst>
                </p:cNvPr>
                <p:cNvSpPr>
                  <a:spLocks/>
                </p:cNvSpPr>
                <p:nvPr/>
              </p:nvSpPr>
              <p:spPr bwMode="auto">
                <a:xfrm>
                  <a:off x="1392238" y="1860550"/>
                  <a:ext cx="9172575" cy="3144838"/>
                </a:xfrm>
                <a:custGeom>
                  <a:avLst/>
                  <a:gdLst>
                    <a:gd name="T0" fmla="*/ 1673 w 2435"/>
                    <a:gd name="T1" fmla="*/ 833 h 833"/>
                    <a:gd name="T2" fmla="*/ 1557 w 2435"/>
                    <a:gd name="T3" fmla="*/ 807 h 833"/>
                    <a:gd name="T4" fmla="*/ 1435 w 2435"/>
                    <a:gd name="T5" fmla="*/ 790 h 833"/>
                    <a:gd name="T6" fmla="*/ 1319 w 2435"/>
                    <a:gd name="T7" fmla="*/ 770 h 833"/>
                    <a:gd name="T8" fmla="*/ 1302 w 2435"/>
                    <a:gd name="T9" fmla="*/ 754 h 833"/>
                    <a:gd name="T10" fmla="*/ 1215 w 2435"/>
                    <a:gd name="T11" fmla="*/ 718 h 833"/>
                    <a:gd name="T12" fmla="*/ 1198 w 2435"/>
                    <a:gd name="T13" fmla="*/ 707 h 833"/>
                    <a:gd name="T14" fmla="*/ 1130 w 2435"/>
                    <a:gd name="T15" fmla="*/ 696 h 833"/>
                    <a:gd name="T16" fmla="*/ 1126 w 2435"/>
                    <a:gd name="T17" fmla="*/ 688 h 833"/>
                    <a:gd name="T18" fmla="*/ 1107 w 2435"/>
                    <a:gd name="T19" fmla="*/ 675 h 833"/>
                    <a:gd name="T20" fmla="*/ 1107 w 2435"/>
                    <a:gd name="T21" fmla="*/ 657 h 833"/>
                    <a:gd name="T22" fmla="*/ 1045 w 2435"/>
                    <a:gd name="T23" fmla="*/ 646 h 833"/>
                    <a:gd name="T24" fmla="*/ 957 w 2435"/>
                    <a:gd name="T25" fmla="*/ 631 h 833"/>
                    <a:gd name="T26" fmla="*/ 798 w 2435"/>
                    <a:gd name="T27" fmla="*/ 624 h 833"/>
                    <a:gd name="T28" fmla="*/ 781 w 2435"/>
                    <a:gd name="T29" fmla="*/ 602 h 833"/>
                    <a:gd name="T30" fmla="*/ 737 w 2435"/>
                    <a:gd name="T31" fmla="*/ 592 h 833"/>
                    <a:gd name="T32" fmla="*/ 681 w 2435"/>
                    <a:gd name="T33" fmla="*/ 581 h 833"/>
                    <a:gd name="T34" fmla="*/ 632 w 2435"/>
                    <a:gd name="T35" fmla="*/ 573 h 833"/>
                    <a:gd name="T36" fmla="*/ 611 w 2435"/>
                    <a:gd name="T37" fmla="*/ 562 h 833"/>
                    <a:gd name="T38" fmla="*/ 604 w 2435"/>
                    <a:gd name="T39" fmla="*/ 549 h 833"/>
                    <a:gd name="T40" fmla="*/ 600 w 2435"/>
                    <a:gd name="T41" fmla="*/ 520 h 833"/>
                    <a:gd name="T42" fmla="*/ 600 w 2435"/>
                    <a:gd name="T43" fmla="*/ 476 h 833"/>
                    <a:gd name="T44" fmla="*/ 592 w 2435"/>
                    <a:gd name="T45" fmla="*/ 442 h 833"/>
                    <a:gd name="T46" fmla="*/ 562 w 2435"/>
                    <a:gd name="T47" fmla="*/ 435 h 833"/>
                    <a:gd name="T48" fmla="*/ 549 w 2435"/>
                    <a:gd name="T49" fmla="*/ 428 h 833"/>
                    <a:gd name="T50" fmla="*/ 423 w 2435"/>
                    <a:gd name="T51" fmla="*/ 415 h 833"/>
                    <a:gd name="T52" fmla="*/ 418 w 2435"/>
                    <a:gd name="T53" fmla="*/ 391 h 833"/>
                    <a:gd name="T54" fmla="*/ 418 w 2435"/>
                    <a:gd name="T55" fmla="*/ 353 h 833"/>
                    <a:gd name="T56" fmla="*/ 408 w 2435"/>
                    <a:gd name="T57" fmla="*/ 347 h 833"/>
                    <a:gd name="T58" fmla="*/ 401 w 2435"/>
                    <a:gd name="T59" fmla="*/ 333 h 833"/>
                    <a:gd name="T60" fmla="*/ 388 w 2435"/>
                    <a:gd name="T61" fmla="*/ 324 h 833"/>
                    <a:gd name="T62" fmla="*/ 374 w 2435"/>
                    <a:gd name="T63" fmla="*/ 314 h 833"/>
                    <a:gd name="T64" fmla="*/ 358 w 2435"/>
                    <a:gd name="T65" fmla="*/ 303 h 833"/>
                    <a:gd name="T66" fmla="*/ 350 w 2435"/>
                    <a:gd name="T67" fmla="*/ 292 h 833"/>
                    <a:gd name="T68" fmla="*/ 338 w 2435"/>
                    <a:gd name="T69" fmla="*/ 287 h 833"/>
                    <a:gd name="T70" fmla="*/ 276 w 2435"/>
                    <a:gd name="T71" fmla="*/ 275 h 833"/>
                    <a:gd name="T72" fmla="*/ 271 w 2435"/>
                    <a:gd name="T73" fmla="*/ 264 h 833"/>
                    <a:gd name="T74" fmla="*/ 267 w 2435"/>
                    <a:gd name="T75" fmla="*/ 249 h 833"/>
                    <a:gd name="T76" fmla="*/ 262 w 2435"/>
                    <a:gd name="T77" fmla="*/ 235 h 833"/>
                    <a:gd name="T78" fmla="*/ 252 w 2435"/>
                    <a:gd name="T79" fmla="*/ 225 h 833"/>
                    <a:gd name="T80" fmla="*/ 245 w 2435"/>
                    <a:gd name="T81" fmla="*/ 183 h 833"/>
                    <a:gd name="T82" fmla="*/ 245 w 2435"/>
                    <a:gd name="T83" fmla="*/ 146 h 833"/>
                    <a:gd name="T84" fmla="*/ 239 w 2435"/>
                    <a:gd name="T85" fmla="*/ 131 h 833"/>
                    <a:gd name="T86" fmla="*/ 235 w 2435"/>
                    <a:gd name="T87" fmla="*/ 116 h 833"/>
                    <a:gd name="T88" fmla="*/ 229 w 2435"/>
                    <a:gd name="T89" fmla="*/ 107 h 833"/>
                    <a:gd name="T90" fmla="*/ 202 w 2435"/>
                    <a:gd name="T91" fmla="*/ 97 h 833"/>
                    <a:gd name="T92" fmla="*/ 191 w 2435"/>
                    <a:gd name="T93" fmla="*/ 86 h 833"/>
                    <a:gd name="T94" fmla="*/ 185 w 2435"/>
                    <a:gd name="T95" fmla="*/ 78 h 833"/>
                    <a:gd name="T96" fmla="*/ 174 w 2435"/>
                    <a:gd name="T97" fmla="*/ 66 h 833"/>
                    <a:gd name="T98" fmla="*/ 159 w 2435"/>
                    <a:gd name="T99" fmla="*/ 49 h 833"/>
                    <a:gd name="T100" fmla="*/ 143 w 2435"/>
                    <a:gd name="T101" fmla="*/ 36 h 833"/>
                    <a:gd name="T102" fmla="*/ 135 w 2435"/>
                    <a:gd name="T103" fmla="*/ 26 h 833"/>
                    <a:gd name="T104" fmla="*/ 132 w 2435"/>
                    <a:gd name="T105" fmla="*/ 17 h 833"/>
                    <a:gd name="T106" fmla="*/ 115 w 2435"/>
                    <a:gd name="T107" fmla="*/ 6 h 833"/>
                    <a:gd name="T108" fmla="*/ 77 w 2435"/>
                    <a:gd name="T109" fmla="*/ 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35" h="833">
                      <a:moveTo>
                        <a:pt x="2435" y="833"/>
                      </a:moveTo>
                      <a:cubicBezTo>
                        <a:pt x="1673" y="833"/>
                        <a:pt x="1673" y="833"/>
                        <a:pt x="1673" y="833"/>
                      </a:cubicBezTo>
                      <a:cubicBezTo>
                        <a:pt x="1673" y="807"/>
                        <a:pt x="1673" y="807"/>
                        <a:pt x="1673" y="807"/>
                      </a:cubicBezTo>
                      <a:cubicBezTo>
                        <a:pt x="1557" y="807"/>
                        <a:pt x="1557" y="807"/>
                        <a:pt x="1557" y="807"/>
                      </a:cubicBezTo>
                      <a:cubicBezTo>
                        <a:pt x="1557" y="790"/>
                        <a:pt x="1557" y="790"/>
                        <a:pt x="1557" y="790"/>
                      </a:cubicBezTo>
                      <a:cubicBezTo>
                        <a:pt x="1435" y="790"/>
                        <a:pt x="1435" y="790"/>
                        <a:pt x="1435" y="790"/>
                      </a:cubicBezTo>
                      <a:cubicBezTo>
                        <a:pt x="1435" y="770"/>
                        <a:pt x="1435" y="770"/>
                        <a:pt x="1435" y="770"/>
                      </a:cubicBezTo>
                      <a:cubicBezTo>
                        <a:pt x="1319" y="770"/>
                        <a:pt x="1319" y="770"/>
                        <a:pt x="1319" y="770"/>
                      </a:cubicBezTo>
                      <a:cubicBezTo>
                        <a:pt x="1319" y="754"/>
                        <a:pt x="1319" y="754"/>
                        <a:pt x="1319" y="754"/>
                      </a:cubicBezTo>
                      <a:cubicBezTo>
                        <a:pt x="1302" y="754"/>
                        <a:pt x="1302" y="754"/>
                        <a:pt x="1302" y="754"/>
                      </a:cubicBezTo>
                      <a:cubicBezTo>
                        <a:pt x="1302" y="718"/>
                        <a:pt x="1302" y="718"/>
                        <a:pt x="1302" y="718"/>
                      </a:cubicBezTo>
                      <a:cubicBezTo>
                        <a:pt x="1215" y="718"/>
                        <a:pt x="1215" y="718"/>
                        <a:pt x="1215" y="718"/>
                      </a:cubicBezTo>
                      <a:cubicBezTo>
                        <a:pt x="1215" y="707"/>
                        <a:pt x="1215" y="707"/>
                        <a:pt x="1215" y="707"/>
                      </a:cubicBezTo>
                      <a:cubicBezTo>
                        <a:pt x="1198" y="707"/>
                        <a:pt x="1198" y="707"/>
                        <a:pt x="1198" y="707"/>
                      </a:cubicBezTo>
                      <a:cubicBezTo>
                        <a:pt x="1198" y="696"/>
                        <a:pt x="1198" y="696"/>
                        <a:pt x="1198" y="696"/>
                      </a:cubicBezTo>
                      <a:cubicBezTo>
                        <a:pt x="1130" y="696"/>
                        <a:pt x="1130" y="696"/>
                        <a:pt x="1130" y="696"/>
                      </a:cubicBezTo>
                      <a:cubicBezTo>
                        <a:pt x="1130" y="688"/>
                        <a:pt x="1130" y="688"/>
                        <a:pt x="1130" y="688"/>
                      </a:cubicBezTo>
                      <a:cubicBezTo>
                        <a:pt x="1126" y="688"/>
                        <a:pt x="1126" y="688"/>
                        <a:pt x="1126" y="688"/>
                      </a:cubicBezTo>
                      <a:cubicBezTo>
                        <a:pt x="1126" y="675"/>
                        <a:pt x="1126" y="675"/>
                        <a:pt x="1126" y="675"/>
                      </a:cubicBezTo>
                      <a:cubicBezTo>
                        <a:pt x="1107" y="675"/>
                        <a:pt x="1107" y="675"/>
                        <a:pt x="1107" y="675"/>
                      </a:cubicBezTo>
                      <a:cubicBezTo>
                        <a:pt x="1107" y="662"/>
                        <a:pt x="1107" y="662"/>
                        <a:pt x="1107" y="662"/>
                      </a:cubicBezTo>
                      <a:cubicBezTo>
                        <a:pt x="1107" y="657"/>
                        <a:pt x="1107" y="657"/>
                        <a:pt x="1107" y="657"/>
                      </a:cubicBezTo>
                      <a:cubicBezTo>
                        <a:pt x="1045" y="657"/>
                        <a:pt x="1045" y="657"/>
                        <a:pt x="1045" y="657"/>
                      </a:cubicBezTo>
                      <a:cubicBezTo>
                        <a:pt x="1045" y="646"/>
                        <a:pt x="1045" y="646"/>
                        <a:pt x="1045" y="646"/>
                      </a:cubicBezTo>
                      <a:cubicBezTo>
                        <a:pt x="957" y="646"/>
                        <a:pt x="957" y="646"/>
                        <a:pt x="957" y="646"/>
                      </a:cubicBezTo>
                      <a:cubicBezTo>
                        <a:pt x="957" y="631"/>
                        <a:pt x="957" y="631"/>
                        <a:pt x="957" y="631"/>
                      </a:cubicBezTo>
                      <a:cubicBezTo>
                        <a:pt x="798" y="631"/>
                        <a:pt x="798" y="631"/>
                        <a:pt x="798" y="631"/>
                      </a:cubicBezTo>
                      <a:cubicBezTo>
                        <a:pt x="798" y="624"/>
                        <a:pt x="798" y="624"/>
                        <a:pt x="798" y="624"/>
                      </a:cubicBezTo>
                      <a:cubicBezTo>
                        <a:pt x="781" y="624"/>
                        <a:pt x="781" y="624"/>
                        <a:pt x="781" y="624"/>
                      </a:cubicBezTo>
                      <a:cubicBezTo>
                        <a:pt x="781" y="602"/>
                        <a:pt x="781" y="602"/>
                        <a:pt x="781" y="602"/>
                      </a:cubicBezTo>
                      <a:cubicBezTo>
                        <a:pt x="737" y="602"/>
                        <a:pt x="737" y="602"/>
                        <a:pt x="737" y="602"/>
                      </a:cubicBezTo>
                      <a:cubicBezTo>
                        <a:pt x="737" y="592"/>
                        <a:pt x="737" y="592"/>
                        <a:pt x="737" y="592"/>
                      </a:cubicBezTo>
                      <a:cubicBezTo>
                        <a:pt x="681" y="592"/>
                        <a:pt x="681" y="592"/>
                        <a:pt x="681" y="592"/>
                      </a:cubicBezTo>
                      <a:cubicBezTo>
                        <a:pt x="681" y="581"/>
                        <a:pt x="681" y="581"/>
                        <a:pt x="681" y="581"/>
                      </a:cubicBezTo>
                      <a:cubicBezTo>
                        <a:pt x="681" y="573"/>
                        <a:pt x="681" y="573"/>
                        <a:pt x="681" y="573"/>
                      </a:cubicBezTo>
                      <a:cubicBezTo>
                        <a:pt x="632" y="573"/>
                        <a:pt x="632" y="573"/>
                        <a:pt x="632" y="573"/>
                      </a:cubicBezTo>
                      <a:cubicBezTo>
                        <a:pt x="632" y="562"/>
                        <a:pt x="632" y="562"/>
                        <a:pt x="632" y="562"/>
                      </a:cubicBezTo>
                      <a:cubicBezTo>
                        <a:pt x="611" y="562"/>
                        <a:pt x="611" y="562"/>
                        <a:pt x="611" y="562"/>
                      </a:cubicBezTo>
                      <a:cubicBezTo>
                        <a:pt x="611" y="549"/>
                        <a:pt x="611" y="549"/>
                        <a:pt x="611" y="549"/>
                      </a:cubicBezTo>
                      <a:cubicBezTo>
                        <a:pt x="604" y="549"/>
                        <a:pt x="604" y="549"/>
                        <a:pt x="604" y="549"/>
                      </a:cubicBezTo>
                      <a:cubicBezTo>
                        <a:pt x="604" y="520"/>
                        <a:pt x="604" y="520"/>
                        <a:pt x="604" y="520"/>
                      </a:cubicBezTo>
                      <a:cubicBezTo>
                        <a:pt x="600" y="520"/>
                        <a:pt x="600" y="520"/>
                        <a:pt x="600" y="520"/>
                      </a:cubicBezTo>
                      <a:cubicBezTo>
                        <a:pt x="600" y="488"/>
                        <a:pt x="600" y="488"/>
                        <a:pt x="600" y="488"/>
                      </a:cubicBezTo>
                      <a:cubicBezTo>
                        <a:pt x="600" y="476"/>
                        <a:pt x="600" y="476"/>
                        <a:pt x="600" y="476"/>
                      </a:cubicBezTo>
                      <a:cubicBezTo>
                        <a:pt x="592" y="476"/>
                        <a:pt x="592" y="476"/>
                        <a:pt x="592" y="476"/>
                      </a:cubicBezTo>
                      <a:cubicBezTo>
                        <a:pt x="592" y="442"/>
                        <a:pt x="592" y="442"/>
                        <a:pt x="592" y="442"/>
                      </a:cubicBezTo>
                      <a:cubicBezTo>
                        <a:pt x="592" y="435"/>
                        <a:pt x="592" y="435"/>
                        <a:pt x="592" y="435"/>
                      </a:cubicBezTo>
                      <a:cubicBezTo>
                        <a:pt x="562" y="435"/>
                        <a:pt x="562" y="435"/>
                        <a:pt x="562" y="435"/>
                      </a:cubicBezTo>
                      <a:cubicBezTo>
                        <a:pt x="562" y="428"/>
                        <a:pt x="562" y="428"/>
                        <a:pt x="562" y="428"/>
                      </a:cubicBezTo>
                      <a:cubicBezTo>
                        <a:pt x="549" y="428"/>
                        <a:pt x="549" y="428"/>
                        <a:pt x="549" y="428"/>
                      </a:cubicBezTo>
                      <a:cubicBezTo>
                        <a:pt x="549" y="415"/>
                        <a:pt x="549" y="415"/>
                        <a:pt x="549" y="415"/>
                      </a:cubicBezTo>
                      <a:cubicBezTo>
                        <a:pt x="423" y="415"/>
                        <a:pt x="423" y="415"/>
                        <a:pt x="423" y="415"/>
                      </a:cubicBezTo>
                      <a:cubicBezTo>
                        <a:pt x="423" y="391"/>
                        <a:pt x="423" y="391"/>
                        <a:pt x="423" y="391"/>
                      </a:cubicBezTo>
                      <a:cubicBezTo>
                        <a:pt x="418" y="391"/>
                        <a:pt x="418" y="391"/>
                        <a:pt x="418" y="391"/>
                      </a:cubicBezTo>
                      <a:cubicBezTo>
                        <a:pt x="418" y="371"/>
                        <a:pt x="418" y="371"/>
                        <a:pt x="418" y="371"/>
                      </a:cubicBezTo>
                      <a:cubicBezTo>
                        <a:pt x="418" y="353"/>
                        <a:pt x="418" y="353"/>
                        <a:pt x="418" y="353"/>
                      </a:cubicBezTo>
                      <a:cubicBezTo>
                        <a:pt x="408" y="353"/>
                        <a:pt x="408" y="353"/>
                        <a:pt x="408" y="353"/>
                      </a:cubicBezTo>
                      <a:cubicBezTo>
                        <a:pt x="408" y="347"/>
                        <a:pt x="408" y="347"/>
                        <a:pt x="408" y="347"/>
                      </a:cubicBezTo>
                      <a:cubicBezTo>
                        <a:pt x="401" y="347"/>
                        <a:pt x="401" y="347"/>
                        <a:pt x="401" y="347"/>
                      </a:cubicBezTo>
                      <a:cubicBezTo>
                        <a:pt x="401" y="333"/>
                        <a:pt x="401" y="333"/>
                        <a:pt x="401" y="333"/>
                      </a:cubicBezTo>
                      <a:cubicBezTo>
                        <a:pt x="388" y="333"/>
                        <a:pt x="388" y="333"/>
                        <a:pt x="388" y="333"/>
                      </a:cubicBezTo>
                      <a:cubicBezTo>
                        <a:pt x="388" y="324"/>
                        <a:pt x="388" y="324"/>
                        <a:pt x="388" y="324"/>
                      </a:cubicBezTo>
                      <a:cubicBezTo>
                        <a:pt x="374" y="324"/>
                        <a:pt x="374" y="324"/>
                        <a:pt x="374" y="324"/>
                      </a:cubicBezTo>
                      <a:cubicBezTo>
                        <a:pt x="374" y="314"/>
                        <a:pt x="374" y="314"/>
                        <a:pt x="374" y="314"/>
                      </a:cubicBezTo>
                      <a:cubicBezTo>
                        <a:pt x="358" y="314"/>
                        <a:pt x="358" y="314"/>
                        <a:pt x="358" y="314"/>
                      </a:cubicBezTo>
                      <a:cubicBezTo>
                        <a:pt x="358" y="303"/>
                        <a:pt x="358" y="303"/>
                        <a:pt x="358" y="303"/>
                      </a:cubicBezTo>
                      <a:cubicBezTo>
                        <a:pt x="350" y="303"/>
                        <a:pt x="350" y="303"/>
                        <a:pt x="350" y="303"/>
                      </a:cubicBezTo>
                      <a:cubicBezTo>
                        <a:pt x="350" y="292"/>
                        <a:pt x="350" y="292"/>
                        <a:pt x="350" y="292"/>
                      </a:cubicBezTo>
                      <a:cubicBezTo>
                        <a:pt x="338" y="292"/>
                        <a:pt x="338" y="292"/>
                        <a:pt x="338" y="292"/>
                      </a:cubicBezTo>
                      <a:cubicBezTo>
                        <a:pt x="338" y="287"/>
                        <a:pt x="338" y="287"/>
                        <a:pt x="338" y="287"/>
                      </a:cubicBezTo>
                      <a:cubicBezTo>
                        <a:pt x="276" y="287"/>
                        <a:pt x="276" y="287"/>
                        <a:pt x="276" y="287"/>
                      </a:cubicBezTo>
                      <a:cubicBezTo>
                        <a:pt x="276" y="275"/>
                        <a:pt x="276" y="275"/>
                        <a:pt x="276" y="275"/>
                      </a:cubicBezTo>
                      <a:cubicBezTo>
                        <a:pt x="271" y="275"/>
                        <a:pt x="271" y="275"/>
                        <a:pt x="271" y="275"/>
                      </a:cubicBezTo>
                      <a:cubicBezTo>
                        <a:pt x="271" y="264"/>
                        <a:pt x="271" y="264"/>
                        <a:pt x="271" y="264"/>
                      </a:cubicBezTo>
                      <a:cubicBezTo>
                        <a:pt x="267" y="264"/>
                        <a:pt x="267" y="264"/>
                        <a:pt x="267" y="264"/>
                      </a:cubicBezTo>
                      <a:cubicBezTo>
                        <a:pt x="267" y="249"/>
                        <a:pt x="267" y="249"/>
                        <a:pt x="267" y="249"/>
                      </a:cubicBezTo>
                      <a:cubicBezTo>
                        <a:pt x="262" y="249"/>
                        <a:pt x="262" y="249"/>
                        <a:pt x="262" y="249"/>
                      </a:cubicBezTo>
                      <a:cubicBezTo>
                        <a:pt x="262" y="235"/>
                        <a:pt x="262" y="235"/>
                        <a:pt x="262" y="235"/>
                      </a:cubicBezTo>
                      <a:cubicBezTo>
                        <a:pt x="252" y="235"/>
                        <a:pt x="252" y="235"/>
                        <a:pt x="252" y="235"/>
                      </a:cubicBezTo>
                      <a:cubicBezTo>
                        <a:pt x="252" y="225"/>
                        <a:pt x="252" y="225"/>
                        <a:pt x="252" y="225"/>
                      </a:cubicBezTo>
                      <a:cubicBezTo>
                        <a:pt x="252" y="183"/>
                        <a:pt x="252" y="183"/>
                        <a:pt x="252" y="183"/>
                      </a:cubicBezTo>
                      <a:cubicBezTo>
                        <a:pt x="245" y="183"/>
                        <a:pt x="245" y="183"/>
                        <a:pt x="245" y="183"/>
                      </a:cubicBezTo>
                      <a:cubicBezTo>
                        <a:pt x="245" y="164"/>
                        <a:pt x="245" y="164"/>
                        <a:pt x="245" y="164"/>
                      </a:cubicBezTo>
                      <a:cubicBezTo>
                        <a:pt x="245" y="146"/>
                        <a:pt x="245" y="146"/>
                        <a:pt x="245" y="146"/>
                      </a:cubicBezTo>
                      <a:cubicBezTo>
                        <a:pt x="239" y="146"/>
                        <a:pt x="239" y="146"/>
                        <a:pt x="239" y="146"/>
                      </a:cubicBezTo>
                      <a:cubicBezTo>
                        <a:pt x="239" y="131"/>
                        <a:pt x="239" y="131"/>
                        <a:pt x="239" y="131"/>
                      </a:cubicBezTo>
                      <a:cubicBezTo>
                        <a:pt x="235" y="131"/>
                        <a:pt x="235" y="131"/>
                        <a:pt x="235" y="131"/>
                      </a:cubicBezTo>
                      <a:cubicBezTo>
                        <a:pt x="235" y="116"/>
                        <a:pt x="235" y="116"/>
                        <a:pt x="235" y="116"/>
                      </a:cubicBezTo>
                      <a:cubicBezTo>
                        <a:pt x="229" y="116"/>
                        <a:pt x="229" y="116"/>
                        <a:pt x="229" y="116"/>
                      </a:cubicBezTo>
                      <a:cubicBezTo>
                        <a:pt x="229" y="107"/>
                        <a:pt x="229" y="107"/>
                        <a:pt x="229" y="107"/>
                      </a:cubicBezTo>
                      <a:cubicBezTo>
                        <a:pt x="202" y="107"/>
                        <a:pt x="202" y="107"/>
                        <a:pt x="202" y="107"/>
                      </a:cubicBezTo>
                      <a:cubicBezTo>
                        <a:pt x="202" y="97"/>
                        <a:pt x="202" y="97"/>
                        <a:pt x="202" y="97"/>
                      </a:cubicBezTo>
                      <a:cubicBezTo>
                        <a:pt x="191" y="97"/>
                        <a:pt x="191" y="97"/>
                        <a:pt x="191" y="97"/>
                      </a:cubicBezTo>
                      <a:cubicBezTo>
                        <a:pt x="191" y="86"/>
                        <a:pt x="191" y="86"/>
                        <a:pt x="191" y="86"/>
                      </a:cubicBezTo>
                      <a:cubicBezTo>
                        <a:pt x="185" y="86"/>
                        <a:pt x="185" y="86"/>
                        <a:pt x="185" y="86"/>
                      </a:cubicBezTo>
                      <a:cubicBezTo>
                        <a:pt x="185" y="78"/>
                        <a:pt x="185" y="78"/>
                        <a:pt x="185" y="78"/>
                      </a:cubicBezTo>
                      <a:cubicBezTo>
                        <a:pt x="174" y="78"/>
                        <a:pt x="174" y="78"/>
                        <a:pt x="174" y="78"/>
                      </a:cubicBezTo>
                      <a:cubicBezTo>
                        <a:pt x="174" y="66"/>
                        <a:pt x="174" y="66"/>
                        <a:pt x="174" y="66"/>
                      </a:cubicBezTo>
                      <a:cubicBezTo>
                        <a:pt x="159" y="66"/>
                        <a:pt x="159" y="66"/>
                        <a:pt x="159" y="66"/>
                      </a:cubicBezTo>
                      <a:cubicBezTo>
                        <a:pt x="159" y="49"/>
                        <a:pt x="159" y="49"/>
                        <a:pt x="159" y="49"/>
                      </a:cubicBezTo>
                      <a:cubicBezTo>
                        <a:pt x="143" y="49"/>
                        <a:pt x="143" y="49"/>
                        <a:pt x="143" y="49"/>
                      </a:cubicBezTo>
                      <a:cubicBezTo>
                        <a:pt x="143" y="36"/>
                        <a:pt x="143" y="36"/>
                        <a:pt x="143" y="36"/>
                      </a:cubicBezTo>
                      <a:cubicBezTo>
                        <a:pt x="135" y="36"/>
                        <a:pt x="135" y="36"/>
                        <a:pt x="135" y="36"/>
                      </a:cubicBezTo>
                      <a:cubicBezTo>
                        <a:pt x="135" y="26"/>
                        <a:pt x="135" y="26"/>
                        <a:pt x="135" y="26"/>
                      </a:cubicBezTo>
                      <a:cubicBezTo>
                        <a:pt x="132" y="26"/>
                        <a:pt x="132" y="26"/>
                        <a:pt x="132" y="26"/>
                      </a:cubicBezTo>
                      <a:cubicBezTo>
                        <a:pt x="132" y="17"/>
                        <a:pt x="132" y="17"/>
                        <a:pt x="132" y="17"/>
                      </a:cubicBezTo>
                      <a:cubicBezTo>
                        <a:pt x="115" y="17"/>
                        <a:pt x="115" y="17"/>
                        <a:pt x="115" y="17"/>
                      </a:cubicBezTo>
                      <a:cubicBezTo>
                        <a:pt x="115" y="6"/>
                        <a:pt x="115" y="6"/>
                        <a:pt x="115" y="6"/>
                      </a:cubicBezTo>
                      <a:cubicBezTo>
                        <a:pt x="77" y="6"/>
                        <a:pt x="77" y="6"/>
                        <a:pt x="77" y="6"/>
                      </a:cubicBezTo>
                      <a:cubicBezTo>
                        <a:pt x="77" y="6"/>
                        <a:pt x="80" y="0"/>
                        <a:pt x="77" y="0"/>
                      </a:cubicBezTo>
                      <a:cubicBezTo>
                        <a:pt x="73" y="0"/>
                        <a:pt x="0" y="0"/>
                        <a:pt x="0" y="0"/>
                      </a:cubicBezTo>
                    </a:path>
                  </a:pathLst>
                </a:custGeom>
                <a:noFill/>
                <a:ln w="1905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9" name="Line 7">
                  <a:extLst>
                    <a:ext uri="{FF2B5EF4-FFF2-40B4-BE49-F238E27FC236}">
                      <a16:creationId xmlns:a16="http://schemas.microsoft.com/office/drawing/2014/main" id="{AEEE449D-56C6-168D-21CD-88C4636DA91A}"/>
                    </a:ext>
                  </a:extLst>
                </p:cNvPr>
                <p:cNvSpPr>
                  <a:spLocks noChangeShapeType="1"/>
                </p:cNvSpPr>
                <p:nvPr/>
              </p:nvSpPr>
              <p:spPr bwMode="auto">
                <a:xfrm>
                  <a:off x="10501313" y="4953000"/>
                  <a:ext cx="0" cy="10160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0" name="Line 8">
                  <a:extLst>
                    <a:ext uri="{FF2B5EF4-FFF2-40B4-BE49-F238E27FC236}">
                      <a16:creationId xmlns:a16="http://schemas.microsoft.com/office/drawing/2014/main" id="{A866AC46-4296-AEBD-8190-0F4D445F9E89}"/>
                    </a:ext>
                  </a:extLst>
                </p:cNvPr>
                <p:cNvSpPr>
                  <a:spLocks noChangeShapeType="1"/>
                </p:cNvSpPr>
                <p:nvPr/>
              </p:nvSpPr>
              <p:spPr bwMode="auto">
                <a:xfrm flipH="1">
                  <a:off x="10452101" y="5005388"/>
                  <a:ext cx="10160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1" name="Line 9">
                  <a:extLst>
                    <a:ext uri="{FF2B5EF4-FFF2-40B4-BE49-F238E27FC236}">
                      <a16:creationId xmlns:a16="http://schemas.microsoft.com/office/drawing/2014/main" id="{09F7AC7E-3812-B5D2-C117-F2ECFF4584BB}"/>
                    </a:ext>
                  </a:extLst>
                </p:cNvPr>
                <p:cNvSpPr>
                  <a:spLocks noChangeShapeType="1"/>
                </p:cNvSpPr>
                <p:nvPr/>
              </p:nvSpPr>
              <p:spPr bwMode="auto">
                <a:xfrm>
                  <a:off x="9755188" y="4953000"/>
                  <a:ext cx="0" cy="10160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2" name="Line 10">
                  <a:extLst>
                    <a:ext uri="{FF2B5EF4-FFF2-40B4-BE49-F238E27FC236}">
                      <a16:creationId xmlns:a16="http://schemas.microsoft.com/office/drawing/2014/main" id="{93FFBA62-34D8-AF65-C911-B98CBD0036B4}"/>
                    </a:ext>
                  </a:extLst>
                </p:cNvPr>
                <p:cNvSpPr>
                  <a:spLocks noChangeShapeType="1"/>
                </p:cNvSpPr>
                <p:nvPr/>
              </p:nvSpPr>
              <p:spPr bwMode="auto">
                <a:xfrm flipH="1">
                  <a:off x="9705976" y="5005388"/>
                  <a:ext cx="9842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3" name="Line 11">
                  <a:extLst>
                    <a:ext uri="{FF2B5EF4-FFF2-40B4-BE49-F238E27FC236}">
                      <a16:creationId xmlns:a16="http://schemas.microsoft.com/office/drawing/2014/main" id="{D15A85E7-3C11-D3CA-60EB-A7B43F325265}"/>
                    </a:ext>
                  </a:extLst>
                </p:cNvPr>
                <p:cNvSpPr>
                  <a:spLocks noChangeShapeType="1"/>
                </p:cNvSpPr>
                <p:nvPr/>
              </p:nvSpPr>
              <p:spPr bwMode="auto">
                <a:xfrm>
                  <a:off x="9669463" y="4953000"/>
                  <a:ext cx="0" cy="10160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4" name="Line 12">
                  <a:extLst>
                    <a:ext uri="{FF2B5EF4-FFF2-40B4-BE49-F238E27FC236}">
                      <a16:creationId xmlns:a16="http://schemas.microsoft.com/office/drawing/2014/main" id="{21F0BFBD-095D-21AE-6775-884E4068E670}"/>
                    </a:ext>
                  </a:extLst>
                </p:cNvPr>
                <p:cNvSpPr>
                  <a:spLocks noChangeShapeType="1"/>
                </p:cNvSpPr>
                <p:nvPr/>
              </p:nvSpPr>
              <p:spPr bwMode="auto">
                <a:xfrm flipH="1">
                  <a:off x="9620251" y="5005388"/>
                  <a:ext cx="9842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5" name="Line 13">
                  <a:extLst>
                    <a:ext uri="{FF2B5EF4-FFF2-40B4-BE49-F238E27FC236}">
                      <a16:creationId xmlns:a16="http://schemas.microsoft.com/office/drawing/2014/main" id="{4C1485E0-5360-A29D-2678-8F1DCB85F843}"/>
                    </a:ext>
                  </a:extLst>
                </p:cNvPr>
                <p:cNvSpPr>
                  <a:spLocks noChangeShapeType="1"/>
                </p:cNvSpPr>
                <p:nvPr/>
              </p:nvSpPr>
              <p:spPr bwMode="auto">
                <a:xfrm>
                  <a:off x="9356726" y="4953000"/>
                  <a:ext cx="0" cy="10160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6" name="Line 14">
                  <a:extLst>
                    <a:ext uri="{FF2B5EF4-FFF2-40B4-BE49-F238E27FC236}">
                      <a16:creationId xmlns:a16="http://schemas.microsoft.com/office/drawing/2014/main" id="{7368D67E-12BB-D535-A916-53CA5656C0CF}"/>
                    </a:ext>
                  </a:extLst>
                </p:cNvPr>
                <p:cNvSpPr>
                  <a:spLocks noChangeShapeType="1"/>
                </p:cNvSpPr>
                <p:nvPr/>
              </p:nvSpPr>
              <p:spPr bwMode="auto">
                <a:xfrm flipH="1">
                  <a:off x="9307513" y="5005388"/>
                  <a:ext cx="9842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7" name="Line 15">
                  <a:extLst>
                    <a:ext uri="{FF2B5EF4-FFF2-40B4-BE49-F238E27FC236}">
                      <a16:creationId xmlns:a16="http://schemas.microsoft.com/office/drawing/2014/main" id="{854DF613-3DA6-FAB0-E08C-DD6509219339}"/>
                    </a:ext>
                  </a:extLst>
                </p:cNvPr>
                <p:cNvSpPr>
                  <a:spLocks noChangeShapeType="1"/>
                </p:cNvSpPr>
                <p:nvPr/>
              </p:nvSpPr>
              <p:spPr bwMode="auto">
                <a:xfrm>
                  <a:off x="8964613" y="4953000"/>
                  <a:ext cx="0" cy="10160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8" name="Line 16">
                  <a:extLst>
                    <a:ext uri="{FF2B5EF4-FFF2-40B4-BE49-F238E27FC236}">
                      <a16:creationId xmlns:a16="http://schemas.microsoft.com/office/drawing/2014/main" id="{4FDB9837-BE23-C4A2-2815-3A61F5923275}"/>
                    </a:ext>
                  </a:extLst>
                </p:cNvPr>
                <p:cNvSpPr>
                  <a:spLocks noChangeShapeType="1"/>
                </p:cNvSpPr>
                <p:nvPr/>
              </p:nvSpPr>
              <p:spPr bwMode="auto">
                <a:xfrm flipH="1">
                  <a:off x="8915401" y="5005388"/>
                  <a:ext cx="10160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9" name="Line 17">
                  <a:extLst>
                    <a:ext uri="{FF2B5EF4-FFF2-40B4-BE49-F238E27FC236}">
                      <a16:creationId xmlns:a16="http://schemas.microsoft.com/office/drawing/2014/main" id="{2844A627-85BF-4184-9D44-2A12FDD59FEF}"/>
                    </a:ext>
                  </a:extLst>
                </p:cNvPr>
                <p:cNvSpPr>
                  <a:spLocks noChangeShapeType="1"/>
                </p:cNvSpPr>
                <p:nvPr/>
              </p:nvSpPr>
              <p:spPr bwMode="auto">
                <a:xfrm>
                  <a:off x="8396288" y="4953000"/>
                  <a:ext cx="0" cy="10160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0" name="Line 18">
                  <a:extLst>
                    <a:ext uri="{FF2B5EF4-FFF2-40B4-BE49-F238E27FC236}">
                      <a16:creationId xmlns:a16="http://schemas.microsoft.com/office/drawing/2014/main" id="{FD59405F-52B1-0A84-036B-C1341824783C}"/>
                    </a:ext>
                  </a:extLst>
                </p:cNvPr>
                <p:cNvSpPr>
                  <a:spLocks noChangeShapeType="1"/>
                </p:cNvSpPr>
                <p:nvPr/>
              </p:nvSpPr>
              <p:spPr bwMode="auto">
                <a:xfrm flipH="1">
                  <a:off x="8347076" y="5005388"/>
                  <a:ext cx="10160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1" name="Line 19">
                  <a:extLst>
                    <a:ext uri="{FF2B5EF4-FFF2-40B4-BE49-F238E27FC236}">
                      <a16:creationId xmlns:a16="http://schemas.microsoft.com/office/drawing/2014/main" id="{B10F51A8-3C42-6C5D-6863-09D7A8C1E7DA}"/>
                    </a:ext>
                  </a:extLst>
                </p:cNvPr>
                <p:cNvSpPr>
                  <a:spLocks noChangeShapeType="1"/>
                </p:cNvSpPr>
                <p:nvPr/>
              </p:nvSpPr>
              <p:spPr bwMode="auto">
                <a:xfrm>
                  <a:off x="8335963" y="4953000"/>
                  <a:ext cx="0" cy="10160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2" name="Line 20">
                  <a:extLst>
                    <a:ext uri="{FF2B5EF4-FFF2-40B4-BE49-F238E27FC236}">
                      <a16:creationId xmlns:a16="http://schemas.microsoft.com/office/drawing/2014/main" id="{EB6BF2CB-45EA-67D1-3A45-430E2B558EB3}"/>
                    </a:ext>
                  </a:extLst>
                </p:cNvPr>
                <p:cNvSpPr>
                  <a:spLocks noChangeShapeType="1"/>
                </p:cNvSpPr>
                <p:nvPr/>
              </p:nvSpPr>
              <p:spPr bwMode="auto">
                <a:xfrm flipH="1">
                  <a:off x="8286751" y="5005388"/>
                  <a:ext cx="968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3" name="Line 21">
                  <a:extLst>
                    <a:ext uri="{FF2B5EF4-FFF2-40B4-BE49-F238E27FC236}">
                      <a16:creationId xmlns:a16="http://schemas.microsoft.com/office/drawing/2014/main" id="{E8754878-2ADF-8034-62A8-FD36D42E564E}"/>
                    </a:ext>
                  </a:extLst>
                </p:cNvPr>
                <p:cNvSpPr>
                  <a:spLocks noChangeShapeType="1"/>
                </p:cNvSpPr>
                <p:nvPr/>
              </p:nvSpPr>
              <p:spPr bwMode="auto">
                <a:xfrm>
                  <a:off x="7699376" y="4953000"/>
                  <a:ext cx="0" cy="10160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4" name="Line 22">
                  <a:extLst>
                    <a:ext uri="{FF2B5EF4-FFF2-40B4-BE49-F238E27FC236}">
                      <a16:creationId xmlns:a16="http://schemas.microsoft.com/office/drawing/2014/main" id="{29DB4791-EE08-6648-BCEA-7672E1C8CCDB}"/>
                    </a:ext>
                  </a:extLst>
                </p:cNvPr>
                <p:cNvSpPr>
                  <a:spLocks noChangeShapeType="1"/>
                </p:cNvSpPr>
                <p:nvPr/>
              </p:nvSpPr>
              <p:spPr bwMode="auto">
                <a:xfrm flipH="1">
                  <a:off x="7650163" y="5005388"/>
                  <a:ext cx="968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5" name="Line 23">
                  <a:extLst>
                    <a:ext uri="{FF2B5EF4-FFF2-40B4-BE49-F238E27FC236}">
                      <a16:creationId xmlns:a16="http://schemas.microsoft.com/office/drawing/2014/main" id="{D29C313F-FCDE-85EC-DD3C-67CA9EE86D4D}"/>
                    </a:ext>
                  </a:extLst>
                </p:cNvPr>
                <p:cNvSpPr>
                  <a:spLocks noChangeShapeType="1"/>
                </p:cNvSpPr>
                <p:nvPr/>
              </p:nvSpPr>
              <p:spPr bwMode="auto">
                <a:xfrm>
                  <a:off x="7631113" y="4868863"/>
                  <a:ext cx="0" cy="98425"/>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6" name="Line 24">
                  <a:extLst>
                    <a:ext uri="{FF2B5EF4-FFF2-40B4-BE49-F238E27FC236}">
                      <a16:creationId xmlns:a16="http://schemas.microsoft.com/office/drawing/2014/main" id="{9C4E5455-3F8E-4A32-3106-6CD469145A0F}"/>
                    </a:ext>
                  </a:extLst>
                </p:cNvPr>
                <p:cNvSpPr>
                  <a:spLocks noChangeShapeType="1"/>
                </p:cNvSpPr>
                <p:nvPr/>
              </p:nvSpPr>
              <p:spPr bwMode="auto">
                <a:xfrm flipH="1">
                  <a:off x="7581901" y="4918075"/>
                  <a:ext cx="9842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7" name="Line 25">
                  <a:extLst>
                    <a:ext uri="{FF2B5EF4-FFF2-40B4-BE49-F238E27FC236}">
                      <a16:creationId xmlns:a16="http://schemas.microsoft.com/office/drawing/2014/main" id="{333F7690-6F5A-A171-1624-D45C6F311017}"/>
                    </a:ext>
                  </a:extLst>
                </p:cNvPr>
                <p:cNvSpPr>
                  <a:spLocks noChangeShapeType="1"/>
                </p:cNvSpPr>
                <p:nvPr/>
              </p:nvSpPr>
              <p:spPr bwMode="auto">
                <a:xfrm>
                  <a:off x="7400926" y="4868863"/>
                  <a:ext cx="0" cy="98425"/>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8" name="Line 26">
                  <a:extLst>
                    <a:ext uri="{FF2B5EF4-FFF2-40B4-BE49-F238E27FC236}">
                      <a16:creationId xmlns:a16="http://schemas.microsoft.com/office/drawing/2014/main" id="{7EE5F70A-A93A-6EDA-3951-2CF2C81572BA}"/>
                    </a:ext>
                  </a:extLst>
                </p:cNvPr>
                <p:cNvSpPr>
                  <a:spLocks noChangeShapeType="1"/>
                </p:cNvSpPr>
                <p:nvPr/>
              </p:nvSpPr>
              <p:spPr bwMode="auto">
                <a:xfrm flipH="1">
                  <a:off x="7351713" y="4918075"/>
                  <a:ext cx="9842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9" name="Line 27">
                  <a:extLst>
                    <a:ext uri="{FF2B5EF4-FFF2-40B4-BE49-F238E27FC236}">
                      <a16:creationId xmlns:a16="http://schemas.microsoft.com/office/drawing/2014/main" id="{DB796DD3-F389-EB79-F19A-7AA5B698126C}"/>
                    </a:ext>
                  </a:extLst>
                </p:cNvPr>
                <p:cNvSpPr>
                  <a:spLocks noChangeShapeType="1"/>
                </p:cNvSpPr>
                <p:nvPr/>
              </p:nvSpPr>
              <p:spPr bwMode="auto">
                <a:xfrm>
                  <a:off x="7027863" y="4791075"/>
                  <a:ext cx="0" cy="968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0" name="Line 28">
                  <a:extLst>
                    <a:ext uri="{FF2B5EF4-FFF2-40B4-BE49-F238E27FC236}">
                      <a16:creationId xmlns:a16="http://schemas.microsoft.com/office/drawing/2014/main" id="{DFCC6CB9-F364-046E-75A4-1428C77421D0}"/>
                    </a:ext>
                  </a:extLst>
                </p:cNvPr>
                <p:cNvSpPr>
                  <a:spLocks noChangeShapeType="1"/>
                </p:cNvSpPr>
                <p:nvPr/>
              </p:nvSpPr>
              <p:spPr bwMode="auto">
                <a:xfrm flipH="1">
                  <a:off x="6978651" y="4838700"/>
                  <a:ext cx="9842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1" name="Line 29">
                  <a:extLst>
                    <a:ext uri="{FF2B5EF4-FFF2-40B4-BE49-F238E27FC236}">
                      <a16:creationId xmlns:a16="http://schemas.microsoft.com/office/drawing/2014/main" id="{A65C4A7F-C760-612A-C132-2F8B31804BE1}"/>
                    </a:ext>
                  </a:extLst>
                </p:cNvPr>
                <p:cNvSpPr>
                  <a:spLocks noChangeShapeType="1"/>
                </p:cNvSpPr>
                <p:nvPr/>
              </p:nvSpPr>
              <p:spPr bwMode="auto">
                <a:xfrm>
                  <a:off x="6959601" y="4791075"/>
                  <a:ext cx="0" cy="968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2" name="Line 30">
                  <a:extLst>
                    <a:ext uri="{FF2B5EF4-FFF2-40B4-BE49-F238E27FC236}">
                      <a16:creationId xmlns:a16="http://schemas.microsoft.com/office/drawing/2014/main" id="{B0C78785-3FD0-9EB4-8CD0-DDDEE45121EA}"/>
                    </a:ext>
                  </a:extLst>
                </p:cNvPr>
                <p:cNvSpPr>
                  <a:spLocks noChangeShapeType="1"/>
                </p:cNvSpPr>
                <p:nvPr/>
              </p:nvSpPr>
              <p:spPr bwMode="auto">
                <a:xfrm flipH="1">
                  <a:off x="6911976" y="4838700"/>
                  <a:ext cx="968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3" name="Line 31">
                  <a:extLst>
                    <a:ext uri="{FF2B5EF4-FFF2-40B4-BE49-F238E27FC236}">
                      <a16:creationId xmlns:a16="http://schemas.microsoft.com/office/drawing/2014/main" id="{505D2264-D780-F3B1-C044-C03C49BCA066}"/>
                    </a:ext>
                  </a:extLst>
                </p:cNvPr>
                <p:cNvSpPr>
                  <a:spLocks noChangeShapeType="1"/>
                </p:cNvSpPr>
                <p:nvPr/>
              </p:nvSpPr>
              <p:spPr bwMode="auto">
                <a:xfrm>
                  <a:off x="6542088" y="4729163"/>
                  <a:ext cx="0" cy="98425"/>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4" name="Line 32">
                  <a:extLst>
                    <a:ext uri="{FF2B5EF4-FFF2-40B4-BE49-F238E27FC236}">
                      <a16:creationId xmlns:a16="http://schemas.microsoft.com/office/drawing/2014/main" id="{A1E045D7-158C-14C5-5AA4-458ECD7C57DC}"/>
                    </a:ext>
                  </a:extLst>
                </p:cNvPr>
                <p:cNvSpPr>
                  <a:spLocks noChangeShapeType="1"/>
                </p:cNvSpPr>
                <p:nvPr/>
              </p:nvSpPr>
              <p:spPr bwMode="auto">
                <a:xfrm flipH="1">
                  <a:off x="6492876" y="4778375"/>
                  <a:ext cx="9842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5" name="Line 33">
                  <a:extLst>
                    <a:ext uri="{FF2B5EF4-FFF2-40B4-BE49-F238E27FC236}">
                      <a16:creationId xmlns:a16="http://schemas.microsoft.com/office/drawing/2014/main" id="{5D5CE336-B882-5DCA-D21A-46D49FC400E7}"/>
                    </a:ext>
                  </a:extLst>
                </p:cNvPr>
                <p:cNvSpPr>
                  <a:spLocks noChangeShapeType="1"/>
                </p:cNvSpPr>
                <p:nvPr/>
              </p:nvSpPr>
              <p:spPr bwMode="auto">
                <a:xfrm>
                  <a:off x="6443663" y="4729163"/>
                  <a:ext cx="0" cy="98425"/>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6" name="Line 34">
                  <a:extLst>
                    <a:ext uri="{FF2B5EF4-FFF2-40B4-BE49-F238E27FC236}">
                      <a16:creationId xmlns:a16="http://schemas.microsoft.com/office/drawing/2014/main" id="{60A08445-C9F7-F41B-237E-63F387F5E022}"/>
                    </a:ext>
                  </a:extLst>
                </p:cNvPr>
                <p:cNvSpPr>
                  <a:spLocks noChangeShapeType="1"/>
                </p:cNvSpPr>
                <p:nvPr/>
              </p:nvSpPr>
              <p:spPr bwMode="auto">
                <a:xfrm flipH="1">
                  <a:off x="6396038" y="4778375"/>
                  <a:ext cx="968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7" name="Line 35">
                  <a:extLst>
                    <a:ext uri="{FF2B5EF4-FFF2-40B4-BE49-F238E27FC236}">
                      <a16:creationId xmlns:a16="http://schemas.microsoft.com/office/drawing/2014/main" id="{D92AD610-3EF3-131A-5A7F-DEFA74576DCD}"/>
                    </a:ext>
                  </a:extLst>
                </p:cNvPr>
                <p:cNvSpPr>
                  <a:spLocks noChangeShapeType="1"/>
                </p:cNvSpPr>
                <p:nvPr/>
              </p:nvSpPr>
              <p:spPr bwMode="auto">
                <a:xfrm>
                  <a:off x="6342063" y="4729163"/>
                  <a:ext cx="0" cy="98425"/>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8" name="Line 36">
                  <a:extLst>
                    <a:ext uri="{FF2B5EF4-FFF2-40B4-BE49-F238E27FC236}">
                      <a16:creationId xmlns:a16="http://schemas.microsoft.com/office/drawing/2014/main" id="{58B8EF9D-3485-38A6-8BE2-9B91D404D905}"/>
                    </a:ext>
                  </a:extLst>
                </p:cNvPr>
                <p:cNvSpPr>
                  <a:spLocks noChangeShapeType="1"/>
                </p:cNvSpPr>
                <p:nvPr/>
              </p:nvSpPr>
              <p:spPr bwMode="auto">
                <a:xfrm flipH="1">
                  <a:off x="6292851" y="4778375"/>
                  <a:ext cx="10318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9" name="Line 37">
                  <a:extLst>
                    <a:ext uri="{FF2B5EF4-FFF2-40B4-BE49-F238E27FC236}">
                      <a16:creationId xmlns:a16="http://schemas.microsoft.com/office/drawing/2014/main" id="{F7991008-B988-1BF7-B5A6-DCBCEB1C40C2}"/>
                    </a:ext>
                  </a:extLst>
                </p:cNvPr>
                <p:cNvSpPr>
                  <a:spLocks noChangeShapeType="1"/>
                </p:cNvSpPr>
                <p:nvPr/>
              </p:nvSpPr>
              <p:spPr bwMode="auto">
                <a:xfrm>
                  <a:off x="6342063" y="4676775"/>
                  <a:ext cx="0" cy="10160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0" name="Line 38">
                  <a:extLst>
                    <a:ext uri="{FF2B5EF4-FFF2-40B4-BE49-F238E27FC236}">
                      <a16:creationId xmlns:a16="http://schemas.microsoft.com/office/drawing/2014/main" id="{6DDA6BFC-23B4-6FC0-8F8C-974E48F00C4E}"/>
                    </a:ext>
                  </a:extLst>
                </p:cNvPr>
                <p:cNvSpPr>
                  <a:spLocks noChangeShapeType="1"/>
                </p:cNvSpPr>
                <p:nvPr/>
              </p:nvSpPr>
              <p:spPr bwMode="auto">
                <a:xfrm flipH="1">
                  <a:off x="6292851" y="4729163"/>
                  <a:ext cx="10318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1" name="Line 40">
                  <a:extLst>
                    <a:ext uri="{FF2B5EF4-FFF2-40B4-BE49-F238E27FC236}">
                      <a16:creationId xmlns:a16="http://schemas.microsoft.com/office/drawing/2014/main" id="{8AB7822F-2DE4-BFBF-341B-AED5348601C1}"/>
                    </a:ext>
                  </a:extLst>
                </p:cNvPr>
                <p:cNvSpPr>
                  <a:spLocks noChangeShapeType="1"/>
                </p:cNvSpPr>
                <p:nvPr/>
              </p:nvSpPr>
              <p:spPr bwMode="auto">
                <a:xfrm flipH="1">
                  <a:off x="6245226" y="4676775"/>
                  <a:ext cx="968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2" name="Line 41">
                  <a:extLst>
                    <a:ext uri="{FF2B5EF4-FFF2-40B4-BE49-F238E27FC236}">
                      <a16:creationId xmlns:a16="http://schemas.microsoft.com/office/drawing/2014/main" id="{182C157F-2AEE-8DCD-AB4F-03A2BF794AE6}"/>
                    </a:ext>
                  </a:extLst>
                </p:cNvPr>
                <p:cNvSpPr>
                  <a:spLocks noChangeShapeType="1"/>
                </p:cNvSpPr>
                <p:nvPr/>
              </p:nvSpPr>
              <p:spPr bwMode="auto">
                <a:xfrm>
                  <a:off x="6045201" y="4529138"/>
                  <a:ext cx="0" cy="98425"/>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3" name="Line 42">
                  <a:extLst>
                    <a:ext uri="{FF2B5EF4-FFF2-40B4-BE49-F238E27FC236}">
                      <a16:creationId xmlns:a16="http://schemas.microsoft.com/office/drawing/2014/main" id="{4E52BD46-EEE7-D954-C41D-E0B45B9EE90C}"/>
                    </a:ext>
                  </a:extLst>
                </p:cNvPr>
                <p:cNvSpPr>
                  <a:spLocks noChangeShapeType="1"/>
                </p:cNvSpPr>
                <p:nvPr/>
              </p:nvSpPr>
              <p:spPr bwMode="auto">
                <a:xfrm flipH="1">
                  <a:off x="5992813" y="4578350"/>
                  <a:ext cx="10160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4" name="Line 43">
                  <a:extLst>
                    <a:ext uri="{FF2B5EF4-FFF2-40B4-BE49-F238E27FC236}">
                      <a16:creationId xmlns:a16="http://schemas.microsoft.com/office/drawing/2014/main" id="{BB6C1693-AC0C-FEA5-F392-33BDF42649BF}"/>
                    </a:ext>
                  </a:extLst>
                </p:cNvPr>
                <p:cNvSpPr>
                  <a:spLocks noChangeShapeType="1"/>
                </p:cNvSpPr>
                <p:nvPr/>
              </p:nvSpPr>
              <p:spPr bwMode="auto">
                <a:xfrm>
                  <a:off x="5699126" y="4462463"/>
                  <a:ext cx="0" cy="968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5" name="Line 44">
                  <a:extLst>
                    <a:ext uri="{FF2B5EF4-FFF2-40B4-BE49-F238E27FC236}">
                      <a16:creationId xmlns:a16="http://schemas.microsoft.com/office/drawing/2014/main" id="{4D14047E-0204-F882-467F-258C82AFCA0B}"/>
                    </a:ext>
                  </a:extLst>
                </p:cNvPr>
                <p:cNvSpPr>
                  <a:spLocks noChangeShapeType="1"/>
                </p:cNvSpPr>
                <p:nvPr/>
              </p:nvSpPr>
              <p:spPr bwMode="auto">
                <a:xfrm flipH="1">
                  <a:off x="5649913" y="4511675"/>
                  <a:ext cx="968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6" name="Line 45">
                  <a:extLst>
                    <a:ext uri="{FF2B5EF4-FFF2-40B4-BE49-F238E27FC236}">
                      <a16:creationId xmlns:a16="http://schemas.microsoft.com/office/drawing/2014/main" id="{51B2CA9A-5D3C-663C-48C4-C4DE3129A909}"/>
                    </a:ext>
                  </a:extLst>
                </p:cNvPr>
                <p:cNvSpPr>
                  <a:spLocks noChangeShapeType="1"/>
                </p:cNvSpPr>
                <p:nvPr/>
              </p:nvSpPr>
              <p:spPr bwMode="auto">
                <a:xfrm>
                  <a:off x="5348288" y="4298950"/>
                  <a:ext cx="0" cy="98425"/>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7" name="Line 46">
                  <a:extLst>
                    <a:ext uri="{FF2B5EF4-FFF2-40B4-BE49-F238E27FC236}">
                      <a16:creationId xmlns:a16="http://schemas.microsoft.com/office/drawing/2014/main" id="{25F88CF6-EB46-EECD-82C4-F188788A3195}"/>
                    </a:ext>
                  </a:extLst>
                </p:cNvPr>
                <p:cNvSpPr>
                  <a:spLocks noChangeShapeType="1"/>
                </p:cNvSpPr>
                <p:nvPr/>
              </p:nvSpPr>
              <p:spPr bwMode="auto">
                <a:xfrm flipH="1">
                  <a:off x="5299076" y="4348163"/>
                  <a:ext cx="10160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8" name="Line 47">
                  <a:extLst>
                    <a:ext uri="{FF2B5EF4-FFF2-40B4-BE49-F238E27FC236}">
                      <a16:creationId xmlns:a16="http://schemas.microsoft.com/office/drawing/2014/main" id="{61DEFBB9-0F3E-655E-2BE8-ED60A9327581}"/>
                    </a:ext>
                  </a:extLst>
                </p:cNvPr>
                <p:cNvSpPr>
                  <a:spLocks noChangeShapeType="1"/>
                </p:cNvSpPr>
                <p:nvPr/>
              </p:nvSpPr>
              <p:spPr bwMode="auto">
                <a:xfrm>
                  <a:off x="4097338" y="4038600"/>
                  <a:ext cx="0" cy="10160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9" name="Line 48">
                  <a:extLst>
                    <a:ext uri="{FF2B5EF4-FFF2-40B4-BE49-F238E27FC236}">
                      <a16:creationId xmlns:a16="http://schemas.microsoft.com/office/drawing/2014/main" id="{96507750-3588-768C-C3DE-01EBB5438195}"/>
                    </a:ext>
                  </a:extLst>
                </p:cNvPr>
                <p:cNvSpPr>
                  <a:spLocks noChangeShapeType="1"/>
                </p:cNvSpPr>
                <p:nvPr/>
              </p:nvSpPr>
              <p:spPr bwMode="auto">
                <a:xfrm flipH="1">
                  <a:off x="4048126" y="4090988"/>
                  <a:ext cx="10160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0" name="Line 49">
                  <a:extLst>
                    <a:ext uri="{FF2B5EF4-FFF2-40B4-BE49-F238E27FC236}">
                      <a16:creationId xmlns:a16="http://schemas.microsoft.com/office/drawing/2014/main" id="{13A255D6-AC88-E988-D065-89A81A85BF75}"/>
                    </a:ext>
                  </a:extLst>
                </p:cNvPr>
                <p:cNvSpPr>
                  <a:spLocks noChangeShapeType="1"/>
                </p:cNvSpPr>
                <p:nvPr/>
              </p:nvSpPr>
              <p:spPr bwMode="auto">
                <a:xfrm>
                  <a:off x="3351213" y="3375025"/>
                  <a:ext cx="0" cy="10160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1" name="Line 50">
                  <a:extLst>
                    <a:ext uri="{FF2B5EF4-FFF2-40B4-BE49-F238E27FC236}">
                      <a16:creationId xmlns:a16="http://schemas.microsoft.com/office/drawing/2014/main" id="{C0070BA2-7732-1D2C-877A-34D8773F3F88}"/>
                    </a:ext>
                  </a:extLst>
                </p:cNvPr>
                <p:cNvSpPr>
                  <a:spLocks noChangeShapeType="1"/>
                </p:cNvSpPr>
                <p:nvPr/>
              </p:nvSpPr>
              <p:spPr bwMode="auto">
                <a:xfrm flipH="1">
                  <a:off x="3302001" y="3427413"/>
                  <a:ext cx="9842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2" name="Line 51">
                  <a:extLst>
                    <a:ext uri="{FF2B5EF4-FFF2-40B4-BE49-F238E27FC236}">
                      <a16:creationId xmlns:a16="http://schemas.microsoft.com/office/drawing/2014/main" id="{D8A0E551-EA65-5235-438F-EEF43F2F3E0B}"/>
                    </a:ext>
                  </a:extLst>
                </p:cNvPr>
                <p:cNvSpPr>
                  <a:spLocks noChangeShapeType="1"/>
                </p:cNvSpPr>
                <p:nvPr/>
              </p:nvSpPr>
              <p:spPr bwMode="auto">
                <a:xfrm>
                  <a:off x="3282951" y="3375025"/>
                  <a:ext cx="0" cy="10160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3" name="Line 52">
                  <a:extLst>
                    <a:ext uri="{FF2B5EF4-FFF2-40B4-BE49-F238E27FC236}">
                      <a16:creationId xmlns:a16="http://schemas.microsoft.com/office/drawing/2014/main" id="{C268C729-A974-D997-22B6-8104FA9220E1}"/>
                    </a:ext>
                  </a:extLst>
                </p:cNvPr>
                <p:cNvSpPr>
                  <a:spLocks noChangeShapeType="1"/>
                </p:cNvSpPr>
                <p:nvPr/>
              </p:nvSpPr>
              <p:spPr bwMode="auto">
                <a:xfrm flipH="1">
                  <a:off x="3230563" y="3427413"/>
                  <a:ext cx="10160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4" name="Line 53">
                  <a:extLst>
                    <a:ext uri="{FF2B5EF4-FFF2-40B4-BE49-F238E27FC236}">
                      <a16:creationId xmlns:a16="http://schemas.microsoft.com/office/drawing/2014/main" id="{00D35334-419B-BFBC-0F3E-CBE64C76177E}"/>
                    </a:ext>
                  </a:extLst>
                </p:cNvPr>
                <p:cNvSpPr>
                  <a:spLocks noChangeShapeType="1"/>
                </p:cNvSpPr>
                <p:nvPr/>
              </p:nvSpPr>
              <p:spPr bwMode="auto">
                <a:xfrm>
                  <a:off x="2763838" y="3000375"/>
                  <a:ext cx="0" cy="98425"/>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5" name="Line 54">
                  <a:extLst>
                    <a:ext uri="{FF2B5EF4-FFF2-40B4-BE49-F238E27FC236}">
                      <a16:creationId xmlns:a16="http://schemas.microsoft.com/office/drawing/2014/main" id="{C304806E-9667-7BA5-3891-AE3B068DD34C}"/>
                    </a:ext>
                  </a:extLst>
                </p:cNvPr>
                <p:cNvSpPr>
                  <a:spLocks noChangeShapeType="1"/>
                </p:cNvSpPr>
                <p:nvPr/>
              </p:nvSpPr>
              <p:spPr bwMode="auto">
                <a:xfrm flipH="1">
                  <a:off x="2714626" y="3049588"/>
                  <a:ext cx="9842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6" name="Line 55">
                  <a:extLst>
                    <a:ext uri="{FF2B5EF4-FFF2-40B4-BE49-F238E27FC236}">
                      <a16:creationId xmlns:a16="http://schemas.microsoft.com/office/drawing/2014/main" id="{4908D821-F4F4-3402-6253-68232276233F}"/>
                    </a:ext>
                  </a:extLst>
                </p:cNvPr>
                <p:cNvSpPr>
                  <a:spLocks noChangeShapeType="1"/>
                </p:cNvSpPr>
                <p:nvPr/>
              </p:nvSpPr>
              <p:spPr bwMode="auto">
                <a:xfrm>
                  <a:off x="2322513" y="2660650"/>
                  <a:ext cx="0" cy="98425"/>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7" name="Line 56">
                  <a:extLst>
                    <a:ext uri="{FF2B5EF4-FFF2-40B4-BE49-F238E27FC236}">
                      <a16:creationId xmlns:a16="http://schemas.microsoft.com/office/drawing/2014/main" id="{91C827C2-83FD-7D28-BDAE-C05C55E8D177}"/>
                    </a:ext>
                  </a:extLst>
                </p:cNvPr>
                <p:cNvSpPr>
                  <a:spLocks noChangeShapeType="1"/>
                </p:cNvSpPr>
                <p:nvPr/>
              </p:nvSpPr>
              <p:spPr bwMode="auto">
                <a:xfrm flipH="1">
                  <a:off x="2270126" y="2709863"/>
                  <a:ext cx="10160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8" name="Line 57">
                  <a:extLst>
                    <a:ext uri="{FF2B5EF4-FFF2-40B4-BE49-F238E27FC236}">
                      <a16:creationId xmlns:a16="http://schemas.microsoft.com/office/drawing/2014/main" id="{D2DD232E-813A-499D-548C-BB76EE865E2E}"/>
                    </a:ext>
                  </a:extLst>
                </p:cNvPr>
                <p:cNvSpPr>
                  <a:spLocks noChangeShapeType="1"/>
                </p:cNvSpPr>
                <p:nvPr/>
              </p:nvSpPr>
              <p:spPr bwMode="auto">
                <a:xfrm>
                  <a:off x="1441451" y="1803400"/>
                  <a:ext cx="0" cy="10160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9" name="Line 58">
                  <a:extLst>
                    <a:ext uri="{FF2B5EF4-FFF2-40B4-BE49-F238E27FC236}">
                      <a16:creationId xmlns:a16="http://schemas.microsoft.com/office/drawing/2014/main" id="{6B1A340E-EBB9-E334-0659-DEB4B8A4D952}"/>
                    </a:ext>
                  </a:extLst>
                </p:cNvPr>
                <p:cNvSpPr>
                  <a:spLocks noChangeShapeType="1"/>
                </p:cNvSpPr>
                <p:nvPr/>
              </p:nvSpPr>
              <p:spPr bwMode="auto">
                <a:xfrm flipH="1">
                  <a:off x="1392238" y="1855788"/>
                  <a:ext cx="9842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cxnSp>
          <p:nvCxnSpPr>
            <p:cNvPr id="70" name="Straight Connector 69">
              <a:extLst>
                <a:ext uri="{FF2B5EF4-FFF2-40B4-BE49-F238E27FC236}">
                  <a16:creationId xmlns:a16="http://schemas.microsoft.com/office/drawing/2014/main" id="{C155BC0C-13D5-F594-2BC6-6D3A98123CBC}"/>
                </a:ext>
              </a:extLst>
            </p:cNvPr>
            <p:cNvCxnSpPr>
              <a:cxnSpLocks/>
            </p:cNvCxnSpPr>
            <p:nvPr/>
          </p:nvCxnSpPr>
          <p:spPr>
            <a:xfrm>
              <a:off x="4072722" y="3413443"/>
              <a:ext cx="0" cy="1268800"/>
            </a:xfrm>
            <a:prstGeom prst="line">
              <a:avLst/>
            </a:prstGeom>
            <a:ln w="1270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891706C-E44F-F276-16E8-BFFDEEBEDD32}"/>
                </a:ext>
              </a:extLst>
            </p:cNvPr>
            <p:cNvCxnSpPr>
              <a:cxnSpLocks/>
              <a:stCxn id="172" idx="0"/>
            </p:cNvCxnSpPr>
            <p:nvPr/>
          </p:nvCxnSpPr>
          <p:spPr>
            <a:xfrm flipH="1">
              <a:off x="2453499" y="2809112"/>
              <a:ext cx="0" cy="1873131"/>
            </a:xfrm>
            <a:prstGeom prst="line">
              <a:avLst/>
            </a:prstGeom>
            <a:ln w="1270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E106CA3-9110-5F07-10B3-AC1A747BFA0F}"/>
                </a:ext>
              </a:extLst>
            </p:cNvPr>
            <p:cNvCxnSpPr>
              <a:cxnSpLocks/>
              <a:endCxn id="172" idx="0"/>
            </p:cNvCxnSpPr>
            <p:nvPr/>
          </p:nvCxnSpPr>
          <p:spPr>
            <a:xfrm flipV="1">
              <a:off x="831938" y="2809112"/>
              <a:ext cx="1629377" cy="0"/>
            </a:xfrm>
            <a:prstGeom prst="line">
              <a:avLst/>
            </a:prstGeom>
            <a:ln w="1270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AD8B0EF-2F79-743D-96F6-36D21BF5BEE9}"/>
                </a:ext>
              </a:extLst>
            </p:cNvPr>
            <p:cNvCxnSpPr>
              <a:cxnSpLocks/>
            </p:cNvCxnSpPr>
            <p:nvPr/>
          </p:nvCxnSpPr>
          <p:spPr>
            <a:xfrm flipV="1">
              <a:off x="831938" y="3462738"/>
              <a:ext cx="1629377" cy="0"/>
            </a:xfrm>
            <a:prstGeom prst="line">
              <a:avLst/>
            </a:prstGeom>
            <a:ln w="1270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D15C595-6B56-488D-512E-9C41EDA4B1A3}"/>
                </a:ext>
              </a:extLst>
            </p:cNvPr>
            <p:cNvCxnSpPr>
              <a:cxnSpLocks/>
            </p:cNvCxnSpPr>
            <p:nvPr/>
          </p:nvCxnSpPr>
          <p:spPr>
            <a:xfrm>
              <a:off x="831938" y="3399837"/>
              <a:ext cx="3240784" cy="0"/>
            </a:xfrm>
            <a:prstGeom prst="line">
              <a:avLst/>
            </a:prstGeom>
            <a:ln w="1270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6EDAD3C-AAA0-6596-F620-FC7D0B91AB44}"/>
                </a:ext>
              </a:extLst>
            </p:cNvPr>
            <p:cNvCxnSpPr>
              <a:cxnSpLocks/>
            </p:cNvCxnSpPr>
            <p:nvPr/>
          </p:nvCxnSpPr>
          <p:spPr>
            <a:xfrm>
              <a:off x="831938" y="3977621"/>
              <a:ext cx="3240784" cy="0"/>
            </a:xfrm>
            <a:prstGeom prst="line">
              <a:avLst/>
            </a:prstGeom>
            <a:ln w="12700">
              <a:solidFill>
                <a:srgbClr val="000000"/>
              </a:solidFill>
              <a:prstDash val="dash"/>
            </a:ln>
          </p:spPr>
          <p:style>
            <a:lnRef idx="1">
              <a:schemeClr val="accent1"/>
            </a:lnRef>
            <a:fillRef idx="0">
              <a:schemeClr val="accent1"/>
            </a:fillRef>
            <a:effectRef idx="0">
              <a:schemeClr val="accent1"/>
            </a:effectRef>
            <a:fontRef idx="minor">
              <a:schemeClr val="tx1"/>
            </a:fontRef>
          </p:style>
        </p:cxnSp>
      </p:grpSp>
      <p:sp>
        <p:nvSpPr>
          <p:cNvPr id="268" name="TextBox 267">
            <a:extLst>
              <a:ext uri="{FF2B5EF4-FFF2-40B4-BE49-F238E27FC236}">
                <a16:creationId xmlns:a16="http://schemas.microsoft.com/office/drawing/2014/main" id="{DD928041-5F0A-6D24-2BBF-51F38DCEDD55}"/>
              </a:ext>
            </a:extLst>
          </p:cNvPr>
          <p:cNvSpPr txBox="1"/>
          <p:nvPr/>
        </p:nvSpPr>
        <p:spPr>
          <a:xfrm>
            <a:off x="343291" y="4963335"/>
            <a:ext cx="865622" cy="92333"/>
          </a:xfrm>
          <a:prstGeom prst="rect">
            <a:avLst/>
          </a:prstGeom>
          <a:noFill/>
        </p:spPr>
        <p:txBody>
          <a:bodyPr wrap="none" lIns="0" tIns="0" rIns="0" bIns="0"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000000"/>
                </a:solidFill>
                <a:effectLst/>
                <a:uLnTx/>
                <a:uFillTx/>
                <a:latin typeface="Arial" panose="020B0604020202020204"/>
                <a:ea typeface="+mn-ea"/>
                <a:cs typeface="+mn-cs"/>
              </a:rPr>
              <a:t>Patients at risk (events)</a:t>
            </a:r>
          </a:p>
        </p:txBody>
      </p:sp>
      <p:sp>
        <p:nvSpPr>
          <p:cNvPr id="269" name="TextBox 268">
            <a:extLst>
              <a:ext uri="{FF2B5EF4-FFF2-40B4-BE49-F238E27FC236}">
                <a16:creationId xmlns:a16="http://schemas.microsoft.com/office/drawing/2014/main" id="{97968B10-8F14-B152-33C5-F984F2AB3CCF}"/>
              </a:ext>
            </a:extLst>
          </p:cNvPr>
          <p:cNvSpPr txBox="1"/>
          <p:nvPr/>
        </p:nvSpPr>
        <p:spPr>
          <a:xfrm>
            <a:off x="343291" y="5088046"/>
            <a:ext cx="355589" cy="184666"/>
          </a:xfrm>
          <a:prstGeom prst="rect">
            <a:avLst/>
          </a:prstGeom>
          <a:noFill/>
        </p:spPr>
        <p:txBody>
          <a:bodyPr wrap="square" lIns="0" tIns="0" rIns="0" bIns="0" rtlCol="0" anchor="t">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68D2DE"/>
                </a:solidFill>
                <a:effectLst/>
                <a:uLnTx/>
                <a:uFillTx/>
                <a:latin typeface="Arial" panose="020B0604020202020204"/>
                <a:ea typeface="+mn-ea"/>
                <a:cs typeface="+mn-cs"/>
              </a:rPr>
              <a:t>Rucaparib</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Placebo</a:t>
            </a:r>
          </a:p>
        </p:txBody>
      </p:sp>
      <p:sp>
        <p:nvSpPr>
          <p:cNvPr id="270" name="TextBox 269">
            <a:extLst>
              <a:ext uri="{FF2B5EF4-FFF2-40B4-BE49-F238E27FC236}">
                <a16:creationId xmlns:a16="http://schemas.microsoft.com/office/drawing/2014/main" id="{467D2490-7AC1-C7CE-8E9E-5A52EA6E9CED}"/>
              </a:ext>
            </a:extLst>
          </p:cNvPr>
          <p:cNvSpPr txBox="1"/>
          <p:nvPr/>
        </p:nvSpPr>
        <p:spPr>
          <a:xfrm>
            <a:off x="690193" y="5079963"/>
            <a:ext cx="303362" cy="184666"/>
          </a:xfrm>
          <a:prstGeom prst="rect">
            <a:avLst/>
          </a:prstGeom>
          <a:noFill/>
        </p:spPr>
        <p:txBody>
          <a:bodyPr wrap="square" lIns="0" tIns="0" rIns="0" bIns="0" rtlCol="0" anchor="ctr">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68D2DE"/>
                </a:solidFill>
                <a:effectLst/>
                <a:uLnTx/>
                <a:uFillTx/>
                <a:latin typeface="Arial" panose="020B0604020202020204"/>
                <a:ea typeface="+mn-ea"/>
                <a:cs typeface="+mn-cs"/>
              </a:rPr>
              <a:t>427 (0)</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111 (0)</a:t>
            </a:r>
          </a:p>
        </p:txBody>
      </p:sp>
      <p:sp>
        <p:nvSpPr>
          <p:cNvPr id="271" name="TextBox 270">
            <a:extLst>
              <a:ext uri="{FF2B5EF4-FFF2-40B4-BE49-F238E27FC236}">
                <a16:creationId xmlns:a16="http://schemas.microsoft.com/office/drawing/2014/main" id="{ED1B92F9-D913-BA8F-D0A7-D997B7EDF4C4}"/>
              </a:ext>
            </a:extLst>
          </p:cNvPr>
          <p:cNvSpPr txBox="1"/>
          <p:nvPr/>
        </p:nvSpPr>
        <p:spPr>
          <a:xfrm>
            <a:off x="1079217" y="5085538"/>
            <a:ext cx="350390" cy="184666"/>
          </a:xfrm>
          <a:prstGeom prst="rect">
            <a:avLst/>
          </a:prstGeom>
          <a:noFill/>
        </p:spPr>
        <p:txBody>
          <a:bodyPr wrap="square" lIns="0" tIns="0" rIns="0" bIns="0" rtlCol="0" anchor="ctr">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68D2DE"/>
                </a:solidFill>
                <a:effectLst/>
                <a:uLnTx/>
                <a:uFillTx/>
                <a:latin typeface="Arial" panose="020B0604020202020204"/>
                <a:ea typeface="+mn-ea"/>
                <a:cs typeface="+mn-cs"/>
              </a:rPr>
              <a:t>398 (15)</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97 (11)</a:t>
            </a:r>
          </a:p>
        </p:txBody>
      </p:sp>
      <p:sp>
        <p:nvSpPr>
          <p:cNvPr id="272" name="TextBox 271">
            <a:extLst>
              <a:ext uri="{FF2B5EF4-FFF2-40B4-BE49-F238E27FC236}">
                <a16:creationId xmlns:a16="http://schemas.microsoft.com/office/drawing/2014/main" id="{5A5D34A6-1A54-7574-09E0-2F88EF520505}"/>
              </a:ext>
            </a:extLst>
          </p:cNvPr>
          <p:cNvSpPr txBox="1"/>
          <p:nvPr/>
        </p:nvSpPr>
        <p:spPr>
          <a:xfrm>
            <a:off x="1500467" y="5097081"/>
            <a:ext cx="307822" cy="184666"/>
          </a:xfrm>
          <a:prstGeom prst="rect">
            <a:avLst/>
          </a:prstGeom>
          <a:noFill/>
        </p:spPr>
        <p:txBody>
          <a:bodyPr wrap="square" lIns="0" tIns="0" rIns="0" bIns="0" rtlCol="0" anchor="ctr">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68D2DE"/>
                </a:solidFill>
                <a:effectLst/>
                <a:uLnTx/>
                <a:uFillTx/>
                <a:latin typeface="Arial" panose="020B0604020202020204"/>
                <a:ea typeface="+mn-ea"/>
                <a:cs typeface="+mn-cs"/>
              </a:rPr>
              <a:t>351 (75)</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72 (34)</a:t>
            </a:r>
          </a:p>
        </p:txBody>
      </p:sp>
      <p:sp>
        <p:nvSpPr>
          <p:cNvPr id="273" name="TextBox 272">
            <a:extLst>
              <a:ext uri="{FF2B5EF4-FFF2-40B4-BE49-F238E27FC236}">
                <a16:creationId xmlns:a16="http://schemas.microsoft.com/office/drawing/2014/main" id="{00FA64EF-1262-E2F5-E446-DC104356EB86}"/>
              </a:ext>
            </a:extLst>
          </p:cNvPr>
          <p:cNvSpPr txBox="1"/>
          <p:nvPr/>
        </p:nvSpPr>
        <p:spPr>
          <a:xfrm>
            <a:off x="1879865" y="5092070"/>
            <a:ext cx="344671" cy="184666"/>
          </a:xfrm>
          <a:prstGeom prst="rect">
            <a:avLst/>
          </a:prstGeom>
          <a:noFill/>
        </p:spPr>
        <p:txBody>
          <a:bodyPr wrap="square" lIns="0" tIns="0" rIns="0" bIns="0" rtlCol="0" anchor="ctr">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68D2DE"/>
                </a:solidFill>
                <a:effectLst/>
                <a:uLnTx/>
                <a:uFillTx/>
                <a:latin typeface="Arial" panose="020B0604020202020204"/>
                <a:ea typeface="+mn-ea"/>
                <a:cs typeface="+mn-cs"/>
              </a:rPr>
              <a:t>298 (101)</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60 (44)</a:t>
            </a:r>
          </a:p>
        </p:txBody>
      </p:sp>
      <p:sp>
        <p:nvSpPr>
          <p:cNvPr id="274" name="TextBox 273">
            <a:extLst>
              <a:ext uri="{FF2B5EF4-FFF2-40B4-BE49-F238E27FC236}">
                <a16:creationId xmlns:a16="http://schemas.microsoft.com/office/drawing/2014/main" id="{33F1E09A-6C4A-D90A-92A5-2356691A09E9}"/>
              </a:ext>
            </a:extLst>
          </p:cNvPr>
          <p:cNvSpPr txBox="1"/>
          <p:nvPr/>
        </p:nvSpPr>
        <p:spPr>
          <a:xfrm>
            <a:off x="2684689" y="5092070"/>
            <a:ext cx="344671" cy="184666"/>
          </a:xfrm>
          <a:prstGeom prst="rect">
            <a:avLst/>
          </a:prstGeom>
          <a:noFill/>
        </p:spPr>
        <p:txBody>
          <a:bodyPr wrap="square" lIns="0" tIns="0" rIns="0" bIns="0" rtlCol="0" anchor="ctr">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68D2DE"/>
                </a:solidFill>
                <a:effectLst/>
                <a:uLnTx/>
                <a:uFillTx/>
                <a:latin typeface="Arial" panose="020B0604020202020204"/>
                <a:ea typeface="+mn-ea"/>
                <a:cs typeface="+mn-cs"/>
              </a:rPr>
              <a:t>213 (176)</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39 (64)</a:t>
            </a:r>
          </a:p>
        </p:txBody>
      </p:sp>
      <p:sp>
        <p:nvSpPr>
          <p:cNvPr id="275" name="TextBox 274">
            <a:extLst>
              <a:ext uri="{FF2B5EF4-FFF2-40B4-BE49-F238E27FC236}">
                <a16:creationId xmlns:a16="http://schemas.microsoft.com/office/drawing/2014/main" id="{8E935475-ACFD-C25E-46CA-5134976A0449}"/>
              </a:ext>
            </a:extLst>
          </p:cNvPr>
          <p:cNvSpPr txBox="1"/>
          <p:nvPr/>
        </p:nvSpPr>
        <p:spPr>
          <a:xfrm>
            <a:off x="2282277" y="5092070"/>
            <a:ext cx="344671" cy="184666"/>
          </a:xfrm>
          <a:prstGeom prst="rect">
            <a:avLst/>
          </a:prstGeom>
          <a:noFill/>
        </p:spPr>
        <p:txBody>
          <a:bodyPr wrap="square" lIns="0" tIns="0" rIns="0" bIns="0" rtlCol="0" anchor="ctr">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68D2DE"/>
                </a:solidFill>
                <a:effectLst/>
                <a:uLnTx/>
                <a:uFillTx/>
                <a:latin typeface="Arial" panose="020B0604020202020204"/>
                <a:ea typeface="+mn-ea"/>
                <a:cs typeface="+mn-cs"/>
              </a:rPr>
              <a:t>245 (149)</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42 (61)</a:t>
            </a:r>
          </a:p>
        </p:txBody>
      </p:sp>
      <p:sp>
        <p:nvSpPr>
          <p:cNvPr id="276" name="TextBox 275">
            <a:extLst>
              <a:ext uri="{FF2B5EF4-FFF2-40B4-BE49-F238E27FC236}">
                <a16:creationId xmlns:a16="http://schemas.microsoft.com/office/drawing/2014/main" id="{798FE395-D171-2ED8-D187-7FCB2ABF5E17}"/>
              </a:ext>
            </a:extLst>
          </p:cNvPr>
          <p:cNvSpPr txBox="1"/>
          <p:nvPr/>
        </p:nvSpPr>
        <p:spPr>
          <a:xfrm>
            <a:off x="3087101" y="5092070"/>
            <a:ext cx="344671" cy="184666"/>
          </a:xfrm>
          <a:prstGeom prst="rect">
            <a:avLst/>
          </a:prstGeom>
          <a:noFill/>
        </p:spPr>
        <p:txBody>
          <a:bodyPr wrap="square" lIns="0" tIns="0" rIns="0" bIns="0" rtlCol="0" anchor="ctr">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68D2DE"/>
                </a:solidFill>
                <a:effectLst/>
                <a:uLnTx/>
                <a:uFillTx/>
                <a:latin typeface="Arial" panose="020B0604020202020204"/>
                <a:ea typeface="+mn-ea"/>
                <a:cs typeface="+mn-cs"/>
              </a:rPr>
              <a:t>190 (193)</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31 (69)</a:t>
            </a:r>
          </a:p>
        </p:txBody>
      </p:sp>
      <p:sp>
        <p:nvSpPr>
          <p:cNvPr id="277" name="TextBox 276">
            <a:extLst>
              <a:ext uri="{FF2B5EF4-FFF2-40B4-BE49-F238E27FC236}">
                <a16:creationId xmlns:a16="http://schemas.microsoft.com/office/drawing/2014/main" id="{F4814262-EB51-CE40-A1E6-ADC8C575EA05}"/>
              </a:ext>
            </a:extLst>
          </p:cNvPr>
          <p:cNvSpPr txBox="1"/>
          <p:nvPr/>
        </p:nvSpPr>
        <p:spPr>
          <a:xfrm>
            <a:off x="3489513" y="5092070"/>
            <a:ext cx="344671" cy="184666"/>
          </a:xfrm>
          <a:prstGeom prst="rect">
            <a:avLst/>
          </a:prstGeom>
          <a:noFill/>
        </p:spPr>
        <p:txBody>
          <a:bodyPr wrap="square" lIns="0" tIns="0" rIns="0" bIns="0" rtlCol="0" anchor="ctr">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68D2DE"/>
                </a:solidFill>
                <a:effectLst/>
                <a:uLnTx/>
                <a:uFillTx/>
                <a:latin typeface="Arial" panose="020B0604020202020204"/>
                <a:ea typeface="+mn-ea"/>
                <a:cs typeface="+mn-cs"/>
              </a:rPr>
              <a:t>151 (207)</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18 (75)</a:t>
            </a:r>
          </a:p>
        </p:txBody>
      </p:sp>
      <p:sp>
        <p:nvSpPr>
          <p:cNvPr id="278" name="TextBox 277">
            <a:extLst>
              <a:ext uri="{FF2B5EF4-FFF2-40B4-BE49-F238E27FC236}">
                <a16:creationId xmlns:a16="http://schemas.microsoft.com/office/drawing/2014/main" id="{F6E7FD0A-ACBF-E6CA-E8FB-FC6B401A75D6}"/>
              </a:ext>
            </a:extLst>
          </p:cNvPr>
          <p:cNvSpPr txBox="1"/>
          <p:nvPr/>
        </p:nvSpPr>
        <p:spPr>
          <a:xfrm>
            <a:off x="3891927" y="5092070"/>
            <a:ext cx="344671" cy="184666"/>
          </a:xfrm>
          <a:prstGeom prst="rect">
            <a:avLst/>
          </a:prstGeom>
          <a:noFill/>
        </p:spPr>
        <p:txBody>
          <a:bodyPr wrap="square" lIns="0" tIns="0" rIns="0" bIns="0" rtlCol="0" anchor="ctr">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68D2DE"/>
                </a:solidFill>
                <a:effectLst/>
                <a:uLnTx/>
                <a:uFillTx/>
                <a:latin typeface="Arial" panose="020B0604020202020204"/>
                <a:ea typeface="+mn-ea"/>
                <a:cs typeface="+mn-cs"/>
              </a:rPr>
              <a:t>114 (214)</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14 (76)</a:t>
            </a:r>
          </a:p>
        </p:txBody>
      </p:sp>
      <p:sp>
        <p:nvSpPr>
          <p:cNvPr id="279" name="TextBox 278">
            <a:extLst>
              <a:ext uri="{FF2B5EF4-FFF2-40B4-BE49-F238E27FC236}">
                <a16:creationId xmlns:a16="http://schemas.microsoft.com/office/drawing/2014/main" id="{B3DB0D1A-8020-43A6-A97D-70CD4497FF68}"/>
              </a:ext>
            </a:extLst>
          </p:cNvPr>
          <p:cNvSpPr txBox="1"/>
          <p:nvPr/>
        </p:nvSpPr>
        <p:spPr>
          <a:xfrm>
            <a:off x="4301459" y="5092070"/>
            <a:ext cx="344671" cy="184666"/>
          </a:xfrm>
          <a:prstGeom prst="rect">
            <a:avLst/>
          </a:prstGeom>
          <a:noFill/>
        </p:spPr>
        <p:txBody>
          <a:bodyPr wrap="square" lIns="0" tIns="0" rIns="0" bIns="0" rtlCol="0" anchor="ctr">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68D2DE"/>
                </a:solidFill>
                <a:effectLst/>
                <a:uLnTx/>
                <a:uFillTx/>
                <a:latin typeface="Arial" panose="020B0604020202020204"/>
                <a:ea typeface="+mn-ea"/>
                <a:cs typeface="+mn-cs"/>
              </a:rPr>
              <a:t>67 (224)</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8 (78)</a:t>
            </a:r>
          </a:p>
        </p:txBody>
      </p:sp>
      <p:sp>
        <p:nvSpPr>
          <p:cNvPr id="280" name="TextBox 279">
            <a:extLst>
              <a:ext uri="{FF2B5EF4-FFF2-40B4-BE49-F238E27FC236}">
                <a16:creationId xmlns:a16="http://schemas.microsoft.com/office/drawing/2014/main" id="{A147E985-CE40-F64D-4DBF-69AD72AFC35B}"/>
              </a:ext>
            </a:extLst>
          </p:cNvPr>
          <p:cNvSpPr txBox="1"/>
          <p:nvPr/>
        </p:nvSpPr>
        <p:spPr>
          <a:xfrm>
            <a:off x="4711888" y="5092070"/>
            <a:ext cx="344671" cy="184666"/>
          </a:xfrm>
          <a:prstGeom prst="rect">
            <a:avLst/>
          </a:prstGeom>
          <a:noFill/>
        </p:spPr>
        <p:txBody>
          <a:bodyPr wrap="square" lIns="0" tIns="0" rIns="0" bIns="0" rtlCol="0" anchor="ctr">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68D2DE"/>
                </a:solidFill>
                <a:effectLst/>
                <a:uLnTx/>
                <a:uFillTx/>
                <a:latin typeface="Arial" panose="020B0604020202020204"/>
                <a:ea typeface="+mn-ea"/>
                <a:cs typeface="+mn-cs"/>
              </a:rPr>
              <a:t>42 (226)</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5 (78)</a:t>
            </a:r>
          </a:p>
        </p:txBody>
      </p:sp>
      <p:sp>
        <p:nvSpPr>
          <p:cNvPr id="281" name="TextBox 280">
            <a:extLst>
              <a:ext uri="{FF2B5EF4-FFF2-40B4-BE49-F238E27FC236}">
                <a16:creationId xmlns:a16="http://schemas.microsoft.com/office/drawing/2014/main" id="{A576D57F-7426-6A29-5097-58684D65024D}"/>
              </a:ext>
            </a:extLst>
          </p:cNvPr>
          <p:cNvSpPr txBox="1"/>
          <p:nvPr/>
        </p:nvSpPr>
        <p:spPr>
          <a:xfrm>
            <a:off x="5116821" y="5092070"/>
            <a:ext cx="344671" cy="184666"/>
          </a:xfrm>
          <a:prstGeom prst="rect">
            <a:avLst/>
          </a:prstGeom>
          <a:noFill/>
        </p:spPr>
        <p:txBody>
          <a:bodyPr wrap="square" lIns="0" tIns="0" rIns="0" bIns="0" rtlCol="0" anchor="ctr">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68D2DE"/>
                </a:solidFill>
                <a:effectLst/>
                <a:uLnTx/>
                <a:uFillTx/>
                <a:latin typeface="Arial" panose="020B0604020202020204"/>
                <a:ea typeface="+mn-ea"/>
                <a:cs typeface="+mn-cs"/>
              </a:rPr>
              <a:t>23 (229)</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3 (78)</a:t>
            </a:r>
          </a:p>
        </p:txBody>
      </p:sp>
      <p:sp>
        <p:nvSpPr>
          <p:cNvPr id="282" name="TextBox 281">
            <a:extLst>
              <a:ext uri="{FF2B5EF4-FFF2-40B4-BE49-F238E27FC236}">
                <a16:creationId xmlns:a16="http://schemas.microsoft.com/office/drawing/2014/main" id="{AB9E7D73-63EE-2672-EBEA-67648C18C9E7}"/>
              </a:ext>
            </a:extLst>
          </p:cNvPr>
          <p:cNvSpPr txBox="1"/>
          <p:nvPr/>
        </p:nvSpPr>
        <p:spPr>
          <a:xfrm>
            <a:off x="5517894" y="5092070"/>
            <a:ext cx="344671" cy="184666"/>
          </a:xfrm>
          <a:prstGeom prst="rect">
            <a:avLst/>
          </a:prstGeom>
          <a:noFill/>
        </p:spPr>
        <p:txBody>
          <a:bodyPr wrap="square" lIns="0" tIns="0" rIns="0" bIns="0" rtlCol="0" anchor="ctr">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68D2DE"/>
                </a:solidFill>
                <a:effectLst/>
                <a:uLnTx/>
                <a:uFillTx/>
                <a:latin typeface="Arial" panose="020B0604020202020204"/>
                <a:ea typeface="+mn-ea"/>
                <a:cs typeface="+mn-cs"/>
              </a:rPr>
              <a:t>7 (230)</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1 (78)</a:t>
            </a:r>
          </a:p>
        </p:txBody>
      </p:sp>
      <p:sp>
        <p:nvSpPr>
          <p:cNvPr id="283" name="TextBox 282">
            <a:extLst>
              <a:ext uri="{FF2B5EF4-FFF2-40B4-BE49-F238E27FC236}">
                <a16:creationId xmlns:a16="http://schemas.microsoft.com/office/drawing/2014/main" id="{1C565B7A-2763-6325-A961-91F2FC84F3FA}"/>
              </a:ext>
            </a:extLst>
          </p:cNvPr>
          <p:cNvSpPr txBox="1"/>
          <p:nvPr/>
        </p:nvSpPr>
        <p:spPr>
          <a:xfrm>
            <a:off x="5933425" y="5092070"/>
            <a:ext cx="344671" cy="184666"/>
          </a:xfrm>
          <a:prstGeom prst="rect">
            <a:avLst/>
          </a:prstGeom>
          <a:noFill/>
        </p:spPr>
        <p:txBody>
          <a:bodyPr wrap="square" lIns="0" tIns="0" rIns="0" bIns="0" rtlCol="0" anchor="ctr">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68D2DE"/>
                </a:solidFill>
                <a:effectLst/>
                <a:uLnTx/>
                <a:uFillTx/>
                <a:latin typeface="Arial" panose="020B0604020202020204"/>
                <a:ea typeface="+mn-ea"/>
                <a:cs typeface="+mn-cs"/>
              </a:rPr>
              <a:t>0 (230)</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0 (78)</a:t>
            </a:r>
          </a:p>
        </p:txBody>
      </p:sp>
      <p:sp>
        <p:nvSpPr>
          <p:cNvPr id="285" name="TextBox 284">
            <a:extLst>
              <a:ext uri="{FF2B5EF4-FFF2-40B4-BE49-F238E27FC236}">
                <a16:creationId xmlns:a16="http://schemas.microsoft.com/office/drawing/2014/main" id="{A70B6B1C-F416-BACF-8CDC-5AF2276712D5}"/>
              </a:ext>
            </a:extLst>
          </p:cNvPr>
          <p:cNvSpPr txBox="1"/>
          <p:nvPr/>
        </p:nvSpPr>
        <p:spPr>
          <a:xfrm>
            <a:off x="9067642" y="5026491"/>
            <a:ext cx="823945"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Incidence (%)</a:t>
            </a:r>
          </a:p>
        </p:txBody>
      </p:sp>
      <p:sp>
        <p:nvSpPr>
          <p:cNvPr id="286" name="TextBox 285">
            <a:extLst>
              <a:ext uri="{FF2B5EF4-FFF2-40B4-BE49-F238E27FC236}">
                <a16:creationId xmlns:a16="http://schemas.microsoft.com/office/drawing/2014/main" id="{6ECCDA0C-71C9-DAEC-75ED-E8638B952B7A}"/>
              </a:ext>
            </a:extLst>
          </p:cNvPr>
          <p:cNvSpPr txBox="1"/>
          <p:nvPr/>
        </p:nvSpPr>
        <p:spPr>
          <a:xfrm>
            <a:off x="9495463" y="1744921"/>
            <a:ext cx="214145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Placebo (n=110)</a:t>
            </a:r>
          </a:p>
        </p:txBody>
      </p:sp>
      <p:sp>
        <p:nvSpPr>
          <p:cNvPr id="288" name="TextBox 287">
            <a:extLst>
              <a:ext uri="{FF2B5EF4-FFF2-40B4-BE49-F238E27FC236}">
                <a16:creationId xmlns:a16="http://schemas.microsoft.com/office/drawing/2014/main" id="{88D960E6-98B3-0754-1529-1A119736D45B}"/>
              </a:ext>
            </a:extLst>
          </p:cNvPr>
          <p:cNvSpPr txBox="1"/>
          <p:nvPr/>
        </p:nvSpPr>
        <p:spPr>
          <a:xfrm>
            <a:off x="7258629" y="1744921"/>
            <a:ext cx="2141452"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Rucaparib (n=425)</a:t>
            </a:r>
          </a:p>
        </p:txBody>
      </p:sp>
      <p:graphicFrame>
        <p:nvGraphicFramePr>
          <p:cNvPr id="289" name="Chart 288">
            <a:extLst>
              <a:ext uri="{FF2B5EF4-FFF2-40B4-BE49-F238E27FC236}">
                <a16:creationId xmlns:a16="http://schemas.microsoft.com/office/drawing/2014/main" id="{37E37E3B-DD7D-B613-E3D3-6CC184ED221D}"/>
              </a:ext>
            </a:extLst>
          </p:cNvPr>
          <p:cNvGraphicFramePr/>
          <p:nvPr/>
        </p:nvGraphicFramePr>
        <p:xfrm>
          <a:off x="9447772" y="1849884"/>
          <a:ext cx="2424341" cy="3294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0" name="Chart 289">
            <a:extLst>
              <a:ext uri="{FF2B5EF4-FFF2-40B4-BE49-F238E27FC236}">
                <a16:creationId xmlns:a16="http://schemas.microsoft.com/office/drawing/2014/main" id="{2E14904A-2936-6B26-CB4D-AC611B7F8A74}"/>
              </a:ext>
            </a:extLst>
          </p:cNvPr>
          <p:cNvGraphicFramePr/>
          <p:nvPr/>
        </p:nvGraphicFramePr>
        <p:xfrm>
          <a:off x="5935535" y="1849884"/>
          <a:ext cx="3512238" cy="3294338"/>
        </p:xfrm>
        <a:graphic>
          <a:graphicData uri="http://schemas.openxmlformats.org/drawingml/2006/chart">
            <c:chart xmlns:c="http://schemas.openxmlformats.org/drawingml/2006/chart" xmlns:r="http://schemas.openxmlformats.org/officeDocument/2006/relationships" r:id="rId4"/>
          </a:graphicData>
        </a:graphic>
      </p:graphicFrame>
      <p:sp>
        <p:nvSpPr>
          <p:cNvPr id="291" name="TextBox 290">
            <a:extLst>
              <a:ext uri="{FF2B5EF4-FFF2-40B4-BE49-F238E27FC236}">
                <a16:creationId xmlns:a16="http://schemas.microsoft.com/office/drawing/2014/main" id="{CB8B3C1B-1BBA-EBE7-673A-2F334DD685EA}"/>
              </a:ext>
            </a:extLst>
          </p:cNvPr>
          <p:cNvSpPr txBox="1"/>
          <p:nvPr/>
        </p:nvSpPr>
        <p:spPr>
          <a:xfrm>
            <a:off x="7835573" y="2052075"/>
            <a:ext cx="214389" cy="92333"/>
          </a:xfrm>
          <a:prstGeom prst="rect">
            <a:avLst/>
          </a:prstGeom>
          <a:noFill/>
        </p:spPr>
        <p:txBody>
          <a:bodyPr wrap="square" lIns="0" tIns="0" rIns="0" bIns="0"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FFFFFF"/>
                </a:solidFill>
                <a:effectLst/>
                <a:uLnTx/>
                <a:uFillTx/>
                <a:latin typeface="Arial" panose="020B0604020202020204"/>
                <a:ea typeface="+mn-ea"/>
                <a:cs typeface="+mn-cs"/>
              </a:rPr>
              <a:t>96.7</a:t>
            </a:r>
          </a:p>
        </p:txBody>
      </p:sp>
      <p:sp>
        <p:nvSpPr>
          <p:cNvPr id="292" name="TextBox 291">
            <a:extLst>
              <a:ext uri="{FF2B5EF4-FFF2-40B4-BE49-F238E27FC236}">
                <a16:creationId xmlns:a16="http://schemas.microsoft.com/office/drawing/2014/main" id="{5FCB187E-2994-40D6-5794-6E157D17DEE1}"/>
              </a:ext>
            </a:extLst>
          </p:cNvPr>
          <p:cNvSpPr txBox="1"/>
          <p:nvPr/>
        </p:nvSpPr>
        <p:spPr>
          <a:xfrm>
            <a:off x="8329066" y="2226034"/>
            <a:ext cx="156961" cy="92333"/>
          </a:xfrm>
          <a:prstGeom prst="rect">
            <a:avLst/>
          </a:prstGeom>
          <a:noFill/>
        </p:spPr>
        <p:txBody>
          <a:bodyPr wrap="square" lIns="0" tIns="0" rIns="0" bIns="0"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000000"/>
                </a:solidFill>
                <a:effectLst/>
                <a:uLnTx/>
                <a:uFillTx/>
                <a:latin typeface="Arial" panose="020B0604020202020204"/>
                <a:ea typeface="+mn-ea"/>
                <a:cs typeface="+mn-cs"/>
              </a:rPr>
              <a:t>56.2</a:t>
            </a:r>
          </a:p>
        </p:txBody>
      </p:sp>
      <p:sp>
        <p:nvSpPr>
          <p:cNvPr id="293" name="TextBox 292">
            <a:extLst>
              <a:ext uri="{FF2B5EF4-FFF2-40B4-BE49-F238E27FC236}">
                <a16:creationId xmlns:a16="http://schemas.microsoft.com/office/drawing/2014/main" id="{11E2DDC1-8BA0-F41B-707D-972AE95BF4F2}"/>
              </a:ext>
            </a:extLst>
          </p:cNvPr>
          <p:cNvSpPr txBox="1"/>
          <p:nvPr/>
        </p:nvSpPr>
        <p:spPr>
          <a:xfrm>
            <a:off x="8287263" y="2403724"/>
            <a:ext cx="156961" cy="92333"/>
          </a:xfrm>
          <a:prstGeom prst="rect">
            <a:avLst/>
          </a:prstGeom>
          <a:noFill/>
        </p:spPr>
        <p:txBody>
          <a:bodyPr wrap="square" lIns="0" tIns="0" rIns="0" bIns="0"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000000"/>
                </a:solidFill>
                <a:effectLst/>
                <a:uLnTx/>
                <a:uFillTx/>
                <a:latin typeface="Arial" panose="020B0604020202020204"/>
                <a:ea typeface="+mn-ea"/>
                <a:cs typeface="+mn-cs"/>
              </a:rPr>
              <a:t>55.8</a:t>
            </a:r>
          </a:p>
        </p:txBody>
      </p:sp>
      <p:sp>
        <p:nvSpPr>
          <p:cNvPr id="294" name="TextBox 293">
            <a:extLst>
              <a:ext uri="{FF2B5EF4-FFF2-40B4-BE49-F238E27FC236}">
                <a16:creationId xmlns:a16="http://schemas.microsoft.com/office/drawing/2014/main" id="{E54AFD93-3FE2-68C0-69BC-406B848FC599}"/>
              </a:ext>
            </a:extLst>
          </p:cNvPr>
          <p:cNvSpPr txBox="1"/>
          <p:nvPr/>
        </p:nvSpPr>
        <p:spPr>
          <a:xfrm>
            <a:off x="8430375" y="2581414"/>
            <a:ext cx="156961" cy="92333"/>
          </a:xfrm>
          <a:prstGeom prst="rect">
            <a:avLst/>
          </a:prstGeom>
          <a:noFill/>
        </p:spPr>
        <p:txBody>
          <a:bodyPr wrap="square" lIns="0" tIns="0" rIns="0" bIns="0"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000000"/>
                </a:solidFill>
                <a:effectLst/>
                <a:uLnTx/>
                <a:uFillTx/>
                <a:latin typeface="Arial" panose="020B0604020202020204"/>
                <a:ea typeface="+mn-ea"/>
                <a:cs typeface="+mn-cs"/>
              </a:rPr>
              <a:t>46.6</a:t>
            </a:r>
          </a:p>
        </p:txBody>
      </p:sp>
      <p:sp>
        <p:nvSpPr>
          <p:cNvPr id="295" name="TextBox 294">
            <a:extLst>
              <a:ext uri="{FF2B5EF4-FFF2-40B4-BE49-F238E27FC236}">
                <a16:creationId xmlns:a16="http://schemas.microsoft.com/office/drawing/2014/main" id="{2A7467D0-1A4F-6BE8-2713-BDAD83841826}"/>
              </a:ext>
            </a:extLst>
          </p:cNvPr>
          <p:cNvSpPr txBox="1"/>
          <p:nvPr/>
        </p:nvSpPr>
        <p:spPr>
          <a:xfrm>
            <a:off x="8492594" y="2759104"/>
            <a:ext cx="156961" cy="92333"/>
          </a:xfrm>
          <a:prstGeom prst="rect">
            <a:avLst/>
          </a:prstGeom>
          <a:noFill/>
        </p:spPr>
        <p:txBody>
          <a:bodyPr wrap="square" lIns="0" tIns="0" rIns="0" bIns="0"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000000"/>
                </a:solidFill>
                <a:effectLst/>
                <a:uLnTx/>
                <a:uFillTx/>
                <a:latin typeface="Arial" panose="020B0604020202020204"/>
                <a:ea typeface="+mn-ea"/>
                <a:cs typeface="+mn-cs"/>
              </a:rPr>
              <a:t>42.6</a:t>
            </a:r>
          </a:p>
        </p:txBody>
      </p:sp>
      <p:sp>
        <p:nvSpPr>
          <p:cNvPr id="296" name="TextBox 295">
            <a:extLst>
              <a:ext uri="{FF2B5EF4-FFF2-40B4-BE49-F238E27FC236}">
                <a16:creationId xmlns:a16="http://schemas.microsoft.com/office/drawing/2014/main" id="{371FD8CF-FF99-EDF5-1306-DE839115D7CF}"/>
              </a:ext>
            </a:extLst>
          </p:cNvPr>
          <p:cNvSpPr txBox="1"/>
          <p:nvPr/>
        </p:nvSpPr>
        <p:spPr>
          <a:xfrm>
            <a:off x="8724653" y="2936794"/>
            <a:ext cx="156961" cy="92333"/>
          </a:xfrm>
          <a:prstGeom prst="rect">
            <a:avLst/>
          </a:prstGeom>
          <a:noFill/>
        </p:spPr>
        <p:txBody>
          <a:bodyPr wrap="square" lIns="0" tIns="0" rIns="0" bIns="0"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000000"/>
                </a:solidFill>
                <a:effectLst/>
                <a:uLnTx/>
                <a:uFillTx/>
                <a:latin typeface="Arial" panose="020B0604020202020204"/>
                <a:ea typeface="+mn-ea"/>
                <a:cs typeface="+mn-cs"/>
              </a:rPr>
              <a:t>27.8</a:t>
            </a:r>
          </a:p>
        </p:txBody>
      </p:sp>
      <p:sp>
        <p:nvSpPr>
          <p:cNvPr id="297" name="TextBox 296">
            <a:extLst>
              <a:ext uri="{FF2B5EF4-FFF2-40B4-BE49-F238E27FC236}">
                <a16:creationId xmlns:a16="http://schemas.microsoft.com/office/drawing/2014/main" id="{BE62824D-771D-225C-7F05-BC0E132AF6B7}"/>
              </a:ext>
            </a:extLst>
          </p:cNvPr>
          <p:cNvSpPr txBox="1"/>
          <p:nvPr/>
        </p:nvSpPr>
        <p:spPr>
          <a:xfrm>
            <a:off x="8765836" y="3114484"/>
            <a:ext cx="156961" cy="92333"/>
          </a:xfrm>
          <a:prstGeom prst="rect">
            <a:avLst/>
          </a:prstGeom>
          <a:noFill/>
        </p:spPr>
        <p:txBody>
          <a:bodyPr wrap="square" lIns="0" tIns="0" rIns="0" bIns="0"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000000"/>
                </a:solidFill>
                <a:effectLst/>
                <a:uLnTx/>
                <a:uFillTx/>
                <a:latin typeface="Arial" panose="020B0604020202020204"/>
                <a:ea typeface="+mn-ea"/>
                <a:cs typeface="+mn-cs"/>
              </a:rPr>
              <a:t>24.9</a:t>
            </a:r>
          </a:p>
        </p:txBody>
      </p:sp>
      <p:sp>
        <p:nvSpPr>
          <p:cNvPr id="298" name="TextBox 297">
            <a:extLst>
              <a:ext uri="{FF2B5EF4-FFF2-40B4-BE49-F238E27FC236}">
                <a16:creationId xmlns:a16="http://schemas.microsoft.com/office/drawing/2014/main" id="{9D7A7AAD-AEC3-6E15-5F16-60B6F94FBF27}"/>
              </a:ext>
            </a:extLst>
          </p:cNvPr>
          <p:cNvSpPr txBox="1"/>
          <p:nvPr/>
        </p:nvSpPr>
        <p:spPr>
          <a:xfrm>
            <a:off x="8784140" y="3292174"/>
            <a:ext cx="156961" cy="92333"/>
          </a:xfrm>
          <a:prstGeom prst="rect">
            <a:avLst/>
          </a:prstGeom>
          <a:noFill/>
        </p:spPr>
        <p:txBody>
          <a:bodyPr wrap="square" lIns="0" tIns="0" rIns="0" bIns="0"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000000"/>
                </a:solidFill>
                <a:effectLst/>
                <a:uLnTx/>
                <a:uFillTx/>
                <a:latin typeface="Arial" panose="020B0604020202020204"/>
                <a:ea typeface="+mn-ea"/>
                <a:cs typeface="+mn-cs"/>
              </a:rPr>
              <a:t>24.0</a:t>
            </a:r>
          </a:p>
        </p:txBody>
      </p:sp>
      <p:sp>
        <p:nvSpPr>
          <p:cNvPr id="299" name="TextBox 298">
            <a:extLst>
              <a:ext uri="{FF2B5EF4-FFF2-40B4-BE49-F238E27FC236}">
                <a16:creationId xmlns:a16="http://schemas.microsoft.com/office/drawing/2014/main" id="{7EC433B8-E8EC-BD0A-8E48-22AB1AD62B1F}"/>
              </a:ext>
            </a:extLst>
          </p:cNvPr>
          <p:cNvSpPr txBox="1"/>
          <p:nvPr/>
        </p:nvSpPr>
        <p:spPr>
          <a:xfrm>
            <a:off x="8791835" y="3469864"/>
            <a:ext cx="156961" cy="92333"/>
          </a:xfrm>
          <a:prstGeom prst="rect">
            <a:avLst/>
          </a:prstGeom>
          <a:noFill/>
        </p:spPr>
        <p:txBody>
          <a:bodyPr wrap="square" lIns="0" tIns="0" rIns="0" bIns="0"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000000"/>
                </a:solidFill>
                <a:effectLst/>
                <a:uLnTx/>
                <a:uFillTx/>
                <a:latin typeface="Arial" panose="020B0604020202020204"/>
                <a:ea typeface="+mn-ea"/>
                <a:cs typeface="+mn-cs"/>
              </a:rPr>
              <a:t>23.8</a:t>
            </a:r>
          </a:p>
        </p:txBody>
      </p:sp>
      <p:sp>
        <p:nvSpPr>
          <p:cNvPr id="300" name="TextBox 299">
            <a:extLst>
              <a:ext uri="{FF2B5EF4-FFF2-40B4-BE49-F238E27FC236}">
                <a16:creationId xmlns:a16="http://schemas.microsoft.com/office/drawing/2014/main" id="{4CC35006-D658-C539-0003-F5FDBFA5F2FA}"/>
              </a:ext>
            </a:extLst>
          </p:cNvPr>
          <p:cNvSpPr txBox="1"/>
          <p:nvPr/>
        </p:nvSpPr>
        <p:spPr>
          <a:xfrm>
            <a:off x="8791185" y="3647554"/>
            <a:ext cx="156961" cy="92333"/>
          </a:xfrm>
          <a:prstGeom prst="rect">
            <a:avLst/>
          </a:prstGeom>
          <a:noFill/>
        </p:spPr>
        <p:txBody>
          <a:bodyPr wrap="square" lIns="0" tIns="0" rIns="0" bIns="0"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000000"/>
                </a:solidFill>
                <a:effectLst/>
                <a:uLnTx/>
                <a:uFillTx/>
                <a:latin typeface="Arial" panose="020B0604020202020204"/>
                <a:ea typeface="+mn-ea"/>
                <a:cs typeface="+mn-cs"/>
              </a:rPr>
              <a:t>23.5</a:t>
            </a:r>
          </a:p>
        </p:txBody>
      </p:sp>
      <p:sp>
        <p:nvSpPr>
          <p:cNvPr id="301" name="TextBox 300">
            <a:extLst>
              <a:ext uri="{FF2B5EF4-FFF2-40B4-BE49-F238E27FC236}">
                <a16:creationId xmlns:a16="http://schemas.microsoft.com/office/drawing/2014/main" id="{6789042F-296E-D688-FDED-2DA9ACA26C3F}"/>
              </a:ext>
            </a:extLst>
          </p:cNvPr>
          <p:cNvSpPr txBox="1"/>
          <p:nvPr/>
        </p:nvSpPr>
        <p:spPr>
          <a:xfrm>
            <a:off x="8829132" y="3825244"/>
            <a:ext cx="156961" cy="92333"/>
          </a:xfrm>
          <a:prstGeom prst="rect">
            <a:avLst/>
          </a:prstGeom>
          <a:noFill/>
        </p:spPr>
        <p:txBody>
          <a:bodyPr wrap="square" lIns="0" tIns="0" rIns="0" bIns="0"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000000"/>
                </a:solidFill>
                <a:effectLst/>
                <a:uLnTx/>
                <a:uFillTx/>
                <a:latin typeface="Arial" panose="020B0604020202020204"/>
                <a:ea typeface="+mn-ea"/>
                <a:cs typeface="+mn-cs"/>
              </a:rPr>
              <a:t>21.2</a:t>
            </a:r>
          </a:p>
        </p:txBody>
      </p:sp>
      <p:sp>
        <p:nvSpPr>
          <p:cNvPr id="302" name="TextBox 301">
            <a:extLst>
              <a:ext uri="{FF2B5EF4-FFF2-40B4-BE49-F238E27FC236}">
                <a16:creationId xmlns:a16="http://schemas.microsoft.com/office/drawing/2014/main" id="{1D60AC57-7A00-311D-E6A9-8DEB3030D0EF}"/>
              </a:ext>
            </a:extLst>
          </p:cNvPr>
          <p:cNvSpPr txBox="1"/>
          <p:nvPr/>
        </p:nvSpPr>
        <p:spPr>
          <a:xfrm>
            <a:off x="8846325" y="4002934"/>
            <a:ext cx="156961" cy="92333"/>
          </a:xfrm>
          <a:prstGeom prst="rect">
            <a:avLst/>
          </a:prstGeom>
          <a:noFill/>
        </p:spPr>
        <p:txBody>
          <a:bodyPr wrap="square" lIns="0" tIns="0" rIns="0" bIns="0"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000000"/>
                </a:solidFill>
                <a:effectLst/>
                <a:uLnTx/>
                <a:uFillTx/>
                <a:latin typeface="Arial" panose="020B0604020202020204"/>
                <a:ea typeface="+mn-ea"/>
                <a:cs typeface="+mn-cs"/>
              </a:rPr>
              <a:t>20.2</a:t>
            </a:r>
          </a:p>
        </p:txBody>
      </p:sp>
      <p:sp>
        <p:nvSpPr>
          <p:cNvPr id="303" name="TextBox 302">
            <a:extLst>
              <a:ext uri="{FF2B5EF4-FFF2-40B4-BE49-F238E27FC236}">
                <a16:creationId xmlns:a16="http://schemas.microsoft.com/office/drawing/2014/main" id="{130E6ABE-5907-0FB6-9BA4-64CF9481EE7F}"/>
              </a:ext>
            </a:extLst>
          </p:cNvPr>
          <p:cNvSpPr txBox="1"/>
          <p:nvPr/>
        </p:nvSpPr>
        <p:spPr>
          <a:xfrm>
            <a:off x="11063958" y="2052072"/>
            <a:ext cx="150682" cy="92333"/>
          </a:xfrm>
          <a:prstGeom prst="rect">
            <a:avLst/>
          </a:prstGeom>
          <a:noFill/>
        </p:spPr>
        <p:txBody>
          <a:bodyPr wrap="none" lIns="0" tIns="0" rIns="0" bIns="0"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000000"/>
                </a:solidFill>
                <a:effectLst/>
                <a:uLnTx/>
                <a:uFillTx/>
                <a:latin typeface="Arial" panose="020B0604020202020204"/>
                <a:ea typeface="+mn-ea"/>
                <a:cs typeface="+mn-cs"/>
              </a:rPr>
              <a:t>92.7</a:t>
            </a:r>
          </a:p>
        </p:txBody>
      </p:sp>
      <p:sp>
        <p:nvSpPr>
          <p:cNvPr id="304" name="TextBox 303">
            <a:extLst>
              <a:ext uri="{FF2B5EF4-FFF2-40B4-BE49-F238E27FC236}">
                <a16:creationId xmlns:a16="http://schemas.microsoft.com/office/drawing/2014/main" id="{32C205E2-72AC-B4FF-78E6-F04CEE4D47A3}"/>
              </a:ext>
            </a:extLst>
          </p:cNvPr>
          <p:cNvSpPr txBox="1"/>
          <p:nvPr/>
        </p:nvSpPr>
        <p:spPr>
          <a:xfrm>
            <a:off x="10113151" y="2229643"/>
            <a:ext cx="150682" cy="92333"/>
          </a:xfrm>
          <a:prstGeom prst="rect">
            <a:avLst/>
          </a:prstGeom>
          <a:noFill/>
        </p:spPr>
        <p:txBody>
          <a:bodyPr wrap="none" lIns="0" tIns="0" rIns="0" bIns="0"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000000"/>
                </a:solidFill>
                <a:effectLst/>
                <a:uLnTx/>
                <a:uFillTx/>
                <a:latin typeface="Arial" panose="020B0604020202020204"/>
                <a:ea typeface="+mn-ea"/>
                <a:cs typeface="+mn-cs"/>
              </a:rPr>
              <a:t>30.3</a:t>
            </a:r>
          </a:p>
        </p:txBody>
      </p:sp>
      <p:sp>
        <p:nvSpPr>
          <p:cNvPr id="305" name="TextBox 304">
            <a:extLst>
              <a:ext uri="{FF2B5EF4-FFF2-40B4-BE49-F238E27FC236}">
                <a16:creationId xmlns:a16="http://schemas.microsoft.com/office/drawing/2014/main" id="{18E4907E-BA4E-74BD-674D-1DC48181A1F5}"/>
              </a:ext>
            </a:extLst>
          </p:cNvPr>
          <p:cNvSpPr txBox="1"/>
          <p:nvPr/>
        </p:nvSpPr>
        <p:spPr>
          <a:xfrm>
            <a:off x="10187756" y="2407214"/>
            <a:ext cx="150682" cy="92333"/>
          </a:xfrm>
          <a:prstGeom prst="rect">
            <a:avLst/>
          </a:prstGeom>
          <a:noFill/>
        </p:spPr>
        <p:txBody>
          <a:bodyPr wrap="none" lIns="0" tIns="0" rIns="0" bIns="0"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000000"/>
                </a:solidFill>
                <a:effectLst/>
                <a:uLnTx/>
                <a:uFillTx/>
                <a:latin typeface="Arial" panose="020B0604020202020204"/>
                <a:ea typeface="+mn-ea"/>
                <a:cs typeface="+mn-cs"/>
              </a:rPr>
              <a:t>37.3</a:t>
            </a:r>
          </a:p>
        </p:txBody>
      </p:sp>
      <p:sp>
        <p:nvSpPr>
          <p:cNvPr id="306" name="TextBox 305">
            <a:extLst>
              <a:ext uri="{FF2B5EF4-FFF2-40B4-BE49-F238E27FC236}">
                <a16:creationId xmlns:a16="http://schemas.microsoft.com/office/drawing/2014/main" id="{96E58F59-B1FD-2071-9EB0-F23AB35EE61C}"/>
              </a:ext>
            </a:extLst>
          </p:cNvPr>
          <p:cNvSpPr txBox="1"/>
          <p:nvPr/>
        </p:nvSpPr>
        <p:spPr>
          <a:xfrm>
            <a:off x="9726877" y="2584785"/>
            <a:ext cx="107402" cy="92333"/>
          </a:xfrm>
          <a:prstGeom prst="rect">
            <a:avLst/>
          </a:prstGeom>
          <a:noFill/>
        </p:spPr>
        <p:txBody>
          <a:bodyPr wrap="none" lIns="0" tIns="0" rIns="0" bIns="0"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000000"/>
                </a:solidFill>
                <a:effectLst/>
                <a:uLnTx/>
                <a:uFillTx/>
                <a:latin typeface="Arial" panose="020B0604020202020204"/>
                <a:ea typeface="+mn-ea"/>
                <a:cs typeface="+mn-cs"/>
              </a:rPr>
              <a:t>9.1</a:t>
            </a:r>
          </a:p>
        </p:txBody>
      </p:sp>
      <p:sp>
        <p:nvSpPr>
          <p:cNvPr id="307" name="TextBox 306">
            <a:extLst>
              <a:ext uri="{FF2B5EF4-FFF2-40B4-BE49-F238E27FC236}">
                <a16:creationId xmlns:a16="http://schemas.microsoft.com/office/drawing/2014/main" id="{B943C5AA-69BD-731F-142F-F9DDCD573409}"/>
              </a:ext>
            </a:extLst>
          </p:cNvPr>
          <p:cNvSpPr txBox="1"/>
          <p:nvPr/>
        </p:nvSpPr>
        <p:spPr>
          <a:xfrm>
            <a:off x="9687552" y="2939927"/>
            <a:ext cx="107402" cy="92333"/>
          </a:xfrm>
          <a:prstGeom prst="rect">
            <a:avLst/>
          </a:prstGeom>
          <a:noFill/>
        </p:spPr>
        <p:txBody>
          <a:bodyPr wrap="none" lIns="0" tIns="0" rIns="0" bIns="0"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000000"/>
                </a:solidFill>
                <a:effectLst/>
                <a:uLnTx/>
                <a:uFillTx/>
                <a:latin typeface="Arial" panose="020B0604020202020204"/>
                <a:ea typeface="+mn-ea"/>
                <a:cs typeface="+mn-cs"/>
              </a:rPr>
              <a:t>7.3</a:t>
            </a:r>
          </a:p>
        </p:txBody>
      </p:sp>
      <p:sp>
        <p:nvSpPr>
          <p:cNvPr id="308" name="TextBox 307">
            <a:extLst>
              <a:ext uri="{FF2B5EF4-FFF2-40B4-BE49-F238E27FC236}">
                <a16:creationId xmlns:a16="http://schemas.microsoft.com/office/drawing/2014/main" id="{59261096-BEF2-CB66-E3B8-FC2D38001414}"/>
              </a:ext>
            </a:extLst>
          </p:cNvPr>
          <p:cNvSpPr txBox="1"/>
          <p:nvPr/>
        </p:nvSpPr>
        <p:spPr>
          <a:xfrm>
            <a:off x="9687552" y="2762356"/>
            <a:ext cx="107402" cy="92333"/>
          </a:xfrm>
          <a:prstGeom prst="rect">
            <a:avLst/>
          </a:prstGeom>
          <a:noFill/>
        </p:spPr>
        <p:txBody>
          <a:bodyPr wrap="none" lIns="0" tIns="0" rIns="0" bIns="0"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000000"/>
                </a:solidFill>
                <a:effectLst/>
                <a:uLnTx/>
                <a:uFillTx/>
                <a:latin typeface="Arial" panose="020B0604020202020204"/>
                <a:ea typeface="+mn-ea"/>
                <a:cs typeface="+mn-cs"/>
              </a:rPr>
              <a:t>8.2</a:t>
            </a:r>
          </a:p>
        </p:txBody>
      </p:sp>
      <p:sp>
        <p:nvSpPr>
          <p:cNvPr id="309" name="TextBox 308">
            <a:extLst>
              <a:ext uri="{FF2B5EF4-FFF2-40B4-BE49-F238E27FC236}">
                <a16:creationId xmlns:a16="http://schemas.microsoft.com/office/drawing/2014/main" id="{0F9CD836-9C10-40D2-04E9-A7F0935CEA1B}"/>
              </a:ext>
            </a:extLst>
          </p:cNvPr>
          <p:cNvSpPr txBox="1"/>
          <p:nvPr/>
        </p:nvSpPr>
        <p:spPr>
          <a:xfrm>
            <a:off x="10047415" y="3117498"/>
            <a:ext cx="150682" cy="92333"/>
          </a:xfrm>
          <a:prstGeom prst="rect">
            <a:avLst/>
          </a:prstGeom>
          <a:noFill/>
        </p:spPr>
        <p:txBody>
          <a:bodyPr wrap="none" lIns="0" tIns="0" rIns="0" bIns="0"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000000"/>
                </a:solidFill>
                <a:effectLst/>
                <a:uLnTx/>
                <a:uFillTx/>
                <a:latin typeface="Arial" panose="020B0604020202020204"/>
                <a:ea typeface="+mn-ea"/>
                <a:cs typeface="+mn-cs"/>
              </a:rPr>
              <a:t>28.2</a:t>
            </a:r>
          </a:p>
        </p:txBody>
      </p:sp>
      <p:sp>
        <p:nvSpPr>
          <p:cNvPr id="310" name="TextBox 309">
            <a:extLst>
              <a:ext uri="{FF2B5EF4-FFF2-40B4-BE49-F238E27FC236}">
                <a16:creationId xmlns:a16="http://schemas.microsoft.com/office/drawing/2014/main" id="{810DDE74-8F28-9ECA-2956-C74D85C6880B}"/>
              </a:ext>
            </a:extLst>
          </p:cNvPr>
          <p:cNvSpPr txBox="1"/>
          <p:nvPr/>
        </p:nvSpPr>
        <p:spPr>
          <a:xfrm>
            <a:off x="9915944" y="3295069"/>
            <a:ext cx="150682" cy="92333"/>
          </a:xfrm>
          <a:prstGeom prst="rect">
            <a:avLst/>
          </a:prstGeom>
          <a:noFill/>
        </p:spPr>
        <p:txBody>
          <a:bodyPr wrap="none" lIns="0" tIns="0" rIns="0" bIns="0"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000000"/>
                </a:solidFill>
                <a:effectLst/>
                <a:uLnTx/>
                <a:uFillTx/>
                <a:latin typeface="Arial" panose="020B0604020202020204"/>
                <a:ea typeface="+mn-ea"/>
                <a:cs typeface="+mn-cs"/>
              </a:rPr>
              <a:t>20.9</a:t>
            </a:r>
          </a:p>
        </p:txBody>
      </p:sp>
      <p:sp>
        <p:nvSpPr>
          <p:cNvPr id="311" name="TextBox 310">
            <a:extLst>
              <a:ext uri="{FF2B5EF4-FFF2-40B4-BE49-F238E27FC236}">
                <a16:creationId xmlns:a16="http://schemas.microsoft.com/office/drawing/2014/main" id="{CEF45B21-C4C3-B9C4-19D9-4606FB5E63BF}"/>
              </a:ext>
            </a:extLst>
          </p:cNvPr>
          <p:cNvSpPr txBox="1"/>
          <p:nvPr/>
        </p:nvSpPr>
        <p:spPr>
          <a:xfrm>
            <a:off x="9734593" y="3472640"/>
            <a:ext cx="482504" cy="92333"/>
          </a:xfrm>
          <a:prstGeom prst="rect">
            <a:avLst/>
          </a:prstGeom>
          <a:noFill/>
        </p:spPr>
        <p:txBody>
          <a:bodyPr wrap="none" lIns="0" tIns="0" rIns="0" bIns="0"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000000"/>
                </a:solidFill>
                <a:effectLst/>
                <a:uLnTx/>
                <a:uFillTx/>
                <a:latin typeface="Arial" panose="020B0604020202020204"/>
                <a:ea typeface="+mn-ea"/>
                <a:cs typeface="+mn-cs"/>
              </a:rPr>
              <a:t>0.9; Grade ≥3</a:t>
            </a:r>
          </a:p>
        </p:txBody>
      </p:sp>
      <p:sp>
        <p:nvSpPr>
          <p:cNvPr id="312" name="TextBox 311">
            <a:extLst>
              <a:ext uri="{FF2B5EF4-FFF2-40B4-BE49-F238E27FC236}">
                <a16:creationId xmlns:a16="http://schemas.microsoft.com/office/drawing/2014/main" id="{D08A2681-02F0-E460-7B50-145355C4DADC}"/>
              </a:ext>
            </a:extLst>
          </p:cNvPr>
          <p:cNvSpPr txBox="1"/>
          <p:nvPr/>
        </p:nvSpPr>
        <p:spPr>
          <a:xfrm>
            <a:off x="9755221" y="3650211"/>
            <a:ext cx="150682" cy="92333"/>
          </a:xfrm>
          <a:prstGeom prst="rect">
            <a:avLst/>
          </a:prstGeom>
          <a:noFill/>
        </p:spPr>
        <p:txBody>
          <a:bodyPr wrap="none" lIns="0" tIns="0" rIns="0" bIns="0"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000000"/>
                </a:solidFill>
                <a:effectLst/>
                <a:uLnTx/>
                <a:uFillTx/>
                <a:latin typeface="Arial" panose="020B0604020202020204"/>
                <a:ea typeface="+mn-ea"/>
                <a:cs typeface="+mn-cs"/>
              </a:rPr>
              <a:t>11.8</a:t>
            </a:r>
          </a:p>
        </p:txBody>
      </p:sp>
      <p:sp>
        <p:nvSpPr>
          <p:cNvPr id="313" name="TextBox 312">
            <a:extLst>
              <a:ext uri="{FF2B5EF4-FFF2-40B4-BE49-F238E27FC236}">
                <a16:creationId xmlns:a16="http://schemas.microsoft.com/office/drawing/2014/main" id="{7E29E747-A75F-B998-29A7-4580B53CEB8D}"/>
              </a:ext>
            </a:extLst>
          </p:cNvPr>
          <p:cNvSpPr txBox="1"/>
          <p:nvPr/>
        </p:nvSpPr>
        <p:spPr>
          <a:xfrm>
            <a:off x="9668118" y="3827782"/>
            <a:ext cx="107402" cy="92333"/>
          </a:xfrm>
          <a:prstGeom prst="rect">
            <a:avLst/>
          </a:prstGeom>
          <a:noFill/>
        </p:spPr>
        <p:txBody>
          <a:bodyPr wrap="none" lIns="0" tIns="0" rIns="0" bIns="0"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000000"/>
                </a:solidFill>
                <a:effectLst/>
                <a:uLnTx/>
                <a:uFillTx/>
                <a:latin typeface="Arial" panose="020B0604020202020204"/>
                <a:ea typeface="+mn-ea"/>
                <a:cs typeface="+mn-cs"/>
              </a:rPr>
              <a:t>5.5</a:t>
            </a:r>
          </a:p>
        </p:txBody>
      </p:sp>
      <p:sp>
        <p:nvSpPr>
          <p:cNvPr id="314" name="TextBox 313">
            <a:extLst>
              <a:ext uri="{FF2B5EF4-FFF2-40B4-BE49-F238E27FC236}">
                <a16:creationId xmlns:a16="http://schemas.microsoft.com/office/drawing/2014/main" id="{1751A192-8C7F-AA1C-C24C-02B3D75F738D}"/>
              </a:ext>
            </a:extLst>
          </p:cNvPr>
          <p:cNvSpPr txBox="1"/>
          <p:nvPr/>
        </p:nvSpPr>
        <p:spPr>
          <a:xfrm>
            <a:off x="9959571" y="4005353"/>
            <a:ext cx="150682" cy="92333"/>
          </a:xfrm>
          <a:prstGeom prst="rect">
            <a:avLst/>
          </a:prstGeom>
          <a:noFill/>
        </p:spPr>
        <p:txBody>
          <a:bodyPr wrap="none" lIns="0" tIns="0" rIns="0" bIns="0"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000000"/>
                </a:solidFill>
                <a:effectLst/>
                <a:uLnTx/>
                <a:uFillTx/>
                <a:latin typeface="Arial" panose="020B0604020202020204"/>
                <a:ea typeface="+mn-ea"/>
                <a:cs typeface="+mn-cs"/>
              </a:rPr>
              <a:t>22.7</a:t>
            </a:r>
          </a:p>
        </p:txBody>
      </p:sp>
      <p:sp>
        <p:nvSpPr>
          <p:cNvPr id="315" name="TextBox 314">
            <a:extLst>
              <a:ext uri="{FF2B5EF4-FFF2-40B4-BE49-F238E27FC236}">
                <a16:creationId xmlns:a16="http://schemas.microsoft.com/office/drawing/2014/main" id="{AD7DEF1E-0962-D5EA-532B-F5F9B98529F9}"/>
              </a:ext>
            </a:extLst>
          </p:cNvPr>
          <p:cNvSpPr txBox="1"/>
          <p:nvPr/>
        </p:nvSpPr>
        <p:spPr>
          <a:xfrm>
            <a:off x="9820957" y="4182924"/>
            <a:ext cx="150682" cy="92333"/>
          </a:xfrm>
          <a:prstGeom prst="rect">
            <a:avLst/>
          </a:prstGeom>
          <a:noFill/>
        </p:spPr>
        <p:txBody>
          <a:bodyPr wrap="none" lIns="0" tIns="0" rIns="0" bIns="0"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000000"/>
                </a:solidFill>
                <a:effectLst/>
                <a:uLnTx/>
                <a:uFillTx/>
                <a:latin typeface="Arial" panose="020B0604020202020204"/>
                <a:ea typeface="+mn-ea"/>
                <a:cs typeface="+mn-cs"/>
              </a:rPr>
              <a:t>14.5</a:t>
            </a:r>
          </a:p>
        </p:txBody>
      </p:sp>
      <p:sp>
        <p:nvSpPr>
          <p:cNvPr id="316" name="TextBox 315">
            <a:extLst>
              <a:ext uri="{FF2B5EF4-FFF2-40B4-BE49-F238E27FC236}">
                <a16:creationId xmlns:a16="http://schemas.microsoft.com/office/drawing/2014/main" id="{8C0A6215-0860-BA52-4E9E-8BADFAD4DFB9}"/>
              </a:ext>
            </a:extLst>
          </p:cNvPr>
          <p:cNvSpPr txBox="1"/>
          <p:nvPr/>
        </p:nvSpPr>
        <p:spPr>
          <a:xfrm>
            <a:off x="9828101" y="4360495"/>
            <a:ext cx="150682" cy="92333"/>
          </a:xfrm>
          <a:prstGeom prst="rect">
            <a:avLst/>
          </a:prstGeom>
          <a:noFill/>
        </p:spPr>
        <p:txBody>
          <a:bodyPr wrap="none" lIns="0" tIns="0" rIns="0" bIns="0"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000000"/>
                </a:solidFill>
                <a:effectLst/>
                <a:uLnTx/>
                <a:uFillTx/>
                <a:latin typeface="Arial" panose="020B0604020202020204"/>
                <a:ea typeface="+mn-ea"/>
                <a:cs typeface="+mn-cs"/>
              </a:rPr>
              <a:t>15.5</a:t>
            </a:r>
          </a:p>
        </p:txBody>
      </p:sp>
      <p:sp>
        <p:nvSpPr>
          <p:cNvPr id="317" name="TextBox 316">
            <a:extLst>
              <a:ext uri="{FF2B5EF4-FFF2-40B4-BE49-F238E27FC236}">
                <a16:creationId xmlns:a16="http://schemas.microsoft.com/office/drawing/2014/main" id="{0B6C41AF-30C2-3193-E8E8-80023D82D2A3}"/>
              </a:ext>
            </a:extLst>
          </p:cNvPr>
          <p:cNvSpPr txBox="1"/>
          <p:nvPr/>
        </p:nvSpPr>
        <p:spPr>
          <a:xfrm>
            <a:off x="9813183" y="4538066"/>
            <a:ext cx="150682" cy="92333"/>
          </a:xfrm>
          <a:prstGeom prst="rect">
            <a:avLst/>
          </a:prstGeom>
          <a:noFill/>
        </p:spPr>
        <p:txBody>
          <a:bodyPr wrap="none" lIns="0" tIns="0" rIns="0" bIns="0"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000000"/>
                </a:solidFill>
                <a:effectLst/>
                <a:uLnTx/>
                <a:uFillTx/>
                <a:latin typeface="Arial" panose="020B0604020202020204"/>
                <a:ea typeface="+mn-ea"/>
                <a:cs typeface="+mn-cs"/>
              </a:rPr>
              <a:t>14.5</a:t>
            </a:r>
          </a:p>
        </p:txBody>
      </p:sp>
      <p:sp>
        <p:nvSpPr>
          <p:cNvPr id="318" name="TextBox 317">
            <a:extLst>
              <a:ext uri="{FF2B5EF4-FFF2-40B4-BE49-F238E27FC236}">
                <a16:creationId xmlns:a16="http://schemas.microsoft.com/office/drawing/2014/main" id="{95E7A7FC-F2F3-9DD6-A6DB-11B25692A3B4}"/>
              </a:ext>
            </a:extLst>
          </p:cNvPr>
          <p:cNvSpPr txBox="1"/>
          <p:nvPr/>
        </p:nvSpPr>
        <p:spPr>
          <a:xfrm>
            <a:off x="9740905" y="4715632"/>
            <a:ext cx="150682" cy="92333"/>
          </a:xfrm>
          <a:prstGeom prst="rect">
            <a:avLst/>
          </a:prstGeom>
          <a:noFill/>
        </p:spPr>
        <p:txBody>
          <a:bodyPr wrap="none" lIns="0" tIns="0" rIns="0" bIns="0"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000000"/>
                </a:solidFill>
                <a:effectLst/>
                <a:uLnTx/>
                <a:uFillTx/>
                <a:latin typeface="Arial" panose="020B0604020202020204"/>
                <a:ea typeface="+mn-ea"/>
                <a:cs typeface="+mn-cs"/>
              </a:rPr>
              <a:t>10.0</a:t>
            </a:r>
          </a:p>
        </p:txBody>
      </p:sp>
      <p:sp>
        <p:nvSpPr>
          <p:cNvPr id="319" name="TextBox 318">
            <a:extLst>
              <a:ext uri="{FF2B5EF4-FFF2-40B4-BE49-F238E27FC236}">
                <a16:creationId xmlns:a16="http://schemas.microsoft.com/office/drawing/2014/main" id="{E21114DC-DD07-6D5D-6AEB-B11CF8321A8A}"/>
              </a:ext>
            </a:extLst>
          </p:cNvPr>
          <p:cNvSpPr txBox="1"/>
          <p:nvPr/>
        </p:nvSpPr>
        <p:spPr>
          <a:xfrm>
            <a:off x="8850350" y="4180624"/>
            <a:ext cx="156961" cy="92333"/>
          </a:xfrm>
          <a:prstGeom prst="rect">
            <a:avLst/>
          </a:prstGeom>
          <a:noFill/>
        </p:spPr>
        <p:txBody>
          <a:bodyPr wrap="square" lIns="0" tIns="0" rIns="0" bIns="0"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000000"/>
                </a:solidFill>
                <a:effectLst/>
                <a:uLnTx/>
                <a:uFillTx/>
                <a:latin typeface="Arial" panose="020B0604020202020204"/>
                <a:ea typeface="+mn-ea"/>
                <a:cs typeface="+mn-cs"/>
              </a:rPr>
              <a:t>20.0</a:t>
            </a:r>
          </a:p>
        </p:txBody>
      </p:sp>
      <p:sp>
        <p:nvSpPr>
          <p:cNvPr id="320" name="TextBox 319">
            <a:extLst>
              <a:ext uri="{FF2B5EF4-FFF2-40B4-BE49-F238E27FC236}">
                <a16:creationId xmlns:a16="http://schemas.microsoft.com/office/drawing/2014/main" id="{7E7A8B86-8687-3E7D-88B0-A67BBE821BF3}"/>
              </a:ext>
            </a:extLst>
          </p:cNvPr>
          <p:cNvSpPr txBox="1"/>
          <p:nvPr/>
        </p:nvSpPr>
        <p:spPr>
          <a:xfrm>
            <a:off x="8850397" y="4358314"/>
            <a:ext cx="156961" cy="92333"/>
          </a:xfrm>
          <a:prstGeom prst="rect">
            <a:avLst/>
          </a:prstGeom>
          <a:noFill/>
        </p:spPr>
        <p:txBody>
          <a:bodyPr wrap="square" lIns="0" tIns="0" rIns="0" bIns="0"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000000"/>
                </a:solidFill>
                <a:effectLst/>
                <a:uLnTx/>
                <a:uFillTx/>
                <a:latin typeface="Arial" panose="020B0604020202020204"/>
                <a:ea typeface="+mn-ea"/>
                <a:cs typeface="+mn-cs"/>
              </a:rPr>
              <a:t>19.3</a:t>
            </a:r>
          </a:p>
        </p:txBody>
      </p:sp>
      <p:sp>
        <p:nvSpPr>
          <p:cNvPr id="321" name="TextBox 320">
            <a:extLst>
              <a:ext uri="{FF2B5EF4-FFF2-40B4-BE49-F238E27FC236}">
                <a16:creationId xmlns:a16="http://schemas.microsoft.com/office/drawing/2014/main" id="{CF519636-0071-4302-6EB9-9E695F94BF80}"/>
              </a:ext>
            </a:extLst>
          </p:cNvPr>
          <p:cNvSpPr txBox="1"/>
          <p:nvPr/>
        </p:nvSpPr>
        <p:spPr>
          <a:xfrm>
            <a:off x="8882005" y="4536004"/>
            <a:ext cx="156961" cy="92333"/>
          </a:xfrm>
          <a:prstGeom prst="rect">
            <a:avLst/>
          </a:prstGeom>
          <a:noFill/>
        </p:spPr>
        <p:txBody>
          <a:bodyPr wrap="square" lIns="0" tIns="0" rIns="0" bIns="0"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000000"/>
                </a:solidFill>
                <a:effectLst/>
                <a:uLnTx/>
                <a:uFillTx/>
                <a:latin typeface="Arial" panose="020B0604020202020204"/>
                <a:ea typeface="+mn-ea"/>
                <a:cs typeface="+mn-cs"/>
              </a:rPr>
              <a:t>17.9</a:t>
            </a:r>
          </a:p>
        </p:txBody>
      </p:sp>
      <p:sp>
        <p:nvSpPr>
          <p:cNvPr id="322" name="TextBox 321">
            <a:extLst>
              <a:ext uri="{FF2B5EF4-FFF2-40B4-BE49-F238E27FC236}">
                <a16:creationId xmlns:a16="http://schemas.microsoft.com/office/drawing/2014/main" id="{1967FD4C-BECD-5B92-4593-AB87D0340211}"/>
              </a:ext>
            </a:extLst>
          </p:cNvPr>
          <p:cNvSpPr txBox="1"/>
          <p:nvPr/>
        </p:nvSpPr>
        <p:spPr>
          <a:xfrm>
            <a:off x="8903434" y="4713694"/>
            <a:ext cx="156961" cy="92333"/>
          </a:xfrm>
          <a:prstGeom prst="rect">
            <a:avLst/>
          </a:prstGeom>
          <a:noFill/>
        </p:spPr>
        <p:txBody>
          <a:bodyPr wrap="square" lIns="0" tIns="0" rIns="0" bIns="0"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000000"/>
                </a:solidFill>
                <a:effectLst/>
                <a:uLnTx/>
                <a:uFillTx/>
                <a:latin typeface="Arial" panose="020B0604020202020204"/>
                <a:ea typeface="+mn-ea"/>
                <a:cs typeface="+mn-cs"/>
              </a:rPr>
              <a:t>16.2</a:t>
            </a:r>
          </a:p>
        </p:txBody>
      </p:sp>
      <p:graphicFrame>
        <p:nvGraphicFramePr>
          <p:cNvPr id="5" name="Table 26">
            <a:extLst>
              <a:ext uri="{FF2B5EF4-FFF2-40B4-BE49-F238E27FC236}">
                <a16:creationId xmlns:a16="http://schemas.microsoft.com/office/drawing/2014/main" id="{6891C720-0DD1-F179-BAEF-EFF8869F5606}"/>
              </a:ext>
            </a:extLst>
          </p:cNvPr>
          <p:cNvGraphicFramePr>
            <a:graphicFrameLocks noGrp="1"/>
          </p:cNvGraphicFramePr>
          <p:nvPr/>
        </p:nvGraphicFramePr>
        <p:xfrm>
          <a:off x="2923557" y="1744910"/>
          <a:ext cx="3001572" cy="731520"/>
        </p:xfrm>
        <a:graphic>
          <a:graphicData uri="http://schemas.openxmlformats.org/drawingml/2006/table">
            <a:tbl>
              <a:tblPr firstRow="1" bandRow="1">
                <a:tableStyleId>{5940675A-B579-460E-94D1-54222C63F5DA}</a:tableStyleId>
              </a:tblPr>
              <a:tblGrid>
                <a:gridCol w="1152000">
                  <a:extLst>
                    <a:ext uri="{9D8B030D-6E8A-4147-A177-3AD203B41FA5}">
                      <a16:colId xmlns:a16="http://schemas.microsoft.com/office/drawing/2014/main" val="373625396"/>
                    </a:ext>
                  </a:extLst>
                </a:gridCol>
                <a:gridCol w="924786">
                  <a:extLst>
                    <a:ext uri="{9D8B030D-6E8A-4147-A177-3AD203B41FA5}">
                      <a16:colId xmlns:a16="http://schemas.microsoft.com/office/drawing/2014/main" val="1294243588"/>
                    </a:ext>
                  </a:extLst>
                </a:gridCol>
                <a:gridCol w="924786">
                  <a:extLst>
                    <a:ext uri="{9D8B030D-6E8A-4147-A177-3AD203B41FA5}">
                      <a16:colId xmlns:a16="http://schemas.microsoft.com/office/drawing/2014/main" val="3459183714"/>
                    </a:ext>
                  </a:extLst>
                </a:gridCol>
              </a:tblGrid>
              <a:tr h="0">
                <a:tc>
                  <a:txBody>
                    <a:bodyPr/>
                    <a:lstStyle/>
                    <a:p>
                      <a:pPr algn="ctr"/>
                      <a:endParaRPr lang="en-GB" sz="10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00" dirty="0">
                          <a:solidFill>
                            <a:schemeClr val="bg1"/>
                          </a:solidFill>
                          <a:latin typeface="+mn-lt"/>
                        </a:rPr>
                        <a:t>Rucaparib</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mn-lt"/>
                        </a:rPr>
                        <a:t>Placebo</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279488203"/>
                  </a:ext>
                </a:extLst>
              </a:tr>
              <a:tr h="0">
                <a:tc>
                  <a:txBody>
                    <a:bodyPr/>
                    <a:lstStyle/>
                    <a:p>
                      <a:r>
                        <a:rPr lang="en-GB" sz="1000" dirty="0" err="1">
                          <a:solidFill>
                            <a:srgbClr val="000000"/>
                          </a:solidFill>
                          <a:latin typeface="+mn-lt"/>
                        </a:rPr>
                        <a:t>mPFS</a:t>
                      </a:r>
                      <a:r>
                        <a:rPr lang="en-GB" sz="1000" dirty="0">
                          <a:solidFill>
                            <a:srgbClr val="000000"/>
                          </a:solidFill>
                          <a:latin typeface="+mn-lt"/>
                        </a:rPr>
                        <a:t> (months)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00" dirty="0">
                          <a:solidFill>
                            <a:schemeClr val="accent4">
                              <a:lumMod val="75000"/>
                            </a:schemeClr>
                          </a:solidFill>
                          <a:latin typeface="+mn-lt"/>
                        </a:rPr>
                        <a:t>20.2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00" dirty="0">
                          <a:solidFill>
                            <a:schemeClr val="bg1">
                              <a:lumMod val="50000"/>
                            </a:schemeClr>
                          </a:solidFill>
                          <a:latin typeface="+mn-lt"/>
                        </a:rPr>
                        <a:t>9.2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6085907"/>
                  </a:ext>
                </a:extLst>
              </a:tr>
              <a:tr h="0">
                <a:tc>
                  <a:txBody>
                    <a:bodyPr/>
                    <a:lstStyle/>
                    <a:p>
                      <a:endParaRPr lang="en-GB" sz="1000" dirty="0">
                        <a:solidFill>
                          <a:srgbClr val="000000"/>
                        </a:solidFill>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GB" sz="1000" b="1" dirty="0">
                          <a:solidFill>
                            <a:srgbClr val="000000"/>
                          </a:solidFill>
                          <a:latin typeface="+mn-lt"/>
                        </a:rPr>
                        <a:t>HR 0.52 </a:t>
                      </a:r>
                      <a:r>
                        <a:rPr lang="en-GB" sz="1000" dirty="0">
                          <a:solidFill>
                            <a:srgbClr val="000000"/>
                          </a:solidFill>
                          <a:latin typeface="+mn-lt"/>
                        </a:rPr>
                        <a:t>(95% CI: 0.40, 0.68)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sz="1000" dirty="0"/>
                    </a:p>
                  </a:txBody>
                  <a:tcPr/>
                </a:tc>
                <a:extLst>
                  <a:ext uri="{0D108BD9-81ED-4DB2-BD59-A6C34878D82A}">
                    <a16:rowId xmlns:a16="http://schemas.microsoft.com/office/drawing/2014/main" val="3029091577"/>
                  </a:ext>
                </a:extLst>
              </a:tr>
            </a:tbl>
          </a:graphicData>
        </a:graphic>
      </p:graphicFrame>
      <p:grpSp>
        <p:nvGrpSpPr>
          <p:cNvPr id="287" name="Group 286">
            <a:extLst>
              <a:ext uri="{FF2B5EF4-FFF2-40B4-BE49-F238E27FC236}">
                <a16:creationId xmlns:a16="http://schemas.microsoft.com/office/drawing/2014/main" id="{ED448159-9A37-8B2D-19B8-961F71216A28}"/>
              </a:ext>
            </a:extLst>
          </p:cNvPr>
          <p:cNvGrpSpPr/>
          <p:nvPr/>
        </p:nvGrpSpPr>
        <p:grpSpPr>
          <a:xfrm>
            <a:off x="10579578" y="4380685"/>
            <a:ext cx="620000" cy="247446"/>
            <a:chOff x="9885142" y="4287983"/>
            <a:chExt cx="823997" cy="214122"/>
          </a:xfrm>
        </p:grpSpPr>
        <p:sp>
          <p:nvSpPr>
            <p:cNvPr id="323" name="Rectangle 322">
              <a:extLst>
                <a:ext uri="{FF2B5EF4-FFF2-40B4-BE49-F238E27FC236}">
                  <a16:creationId xmlns:a16="http://schemas.microsoft.com/office/drawing/2014/main" id="{A62EBE69-F355-1ADA-3638-67CD7BEA4A95}"/>
                </a:ext>
              </a:extLst>
            </p:cNvPr>
            <p:cNvSpPr/>
            <p:nvPr/>
          </p:nvSpPr>
          <p:spPr>
            <a:xfrm>
              <a:off x="9885142" y="4431005"/>
              <a:ext cx="95690" cy="62302"/>
            </a:xfrm>
            <a:prstGeom prst="rect">
              <a:avLst/>
            </a:prstGeom>
            <a:solidFill>
              <a:schemeClr val="accent1"/>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p:txBody>
        </p:sp>
        <p:sp>
          <p:nvSpPr>
            <p:cNvPr id="324" name="Rectangle 323">
              <a:extLst>
                <a:ext uri="{FF2B5EF4-FFF2-40B4-BE49-F238E27FC236}">
                  <a16:creationId xmlns:a16="http://schemas.microsoft.com/office/drawing/2014/main" id="{224DBF30-5223-FAB4-EE39-473975CB2721}"/>
                </a:ext>
              </a:extLst>
            </p:cNvPr>
            <p:cNvSpPr/>
            <p:nvPr/>
          </p:nvSpPr>
          <p:spPr>
            <a:xfrm>
              <a:off x="10058363" y="4431005"/>
              <a:ext cx="95690" cy="62302"/>
            </a:xfrm>
            <a:prstGeom prst="rect">
              <a:avLst/>
            </a:prstGeom>
            <a:solidFill>
              <a:schemeClr val="bg1">
                <a:lumMod val="5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p:txBody>
        </p:sp>
        <p:sp>
          <p:nvSpPr>
            <p:cNvPr id="325" name="TextBox 324">
              <a:extLst>
                <a:ext uri="{FF2B5EF4-FFF2-40B4-BE49-F238E27FC236}">
                  <a16:creationId xmlns:a16="http://schemas.microsoft.com/office/drawing/2014/main" id="{BEF7CC63-8B99-1C10-3C73-74DE2A18BF3F}"/>
                </a:ext>
              </a:extLst>
            </p:cNvPr>
            <p:cNvSpPr txBox="1"/>
            <p:nvPr/>
          </p:nvSpPr>
          <p:spPr>
            <a:xfrm>
              <a:off x="10240444" y="4422209"/>
              <a:ext cx="426088" cy="7989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Grade ≥3</a:t>
              </a:r>
            </a:p>
          </p:txBody>
        </p:sp>
        <p:sp>
          <p:nvSpPr>
            <p:cNvPr id="326" name="Rectangle 325">
              <a:extLst>
                <a:ext uri="{FF2B5EF4-FFF2-40B4-BE49-F238E27FC236}">
                  <a16:creationId xmlns:a16="http://schemas.microsoft.com/office/drawing/2014/main" id="{E9006BF4-6FD7-73A4-2022-2490F7E9CEE3}"/>
                </a:ext>
              </a:extLst>
            </p:cNvPr>
            <p:cNvSpPr/>
            <p:nvPr/>
          </p:nvSpPr>
          <p:spPr>
            <a:xfrm>
              <a:off x="10058363" y="4296780"/>
              <a:ext cx="95690" cy="62302"/>
            </a:xfrm>
            <a:prstGeom prst="rect">
              <a:avLst/>
            </a:prstGeom>
            <a:solidFill>
              <a:schemeClr val="bg1">
                <a:lumMod val="65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p:txBody>
        </p:sp>
        <p:sp>
          <p:nvSpPr>
            <p:cNvPr id="327" name="Rectangle 326">
              <a:extLst>
                <a:ext uri="{FF2B5EF4-FFF2-40B4-BE49-F238E27FC236}">
                  <a16:creationId xmlns:a16="http://schemas.microsoft.com/office/drawing/2014/main" id="{51A7C4C0-7744-D582-1AC6-99EA2C7A5223}"/>
                </a:ext>
              </a:extLst>
            </p:cNvPr>
            <p:cNvSpPr/>
            <p:nvPr/>
          </p:nvSpPr>
          <p:spPr>
            <a:xfrm>
              <a:off x="9885142" y="4296780"/>
              <a:ext cx="95690" cy="62302"/>
            </a:xfrm>
            <a:prstGeom prst="rect">
              <a:avLst/>
            </a:prstGeom>
            <a:solidFill>
              <a:schemeClr val="accent4"/>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p:txBody>
        </p:sp>
        <p:sp>
          <p:nvSpPr>
            <p:cNvPr id="328" name="TextBox 327">
              <a:extLst>
                <a:ext uri="{FF2B5EF4-FFF2-40B4-BE49-F238E27FC236}">
                  <a16:creationId xmlns:a16="http://schemas.microsoft.com/office/drawing/2014/main" id="{DA2C2975-228B-8285-4478-340B7E9124E7}"/>
                </a:ext>
              </a:extLst>
            </p:cNvPr>
            <p:cNvSpPr txBox="1"/>
            <p:nvPr/>
          </p:nvSpPr>
          <p:spPr>
            <a:xfrm>
              <a:off x="10240443" y="4287983"/>
              <a:ext cx="468696" cy="7989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Any grade</a:t>
              </a:r>
            </a:p>
          </p:txBody>
        </p:sp>
      </p:grpSp>
      <p:sp>
        <p:nvSpPr>
          <p:cNvPr id="3" name="TextBox 2">
            <a:extLst>
              <a:ext uri="{FF2B5EF4-FFF2-40B4-BE49-F238E27FC236}">
                <a16:creationId xmlns:a16="http://schemas.microsoft.com/office/drawing/2014/main" id="{802F54B8-1A9C-C270-0D05-DB9DEF2E6E9B}"/>
              </a:ext>
            </a:extLst>
          </p:cNvPr>
          <p:cNvSpPr txBox="1"/>
          <p:nvPr/>
        </p:nvSpPr>
        <p:spPr>
          <a:xfrm>
            <a:off x="2368012" y="4920913"/>
            <a:ext cx="2160848" cy="153888"/>
          </a:xfrm>
          <a:prstGeom prst="rect">
            <a:avLst/>
          </a:prstGeom>
          <a:noFill/>
        </p:spPr>
        <p:txBody>
          <a:bodyPr wrap="none" lIns="0" tIns="0" rIns="0" bIns="0"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a:ea typeface="+mn-ea"/>
                <a:cs typeface="+mn-cs"/>
              </a:rPr>
              <a:t>Time since randomization (months)</a:t>
            </a:r>
          </a:p>
        </p:txBody>
      </p:sp>
      <p:pic>
        <p:nvPicPr>
          <p:cNvPr id="329" name="Picture 328">
            <a:extLst>
              <a:ext uri="{FF2B5EF4-FFF2-40B4-BE49-F238E27FC236}">
                <a16:creationId xmlns:a16="http://schemas.microsoft.com/office/drawing/2014/main" id="{BE5AF8F0-2060-410C-BEE1-E7BE46C70B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59546" y="6418152"/>
            <a:ext cx="1965754" cy="335072"/>
          </a:xfrm>
          <a:prstGeom prst="rect">
            <a:avLst/>
          </a:prstGeom>
        </p:spPr>
      </p:pic>
    </p:spTree>
    <p:extLst>
      <p:ext uri="{BB962C8B-B14F-4D97-AF65-F5344CB8AC3E}">
        <p14:creationId xmlns:p14="http://schemas.microsoft.com/office/powerpoint/2010/main" val="1447805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C2604-42DB-0505-5365-82EC97072EE7}"/>
              </a:ext>
            </a:extLst>
          </p:cNvPr>
          <p:cNvSpPr>
            <a:spLocks noGrp="1"/>
          </p:cNvSpPr>
          <p:nvPr>
            <p:ph type="title"/>
          </p:nvPr>
        </p:nvSpPr>
        <p:spPr/>
        <p:txBody>
          <a:bodyPr>
            <a:normAutofit/>
          </a:bodyPr>
          <a:lstStyle/>
          <a:p>
            <a:r>
              <a:rPr lang="en-US" sz="2933" b="1">
                <a:latin typeface="Arial" panose="020B0604020202020204"/>
              </a:rPr>
              <a:t>PFS benefit of PARPi maintenance decreased in </a:t>
            </a:r>
            <a:r>
              <a:rPr lang="en-US" sz="2933" b="1" i="1">
                <a:solidFill>
                  <a:srgbClr val="00B7F1"/>
                </a:solidFill>
                <a:latin typeface="Arial" panose="020B0604020202020204"/>
              </a:rPr>
              <a:t>BRCA</a:t>
            </a:r>
            <a:r>
              <a:rPr lang="en-US" sz="2933" b="1">
                <a:solidFill>
                  <a:srgbClr val="00B7F1"/>
                </a:solidFill>
                <a:latin typeface="Arial" panose="020B0604020202020204"/>
              </a:rPr>
              <a:t>wt/HRd </a:t>
            </a:r>
            <a:r>
              <a:rPr lang="en-US" sz="2933" b="1">
                <a:latin typeface="Arial" panose="020B0604020202020204"/>
              </a:rPr>
              <a:t>cohorts compared with </a:t>
            </a:r>
            <a:r>
              <a:rPr lang="en-US" sz="2933" b="1" i="1">
                <a:latin typeface="Arial" panose="020B0604020202020204"/>
              </a:rPr>
              <a:t>BRCA</a:t>
            </a:r>
            <a:r>
              <a:rPr lang="en-US" sz="2933" b="1">
                <a:latin typeface="Arial" panose="020B0604020202020204"/>
              </a:rPr>
              <a:t>m, but improvement still seen</a:t>
            </a:r>
            <a:endParaRPr lang="en-US"/>
          </a:p>
        </p:txBody>
      </p:sp>
      <p:sp>
        <p:nvSpPr>
          <p:cNvPr id="5" name="Text Placeholder 4">
            <a:extLst>
              <a:ext uri="{FF2B5EF4-FFF2-40B4-BE49-F238E27FC236}">
                <a16:creationId xmlns:a16="http://schemas.microsoft.com/office/drawing/2014/main" id="{0FBB3F18-89B2-14B8-0FBB-0ABED0D01100}"/>
              </a:ext>
            </a:extLst>
          </p:cNvPr>
          <p:cNvSpPr>
            <a:spLocks noGrp="1"/>
          </p:cNvSpPr>
          <p:nvPr>
            <p:ph type="body" sz="quarter" idx="21"/>
          </p:nvPr>
        </p:nvSpPr>
        <p:spPr>
          <a:xfrm>
            <a:off x="379141" y="6030641"/>
            <a:ext cx="10655057" cy="714431"/>
          </a:xfrm>
        </p:spPr>
        <p:txBody>
          <a:bodyPr>
            <a:normAutofit/>
          </a:bodyPr>
          <a:lstStyle/>
          <a:p>
            <a:pPr>
              <a:lnSpc>
                <a:spcPct val="100000"/>
              </a:lnSpc>
            </a:pPr>
            <a:r>
              <a:rPr lang="en-US" dirty="0"/>
              <a:t>1 González-Martín A et al. ESMO Congress 2022; Abstract 530P. 2. Li N et al. SGO Annual Meeting on Women’s Cancer 2022; Abstract LBA 5. 3. Ray-</a:t>
            </a:r>
            <a:r>
              <a:rPr lang="en-US" dirty="0" err="1"/>
              <a:t>Coquard</a:t>
            </a:r>
            <a:r>
              <a:rPr lang="en-US" dirty="0"/>
              <a:t> I et al. </a:t>
            </a:r>
            <a:r>
              <a:rPr lang="en-US" i="1" dirty="0"/>
              <a:t>N </a:t>
            </a:r>
            <a:r>
              <a:rPr lang="en-US" i="1" dirty="0" err="1"/>
              <a:t>Engl</a:t>
            </a:r>
            <a:r>
              <a:rPr lang="en-US" i="1" dirty="0"/>
              <a:t> J Med</a:t>
            </a:r>
            <a:r>
              <a:rPr lang="en-US" dirty="0"/>
              <a:t>. 2019;381(25):2416–2428. 4. Monk BJ et al. ASCO Annual Meeting 2022; Abstract LBA5500.</a:t>
            </a:r>
          </a:p>
        </p:txBody>
      </p:sp>
      <p:grpSp>
        <p:nvGrpSpPr>
          <p:cNvPr id="963" name="Group 962">
            <a:extLst>
              <a:ext uri="{FF2B5EF4-FFF2-40B4-BE49-F238E27FC236}">
                <a16:creationId xmlns:a16="http://schemas.microsoft.com/office/drawing/2014/main" id="{E0F7AD82-004C-4BF9-E024-84ACCDD53782}"/>
              </a:ext>
            </a:extLst>
          </p:cNvPr>
          <p:cNvGrpSpPr/>
          <p:nvPr/>
        </p:nvGrpSpPr>
        <p:grpSpPr>
          <a:xfrm>
            <a:off x="441302" y="1432209"/>
            <a:ext cx="11309395" cy="4544869"/>
            <a:chOff x="526146" y="1074156"/>
            <a:chExt cx="8482046" cy="3408652"/>
          </a:xfrm>
        </p:grpSpPr>
        <p:sp>
          <p:nvSpPr>
            <p:cNvPr id="826" name="Freeform 825">
              <a:extLst>
                <a:ext uri="{FF2B5EF4-FFF2-40B4-BE49-F238E27FC236}">
                  <a16:creationId xmlns:a16="http://schemas.microsoft.com/office/drawing/2014/main" id="{A78442B4-8028-B4A2-E179-DC44EA89D6EE}"/>
                </a:ext>
              </a:extLst>
            </p:cNvPr>
            <p:cNvSpPr/>
            <p:nvPr/>
          </p:nvSpPr>
          <p:spPr>
            <a:xfrm>
              <a:off x="3705268" y="1371520"/>
              <a:ext cx="2242190" cy="1048309"/>
            </a:xfrm>
            <a:custGeom>
              <a:avLst/>
              <a:gdLst>
                <a:gd name="connsiteX0" fmla="*/ 0 w 2108441"/>
                <a:gd name="connsiteY0" fmla="*/ 0 h 1071146"/>
                <a:gd name="connsiteX1" fmla="*/ 0 w 2108441"/>
                <a:gd name="connsiteY1" fmla="*/ 1071146 h 1071146"/>
                <a:gd name="connsiteX2" fmla="*/ 2108442 w 2108441"/>
                <a:gd name="connsiteY2" fmla="*/ 1071146 h 1071146"/>
              </a:gdLst>
              <a:ahLst/>
              <a:cxnLst>
                <a:cxn ang="0">
                  <a:pos x="connsiteX0" y="connsiteY0"/>
                </a:cxn>
                <a:cxn ang="0">
                  <a:pos x="connsiteX1" y="connsiteY1"/>
                </a:cxn>
                <a:cxn ang="0">
                  <a:pos x="connsiteX2" y="connsiteY2"/>
                </a:cxn>
              </a:cxnLst>
              <a:rect l="l" t="t" r="r" b="b"/>
              <a:pathLst>
                <a:path w="2108441" h="1071146">
                  <a:moveTo>
                    <a:pt x="0" y="0"/>
                  </a:moveTo>
                  <a:lnTo>
                    <a:pt x="0" y="1071146"/>
                  </a:lnTo>
                  <a:lnTo>
                    <a:pt x="2108442" y="1071146"/>
                  </a:lnTo>
                </a:path>
              </a:pathLst>
            </a:custGeom>
            <a:noFill/>
            <a:ln w="12700" cap="sq">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27" name="Freeform 826">
              <a:extLst>
                <a:ext uri="{FF2B5EF4-FFF2-40B4-BE49-F238E27FC236}">
                  <a16:creationId xmlns:a16="http://schemas.microsoft.com/office/drawing/2014/main" id="{7864A72F-EE6E-DE6F-A1F0-8C1340245840}"/>
                </a:ext>
              </a:extLst>
            </p:cNvPr>
            <p:cNvSpPr/>
            <p:nvPr/>
          </p:nvSpPr>
          <p:spPr>
            <a:xfrm>
              <a:off x="3670600" y="1371520"/>
              <a:ext cx="33366" cy="9928"/>
            </a:xfrm>
            <a:custGeom>
              <a:avLst/>
              <a:gdLst>
                <a:gd name="connsiteX0" fmla="*/ 0 w 30794"/>
                <a:gd name="connsiteY0" fmla="*/ 0 h 10144"/>
                <a:gd name="connsiteX1" fmla="*/ 30795 w 30794"/>
                <a:gd name="connsiteY1" fmla="*/ 0 h 10144"/>
              </a:gdLst>
              <a:ahLst/>
              <a:cxnLst>
                <a:cxn ang="0">
                  <a:pos x="connsiteX0" y="connsiteY0"/>
                </a:cxn>
                <a:cxn ang="0">
                  <a:pos x="connsiteX1" y="connsiteY1"/>
                </a:cxn>
              </a:cxnLst>
              <a:rect l="l" t="t" r="r" b="b"/>
              <a:pathLst>
                <a:path w="30794" h="10144">
                  <a:moveTo>
                    <a:pt x="0" y="0"/>
                  </a:moveTo>
                  <a:lnTo>
                    <a:pt x="30795" y="0"/>
                  </a:lnTo>
                </a:path>
              </a:pathLst>
            </a:custGeom>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28" name="Freeform 827">
              <a:extLst>
                <a:ext uri="{FF2B5EF4-FFF2-40B4-BE49-F238E27FC236}">
                  <a16:creationId xmlns:a16="http://schemas.microsoft.com/office/drawing/2014/main" id="{63B8B371-D340-FE2B-716F-4C5DBA241896}"/>
                </a:ext>
              </a:extLst>
            </p:cNvPr>
            <p:cNvSpPr/>
            <p:nvPr/>
          </p:nvSpPr>
          <p:spPr>
            <a:xfrm>
              <a:off x="3670600" y="1476063"/>
              <a:ext cx="33366" cy="9928"/>
            </a:xfrm>
            <a:custGeom>
              <a:avLst/>
              <a:gdLst>
                <a:gd name="connsiteX0" fmla="*/ 0 w 30794"/>
                <a:gd name="connsiteY0" fmla="*/ 0 h 10144"/>
                <a:gd name="connsiteX1" fmla="*/ 30795 w 30794"/>
                <a:gd name="connsiteY1" fmla="*/ 0 h 10144"/>
              </a:gdLst>
              <a:ahLst/>
              <a:cxnLst>
                <a:cxn ang="0">
                  <a:pos x="connsiteX0" y="connsiteY0"/>
                </a:cxn>
                <a:cxn ang="0">
                  <a:pos x="connsiteX1" y="connsiteY1"/>
                </a:cxn>
              </a:cxnLst>
              <a:rect l="l" t="t" r="r" b="b"/>
              <a:pathLst>
                <a:path w="30794" h="10144">
                  <a:moveTo>
                    <a:pt x="0" y="0"/>
                  </a:moveTo>
                  <a:lnTo>
                    <a:pt x="30795" y="0"/>
                  </a:lnTo>
                </a:path>
              </a:pathLst>
            </a:custGeom>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29" name="Freeform 828">
              <a:extLst>
                <a:ext uri="{FF2B5EF4-FFF2-40B4-BE49-F238E27FC236}">
                  <a16:creationId xmlns:a16="http://schemas.microsoft.com/office/drawing/2014/main" id="{5238C418-6E80-2379-861E-734BC241A1FF}"/>
                </a:ext>
              </a:extLst>
            </p:cNvPr>
            <p:cNvSpPr/>
            <p:nvPr/>
          </p:nvSpPr>
          <p:spPr>
            <a:xfrm>
              <a:off x="3670600" y="1580605"/>
              <a:ext cx="33366" cy="9928"/>
            </a:xfrm>
            <a:custGeom>
              <a:avLst/>
              <a:gdLst>
                <a:gd name="connsiteX0" fmla="*/ 0 w 30794"/>
                <a:gd name="connsiteY0" fmla="*/ 0 h 10144"/>
                <a:gd name="connsiteX1" fmla="*/ 30795 w 30794"/>
                <a:gd name="connsiteY1" fmla="*/ 0 h 10144"/>
              </a:gdLst>
              <a:ahLst/>
              <a:cxnLst>
                <a:cxn ang="0">
                  <a:pos x="connsiteX0" y="connsiteY0"/>
                </a:cxn>
                <a:cxn ang="0">
                  <a:pos x="connsiteX1" y="connsiteY1"/>
                </a:cxn>
              </a:cxnLst>
              <a:rect l="l" t="t" r="r" b="b"/>
              <a:pathLst>
                <a:path w="30794" h="10144">
                  <a:moveTo>
                    <a:pt x="0" y="0"/>
                  </a:moveTo>
                  <a:lnTo>
                    <a:pt x="30795" y="0"/>
                  </a:lnTo>
                </a:path>
              </a:pathLst>
            </a:custGeom>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30" name="Freeform 829">
              <a:extLst>
                <a:ext uri="{FF2B5EF4-FFF2-40B4-BE49-F238E27FC236}">
                  <a16:creationId xmlns:a16="http://schemas.microsoft.com/office/drawing/2014/main" id="{0F85D82E-5A4B-3CA9-E39B-0FEF85BBD535}"/>
                </a:ext>
              </a:extLst>
            </p:cNvPr>
            <p:cNvSpPr/>
            <p:nvPr/>
          </p:nvSpPr>
          <p:spPr>
            <a:xfrm>
              <a:off x="3670600" y="1685248"/>
              <a:ext cx="33366" cy="9928"/>
            </a:xfrm>
            <a:custGeom>
              <a:avLst/>
              <a:gdLst>
                <a:gd name="connsiteX0" fmla="*/ 0 w 30794"/>
                <a:gd name="connsiteY0" fmla="*/ 0 h 10144"/>
                <a:gd name="connsiteX1" fmla="*/ 30795 w 30794"/>
                <a:gd name="connsiteY1" fmla="*/ 0 h 10144"/>
              </a:gdLst>
              <a:ahLst/>
              <a:cxnLst>
                <a:cxn ang="0">
                  <a:pos x="connsiteX0" y="connsiteY0"/>
                </a:cxn>
                <a:cxn ang="0">
                  <a:pos x="connsiteX1" y="connsiteY1"/>
                </a:cxn>
              </a:cxnLst>
              <a:rect l="l" t="t" r="r" b="b"/>
              <a:pathLst>
                <a:path w="30794" h="10144">
                  <a:moveTo>
                    <a:pt x="0" y="0"/>
                  </a:moveTo>
                  <a:lnTo>
                    <a:pt x="30795" y="0"/>
                  </a:lnTo>
                </a:path>
              </a:pathLst>
            </a:custGeom>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31" name="Freeform 830">
              <a:extLst>
                <a:ext uri="{FF2B5EF4-FFF2-40B4-BE49-F238E27FC236}">
                  <a16:creationId xmlns:a16="http://schemas.microsoft.com/office/drawing/2014/main" id="{28F9A5FA-BC7A-2F81-585A-E8F7406CA542}"/>
                </a:ext>
              </a:extLst>
            </p:cNvPr>
            <p:cNvSpPr/>
            <p:nvPr/>
          </p:nvSpPr>
          <p:spPr>
            <a:xfrm>
              <a:off x="3670600" y="1790685"/>
              <a:ext cx="33366" cy="9928"/>
            </a:xfrm>
            <a:custGeom>
              <a:avLst/>
              <a:gdLst>
                <a:gd name="connsiteX0" fmla="*/ 0 w 30794"/>
                <a:gd name="connsiteY0" fmla="*/ 0 h 10144"/>
                <a:gd name="connsiteX1" fmla="*/ 30795 w 30794"/>
                <a:gd name="connsiteY1" fmla="*/ 0 h 10144"/>
              </a:gdLst>
              <a:ahLst/>
              <a:cxnLst>
                <a:cxn ang="0">
                  <a:pos x="connsiteX0" y="connsiteY0"/>
                </a:cxn>
                <a:cxn ang="0">
                  <a:pos x="connsiteX1" y="connsiteY1"/>
                </a:cxn>
              </a:cxnLst>
              <a:rect l="l" t="t" r="r" b="b"/>
              <a:pathLst>
                <a:path w="30794" h="10144">
                  <a:moveTo>
                    <a:pt x="0" y="0"/>
                  </a:moveTo>
                  <a:lnTo>
                    <a:pt x="30795" y="0"/>
                  </a:lnTo>
                </a:path>
              </a:pathLst>
            </a:custGeom>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32" name="Freeform 831">
              <a:extLst>
                <a:ext uri="{FF2B5EF4-FFF2-40B4-BE49-F238E27FC236}">
                  <a16:creationId xmlns:a16="http://schemas.microsoft.com/office/drawing/2014/main" id="{C501BA1F-4D13-2004-4F4D-10E564E0F673}"/>
                </a:ext>
              </a:extLst>
            </p:cNvPr>
            <p:cNvSpPr/>
            <p:nvPr/>
          </p:nvSpPr>
          <p:spPr>
            <a:xfrm>
              <a:off x="3670600" y="1896121"/>
              <a:ext cx="33366" cy="9928"/>
            </a:xfrm>
            <a:custGeom>
              <a:avLst/>
              <a:gdLst>
                <a:gd name="connsiteX0" fmla="*/ 0 w 30794"/>
                <a:gd name="connsiteY0" fmla="*/ 0 h 10144"/>
                <a:gd name="connsiteX1" fmla="*/ 30795 w 30794"/>
                <a:gd name="connsiteY1" fmla="*/ 0 h 10144"/>
              </a:gdLst>
              <a:ahLst/>
              <a:cxnLst>
                <a:cxn ang="0">
                  <a:pos x="connsiteX0" y="connsiteY0"/>
                </a:cxn>
                <a:cxn ang="0">
                  <a:pos x="connsiteX1" y="connsiteY1"/>
                </a:cxn>
              </a:cxnLst>
              <a:rect l="l" t="t" r="r" b="b"/>
              <a:pathLst>
                <a:path w="30794" h="10144">
                  <a:moveTo>
                    <a:pt x="0" y="0"/>
                  </a:moveTo>
                  <a:lnTo>
                    <a:pt x="30795" y="0"/>
                  </a:lnTo>
                </a:path>
              </a:pathLst>
            </a:custGeom>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33" name="Freeform 832">
              <a:extLst>
                <a:ext uri="{FF2B5EF4-FFF2-40B4-BE49-F238E27FC236}">
                  <a16:creationId xmlns:a16="http://schemas.microsoft.com/office/drawing/2014/main" id="{7C7A0129-93C9-88A2-5DA8-7F1DFA8153CC}"/>
                </a:ext>
              </a:extLst>
            </p:cNvPr>
            <p:cNvSpPr/>
            <p:nvPr/>
          </p:nvSpPr>
          <p:spPr>
            <a:xfrm>
              <a:off x="3670600" y="2000664"/>
              <a:ext cx="33366" cy="9928"/>
            </a:xfrm>
            <a:custGeom>
              <a:avLst/>
              <a:gdLst>
                <a:gd name="connsiteX0" fmla="*/ 0 w 30794"/>
                <a:gd name="connsiteY0" fmla="*/ 0 h 10144"/>
                <a:gd name="connsiteX1" fmla="*/ 30795 w 30794"/>
                <a:gd name="connsiteY1" fmla="*/ 0 h 10144"/>
              </a:gdLst>
              <a:ahLst/>
              <a:cxnLst>
                <a:cxn ang="0">
                  <a:pos x="connsiteX0" y="connsiteY0"/>
                </a:cxn>
                <a:cxn ang="0">
                  <a:pos x="connsiteX1" y="connsiteY1"/>
                </a:cxn>
              </a:cxnLst>
              <a:rect l="l" t="t" r="r" b="b"/>
              <a:pathLst>
                <a:path w="30794" h="10144">
                  <a:moveTo>
                    <a:pt x="0" y="0"/>
                  </a:moveTo>
                  <a:lnTo>
                    <a:pt x="30795" y="0"/>
                  </a:lnTo>
                </a:path>
              </a:pathLst>
            </a:custGeom>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34" name="Freeform 833">
              <a:extLst>
                <a:ext uri="{FF2B5EF4-FFF2-40B4-BE49-F238E27FC236}">
                  <a16:creationId xmlns:a16="http://schemas.microsoft.com/office/drawing/2014/main" id="{294C9D93-E693-DCCE-BFFE-253AA523E247}"/>
                </a:ext>
              </a:extLst>
            </p:cNvPr>
            <p:cNvSpPr/>
            <p:nvPr/>
          </p:nvSpPr>
          <p:spPr>
            <a:xfrm>
              <a:off x="3670600" y="2106100"/>
              <a:ext cx="33366" cy="9928"/>
            </a:xfrm>
            <a:custGeom>
              <a:avLst/>
              <a:gdLst>
                <a:gd name="connsiteX0" fmla="*/ 0 w 30794"/>
                <a:gd name="connsiteY0" fmla="*/ 0 h 10144"/>
                <a:gd name="connsiteX1" fmla="*/ 30795 w 30794"/>
                <a:gd name="connsiteY1" fmla="*/ 0 h 10144"/>
              </a:gdLst>
              <a:ahLst/>
              <a:cxnLst>
                <a:cxn ang="0">
                  <a:pos x="connsiteX0" y="connsiteY0"/>
                </a:cxn>
                <a:cxn ang="0">
                  <a:pos x="connsiteX1" y="connsiteY1"/>
                </a:cxn>
              </a:cxnLst>
              <a:rect l="l" t="t" r="r" b="b"/>
              <a:pathLst>
                <a:path w="30794" h="10144">
                  <a:moveTo>
                    <a:pt x="0" y="0"/>
                  </a:moveTo>
                  <a:lnTo>
                    <a:pt x="30795" y="0"/>
                  </a:lnTo>
                </a:path>
              </a:pathLst>
            </a:custGeom>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35" name="Freeform 834">
              <a:extLst>
                <a:ext uri="{FF2B5EF4-FFF2-40B4-BE49-F238E27FC236}">
                  <a16:creationId xmlns:a16="http://schemas.microsoft.com/office/drawing/2014/main" id="{A805C091-E388-FA46-AF8A-1C51B4B732C4}"/>
                </a:ext>
              </a:extLst>
            </p:cNvPr>
            <p:cNvSpPr/>
            <p:nvPr/>
          </p:nvSpPr>
          <p:spPr>
            <a:xfrm>
              <a:off x="3670600" y="2210643"/>
              <a:ext cx="33366" cy="9928"/>
            </a:xfrm>
            <a:custGeom>
              <a:avLst/>
              <a:gdLst>
                <a:gd name="connsiteX0" fmla="*/ 0 w 30794"/>
                <a:gd name="connsiteY0" fmla="*/ 0 h 10144"/>
                <a:gd name="connsiteX1" fmla="*/ 30795 w 30794"/>
                <a:gd name="connsiteY1" fmla="*/ 0 h 10144"/>
              </a:gdLst>
              <a:ahLst/>
              <a:cxnLst>
                <a:cxn ang="0">
                  <a:pos x="connsiteX0" y="connsiteY0"/>
                </a:cxn>
                <a:cxn ang="0">
                  <a:pos x="connsiteX1" y="connsiteY1"/>
                </a:cxn>
              </a:cxnLst>
              <a:rect l="l" t="t" r="r" b="b"/>
              <a:pathLst>
                <a:path w="30794" h="10144">
                  <a:moveTo>
                    <a:pt x="0" y="0"/>
                  </a:moveTo>
                  <a:lnTo>
                    <a:pt x="30795" y="0"/>
                  </a:lnTo>
                </a:path>
              </a:pathLst>
            </a:custGeom>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36" name="Freeform 835">
              <a:extLst>
                <a:ext uri="{FF2B5EF4-FFF2-40B4-BE49-F238E27FC236}">
                  <a16:creationId xmlns:a16="http://schemas.microsoft.com/office/drawing/2014/main" id="{80AB958A-C091-A436-6844-10403C46BA6E}"/>
                </a:ext>
              </a:extLst>
            </p:cNvPr>
            <p:cNvSpPr/>
            <p:nvPr/>
          </p:nvSpPr>
          <p:spPr>
            <a:xfrm>
              <a:off x="3670600" y="2315285"/>
              <a:ext cx="33366" cy="9928"/>
            </a:xfrm>
            <a:custGeom>
              <a:avLst/>
              <a:gdLst>
                <a:gd name="connsiteX0" fmla="*/ 0 w 30794"/>
                <a:gd name="connsiteY0" fmla="*/ 0 h 10144"/>
                <a:gd name="connsiteX1" fmla="*/ 30795 w 30794"/>
                <a:gd name="connsiteY1" fmla="*/ 0 h 10144"/>
              </a:gdLst>
              <a:ahLst/>
              <a:cxnLst>
                <a:cxn ang="0">
                  <a:pos x="connsiteX0" y="connsiteY0"/>
                </a:cxn>
                <a:cxn ang="0">
                  <a:pos x="connsiteX1" y="connsiteY1"/>
                </a:cxn>
              </a:cxnLst>
              <a:rect l="l" t="t" r="r" b="b"/>
              <a:pathLst>
                <a:path w="30794" h="10144">
                  <a:moveTo>
                    <a:pt x="0" y="0"/>
                  </a:moveTo>
                  <a:lnTo>
                    <a:pt x="30795" y="0"/>
                  </a:lnTo>
                </a:path>
              </a:pathLst>
            </a:custGeom>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37" name="Freeform 836">
              <a:extLst>
                <a:ext uri="{FF2B5EF4-FFF2-40B4-BE49-F238E27FC236}">
                  <a16:creationId xmlns:a16="http://schemas.microsoft.com/office/drawing/2014/main" id="{3D7AFB59-E013-0442-A615-D61C53AACD26}"/>
                </a:ext>
              </a:extLst>
            </p:cNvPr>
            <p:cNvSpPr/>
            <p:nvPr/>
          </p:nvSpPr>
          <p:spPr>
            <a:xfrm>
              <a:off x="3670600" y="2419829"/>
              <a:ext cx="33366" cy="9928"/>
            </a:xfrm>
            <a:custGeom>
              <a:avLst/>
              <a:gdLst>
                <a:gd name="connsiteX0" fmla="*/ 0 w 30794"/>
                <a:gd name="connsiteY0" fmla="*/ 0 h 10144"/>
                <a:gd name="connsiteX1" fmla="*/ 30795 w 30794"/>
                <a:gd name="connsiteY1" fmla="*/ 0 h 10144"/>
              </a:gdLst>
              <a:ahLst/>
              <a:cxnLst>
                <a:cxn ang="0">
                  <a:pos x="connsiteX0" y="connsiteY0"/>
                </a:cxn>
                <a:cxn ang="0">
                  <a:pos x="connsiteX1" y="connsiteY1"/>
                </a:cxn>
              </a:cxnLst>
              <a:rect l="l" t="t" r="r" b="b"/>
              <a:pathLst>
                <a:path w="30794" h="10144">
                  <a:moveTo>
                    <a:pt x="0" y="0"/>
                  </a:moveTo>
                  <a:lnTo>
                    <a:pt x="30795" y="0"/>
                  </a:lnTo>
                </a:path>
              </a:pathLst>
            </a:custGeom>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38" name="Freeform 837">
              <a:extLst>
                <a:ext uri="{FF2B5EF4-FFF2-40B4-BE49-F238E27FC236}">
                  <a16:creationId xmlns:a16="http://schemas.microsoft.com/office/drawing/2014/main" id="{9DEE7A0B-7CAE-6EC8-0BEB-FEF2D56DB096}"/>
                </a:ext>
              </a:extLst>
            </p:cNvPr>
            <p:cNvSpPr/>
            <p:nvPr/>
          </p:nvSpPr>
          <p:spPr>
            <a:xfrm>
              <a:off x="3705268" y="2419829"/>
              <a:ext cx="11832" cy="32861"/>
            </a:xfrm>
            <a:custGeom>
              <a:avLst/>
              <a:gdLst>
                <a:gd name="connsiteX0" fmla="*/ 0 w 10920"/>
                <a:gd name="connsiteY0" fmla="*/ 33578 h 33577"/>
                <a:gd name="connsiteX1" fmla="*/ 0 w 10920"/>
                <a:gd name="connsiteY1" fmla="*/ 0 h 33577"/>
              </a:gdLst>
              <a:ahLst/>
              <a:cxnLst>
                <a:cxn ang="0">
                  <a:pos x="connsiteX0" y="connsiteY0"/>
                </a:cxn>
                <a:cxn ang="0">
                  <a:pos x="connsiteX1" y="connsiteY1"/>
                </a:cxn>
              </a:cxnLst>
              <a:rect l="l" t="t" r="r" b="b"/>
              <a:pathLst>
                <a:path w="10920" h="33577">
                  <a:moveTo>
                    <a:pt x="0" y="33578"/>
                  </a:moveTo>
                  <a:lnTo>
                    <a:pt x="0" y="0"/>
                  </a:lnTo>
                </a:path>
              </a:pathLst>
            </a:custGeom>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39" name="Freeform 838">
              <a:extLst>
                <a:ext uri="{FF2B5EF4-FFF2-40B4-BE49-F238E27FC236}">
                  <a16:creationId xmlns:a16="http://schemas.microsoft.com/office/drawing/2014/main" id="{E797EA43-6FFD-6D7B-51A9-1A38BC7E78B7}"/>
                </a:ext>
              </a:extLst>
            </p:cNvPr>
            <p:cNvSpPr/>
            <p:nvPr/>
          </p:nvSpPr>
          <p:spPr>
            <a:xfrm>
              <a:off x="4619073" y="2419829"/>
              <a:ext cx="11832" cy="32861"/>
            </a:xfrm>
            <a:custGeom>
              <a:avLst/>
              <a:gdLst>
                <a:gd name="connsiteX0" fmla="*/ 0 w 10920"/>
                <a:gd name="connsiteY0" fmla="*/ 33578 h 33577"/>
                <a:gd name="connsiteX1" fmla="*/ 0 w 10920"/>
                <a:gd name="connsiteY1" fmla="*/ 0 h 33577"/>
              </a:gdLst>
              <a:ahLst/>
              <a:cxnLst>
                <a:cxn ang="0">
                  <a:pos x="connsiteX0" y="connsiteY0"/>
                </a:cxn>
                <a:cxn ang="0">
                  <a:pos x="connsiteX1" y="connsiteY1"/>
                </a:cxn>
              </a:cxnLst>
              <a:rect l="l" t="t" r="r" b="b"/>
              <a:pathLst>
                <a:path w="10920" h="33577">
                  <a:moveTo>
                    <a:pt x="0" y="33578"/>
                  </a:moveTo>
                  <a:lnTo>
                    <a:pt x="0" y="0"/>
                  </a:lnTo>
                </a:path>
              </a:pathLst>
            </a:custGeom>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40" name="Freeform 839">
              <a:extLst>
                <a:ext uri="{FF2B5EF4-FFF2-40B4-BE49-F238E27FC236}">
                  <a16:creationId xmlns:a16="http://schemas.microsoft.com/office/drawing/2014/main" id="{A3D8DC64-B58B-849E-F365-6AD9D0554423}"/>
                </a:ext>
              </a:extLst>
            </p:cNvPr>
            <p:cNvSpPr/>
            <p:nvPr/>
          </p:nvSpPr>
          <p:spPr>
            <a:xfrm>
              <a:off x="5074615" y="2419829"/>
              <a:ext cx="11832" cy="32861"/>
            </a:xfrm>
            <a:custGeom>
              <a:avLst/>
              <a:gdLst>
                <a:gd name="connsiteX0" fmla="*/ 0 w 10920"/>
                <a:gd name="connsiteY0" fmla="*/ 33578 h 33577"/>
                <a:gd name="connsiteX1" fmla="*/ 0 w 10920"/>
                <a:gd name="connsiteY1" fmla="*/ 0 h 33577"/>
              </a:gdLst>
              <a:ahLst/>
              <a:cxnLst>
                <a:cxn ang="0">
                  <a:pos x="connsiteX0" y="connsiteY0"/>
                </a:cxn>
                <a:cxn ang="0">
                  <a:pos x="connsiteX1" y="connsiteY1"/>
                </a:cxn>
              </a:cxnLst>
              <a:rect l="l" t="t" r="r" b="b"/>
              <a:pathLst>
                <a:path w="10920" h="33577">
                  <a:moveTo>
                    <a:pt x="0" y="33578"/>
                  </a:moveTo>
                  <a:lnTo>
                    <a:pt x="0" y="0"/>
                  </a:lnTo>
                </a:path>
              </a:pathLst>
            </a:custGeom>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41" name="Freeform 840">
              <a:extLst>
                <a:ext uri="{FF2B5EF4-FFF2-40B4-BE49-F238E27FC236}">
                  <a16:creationId xmlns:a16="http://schemas.microsoft.com/office/drawing/2014/main" id="{B38066AA-B187-7ECE-0B27-4D9DF4057FE0}"/>
                </a:ext>
              </a:extLst>
            </p:cNvPr>
            <p:cNvSpPr/>
            <p:nvPr/>
          </p:nvSpPr>
          <p:spPr>
            <a:xfrm>
              <a:off x="5534298" y="2419829"/>
              <a:ext cx="11832" cy="32861"/>
            </a:xfrm>
            <a:custGeom>
              <a:avLst/>
              <a:gdLst>
                <a:gd name="connsiteX0" fmla="*/ 0 w 10920"/>
                <a:gd name="connsiteY0" fmla="*/ 33578 h 33577"/>
                <a:gd name="connsiteX1" fmla="*/ 0 w 10920"/>
                <a:gd name="connsiteY1" fmla="*/ 0 h 33577"/>
              </a:gdLst>
              <a:ahLst/>
              <a:cxnLst>
                <a:cxn ang="0">
                  <a:pos x="connsiteX0" y="connsiteY0"/>
                </a:cxn>
                <a:cxn ang="0">
                  <a:pos x="connsiteX1" y="connsiteY1"/>
                </a:cxn>
              </a:cxnLst>
              <a:rect l="l" t="t" r="r" b="b"/>
              <a:pathLst>
                <a:path w="10920" h="33577">
                  <a:moveTo>
                    <a:pt x="0" y="33578"/>
                  </a:moveTo>
                  <a:lnTo>
                    <a:pt x="0" y="0"/>
                  </a:lnTo>
                </a:path>
              </a:pathLst>
            </a:custGeom>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43" name="Freeform 842">
              <a:extLst>
                <a:ext uri="{FF2B5EF4-FFF2-40B4-BE49-F238E27FC236}">
                  <a16:creationId xmlns:a16="http://schemas.microsoft.com/office/drawing/2014/main" id="{73CC0945-81C6-4B1B-EDE1-FC039B0E5F9C}"/>
                </a:ext>
              </a:extLst>
            </p:cNvPr>
            <p:cNvSpPr/>
            <p:nvPr/>
          </p:nvSpPr>
          <p:spPr>
            <a:xfrm>
              <a:off x="4009948" y="2419829"/>
              <a:ext cx="11832" cy="32861"/>
            </a:xfrm>
            <a:custGeom>
              <a:avLst/>
              <a:gdLst>
                <a:gd name="connsiteX0" fmla="*/ 0 w 10920"/>
                <a:gd name="connsiteY0" fmla="*/ 33578 h 33577"/>
                <a:gd name="connsiteX1" fmla="*/ 0 w 10920"/>
                <a:gd name="connsiteY1" fmla="*/ 0 h 33577"/>
              </a:gdLst>
              <a:ahLst/>
              <a:cxnLst>
                <a:cxn ang="0">
                  <a:pos x="connsiteX0" y="connsiteY0"/>
                </a:cxn>
                <a:cxn ang="0">
                  <a:pos x="connsiteX1" y="connsiteY1"/>
                </a:cxn>
              </a:cxnLst>
              <a:rect l="l" t="t" r="r" b="b"/>
              <a:pathLst>
                <a:path w="10920" h="33577">
                  <a:moveTo>
                    <a:pt x="0" y="33578"/>
                  </a:moveTo>
                  <a:lnTo>
                    <a:pt x="0" y="0"/>
                  </a:lnTo>
                </a:path>
              </a:pathLst>
            </a:custGeom>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44" name="Freeform 843">
              <a:extLst>
                <a:ext uri="{FF2B5EF4-FFF2-40B4-BE49-F238E27FC236}">
                  <a16:creationId xmlns:a16="http://schemas.microsoft.com/office/drawing/2014/main" id="{E5AE1F32-268E-0985-D9A3-D2CA6A99364A}"/>
                </a:ext>
              </a:extLst>
            </p:cNvPr>
            <p:cNvSpPr/>
            <p:nvPr/>
          </p:nvSpPr>
          <p:spPr>
            <a:xfrm>
              <a:off x="4162229" y="2419829"/>
              <a:ext cx="11832" cy="32861"/>
            </a:xfrm>
            <a:custGeom>
              <a:avLst/>
              <a:gdLst>
                <a:gd name="connsiteX0" fmla="*/ 0 w 10920"/>
                <a:gd name="connsiteY0" fmla="*/ 33578 h 33577"/>
                <a:gd name="connsiteX1" fmla="*/ 0 w 10920"/>
                <a:gd name="connsiteY1" fmla="*/ 0 h 33577"/>
              </a:gdLst>
              <a:ahLst/>
              <a:cxnLst>
                <a:cxn ang="0">
                  <a:pos x="connsiteX0" y="connsiteY0"/>
                </a:cxn>
                <a:cxn ang="0">
                  <a:pos x="connsiteX1" y="connsiteY1"/>
                </a:cxn>
              </a:cxnLst>
              <a:rect l="l" t="t" r="r" b="b"/>
              <a:pathLst>
                <a:path w="10920" h="33577">
                  <a:moveTo>
                    <a:pt x="0" y="33578"/>
                  </a:moveTo>
                  <a:lnTo>
                    <a:pt x="0" y="0"/>
                  </a:lnTo>
                </a:path>
              </a:pathLst>
            </a:custGeom>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45" name="Freeform 844">
              <a:extLst>
                <a:ext uri="{FF2B5EF4-FFF2-40B4-BE49-F238E27FC236}">
                  <a16:creationId xmlns:a16="http://schemas.microsoft.com/office/drawing/2014/main" id="{6869F04B-EF57-6494-41AE-25D7388CEB63}"/>
                </a:ext>
              </a:extLst>
            </p:cNvPr>
            <p:cNvSpPr/>
            <p:nvPr/>
          </p:nvSpPr>
          <p:spPr>
            <a:xfrm>
              <a:off x="4310051" y="2419829"/>
              <a:ext cx="11832" cy="32861"/>
            </a:xfrm>
            <a:custGeom>
              <a:avLst/>
              <a:gdLst>
                <a:gd name="connsiteX0" fmla="*/ 0 w 10920"/>
                <a:gd name="connsiteY0" fmla="*/ 33578 h 33577"/>
                <a:gd name="connsiteX1" fmla="*/ 0 w 10920"/>
                <a:gd name="connsiteY1" fmla="*/ 0 h 33577"/>
              </a:gdLst>
              <a:ahLst/>
              <a:cxnLst>
                <a:cxn ang="0">
                  <a:pos x="connsiteX0" y="connsiteY0"/>
                </a:cxn>
                <a:cxn ang="0">
                  <a:pos x="connsiteX1" y="connsiteY1"/>
                </a:cxn>
              </a:cxnLst>
              <a:rect l="l" t="t" r="r" b="b"/>
              <a:pathLst>
                <a:path w="10920" h="33577">
                  <a:moveTo>
                    <a:pt x="0" y="33578"/>
                  </a:moveTo>
                  <a:lnTo>
                    <a:pt x="0" y="0"/>
                  </a:lnTo>
                </a:path>
              </a:pathLst>
            </a:custGeom>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46" name="Freeform 845">
              <a:extLst>
                <a:ext uri="{FF2B5EF4-FFF2-40B4-BE49-F238E27FC236}">
                  <a16:creationId xmlns:a16="http://schemas.microsoft.com/office/drawing/2014/main" id="{65831EE9-3A37-1FB7-0CB5-02111A424673}"/>
                </a:ext>
              </a:extLst>
            </p:cNvPr>
            <p:cNvSpPr/>
            <p:nvPr/>
          </p:nvSpPr>
          <p:spPr>
            <a:xfrm>
              <a:off x="4466792" y="2419829"/>
              <a:ext cx="11832" cy="32861"/>
            </a:xfrm>
            <a:custGeom>
              <a:avLst/>
              <a:gdLst>
                <a:gd name="connsiteX0" fmla="*/ 0 w 10920"/>
                <a:gd name="connsiteY0" fmla="*/ 33578 h 33577"/>
                <a:gd name="connsiteX1" fmla="*/ 0 w 10920"/>
                <a:gd name="connsiteY1" fmla="*/ 0 h 33577"/>
              </a:gdLst>
              <a:ahLst/>
              <a:cxnLst>
                <a:cxn ang="0">
                  <a:pos x="connsiteX0" y="connsiteY0"/>
                </a:cxn>
                <a:cxn ang="0">
                  <a:pos x="connsiteX1" y="connsiteY1"/>
                </a:cxn>
              </a:cxnLst>
              <a:rect l="l" t="t" r="r" b="b"/>
              <a:pathLst>
                <a:path w="10920" h="33577">
                  <a:moveTo>
                    <a:pt x="0" y="33578"/>
                  </a:moveTo>
                  <a:lnTo>
                    <a:pt x="0" y="0"/>
                  </a:lnTo>
                </a:path>
              </a:pathLst>
            </a:custGeom>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47" name="Freeform 846">
              <a:extLst>
                <a:ext uri="{FF2B5EF4-FFF2-40B4-BE49-F238E27FC236}">
                  <a16:creationId xmlns:a16="http://schemas.microsoft.com/office/drawing/2014/main" id="{DA679CB4-F3D6-36CD-AE51-63F2334BD1DA}"/>
                </a:ext>
              </a:extLst>
            </p:cNvPr>
            <p:cNvSpPr/>
            <p:nvPr/>
          </p:nvSpPr>
          <p:spPr>
            <a:xfrm>
              <a:off x="4923754" y="2419829"/>
              <a:ext cx="11832" cy="32861"/>
            </a:xfrm>
            <a:custGeom>
              <a:avLst/>
              <a:gdLst>
                <a:gd name="connsiteX0" fmla="*/ 0 w 10920"/>
                <a:gd name="connsiteY0" fmla="*/ 33578 h 33577"/>
                <a:gd name="connsiteX1" fmla="*/ 0 w 10920"/>
                <a:gd name="connsiteY1" fmla="*/ 0 h 33577"/>
              </a:gdLst>
              <a:ahLst/>
              <a:cxnLst>
                <a:cxn ang="0">
                  <a:pos x="connsiteX0" y="connsiteY0"/>
                </a:cxn>
                <a:cxn ang="0">
                  <a:pos x="connsiteX1" y="connsiteY1"/>
                </a:cxn>
              </a:cxnLst>
              <a:rect l="l" t="t" r="r" b="b"/>
              <a:pathLst>
                <a:path w="10920" h="33577">
                  <a:moveTo>
                    <a:pt x="0" y="33578"/>
                  </a:moveTo>
                  <a:lnTo>
                    <a:pt x="0" y="0"/>
                  </a:lnTo>
                </a:path>
              </a:pathLst>
            </a:custGeom>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48" name="Freeform 847">
              <a:extLst>
                <a:ext uri="{FF2B5EF4-FFF2-40B4-BE49-F238E27FC236}">
                  <a16:creationId xmlns:a16="http://schemas.microsoft.com/office/drawing/2014/main" id="{A24546AE-A665-6475-7819-2F6DC99A9BB9}"/>
                </a:ext>
              </a:extLst>
            </p:cNvPr>
            <p:cNvSpPr/>
            <p:nvPr/>
          </p:nvSpPr>
          <p:spPr>
            <a:xfrm>
              <a:off x="5380597" y="2419829"/>
              <a:ext cx="11832" cy="32861"/>
            </a:xfrm>
            <a:custGeom>
              <a:avLst/>
              <a:gdLst>
                <a:gd name="connsiteX0" fmla="*/ 0 w 10920"/>
                <a:gd name="connsiteY0" fmla="*/ 33578 h 33577"/>
                <a:gd name="connsiteX1" fmla="*/ 0 w 10920"/>
                <a:gd name="connsiteY1" fmla="*/ 0 h 33577"/>
              </a:gdLst>
              <a:ahLst/>
              <a:cxnLst>
                <a:cxn ang="0">
                  <a:pos x="connsiteX0" y="connsiteY0"/>
                </a:cxn>
                <a:cxn ang="0">
                  <a:pos x="connsiteX1" y="connsiteY1"/>
                </a:cxn>
              </a:cxnLst>
              <a:rect l="l" t="t" r="r" b="b"/>
              <a:pathLst>
                <a:path w="10920" h="33577">
                  <a:moveTo>
                    <a:pt x="0" y="33578"/>
                  </a:moveTo>
                  <a:lnTo>
                    <a:pt x="0" y="0"/>
                  </a:lnTo>
                </a:path>
              </a:pathLst>
            </a:custGeom>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49" name="Freeform 848">
              <a:extLst>
                <a:ext uri="{FF2B5EF4-FFF2-40B4-BE49-F238E27FC236}">
                  <a16:creationId xmlns:a16="http://schemas.microsoft.com/office/drawing/2014/main" id="{131EB705-CB39-FDB4-91AF-316C402ABAD5}"/>
                </a:ext>
              </a:extLst>
            </p:cNvPr>
            <p:cNvSpPr/>
            <p:nvPr/>
          </p:nvSpPr>
          <p:spPr>
            <a:xfrm>
              <a:off x="5837559" y="2419829"/>
              <a:ext cx="11832" cy="32861"/>
            </a:xfrm>
            <a:custGeom>
              <a:avLst/>
              <a:gdLst>
                <a:gd name="connsiteX0" fmla="*/ 0 w 10920"/>
                <a:gd name="connsiteY0" fmla="*/ 33578 h 33577"/>
                <a:gd name="connsiteX1" fmla="*/ 0 w 10920"/>
                <a:gd name="connsiteY1" fmla="*/ 0 h 33577"/>
              </a:gdLst>
              <a:ahLst/>
              <a:cxnLst>
                <a:cxn ang="0">
                  <a:pos x="connsiteX0" y="connsiteY0"/>
                </a:cxn>
                <a:cxn ang="0">
                  <a:pos x="connsiteX1" y="connsiteY1"/>
                </a:cxn>
              </a:cxnLst>
              <a:rect l="l" t="t" r="r" b="b"/>
              <a:pathLst>
                <a:path w="10920" h="33577">
                  <a:moveTo>
                    <a:pt x="0" y="33578"/>
                  </a:moveTo>
                  <a:lnTo>
                    <a:pt x="0" y="0"/>
                  </a:lnTo>
                </a:path>
              </a:pathLst>
            </a:custGeom>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50" name="Freeform 849">
              <a:extLst>
                <a:ext uri="{FF2B5EF4-FFF2-40B4-BE49-F238E27FC236}">
                  <a16:creationId xmlns:a16="http://schemas.microsoft.com/office/drawing/2014/main" id="{4F1A2CE7-471A-272C-9E16-338B969FD973}"/>
                </a:ext>
              </a:extLst>
            </p:cNvPr>
            <p:cNvSpPr/>
            <p:nvPr/>
          </p:nvSpPr>
          <p:spPr>
            <a:xfrm>
              <a:off x="3854946" y="2419829"/>
              <a:ext cx="11832" cy="32861"/>
            </a:xfrm>
            <a:custGeom>
              <a:avLst/>
              <a:gdLst>
                <a:gd name="connsiteX0" fmla="*/ 0 w 10920"/>
                <a:gd name="connsiteY0" fmla="*/ 33578 h 33577"/>
                <a:gd name="connsiteX1" fmla="*/ 0 w 10920"/>
                <a:gd name="connsiteY1" fmla="*/ 0 h 33577"/>
              </a:gdLst>
              <a:ahLst/>
              <a:cxnLst>
                <a:cxn ang="0">
                  <a:pos x="connsiteX0" y="connsiteY0"/>
                </a:cxn>
                <a:cxn ang="0">
                  <a:pos x="connsiteX1" y="connsiteY1"/>
                </a:cxn>
              </a:cxnLst>
              <a:rect l="l" t="t" r="r" b="b"/>
              <a:pathLst>
                <a:path w="10920" h="33577">
                  <a:moveTo>
                    <a:pt x="0" y="33578"/>
                  </a:moveTo>
                  <a:lnTo>
                    <a:pt x="0" y="0"/>
                  </a:lnTo>
                </a:path>
              </a:pathLst>
            </a:custGeom>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51" name="Freeform 850">
              <a:extLst>
                <a:ext uri="{FF2B5EF4-FFF2-40B4-BE49-F238E27FC236}">
                  <a16:creationId xmlns:a16="http://schemas.microsoft.com/office/drawing/2014/main" id="{78FC23E2-F20A-9638-68D4-5DC328575449}"/>
                </a:ext>
              </a:extLst>
            </p:cNvPr>
            <p:cNvSpPr/>
            <p:nvPr/>
          </p:nvSpPr>
          <p:spPr>
            <a:xfrm>
              <a:off x="4771354" y="2419829"/>
              <a:ext cx="11832" cy="32861"/>
            </a:xfrm>
            <a:custGeom>
              <a:avLst/>
              <a:gdLst>
                <a:gd name="connsiteX0" fmla="*/ 0 w 10920"/>
                <a:gd name="connsiteY0" fmla="*/ 33578 h 33577"/>
                <a:gd name="connsiteX1" fmla="*/ 0 w 10920"/>
                <a:gd name="connsiteY1" fmla="*/ 0 h 33577"/>
              </a:gdLst>
              <a:ahLst/>
              <a:cxnLst>
                <a:cxn ang="0">
                  <a:pos x="connsiteX0" y="connsiteY0"/>
                </a:cxn>
                <a:cxn ang="0">
                  <a:pos x="connsiteX1" y="connsiteY1"/>
                </a:cxn>
              </a:cxnLst>
              <a:rect l="l" t="t" r="r" b="b"/>
              <a:pathLst>
                <a:path w="10920" h="33577">
                  <a:moveTo>
                    <a:pt x="0" y="33578"/>
                  </a:moveTo>
                  <a:lnTo>
                    <a:pt x="0" y="0"/>
                  </a:lnTo>
                </a:path>
              </a:pathLst>
            </a:custGeom>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52" name="Freeform 851">
              <a:extLst>
                <a:ext uri="{FF2B5EF4-FFF2-40B4-BE49-F238E27FC236}">
                  <a16:creationId xmlns:a16="http://schemas.microsoft.com/office/drawing/2014/main" id="{B1805D29-D637-E474-EE35-6FCAA06A74B0}"/>
                </a:ext>
              </a:extLst>
            </p:cNvPr>
            <p:cNvSpPr/>
            <p:nvPr/>
          </p:nvSpPr>
          <p:spPr>
            <a:xfrm>
              <a:off x="5228316" y="2419829"/>
              <a:ext cx="11832" cy="32861"/>
            </a:xfrm>
            <a:custGeom>
              <a:avLst/>
              <a:gdLst>
                <a:gd name="connsiteX0" fmla="*/ 0 w 10920"/>
                <a:gd name="connsiteY0" fmla="*/ 33578 h 33577"/>
                <a:gd name="connsiteX1" fmla="*/ 0 w 10920"/>
                <a:gd name="connsiteY1" fmla="*/ 0 h 33577"/>
              </a:gdLst>
              <a:ahLst/>
              <a:cxnLst>
                <a:cxn ang="0">
                  <a:pos x="connsiteX0" y="connsiteY0"/>
                </a:cxn>
                <a:cxn ang="0">
                  <a:pos x="connsiteX1" y="connsiteY1"/>
                </a:cxn>
              </a:cxnLst>
              <a:rect l="l" t="t" r="r" b="b"/>
              <a:pathLst>
                <a:path w="10920" h="33577">
                  <a:moveTo>
                    <a:pt x="0" y="33578"/>
                  </a:moveTo>
                  <a:lnTo>
                    <a:pt x="0" y="0"/>
                  </a:lnTo>
                </a:path>
              </a:pathLst>
            </a:custGeom>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53" name="Freeform 852">
              <a:extLst>
                <a:ext uri="{FF2B5EF4-FFF2-40B4-BE49-F238E27FC236}">
                  <a16:creationId xmlns:a16="http://schemas.microsoft.com/office/drawing/2014/main" id="{9D4BF5FC-DB70-996F-B6D2-FA4EBF291093}"/>
                </a:ext>
              </a:extLst>
            </p:cNvPr>
            <p:cNvSpPr/>
            <p:nvPr/>
          </p:nvSpPr>
          <p:spPr>
            <a:xfrm>
              <a:off x="5685160" y="2419829"/>
              <a:ext cx="11832" cy="32861"/>
            </a:xfrm>
            <a:custGeom>
              <a:avLst/>
              <a:gdLst>
                <a:gd name="connsiteX0" fmla="*/ 0 w 10920"/>
                <a:gd name="connsiteY0" fmla="*/ 33578 h 33577"/>
                <a:gd name="connsiteX1" fmla="*/ 0 w 10920"/>
                <a:gd name="connsiteY1" fmla="*/ 0 h 33577"/>
              </a:gdLst>
              <a:ahLst/>
              <a:cxnLst>
                <a:cxn ang="0">
                  <a:pos x="connsiteX0" y="connsiteY0"/>
                </a:cxn>
                <a:cxn ang="0">
                  <a:pos x="connsiteX1" y="connsiteY1"/>
                </a:cxn>
              </a:cxnLst>
              <a:rect l="l" t="t" r="r" b="b"/>
              <a:pathLst>
                <a:path w="10920" h="33577">
                  <a:moveTo>
                    <a:pt x="0" y="33578"/>
                  </a:moveTo>
                  <a:lnTo>
                    <a:pt x="0" y="0"/>
                  </a:lnTo>
                </a:path>
              </a:pathLst>
            </a:custGeom>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54" name="Freeform 853">
              <a:extLst>
                <a:ext uri="{FF2B5EF4-FFF2-40B4-BE49-F238E27FC236}">
                  <a16:creationId xmlns:a16="http://schemas.microsoft.com/office/drawing/2014/main" id="{E2B9A78C-9041-F69E-6C80-28838CD7B0A2}"/>
                </a:ext>
              </a:extLst>
            </p:cNvPr>
            <p:cNvSpPr/>
            <p:nvPr/>
          </p:nvSpPr>
          <p:spPr>
            <a:xfrm>
              <a:off x="5482828" y="1902574"/>
              <a:ext cx="19996" cy="9928"/>
            </a:xfrm>
            <a:custGeom>
              <a:avLst/>
              <a:gdLst>
                <a:gd name="connsiteX0" fmla="*/ 0 w 18454"/>
                <a:gd name="connsiteY0" fmla="*/ 0 h 10144"/>
                <a:gd name="connsiteX1" fmla="*/ 18455 w 18454"/>
                <a:gd name="connsiteY1" fmla="*/ 0 h 10144"/>
              </a:gdLst>
              <a:ahLst/>
              <a:cxnLst>
                <a:cxn ang="0">
                  <a:pos x="connsiteX0" y="connsiteY0"/>
                </a:cxn>
                <a:cxn ang="0">
                  <a:pos x="connsiteX1" y="connsiteY1"/>
                </a:cxn>
              </a:cxnLst>
              <a:rect l="l" t="t" r="r" b="b"/>
              <a:pathLst>
                <a:path w="18454" h="10144">
                  <a:moveTo>
                    <a:pt x="0" y="0"/>
                  </a:moveTo>
                  <a:lnTo>
                    <a:pt x="18455"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55" name="Freeform 854">
              <a:extLst>
                <a:ext uri="{FF2B5EF4-FFF2-40B4-BE49-F238E27FC236}">
                  <a16:creationId xmlns:a16="http://schemas.microsoft.com/office/drawing/2014/main" id="{D487CD70-F315-30AC-A288-7D9883DF9594}"/>
                </a:ext>
              </a:extLst>
            </p:cNvPr>
            <p:cNvSpPr/>
            <p:nvPr/>
          </p:nvSpPr>
          <p:spPr>
            <a:xfrm>
              <a:off x="5492176" y="1893043"/>
              <a:ext cx="11832" cy="19062"/>
            </a:xfrm>
            <a:custGeom>
              <a:avLst/>
              <a:gdLst>
                <a:gd name="connsiteX0" fmla="*/ 0 w 10920"/>
                <a:gd name="connsiteY0" fmla="*/ 0 h 19477"/>
                <a:gd name="connsiteX1" fmla="*/ 0 w 10920"/>
                <a:gd name="connsiteY1" fmla="*/ 19477 h 19477"/>
              </a:gdLst>
              <a:ahLst/>
              <a:cxnLst>
                <a:cxn ang="0">
                  <a:pos x="connsiteX0" y="connsiteY0"/>
                </a:cxn>
                <a:cxn ang="0">
                  <a:pos x="connsiteX1" y="connsiteY1"/>
                </a:cxn>
              </a:cxnLst>
              <a:rect l="l" t="t" r="r" b="b"/>
              <a:pathLst>
                <a:path w="10920" h="19477">
                  <a:moveTo>
                    <a:pt x="0" y="0"/>
                  </a:moveTo>
                  <a:lnTo>
                    <a:pt x="0" y="19477"/>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56" name="Freeform 855">
              <a:extLst>
                <a:ext uri="{FF2B5EF4-FFF2-40B4-BE49-F238E27FC236}">
                  <a16:creationId xmlns:a16="http://schemas.microsoft.com/office/drawing/2014/main" id="{1B379551-7348-3418-FC96-329F76D82B00}"/>
                </a:ext>
              </a:extLst>
            </p:cNvPr>
            <p:cNvSpPr/>
            <p:nvPr/>
          </p:nvSpPr>
          <p:spPr>
            <a:xfrm>
              <a:off x="5568375" y="1902574"/>
              <a:ext cx="18694" cy="9928"/>
            </a:xfrm>
            <a:custGeom>
              <a:avLst/>
              <a:gdLst>
                <a:gd name="connsiteX0" fmla="*/ 0 w 17253"/>
                <a:gd name="connsiteY0" fmla="*/ 0 h 10144"/>
                <a:gd name="connsiteX1" fmla="*/ 17254 w 17253"/>
                <a:gd name="connsiteY1" fmla="*/ 0 h 10144"/>
              </a:gdLst>
              <a:ahLst/>
              <a:cxnLst>
                <a:cxn ang="0">
                  <a:pos x="connsiteX0" y="connsiteY0"/>
                </a:cxn>
                <a:cxn ang="0">
                  <a:pos x="connsiteX1" y="connsiteY1"/>
                </a:cxn>
              </a:cxnLst>
              <a:rect l="l" t="t" r="r" b="b"/>
              <a:pathLst>
                <a:path w="17253" h="10144">
                  <a:moveTo>
                    <a:pt x="0" y="0"/>
                  </a:moveTo>
                  <a:lnTo>
                    <a:pt x="17254"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57" name="Freeform 856">
              <a:extLst>
                <a:ext uri="{FF2B5EF4-FFF2-40B4-BE49-F238E27FC236}">
                  <a16:creationId xmlns:a16="http://schemas.microsoft.com/office/drawing/2014/main" id="{9B5913EF-4452-9B90-B910-7BAF4617140D}"/>
                </a:ext>
              </a:extLst>
            </p:cNvPr>
            <p:cNvSpPr/>
            <p:nvPr/>
          </p:nvSpPr>
          <p:spPr>
            <a:xfrm>
              <a:off x="5576303" y="1893043"/>
              <a:ext cx="11832" cy="19062"/>
            </a:xfrm>
            <a:custGeom>
              <a:avLst/>
              <a:gdLst>
                <a:gd name="connsiteX0" fmla="*/ 0 w 10920"/>
                <a:gd name="connsiteY0" fmla="*/ 0 h 19477"/>
                <a:gd name="connsiteX1" fmla="*/ 0 w 10920"/>
                <a:gd name="connsiteY1" fmla="*/ 19477 h 19477"/>
              </a:gdLst>
              <a:ahLst/>
              <a:cxnLst>
                <a:cxn ang="0">
                  <a:pos x="connsiteX0" y="connsiteY0"/>
                </a:cxn>
                <a:cxn ang="0">
                  <a:pos x="connsiteX1" y="connsiteY1"/>
                </a:cxn>
              </a:cxnLst>
              <a:rect l="l" t="t" r="r" b="b"/>
              <a:pathLst>
                <a:path w="10920" h="19477">
                  <a:moveTo>
                    <a:pt x="0" y="0"/>
                  </a:moveTo>
                  <a:lnTo>
                    <a:pt x="0" y="19477"/>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58" name="Freeform 857">
              <a:extLst>
                <a:ext uri="{FF2B5EF4-FFF2-40B4-BE49-F238E27FC236}">
                  <a16:creationId xmlns:a16="http://schemas.microsoft.com/office/drawing/2014/main" id="{A82B45AE-9E4B-0181-93BD-88B08D14AA74}"/>
                </a:ext>
              </a:extLst>
            </p:cNvPr>
            <p:cNvSpPr/>
            <p:nvPr/>
          </p:nvSpPr>
          <p:spPr>
            <a:xfrm>
              <a:off x="5653804" y="1902574"/>
              <a:ext cx="19996" cy="9928"/>
            </a:xfrm>
            <a:custGeom>
              <a:avLst/>
              <a:gdLst>
                <a:gd name="connsiteX0" fmla="*/ 0 w 18454"/>
                <a:gd name="connsiteY0" fmla="*/ 0 h 10144"/>
                <a:gd name="connsiteX1" fmla="*/ 18455 w 18454"/>
                <a:gd name="connsiteY1" fmla="*/ 0 h 10144"/>
              </a:gdLst>
              <a:ahLst/>
              <a:cxnLst>
                <a:cxn ang="0">
                  <a:pos x="connsiteX0" y="connsiteY0"/>
                </a:cxn>
                <a:cxn ang="0">
                  <a:pos x="connsiteX1" y="connsiteY1"/>
                </a:cxn>
              </a:cxnLst>
              <a:rect l="l" t="t" r="r" b="b"/>
              <a:pathLst>
                <a:path w="18454" h="10144">
                  <a:moveTo>
                    <a:pt x="0" y="0"/>
                  </a:moveTo>
                  <a:lnTo>
                    <a:pt x="18455"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59" name="Freeform 858">
              <a:extLst>
                <a:ext uri="{FF2B5EF4-FFF2-40B4-BE49-F238E27FC236}">
                  <a16:creationId xmlns:a16="http://schemas.microsoft.com/office/drawing/2014/main" id="{2C81DCEA-DC2A-5ACC-6C67-68E47A99B904}"/>
                </a:ext>
              </a:extLst>
            </p:cNvPr>
            <p:cNvSpPr/>
            <p:nvPr/>
          </p:nvSpPr>
          <p:spPr>
            <a:xfrm>
              <a:off x="5663152" y="1893043"/>
              <a:ext cx="11832" cy="19062"/>
            </a:xfrm>
            <a:custGeom>
              <a:avLst/>
              <a:gdLst>
                <a:gd name="connsiteX0" fmla="*/ 0 w 10920"/>
                <a:gd name="connsiteY0" fmla="*/ 0 h 19477"/>
                <a:gd name="connsiteX1" fmla="*/ 0 w 10920"/>
                <a:gd name="connsiteY1" fmla="*/ 19477 h 19477"/>
              </a:gdLst>
              <a:ahLst/>
              <a:cxnLst>
                <a:cxn ang="0">
                  <a:pos x="connsiteX0" y="connsiteY0"/>
                </a:cxn>
                <a:cxn ang="0">
                  <a:pos x="connsiteX1" y="connsiteY1"/>
                </a:cxn>
              </a:cxnLst>
              <a:rect l="l" t="t" r="r" b="b"/>
              <a:pathLst>
                <a:path w="10920" h="19477">
                  <a:moveTo>
                    <a:pt x="0" y="0"/>
                  </a:moveTo>
                  <a:lnTo>
                    <a:pt x="0" y="19477"/>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60" name="Freeform 859">
              <a:extLst>
                <a:ext uri="{FF2B5EF4-FFF2-40B4-BE49-F238E27FC236}">
                  <a16:creationId xmlns:a16="http://schemas.microsoft.com/office/drawing/2014/main" id="{6C7314E2-0E00-3A8D-72C2-C93C37DEF1D1}"/>
                </a:ext>
              </a:extLst>
            </p:cNvPr>
            <p:cNvSpPr/>
            <p:nvPr/>
          </p:nvSpPr>
          <p:spPr>
            <a:xfrm>
              <a:off x="5703264" y="2161896"/>
              <a:ext cx="19996" cy="9928"/>
            </a:xfrm>
            <a:custGeom>
              <a:avLst/>
              <a:gdLst>
                <a:gd name="connsiteX0" fmla="*/ 0 w 18454"/>
                <a:gd name="connsiteY0" fmla="*/ 0 h 10144"/>
                <a:gd name="connsiteX1" fmla="*/ 18455 w 18454"/>
                <a:gd name="connsiteY1" fmla="*/ 0 h 10144"/>
              </a:gdLst>
              <a:ahLst/>
              <a:cxnLst>
                <a:cxn ang="0">
                  <a:pos x="connsiteX0" y="connsiteY0"/>
                </a:cxn>
                <a:cxn ang="0">
                  <a:pos x="connsiteX1" y="connsiteY1"/>
                </a:cxn>
              </a:cxnLst>
              <a:rect l="l" t="t" r="r" b="b"/>
              <a:pathLst>
                <a:path w="18454" h="10144">
                  <a:moveTo>
                    <a:pt x="0" y="0"/>
                  </a:moveTo>
                  <a:lnTo>
                    <a:pt x="18455"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61" name="Freeform 860">
              <a:extLst>
                <a:ext uri="{FF2B5EF4-FFF2-40B4-BE49-F238E27FC236}">
                  <a16:creationId xmlns:a16="http://schemas.microsoft.com/office/drawing/2014/main" id="{1826AD2F-9E5F-FA4D-8B85-21684CFA3D2E}"/>
                </a:ext>
              </a:extLst>
            </p:cNvPr>
            <p:cNvSpPr/>
            <p:nvPr/>
          </p:nvSpPr>
          <p:spPr>
            <a:xfrm>
              <a:off x="5460110" y="1902574"/>
              <a:ext cx="15973" cy="9928"/>
            </a:xfrm>
            <a:custGeom>
              <a:avLst/>
              <a:gdLst>
                <a:gd name="connsiteX0" fmla="*/ 0 w 14742"/>
                <a:gd name="connsiteY0" fmla="*/ 0 h 10144"/>
                <a:gd name="connsiteX1" fmla="*/ 14742 w 14742"/>
                <a:gd name="connsiteY1" fmla="*/ 0 h 10144"/>
              </a:gdLst>
              <a:ahLst/>
              <a:cxnLst>
                <a:cxn ang="0">
                  <a:pos x="connsiteX0" y="connsiteY0"/>
                </a:cxn>
                <a:cxn ang="0">
                  <a:pos x="connsiteX1" y="connsiteY1"/>
                </a:cxn>
              </a:cxnLst>
              <a:rect l="l" t="t" r="r" b="b"/>
              <a:pathLst>
                <a:path w="14742" h="10144">
                  <a:moveTo>
                    <a:pt x="0" y="0"/>
                  </a:moveTo>
                  <a:lnTo>
                    <a:pt x="14742"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62" name="Freeform 861">
              <a:extLst>
                <a:ext uri="{FF2B5EF4-FFF2-40B4-BE49-F238E27FC236}">
                  <a16:creationId xmlns:a16="http://schemas.microsoft.com/office/drawing/2014/main" id="{BF20AE45-422F-EFFD-70B3-C18E3E991B8D}"/>
                </a:ext>
              </a:extLst>
            </p:cNvPr>
            <p:cNvSpPr/>
            <p:nvPr/>
          </p:nvSpPr>
          <p:spPr>
            <a:xfrm>
              <a:off x="5468156" y="1893043"/>
              <a:ext cx="11832" cy="19062"/>
            </a:xfrm>
            <a:custGeom>
              <a:avLst/>
              <a:gdLst>
                <a:gd name="connsiteX0" fmla="*/ 0 w 10920"/>
                <a:gd name="connsiteY0" fmla="*/ 0 h 19477"/>
                <a:gd name="connsiteX1" fmla="*/ 0 w 10920"/>
                <a:gd name="connsiteY1" fmla="*/ 19477 h 19477"/>
              </a:gdLst>
              <a:ahLst/>
              <a:cxnLst>
                <a:cxn ang="0">
                  <a:pos x="connsiteX0" y="connsiteY0"/>
                </a:cxn>
                <a:cxn ang="0">
                  <a:pos x="connsiteX1" y="connsiteY1"/>
                </a:cxn>
              </a:cxnLst>
              <a:rect l="l" t="t" r="r" b="b"/>
              <a:pathLst>
                <a:path w="10920" h="19477">
                  <a:moveTo>
                    <a:pt x="0" y="0"/>
                  </a:moveTo>
                  <a:lnTo>
                    <a:pt x="0" y="19477"/>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63" name="Freeform 862">
              <a:extLst>
                <a:ext uri="{FF2B5EF4-FFF2-40B4-BE49-F238E27FC236}">
                  <a16:creationId xmlns:a16="http://schemas.microsoft.com/office/drawing/2014/main" id="{F0C4F431-B5CB-8377-4156-DFED1CD28290}"/>
                </a:ext>
              </a:extLst>
            </p:cNvPr>
            <p:cNvSpPr/>
            <p:nvPr/>
          </p:nvSpPr>
          <p:spPr>
            <a:xfrm>
              <a:off x="5391956" y="1902574"/>
              <a:ext cx="14671" cy="9928"/>
            </a:xfrm>
            <a:custGeom>
              <a:avLst/>
              <a:gdLst>
                <a:gd name="connsiteX0" fmla="*/ 0 w 13540"/>
                <a:gd name="connsiteY0" fmla="*/ 0 h 10144"/>
                <a:gd name="connsiteX1" fmla="*/ 13541 w 13540"/>
                <a:gd name="connsiteY1" fmla="*/ 0 h 10144"/>
              </a:gdLst>
              <a:ahLst/>
              <a:cxnLst>
                <a:cxn ang="0">
                  <a:pos x="connsiteX0" y="connsiteY0"/>
                </a:cxn>
                <a:cxn ang="0">
                  <a:pos x="connsiteX1" y="connsiteY1"/>
                </a:cxn>
              </a:cxnLst>
              <a:rect l="l" t="t" r="r" b="b"/>
              <a:pathLst>
                <a:path w="13540" h="10144">
                  <a:moveTo>
                    <a:pt x="0" y="0"/>
                  </a:moveTo>
                  <a:lnTo>
                    <a:pt x="13541"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64" name="Freeform 863">
              <a:extLst>
                <a:ext uri="{FF2B5EF4-FFF2-40B4-BE49-F238E27FC236}">
                  <a16:creationId xmlns:a16="http://schemas.microsoft.com/office/drawing/2014/main" id="{3848CEF2-4CBF-C612-2D79-435BEA2A55E3}"/>
                </a:ext>
              </a:extLst>
            </p:cNvPr>
            <p:cNvSpPr/>
            <p:nvPr/>
          </p:nvSpPr>
          <p:spPr>
            <a:xfrm>
              <a:off x="5400002" y="1893043"/>
              <a:ext cx="11832" cy="19062"/>
            </a:xfrm>
            <a:custGeom>
              <a:avLst/>
              <a:gdLst>
                <a:gd name="connsiteX0" fmla="*/ 0 w 10920"/>
                <a:gd name="connsiteY0" fmla="*/ 0 h 19477"/>
                <a:gd name="connsiteX1" fmla="*/ 0 w 10920"/>
                <a:gd name="connsiteY1" fmla="*/ 19477 h 19477"/>
              </a:gdLst>
              <a:ahLst/>
              <a:cxnLst>
                <a:cxn ang="0">
                  <a:pos x="connsiteX0" y="connsiteY0"/>
                </a:cxn>
                <a:cxn ang="0">
                  <a:pos x="connsiteX1" y="connsiteY1"/>
                </a:cxn>
              </a:cxnLst>
              <a:rect l="l" t="t" r="r" b="b"/>
              <a:pathLst>
                <a:path w="10920" h="19477">
                  <a:moveTo>
                    <a:pt x="0" y="0"/>
                  </a:moveTo>
                  <a:lnTo>
                    <a:pt x="0" y="19477"/>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65" name="Freeform 864">
              <a:extLst>
                <a:ext uri="{FF2B5EF4-FFF2-40B4-BE49-F238E27FC236}">
                  <a16:creationId xmlns:a16="http://schemas.microsoft.com/office/drawing/2014/main" id="{B7EB6158-443E-1227-B9AC-FC92DA018510}"/>
                </a:ext>
              </a:extLst>
            </p:cNvPr>
            <p:cNvSpPr/>
            <p:nvPr/>
          </p:nvSpPr>
          <p:spPr>
            <a:xfrm>
              <a:off x="5379888" y="1902574"/>
              <a:ext cx="14790" cy="9928"/>
            </a:xfrm>
            <a:custGeom>
              <a:avLst/>
              <a:gdLst>
                <a:gd name="connsiteX0" fmla="*/ 0 w 13650"/>
                <a:gd name="connsiteY0" fmla="*/ 0 h 10144"/>
                <a:gd name="connsiteX1" fmla="*/ 13650 w 13650"/>
                <a:gd name="connsiteY1" fmla="*/ 0 h 10144"/>
              </a:gdLst>
              <a:ahLst/>
              <a:cxnLst>
                <a:cxn ang="0">
                  <a:pos x="connsiteX0" y="connsiteY0"/>
                </a:cxn>
                <a:cxn ang="0">
                  <a:pos x="connsiteX1" y="connsiteY1"/>
                </a:cxn>
              </a:cxnLst>
              <a:rect l="l" t="t" r="r" b="b"/>
              <a:pathLst>
                <a:path w="13650" h="10144">
                  <a:moveTo>
                    <a:pt x="0" y="0"/>
                  </a:moveTo>
                  <a:lnTo>
                    <a:pt x="13650"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66" name="Freeform 865">
              <a:extLst>
                <a:ext uri="{FF2B5EF4-FFF2-40B4-BE49-F238E27FC236}">
                  <a16:creationId xmlns:a16="http://schemas.microsoft.com/office/drawing/2014/main" id="{4CA12953-A028-4F93-733A-C926CB75DF73}"/>
                </a:ext>
              </a:extLst>
            </p:cNvPr>
            <p:cNvSpPr/>
            <p:nvPr/>
          </p:nvSpPr>
          <p:spPr>
            <a:xfrm>
              <a:off x="5387934" y="1893043"/>
              <a:ext cx="11832" cy="19062"/>
            </a:xfrm>
            <a:custGeom>
              <a:avLst/>
              <a:gdLst>
                <a:gd name="connsiteX0" fmla="*/ 0 w 10920"/>
                <a:gd name="connsiteY0" fmla="*/ 0 h 19477"/>
                <a:gd name="connsiteX1" fmla="*/ 0 w 10920"/>
                <a:gd name="connsiteY1" fmla="*/ 19477 h 19477"/>
              </a:gdLst>
              <a:ahLst/>
              <a:cxnLst>
                <a:cxn ang="0">
                  <a:pos x="connsiteX0" y="connsiteY0"/>
                </a:cxn>
                <a:cxn ang="0">
                  <a:pos x="connsiteX1" y="connsiteY1"/>
                </a:cxn>
              </a:cxnLst>
              <a:rect l="l" t="t" r="r" b="b"/>
              <a:pathLst>
                <a:path w="10920" h="19477">
                  <a:moveTo>
                    <a:pt x="0" y="0"/>
                  </a:moveTo>
                  <a:lnTo>
                    <a:pt x="0" y="19477"/>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67" name="Freeform 866">
              <a:extLst>
                <a:ext uri="{FF2B5EF4-FFF2-40B4-BE49-F238E27FC236}">
                  <a16:creationId xmlns:a16="http://schemas.microsoft.com/office/drawing/2014/main" id="{6720E408-1DB4-603A-BA3E-980ECF5DAA16}"/>
                </a:ext>
              </a:extLst>
            </p:cNvPr>
            <p:cNvSpPr/>
            <p:nvPr/>
          </p:nvSpPr>
          <p:spPr>
            <a:xfrm>
              <a:off x="5381307" y="1902574"/>
              <a:ext cx="17393" cy="9928"/>
            </a:xfrm>
            <a:custGeom>
              <a:avLst/>
              <a:gdLst>
                <a:gd name="connsiteX0" fmla="*/ 0 w 16052"/>
                <a:gd name="connsiteY0" fmla="*/ 0 h 10144"/>
                <a:gd name="connsiteX1" fmla="*/ 16052 w 16052"/>
                <a:gd name="connsiteY1" fmla="*/ 0 h 10144"/>
              </a:gdLst>
              <a:ahLst/>
              <a:cxnLst>
                <a:cxn ang="0">
                  <a:pos x="connsiteX0" y="connsiteY0"/>
                </a:cxn>
                <a:cxn ang="0">
                  <a:pos x="connsiteX1" y="connsiteY1"/>
                </a:cxn>
              </a:cxnLst>
              <a:rect l="l" t="t" r="r" b="b"/>
              <a:pathLst>
                <a:path w="16052" h="10144">
                  <a:moveTo>
                    <a:pt x="0" y="0"/>
                  </a:moveTo>
                  <a:lnTo>
                    <a:pt x="16052"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68" name="Freeform 867">
              <a:extLst>
                <a:ext uri="{FF2B5EF4-FFF2-40B4-BE49-F238E27FC236}">
                  <a16:creationId xmlns:a16="http://schemas.microsoft.com/office/drawing/2014/main" id="{1454D411-15B6-EA29-A980-DDC4150BC09B}"/>
                </a:ext>
              </a:extLst>
            </p:cNvPr>
            <p:cNvSpPr/>
            <p:nvPr/>
          </p:nvSpPr>
          <p:spPr>
            <a:xfrm>
              <a:off x="5389353" y="1893043"/>
              <a:ext cx="11832" cy="19062"/>
            </a:xfrm>
            <a:custGeom>
              <a:avLst/>
              <a:gdLst>
                <a:gd name="connsiteX0" fmla="*/ 0 w 10920"/>
                <a:gd name="connsiteY0" fmla="*/ 0 h 19477"/>
                <a:gd name="connsiteX1" fmla="*/ 0 w 10920"/>
                <a:gd name="connsiteY1" fmla="*/ 19477 h 19477"/>
              </a:gdLst>
              <a:ahLst/>
              <a:cxnLst>
                <a:cxn ang="0">
                  <a:pos x="connsiteX0" y="connsiteY0"/>
                </a:cxn>
                <a:cxn ang="0">
                  <a:pos x="connsiteX1" y="connsiteY1"/>
                </a:cxn>
              </a:cxnLst>
              <a:rect l="l" t="t" r="r" b="b"/>
              <a:pathLst>
                <a:path w="10920" h="19477">
                  <a:moveTo>
                    <a:pt x="0" y="0"/>
                  </a:moveTo>
                  <a:lnTo>
                    <a:pt x="0" y="19477"/>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69" name="Freeform 868">
              <a:extLst>
                <a:ext uri="{FF2B5EF4-FFF2-40B4-BE49-F238E27FC236}">
                  <a16:creationId xmlns:a16="http://schemas.microsoft.com/office/drawing/2014/main" id="{6FFF1A8D-C0CC-4F24-BC32-BCF1BC9E9D4C}"/>
                </a:ext>
              </a:extLst>
            </p:cNvPr>
            <p:cNvSpPr/>
            <p:nvPr/>
          </p:nvSpPr>
          <p:spPr>
            <a:xfrm>
              <a:off x="5382608" y="1902574"/>
              <a:ext cx="17393" cy="9928"/>
            </a:xfrm>
            <a:custGeom>
              <a:avLst/>
              <a:gdLst>
                <a:gd name="connsiteX0" fmla="*/ 0 w 16052"/>
                <a:gd name="connsiteY0" fmla="*/ 0 h 10144"/>
                <a:gd name="connsiteX1" fmla="*/ 16052 w 16052"/>
                <a:gd name="connsiteY1" fmla="*/ 0 h 10144"/>
              </a:gdLst>
              <a:ahLst/>
              <a:cxnLst>
                <a:cxn ang="0">
                  <a:pos x="connsiteX0" y="connsiteY0"/>
                </a:cxn>
                <a:cxn ang="0">
                  <a:pos x="connsiteX1" y="connsiteY1"/>
                </a:cxn>
              </a:cxnLst>
              <a:rect l="l" t="t" r="r" b="b"/>
              <a:pathLst>
                <a:path w="16052" h="10144">
                  <a:moveTo>
                    <a:pt x="0" y="0"/>
                  </a:moveTo>
                  <a:lnTo>
                    <a:pt x="16052"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70" name="Freeform 869">
              <a:extLst>
                <a:ext uri="{FF2B5EF4-FFF2-40B4-BE49-F238E27FC236}">
                  <a16:creationId xmlns:a16="http://schemas.microsoft.com/office/drawing/2014/main" id="{CB811E9F-FD69-2974-FBC5-AE92D5761960}"/>
                </a:ext>
              </a:extLst>
            </p:cNvPr>
            <p:cNvSpPr/>
            <p:nvPr/>
          </p:nvSpPr>
          <p:spPr>
            <a:xfrm>
              <a:off x="5390655" y="1893043"/>
              <a:ext cx="11832" cy="19062"/>
            </a:xfrm>
            <a:custGeom>
              <a:avLst/>
              <a:gdLst>
                <a:gd name="connsiteX0" fmla="*/ 0 w 10920"/>
                <a:gd name="connsiteY0" fmla="*/ 0 h 19477"/>
                <a:gd name="connsiteX1" fmla="*/ 0 w 10920"/>
                <a:gd name="connsiteY1" fmla="*/ 19477 h 19477"/>
              </a:gdLst>
              <a:ahLst/>
              <a:cxnLst>
                <a:cxn ang="0">
                  <a:pos x="connsiteX0" y="connsiteY0"/>
                </a:cxn>
                <a:cxn ang="0">
                  <a:pos x="connsiteX1" y="connsiteY1"/>
                </a:cxn>
              </a:cxnLst>
              <a:rect l="l" t="t" r="r" b="b"/>
              <a:pathLst>
                <a:path w="10920" h="19477">
                  <a:moveTo>
                    <a:pt x="0" y="0"/>
                  </a:moveTo>
                  <a:lnTo>
                    <a:pt x="0" y="19477"/>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71" name="Freeform 870">
              <a:extLst>
                <a:ext uri="{FF2B5EF4-FFF2-40B4-BE49-F238E27FC236}">
                  <a16:creationId xmlns:a16="http://schemas.microsoft.com/office/drawing/2014/main" id="{9BEA2F4E-E570-71E4-2E2F-6E5970F1DB7B}"/>
                </a:ext>
              </a:extLst>
            </p:cNvPr>
            <p:cNvSpPr/>
            <p:nvPr/>
          </p:nvSpPr>
          <p:spPr>
            <a:xfrm>
              <a:off x="5371959" y="1902574"/>
              <a:ext cx="15973" cy="9928"/>
            </a:xfrm>
            <a:custGeom>
              <a:avLst/>
              <a:gdLst>
                <a:gd name="connsiteX0" fmla="*/ 0 w 14742"/>
                <a:gd name="connsiteY0" fmla="*/ 0 h 10144"/>
                <a:gd name="connsiteX1" fmla="*/ 14742 w 14742"/>
                <a:gd name="connsiteY1" fmla="*/ 0 h 10144"/>
              </a:gdLst>
              <a:ahLst/>
              <a:cxnLst>
                <a:cxn ang="0">
                  <a:pos x="connsiteX0" y="connsiteY0"/>
                </a:cxn>
                <a:cxn ang="0">
                  <a:pos x="connsiteX1" y="connsiteY1"/>
                </a:cxn>
              </a:cxnLst>
              <a:rect l="l" t="t" r="r" b="b"/>
              <a:pathLst>
                <a:path w="14742" h="10144">
                  <a:moveTo>
                    <a:pt x="0" y="0"/>
                  </a:moveTo>
                  <a:lnTo>
                    <a:pt x="14742"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72" name="Freeform 871">
              <a:extLst>
                <a:ext uri="{FF2B5EF4-FFF2-40B4-BE49-F238E27FC236}">
                  <a16:creationId xmlns:a16="http://schemas.microsoft.com/office/drawing/2014/main" id="{35890631-69F2-4B06-83BA-24F762DC1024}"/>
                </a:ext>
              </a:extLst>
            </p:cNvPr>
            <p:cNvSpPr/>
            <p:nvPr/>
          </p:nvSpPr>
          <p:spPr>
            <a:xfrm>
              <a:off x="5379888" y="1893043"/>
              <a:ext cx="11832" cy="19062"/>
            </a:xfrm>
            <a:custGeom>
              <a:avLst/>
              <a:gdLst>
                <a:gd name="connsiteX0" fmla="*/ 0 w 10920"/>
                <a:gd name="connsiteY0" fmla="*/ 0 h 19477"/>
                <a:gd name="connsiteX1" fmla="*/ 0 w 10920"/>
                <a:gd name="connsiteY1" fmla="*/ 19477 h 19477"/>
              </a:gdLst>
              <a:ahLst/>
              <a:cxnLst>
                <a:cxn ang="0">
                  <a:pos x="connsiteX0" y="connsiteY0"/>
                </a:cxn>
                <a:cxn ang="0">
                  <a:pos x="connsiteX1" y="connsiteY1"/>
                </a:cxn>
              </a:cxnLst>
              <a:rect l="l" t="t" r="r" b="b"/>
              <a:pathLst>
                <a:path w="10920" h="19477">
                  <a:moveTo>
                    <a:pt x="0" y="0"/>
                  </a:moveTo>
                  <a:lnTo>
                    <a:pt x="0" y="19477"/>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73" name="Freeform 872">
              <a:extLst>
                <a:ext uri="{FF2B5EF4-FFF2-40B4-BE49-F238E27FC236}">
                  <a16:creationId xmlns:a16="http://schemas.microsoft.com/office/drawing/2014/main" id="{6D754959-FB36-86D6-BA3C-A3B1336CDE4A}"/>
                </a:ext>
              </a:extLst>
            </p:cNvPr>
            <p:cNvSpPr/>
            <p:nvPr/>
          </p:nvSpPr>
          <p:spPr>
            <a:xfrm>
              <a:off x="5297062" y="1902574"/>
              <a:ext cx="16092" cy="9928"/>
            </a:xfrm>
            <a:custGeom>
              <a:avLst/>
              <a:gdLst>
                <a:gd name="connsiteX0" fmla="*/ 0 w 14851"/>
                <a:gd name="connsiteY0" fmla="*/ 0 h 10144"/>
                <a:gd name="connsiteX1" fmla="*/ 14851 w 14851"/>
                <a:gd name="connsiteY1" fmla="*/ 0 h 10144"/>
              </a:gdLst>
              <a:ahLst/>
              <a:cxnLst>
                <a:cxn ang="0">
                  <a:pos x="connsiteX0" y="connsiteY0"/>
                </a:cxn>
                <a:cxn ang="0">
                  <a:pos x="connsiteX1" y="connsiteY1"/>
                </a:cxn>
              </a:cxnLst>
              <a:rect l="l" t="t" r="r" b="b"/>
              <a:pathLst>
                <a:path w="14851" h="10144">
                  <a:moveTo>
                    <a:pt x="0" y="0"/>
                  </a:moveTo>
                  <a:lnTo>
                    <a:pt x="14851"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74" name="Freeform 873">
              <a:extLst>
                <a:ext uri="{FF2B5EF4-FFF2-40B4-BE49-F238E27FC236}">
                  <a16:creationId xmlns:a16="http://schemas.microsoft.com/office/drawing/2014/main" id="{7A2028DE-FD2A-68E2-472F-86F7927CAA01}"/>
                </a:ext>
              </a:extLst>
            </p:cNvPr>
            <p:cNvSpPr/>
            <p:nvPr/>
          </p:nvSpPr>
          <p:spPr>
            <a:xfrm>
              <a:off x="5306409" y="1893043"/>
              <a:ext cx="11832" cy="19062"/>
            </a:xfrm>
            <a:custGeom>
              <a:avLst/>
              <a:gdLst>
                <a:gd name="connsiteX0" fmla="*/ 0 w 10920"/>
                <a:gd name="connsiteY0" fmla="*/ 0 h 19477"/>
                <a:gd name="connsiteX1" fmla="*/ 0 w 10920"/>
                <a:gd name="connsiteY1" fmla="*/ 19477 h 19477"/>
              </a:gdLst>
              <a:ahLst/>
              <a:cxnLst>
                <a:cxn ang="0">
                  <a:pos x="connsiteX0" y="connsiteY0"/>
                </a:cxn>
                <a:cxn ang="0">
                  <a:pos x="connsiteX1" y="connsiteY1"/>
                </a:cxn>
              </a:cxnLst>
              <a:rect l="l" t="t" r="r" b="b"/>
              <a:pathLst>
                <a:path w="10920" h="19477">
                  <a:moveTo>
                    <a:pt x="0" y="0"/>
                  </a:moveTo>
                  <a:lnTo>
                    <a:pt x="0" y="19477"/>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75" name="Freeform 874">
              <a:extLst>
                <a:ext uri="{FF2B5EF4-FFF2-40B4-BE49-F238E27FC236}">
                  <a16:creationId xmlns:a16="http://schemas.microsoft.com/office/drawing/2014/main" id="{FA6F974F-7C98-21E6-4023-C534618E604A}"/>
                </a:ext>
              </a:extLst>
            </p:cNvPr>
            <p:cNvSpPr/>
            <p:nvPr/>
          </p:nvSpPr>
          <p:spPr>
            <a:xfrm>
              <a:off x="5239675" y="1902574"/>
              <a:ext cx="15973" cy="9928"/>
            </a:xfrm>
            <a:custGeom>
              <a:avLst/>
              <a:gdLst>
                <a:gd name="connsiteX0" fmla="*/ 0 w 14742"/>
                <a:gd name="connsiteY0" fmla="*/ 0 h 10144"/>
                <a:gd name="connsiteX1" fmla="*/ 14742 w 14742"/>
                <a:gd name="connsiteY1" fmla="*/ 0 h 10144"/>
              </a:gdLst>
              <a:ahLst/>
              <a:cxnLst>
                <a:cxn ang="0">
                  <a:pos x="connsiteX0" y="connsiteY0"/>
                </a:cxn>
                <a:cxn ang="0">
                  <a:pos x="connsiteX1" y="connsiteY1"/>
                </a:cxn>
              </a:cxnLst>
              <a:rect l="l" t="t" r="r" b="b"/>
              <a:pathLst>
                <a:path w="14742" h="10144">
                  <a:moveTo>
                    <a:pt x="0" y="0"/>
                  </a:moveTo>
                  <a:lnTo>
                    <a:pt x="14742"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76" name="Freeform 875">
              <a:extLst>
                <a:ext uri="{FF2B5EF4-FFF2-40B4-BE49-F238E27FC236}">
                  <a16:creationId xmlns:a16="http://schemas.microsoft.com/office/drawing/2014/main" id="{A687E4EA-9799-7E15-06E3-FCECD1039D70}"/>
                </a:ext>
              </a:extLst>
            </p:cNvPr>
            <p:cNvSpPr/>
            <p:nvPr/>
          </p:nvSpPr>
          <p:spPr>
            <a:xfrm>
              <a:off x="5247721" y="1893043"/>
              <a:ext cx="11832" cy="19062"/>
            </a:xfrm>
            <a:custGeom>
              <a:avLst/>
              <a:gdLst>
                <a:gd name="connsiteX0" fmla="*/ 0 w 10920"/>
                <a:gd name="connsiteY0" fmla="*/ 0 h 19477"/>
                <a:gd name="connsiteX1" fmla="*/ 0 w 10920"/>
                <a:gd name="connsiteY1" fmla="*/ 19477 h 19477"/>
              </a:gdLst>
              <a:ahLst/>
              <a:cxnLst>
                <a:cxn ang="0">
                  <a:pos x="connsiteX0" y="connsiteY0"/>
                </a:cxn>
                <a:cxn ang="0">
                  <a:pos x="connsiteX1" y="connsiteY1"/>
                </a:cxn>
              </a:cxnLst>
              <a:rect l="l" t="t" r="r" b="b"/>
              <a:pathLst>
                <a:path w="10920" h="19477">
                  <a:moveTo>
                    <a:pt x="0" y="0"/>
                  </a:moveTo>
                  <a:lnTo>
                    <a:pt x="0" y="19477"/>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77" name="Freeform 876">
              <a:extLst>
                <a:ext uri="{FF2B5EF4-FFF2-40B4-BE49-F238E27FC236}">
                  <a16:creationId xmlns:a16="http://schemas.microsoft.com/office/drawing/2014/main" id="{4D873F2D-3E0B-736D-3080-1EB50DDE4C74}"/>
                </a:ext>
              </a:extLst>
            </p:cNvPr>
            <p:cNvSpPr/>
            <p:nvPr/>
          </p:nvSpPr>
          <p:spPr>
            <a:xfrm>
              <a:off x="5229026" y="1902574"/>
              <a:ext cx="15973" cy="9928"/>
            </a:xfrm>
            <a:custGeom>
              <a:avLst/>
              <a:gdLst>
                <a:gd name="connsiteX0" fmla="*/ 0 w 14742"/>
                <a:gd name="connsiteY0" fmla="*/ 0 h 10144"/>
                <a:gd name="connsiteX1" fmla="*/ 14742 w 14742"/>
                <a:gd name="connsiteY1" fmla="*/ 0 h 10144"/>
              </a:gdLst>
              <a:ahLst/>
              <a:cxnLst>
                <a:cxn ang="0">
                  <a:pos x="connsiteX0" y="connsiteY0"/>
                </a:cxn>
                <a:cxn ang="0">
                  <a:pos x="connsiteX1" y="connsiteY1"/>
                </a:cxn>
              </a:cxnLst>
              <a:rect l="l" t="t" r="r" b="b"/>
              <a:pathLst>
                <a:path w="14742" h="10144">
                  <a:moveTo>
                    <a:pt x="0" y="0"/>
                  </a:moveTo>
                  <a:lnTo>
                    <a:pt x="14742"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78" name="Freeform 877">
              <a:extLst>
                <a:ext uri="{FF2B5EF4-FFF2-40B4-BE49-F238E27FC236}">
                  <a16:creationId xmlns:a16="http://schemas.microsoft.com/office/drawing/2014/main" id="{D8417731-5B48-F6EF-2969-C60D5DD95937}"/>
                </a:ext>
              </a:extLst>
            </p:cNvPr>
            <p:cNvSpPr/>
            <p:nvPr/>
          </p:nvSpPr>
          <p:spPr>
            <a:xfrm>
              <a:off x="5236954" y="1893043"/>
              <a:ext cx="11832" cy="19062"/>
            </a:xfrm>
            <a:custGeom>
              <a:avLst/>
              <a:gdLst>
                <a:gd name="connsiteX0" fmla="*/ 0 w 10920"/>
                <a:gd name="connsiteY0" fmla="*/ 0 h 19477"/>
                <a:gd name="connsiteX1" fmla="*/ 0 w 10920"/>
                <a:gd name="connsiteY1" fmla="*/ 19477 h 19477"/>
              </a:gdLst>
              <a:ahLst/>
              <a:cxnLst>
                <a:cxn ang="0">
                  <a:pos x="connsiteX0" y="connsiteY0"/>
                </a:cxn>
                <a:cxn ang="0">
                  <a:pos x="connsiteX1" y="connsiteY1"/>
                </a:cxn>
              </a:cxnLst>
              <a:rect l="l" t="t" r="r" b="b"/>
              <a:pathLst>
                <a:path w="10920" h="19477">
                  <a:moveTo>
                    <a:pt x="0" y="0"/>
                  </a:moveTo>
                  <a:lnTo>
                    <a:pt x="0" y="19477"/>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79" name="Freeform 878">
              <a:extLst>
                <a:ext uri="{FF2B5EF4-FFF2-40B4-BE49-F238E27FC236}">
                  <a16:creationId xmlns:a16="http://schemas.microsoft.com/office/drawing/2014/main" id="{EAE2DC0F-F500-73BD-DC51-DD279A789F21}"/>
                </a:ext>
              </a:extLst>
            </p:cNvPr>
            <p:cNvSpPr/>
            <p:nvPr/>
          </p:nvSpPr>
          <p:spPr>
            <a:xfrm>
              <a:off x="5196961" y="1902574"/>
              <a:ext cx="19996" cy="9928"/>
            </a:xfrm>
            <a:custGeom>
              <a:avLst/>
              <a:gdLst>
                <a:gd name="connsiteX0" fmla="*/ 0 w 18454"/>
                <a:gd name="connsiteY0" fmla="*/ 0 h 10144"/>
                <a:gd name="connsiteX1" fmla="*/ 18455 w 18454"/>
                <a:gd name="connsiteY1" fmla="*/ 0 h 10144"/>
              </a:gdLst>
              <a:ahLst/>
              <a:cxnLst>
                <a:cxn ang="0">
                  <a:pos x="connsiteX0" y="connsiteY0"/>
                </a:cxn>
                <a:cxn ang="0">
                  <a:pos x="connsiteX1" y="connsiteY1"/>
                </a:cxn>
              </a:cxnLst>
              <a:rect l="l" t="t" r="r" b="b"/>
              <a:pathLst>
                <a:path w="18454" h="10144">
                  <a:moveTo>
                    <a:pt x="0" y="0"/>
                  </a:moveTo>
                  <a:lnTo>
                    <a:pt x="18455"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80" name="Freeform 879">
              <a:extLst>
                <a:ext uri="{FF2B5EF4-FFF2-40B4-BE49-F238E27FC236}">
                  <a16:creationId xmlns:a16="http://schemas.microsoft.com/office/drawing/2014/main" id="{F3E63C36-33E3-D353-96E6-03419AC4572E}"/>
                </a:ext>
              </a:extLst>
            </p:cNvPr>
            <p:cNvSpPr/>
            <p:nvPr/>
          </p:nvSpPr>
          <p:spPr>
            <a:xfrm>
              <a:off x="5207610" y="1893043"/>
              <a:ext cx="11832" cy="19062"/>
            </a:xfrm>
            <a:custGeom>
              <a:avLst/>
              <a:gdLst>
                <a:gd name="connsiteX0" fmla="*/ 0 w 10920"/>
                <a:gd name="connsiteY0" fmla="*/ 0 h 19477"/>
                <a:gd name="connsiteX1" fmla="*/ 0 w 10920"/>
                <a:gd name="connsiteY1" fmla="*/ 19477 h 19477"/>
              </a:gdLst>
              <a:ahLst/>
              <a:cxnLst>
                <a:cxn ang="0">
                  <a:pos x="connsiteX0" y="connsiteY0"/>
                </a:cxn>
                <a:cxn ang="0">
                  <a:pos x="connsiteX1" y="connsiteY1"/>
                </a:cxn>
              </a:cxnLst>
              <a:rect l="l" t="t" r="r" b="b"/>
              <a:pathLst>
                <a:path w="10920" h="19477">
                  <a:moveTo>
                    <a:pt x="0" y="0"/>
                  </a:moveTo>
                  <a:lnTo>
                    <a:pt x="0" y="19477"/>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81" name="Freeform 880">
              <a:extLst>
                <a:ext uri="{FF2B5EF4-FFF2-40B4-BE49-F238E27FC236}">
                  <a16:creationId xmlns:a16="http://schemas.microsoft.com/office/drawing/2014/main" id="{63BE5B9B-CD17-30B7-ED4F-7AAB0DFF4941}"/>
                </a:ext>
              </a:extLst>
            </p:cNvPr>
            <p:cNvSpPr/>
            <p:nvPr/>
          </p:nvSpPr>
          <p:spPr>
            <a:xfrm>
              <a:off x="5184892" y="1902574"/>
              <a:ext cx="14671" cy="9928"/>
            </a:xfrm>
            <a:custGeom>
              <a:avLst/>
              <a:gdLst>
                <a:gd name="connsiteX0" fmla="*/ 0 w 13540"/>
                <a:gd name="connsiteY0" fmla="*/ 0 h 10144"/>
                <a:gd name="connsiteX1" fmla="*/ 13541 w 13540"/>
                <a:gd name="connsiteY1" fmla="*/ 0 h 10144"/>
              </a:gdLst>
              <a:ahLst/>
              <a:cxnLst>
                <a:cxn ang="0">
                  <a:pos x="connsiteX0" y="connsiteY0"/>
                </a:cxn>
                <a:cxn ang="0">
                  <a:pos x="connsiteX1" y="connsiteY1"/>
                </a:cxn>
              </a:cxnLst>
              <a:rect l="l" t="t" r="r" b="b"/>
              <a:pathLst>
                <a:path w="13540" h="10144">
                  <a:moveTo>
                    <a:pt x="0" y="0"/>
                  </a:moveTo>
                  <a:lnTo>
                    <a:pt x="13541"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82" name="Freeform 881">
              <a:extLst>
                <a:ext uri="{FF2B5EF4-FFF2-40B4-BE49-F238E27FC236}">
                  <a16:creationId xmlns:a16="http://schemas.microsoft.com/office/drawing/2014/main" id="{635865B7-5BE0-C008-D672-EBC6E8CA1370}"/>
                </a:ext>
              </a:extLst>
            </p:cNvPr>
            <p:cNvSpPr/>
            <p:nvPr/>
          </p:nvSpPr>
          <p:spPr>
            <a:xfrm>
              <a:off x="5192938" y="1893043"/>
              <a:ext cx="11832" cy="19062"/>
            </a:xfrm>
            <a:custGeom>
              <a:avLst/>
              <a:gdLst>
                <a:gd name="connsiteX0" fmla="*/ 0 w 10920"/>
                <a:gd name="connsiteY0" fmla="*/ 0 h 19477"/>
                <a:gd name="connsiteX1" fmla="*/ 0 w 10920"/>
                <a:gd name="connsiteY1" fmla="*/ 19477 h 19477"/>
              </a:gdLst>
              <a:ahLst/>
              <a:cxnLst>
                <a:cxn ang="0">
                  <a:pos x="connsiteX0" y="connsiteY0"/>
                </a:cxn>
                <a:cxn ang="0">
                  <a:pos x="connsiteX1" y="connsiteY1"/>
                </a:cxn>
              </a:cxnLst>
              <a:rect l="l" t="t" r="r" b="b"/>
              <a:pathLst>
                <a:path w="10920" h="19477">
                  <a:moveTo>
                    <a:pt x="0" y="0"/>
                  </a:moveTo>
                  <a:lnTo>
                    <a:pt x="0" y="19477"/>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83" name="Freeform 882">
              <a:extLst>
                <a:ext uri="{FF2B5EF4-FFF2-40B4-BE49-F238E27FC236}">
                  <a16:creationId xmlns:a16="http://schemas.microsoft.com/office/drawing/2014/main" id="{94CADA20-3B26-8D30-23A5-5F16706BA38B}"/>
                </a:ext>
              </a:extLst>
            </p:cNvPr>
            <p:cNvSpPr/>
            <p:nvPr/>
          </p:nvSpPr>
          <p:spPr>
            <a:xfrm>
              <a:off x="5104788" y="1874081"/>
              <a:ext cx="15973" cy="9928"/>
            </a:xfrm>
            <a:custGeom>
              <a:avLst/>
              <a:gdLst>
                <a:gd name="connsiteX0" fmla="*/ 0 w 14742"/>
                <a:gd name="connsiteY0" fmla="*/ 0 h 10144"/>
                <a:gd name="connsiteX1" fmla="*/ 14742 w 14742"/>
                <a:gd name="connsiteY1" fmla="*/ 0 h 10144"/>
              </a:gdLst>
              <a:ahLst/>
              <a:cxnLst>
                <a:cxn ang="0">
                  <a:pos x="connsiteX0" y="connsiteY0"/>
                </a:cxn>
                <a:cxn ang="0">
                  <a:pos x="connsiteX1" y="connsiteY1"/>
                </a:cxn>
              </a:cxnLst>
              <a:rect l="l" t="t" r="r" b="b"/>
              <a:pathLst>
                <a:path w="14742" h="10144">
                  <a:moveTo>
                    <a:pt x="0" y="0"/>
                  </a:moveTo>
                  <a:lnTo>
                    <a:pt x="14742"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84" name="Freeform 883">
              <a:extLst>
                <a:ext uri="{FF2B5EF4-FFF2-40B4-BE49-F238E27FC236}">
                  <a16:creationId xmlns:a16="http://schemas.microsoft.com/office/drawing/2014/main" id="{CCE110B1-9AA6-D59C-DC64-3016767C29F3}"/>
                </a:ext>
              </a:extLst>
            </p:cNvPr>
            <p:cNvSpPr/>
            <p:nvPr/>
          </p:nvSpPr>
          <p:spPr>
            <a:xfrm>
              <a:off x="5112715" y="1864550"/>
              <a:ext cx="11832" cy="18962"/>
            </a:xfrm>
            <a:custGeom>
              <a:avLst/>
              <a:gdLst>
                <a:gd name="connsiteX0" fmla="*/ 0 w 10920"/>
                <a:gd name="connsiteY0" fmla="*/ 0 h 19375"/>
                <a:gd name="connsiteX1" fmla="*/ 0 w 10920"/>
                <a:gd name="connsiteY1" fmla="*/ 19376 h 19375"/>
              </a:gdLst>
              <a:ahLst/>
              <a:cxnLst>
                <a:cxn ang="0">
                  <a:pos x="connsiteX0" y="connsiteY0"/>
                </a:cxn>
                <a:cxn ang="0">
                  <a:pos x="connsiteX1" y="connsiteY1"/>
                </a:cxn>
              </a:cxnLst>
              <a:rect l="l" t="t" r="r" b="b"/>
              <a:pathLst>
                <a:path w="10920" h="19375">
                  <a:moveTo>
                    <a:pt x="0" y="0"/>
                  </a:moveTo>
                  <a:lnTo>
                    <a:pt x="0" y="19376"/>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85" name="Freeform 884">
              <a:extLst>
                <a:ext uri="{FF2B5EF4-FFF2-40B4-BE49-F238E27FC236}">
                  <a16:creationId xmlns:a16="http://schemas.microsoft.com/office/drawing/2014/main" id="{61D57AED-165B-14DB-974B-4DFA4A2010AB}"/>
                </a:ext>
              </a:extLst>
            </p:cNvPr>
            <p:cNvSpPr/>
            <p:nvPr/>
          </p:nvSpPr>
          <p:spPr>
            <a:xfrm>
              <a:off x="5102066" y="1874081"/>
              <a:ext cx="15973" cy="9928"/>
            </a:xfrm>
            <a:custGeom>
              <a:avLst/>
              <a:gdLst>
                <a:gd name="connsiteX0" fmla="*/ 0 w 14742"/>
                <a:gd name="connsiteY0" fmla="*/ 0 h 10144"/>
                <a:gd name="connsiteX1" fmla="*/ 14742 w 14742"/>
                <a:gd name="connsiteY1" fmla="*/ 0 h 10144"/>
              </a:gdLst>
              <a:ahLst/>
              <a:cxnLst>
                <a:cxn ang="0">
                  <a:pos x="connsiteX0" y="connsiteY0"/>
                </a:cxn>
                <a:cxn ang="0">
                  <a:pos x="connsiteX1" y="connsiteY1"/>
                </a:cxn>
              </a:cxnLst>
              <a:rect l="l" t="t" r="r" b="b"/>
              <a:pathLst>
                <a:path w="14742" h="10144">
                  <a:moveTo>
                    <a:pt x="0" y="0"/>
                  </a:moveTo>
                  <a:lnTo>
                    <a:pt x="14742"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86" name="Freeform 885">
              <a:extLst>
                <a:ext uri="{FF2B5EF4-FFF2-40B4-BE49-F238E27FC236}">
                  <a16:creationId xmlns:a16="http://schemas.microsoft.com/office/drawing/2014/main" id="{18967ECA-0FF7-D090-E7F9-D71A94900FBF}"/>
                </a:ext>
              </a:extLst>
            </p:cNvPr>
            <p:cNvSpPr/>
            <p:nvPr/>
          </p:nvSpPr>
          <p:spPr>
            <a:xfrm>
              <a:off x="5110112" y="1864550"/>
              <a:ext cx="11832" cy="18962"/>
            </a:xfrm>
            <a:custGeom>
              <a:avLst/>
              <a:gdLst>
                <a:gd name="connsiteX0" fmla="*/ 0 w 10920"/>
                <a:gd name="connsiteY0" fmla="*/ 0 h 19375"/>
                <a:gd name="connsiteX1" fmla="*/ 0 w 10920"/>
                <a:gd name="connsiteY1" fmla="*/ 19376 h 19375"/>
              </a:gdLst>
              <a:ahLst/>
              <a:cxnLst>
                <a:cxn ang="0">
                  <a:pos x="connsiteX0" y="connsiteY0"/>
                </a:cxn>
                <a:cxn ang="0">
                  <a:pos x="connsiteX1" y="connsiteY1"/>
                </a:cxn>
              </a:cxnLst>
              <a:rect l="l" t="t" r="r" b="b"/>
              <a:pathLst>
                <a:path w="10920" h="19375">
                  <a:moveTo>
                    <a:pt x="0" y="0"/>
                  </a:moveTo>
                  <a:lnTo>
                    <a:pt x="0" y="19376"/>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87" name="Freeform 886">
              <a:extLst>
                <a:ext uri="{FF2B5EF4-FFF2-40B4-BE49-F238E27FC236}">
                  <a16:creationId xmlns:a16="http://schemas.microsoft.com/office/drawing/2014/main" id="{B1098A42-875D-7743-3ACE-1C4A53FF7E71}"/>
                </a:ext>
              </a:extLst>
            </p:cNvPr>
            <p:cNvSpPr/>
            <p:nvPr/>
          </p:nvSpPr>
          <p:spPr>
            <a:xfrm>
              <a:off x="5096741" y="1874081"/>
              <a:ext cx="15973" cy="9928"/>
            </a:xfrm>
            <a:custGeom>
              <a:avLst/>
              <a:gdLst>
                <a:gd name="connsiteX0" fmla="*/ 0 w 14742"/>
                <a:gd name="connsiteY0" fmla="*/ 0 h 10144"/>
                <a:gd name="connsiteX1" fmla="*/ 14742 w 14742"/>
                <a:gd name="connsiteY1" fmla="*/ 0 h 10144"/>
              </a:gdLst>
              <a:ahLst/>
              <a:cxnLst>
                <a:cxn ang="0">
                  <a:pos x="connsiteX0" y="connsiteY0"/>
                </a:cxn>
                <a:cxn ang="0">
                  <a:pos x="connsiteX1" y="connsiteY1"/>
                </a:cxn>
              </a:cxnLst>
              <a:rect l="l" t="t" r="r" b="b"/>
              <a:pathLst>
                <a:path w="14742" h="10144">
                  <a:moveTo>
                    <a:pt x="0" y="0"/>
                  </a:moveTo>
                  <a:lnTo>
                    <a:pt x="14742"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88" name="Freeform 887">
              <a:extLst>
                <a:ext uri="{FF2B5EF4-FFF2-40B4-BE49-F238E27FC236}">
                  <a16:creationId xmlns:a16="http://schemas.microsoft.com/office/drawing/2014/main" id="{D7615B1B-D03E-02C3-0D1D-F45FB40D621B}"/>
                </a:ext>
              </a:extLst>
            </p:cNvPr>
            <p:cNvSpPr/>
            <p:nvPr/>
          </p:nvSpPr>
          <p:spPr>
            <a:xfrm>
              <a:off x="5104788" y="1864550"/>
              <a:ext cx="11832" cy="18962"/>
            </a:xfrm>
            <a:custGeom>
              <a:avLst/>
              <a:gdLst>
                <a:gd name="connsiteX0" fmla="*/ 0 w 10920"/>
                <a:gd name="connsiteY0" fmla="*/ 0 h 19375"/>
                <a:gd name="connsiteX1" fmla="*/ 0 w 10920"/>
                <a:gd name="connsiteY1" fmla="*/ 19376 h 19375"/>
              </a:gdLst>
              <a:ahLst/>
              <a:cxnLst>
                <a:cxn ang="0">
                  <a:pos x="connsiteX0" y="connsiteY0"/>
                </a:cxn>
                <a:cxn ang="0">
                  <a:pos x="connsiteX1" y="connsiteY1"/>
                </a:cxn>
              </a:cxnLst>
              <a:rect l="l" t="t" r="r" b="b"/>
              <a:pathLst>
                <a:path w="10920" h="19375">
                  <a:moveTo>
                    <a:pt x="0" y="0"/>
                  </a:moveTo>
                  <a:lnTo>
                    <a:pt x="0" y="19376"/>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89" name="Freeform 888">
              <a:extLst>
                <a:ext uri="{FF2B5EF4-FFF2-40B4-BE49-F238E27FC236}">
                  <a16:creationId xmlns:a16="http://schemas.microsoft.com/office/drawing/2014/main" id="{1A111ACA-3134-9E35-6A5E-E828AE74DFC5}"/>
                </a:ext>
              </a:extLst>
            </p:cNvPr>
            <p:cNvSpPr/>
            <p:nvPr/>
          </p:nvSpPr>
          <p:spPr>
            <a:xfrm>
              <a:off x="5091417" y="1874081"/>
              <a:ext cx="14671" cy="9928"/>
            </a:xfrm>
            <a:custGeom>
              <a:avLst/>
              <a:gdLst>
                <a:gd name="connsiteX0" fmla="*/ 0 w 13540"/>
                <a:gd name="connsiteY0" fmla="*/ 0 h 10144"/>
                <a:gd name="connsiteX1" fmla="*/ 13541 w 13540"/>
                <a:gd name="connsiteY1" fmla="*/ 0 h 10144"/>
              </a:gdLst>
              <a:ahLst/>
              <a:cxnLst>
                <a:cxn ang="0">
                  <a:pos x="connsiteX0" y="connsiteY0"/>
                </a:cxn>
                <a:cxn ang="0">
                  <a:pos x="connsiteX1" y="connsiteY1"/>
                </a:cxn>
              </a:cxnLst>
              <a:rect l="l" t="t" r="r" b="b"/>
              <a:pathLst>
                <a:path w="13540" h="10144">
                  <a:moveTo>
                    <a:pt x="0" y="0"/>
                  </a:moveTo>
                  <a:lnTo>
                    <a:pt x="13541"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90" name="Freeform 889">
              <a:extLst>
                <a:ext uri="{FF2B5EF4-FFF2-40B4-BE49-F238E27FC236}">
                  <a16:creationId xmlns:a16="http://schemas.microsoft.com/office/drawing/2014/main" id="{F3E9B9C0-9B6E-3AE0-79A8-A44090B35B38}"/>
                </a:ext>
              </a:extLst>
            </p:cNvPr>
            <p:cNvSpPr/>
            <p:nvPr/>
          </p:nvSpPr>
          <p:spPr>
            <a:xfrm>
              <a:off x="5099345" y="1864550"/>
              <a:ext cx="11832" cy="18962"/>
            </a:xfrm>
            <a:custGeom>
              <a:avLst/>
              <a:gdLst>
                <a:gd name="connsiteX0" fmla="*/ 0 w 10920"/>
                <a:gd name="connsiteY0" fmla="*/ 0 h 19375"/>
                <a:gd name="connsiteX1" fmla="*/ 0 w 10920"/>
                <a:gd name="connsiteY1" fmla="*/ 19376 h 19375"/>
              </a:gdLst>
              <a:ahLst/>
              <a:cxnLst>
                <a:cxn ang="0">
                  <a:pos x="connsiteX0" y="connsiteY0"/>
                </a:cxn>
                <a:cxn ang="0">
                  <a:pos x="connsiteX1" y="connsiteY1"/>
                </a:cxn>
              </a:cxnLst>
              <a:rect l="l" t="t" r="r" b="b"/>
              <a:pathLst>
                <a:path w="10920" h="19375">
                  <a:moveTo>
                    <a:pt x="0" y="0"/>
                  </a:moveTo>
                  <a:lnTo>
                    <a:pt x="0" y="19376"/>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91" name="Freeform 890">
              <a:extLst>
                <a:ext uri="{FF2B5EF4-FFF2-40B4-BE49-F238E27FC236}">
                  <a16:creationId xmlns:a16="http://schemas.microsoft.com/office/drawing/2014/main" id="{2C2C0612-A69E-2E30-D755-A9137AE95746}"/>
                </a:ext>
              </a:extLst>
            </p:cNvPr>
            <p:cNvSpPr/>
            <p:nvPr/>
          </p:nvSpPr>
          <p:spPr>
            <a:xfrm>
              <a:off x="5084673" y="1874081"/>
              <a:ext cx="16092" cy="9928"/>
            </a:xfrm>
            <a:custGeom>
              <a:avLst/>
              <a:gdLst>
                <a:gd name="connsiteX0" fmla="*/ 0 w 14851"/>
                <a:gd name="connsiteY0" fmla="*/ 0 h 10144"/>
                <a:gd name="connsiteX1" fmla="*/ 14851 w 14851"/>
                <a:gd name="connsiteY1" fmla="*/ 0 h 10144"/>
              </a:gdLst>
              <a:ahLst/>
              <a:cxnLst>
                <a:cxn ang="0">
                  <a:pos x="connsiteX0" y="connsiteY0"/>
                </a:cxn>
                <a:cxn ang="0">
                  <a:pos x="connsiteX1" y="connsiteY1"/>
                </a:cxn>
              </a:cxnLst>
              <a:rect l="l" t="t" r="r" b="b"/>
              <a:pathLst>
                <a:path w="14851" h="10144">
                  <a:moveTo>
                    <a:pt x="0" y="0"/>
                  </a:moveTo>
                  <a:lnTo>
                    <a:pt x="14851"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92" name="Freeform 891">
              <a:extLst>
                <a:ext uri="{FF2B5EF4-FFF2-40B4-BE49-F238E27FC236}">
                  <a16:creationId xmlns:a16="http://schemas.microsoft.com/office/drawing/2014/main" id="{50697D0F-61AC-84BF-D021-0216045B1EAC}"/>
                </a:ext>
              </a:extLst>
            </p:cNvPr>
            <p:cNvSpPr/>
            <p:nvPr/>
          </p:nvSpPr>
          <p:spPr>
            <a:xfrm>
              <a:off x="5092718" y="1864550"/>
              <a:ext cx="11832" cy="18962"/>
            </a:xfrm>
            <a:custGeom>
              <a:avLst/>
              <a:gdLst>
                <a:gd name="connsiteX0" fmla="*/ 0 w 10920"/>
                <a:gd name="connsiteY0" fmla="*/ 0 h 19375"/>
                <a:gd name="connsiteX1" fmla="*/ 0 w 10920"/>
                <a:gd name="connsiteY1" fmla="*/ 19376 h 19375"/>
              </a:gdLst>
              <a:ahLst/>
              <a:cxnLst>
                <a:cxn ang="0">
                  <a:pos x="connsiteX0" y="connsiteY0"/>
                </a:cxn>
                <a:cxn ang="0">
                  <a:pos x="connsiteX1" y="connsiteY1"/>
                </a:cxn>
              </a:cxnLst>
              <a:rect l="l" t="t" r="r" b="b"/>
              <a:pathLst>
                <a:path w="10920" h="19375">
                  <a:moveTo>
                    <a:pt x="0" y="0"/>
                  </a:moveTo>
                  <a:lnTo>
                    <a:pt x="0" y="19376"/>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93" name="Freeform 892">
              <a:extLst>
                <a:ext uri="{FF2B5EF4-FFF2-40B4-BE49-F238E27FC236}">
                  <a16:creationId xmlns:a16="http://schemas.microsoft.com/office/drawing/2014/main" id="{50D5DA81-26AE-6E47-8B68-A9616AAFC3E8}"/>
                </a:ext>
              </a:extLst>
            </p:cNvPr>
            <p:cNvSpPr/>
            <p:nvPr/>
          </p:nvSpPr>
          <p:spPr>
            <a:xfrm>
              <a:off x="4925766" y="1874081"/>
              <a:ext cx="19996" cy="9928"/>
            </a:xfrm>
            <a:custGeom>
              <a:avLst/>
              <a:gdLst>
                <a:gd name="connsiteX0" fmla="*/ 0 w 18454"/>
                <a:gd name="connsiteY0" fmla="*/ 0 h 10144"/>
                <a:gd name="connsiteX1" fmla="*/ 18455 w 18454"/>
                <a:gd name="connsiteY1" fmla="*/ 0 h 10144"/>
              </a:gdLst>
              <a:ahLst/>
              <a:cxnLst>
                <a:cxn ang="0">
                  <a:pos x="connsiteX0" y="connsiteY0"/>
                </a:cxn>
                <a:cxn ang="0">
                  <a:pos x="connsiteX1" y="connsiteY1"/>
                </a:cxn>
              </a:cxnLst>
              <a:rect l="l" t="t" r="r" b="b"/>
              <a:pathLst>
                <a:path w="18454" h="10144">
                  <a:moveTo>
                    <a:pt x="0" y="0"/>
                  </a:moveTo>
                  <a:lnTo>
                    <a:pt x="18455"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94" name="Freeform 893">
              <a:extLst>
                <a:ext uri="{FF2B5EF4-FFF2-40B4-BE49-F238E27FC236}">
                  <a16:creationId xmlns:a16="http://schemas.microsoft.com/office/drawing/2014/main" id="{8B749090-4B58-2E56-EF0E-8596C077449C}"/>
                </a:ext>
              </a:extLst>
            </p:cNvPr>
            <p:cNvSpPr/>
            <p:nvPr/>
          </p:nvSpPr>
          <p:spPr>
            <a:xfrm>
              <a:off x="4936415" y="1864550"/>
              <a:ext cx="11832" cy="18962"/>
            </a:xfrm>
            <a:custGeom>
              <a:avLst/>
              <a:gdLst>
                <a:gd name="connsiteX0" fmla="*/ 0 w 10920"/>
                <a:gd name="connsiteY0" fmla="*/ 0 h 19375"/>
                <a:gd name="connsiteX1" fmla="*/ 0 w 10920"/>
                <a:gd name="connsiteY1" fmla="*/ 19376 h 19375"/>
              </a:gdLst>
              <a:ahLst/>
              <a:cxnLst>
                <a:cxn ang="0">
                  <a:pos x="connsiteX0" y="connsiteY0"/>
                </a:cxn>
                <a:cxn ang="0">
                  <a:pos x="connsiteX1" y="connsiteY1"/>
                </a:cxn>
              </a:cxnLst>
              <a:rect l="l" t="t" r="r" b="b"/>
              <a:pathLst>
                <a:path w="10920" h="19375">
                  <a:moveTo>
                    <a:pt x="0" y="0"/>
                  </a:moveTo>
                  <a:lnTo>
                    <a:pt x="0" y="19376"/>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95" name="Freeform 894">
              <a:extLst>
                <a:ext uri="{FF2B5EF4-FFF2-40B4-BE49-F238E27FC236}">
                  <a16:creationId xmlns:a16="http://schemas.microsoft.com/office/drawing/2014/main" id="{27887DE9-487F-A66E-8D1F-2CFA293857A0}"/>
                </a:ext>
              </a:extLst>
            </p:cNvPr>
            <p:cNvSpPr/>
            <p:nvPr/>
          </p:nvSpPr>
          <p:spPr>
            <a:xfrm>
              <a:off x="4885654" y="1874081"/>
              <a:ext cx="18694" cy="9928"/>
            </a:xfrm>
            <a:custGeom>
              <a:avLst/>
              <a:gdLst>
                <a:gd name="connsiteX0" fmla="*/ 0 w 17253"/>
                <a:gd name="connsiteY0" fmla="*/ 0 h 10144"/>
                <a:gd name="connsiteX1" fmla="*/ 17254 w 17253"/>
                <a:gd name="connsiteY1" fmla="*/ 0 h 10144"/>
              </a:gdLst>
              <a:ahLst/>
              <a:cxnLst>
                <a:cxn ang="0">
                  <a:pos x="connsiteX0" y="connsiteY0"/>
                </a:cxn>
                <a:cxn ang="0">
                  <a:pos x="connsiteX1" y="connsiteY1"/>
                </a:cxn>
              </a:cxnLst>
              <a:rect l="l" t="t" r="r" b="b"/>
              <a:pathLst>
                <a:path w="17253" h="10144">
                  <a:moveTo>
                    <a:pt x="0" y="0"/>
                  </a:moveTo>
                  <a:lnTo>
                    <a:pt x="17254"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96" name="Freeform 895">
              <a:extLst>
                <a:ext uri="{FF2B5EF4-FFF2-40B4-BE49-F238E27FC236}">
                  <a16:creationId xmlns:a16="http://schemas.microsoft.com/office/drawing/2014/main" id="{748C4911-FDE8-0771-1592-3EC3309EF8CB}"/>
                </a:ext>
              </a:extLst>
            </p:cNvPr>
            <p:cNvSpPr/>
            <p:nvPr/>
          </p:nvSpPr>
          <p:spPr>
            <a:xfrm>
              <a:off x="4895002" y="1864550"/>
              <a:ext cx="11832" cy="18962"/>
            </a:xfrm>
            <a:custGeom>
              <a:avLst/>
              <a:gdLst>
                <a:gd name="connsiteX0" fmla="*/ 0 w 10920"/>
                <a:gd name="connsiteY0" fmla="*/ 0 h 19375"/>
                <a:gd name="connsiteX1" fmla="*/ 0 w 10920"/>
                <a:gd name="connsiteY1" fmla="*/ 19376 h 19375"/>
              </a:gdLst>
              <a:ahLst/>
              <a:cxnLst>
                <a:cxn ang="0">
                  <a:pos x="connsiteX0" y="connsiteY0"/>
                </a:cxn>
                <a:cxn ang="0">
                  <a:pos x="connsiteX1" y="connsiteY1"/>
                </a:cxn>
              </a:cxnLst>
              <a:rect l="l" t="t" r="r" b="b"/>
              <a:pathLst>
                <a:path w="10920" h="19375">
                  <a:moveTo>
                    <a:pt x="0" y="0"/>
                  </a:moveTo>
                  <a:lnTo>
                    <a:pt x="0" y="19376"/>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97" name="Freeform 896">
              <a:extLst>
                <a:ext uri="{FF2B5EF4-FFF2-40B4-BE49-F238E27FC236}">
                  <a16:creationId xmlns:a16="http://schemas.microsoft.com/office/drawing/2014/main" id="{F19653BA-5D01-D00C-1FAC-7BF68395E251}"/>
                </a:ext>
              </a:extLst>
            </p:cNvPr>
            <p:cNvSpPr/>
            <p:nvPr/>
          </p:nvSpPr>
          <p:spPr>
            <a:xfrm>
              <a:off x="4869562" y="1855018"/>
              <a:ext cx="20115" cy="9928"/>
            </a:xfrm>
            <a:custGeom>
              <a:avLst/>
              <a:gdLst>
                <a:gd name="connsiteX0" fmla="*/ 0 w 18564"/>
                <a:gd name="connsiteY0" fmla="*/ 0 h 10144"/>
                <a:gd name="connsiteX1" fmla="*/ 18564 w 18564"/>
                <a:gd name="connsiteY1" fmla="*/ 0 h 10144"/>
              </a:gdLst>
              <a:ahLst/>
              <a:cxnLst>
                <a:cxn ang="0">
                  <a:pos x="connsiteX0" y="connsiteY0"/>
                </a:cxn>
                <a:cxn ang="0">
                  <a:pos x="connsiteX1" y="connsiteY1"/>
                </a:cxn>
              </a:cxnLst>
              <a:rect l="l" t="t" r="r" b="b"/>
              <a:pathLst>
                <a:path w="18564" h="10144">
                  <a:moveTo>
                    <a:pt x="0" y="0"/>
                  </a:moveTo>
                  <a:lnTo>
                    <a:pt x="18564"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98" name="Freeform 897">
              <a:extLst>
                <a:ext uri="{FF2B5EF4-FFF2-40B4-BE49-F238E27FC236}">
                  <a16:creationId xmlns:a16="http://schemas.microsoft.com/office/drawing/2014/main" id="{AA3DEED2-0690-6B8F-FDD6-1D6D1FFB1A84}"/>
                </a:ext>
              </a:extLst>
            </p:cNvPr>
            <p:cNvSpPr/>
            <p:nvPr/>
          </p:nvSpPr>
          <p:spPr>
            <a:xfrm>
              <a:off x="4878909" y="1845488"/>
              <a:ext cx="11832" cy="19062"/>
            </a:xfrm>
            <a:custGeom>
              <a:avLst/>
              <a:gdLst>
                <a:gd name="connsiteX0" fmla="*/ 0 w 10920"/>
                <a:gd name="connsiteY0" fmla="*/ 0 h 19477"/>
                <a:gd name="connsiteX1" fmla="*/ 0 w 10920"/>
                <a:gd name="connsiteY1" fmla="*/ 19477 h 19477"/>
              </a:gdLst>
              <a:ahLst/>
              <a:cxnLst>
                <a:cxn ang="0">
                  <a:pos x="connsiteX0" y="connsiteY0"/>
                </a:cxn>
                <a:cxn ang="0">
                  <a:pos x="connsiteX1" y="connsiteY1"/>
                </a:cxn>
              </a:cxnLst>
              <a:rect l="l" t="t" r="r" b="b"/>
              <a:pathLst>
                <a:path w="10920" h="19477">
                  <a:moveTo>
                    <a:pt x="0" y="0"/>
                  </a:moveTo>
                  <a:lnTo>
                    <a:pt x="0" y="19477"/>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899" name="Freeform 898">
              <a:extLst>
                <a:ext uri="{FF2B5EF4-FFF2-40B4-BE49-F238E27FC236}">
                  <a16:creationId xmlns:a16="http://schemas.microsoft.com/office/drawing/2014/main" id="{152BBD99-0680-9484-F6F7-47F99FDDD829}"/>
                </a:ext>
              </a:extLst>
            </p:cNvPr>
            <p:cNvSpPr/>
            <p:nvPr/>
          </p:nvSpPr>
          <p:spPr>
            <a:xfrm>
              <a:off x="4822824" y="1855018"/>
              <a:ext cx="20115" cy="9928"/>
            </a:xfrm>
            <a:custGeom>
              <a:avLst/>
              <a:gdLst>
                <a:gd name="connsiteX0" fmla="*/ 0 w 18564"/>
                <a:gd name="connsiteY0" fmla="*/ 0 h 10144"/>
                <a:gd name="connsiteX1" fmla="*/ 18564 w 18564"/>
                <a:gd name="connsiteY1" fmla="*/ 0 h 10144"/>
              </a:gdLst>
              <a:ahLst/>
              <a:cxnLst>
                <a:cxn ang="0">
                  <a:pos x="connsiteX0" y="connsiteY0"/>
                </a:cxn>
                <a:cxn ang="0">
                  <a:pos x="connsiteX1" y="connsiteY1"/>
                </a:cxn>
              </a:cxnLst>
              <a:rect l="l" t="t" r="r" b="b"/>
              <a:pathLst>
                <a:path w="18564" h="10144">
                  <a:moveTo>
                    <a:pt x="0" y="0"/>
                  </a:moveTo>
                  <a:lnTo>
                    <a:pt x="18564"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900" name="Freeform 899">
              <a:extLst>
                <a:ext uri="{FF2B5EF4-FFF2-40B4-BE49-F238E27FC236}">
                  <a16:creationId xmlns:a16="http://schemas.microsoft.com/office/drawing/2014/main" id="{FE2D5AC0-85BE-A871-417D-19E4C2BEBFCE}"/>
                </a:ext>
              </a:extLst>
            </p:cNvPr>
            <p:cNvSpPr/>
            <p:nvPr/>
          </p:nvSpPr>
          <p:spPr>
            <a:xfrm>
              <a:off x="4833473" y="1845488"/>
              <a:ext cx="11832" cy="19062"/>
            </a:xfrm>
            <a:custGeom>
              <a:avLst/>
              <a:gdLst>
                <a:gd name="connsiteX0" fmla="*/ 0 w 10920"/>
                <a:gd name="connsiteY0" fmla="*/ 0 h 19477"/>
                <a:gd name="connsiteX1" fmla="*/ 0 w 10920"/>
                <a:gd name="connsiteY1" fmla="*/ 19477 h 19477"/>
              </a:gdLst>
              <a:ahLst/>
              <a:cxnLst>
                <a:cxn ang="0">
                  <a:pos x="connsiteX0" y="connsiteY0"/>
                </a:cxn>
                <a:cxn ang="0">
                  <a:pos x="connsiteX1" y="connsiteY1"/>
                </a:cxn>
              </a:cxnLst>
              <a:rect l="l" t="t" r="r" b="b"/>
              <a:pathLst>
                <a:path w="10920" h="19477">
                  <a:moveTo>
                    <a:pt x="0" y="0"/>
                  </a:moveTo>
                  <a:lnTo>
                    <a:pt x="0" y="19477"/>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901" name="Freeform 900">
              <a:extLst>
                <a:ext uri="{FF2B5EF4-FFF2-40B4-BE49-F238E27FC236}">
                  <a16:creationId xmlns:a16="http://schemas.microsoft.com/office/drawing/2014/main" id="{051195B6-1BD4-7A15-86C2-782E52383127}"/>
                </a:ext>
              </a:extLst>
            </p:cNvPr>
            <p:cNvSpPr/>
            <p:nvPr/>
          </p:nvSpPr>
          <p:spPr>
            <a:xfrm>
              <a:off x="4825546" y="1855018"/>
              <a:ext cx="18694" cy="9928"/>
            </a:xfrm>
            <a:custGeom>
              <a:avLst/>
              <a:gdLst>
                <a:gd name="connsiteX0" fmla="*/ 0 w 17253"/>
                <a:gd name="connsiteY0" fmla="*/ 0 h 10144"/>
                <a:gd name="connsiteX1" fmla="*/ 17254 w 17253"/>
                <a:gd name="connsiteY1" fmla="*/ 0 h 10144"/>
              </a:gdLst>
              <a:ahLst/>
              <a:cxnLst>
                <a:cxn ang="0">
                  <a:pos x="connsiteX0" y="connsiteY0"/>
                </a:cxn>
                <a:cxn ang="0">
                  <a:pos x="connsiteX1" y="connsiteY1"/>
                </a:cxn>
              </a:cxnLst>
              <a:rect l="l" t="t" r="r" b="b"/>
              <a:pathLst>
                <a:path w="17253" h="10144">
                  <a:moveTo>
                    <a:pt x="0" y="0"/>
                  </a:moveTo>
                  <a:lnTo>
                    <a:pt x="17254"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902" name="Freeform 901">
              <a:extLst>
                <a:ext uri="{FF2B5EF4-FFF2-40B4-BE49-F238E27FC236}">
                  <a16:creationId xmlns:a16="http://schemas.microsoft.com/office/drawing/2014/main" id="{0AB6B984-657D-2D80-81EB-1FE50EABD816}"/>
                </a:ext>
              </a:extLst>
            </p:cNvPr>
            <p:cNvSpPr/>
            <p:nvPr/>
          </p:nvSpPr>
          <p:spPr>
            <a:xfrm>
              <a:off x="4834894" y="1845488"/>
              <a:ext cx="11832" cy="19062"/>
            </a:xfrm>
            <a:custGeom>
              <a:avLst/>
              <a:gdLst>
                <a:gd name="connsiteX0" fmla="*/ 0 w 10920"/>
                <a:gd name="connsiteY0" fmla="*/ 0 h 19477"/>
                <a:gd name="connsiteX1" fmla="*/ 0 w 10920"/>
                <a:gd name="connsiteY1" fmla="*/ 19477 h 19477"/>
              </a:gdLst>
              <a:ahLst/>
              <a:cxnLst>
                <a:cxn ang="0">
                  <a:pos x="connsiteX0" y="connsiteY0"/>
                </a:cxn>
                <a:cxn ang="0">
                  <a:pos x="connsiteX1" y="connsiteY1"/>
                </a:cxn>
              </a:cxnLst>
              <a:rect l="l" t="t" r="r" b="b"/>
              <a:pathLst>
                <a:path w="10920" h="19477">
                  <a:moveTo>
                    <a:pt x="0" y="0"/>
                  </a:moveTo>
                  <a:lnTo>
                    <a:pt x="0" y="19477"/>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903" name="Freeform 902">
              <a:extLst>
                <a:ext uri="{FF2B5EF4-FFF2-40B4-BE49-F238E27FC236}">
                  <a16:creationId xmlns:a16="http://schemas.microsoft.com/office/drawing/2014/main" id="{01603842-992A-9D3D-CF37-D91E9696C7DD}"/>
                </a:ext>
              </a:extLst>
            </p:cNvPr>
            <p:cNvSpPr/>
            <p:nvPr/>
          </p:nvSpPr>
          <p:spPr>
            <a:xfrm>
              <a:off x="4829569" y="1855018"/>
              <a:ext cx="19996" cy="9928"/>
            </a:xfrm>
            <a:custGeom>
              <a:avLst/>
              <a:gdLst>
                <a:gd name="connsiteX0" fmla="*/ 0 w 18454"/>
                <a:gd name="connsiteY0" fmla="*/ 0 h 10144"/>
                <a:gd name="connsiteX1" fmla="*/ 18455 w 18454"/>
                <a:gd name="connsiteY1" fmla="*/ 0 h 10144"/>
              </a:gdLst>
              <a:ahLst/>
              <a:cxnLst>
                <a:cxn ang="0">
                  <a:pos x="connsiteX0" y="connsiteY0"/>
                </a:cxn>
                <a:cxn ang="0">
                  <a:pos x="connsiteX1" y="connsiteY1"/>
                </a:cxn>
              </a:cxnLst>
              <a:rect l="l" t="t" r="r" b="b"/>
              <a:pathLst>
                <a:path w="18454" h="10144">
                  <a:moveTo>
                    <a:pt x="0" y="0"/>
                  </a:moveTo>
                  <a:lnTo>
                    <a:pt x="18455"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904" name="Freeform 903">
              <a:extLst>
                <a:ext uri="{FF2B5EF4-FFF2-40B4-BE49-F238E27FC236}">
                  <a16:creationId xmlns:a16="http://schemas.microsoft.com/office/drawing/2014/main" id="{DA956F5B-6EAC-A360-2942-F83E5A66A94B}"/>
                </a:ext>
              </a:extLst>
            </p:cNvPr>
            <p:cNvSpPr/>
            <p:nvPr/>
          </p:nvSpPr>
          <p:spPr>
            <a:xfrm>
              <a:off x="4838917" y="1845488"/>
              <a:ext cx="11832" cy="19062"/>
            </a:xfrm>
            <a:custGeom>
              <a:avLst/>
              <a:gdLst>
                <a:gd name="connsiteX0" fmla="*/ 0 w 10920"/>
                <a:gd name="connsiteY0" fmla="*/ 0 h 19477"/>
                <a:gd name="connsiteX1" fmla="*/ 0 w 10920"/>
                <a:gd name="connsiteY1" fmla="*/ 19477 h 19477"/>
              </a:gdLst>
              <a:ahLst/>
              <a:cxnLst>
                <a:cxn ang="0">
                  <a:pos x="connsiteX0" y="connsiteY0"/>
                </a:cxn>
                <a:cxn ang="0">
                  <a:pos x="connsiteX1" y="connsiteY1"/>
                </a:cxn>
              </a:cxnLst>
              <a:rect l="l" t="t" r="r" b="b"/>
              <a:pathLst>
                <a:path w="10920" h="19477">
                  <a:moveTo>
                    <a:pt x="0" y="0"/>
                  </a:moveTo>
                  <a:lnTo>
                    <a:pt x="0" y="19477"/>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905" name="Freeform 904">
              <a:extLst>
                <a:ext uri="{FF2B5EF4-FFF2-40B4-BE49-F238E27FC236}">
                  <a16:creationId xmlns:a16="http://schemas.microsoft.com/office/drawing/2014/main" id="{9D96D6CD-23BB-CE37-A46C-DB350A9400C2}"/>
                </a:ext>
              </a:extLst>
            </p:cNvPr>
            <p:cNvSpPr/>
            <p:nvPr/>
          </p:nvSpPr>
          <p:spPr>
            <a:xfrm>
              <a:off x="4820222" y="1825631"/>
              <a:ext cx="19996" cy="9928"/>
            </a:xfrm>
            <a:custGeom>
              <a:avLst/>
              <a:gdLst>
                <a:gd name="connsiteX0" fmla="*/ 0 w 18454"/>
                <a:gd name="connsiteY0" fmla="*/ 0 h 10144"/>
                <a:gd name="connsiteX1" fmla="*/ 18455 w 18454"/>
                <a:gd name="connsiteY1" fmla="*/ 0 h 10144"/>
              </a:gdLst>
              <a:ahLst/>
              <a:cxnLst>
                <a:cxn ang="0">
                  <a:pos x="connsiteX0" y="connsiteY0"/>
                </a:cxn>
                <a:cxn ang="0">
                  <a:pos x="connsiteX1" y="connsiteY1"/>
                </a:cxn>
              </a:cxnLst>
              <a:rect l="l" t="t" r="r" b="b"/>
              <a:pathLst>
                <a:path w="18454" h="10144">
                  <a:moveTo>
                    <a:pt x="0" y="0"/>
                  </a:moveTo>
                  <a:lnTo>
                    <a:pt x="18455"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906" name="Freeform 905">
              <a:extLst>
                <a:ext uri="{FF2B5EF4-FFF2-40B4-BE49-F238E27FC236}">
                  <a16:creationId xmlns:a16="http://schemas.microsoft.com/office/drawing/2014/main" id="{CAE99C3F-98C8-04E5-272A-DD0257980B34}"/>
                </a:ext>
              </a:extLst>
            </p:cNvPr>
            <p:cNvSpPr/>
            <p:nvPr/>
          </p:nvSpPr>
          <p:spPr>
            <a:xfrm>
              <a:off x="4830871" y="1816100"/>
              <a:ext cx="11832" cy="19062"/>
            </a:xfrm>
            <a:custGeom>
              <a:avLst/>
              <a:gdLst>
                <a:gd name="connsiteX0" fmla="*/ 0 w 10920"/>
                <a:gd name="connsiteY0" fmla="*/ 0 h 19477"/>
                <a:gd name="connsiteX1" fmla="*/ 0 w 10920"/>
                <a:gd name="connsiteY1" fmla="*/ 19477 h 19477"/>
              </a:gdLst>
              <a:ahLst/>
              <a:cxnLst>
                <a:cxn ang="0">
                  <a:pos x="connsiteX0" y="connsiteY0"/>
                </a:cxn>
                <a:cxn ang="0">
                  <a:pos x="connsiteX1" y="connsiteY1"/>
                </a:cxn>
              </a:cxnLst>
              <a:rect l="l" t="t" r="r" b="b"/>
              <a:pathLst>
                <a:path w="10920" h="19477">
                  <a:moveTo>
                    <a:pt x="0" y="0"/>
                  </a:moveTo>
                  <a:lnTo>
                    <a:pt x="0" y="19477"/>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907" name="Freeform 906">
              <a:extLst>
                <a:ext uri="{FF2B5EF4-FFF2-40B4-BE49-F238E27FC236}">
                  <a16:creationId xmlns:a16="http://schemas.microsoft.com/office/drawing/2014/main" id="{5BD560FB-DCD2-6C56-3D66-F281C57256C1}"/>
                </a:ext>
              </a:extLst>
            </p:cNvPr>
            <p:cNvSpPr/>
            <p:nvPr/>
          </p:nvSpPr>
          <p:spPr>
            <a:xfrm>
              <a:off x="4817500" y="1810937"/>
              <a:ext cx="19996" cy="9928"/>
            </a:xfrm>
            <a:custGeom>
              <a:avLst/>
              <a:gdLst>
                <a:gd name="connsiteX0" fmla="*/ 0 w 18454"/>
                <a:gd name="connsiteY0" fmla="*/ 0 h 10144"/>
                <a:gd name="connsiteX1" fmla="*/ 18455 w 18454"/>
                <a:gd name="connsiteY1" fmla="*/ 0 h 10144"/>
              </a:gdLst>
              <a:ahLst/>
              <a:cxnLst>
                <a:cxn ang="0">
                  <a:pos x="connsiteX0" y="connsiteY0"/>
                </a:cxn>
                <a:cxn ang="0">
                  <a:pos x="connsiteX1" y="connsiteY1"/>
                </a:cxn>
              </a:cxnLst>
              <a:rect l="l" t="t" r="r" b="b"/>
              <a:pathLst>
                <a:path w="18454" h="10144">
                  <a:moveTo>
                    <a:pt x="0" y="0"/>
                  </a:moveTo>
                  <a:lnTo>
                    <a:pt x="18455"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908" name="Freeform 907">
              <a:extLst>
                <a:ext uri="{FF2B5EF4-FFF2-40B4-BE49-F238E27FC236}">
                  <a16:creationId xmlns:a16="http://schemas.microsoft.com/office/drawing/2014/main" id="{D5D0B176-388A-7D14-3A65-E484E00CC2E9}"/>
                </a:ext>
              </a:extLst>
            </p:cNvPr>
            <p:cNvSpPr/>
            <p:nvPr/>
          </p:nvSpPr>
          <p:spPr>
            <a:xfrm>
              <a:off x="4826848" y="1801407"/>
              <a:ext cx="11832" cy="18168"/>
            </a:xfrm>
            <a:custGeom>
              <a:avLst/>
              <a:gdLst>
                <a:gd name="connsiteX0" fmla="*/ 0 w 10920"/>
                <a:gd name="connsiteY0" fmla="*/ 0 h 18564"/>
                <a:gd name="connsiteX1" fmla="*/ 0 w 10920"/>
                <a:gd name="connsiteY1" fmla="*/ 18564 h 18564"/>
              </a:gdLst>
              <a:ahLst/>
              <a:cxnLst>
                <a:cxn ang="0">
                  <a:pos x="connsiteX0" y="connsiteY0"/>
                </a:cxn>
                <a:cxn ang="0">
                  <a:pos x="connsiteX1" y="connsiteY1"/>
                </a:cxn>
              </a:cxnLst>
              <a:rect l="l" t="t" r="r" b="b"/>
              <a:pathLst>
                <a:path w="10920" h="18564">
                  <a:moveTo>
                    <a:pt x="0" y="0"/>
                  </a:moveTo>
                  <a:lnTo>
                    <a:pt x="0" y="18564"/>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909" name="Freeform 908">
              <a:extLst>
                <a:ext uri="{FF2B5EF4-FFF2-40B4-BE49-F238E27FC236}">
                  <a16:creationId xmlns:a16="http://schemas.microsoft.com/office/drawing/2014/main" id="{896F5B8A-CDB9-36DB-543A-F178ADAA3B65}"/>
                </a:ext>
              </a:extLst>
            </p:cNvPr>
            <p:cNvSpPr/>
            <p:nvPr/>
          </p:nvSpPr>
          <p:spPr>
            <a:xfrm>
              <a:off x="4809455" y="1795450"/>
              <a:ext cx="20115" cy="9928"/>
            </a:xfrm>
            <a:custGeom>
              <a:avLst/>
              <a:gdLst>
                <a:gd name="connsiteX0" fmla="*/ 0 w 18564"/>
                <a:gd name="connsiteY0" fmla="*/ 0 h 10144"/>
                <a:gd name="connsiteX1" fmla="*/ 18564 w 18564"/>
                <a:gd name="connsiteY1" fmla="*/ 0 h 10144"/>
              </a:gdLst>
              <a:ahLst/>
              <a:cxnLst>
                <a:cxn ang="0">
                  <a:pos x="connsiteX0" y="connsiteY0"/>
                </a:cxn>
                <a:cxn ang="0">
                  <a:pos x="connsiteX1" y="connsiteY1"/>
                </a:cxn>
              </a:cxnLst>
              <a:rect l="l" t="t" r="r" b="b"/>
              <a:pathLst>
                <a:path w="18564" h="10144">
                  <a:moveTo>
                    <a:pt x="0" y="0"/>
                  </a:moveTo>
                  <a:lnTo>
                    <a:pt x="18564"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910" name="Freeform 909">
              <a:extLst>
                <a:ext uri="{FF2B5EF4-FFF2-40B4-BE49-F238E27FC236}">
                  <a16:creationId xmlns:a16="http://schemas.microsoft.com/office/drawing/2014/main" id="{7760A48C-69A2-8AF7-1C12-0C8792A8D754}"/>
                </a:ext>
              </a:extLst>
            </p:cNvPr>
            <p:cNvSpPr/>
            <p:nvPr/>
          </p:nvSpPr>
          <p:spPr>
            <a:xfrm>
              <a:off x="4818801" y="1785918"/>
              <a:ext cx="11832" cy="18962"/>
            </a:xfrm>
            <a:custGeom>
              <a:avLst/>
              <a:gdLst>
                <a:gd name="connsiteX0" fmla="*/ 0 w 10920"/>
                <a:gd name="connsiteY0" fmla="*/ 0 h 19375"/>
                <a:gd name="connsiteX1" fmla="*/ 0 w 10920"/>
                <a:gd name="connsiteY1" fmla="*/ 19376 h 19375"/>
              </a:gdLst>
              <a:ahLst/>
              <a:cxnLst>
                <a:cxn ang="0">
                  <a:pos x="connsiteX0" y="connsiteY0"/>
                </a:cxn>
                <a:cxn ang="0">
                  <a:pos x="connsiteX1" y="connsiteY1"/>
                </a:cxn>
              </a:cxnLst>
              <a:rect l="l" t="t" r="r" b="b"/>
              <a:pathLst>
                <a:path w="10920" h="19375">
                  <a:moveTo>
                    <a:pt x="0" y="0"/>
                  </a:moveTo>
                  <a:lnTo>
                    <a:pt x="0" y="19376"/>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911" name="Freeform 910">
              <a:extLst>
                <a:ext uri="{FF2B5EF4-FFF2-40B4-BE49-F238E27FC236}">
                  <a16:creationId xmlns:a16="http://schemas.microsoft.com/office/drawing/2014/main" id="{DE4A9C73-5424-BEDF-89A4-4D48CB5766E8}"/>
                </a:ext>
              </a:extLst>
            </p:cNvPr>
            <p:cNvSpPr/>
            <p:nvPr/>
          </p:nvSpPr>
          <p:spPr>
            <a:xfrm>
              <a:off x="4792061" y="1781551"/>
              <a:ext cx="16092" cy="9928"/>
            </a:xfrm>
            <a:custGeom>
              <a:avLst/>
              <a:gdLst>
                <a:gd name="connsiteX0" fmla="*/ 0 w 14851"/>
                <a:gd name="connsiteY0" fmla="*/ 0 h 10144"/>
                <a:gd name="connsiteX1" fmla="*/ 14851 w 14851"/>
                <a:gd name="connsiteY1" fmla="*/ 0 h 10144"/>
              </a:gdLst>
              <a:ahLst/>
              <a:cxnLst>
                <a:cxn ang="0">
                  <a:pos x="connsiteX0" y="connsiteY0"/>
                </a:cxn>
                <a:cxn ang="0">
                  <a:pos x="connsiteX1" y="connsiteY1"/>
                </a:cxn>
              </a:cxnLst>
              <a:rect l="l" t="t" r="r" b="b"/>
              <a:pathLst>
                <a:path w="14851" h="10144">
                  <a:moveTo>
                    <a:pt x="0" y="0"/>
                  </a:moveTo>
                  <a:lnTo>
                    <a:pt x="14851"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912" name="Freeform 911">
              <a:extLst>
                <a:ext uri="{FF2B5EF4-FFF2-40B4-BE49-F238E27FC236}">
                  <a16:creationId xmlns:a16="http://schemas.microsoft.com/office/drawing/2014/main" id="{43C950B7-72E5-FA44-4103-8FBA6899D85A}"/>
                </a:ext>
              </a:extLst>
            </p:cNvPr>
            <p:cNvSpPr/>
            <p:nvPr/>
          </p:nvSpPr>
          <p:spPr>
            <a:xfrm>
              <a:off x="4800107" y="1771226"/>
              <a:ext cx="11832" cy="18962"/>
            </a:xfrm>
            <a:custGeom>
              <a:avLst/>
              <a:gdLst>
                <a:gd name="connsiteX0" fmla="*/ 0 w 10920"/>
                <a:gd name="connsiteY0" fmla="*/ 0 h 19375"/>
                <a:gd name="connsiteX1" fmla="*/ 0 w 10920"/>
                <a:gd name="connsiteY1" fmla="*/ 19376 h 19375"/>
              </a:gdLst>
              <a:ahLst/>
              <a:cxnLst>
                <a:cxn ang="0">
                  <a:pos x="connsiteX0" y="connsiteY0"/>
                </a:cxn>
                <a:cxn ang="0">
                  <a:pos x="connsiteX1" y="connsiteY1"/>
                </a:cxn>
              </a:cxnLst>
              <a:rect l="l" t="t" r="r" b="b"/>
              <a:pathLst>
                <a:path w="10920" h="19375">
                  <a:moveTo>
                    <a:pt x="0" y="0"/>
                  </a:moveTo>
                  <a:lnTo>
                    <a:pt x="0" y="19376"/>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913" name="Freeform 912">
              <a:extLst>
                <a:ext uri="{FF2B5EF4-FFF2-40B4-BE49-F238E27FC236}">
                  <a16:creationId xmlns:a16="http://schemas.microsoft.com/office/drawing/2014/main" id="{3DAAE699-AD75-7F18-2EF7-01D354AC65A6}"/>
                </a:ext>
              </a:extLst>
            </p:cNvPr>
            <p:cNvSpPr/>
            <p:nvPr/>
          </p:nvSpPr>
          <p:spPr>
            <a:xfrm>
              <a:off x="4759996" y="1753950"/>
              <a:ext cx="20115" cy="9928"/>
            </a:xfrm>
            <a:custGeom>
              <a:avLst/>
              <a:gdLst>
                <a:gd name="connsiteX0" fmla="*/ 0 w 18564"/>
                <a:gd name="connsiteY0" fmla="*/ 0 h 10144"/>
                <a:gd name="connsiteX1" fmla="*/ 18564 w 18564"/>
                <a:gd name="connsiteY1" fmla="*/ 0 h 10144"/>
              </a:gdLst>
              <a:ahLst/>
              <a:cxnLst>
                <a:cxn ang="0">
                  <a:pos x="connsiteX0" y="connsiteY0"/>
                </a:cxn>
                <a:cxn ang="0">
                  <a:pos x="connsiteX1" y="connsiteY1"/>
                </a:cxn>
              </a:cxnLst>
              <a:rect l="l" t="t" r="r" b="b"/>
              <a:pathLst>
                <a:path w="18564" h="10144">
                  <a:moveTo>
                    <a:pt x="0" y="0"/>
                  </a:moveTo>
                  <a:lnTo>
                    <a:pt x="18564"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914" name="Freeform 913">
              <a:extLst>
                <a:ext uri="{FF2B5EF4-FFF2-40B4-BE49-F238E27FC236}">
                  <a16:creationId xmlns:a16="http://schemas.microsoft.com/office/drawing/2014/main" id="{F5063821-0158-843C-70F8-B4ACE39E3A57}"/>
                </a:ext>
              </a:extLst>
            </p:cNvPr>
            <p:cNvSpPr/>
            <p:nvPr/>
          </p:nvSpPr>
          <p:spPr>
            <a:xfrm>
              <a:off x="4770763" y="1744420"/>
              <a:ext cx="11832" cy="18962"/>
            </a:xfrm>
            <a:custGeom>
              <a:avLst/>
              <a:gdLst>
                <a:gd name="connsiteX0" fmla="*/ 0 w 10920"/>
                <a:gd name="connsiteY0" fmla="*/ 0 h 19375"/>
                <a:gd name="connsiteX1" fmla="*/ 0 w 10920"/>
                <a:gd name="connsiteY1" fmla="*/ 19376 h 19375"/>
              </a:gdLst>
              <a:ahLst/>
              <a:cxnLst>
                <a:cxn ang="0">
                  <a:pos x="connsiteX0" y="connsiteY0"/>
                </a:cxn>
                <a:cxn ang="0">
                  <a:pos x="connsiteX1" y="connsiteY1"/>
                </a:cxn>
              </a:cxnLst>
              <a:rect l="l" t="t" r="r" b="b"/>
              <a:pathLst>
                <a:path w="10920" h="19375">
                  <a:moveTo>
                    <a:pt x="0" y="0"/>
                  </a:moveTo>
                  <a:lnTo>
                    <a:pt x="0" y="19376"/>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915" name="Freeform 914">
              <a:extLst>
                <a:ext uri="{FF2B5EF4-FFF2-40B4-BE49-F238E27FC236}">
                  <a16:creationId xmlns:a16="http://schemas.microsoft.com/office/drawing/2014/main" id="{D35E00F1-ECC3-A14B-61F9-ECE61BAE61F7}"/>
                </a:ext>
              </a:extLst>
            </p:cNvPr>
            <p:cNvSpPr/>
            <p:nvPr/>
          </p:nvSpPr>
          <p:spPr>
            <a:xfrm>
              <a:off x="4677170" y="1740944"/>
              <a:ext cx="18694" cy="9928"/>
            </a:xfrm>
            <a:custGeom>
              <a:avLst/>
              <a:gdLst>
                <a:gd name="connsiteX0" fmla="*/ 0 w 17253"/>
                <a:gd name="connsiteY0" fmla="*/ 0 h 10144"/>
                <a:gd name="connsiteX1" fmla="*/ 17254 w 17253"/>
                <a:gd name="connsiteY1" fmla="*/ 0 h 10144"/>
              </a:gdLst>
              <a:ahLst/>
              <a:cxnLst>
                <a:cxn ang="0">
                  <a:pos x="connsiteX0" y="connsiteY0"/>
                </a:cxn>
                <a:cxn ang="0">
                  <a:pos x="connsiteX1" y="connsiteY1"/>
                </a:cxn>
              </a:cxnLst>
              <a:rect l="l" t="t" r="r" b="b"/>
              <a:pathLst>
                <a:path w="17253" h="10144">
                  <a:moveTo>
                    <a:pt x="0" y="0"/>
                  </a:moveTo>
                  <a:lnTo>
                    <a:pt x="17254"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916" name="Freeform 915">
              <a:extLst>
                <a:ext uri="{FF2B5EF4-FFF2-40B4-BE49-F238E27FC236}">
                  <a16:creationId xmlns:a16="http://schemas.microsoft.com/office/drawing/2014/main" id="{4A2FB1BD-72F0-CF3B-DCC5-AECE03CD41F9}"/>
                </a:ext>
              </a:extLst>
            </p:cNvPr>
            <p:cNvSpPr/>
            <p:nvPr/>
          </p:nvSpPr>
          <p:spPr>
            <a:xfrm>
              <a:off x="4687937" y="1730619"/>
              <a:ext cx="11832" cy="19855"/>
            </a:xfrm>
            <a:custGeom>
              <a:avLst/>
              <a:gdLst>
                <a:gd name="connsiteX0" fmla="*/ 0 w 10920"/>
                <a:gd name="connsiteY0" fmla="*/ 0 h 20288"/>
                <a:gd name="connsiteX1" fmla="*/ 0 w 10920"/>
                <a:gd name="connsiteY1" fmla="*/ 20289 h 20288"/>
              </a:gdLst>
              <a:ahLst/>
              <a:cxnLst>
                <a:cxn ang="0">
                  <a:pos x="connsiteX0" y="connsiteY0"/>
                </a:cxn>
                <a:cxn ang="0">
                  <a:pos x="connsiteX1" y="connsiteY1"/>
                </a:cxn>
              </a:cxnLst>
              <a:rect l="l" t="t" r="r" b="b"/>
              <a:pathLst>
                <a:path w="10920" h="20288">
                  <a:moveTo>
                    <a:pt x="0" y="0"/>
                  </a:moveTo>
                  <a:lnTo>
                    <a:pt x="0" y="20289"/>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917" name="Freeform 916">
              <a:extLst>
                <a:ext uri="{FF2B5EF4-FFF2-40B4-BE49-F238E27FC236}">
                  <a16:creationId xmlns:a16="http://schemas.microsoft.com/office/drawing/2014/main" id="{5DFECA16-5044-0C42-BA6C-9B1F54688F6A}"/>
                </a:ext>
              </a:extLst>
            </p:cNvPr>
            <p:cNvSpPr/>
            <p:nvPr/>
          </p:nvSpPr>
          <p:spPr>
            <a:xfrm>
              <a:off x="4663917" y="1726251"/>
              <a:ext cx="15973" cy="9928"/>
            </a:xfrm>
            <a:custGeom>
              <a:avLst/>
              <a:gdLst>
                <a:gd name="connsiteX0" fmla="*/ 0 w 14742"/>
                <a:gd name="connsiteY0" fmla="*/ 0 h 10144"/>
                <a:gd name="connsiteX1" fmla="*/ 14742 w 14742"/>
                <a:gd name="connsiteY1" fmla="*/ 0 h 10144"/>
              </a:gdLst>
              <a:ahLst/>
              <a:cxnLst>
                <a:cxn ang="0">
                  <a:pos x="connsiteX0" y="connsiteY0"/>
                </a:cxn>
                <a:cxn ang="0">
                  <a:pos x="connsiteX1" y="connsiteY1"/>
                </a:cxn>
              </a:cxnLst>
              <a:rect l="l" t="t" r="r" b="b"/>
              <a:pathLst>
                <a:path w="14742" h="10144">
                  <a:moveTo>
                    <a:pt x="0" y="0"/>
                  </a:moveTo>
                  <a:lnTo>
                    <a:pt x="14742"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918" name="Freeform 917">
              <a:extLst>
                <a:ext uri="{FF2B5EF4-FFF2-40B4-BE49-F238E27FC236}">
                  <a16:creationId xmlns:a16="http://schemas.microsoft.com/office/drawing/2014/main" id="{9B1CAC2E-8F7C-7886-667C-EB8476F95071}"/>
                </a:ext>
              </a:extLst>
            </p:cNvPr>
            <p:cNvSpPr/>
            <p:nvPr/>
          </p:nvSpPr>
          <p:spPr>
            <a:xfrm>
              <a:off x="4671846" y="1716720"/>
              <a:ext cx="11832" cy="19062"/>
            </a:xfrm>
            <a:custGeom>
              <a:avLst/>
              <a:gdLst>
                <a:gd name="connsiteX0" fmla="*/ 0 w 10920"/>
                <a:gd name="connsiteY0" fmla="*/ 0 h 19477"/>
                <a:gd name="connsiteX1" fmla="*/ 0 w 10920"/>
                <a:gd name="connsiteY1" fmla="*/ 19477 h 19477"/>
              </a:gdLst>
              <a:ahLst/>
              <a:cxnLst>
                <a:cxn ang="0">
                  <a:pos x="connsiteX0" y="connsiteY0"/>
                </a:cxn>
                <a:cxn ang="0">
                  <a:pos x="connsiteX1" y="connsiteY1"/>
                </a:cxn>
              </a:cxnLst>
              <a:rect l="l" t="t" r="r" b="b"/>
              <a:pathLst>
                <a:path w="10920" h="19477">
                  <a:moveTo>
                    <a:pt x="0" y="0"/>
                  </a:moveTo>
                  <a:lnTo>
                    <a:pt x="0" y="19477"/>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919" name="Freeform 918">
              <a:extLst>
                <a:ext uri="{FF2B5EF4-FFF2-40B4-BE49-F238E27FC236}">
                  <a16:creationId xmlns:a16="http://schemas.microsoft.com/office/drawing/2014/main" id="{3F69B83C-40BE-1899-7843-6B345E983AF8}"/>
                </a:ext>
              </a:extLst>
            </p:cNvPr>
            <p:cNvSpPr/>
            <p:nvPr/>
          </p:nvSpPr>
          <p:spPr>
            <a:xfrm>
              <a:off x="4565000" y="1714138"/>
              <a:ext cx="18694" cy="9928"/>
            </a:xfrm>
            <a:custGeom>
              <a:avLst/>
              <a:gdLst>
                <a:gd name="connsiteX0" fmla="*/ 0 w 17253"/>
                <a:gd name="connsiteY0" fmla="*/ 0 h 10144"/>
                <a:gd name="connsiteX1" fmla="*/ 17254 w 17253"/>
                <a:gd name="connsiteY1" fmla="*/ 0 h 10144"/>
              </a:gdLst>
              <a:ahLst/>
              <a:cxnLst>
                <a:cxn ang="0">
                  <a:pos x="connsiteX0" y="connsiteY0"/>
                </a:cxn>
                <a:cxn ang="0">
                  <a:pos x="connsiteX1" y="connsiteY1"/>
                </a:cxn>
              </a:cxnLst>
              <a:rect l="l" t="t" r="r" b="b"/>
              <a:pathLst>
                <a:path w="17253" h="10144">
                  <a:moveTo>
                    <a:pt x="0" y="0"/>
                  </a:moveTo>
                  <a:lnTo>
                    <a:pt x="17254"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920" name="Freeform 919">
              <a:extLst>
                <a:ext uri="{FF2B5EF4-FFF2-40B4-BE49-F238E27FC236}">
                  <a16:creationId xmlns:a16="http://schemas.microsoft.com/office/drawing/2014/main" id="{7C421D37-B7CF-7E3A-4935-9A5BB64A7BCF}"/>
                </a:ext>
              </a:extLst>
            </p:cNvPr>
            <p:cNvSpPr/>
            <p:nvPr/>
          </p:nvSpPr>
          <p:spPr>
            <a:xfrm>
              <a:off x="4574347" y="1703813"/>
              <a:ext cx="11832" cy="18168"/>
            </a:xfrm>
            <a:custGeom>
              <a:avLst/>
              <a:gdLst>
                <a:gd name="connsiteX0" fmla="*/ 0 w 10920"/>
                <a:gd name="connsiteY0" fmla="*/ 0 h 18564"/>
                <a:gd name="connsiteX1" fmla="*/ 0 w 10920"/>
                <a:gd name="connsiteY1" fmla="*/ 18564 h 18564"/>
              </a:gdLst>
              <a:ahLst/>
              <a:cxnLst>
                <a:cxn ang="0">
                  <a:pos x="connsiteX0" y="connsiteY0"/>
                </a:cxn>
                <a:cxn ang="0">
                  <a:pos x="connsiteX1" y="connsiteY1"/>
                </a:cxn>
              </a:cxnLst>
              <a:rect l="l" t="t" r="r" b="b"/>
              <a:pathLst>
                <a:path w="10920" h="18564">
                  <a:moveTo>
                    <a:pt x="0" y="0"/>
                  </a:moveTo>
                  <a:lnTo>
                    <a:pt x="0" y="18564"/>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921" name="Freeform 920">
              <a:extLst>
                <a:ext uri="{FF2B5EF4-FFF2-40B4-BE49-F238E27FC236}">
                  <a16:creationId xmlns:a16="http://schemas.microsoft.com/office/drawing/2014/main" id="{BD8DE712-F292-3A01-1811-A1F68BF27C33}"/>
                </a:ext>
              </a:extLst>
            </p:cNvPr>
            <p:cNvSpPr/>
            <p:nvPr/>
          </p:nvSpPr>
          <p:spPr>
            <a:xfrm>
              <a:off x="4548908" y="1688227"/>
              <a:ext cx="18812" cy="9928"/>
            </a:xfrm>
            <a:custGeom>
              <a:avLst/>
              <a:gdLst>
                <a:gd name="connsiteX0" fmla="*/ 0 w 17362"/>
                <a:gd name="connsiteY0" fmla="*/ 0 h 10144"/>
                <a:gd name="connsiteX1" fmla="*/ 17363 w 17362"/>
                <a:gd name="connsiteY1" fmla="*/ 0 h 10144"/>
              </a:gdLst>
              <a:ahLst/>
              <a:cxnLst>
                <a:cxn ang="0">
                  <a:pos x="connsiteX0" y="connsiteY0"/>
                </a:cxn>
                <a:cxn ang="0">
                  <a:pos x="connsiteX1" y="connsiteY1"/>
                </a:cxn>
              </a:cxnLst>
              <a:rect l="l" t="t" r="r" b="b"/>
              <a:pathLst>
                <a:path w="17362" h="10144">
                  <a:moveTo>
                    <a:pt x="0" y="0"/>
                  </a:moveTo>
                  <a:lnTo>
                    <a:pt x="17363"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922" name="Freeform 921">
              <a:extLst>
                <a:ext uri="{FF2B5EF4-FFF2-40B4-BE49-F238E27FC236}">
                  <a16:creationId xmlns:a16="http://schemas.microsoft.com/office/drawing/2014/main" id="{A32F9605-9FFD-30DA-2232-C4AD3C31E91C}"/>
                </a:ext>
              </a:extLst>
            </p:cNvPr>
            <p:cNvSpPr/>
            <p:nvPr/>
          </p:nvSpPr>
          <p:spPr>
            <a:xfrm>
              <a:off x="4556954" y="1679589"/>
              <a:ext cx="11832" cy="17275"/>
            </a:xfrm>
            <a:custGeom>
              <a:avLst/>
              <a:gdLst>
                <a:gd name="connsiteX0" fmla="*/ 0 w 10920"/>
                <a:gd name="connsiteY0" fmla="*/ 0 h 17651"/>
                <a:gd name="connsiteX1" fmla="*/ 0 w 10920"/>
                <a:gd name="connsiteY1" fmla="*/ 17651 h 17651"/>
              </a:gdLst>
              <a:ahLst/>
              <a:cxnLst>
                <a:cxn ang="0">
                  <a:pos x="connsiteX0" y="connsiteY0"/>
                </a:cxn>
                <a:cxn ang="0">
                  <a:pos x="connsiteX1" y="connsiteY1"/>
                </a:cxn>
              </a:cxnLst>
              <a:rect l="l" t="t" r="r" b="b"/>
              <a:pathLst>
                <a:path w="10920" h="17651">
                  <a:moveTo>
                    <a:pt x="0" y="0"/>
                  </a:moveTo>
                  <a:lnTo>
                    <a:pt x="0" y="17651"/>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923" name="Freeform 922">
              <a:extLst>
                <a:ext uri="{FF2B5EF4-FFF2-40B4-BE49-F238E27FC236}">
                  <a16:creationId xmlns:a16="http://schemas.microsoft.com/office/drawing/2014/main" id="{B6A8DCFC-6F4F-A453-F477-341C8F7506C7}"/>
                </a:ext>
              </a:extLst>
            </p:cNvPr>
            <p:cNvSpPr/>
            <p:nvPr/>
          </p:nvSpPr>
          <p:spPr>
            <a:xfrm>
              <a:off x="4540980" y="1662314"/>
              <a:ext cx="19996" cy="9928"/>
            </a:xfrm>
            <a:custGeom>
              <a:avLst/>
              <a:gdLst>
                <a:gd name="connsiteX0" fmla="*/ 0 w 18454"/>
                <a:gd name="connsiteY0" fmla="*/ 0 h 10144"/>
                <a:gd name="connsiteX1" fmla="*/ 18455 w 18454"/>
                <a:gd name="connsiteY1" fmla="*/ 0 h 10144"/>
              </a:gdLst>
              <a:ahLst/>
              <a:cxnLst>
                <a:cxn ang="0">
                  <a:pos x="connsiteX0" y="connsiteY0"/>
                </a:cxn>
                <a:cxn ang="0">
                  <a:pos x="connsiteX1" y="connsiteY1"/>
                </a:cxn>
              </a:cxnLst>
              <a:rect l="l" t="t" r="r" b="b"/>
              <a:pathLst>
                <a:path w="18454" h="10144">
                  <a:moveTo>
                    <a:pt x="0" y="0"/>
                  </a:moveTo>
                  <a:lnTo>
                    <a:pt x="18455"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924" name="Freeform 923">
              <a:extLst>
                <a:ext uri="{FF2B5EF4-FFF2-40B4-BE49-F238E27FC236}">
                  <a16:creationId xmlns:a16="http://schemas.microsoft.com/office/drawing/2014/main" id="{D205B650-FED9-338F-3D15-E9C53FEB2099}"/>
                </a:ext>
              </a:extLst>
            </p:cNvPr>
            <p:cNvSpPr/>
            <p:nvPr/>
          </p:nvSpPr>
          <p:spPr>
            <a:xfrm>
              <a:off x="4551629" y="1651989"/>
              <a:ext cx="11832" cy="19855"/>
            </a:xfrm>
            <a:custGeom>
              <a:avLst/>
              <a:gdLst>
                <a:gd name="connsiteX0" fmla="*/ 0 w 10920"/>
                <a:gd name="connsiteY0" fmla="*/ 0 h 20288"/>
                <a:gd name="connsiteX1" fmla="*/ 0 w 10920"/>
                <a:gd name="connsiteY1" fmla="*/ 20289 h 20288"/>
              </a:gdLst>
              <a:ahLst/>
              <a:cxnLst>
                <a:cxn ang="0">
                  <a:pos x="connsiteX0" y="connsiteY0"/>
                </a:cxn>
                <a:cxn ang="0">
                  <a:pos x="connsiteX1" y="connsiteY1"/>
                </a:cxn>
              </a:cxnLst>
              <a:rect l="l" t="t" r="r" b="b"/>
              <a:pathLst>
                <a:path w="10920" h="20288">
                  <a:moveTo>
                    <a:pt x="0" y="0"/>
                  </a:moveTo>
                  <a:lnTo>
                    <a:pt x="0" y="20289"/>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925" name="Freeform 924">
              <a:extLst>
                <a:ext uri="{FF2B5EF4-FFF2-40B4-BE49-F238E27FC236}">
                  <a16:creationId xmlns:a16="http://schemas.microsoft.com/office/drawing/2014/main" id="{B2EF8777-4E6D-A524-8ACD-242259BC334B}"/>
                </a:ext>
              </a:extLst>
            </p:cNvPr>
            <p:cNvSpPr/>
            <p:nvPr/>
          </p:nvSpPr>
          <p:spPr>
            <a:xfrm>
              <a:off x="4539560" y="1626870"/>
              <a:ext cx="20115" cy="9928"/>
            </a:xfrm>
            <a:custGeom>
              <a:avLst/>
              <a:gdLst>
                <a:gd name="connsiteX0" fmla="*/ 0 w 18564"/>
                <a:gd name="connsiteY0" fmla="*/ 0 h 10144"/>
                <a:gd name="connsiteX1" fmla="*/ 18564 w 18564"/>
                <a:gd name="connsiteY1" fmla="*/ 0 h 10144"/>
              </a:gdLst>
              <a:ahLst/>
              <a:cxnLst>
                <a:cxn ang="0">
                  <a:pos x="connsiteX0" y="connsiteY0"/>
                </a:cxn>
                <a:cxn ang="0">
                  <a:pos x="connsiteX1" y="connsiteY1"/>
                </a:cxn>
              </a:cxnLst>
              <a:rect l="l" t="t" r="r" b="b"/>
              <a:pathLst>
                <a:path w="18564" h="10144">
                  <a:moveTo>
                    <a:pt x="0" y="0"/>
                  </a:moveTo>
                  <a:lnTo>
                    <a:pt x="18564"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926" name="Freeform 925">
              <a:extLst>
                <a:ext uri="{FF2B5EF4-FFF2-40B4-BE49-F238E27FC236}">
                  <a16:creationId xmlns:a16="http://schemas.microsoft.com/office/drawing/2014/main" id="{F52D5EFF-417A-0E8B-E028-786834935C10}"/>
                </a:ext>
              </a:extLst>
            </p:cNvPr>
            <p:cNvSpPr/>
            <p:nvPr/>
          </p:nvSpPr>
          <p:spPr>
            <a:xfrm>
              <a:off x="4550328" y="1617340"/>
              <a:ext cx="11832" cy="19955"/>
            </a:xfrm>
            <a:custGeom>
              <a:avLst/>
              <a:gdLst>
                <a:gd name="connsiteX0" fmla="*/ 0 w 10920"/>
                <a:gd name="connsiteY0" fmla="*/ 0 h 20390"/>
                <a:gd name="connsiteX1" fmla="*/ 0 w 10920"/>
                <a:gd name="connsiteY1" fmla="*/ 20390 h 20390"/>
              </a:gdLst>
              <a:ahLst/>
              <a:cxnLst>
                <a:cxn ang="0">
                  <a:pos x="connsiteX0" y="connsiteY0"/>
                </a:cxn>
                <a:cxn ang="0">
                  <a:pos x="connsiteX1" y="connsiteY1"/>
                </a:cxn>
              </a:cxnLst>
              <a:rect l="l" t="t" r="r" b="b"/>
              <a:pathLst>
                <a:path w="10920" h="20390">
                  <a:moveTo>
                    <a:pt x="0" y="0"/>
                  </a:moveTo>
                  <a:lnTo>
                    <a:pt x="0" y="2039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927" name="Freeform 926">
              <a:extLst>
                <a:ext uri="{FF2B5EF4-FFF2-40B4-BE49-F238E27FC236}">
                  <a16:creationId xmlns:a16="http://schemas.microsoft.com/office/drawing/2014/main" id="{397520E7-E8F4-009E-8215-98093198F7F8}"/>
                </a:ext>
              </a:extLst>
            </p:cNvPr>
            <p:cNvSpPr/>
            <p:nvPr/>
          </p:nvSpPr>
          <p:spPr>
            <a:xfrm>
              <a:off x="4524889" y="1594902"/>
              <a:ext cx="20115" cy="9928"/>
            </a:xfrm>
            <a:custGeom>
              <a:avLst/>
              <a:gdLst>
                <a:gd name="connsiteX0" fmla="*/ 0 w 18564"/>
                <a:gd name="connsiteY0" fmla="*/ 0 h 10144"/>
                <a:gd name="connsiteX1" fmla="*/ 18564 w 18564"/>
                <a:gd name="connsiteY1" fmla="*/ 0 h 10144"/>
              </a:gdLst>
              <a:ahLst/>
              <a:cxnLst>
                <a:cxn ang="0">
                  <a:pos x="connsiteX0" y="connsiteY0"/>
                </a:cxn>
                <a:cxn ang="0">
                  <a:pos x="connsiteX1" y="connsiteY1"/>
                </a:cxn>
              </a:cxnLst>
              <a:rect l="l" t="t" r="r" b="b"/>
              <a:pathLst>
                <a:path w="18564" h="10144">
                  <a:moveTo>
                    <a:pt x="0" y="0"/>
                  </a:moveTo>
                  <a:lnTo>
                    <a:pt x="18564"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928" name="Freeform 927">
              <a:extLst>
                <a:ext uri="{FF2B5EF4-FFF2-40B4-BE49-F238E27FC236}">
                  <a16:creationId xmlns:a16="http://schemas.microsoft.com/office/drawing/2014/main" id="{02F2C7C5-A497-9CE3-3A28-7D61AC28CF27}"/>
                </a:ext>
              </a:extLst>
            </p:cNvPr>
            <p:cNvSpPr/>
            <p:nvPr/>
          </p:nvSpPr>
          <p:spPr>
            <a:xfrm>
              <a:off x="4535656" y="1585371"/>
              <a:ext cx="11832" cy="19062"/>
            </a:xfrm>
            <a:custGeom>
              <a:avLst/>
              <a:gdLst>
                <a:gd name="connsiteX0" fmla="*/ 0 w 10920"/>
                <a:gd name="connsiteY0" fmla="*/ 0 h 19477"/>
                <a:gd name="connsiteX1" fmla="*/ 0 w 10920"/>
                <a:gd name="connsiteY1" fmla="*/ 19477 h 19477"/>
              </a:gdLst>
              <a:ahLst/>
              <a:cxnLst>
                <a:cxn ang="0">
                  <a:pos x="connsiteX0" y="connsiteY0"/>
                </a:cxn>
                <a:cxn ang="0">
                  <a:pos x="connsiteX1" y="connsiteY1"/>
                </a:cxn>
              </a:cxnLst>
              <a:rect l="l" t="t" r="r" b="b"/>
              <a:pathLst>
                <a:path w="10920" h="19477">
                  <a:moveTo>
                    <a:pt x="0" y="0"/>
                  </a:moveTo>
                  <a:lnTo>
                    <a:pt x="0" y="19477"/>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929" name="Freeform 928">
              <a:extLst>
                <a:ext uri="{FF2B5EF4-FFF2-40B4-BE49-F238E27FC236}">
                  <a16:creationId xmlns:a16="http://schemas.microsoft.com/office/drawing/2014/main" id="{A89DB554-7A01-5BC5-5D4B-CDA9B0F87CCE}"/>
                </a:ext>
              </a:extLst>
            </p:cNvPr>
            <p:cNvSpPr/>
            <p:nvPr/>
          </p:nvSpPr>
          <p:spPr>
            <a:xfrm>
              <a:off x="4454132" y="1581896"/>
              <a:ext cx="17393" cy="9928"/>
            </a:xfrm>
            <a:custGeom>
              <a:avLst/>
              <a:gdLst>
                <a:gd name="connsiteX0" fmla="*/ 0 w 16052"/>
                <a:gd name="connsiteY0" fmla="*/ 0 h 10144"/>
                <a:gd name="connsiteX1" fmla="*/ 16052 w 16052"/>
                <a:gd name="connsiteY1" fmla="*/ 0 h 10144"/>
              </a:gdLst>
              <a:ahLst/>
              <a:cxnLst>
                <a:cxn ang="0">
                  <a:pos x="connsiteX0" y="connsiteY0"/>
                </a:cxn>
                <a:cxn ang="0">
                  <a:pos x="connsiteX1" y="connsiteY1"/>
                </a:cxn>
              </a:cxnLst>
              <a:rect l="l" t="t" r="r" b="b"/>
              <a:pathLst>
                <a:path w="16052" h="10144">
                  <a:moveTo>
                    <a:pt x="0" y="0"/>
                  </a:moveTo>
                  <a:lnTo>
                    <a:pt x="16052"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930" name="Freeform 929">
              <a:extLst>
                <a:ext uri="{FF2B5EF4-FFF2-40B4-BE49-F238E27FC236}">
                  <a16:creationId xmlns:a16="http://schemas.microsoft.com/office/drawing/2014/main" id="{44A7652D-1B1A-FB49-78C8-6AFE133C08B7}"/>
                </a:ext>
              </a:extLst>
            </p:cNvPr>
            <p:cNvSpPr/>
            <p:nvPr/>
          </p:nvSpPr>
          <p:spPr>
            <a:xfrm>
              <a:off x="4463479" y="1572464"/>
              <a:ext cx="11832" cy="18962"/>
            </a:xfrm>
            <a:custGeom>
              <a:avLst/>
              <a:gdLst>
                <a:gd name="connsiteX0" fmla="*/ 0 w 10920"/>
                <a:gd name="connsiteY0" fmla="*/ 0 h 19375"/>
                <a:gd name="connsiteX1" fmla="*/ 0 w 10920"/>
                <a:gd name="connsiteY1" fmla="*/ 19376 h 19375"/>
              </a:gdLst>
              <a:ahLst/>
              <a:cxnLst>
                <a:cxn ang="0">
                  <a:pos x="connsiteX0" y="connsiteY0"/>
                </a:cxn>
                <a:cxn ang="0">
                  <a:pos x="connsiteX1" y="connsiteY1"/>
                </a:cxn>
              </a:cxnLst>
              <a:rect l="l" t="t" r="r" b="b"/>
              <a:pathLst>
                <a:path w="10920" h="19375">
                  <a:moveTo>
                    <a:pt x="0" y="0"/>
                  </a:moveTo>
                  <a:lnTo>
                    <a:pt x="0" y="19376"/>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931" name="Freeform 930">
              <a:extLst>
                <a:ext uri="{FF2B5EF4-FFF2-40B4-BE49-F238E27FC236}">
                  <a16:creationId xmlns:a16="http://schemas.microsoft.com/office/drawing/2014/main" id="{0039465C-B533-9A53-00BF-A4B520E353A6}"/>
                </a:ext>
              </a:extLst>
            </p:cNvPr>
            <p:cNvSpPr/>
            <p:nvPr/>
          </p:nvSpPr>
          <p:spPr>
            <a:xfrm>
              <a:off x="3990544" y="1427217"/>
              <a:ext cx="15973" cy="9928"/>
            </a:xfrm>
            <a:custGeom>
              <a:avLst/>
              <a:gdLst>
                <a:gd name="connsiteX0" fmla="*/ 0 w 14742"/>
                <a:gd name="connsiteY0" fmla="*/ 0 h 10144"/>
                <a:gd name="connsiteX1" fmla="*/ 14742 w 14742"/>
                <a:gd name="connsiteY1" fmla="*/ 0 h 10144"/>
              </a:gdLst>
              <a:ahLst/>
              <a:cxnLst>
                <a:cxn ang="0">
                  <a:pos x="connsiteX0" y="connsiteY0"/>
                </a:cxn>
                <a:cxn ang="0">
                  <a:pos x="connsiteX1" y="connsiteY1"/>
                </a:cxn>
              </a:cxnLst>
              <a:rect l="l" t="t" r="r" b="b"/>
              <a:pathLst>
                <a:path w="14742" h="10144">
                  <a:moveTo>
                    <a:pt x="0" y="0"/>
                  </a:moveTo>
                  <a:lnTo>
                    <a:pt x="14742"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932" name="Freeform 931">
              <a:extLst>
                <a:ext uri="{FF2B5EF4-FFF2-40B4-BE49-F238E27FC236}">
                  <a16:creationId xmlns:a16="http://schemas.microsoft.com/office/drawing/2014/main" id="{FC84D7D5-1C09-3F3B-C0A3-65BF66168C6B}"/>
                </a:ext>
              </a:extLst>
            </p:cNvPr>
            <p:cNvSpPr/>
            <p:nvPr/>
          </p:nvSpPr>
          <p:spPr>
            <a:xfrm>
              <a:off x="3998589" y="1418579"/>
              <a:ext cx="11832" cy="18168"/>
            </a:xfrm>
            <a:custGeom>
              <a:avLst/>
              <a:gdLst>
                <a:gd name="connsiteX0" fmla="*/ 0 w 10920"/>
                <a:gd name="connsiteY0" fmla="*/ 0 h 18564"/>
                <a:gd name="connsiteX1" fmla="*/ 0 w 10920"/>
                <a:gd name="connsiteY1" fmla="*/ 18564 h 18564"/>
              </a:gdLst>
              <a:ahLst/>
              <a:cxnLst>
                <a:cxn ang="0">
                  <a:pos x="connsiteX0" y="connsiteY0"/>
                </a:cxn>
                <a:cxn ang="0">
                  <a:pos x="connsiteX1" y="connsiteY1"/>
                </a:cxn>
              </a:cxnLst>
              <a:rect l="l" t="t" r="r" b="b"/>
              <a:pathLst>
                <a:path w="10920" h="18564">
                  <a:moveTo>
                    <a:pt x="0" y="0"/>
                  </a:moveTo>
                  <a:lnTo>
                    <a:pt x="0" y="18564"/>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933" name="Freeform 932">
              <a:extLst>
                <a:ext uri="{FF2B5EF4-FFF2-40B4-BE49-F238E27FC236}">
                  <a16:creationId xmlns:a16="http://schemas.microsoft.com/office/drawing/2014/main" id="{BAB70C7A-2662-D91A-402B-17B2ACB818D8}"/>
                </a:ext>
              </a:extLst>
            </p:cNvPr>
            <p:cNvSpPr/>
            <p:nvPr/>
          </p:nvSpPr>
          <p:spPr>
            <a:xfrm>
              <a:off x="4546305" y="1676114"/>
              <a:ext cx="18694" cy="9928"/>
            </a:xfrm>
            <a:custGeom>
              <a:avLst/>
              <a:gdLst>
                <a:gd name="connsiteX0" fmla="*/ 0 w 17253"/>
                <a:gd name="connsiteY0" fmla="*/ 0 h 10144"/>
                <a:gd name="connsiteX1" fmla="*/ 17254 w 17253"/>
                <a:gd name="connsiteY1" fmla="*/ 0 h 10144"/>
              </a:gdLst>
              <a:ahLst/>
              <a:cxnLst>
                <a:cxn ang="0">
                  <a:pos x="connsiteX0" y="connsiteY0"/>
                </a:cxn>
                <a:cxn ang="0">
                  <a:pos x="connsiteX1" y="connsiteY1"/>
                </a:cxn>
              </a:cxnLst>
              <a:rect l="l" t="t" r="r" b="b"/>
              <a:pathLst>
                <a:path w="17253" h="10144">
                  <a:moveTo>
                    <a:pt x="0" y="0"/>
                  </a:moveTo>
                  <a:lnTo>
                    <a:pt x="17254" y="0"/>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934" name="Freeform 933">
              <a:extLst>
                <a:ext uri="{FF2B5EF4-FFF2-40B4-BE49-F238E27FC236}">
                  <a16:creationId xmlns:a16="http://schemas.microsoft.com/office/drawing/2014/main" id="{6F2FFF59-ECE4-66CF-EFA4-1F9C9E4C35C2}"/>
                </a:ext>
              </a:extLst>
            </p:cNvPr>
            <p:cNvSpPr/>
            <p:nvPr/>
          </p:nvSpPr>
          <p:spPr>
            <a:xfrm>
              <a:off x="4555653" y="1665788"/>
              <a:ext cx="11832" cy="18962"/>
            </a:xfrm>
            <a:custGeom>
              <a:avLst/>
              <a:gdLst>
                <a:gd name="connsiteX0" fmla="*/ 0 w 10920"/>
                <a:gd name="connsiteY0" fmla="*/ 0 h 19375"/>
                <a:gd name="connsiteX1" fmla="*/ 0 w 10920"/>
                <a:gd name="connsiteY1" fmla="*/ 19376 h 19375"/>
              </a:gdLst>
              <a:ahLst/>
              <a:cxnLst>
                <a:cxn ang="0">
                  <a:pos x="connsiteX0" y="connsiteY0"/>
                </a:cxn>
                <a:cxn ang="0">
                  <a:pos x="connsiteX1" y="connsiteY1"/>
                </a:cxn>
              </a:cxnLst>
              <a:rect l="l" t="t" r="r" b="b"/>
              <a:pathLst>
                <a:path w="10920" h="19375">
                  <a:moveTo>
                    <a:pt x="0" y="0"/>
                  </a:moveTo>
                  <a:lnTo>
                    <a:pt x="0" y="19376"/>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935" name="Freeform 934">
              <a:extLst>
                <a:ext uri="{FF2B5EF4-FFF2-40B4-BE49-F238E27FC236}">
                  <a16:creationId xmlns:a16="http://schemas.microsoft.com/office/drawing/2014/main" id="{DAFFBE08-1265-8C10-082E-CDCCE5E83B3F}"/>
                </a:ext>
              </a:extLst>
            </p:cNvPr>
            <p:cNvSpPr/>
            <p:nvPr/>
          </p:nvSpPr>
          <p:spPr>
            <a:xfrm>
              <a:off x="3707280" y="1373605"/>
              <a:ext cx="2014678" cy="791667"/>
            </a:xfrm>
            <a:custGeom>
              <a:avLst/>
              <a:gdLst>
                <a:gd name="connsiteX0" fmla="*/ 0 w 1859355"/>
                <a:gd name="connsiteY0" fmla="*/ 0 h 808913"/>
                <a:gd name="connsiteX1" fmla="*/ 166203 w 1859355"/>
                <a:gd name="connsiteY1" fmla="*/ 0 h 808913"/>
                <a:gd name="connsiteX2" fmla="*/ 166203 w 1859355"/>
                <a:gd name="connsiteY2" fmla="*/ 7405 h 808913"/>
                <a:gd name="connsiteX3" fmla="*/ 166203 w 1859355"/>
                <a:gd name="connsiteY3" fmla="*/ 10246 h 808913"/>
                <a:gd name="connsiteX4" fmla="*/ 179853 w 1859355"/>
                <a:gd name="connsiteY4" fmla="*/ 10246 h 808913"/>
                <a:gd name="connsiteX5" fmla="*/ 179853 w 1859355"/>
                <a:gd name="connsiteY5" fmla="*/ 15419 h 808913"/>
                <a:gd name="connsiteX6" fmla="*/ 179853 w 1859355"/>
                <a:gd name="connsiteY6" fmla="*/ 22013 h 808913"/>
                <a:gd name="connsiteX7" fmla="*/ 251270 w 1859355"/>
                <a:gd name="connsiteY7" fmla="*/ 22013 h 808913"/>
                <a:gd name="connsiteX8" fmla="*/ 251270 w 1859355"/>
                <a:gd name="connsiteY8" fmla="*/ 32969 h 808913"/>
                <a:gd name="connsiteX9" fmla="*/ 254655 w 1859355"/>
                <a:gd name="connsiteY9" fmla="*/ 32969 h 808913"/>
                <a:gd name="connsiteX10" fmla="*/ 260771 w 1859355"/>
                <a:gd name="connsiteY10" fmla="*/ 32969 h 808913"/>
                <a:gd name="connsiteX11" fmla="*/ 260771 w 1859355"/>
                <a:gd name="connsiteY11" fmla="*/ 52041 h 808913"/>
                <a:gd name="connsiteX12" fmla="*/ 265575 w 1859355"/>
                <a:gd name="connsiteY12" fmla="*/ 52041 h 808913"/>
                <a:gd name="connsiteX13" fmla="*/ 265575 w 1859355"/>
                <a:gd name="connsiteY13" fmla="*/ 55794 h 808913"/>
                <a:gd name="connsiteX14" fmla="*/ 335573 w 1859355"/>
                <a:gd name="connsiteY14" fmla="*/ 55794 h 808913"/>
                <a:gd name="connsiteX15" fmla="*/ 335573 w 1859355"/>
                <a:gd name="connsiteY15" fmla="*/ 66750 h 808913"/>
                <a:gd name="connsiteX16" fmla="*/ 339067 w 1859355"/>
                <a:gd name="connsiteY16" fmla="*/ 66750 h 808913"/>
                <a:gd name="connsiteX17" fmla="*/ 381655 w 1859355"/>
                <a:gd name="connsiteY17" fmla="*/ 66750 h 808913"/>
                <a:gd name="connsiteX18" fmla="*/ 381655 w 1859355"/>
                <a:gd name="connsiteY18" fmla="*/ 77706 h 808913"/>
                <a:gd name="connsiteX19" fmla="*/ 389190 w 1859355"/>
                <a:gd name="connsiteY19" fmla="*/ 77706 h 808913"/>
                <a:gd name="connsiteX20" fmla="*/ 392576 w 1859355"/>
                <a:gd name="connsiteY20" fmla="*/ 77706 h 808913"/>
                <a:gd name="connsiteX21" fmla="*/ 396725 w 1859355"/>
                <a:gd name="connsiteY21" fmla="*/ 77706 h 808913"/>
                <a:gd name="connsiteX22" fmla="*/ 396725 w 1859355"/>
                <a:gd name="connsiteY22" fmla="*/ 90184 h 808913"/>
                <a:gd name="connsiteX23" fmla="*/ 400875 w 1859355"/>
                <a:gd name="connsiteY23" fmla="*/ 90184 h 808913"/>
                <a:gd name="connsiteX24" fmla="*/ 406335 w 1859355"/>
                <a:gd name="connsiteY24" fmla="*/ 90184 h 808913"/>
                <a:gd name="connsiteX25" fmla="*/ 406335 w 1859355"/>
                <a:gd name="connsiteY25" fmla="*/ 95966 h 808913"/>
                <a:gd name="connsiteX26" fmla="*/ 406335 w 1859355"/>
                <a:gd name="connsiteY26" fmla="*/ 100429 h 808913"/>
                <a:gd name="connsiteX27" fmla="*/ 431014 w 1859355"/>
                <a:gd name="connsiteY27" fmla="*/ 100429 h 808913"/>
                <a:gd name="connsiteX28" fmla="*/ 431014 w 1859355"/>
                <a:gd name="connsiteY28" fmla="*/ 112096 h 808913"/>
                <a:gd name="connsiteX29" fmla="*/ 434399 w 1859355"/>
                <a:gd name="connsiteY29" fmla="*/ 112096 h 808913"/>
                <a:gd name="connsiteX30" fmla="*/ 445429 w 1859355"/>
                <a:gd name="connsiteY30" fmla="*/ 112096 h 808913"/>
                <a:gd name="connsiteX31" fmla="*/ 445429 w 1859355"/>
                <a:gd name="connsiteY31" fmla="*/ 116559 h 808913"/>
                <a:gd name="connsiteX32" fmla="*/ 445429 w 1859355"/>
                <a:gd name="connsiteY32" fmla="*/ 124675 h 808913"/>
                <a:gd name="connsiteX33" fmla="*/ 518920 w 1859355"/>
                <a:gd name="connsiteY33" fmla="*/ 124675 h 808913"/>
                <a:gd name="connsiteX34" fmla="*/ 518920 w 1859355"/>
                <a:gd name="connsiteY34" fmla="*/ 134819 h 808913"/>
                <a:gd name="connsiteX35" fmla="*/ 520231 w 1859355"/>
                <a:gd name="connsiteY35" fmla="*/ 134819 h 808913"/>
                <a:gd name="connsiteX36" fmla="*/ 525036 w 1859355"/>
                <a:gd name="connsiteY36" fmla="*/ 134819 h 808913"/>
                <a:gd name="connsiteX37" fmla="*/ 525036 w 1859355"/>
                <a:gd name="connsiteY37" fmla="*/ 146586 h 808913"/>
                <a:gd name="connsiteX38" fmla="*/ 528530 w 1859355"/>
                <a:gd name="connsiteY38" fmla="*/ 146586 h 808913"/>
                <a:gd name="connsiteX39" fmla="*/ 531260 w 1859355"/>
                <a:gd name="connsiteY39" fmla="*/ 146586 h 808913"/>
                <a:gd name="connsiteX40" fmla="*/ 531260 w 1859355"/>
                <a:gd name="connsiteY40" fmla="*/ 156832 h 808913"/>
                <a:gd name="connsiteX41" fmla="*/ 550479 w 1859355"/>
                <a:gd name="connsiteY41" fmla="*/ 156832 h 808913"/>
                <a:gd name="connsiteX42" fmla="*/ 550479 w 1859355"/>
                <a:gd name="connsiteY42" fmla="*/ 161194 h 808913"/>
                <a:gd name="connsiteX43" fmla="*/ 550479 w 1859355"/>
                <a:gd name="connsiteY43" fmla="*/ 169310 h 808913"/>
                <a:gd name="connsiteX44" fmla="*/ 556595 w 1859355"/>
                <a:gd name="connsiteY44" fmla="*/ 169310 h 808913"/>
                <a:gd name="connsiteX45" fmla="*/ 556595 w 1859355"/>
                <a:gd name="connsiteY45" fmla="*/ 178034 h 808913"/>
                <a:gd name="connsiteX46" fmla="*/ 556595 w 1859355"/>
                <a:gd name="connsiteY46" fmla="*/ 180266 h 808913"/>
                <a:gd name="connsiteX47" fmla="*/ 585533 w 1859355"/>
                <a:gd name="connsiteY47" fmla="*/ 180266 h 808913"/>
                <a:gd name="connsiteX48" fmla="*/ 585533 w 1859355"/>
                <a:gd name="connsiteY48" fmla="*/ 187671 h 808913"/>
                <a:gd name="connsiteX49" fmla="*/ 585533 w 1859355"/>
                <a:gd name="connsiteY49" fmla="*/ 192743 h 808913"/>
                <a:gd name="connsiteX50" fmla="*/ 689819 w 1859355"/>
                <a:gd name="connsiteY50" fmla="*/ 192743 h 808913"/>
                <a:gd name="connsiteX51" fmla="*/ 689819 w 1859355"/>
                <a:gd name="connsiteY51" fmla="*/ 201569 h 808913"/>
                <a:gd name="connsiteX52" fmla="*/ 691785 w 1859355"/>
                <a:gd name="connsiteY52" fmla="*/ 201569 h 808913"/>
                <a:gd name="connsiteX53" fmla="*/ 691785 w 1859355"/>
                <a:gd name="connsiteY53" fmla="*/ 214757 h 808913"/>
                <a:gd name="connsiteX54" fmla="*/ 713079 w 1859355"/>
                <a:gd name="connsiteY54" fmla="*/ 214757 h 808913"/>
                <a:gd name="connsiteX55" fmla="*/ 713079 w 1859355"/>
                <a:gd name="connsiteY55" fmla="*/ 227234 h 808913"/>
                <a:gd name="connsiteX56" fmla="*/ 770081 w 1859355"/>
                <a:gd name="connsiteY56" fmla="*/ 227234 h 808913"/>
                <a:gd name="connsiteX57" fmla="*/ 770081 w 1859355"/>
                <a:gd name="connsiteY57" fmla="*/ 237480 h 808913"/>
                <a:gd name="connsiteX58" fmla="*/ 773467 w 1859355"/>
                <a:gd name="connsiteY58" fmla="*/ 237480 h 808913"/>
                <a:gd name="connsiteX59" fmla="*/ 773467 w 1859355"/>
                <a:gd name="connsiteY59" fmla="*/ 260204 h 808913"/>
                <a:gd name="connsiteX60" fmla="*/ 779036 w 1859355"/>
                <a:gd name="connsiteY60" fmla="*/ 260204 h 808913"/>
                <a:gd name="connsiteX61" fmla="*/ 779036 w 1859355"/>
                <a:gd name="connsiteY61" fmla="*/ 296723 h 808913"/>
                <a:gd name="connsiteX62" fmla="*/ 781766 w 1859355"/>
                <a:gd name="connsiteY62" fmla="*/ 296723 h 808913"/>
                <a:gd name="connsiteX63" fmla="*/ 781766 w 1859355"/>
                <a:gd name="connsiteY63" fmla="*/ 323910 h 808913"/>
                <a:gd name="connsiteX64" fmla="*/ 788645 w 1859355"/>
                <a:gd name="connsiteY64" fmla="*/ 323910 h 808913"/>
                <a:gd name="connsiteX65" fmla="*/ 788645 w 1859355"/>
                <a:gd name="connsiteY65" fmla="*/ 336388 h 808913"/>
                <a:gd name="connsiteX66" fmla="*/ 793450 w 1859355"/>
                <a:gd name="connsiteY66" fmla="*/ 336388 h 808913"/>
                <a:gd name="connsiteX67" fmla="*/ 798255 w 1859355"/>
                <a:gd name="connsiteY67" fmla="*/ 336388 h 808913"/>
                <a:gd name="connsiteX68" fmla="*/ 798255 w 1859355"/>
                <a:gd name="connsiteY68" fmla="*/ 348764 h 808913"/>
                <a:gd name="connsiteX69" fmla="*/ 855913 w 1859355"/>
                <a:gd name="connsiteY69" fmla="*/ 348764 h 808913"/>
                <a:gd name="connsiteX70" fmla="*/ 855913 w 1859355"/>
                <a:gd name="connsiteY70" fmla="*/ 362053 h 808913"/>
                <a:gd name="connsiteX71" fmla="*/ 899812 w 1859355"/>
                <a:gd name="connsiteY71" fmla="*/ 362053 h 808913"/>
                <a:gd name="connsiteX72" fmla="*/ 899812 w 1859355"/>
                <a:gd name="connsiteY72" fmla="*/ 368546 h 808913"/>
                <a:gd name="connsiteX73" fmla="*/ 901231 w 1859355"/>
                <a:gd name="connsiteY73" fmla="*/ 368546 h 808913"/>
                <a:gd name="connsiteX74" fmla="*/ 901231 w 1859355"/>
                <a:gd name="connsiteY74" fmla="*/ 376661 h 808913"/>
                <a:gd name="connsiteX75" fmla="*/ 949934 w 1859355"/>
                <a:gd name="connsiteY75" fmla="*/ 376661 h 808913"/>
                <a:gd name="connsiteX76" fmla="*/ 949934 w 1859355"/>
                <a:gd name="connsiteY76" fmla="*/ 378893 h 808913"/>
                <a:gd name="connsiteX77" fmla="*/ 949934 w 1859355"/>
                <a:gd name="connsiteY77" fmla="*/ 390559 h 808913"/>
                <a:gd name="connsiteX78" fmla="*/ 987063 w 1859355"/>
                <a:gd name="connsiteY78" fmla="*/ 390559 h 808913"/>
                <a:gd name="connsiteX79" fmla="*/ 987063 w 1859355"/>
                <a:gd name="connsiteY79" fmla="*/ 395733 h 808913"/>
                <a:gd name="connsiteX80" fmla="*/ 987063 w 1859355"/>
                <a:gd name="connsiteY80" fmla="*/ 403747 h 808913"/>
                <a:gd name="connsiteX81" fmla="*/ 994488 w 1859355"/>
                <a:gd name="connsiteY81" fmla="*/ 403747 h 808913"/>
                <a:gd name="connsiteX82" fmla="*/ 994488 w 1859355"/>
                <a:gd name="connsiteY82" fmla="*/ 418456 h 808913"/>
                <a:gd name="connsiteX83" fmla="*/ 1020587 w 1859355"/>
                <a:gd name="connsiteY83" fmla="*/ 418456 h 808913"/>
                <a:gd name="connsiteX84" fmla="*/ 1020587 w 1859355"/>
                <a:gd name="connsiteY84" fmla="*/ 425760 h 808913"/>
                <a:gd name="connsiteX85" fmla="*/ 1020587 w 1859355"/>
                <a:gd name="connsiteY85" fmla="*/ 432354 h 808913"/>
                <a:gd name="connsiteX86" fmla="*/ 1032927 w 1859355"/>
                <a:gd name="connsiteY86" fmla="*/ 432354 h 808913"/>
                <a:gd name="connsiteX87" fmla="*/ 1032927 w 1859355"/>
                <a:gd name="connsiteY87" fmla="*/ 449904 h 808913"/>
                <a:gd name="connsiteX88" fmla="*/ 1036421 w 1859355"/>
                <a:gd name="connsiteY88" fmla="*/ 449904 h 808913"/>
                <a:gd name="connsiteX89" fmla="*/ 1036421 w 1859355"/>
                <a:gd name="connsiteY89" fmla="*/ 494640 h 808913"/>
                <a:gd name="connsiteX90" fmla="*/ 1088510 w 1859355"/>
                <a:gd name="connsiteY90" fmla="*/ 494640 h 808913"/>
                <a:gd name="connsiteX91" fmla="*/ 1088510 w 1859355"/>
                <a:gd name="connsiteY91" fmla="*/ 513002 h 808913"/>
                <a:gd name="connsiteX92" fmla="*/ 1316411 w 1859355"/>
                <a:gd name="connsiteY92" fmla="*/ 513002 h 808913"/>
                <a:gd name="connsiteX93" fmla="*/ 1316411 w 1859355"/>
                <a:gd name="connsiteY93" fmla="*/ 542218 h 808913"/>
                <a:gd name="connsiteX94" fmla="*/ 1844286 w 1859355"/>
                <a:gd name="connsiteY94" fmla="*/ 542218 h 808913"/>
                <a:gd name="connsiteX95" fmla="*/ 1844286 w 1859355"/>
                <a:gd name="connsiteY95" fmla="*/ 808914 h 808913"/>
                <a:gd name="connsiteX96" fmla="*/ 1859356 w 1859355"/>
                <a:gd name="connsiteY96" fmla="*/ 808914 h 80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859355" h="808913">
                  <a:moveTo>
                    <a:pt x="0" y="0"/>
                  </a:moveTo>
                  <a:lnTo>
                    <a:pt x="166203" y="0"/>
                  </a:lnTo>
                  <a:lnTo>
                    <a:pt x="166203" y="7405"/>
                  </a:lnTo>
                  <a:lnTo>
                    <a:pt x="166203" y="10246"/>
                  </a:lnTo>
                  <a:lnTo>
                    <a:pt x="179853" y="10246"/>
                  </a:lnTo>
                  <a:lnTo>
                    <a:pt x="179853" y="15419"/>
                  </a:lnTo>
                  <a:lnTo>
                    <a:pt x="179853" y="22013"/>
                  </a:lnTo>
                  <a:lnTo>
                    <a:pt x="251270" y="22013"/>
                  </a:lnTo>
                  <a:lnTo>
                    <a:pt x="251270" y="32969"/>
                  </a:lnTo>
                  <a:lnTo>
                    <a:pt x="254655" y="32969"/>
                  </a:lnTo>
                  <a:lnTo>
                    <a:pt x="260771" y="32969"/>
                  </a:lnTo>
                  <a:lnTo>
                    <a:pt x="260771" y="52041"/>
                  </a:lnTo>
                  <a:lnTo>
                    <a:pt x="265575" y="52041"/>
                  </a:lnTo>
                  <a:lnTo>
                    <a:pt x="265575" y="55794"/>
                  </a:lnTo>
                  <a:lnTo>
                    <a:pt x="335573" y="55794"/>
                  </a:lnTo>
                  <a:lnTo>
                    <a:pt x="335573" y="66750"/>
                  </a:lnTo>
                  <a:lnTo>
                    <a:pt x="339067" y="66750"/>
                  </a:lnTo>
                  <a:lnTo>
                    <a:pt x="381655" y="66750"/>
                  </a:lnTo>
                  <a:lnTo>
                    <a:pt x="381655" y="77706"/>
                  </a:lnTo>
                  <a:lnTo>
                    <a:pt x="389190" y="77706"/>
                  </a:lnTo>
                  <a:lnTo>
                    <a:pt x="392576" y="77706"/>
                  </a:lnTo>
                  <a:lnTo>
                    <a:pt x="396725" y="77706"/>
                  </a:lnTo>
                  <a:lnTo>
                    <a:pt x="396725" y="90184"/>
                  </a:lnTo>
                  <a:lnTo>
                    <a:pt x="400875" y="90184"/>
                  </a:lnTo>
                  <a:lnTo>
                    <a:pt x="406335" y="90184"/>
                  </a:lnTo>
                  <a:lnTo>
                    <a:pt x="406335" y="95966"/>
                  </a:lnTo>
                  <a:lnTo>
                    <a:pt x="406335" y="100429"/>
                  </a:lnTo>
                  <a:lnTo>
                    <a:pt x="431014" y="100429"/>
                  </a:lnTo>
                  <a:lnTo>
                    <a:pt x="431014" y="112096"/>
                  </a:lnTo>
                  <a:lnTo>
                    <a:pt x="434399" y="112096"/>
                  </a:lnTo>
                  <a:lnTo>
                    <a:pt x="445429" y="112096"/>
                  </a:lnTo>
                  <a:lnTo>
                    <a:pt x="445429" y="116559"/>
                  </a:lnTo>
                  <a:lnTo>
                    <a:pt x="445429" y="124675"/>
                  </a:lnTo>
                  <a:lnTo>
                    <a:pt x="518920" y="124675"/>
                  </a:lnTo>
                  <a:lnTo>
                    <a:pt x="518920" y="134819"/>
                  </a:lnTo>
                  <a:lnTo>
                    <a:pt x="520231" y="134819"/>
                  </a:lnTo>
                  <a:lnTo>
                    <a:pt x="525036" y="134819"/>
                  </a:lnTo>
                  <a:lnTo>
                    <a:pt x="525036" y="146586"/>
                  </a:lnTo>
                  <a:lnTo>
                    <a:pt x="528530" y="146586"/>
                  </a:lnTo>
                  <a:lnTo>
                    <a:pt x="531260" y="146586"/>
                  </a:lnTo>
                  <a:lnTo>
                    <a:pt x="531260" y="156832"/>
                  </a:lnTo>
                  <a:lnTo>
                    <a:pt x="550479" y="156832"/>
                  </a:lnTo>
                  <a:lnTo>
                    <a:pt x="550479" y="161194"/>
                  </a:lnTo>
                  <a:lnTo>
                    <a:pt x="550479" y="169310"/>
                  </a:lnTo>
                  <a:lnTo>
                    <a:pt x="556595" y="169310"/>
                  </a:lnTo>
                  <a:lnTo>
                    <a:pt x="556595" y="178034"/>
                  </a:lnTo>
                  <a:lnTo>
                    <a:pt x="556595" y="180266"/>
                  </a:lnTo>
                  <a:lnTo>
                    <a:pt x="585533" y="180266"/>
                  </a:lnTo>
                  <a:lnTo>
                    <a:pt x="585533" y="187671"/>
                  </a:lnTo>
                  <a:lnTo>
                    <a:pt x="585533" y="192743"/>
                  </a:lnTo>
                  <a:lnTo>
                    <a:pt x="689819" y="192743"/>
                  </a:lnTo>
                  <a:lnTo>
                    <a:pt x="689819" y="201569"/>
                  </a:lnTo>
                  <a:lnTo>
                    <a:pt x="691785" y="201569"/>
                  </a:lnTo>
                  <a:lnTo>
                    <a:pt x="691785" y="214757"/>
                  </a:lnTo>
                  <a:lnTo>
                    <a:pt x="713079" y="214757"/>
                  </a:lnTo>
                  <a:lnTo>
                    <a:pt x="713079" y="227234"/>
                  </a:lnTo>
                  <a:lnTo>
                    <a:pt x="770081" y="227234"/>
                  </a:lnTo>
                  <a:lnTo>
                    <a:pt x="770081" y="237480"/>
                  </a:lnTo>
                  <a:lnTo>
                    <a:pt x="773467" y="237480"/>
                  </a:lnTo>
                  <a:lnTo>
                    <a:pt x="773467" y="260204"/>
                  </a:lnTo>
                  <a:lnTo>
                    <a:pt x="779036" y="260204"/>
                  </a:lnTo>
                  <a:lnTo>
                    <a:pt x="779036" y="296723"/>
                  </a:lnTo>
                  <a:lnTo>
                    <a:pt x="781766" y="296723"/>
                  </a:lnTo>
                  <a:lnTo>
                    <a:pt x="781766" y="323910"/>
                  </a:lnTo>
                  <a:lnTo>
                    <a:pt x="788645" y="323910"/>
                  </a:lnTo>
                  <a:lnTo>
                    <a:pt x="788645" y="336388"/>
                  </a:lnTo>
                  <a:lnTo>
                    <a:pt x="793450" y="336388"/>
                  </a:lnTo>
                  <a:lnTo>
                    <a:pt x="798255" y="336388"/>
                  </a:lnTo>
                  <a:lnTo>
                    <a:pt x="798255" y="348764"/>
                  </a:lnTo>
                  <a:lnTo>
                    <a:pt x="855913" y="348764"/>
                  </a:lnTo>
                  <a:lnTo>
                    <a:pt x="855913" y="362053"/>
                  </a:lnTo>
                  <a:lnTo>
                    <a:pt x="899812" y="362053"/>
                  </a:lnTo>
                  <a:lnTo>
                    <a:pt x="899812" y="368546"/>
                  </a:lnTo>
                  <a:lnTo>
                    <a:pt x="901231" y="368546"/>
                  </a:lnTo>
                  <a:lnTo>
                    <a:pt x="901231" y="376661"/>
                  </a:lnTo>
                  <a:lnTo>
                    <a:pt x="949934" y="376661"/>
                  </a:lnTo>
                  <a:lnTo>
                    <a:pt x="949934" y="378893"/>
                  </a:lnTo>
                  <a:lnTo>
                    <a:pt x="949934" y="390559"/>
                  </a:lnTo>
                  <a:lnTo>
                    <a:pt x="987063" y="390559"/>
                  </a:lnTo>
                  <a:lnTo>
                    <a:pt x="987063" y="395733"/>
                  </a:lnTo>
                  <a:lnTo>
                    <a:pt x="987063" y="403747"/>
                  </a:lnTo>
                  <a:lnTo>
                    <a:pt x="994488" y="403747"/>
                  </a:lnTo>
                  <a:lnTo>
                    <a:pt x="994488" y="418456"/>
                  </a:lnTo>
                  <a:lnTo>
                    <a:pt x="1020587" y="418456"/>
                  </a:lnTo>
                  <a:lnTo>
                    <a:pt x="1020587" y="425760"/>
                  </a:lnTo>
                  <a:lnTo>
                    <a:pt x="1020587" y="432354"/>
                  </a:lnTo>
                  <a:lnTo>
                    <a:pt x="1032927" y="432354"/>
                  </a:lnTo>
                  <a:lnTo>
                    <a:pt x="1032927" y="449904"/>
                  </a:lnTo>
                  <a:lnTo>
                    <a:pt x="1036421" y="449904"/>
                  </a:lnTo>
                  <a:lnTo>
                    <a:pt x="1036421" y="494640"/>
                  </a:lnTo>
                  <a:lnTo>
                    <a:pt x="1088510" y="494640"/>
                  </a:lnTo>
                  <a:lnTo>
                    <a:pt x="1088510" y="513002"/>
                  </a:lnTo>
                  <a:lnTo>
                    <a:pt x="1316411" y="513002"/>
                  </a:lnTo>
                  <a:lnTo>
                    <a:pt x="1316411" y="542218"/>
                  </a:lnTo>
                  <a:lnTo>
                    <a:pt x="1844286" y="542218"/>
                  </a:lnTo>
                  <a:lnTo>
                    <a:pt x="1844286" y="808914"/>
                  </a:lnTo>
                  <a:lnTo>
                    <a:pt x="1859356" y="808914"/>
                  </a:lnTo>
                </a:path>
              </a:pathLst>
            </a:custGeom>
            <a:noFill/>
            <a:ln w="10911"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936" name="Freeform 935">
              <a:extLst>
                <a:ext uri="{FF2B5EF4-FFF2-40B4-BE49-F238E27FC236}">
                  <a16:creationId xmlns:a16="http://schemas.microsoft.com/office/drawing/2014/main" id="{197E0455-7800-3420-51F4-A19193A5D284}"/>
                </a:ext>
              </a:extLst>
            </p:cNvPr>
            <p:cNvSpPr/>
            <p:nvPr/>
          </p:nvSpPr>
          <p:spPr>
            <a:xfrm>
              <a:off x="5712610" y="2152366"/>
              <a:ext cx="11832" cy="19855"/>
            </a:xfrm>
            <a:custGeom>
              <a:avLst/>
              <a:gdLst>
                <a:gd name="connsiteX0" fmla="*/ 0 w 10920"/>
                <a:gd name="connsiteY0" fmla="*/ 0 h 20288"/>
                <a:gd name="connsiteX1" fmla="*/ 0 w 10920"/>
                <a:gd name="connsiteY1" fmla="*/ 20289 h 20288"/>
              </a:gdLst>
              <a:ahLst/>
              <a:cxnLst>
                <a:cxn ang="0">
                  <a:pos x="connsiteX0" y="connsiteY0"/>
                </a:cxn>
                <a:cxn ang="0">
                  <a:pos x="connsiteX1" y="connsiteY1"/>
                </a:cxn>
              </a:cxnLst>
              <a:rect l="l" t="t" r="r" b="b"/>
              <a:pathLst>
                <a:path w="10920" h="20288">
                  <a:moveTo>
                    <a:pt x="0" y="0"/>
                  </a:moveTo>
                  <a:lnTo>
                    <a:pt x="0" y="20289"/>
                  </a:lnTo>
                </a:path>
              </a:pathLst>
            </a:custGeom>
            <a:ln w="14076" cap="flat">
              <a:solidFill>
                <a:srgbClr val="7030A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937" name="Freeform 936">
              <a:extLst>
                <a:ext uri="{FF2B5EF4-FFF2-40B4-BE49-F238E27FC236}">
                  <a16:creationId xmlns:a16="http://schemas.microsoft.com/office/drawing/2014/main" id="{E40A17ED-FA10-A6A2-57A6-D4D6E6624BB7}"/>
                </a:ext>
              </a:extLst>
            </p:cNvPr>
            <p:cNvSpPr/>
            <p:nvPr/>
          </p:nvSpPr>
          <p:spPr>
            <a:xfrm>
              <a:off x="3705978" y="1372810"/>
              <a:ext cx="14671" cy="9928"/>
            </a:xfrm>
            <a:custGeom>
              <a:avLst/>
              <a:gdLst>
                <a:gd name="connsiteX0" fmla="*/ 0 w 13540"/>
                <a:gd name="connsiteY0" fmla="*/ 0 h 10144"/>
                <a:gd name="connsiteX1" fmla="*/ 13541 w 13540"/>
                <a:gd name="connsiteY1" fmla="*/ 0 h 10144"/>
              </a:gdLst>
              <a:ahLst/>
              <a:cxnLst>
                <a:cxn ang="0">
                  <a:pos x="connsiteX0" y="connsiteY0"/>
                </a:cxn>
                <a:cxn ang="0">
                  <a:pos x="connsiteX1" y="connsiteY1"/>
                </a:cxn>
              </a:cxnLst>
              <a:rect l="l" t="t" r="r" b="b"/>
              <a:pathLst>
                <a:path w="13540" h="10144">
                  <a:moveTo>
                    <a:pt x="0" y="0"/>
                  </a:moveTo>
                  <a:lnTo>
                    <a:pt x="13541" y="0"/>
                  </a:lnTo>
                </a:path>
              </a:pathLst>
            </a:custGeom>
            <a:ln w="12700" cap="flat">
              <a:solidFill>
                <a:srgbClr val="6D6E71"/>
              </a:solidFill>
              <a:prstDash val="solid"/>
              <a:round/>
            </a:ln>
          </p:spPr>
          <p:txBody>
            <a:bodyPr rtlCol="0" anchor="ctr"/>
            <a:lstStyle/>
            <a:p>
              <a:endParaRPr lang="en-US" sz="2400">
                <a:latin typeface="Arial" panose="020B0604020202020204" pitchFamily="34" charset="0"/>
                <a:cs typeface="Arial" panose="020B0604020202020204" pitchFamily="34" charset="0"/>
              </a:endParaRPr>
            </a:p>
          </p:txBody>
        </p:sp>
        <p:sp>
          <p:nvSpPr>
            <p:cNvPr id="938" name="Freeform 937">
              <a:extLst>
                <a:ext uri="{FF2B5EF4-FFF2-40B4-BE49-F238E27FC236}">
                  <a16:creationId xmlns:a16="http://schemas.microsoft.com/office/drawing/2014/main" id="{2A686F30-1FCD-8572-7504-ACEE9B30C17A}"/>
                </a:ext>
              </a:extLst>
            </p:cNvPr>
            <p:cNvSpPr/>
            <p:nvPr/>
          </p:nvSpPr>
          <p:spPr>
            <a:xfrm>
              <a:off x="3712604" y="1363279"/>
              <a:ext cx="11832" cy="19062"/>
            </a:xfrm>
            <a:custGeom>
              <a:avLst/>
              <a:gdLst>
                <a:gd name="connsiteX0" fmla="*/ 0 w 10920"/>
                <a:gd name="connsiteY0" fmla="*/ 0 h 19477"/>
                <a:gd name="connsiteX1" fmla="*/ 0 w 10920"/>
                <a:gd name="connsiteY1" fmla="*/ 19477 h 19477"/>
              </a:gdLst>
              <a:ahLst/>
              <a:cxnLst>
                <a:cxn ang="0">
                  <a:pos x="connsiteX0" y="connsiteY0"/>
                </a:cxn>
                <a:cxn ang="0">
                  <a:pos x="connsiteX1" y="connsiteY1"/>
                </a:cxn>
              </a:cxnLst>
              <a:rect l="l" t="t" r="r" b="b"/>
              <a:pathLst>
                <a:path w="10920" h="19477">
                  <a:moveTo>
                    <a:pt x="0" y="0"/>
                  </a:moveTo>
                  <a:lnTo>
                    <a:pt x="0" y="19477"/>
                  </a:lnTo>
                </a:path>
              </a:pathLst>
            </a:custGeom>
            <a:ln w="12700" cap="flat">
              <a:solidFill>
                <a:srgbClr val="6D6E71"/>
              </a:solidFill>
              <a:prstDash val="solid"/>
              <a:round/>
            </a:ln>
          </p:spPr>
          <p:txBody>
            <a:bodyPr rtlCol="0" anchor="ctr"/>
            <a:lstStyle/>
            <a:p>
              <a:endParaRPr lang="en-US" sz="2400">
                <a:latin typeface="Arial" panose="020B0604020202020204" pitchFamily="34" charset="0"/>
                <a:cs typeface="Arial" panose="020B0604020202020204" pitchFamily="34" charset="0"/>
              </a:endParaRPr>
            </a:p>
          </p:txBody>
        </p:sp>
        <p:sp>
          <p:nvSpPr>
            <p:cNvPr id="939" name="Freeform 938">
              <a:extLst>
                <a:ext uri="{FF2B5EF4-FFF2-40B4-BE49-F238E27FC236}">
                  <a16:creationId xmlns:a16="http://schemas.microsoft.com/office/drawing/2014/main" id="{8AB0538A-20A9-BF1C-6FC0-644F284E29C3}"/>
                </a:ext>
              </a:extLst>
            </p:cNvPr>
            <p:cNvSpPr/>
            <p:nvPr/>
          </p:nvSpPr>
          <p:spPr>
            <a:xfrm>
              <a:off x="5385330" y="2258596"/>
              <a:ext cx="15973" cy="9928"/>
            </a:xfrm>
            <a:custGeom>
              <a:avLst/>
              <a:gdLst>
                <a:gd name="connsiteX0" fmla="*/ 0 w 14742"/>
                <a:gd name="connsiteY0" fmla="*/ 0 h 10144"/>
                <a:gd name="connsiteX1" fmla="*/ 14742 w 14742"/>
                <a:gd name="connsiteY1" fmla="*/ 0 h 10144"/>
              </a:gdLst>
              <a:ahLst/>
              <a:cxnLst>
                <a:cxn ang="0">
                  <a:pos x="connsiteX0" y="connsiteY0"/>
                </a:cxn>
                <a:cxn ang="0">
                  <a:pos x="connsiteX1" y="connsiteY1"/>
                </a:cxn>
              </a:cxnLst>
              <a:rect l="l" t="t" r="r" b="b"/>
              <a:pathLst>
                <a:path w="14742" h="10144">
                  <a:moveTo>
                    <a:pt x="0" y="0"/>
                  </a:moveTo>
                  <a:lnTo>
                    <a:pt x="14742" y="0"/>
                  </a:lnTo>
                </a:path>
              </a:pathLst>
            </a:custGeom>
            <a:ln w="14076" cap="flat">
              <a:solidFill>
                <a:srgbClr val="6D6E71"/>
              </a:solidFill>
              <a:prstDash val="solid"/>
              <a:round/>
            </a:ln>
          </p:spPr>
          <p:txBody>
            <a:bodyPr rtlCol="0" anchor="ctr"/>
            <a:lstStyle/>
            <a:p>
              <a:endParaRPr lang="en-US" sz="2400">
                <a:latin typeface="Arial" panose="020B0604020202020204" pitchFamily="34" charset="0"/>
                <a:cs typeface="Arial" panose="020B0604020202020204" pitchFamily="34" charset="0"/>
              </a:endParaRPr>
            </a:p>
          </p:txBody>
        </p:sp>
        <p:sp>
          <p:nvSpPr>
            <p:cNvPr id="940" name="Freeform 939">
              <a:extLst>
                <a:ext uri="{FF2B5EF4-FFF2-40B4-BE49-F238E27FC236}">
                  <a16:creationId xmlns:a16="http://schemas.microsoft.com/office/drawing/2014/main" id="{975E84AB-5FE5-2916-E72F-503064C2D137}"/>
                </a:ext>
              </a:extLst>
            </p:cNvPr>
            <p:cNvSpPr/>
            <p:nvPr/>
          </p:nvSpPr>
          <p:spPr>
            <a:xfrm>
              <a:off x="5393258" y="2249165"/>
              <a:ext cx="11832" cy="19855"/>
            </a:xfrm>
            <a:custGeom>
              <a:avLst/>
              <a:gdLst>
                <a:gd name="connsiteX0" fmla="*/ 0 w 10920"/>
                <a:gd name="connsiteY0" fmla="*/ 0 h 20288"/>
                <a:gd name="connsiteX1" fmla="*/ 0 w 10920"/>
                <a:gd name="connsiteY1" fmla="*/ 20289 h 20288"/>
              </a:gdLst>
              <a:ahLst/>
              <a:cxnLst>
                <a:cxn ang="0">
                  <a:pos x="connsiteX0" y="connsiteY0"/>
                </a:cxn>
                <a:cxn ang="0">
                  <a:pos x="connsiteX1" y="connsiteY1"/>
                </a:cxn>
              </a:cxnLst>
              <a:rect l="l" t="t" r="r" b="b"/>
              <a:pathLst>
                <a:path w="10920" h="20288">
                  <a:moveTo>
                    <a:pt x="0" y="0"/>
                  </a:moveTo>
                  <a:lnTo>
                    <a:pt x="0" y="20289"/>
                  </a:lnTo>
                </a:path>
              </a:pathLst>
            </a:custGeom>
            <a:ln w="14076" cap="flat">
              <a:solidFill>
                <a:srgbClr val="6D6E71"/>
              </a:solidFill>
              <a:prstDash val="solid"/>
              <a:round/>
            </a:ln>
          </p:spPr>
          <p:txBody>
            <a:bodyPr rtlCol="0" anchor="ctr"/>
            <a:lstStyle/>
            <a:p>
              <a:endParaRPr lang="en-US" sz="2400">
                <a:latin typeface="Arial" panose="020B0604020202020204" pitchFamily="34" charset="0"/>
                <a:cs typeface="Arial" panose="020B0604020202020204" pitchFamily="34" charset="0"/>
              </a:endParaRPr>
            </a:p>
          </p:txBody>
        </p:sp>
        <p:sp>
          <p:nvSpPr>
            <p:cNvPr id="941" name="Freeform 940">
              <a:extLst>
                <a:ext uri="{FF2B5EF4-FFF2-40B4-BE49-F238E27FC236}">
                  <a16:creationId xmlns:a16="http://schemas.microsoft.com/office/drawing/2014/main" id="{58D455E4-AFAF-2FD3-FD22-368469BC8FB6}"/>
                </a:ext>
              </a:extLst>
            </p:cNvPr>
            <p:cNvSpPr/>
            <p:nvPr/>
          </p:nvSpPr>
          <p:spPr>
            <a:xfrm>
              <a:off x="5183590" y="2177385"/>
              <a:ext cx="14671" cy="9928"/>
            </a:xfrm>
            <a:custGeom>
              <a:avLst/>
              <a:gdLst>
                <a:gd name="connsiteX0" fmla="*/ 0 w 13540"/>
                <a:gd name="connsiteY0" fmla="*/ 0 h 10144"/>
                <a:gd name="connsiteX1" fmla="*/ 13541 w 13540"/>
                <a:gd name="connsiteY1" fmla="*/ 0 h 10144"/>
              </a:gdLst>
              <a:ahLst/>
              <a:cxnLst>
                <a:cxn ang="0">
                  <a:pos x="connsiteX0" y="connsiteY0"/>
                </a:cxn>
                <a:cxn ang="0">
                  <a:pos x="connsiteX1" y="connsiteY1"/>
                </a:cxn>
              </a:cxnLst>
              <a:rect l="l" t="t" r="r" b="b"/>
              <a:pathLst>
                <a:path w="13540" h="10144">
                  <a:moveTo>
                    <a:pt x="0" y="0"/>
                  </a:moveTo>
                  <a:lnTo>
                    <a:pt x="13541" y="0"/>
                  </a:lnTo>
                </a:path>
              </a:pathLst>
            </a:custGeom>
            <a:ln w="14076" cap="flat">
              <a:solidFill>
                <a:srgbClr val="6D6E71"/>
              </a:solidFill>
              <a:prstDash val="solid"/>
              <a:round/>
            </a:ln>
          </p:spPr>
          <p:txBody>
            <a:bodyPr rtlCol="0" anchor="ctr"/>
            <a:lstStyle/>
            <a:p>
              <a:endParaRPr lang="en-US" sz="2400">
                <a:latin typeface="Arial" panose="020B0604020202020204" pitchFamily="34" charset="0"/>
                <a:cs typeface="Arial" panose="020B0604020202020204" pitchFamily="34" charset="0"/>
              </a:endParaRPr>
            </a:p>
          </p:txBody>
        </p:sp>
        <p:sp>
          <p:nvSpPr>
            <p:cNvPr id="942" name="Freeform 941">
              <a:extLst>
                <a:ext uri="{FF2B5EF4-FFF2-40B4-BE49-F238E27FC236}">
                  <a16:creationId xmlns:a16="http://schemas.microsoft.com/office/drawing/2014/main" id="{A89CF109-059E-67DD-59FD-476B883AE5A9}"/>
                </a:ext>
              </a:extLst>
            </p:cNvPr>
            <p:cNvSpPr/>
            <p:nvPr/>
          </p:nvSpPr>
          <p:spPr>
            <a:xfrm>
              <a:off x="5190217" y="2167853"/>
              <a:ext cx="11832" cy="18168"/>
            </a:xfrm>
            <a:custGeom>
              <a:avLst/>
              <a:gdLst>
                <a:gd name="connsiteX0" fmla="*/ 0 w 10920"/>
                <a:gd name="connsiteY0" fmla="*/ 0 h 18564"/>
                <a:gd name="connsiteX1" fmla="*/ 0 w 10920"/>
                <a:gd name="connsiteY1" fmla="*/ 18564 h 18564"/>
              </a:gdLst>
              <a:ahLst/>
              <a:cxnLst>
                <a:cxn ang="0">
                  <a:pos x="connsiteX0" y="connsiteY0"/>
                </a:cxn>
                <a:cxn ang="0">
                  <a:pos x="connsiteX1" y="connsiteY1"/>
                </a:cxn>
              </a:cxnLst>
              <a:rect l="l" t="t" r="r" b="b"/>
              <a:pathLst>
                <a:path w="10920" h="18564">
                  <a:moveTo>
                    <a:pt x="0" y="0"/>
                  </a:moveTo>
                  <a:lnTo>
                    <a:pt x="0" y="18564"/>
                  </a:lnTo>
                </a:path>
              </a:pathLst>
            </a:custGeom>
            <a:ln w="14076" cap="flat">
              <a:solidFill>
                <a:srgbClr val="6D6E71"/>
              </a:solidFill>
              <a:prstDash val="solid"/>
              <a:round/>
            </a:ln>
          </p:spPr>
          <p:txBody>
            <a:bodyPr rtlCol="0" anchor="ctr"/>
            <a:lstStyle/>
            <a:p>
              <a:endParaRPr lang="en-US" sz="2400">
                <a:latin typeface="Arial" panose="020B0604020202020204" pitchFamily="34" charset="0"/>
                <a:cs typeface="Arial" panose="020B0604020202020204" pitchFamily="34" charset="0"/>
              </a:endParaRPr>
            </a:p>
          </p:txBody>
        </p:sp>
        <p:sp>
          <p:nvSpPr>
            <p:cNvPr id="943" name="Freeform 942">
              <a:extLst>
                <a:ext uri="{FF2B5EF4-FFF2-40B4-BE49-F238E27FC236}">
                  <a16:creationId xmlns:a16="http://schemas.microsoft.com/office/drawing/2014/main" id="{F02336C4-FBC1-DE12-7D9A-681CAA0EA67C}"/>
                </a:ext>
              </a:extLst>
            </p:cNvPr>
            <p:cNvSpPr/>
            <p:nvPr/>
          </p:nvSpPr>
          <p:spPr>
            <a:xfrm>
              <a:off x="5116738" y="2177385"/>
              <a:ext cx="14671" cy="9928"/>
            </a:xfrm>
            <a:custGeom>
              <a:avLst/>
              <a:gdLst>
                <a:gd name="connsiteX0" fmla="*/ 0 w 13540"/>
                <a:gd name="connsiteY0" fmla="*/ 0 h 10144"/>
                <a:gd name="connsiteX1" fmla="*/ 13541 w 13540"/>
                <a:gd name="connsiteY1" fmla="*/ 0 h 10144"/>
              </a:gdLst>
              <a:ahLst/>
              <a:cxnLst>
                <a:cxn ang="0">
                  <a:pos x="connsiteX0" y="connsiteY0"/>
                </a:cxn>
                <a:cxn ang="0">
                  <a:pos x="connsiteX1" y="connsiteY1"/>
                </a:cxn>
              </a:cxnLst>
              <a:rect l="l" t="t" r="r" b="b"/>
              <a:pathLst>
                <a:path w="13540" h="10144">
                  <a:moveTo>
                    <a:pt x="0" y="0"/>
                  </a:moveTo>
                  <a:lnTo>
                    <a:pt x="13541" y="0"/>
                  </a:lnTo>
                </a:path>
              </a:pathLst>
            </a:custGeom>
            <a:ln w="14076" cap="flat">
              <a:solidFill>
                <a:srgbClr val="6D6E71"/>
              </a:solidFill>
              <a:prstDash val="solid"/>
              <a:round/>
            </a:ln>
          </p:spPr>
          <p:txBody>
            <a:bodyPr rtlCol="0" anchor="ctr"/>
            <a:lstStyle/>
            <a:p>
              <a:endParaRPr lang="en-US" sz="2400">
                <a:latin typeface="Arial" panose="020B0604020202020204" pitchFamily="34" charset="0"/>
                <a:cs typeface="Arial" panose="020B0604020202020204" pitchFamily="34" charset="0"/>
              </a:endParaRPr>
            </a:p>
          </p:txBody>
        </p:sp>
        <p:sp>
          <p:nvSpPr>
            <p:cNvPr id="944" name="Freeform 943">
              <a:extLst>
                <a:ext uri="{FF2B5EF4-FFF2-40B4-BE49-F238E27FC236}">
                  <a16:creationId xmlns:a16="http://schemas.microsoft.com/office/drawing/2014/main" id="{7FBED146-96D3-D2FF-AC97-0FDDC57C6314}"/>
                </a:ext>
              </a:extLst>
            </p:cNvPr>
            <p:cNvSpPr/>
            <p:nvPr/>
          </p:nvSpPr>
          <p:spPr>
            <a:xfrm>
              <a:off x="5123483" y="2167853"/>
              <a:ext cx="11832" cy="18168"/>
            </a:xfrm>
            <a:custGeom>
              <a:avLst/>
              <a:gdLst>
                <a:gd name="connsiteX0" fmla="*/ 0 w 10920"/>
                <a:gd name="connsiteY0" fmla="*/ 0 h 18564"/>
                <a:gd name="connsiteX1" fmla="*/ 0 w 10920"/>
                <a:gd name="connsiteY1" fmla="*/ 18564 h 18564"/>
              </a:gdLst>
              <a:ahLst/>
              <a:cxnLst>
                <a:cxn ang="0">
                  <a:pos x="connsiteX0" y="connsiteY0"/>
                </a:cxn>
                <a:cxn ang="0">
                  <a:pos x="connsiteX1" y="connsiteY1"/>
                </a:cxn>
              </a:cxnLst>
              <a:rect l="l" t="t" r="r" b="b"/>
              <a:pathLst>
                <a:path w="10920" h="18564">
                  <a:moveTo>
                    <a:pt x="0" y="0"/>
                  </a:moveTo>
                  <a:lnTo>
                    <a:pt x="0" y="18564"/>
                  </a:lnTo>
                </a:path>
              </a:pathLst>
            </a:custGeom>
            <a:ln w="14076" cap="flat">
              <a:solidFill>
                <a:srgbClr val="6D6E71"/>
              </a:solidFill>
              <a:prstDash val="solid"/>
              <a:round/>
            </a:ln>
          </p:spPr>
          <p:txBody>
            <a:bodyPr rtlCol="0" anchor="ctr"/>
            <a:lstStyle/>
            <a:p>
              <a:endParaRPr lang="en-US" sz="2400">
                <a:latin typeface="Arial" panose="020B0604020202020204" pitchFamily="34" charset="0"/>
                <a:cs typeface="Arial" panose="020B0604020202020204" pitchFamily="34" charset="0"/>
              </a:endParaRPr>
            </a:p>
          </p:txBody>
        </p:sp>
        <p:sp>
          <p:nvSpPr>
            <p:cNvPr id="945" name="Freeform 944">
              <a:extLst>
                <a:ext uri="{FF2B5EF4-FFF2-40B4-BE49-F238E27FC236}">
                  <a16:creationId xmlns:a16="http://schemas.microsoft.com/office/drawing/2014/main" id="{D45EEABB-A66C-1126-A2B7-424C9C5C8D1F}"/>
                </a:ext>
              </a:extLst>
            </p:cNvPr>
            <p:cNvSpPr/>
            <p:nvPr/>
          </p:nvSpPr>
          <p:spPr>
            <a:xfrm>
              <a:off x="5102066" y="2177385"/>
              <a:ext cx="15973" cy="9928"/>
            </a:xfrm>
            <a:custGeom>
              <a:avLst/>
              <a:gdLst>
                <a:gd name="connsiteX0" fmla="*/ 0 w 14742"/>
                <a:gd name="connsiteY0" fmla="*/ 0 h 10144"/>
                <a:gd name="connsiteX1" fmla="*/ 14742 w 14742"/>
                <a:gd name="connsiteY1" fmla="*/ 0 h 10144"/>
              </a:gdLst>
              <a:ahLst/>
              <a:cxnLst>
                <a:cxn ang="0">
                  <a:pos x="connsiteX0" y="connsiteY0"/>
                </a:cxn>
                <a:cxn ang="0">
                  <a:pos x="connsiteX1" y="connsiteY1"/>
                </a:cxn>
              </a:cxnLst>
              <a:rect l="l" t="t" r="r" b="b"/>
              <a:pathLst>
                <a:path w="14742" h="10144">
                  <a:moveTo>
                    <a:pt x="0" y="0"/>
                  </a:moveTo>
                  <a:lnTo>
                    <a:pt x="14742" y="0"/>
                  </a:lnTo>
                </a:path>
              </a:pathLst>
            </a:custGeom>
            <a:ln w="14076" cap="flat">
              <a:solidFill>
                <a:srgbClr val="6D6E71"/>
              </a:solidFill>
              <a:prstDash val="solid"/>
              <a:round/>
            </a:ln>
          </p:spPr>
          <p:txBody>
            <a:bodyPr rtlCol="0" anchor="ctr"/>
            <a:lstStyle/>
            <a:p>
              <a:endParaRPr lang="en-US" sz="2400">
                <a:latin typeface="Arial" panose="020B0604020202020204" pitchFamily="34" charset="0"/>
                <a:cs typeface="Arial" panose="020B0604020202020204" pitchFamily="34" charset="0"/>
              </a:endParaRPr>
            </a:p>
          </p:txBody>
        </p:sp>
        <p:sp>
          <p:nvSpPr>
            <p:cNvPr id="946" name="Freeform 945">
              <a:extLst>
                <a:ext uri="{FF2B5EF4-FFF2-40B4-BE49-F238E27FC236}">
                  <a16:creationId xmlns:a16="http://schemas.microsoft.com/office/drawing/2014/main" id="{5ED814CB-16C9-374C-7A7C-C1A1E2663821}"/>
                </a:ext>
              </a:extLst>
            </p:cNvPr>
            <p:cNvSpPr/>
            <p:nvPr/>
          </p:nvSpPr>
          <p:spPr>
            <a:xfrm>
              <a:off x="5110112" y="2167853"/>
              <a:ext cx="11832" cy="18168"/>
            </a:xfrm>
            <a:custGeom>
              <a:avLst/>
              <a:gdLst>
                <a:gd name="connsiteX0" fmla="*/ 0 w 10920"/>
                <a:gd name="connsiteY0" fmla="*/ 0 h 18564"/>
                <a:gd name="connsiteX1" fmla="*/ 0 w 10920"/>
                <a:gd name="connsiteY1" fmla="*/ 18564 h 18564"/>
              </a:gdLst>
              <a:ahLst/>
              <a:cxnLst>
                <a:cxn ang="0">
                  <a:pos x="connsiteX0" y="connsiteY0"/>
                </a:cxn>
                <a:cxn ang="0">
                  <a:pos x="connsiteX1" y="connsiteY1"/>
                </a:cxn>
              </a:cxnLst>
              <a:rect l="l" t="t" r="r" b="b"/>
              <a:pathLst>
                <a:path w="10920" h="18564">
                  <a:moveTo>
                    <a:pt x="0" y="0"/>
                  </a:moveTo>
                  <a:lnTo>
                    <a:pt x="0" y="18564"/>
                  </a:lnTo>
                </a:path>
              </a:pathLst>
            </a:custGeom>
            <a:ln w="14076" cap="flat">
              <a:solidFill>
                <a:srgbClr val="6D6E71"/>
              </a:solidFill>
              <a:prstDash val="solid"/>
              <a:round/>
            </a:ln>
          </p:spPr>
          <p:txBody>
            <a:bodyPr rtlCol="0" anchor="ctr"/>
            <a:lstStyle/>
            <a:p>
              <a:endParaRPr lang="en-US" sz="2400">
                <a:latin typeface="Arial" panose="020B0604020202020204" pitchFamily="34" charset="0"/>
                <a:cs typeface="Arial" panose="020B0604020202020204" pitchFamily="34" charset="0"/>
              </a:endParaRPr>
            </a:p>
          </p:txBody>
        </p:sp>
        <p:sp>
          <p:nvSpPr>
            <p:cNvPr id="947" name="Freeform 946">
              <a:extLst>
                <a:ext uri="{FF2B5EF4-FFF2-40B4-BE49-F238E27FC236}">
                  <a16:creationId xmlns:a16="http://schemas.microsoft.com/office/drawing/2014/main" id="{FD8959A4-B220-56FE-FC63-B78C1804A3AC}"/>
                </a:ext>
              </a:extLst>
            </p:cNvPr>
            <p:cNvSpPr/>
            <p:nvPr/>
          </p:nvSpPr>
          <p:spPr>
            <a:xfrm>
              <a:off x="5075325" y="2177385"/>
              <a:ext cx="16092" cy="9928"/>
            </a:xfrm>
            <a:custGeom>
              <a:avLst/>
              <a:gdLst>
                <a:gd name="connsiteX0" fmla="*/ 0 w 14851"/>
                <a:gd name="connsiteY0" fmla="*/ 0 h 10144"/>
                <a:gd name="connsiteX1" fmla="*/ 14851 w 14851"/>
                <a:gd name="connsiteY1" fmla="*/ 0 h 10144"/>
              </a:gdLst>
              <a:ahLst/>
              <a:cxnLst>
                <a:cxn ang="0">
                  <a:pos x="connsiteX0" y="connsiteY0"/>
                </a:cxn>
                <a:cxn ang="0">
                  <a:pos x="connsiteX1" y="connsiteY1"/>
                </a:cxn>
              </a:cxnLst>
              <a:rect l="l" t="t" r="r" b="b"/>
              <a:pathLst>
                <a:path w="14851" h="10144">
                  <a:moveTo>
                    <a:pt x="0" y="0"/>
                  </a:moveTo>
                  <a:lnTo>
                    <a:pt x="14851" y="0"/>
                  </a:lnTo>
                </a:path>
              </a:pathLst>
            </a:custGeom>
            <a:ln w="14076" cap="flat">
              <a:solidFill>
                <a:srgbClr val="6D6E71"/>
              </a:solidFill>
              <a:prstDash val="solid"/>
              <a:round/>
            </a:ln>
          </p:spPr>
          <p:txBody>
            <a:bodyPr rtlCol="0" anchor="ctr"/>
            <a:lstStyle/>
            <a:p>
              <a:endParaRPr lang="en-US" sz="2400">
                <a:latin typeface="Arial" panose="020B0604020202020204" pitchFamily="34" charset="0"/>
                <a:cs typeface="Arial" panose="020B0604020202020204" pitchFamily="34" charset="0"/>
              </a:endParaRPr>
            </a:p>
          </p:txBody>
        </p:sp>
        <p:sp>
          <p:nvSpPr>
            <p:cNvPr id="948" name="Freeform 947">
              <a:extLst>
                <a:ext uri="{FF2B5EF4-FFF2-40B4-BE49-F238E27FC236}">
                  <a16:creationId xmlns:a16="http://schemas.microsoft.com/office/drawing/2014/main" id="{8713FDF7-FF93-A4C5-0B24-5F89CA1FBEB2}"/>
                </a:ext>
              </a:extLst>
            </p:cNvPr>
            <p:cNvSpPr/>
            <p:nvPr/>
          </p:nvSpPr>
          <p:spPr>
            <a:xfrm>
              <a:off x="5082069" y="2167853"/>
              <a:ext cx="11832" cy="18168"/>
            </a:xfrm>
            <a:custGeom>
              <a:avLst/>
              <a:gdLst>
                <a:gd name="connsiteX0" fmla="*/ 0 w 10920"/>
                <a:gd name="connsiteY0" fmla="*/ 0 h 18564"/>
                <a:gd name="connsiteX1" fmla="*/ 0 w 10920"/>
                <a:gd name="connsiteY1" fmla="*/ 18564 h 18564"/>
              </a:gdLst>
              <a:ahLst/>
              <a:cxnLst>
                <a:cxn ang="0">
                  <a:pos x="connsiteX0" y="connsiteY0"/>
                </a:cxn>
                <a:cxn ang="0">
                  <a:pos x="connsiteX1" y="connsiteY1"/>
                </a:cxn>
              </a:cxnLst>
              <a:rect l="l" t="t" r="r" b="b"/>
              <a:pathLst>
                <a:path w="10920" h="18564">
                  <a:moveTo>
                    <a:pt x="0" y="0"/>
                  </a:moveTo>
                  <a:lnTo>
                    <a:pt x="0" y="18564"/>
                  </a:lnTo>
                </a:path>
              </a:pathLst>
            </a:custGeom>
            <a:ln w="14076" cap="flat">
              <a:solidFill>
                <a:srgbClr val="6D6E71"/>
              </a:solidFill>
              <a:prstDash val="solid"/>
              <a:round/>
            </a:ln>
          </p:spPr>
          <p:txBody>
            <a:bodyPr rtlCol="0" anchor="ctr"/>
            <a:lstStyle/>
            <a:p>
              <a:endParaRPr lang="en-US" sz="2400">
                <a:latin typeface="Arial" panose="020B0604020202020204" pitchFamily="34" charset="0"/>
                <a:cs typeface="Arial" panose="020B0604020202020204" pitchFamily="34" charset="0"/>
              </a:endParaRPr>
            </a:p>
          </p:txBody>
        </p:sp>
        <p:sp>
          <p:nvSpPr>
            <p:cNvPr id="949" name="Freeform 948">
              <a:extLst>
                <a:ext uri="{FF2B5EF4-FFF2-40B4-BE49-F238E27FC236}">
                  <a16:creationId xmlns:a16="http://schemas.microsoft.com/office/drawing/2014/main" id="{9F65B8D8-739E-3F4E-9DD7-1F68CB8CC9CB}"/>
                </a:ext>
              </a:extLst>
            </p:cNvPr>
            <p:cNvSpPr/>
            <p:nvPr/>
          </p:nvSpPr>
          <p:spPr>
            <a:xfrm>
              <a:off x="5047282" y="2177385"/>
              <a:ext cx="16092" cy="9928"/>
            </a:xfrm>
            <a:custGeom>
              <a:avLst/>
              <a:gdLst>
                <a:gd name="connsiteX0" fmla="*/ 0 w 14851"/>
                <a:gd name="connsiteY0" fmla="*/ 0 h 10144"/>
                <a:gd name="connsiteX1" fmla="*/ 14851 w 14851"/>
                <a:gd name="connsiteY1" fmla="*/ 0 h 10144"/>
              </a:gdLst>
              <a:ahLst/>
              <a:cxnLst>
                <a:cxn ang="0">
                  <a:pos x="connsiteX0" y="connsiteY0"/>
                </a:cxn>
                <a:cxn ang="0">
                  <a:pos x="connsiteX1" y="connsiteY1"/>
                </a:cxn>
              </a:cxnLst>
              <a:rect l="l" t="t" r="r" b="b"/>
              <a:pathLst>
                <a:path w="14851" h="10144">
                  <a:moveTo>
                    <a:pt x="0" y="0"/>
                  </a:moveTo>
                  <a:lnTo>
                    <a:pt x="14851" y="0"/>
                  </a:lnTo>
                </a:path>
              </a:pathLst>
            </a:custGeom>
            <a:ln w="14076" cap="flat">
              <a:solidFill>
                <a:srgbClr val="6D6E71"/>
              </a:solidFill>
              <a:prstDash val="solid"/>
              <a:round/>
            </a:ln>
          </p:spPr>
          <p:txBody>
            <a:bodyPr rtlCol="0" anchor="ctr"/>
            <a:lstStyle/>
            <a:p>
              <a:endParaRPr lang="en-US" sz="2400">
                <a:latin typeface="Arial" panose="020B0604020202020204" pitchFamily="34" charset="0"/>
                <a:cs typeface="Arial" panose="020B0604020202020204" pitchFamily="34" charset="0"/>
              </a:endParaRPr>
            </a:p>
          </p:txBody>
        </p:sp>
        <p:sp>
          <p:nvSpPr>
            <p:cNvPr id="950" name="Freeform 949">
              <a:extLst>
                <a:ext uri="{FF2B5EF4-FFF2-40B4-BE49-F238E27FC236}">
                  <a16:creationId xmlns:a16="http://schemas.microsoft.com/office/drawing/2014/main" id="{0B56FA9A-D6AF-9744-8BF8-F5015593AE2D}"/>
                </a:ext>
              </a:extLst>
            </p:cNvPr>
            <p:cNvSpPr/>
            <p:nvPr/>
          </p:nvSpPr>
          <p:spPr>
            <a:xfrm>
              <a:off x="5055328" y="2167853"/>
              <a:ext cx="11832" cy="18168"/>
            </a:xfrm>
            <a:custGeom>
              <a:avLst/>
              <a:gdLst>
                <a:gd name="connsiteX0" fmla="*/ 0 w 10920"/>
                <a:gd name="connsiteY0" fmla="*/ 0 h 18564"/>
                <a:gd name="connsiteX1" fmla="*/ 0 w 10920"/>
                <a:gd name="connsiteY1" fmla="*/ 18564 h 18564"/>
              </a:gdLst>
              <a:ahLst/>
              <a:cxnLst>
                <a:cxn ang="0">
                  <a:pos x="connsiteX0" y="connsiteY0"/>
                </a:cxn>
                <a:cxn ang="0">
                  <a:pos x="connsiteX1" y="connsiteY1"/>
                </a:cxn>
              </a:cxnLst>
              <a:rect l="l" t="t" r="r" b="b"/>
              <a:pathLst>
                <a:path w="10920" h="18564">
                  <a:moveTo>
                    <a:pt x="0" y="0"/>
                  </a:moveTo>
                  <a:lnTo>
                    <a:pt x="0" y="18564"/>
                  </a:lnTo>
                </a:path>
              </a:pathLst>
            </a:custGeom>
            <a:ln w="14076" cap="flat">
              <a:solidFill>
                <a:srgbClr val="6D6E71"/>
              </a:solidFill>
              <a:prstDash val="solid"/>
              <a:round/>
            </a:ln>
          </p:spPr>
          <p:txBody>
            <a:bodyPr rtlCol="0" anchor="ctr"/>
            <a:lstStyle/>
            <a:p>
              <a:endParaRPr lang="en-US" sz="2400">
                <a:latin typeface="Arial" panose="020B0604020202020204" pitchFamily="34" charset="0"/>
                <a:cs typeface="Arial" panose="020B0604020202020204" pitchFamily="34" charset="0"/>
              </a:endParaRPr>
            </a:p>
          </p:txBody>
        </p:sp>
        <p:sp>
          <p:nvSpPr>
            <p:cNvPr id="951" name="Freeform 950">
              <a:extLst>
                <a:ext uri="{FF2B5EF4-FFF2-40B4-BE49-F238E27FC236}">
                  <a16:creationId xmlns:a16="http://schemas.microsoft.com/office/drawing/2014/main" id="{8367EFCD-CD1D-2B72-161B-2196767CFBDA}"/>
                </a:ext>
              </a:extLst>
            </p:cNvPr>
            <p:cNvSpPr/>
            <p:nvPr/>
          </p:nvSpPr>
          <p:spPr>
            <a:xfrm>
              <a:off x="4951087" y="2152366"/>
              <a:ext cx="16092" cy="9928"/>
            </a:xfrm>
            <a:custGeom>
              <a:avLst/>
              <a:gdLst>
                <a:gd name="connsiteX0" fmla="*/ 0 w 14851"/>
                <a:gd name="connsiteY0" fmla="*/ 0 h 10144"/>
                <a:gd name="connsiteX1" fmla="*/ 14851 w 14851"/>
                <a:gd name="connsiteY1" fmla="*/ 0 h 10144"/>
              </a:gdLst>
              <a:ahLst/>
              <a:cxnLst>
                <a:cxn ang="0">
                  <a:pos x="connsiteX0" y="connsiteY0"/>
                </a:cxn>
                <a:cxn ang="0">
                  <a:pos x="connsiteX1" y="connsiteY1"/>
                </a:cxn>
              </a:cxnLst>
              <a:rect l="l" t="t" r="r" b="b"/>
              <a:pathLst>
                <a:path w="14851" h="10144">
                  <a:moveTo>
                    <a:pt x="0" y="0"/>
                  </a:moveTo>
                  <a:lnTo>
                    <a:pt x="14851" y="0"/>
                  </a:lnTo>
                </a:path>
              </a:pathLst>
            </a:custGeom>
            <a:ln w="14076" cap="flat">
              <a:solidFill>
                <a:srgbClr val="6D6E71"/>
              </a:solidFill>
              <a:prstDash val="solid"/>
              <a:round/>
            </a:ln>
          </p:spPr>
          <p:txBody>
            <a:bodyPr rtlCol="0" anchor="ctr"/>
            <a:lstStyle/>
            <a:p>
              <a:endParaRPr lang="en-US" sz="2400">
                <a:latin typeface="Arial" panose="020B0604020202020204" pitchFamily="34" charset="0"/>
                <a:cs typeface="Arial" panose="020B0604020202020204" pitchFamily="34" charset="0"/>
              </a:endParaRPr>
            </a:p>
          </p:txBody>
        </p:sp>
        <p:sp>
          <p:nvSpPr>
            <p:cNvPr id="952" name="Freeform 951">
              <a:extLst>
                <a:ext uri="{FF2B5EF4-FFF2-40B4-BE49-F238E27FC236}">
                  <a16:creationId xmlns:a16="http://schemas.microsoft.com/office/drawing/2014/main" id="{0E039811-78B3-BF74-CE0C-E958218C08A0}"/>
                </a:ext>
              </a:extLst>
            </p:cNvPr>
            <p:cNvSpPr/>
            <p:nvPr/>
          </p:nvSpPr>
          <p:spPr>
            <a:xfrm>
              <a:off x="4959132" y="2142834"/>
              <a:ext cx="11832" cy="18168"/>
            </a:xfrm>
            <a:custGeom>
              <a:avLst/>
              <a:gdLst>
                <a:gd name="connsiteX0" fmla="*/ 0 w 10920"/>
                <a:gd name="connsiteY0" fmla="*/ 0 h 18564"/>
                <a:gd name="connsiteX1" fmla="*/ 0 w 10920"/>
                <a:gd name="connsiteY1" fmla="*/ 18564 h 18564"/>
              </a:gdLst>
              <a:ahLst/>
              <a:cxnLst>
                <a:cxn ang="0">
                  <a:pos x="connsiteX0" y="connsiteY0"/>
                </a:cxn>
                <a:cxn ang="0">
                  <a:pos x="connsiteX1" y="connsiteY1"/>
                </a:cxn>
              </a:cxnLst>
              <a:rect l="l" t="t" r="r" b="b"/>
              <a:pathLst>
                <a:path w="10920" h="18564">
                  <a:moveTo>
                    <a:pt x="0" y="0"/>
                  </a:moveTo>
                  <a:lnTo>
                    <a:pt x="0" y="18564"/>
                  </a:lnTo>
                </a:path>
              </a:pathLst>
            </a:custGeom>
            <a:ln w="14076" cap="flat">
              <a:solidFill>
                <a:srgbClr val="6D6E71"/>
              </a:solidFill>
              <a:prstDash val="solid"/>
              <a:round/>
            </a:ln>
          </p:spPr>
          <p:txBody>
            <a:bodyPr rtlCol="0" anchor="ctr"/>
            <a:lstStyle/>
            <a:p>
              <a:endParaRPr lang="en-US" sz="2400">
                <a:latin typeface="Arial" panose="020B0604020202020204" pitchFamily="34" charset="0"/>
                <a:cs typeface="Arial" panose="020B0604020202020204" pitchFamily="34" charset="0"/>
              </a:endParaRPr>
            </a:p>
          </p:txBody>
        </p:sp>
        <p:sp>
          <p:nvSpPr>
            <p:cNvPr id="953" name="Freeform 952">
              <a:extLst>
                <a:ext uri="{FF2B5EF4-FFF2-40B4-BE49-F238E27FC236}">
                  <a16:creationId xmlns:a16="http://schemas.microsoft.com/office/drawing/2014/main" id="{9304534E-2829-3803-2F78-D03787394A15}"/>
                </a:ext>
              </a:extLst>
            </p:cNvPr>
            <p:cNvSpPr/>
            <p:nvPr/>
          </p:nvSpPr>
          <p:spPr>
            <a:xfrm>
              <a:off x="4812175" y="2102229"/>
              <a:ext cx="19996" cy="9928"/>
            </a:xfrm>
            <a:custGeom>
              <a:avLst/>
              <a:gdLst>
                <a:gd name="connsiteX0" fmla="*/ 0 w 18454"/>
                <a:gd name="connsiteY0" fmla="*/ 0 h 10144"/>
                <a:gd name="connsiteX1" fmla="*/ 18455 w 18454"/>
                <a:gd name="connsiteY1" fmla="*/ 0 h 10144"/>
              </a:gdLst>
              <a:ahLst/>
              <a:cxnLst>
                <a:cxn ang="0">
                  <a:pos x="connsiteX0" y="connsiteY0"/>
                </a:cxn>
                <a:cxn ang="0">
                  <a:pos x="connsiteX1" y="connsiteY1"/>
                </a:cxn>
              </a:cxnLst>
              <a:rect l="l" t="t" r="r" b="b"/>
              <a:pathLst>
                <a:path w="18454" h="10144">
                  <a:moveTo>
                    <a:pt x="0" y="0"/>
                  </a:moveTo>
                  <a:lnTo>
                    <a:pt x="18455" y="0"/>
                  </a:lnTo>
                </a:path>
              </a:pathLst>
            </a:custGeom>
            <a:ln w="14076" cap="flat">
              <a:solidFill>
                <a:srgbClr val="6D6E71"/>
              </a:solidFill>
              <a:prstDash val="solid"/>
              <a:round/>
            </a:ln>
          </p:spPr>
          <p:txBody>
            <a:bodyPr rtlCol="0" anchor="ctr"/>
            <a:lstStyle/>
            <a:p>
              <a:endParaRPr lang="en-US" sz="2400">
                <a:latin typeface="Arial" panose="020B0604020202020204" pitchFamily="34" charset="0"/>
                <a:cs typeface="Arial" panose="020B0604020202020204" pitchFamily="34" charset="0"/>
              </a:endParaRPr>
            </a:p>
          </p:txBody>
        </p:sp>
        <p:sp>
          <p:nvSpPr>
            <p:cNvPr id="954" name="Freeform 953">
              <a:extLst>
                <a:ext uri="{FF2B5EF4-FFF2-40B4-BE49-F238E27FC236}">
                  <a16:creationId xmlns:a16="http://schemas.microsoft.com/office/drawing/2014/main" id="{B5232CC1-18A3-D432-950D-892DF2553007}"/>
                </a:ext>
              </a:extLst>
            </p:cNvPr>
            <p:cNvSpPr/>
            <p:nvPr/>
          </p:nvSpPr>
          <p:spPr>
            <a:xfrm>
              <a:off x="4822824" y="2093591"/>
              <a:ext cx="11832" cy="18962"/>
            </a:xfrm>
            <a:custGeom>
              <a:avLst/>
              <a:gdLst>
                <a:gd name="connsiteX0" fmla="*/ 0 w 10920"/>
                <a:gd name="connsiteY0" fmla="*/ 0 h 19375"/>
                <a:gd name="connsiteX1" fmla="*/ 0 w 10920"/>
                <a:gd name="connsiteY1" fmla="*/ 19376 h 19375"/>
              </a:gdLst>
              <a:ahLst/>
              <a:cxnLst>
                <a:cxn ang="0">
                  <a:pos x="connsiteX0" y="connsiteY0"/>
                </a:cxn>
                <a:cxn ang="0">
                  <a:pos x="connsiteX1" y="connsiteY1"/>
                </a:cxn>
              </a:cxnLst>
              <a:rect l="l" t="t" r="r" b="b"/>
              <a:pathLst>
                <a:path w="10920" h="19375">
                  <a:moveTo>
                    <a:pt x="0" y="0"/>
                  </a:moveTo>
                  <a:lnTo>
                    <a:pt x="0" y="19376"/>
                  </a:lnTo>
                </a:path>
              </a:pathLst>
            </a:custGeom>
            <a:ln w="14076" cap="flat">
              <a:solidFill>
                <a:srgbClr val="6D6E71"/>
              </a:solidFill>
              <a:prstDash val="solid"/>
              <a:round/>
            </a:ln>
          </p:spPr>
          <p:txBody>
            <a:bodyPr rtlCol="0" anchor="ctr"/>
            <a:lstStyle/>
            <a:p>
              <a:endParaRPr lang="en-US" sz="2400">
                <a:latin typeface="Arial" panose="020B0604020202020204" pitchFamily="34" charset="0"/>
                <a:cs typeface="Arial" panose="020B0604020202020204" pitchFamily="34" charset="0"/>
              </a:endParaRPr>
            </a:p>
          </p:txBody>
        </p:sp>
        <p:sp>
          <p:nvSpPr>
            <p:cNvPr id="955" name="Freeform 954">
              <a:extLst>
                <a:ext uri="{FF2B5EF4-FFF2-40B4-BE49-F238E27FC236}">
                  <a16:creationId xmlns:a16="http://schemas.microsoft.com/office/drawing/2014/main" id="{90F17972-7380-BDA3-7572-BF7C9A8D9826}"/>
                </a:ext>
              </a:extLst>
            </p:cNvPr>
            <p:cNvSpPr/>
            <p:nvPr/>
          </p:nvSpPr>
          <p:spPr>
            <a:xfrm>
              <a:off x="4554351" y="1940599"/>
              <a:ext cx="19996" cy="9928"/>
            </a:xfrm>
            <a:custGeom>
              <a:avLst/>
              <a:gdLst>
                <a:gd name="connsiteX0" fmla="*/ 0 w 18454"/>
                <a:gd name="connsiteY0" fmla="*/ 0 h 10144"/>
                <a:gd name="connsiteX1" fmla="*/ 18455 w 18454"/>
                <a:gd name="connsiteY1" fmla="*/ 0 h 10144"/>
              </a:gdLst>
              <a:ahLst/>
              <a:cxnLst>
                <a:cxn ang="0">
                  <a:pos x="connsiteX0" y="connsiteY0"/>
                </a:cxn>
                <a:cxn ang="0">
                  <a:pos x="connsiteX1" y="connsiteY1"/>
                </a:cxn>
              </a:cxnLst>
              <a:rect l="l" t="t" r="r" b="b"/>
              <a:pathLst>
                <a:path w="18454" h="10144">
                  <a:moveTo>
                    <a:pt x="0" y="0"/>
                  </a:moveTo>
                  <a:lnTo>
                    <a:pt x="18455" y="0"/>
                  </a:lnTo>
                </a:path>
              </a:pathLst>
            </a:custGeom>
            <a:ln w="14076" cap="flat">
              <a:solidFill>
                <a:srgbClr val="6D6E71"/>
              </a:solidFill>
              <a:prstDash val="solid"/>
              <a:round/>
            </a:ln>
          </p:spPr>
          <p:txBody>
            <a:bodyPr rtlCol="0" anchor="ctr"/>
            <a:lstStyle/>
            <a:p>
              <a:endParaRPr lang="en-US" sz="2400">
                <a:latin typeface="Arial" panose="020B0604020202020204" pitchFamily="34" charset="0"/>
                <a:cs typeface="Arial" panose="020B0604020202020204" pitchFamily="34" charset="0"/>
              </a:endParaRPr>
            </a:p>
          </p:txBody>
        </p:sp>
        <p:sp>
          <p:nvSpPr>
            <p:cNvPr id="956" name="Freeform 955">
              <a:extLst>
                <a:ext uri="{FF2B5EF4-FFF2-40B4-BE49-F238E27FC236}">
                  <a16:creationId xmlns:a16="http://schemas.microsoft.com/office/drawing/2014/main" id="{06C57ABE-891E-44A7-61D9-CFF0F717403F}"/>
                </a:ext>
              </a:extLst>
            </p:cNvPr>
            <p:cNvSpPr/>
            <p:nvPr/>
          </p:nvSpPr>
          <p:spPr>
            <a:xfrm>
              <a:off x="4563698" y="1931961"/>
              <a:ext cx="11832" cy="18168"/>
            </a:xfrm>
            <a:custGeom>
              <a:avLst/>
              <a:gdLst>
                <a:gd name="connsiteX0" fmla="*/ 0 w 10920"/>
                <a:gd name="connsiteY0" fmla="*/ 0 h 18564"/>
                <a:gd name="connsiteX1" fmla="*/ 0 w 10920"/>
                <a:gd name="connsiteY1" fmla="*/ 18564 h 18564"/>
              </a:gdLst>
              <a:ahLst/>
              <a:cxnLst>
                <a:cxn ang="0">
                  <a:pos x="connsiteX0" y="connsiteY0"/>
                </a:cxn>
                <a:cxn ang="0">
                  <a:pos x="connsiteX1" y="connsiteY1"/>
                </a:cxn>
              </a:cxnLst>
              <a:rect l="l" t="t" r="r" b="b"/>
              <a:pathLst>
                <a:path w="10920" h="18564">
                  <a:moveTo>
                    <a:pt x="0" y="0"/>
                  </a:moveTo>
                  <a:lnTo>
                    <a:pt x="0" y="18564"/>
                  </a:lnTo>
                </a:path>
              </a:pathLst>
            </a:custGeom>
            <a:ln w="14076" cap="flat">
              <a:solidFill>
                <a:srgbClr val="6D6E71"/>
              </a:solidFill>
              <a:prstDash val="solid"/>
              <a:round/>
            </a:ln>
          </p:spPr>
          <p:txBody>
            <a:bodyPr rtlCol="0" anchor="ctr"/>
            <a:lstStyle/>
            <a:p>
              <a:endParaRPr lang="en-US" sz="2400">
                <a:latin typeface="Arial" panose="020B0604020202020204" pitchFamily="34" charset="0"/>
                <a:cs typeface="Arial" panose="020B0604020202020204" pitchFamily="34" charset="0"/>
              </a:endParaRPr>
            </a:p>
          </p:txBody>
        </p:sp>
        <p:sp>
          <p:nvSpPr>
            <p:cNvPr id="957" name="Freeform 956">
              <a:extLst>
                <a:ext uri="{FF2B5EF4-FFF2-40B4-BE49-F238E27FC236}">
                  <a16:creationId xmlns:a16="http://schemas.microsoft.com/office/drawing/2014/main" id="{9FCCDC68-EF00-F985-3B33-405393A88FDC}"/>
                </a:ext>
              </a:extLst>
            </p:cNvPr>
            <p:cNvSpPr/>
            <p:nvPr/>
          </p:nvSpPr>
          <p:spPr>
            <a:xfrm>
              <a:off x="4542282" y="1899099"/>
              <a:ext cx="18694" cy="9928"/>
            </a:xfrm>
            <a:custGeom>
              <a:avLst/>
              <a:gdLst>
                <a:gd name="connsiteX0" fmla="*/ 0 w 17253"/>
                <a:gd name="connsiteY0" fmla="*/ 0 h 10144"/>
                <a:gd name="connsiteX1" fmla="*/ 17254 w 17253"/>
                <a:gd name="connsiteY1" fmla="*/ 0 h 10144"/>
              </a:gdLst>
              <a:ahLst/>
              <a:cxnLst>
                <a:cxn ang="0">
                  <a:pos x="connsiteX0" y="connsiteY0"/>
                </a:cxn>
                <a:cxn ang="0">
                  <a:pos x="connsiteX1" y="connsiteY1"/>
                </a:cxn>
              </a:cxnLst>
              <a:rect l="l" t="t" r="r" b="b"/>
              <a:pathLst>
                <a:path w="17253" h="10144">
                  <a:moveTo>
                    <a:pt x="0" y="0"/>
                  </a:moveTo>
                  <a:lnTo>
                    <a:pt x="17254" y="0"/>
                  </a:lnTo>
                </a:path>
              </a:pathLst>
            </a:custGeom>
            <a:ln w="14076" cap="flat">
              <a:solidFill>
                <a:srgbClr val="6D6E71"/>
              </a:solidFill>
              <a:prstDash val="solid"/>
              <a:round/>
            </a:ln>
          </p:spPr>
          <p:txBody>
            <a:bodyPr rtlCol="0" anchor="ctr"/>
            <a:lstStyle/>
            <a:p>
              <a:endParaRPr lang="en-US" sz="2400">
                <a:latin typeface="Arial" panose="020B0604020202020204" pitchFamily="34" charset="0"/>
                <a:cs typeface="Arial" panose="020B0604020202020204" pitchFamily="34" charset="0"/>
              </a:endParaRPr>
            </a:p>
          </p:txBody>
        </p:sp>
        <p:sp>
          <p:nvSpPr>
            <p:cNvPr id="958" name="Freeform 957">
              <a:extLst>
                <a:ext uri="{FF2B5EF4-FFF2-40B4-BE49-F238E27FC236}">
                  <a16:creationId xmlns:a16="http://schemas.microsoft.com/office/drawing/2014/main" id="{1C3519B6-19BC-D297-5FAA-E3817DC58556}"/>
                </a:ext>
              </a:extLst>
            </p:cNvPr>
            <p:cNvSpPr/>
            <p:nvPr/>
          </p:nvSpPr>
          <p:spPr>
            <a:xfrm>
              <a:off x="4551629" y="1888774"/>
              <a:ext cx="11832" cy="18962"/>
            </a:xfrm>
            <a:custGeom>
              <a:avLst/>
              <a:gdLst>
                <a:gd name="connsiteX0" fmla="*/ 0 w 10920"/>
                <a:gd name="connsiteY0" fmla="*/ 0 h 19375"/>
                <a:gd name="connsiteX1" fmla="*/ 0 w 10920"/>
                <a:gd name="connsiteY1" fmla="*/ 19376 h 19375"/>
              </a:gdLst>
              <a:ahLst/>
              <a:cxnLst>
                <a:cxn ang="0">
                  <a:pos x="connsiteX0" y="connsiteY0"/>
                </a:cxn>
                <a:cxn ang="0">
                  <a:pos x="connsiteX1" y="connsiteY1"/>
                </a:cxn>
              </a:cxnLst>
              <a:rect l="l" t="t" r="r" b="b"/>
              <a:pathLst>
                <a:path w="10920" h="19375">
                  <a:moveTo>
                    <a:pt x="0" y="0"/>
                  </a:moveTo>
                  <a:lnTo>
                    <a:pt x="0" y="19376"/>
                  </a:lnTo>
                </a:path>
              </a:pathLst>
            </a:custGeom>
            <a:ln w="14076" cap="flat">
              <a:solidFill>
                <a:srgbClr val="6D6E71"/>
              </a:solidFill>
              <a:prstDash val="solid"/>
              <a:round/>
            </a:ln>
          </p:spPr>
          <p:txBody>
            <a:bodyPr rtlCol="0" anchor="ctr"/>
            <a:lstStyle/>
            <a:p>
              <a:endParaRPr lang="en-US" sz="2400">
                <a:latin typeface="Arial" panose="020B0604020202020204" pitchFamily="34" charset="0"/>
                <a:cs typeface="Arial" panose="020B0604020202020204" pitchFamily="34" charset="0"/>
              </a:endParaRPr>
            </a:p>
          </p:txBody>
        </p:sp>
        <p:sp>
          <p:nvSpPr>
            <p:cNvPr id="959" name="Freeform 958">
              <a:extLst>
                <a:ext uri="{FF2B5EF4-FFF2-40B4-BE49-F238E27FC236}">
                  <a16:creationId xmlns:a16="http://schemas.microsoft.com/office/drawing/2014/main" id="{B0538125-FCD9-7C4D-1AF4-68679B9A1D13}"/>
                </a:ext>
              </a:extLst>
            </p:cNvPr>
            <p:cNvSpPr/>
            <p:nvPr/>
          </p:nvSpPr>
          <p:spPr>
            <a:xfrm>
              <a:off x="5421300" y="2258596"/>
              <a:ext cx="16092" cy="9928"/>
            </a:xfrm>
            <a:custGeom>
              <a:avLst/>
              <a:gdLst>
                <a:gd name="connsiteX0" fmla="*/ 0 w 14851"/>
                <a:gd name="connsiteY0" fmla="*/ 0 h 10144"/>
                <a:gd name="connsiteX1" fmla="*/ 14851 w 14851"/>
                <a:gd name="connsiteY1" fmla="*/ 0 h 10144"/>
              </a:gdLst>
              <a:ahLst/>
              <a:cxnLst>
                <a:cxn ang="0">
                  <a:pos x="connsiteX0" y="connsiteY0"/>
                </a:cxn>
                <a:cxn ang="0">
                  <a:pos x="connsiteX1" y="connsiteY1"/>
                </a:cxn>
              </a:cxnLst>
              <a:rect l="l" t="t" r="r" b="b"/>
              <a:pathLst>
                <a:path w="14851" h="10144">
                  <a:moveTo>
                    <a:pt x="0" y="0"/>
                  </a:moveTo>
                  <a:lnTo>
                    <a:pt x="14851" y="0"/>
                  </a:lnTo>
                </a:path>
              </a:pathLst>
            </a:custGeom>
            <a:ln w="14076" cap="flat">
              <a:solidFill>
                <a:srgbClr val="6D6E71"/>
              </a:solidFill>
              <a:prstDash val="solid"/>
              <a:round/>
            </a:ln>
          </p:spPr>
          <p:txBody>
            <a:bodyPr rtlCol="0" anchor="ctr"/>
            <a:lstStyle/>
            <a:p>
              <a:endParaRPr lang="en-US" sz="2400">
                <a:latin typeface="Arial" panose="020B0604020202020204" pitchFamily="34" charset="0"/>
                <a:cs typeface="Arial" panose="020B0604020202020204" pitchFamily="34" charset="0"/>
              </a:endParaRPr>
            </a:p>
          </p:txBody>
        </p:sp>
        <p:sp>
          <p:nvSpPr>
            <p:cNvPr id="960" name="Freeform 959">
              <a:extLst>
                <a:ext uri="{FF2B5EF4-FFF2-40B4-BE49-F238E27FC236}">
                  <a16:creationId xmlns:a16="http://schemas.microsoft.com/office/drawing/2014/main" id="{9D1E5A8B-B5C2-F3D9-51D0-70FA909C09BB}"/>
                </a:ext>
              </a:extLst>
            </p:cNvPr>
            <p:cNvSpPr/>
            <p:nvPr/>
          </p:nvSpPr>
          <p:spPr>
            <a:xfrm>
              <a:off x="5430766" y="2249165"/>
              <a:ext cx="11832" cy="19855"/>
            </a:xfrm>
            <a:custGeom>
              <a:avLst/>
              <a:gdLst>
                <a:gd name="connsiteX0" fmla="*/ 0 w 10920"/>
                <a:gd name="connsiteY0" fmla="*/ 0 h 20288"/>
                <a:gd name="connsiteX1" fmla="*/ 0 w 10920"/>
                <a:gd name="connsiteY1" fmla="*/ 20289 h 20288"/>
              </a:gdLst>
              <a:ahLst/>
              <a:cxnLst>
                <a:cxn ang="0">
                  <a:pos x="connsiteX0" y="connsiteY0"/>
                </a:cxn>
                <a:cxn ang="0">
                  <a:pos x="connsiteX1" y="connsiteY1"/>
                </a:cxn>
              </a:cxnLst>
              <a:rect l="l" t="t" r="r" b="b"/>
              <a:pathLst>
                <a:path w="10920" h="20288">
                  <a:moveTo>
                    <a:pt x="0" y="0"/>
                  </a:moveTo>
                  <a:lnTo>
                    <a:pt x="0" y="20289"/>
                  </a:lnTo>
                </a:path>
              </a:pathLst>
            </a:custGeom>
            <a:ln w="14076" cap="flat">
              <a:solidFill>
                <a:srgbClr val="6D6E71"/>
              </a:solidFill>
              <a:prstDash val="solid"/>
              <a:round/>
            </a:ln>
          </p:spPr>
          <p:txBody>
            <a:bodyPr rtlCol="0" anchor="ctr"/>
            <a:lstStyle/>
            <a:p>
              <a:endParaRPr lang="en-US" sz="2400">
                <a:latin typeface="Arial" panose="020B0604020202020204" pitchFamily="34" charset="0"/>
                <a:cs typeface="Arial" panose="020B0604020202020204" pitchFamily="34" charset="0"/>
              </a:endParaRPr>
            </a:p>
          </p:txBody>
        </p:sp>
        <p:sp>
          <p:nvSpPr>
            <p:cNvPr id="961" name="Freeform 960">
              <a:extLst>
                <a:ext uri="{FF2B5EF4-FFF2-40B4-BE49-F238E27FC236}">
                  <a16:creationId xmlns:a16="http://schemas.microsoft.com/office/drawing/2014/main" id="{AE49CBEB-AF08-835C-7064-2604CDD32299}"/>
                </a:ext>
              </a:extLst>
            </p:cNvPr>
            <p:cNvSpPr/>
            <p:nvPr/>
          </p:nvSpPr>
          <p:spPr>
            <a:xfrm>
              <a:off x="3711303" y="1372810"/>
              <a:ext cx="1726089" cy="885786"/>
            </a:xfrm>
            <a:custGeom>
              <a:avLst/>
              <a:gdLst>
                <a:gd name="connsiteX0" fmla="*/ 0 w 1593015"/>
                <a:gd name="connsiteY0" fmla="*/ 0 h 905082"/>
                <a:gd name="connsiteX1" fmla="*/ 154519 w 1593015"/>
                <a:gd name="connsiteY1" fmla="*/ 0 h 905082"/>
                <a:gd name="connsiteX2" fmla="*/ 154519 w 1593015"/>
                <a:gd name="connsiteY2" fmla="*/ 20492 h 905082"/>
                <a:gd name="connsiteX3" fmla="*/ 161289 w 1593015"/>
                <a:gd name="connsiteY3" fmla="*/ 20492 h 905082"/>
                <a:gd name="connsiteX4" fmla="*/ 161289 w 1593015"/>
                <a:gd name="connsiteY4" fmla="*/ 59345 h 905082"/>
                <a:gd name="connsiteX5" fmla="*/ 174393 w 1593015"/>
                <a:gd name="connsiteY5" fmla="*/ 59345 h 905082"/>
                <a:gd name="connsiteX6" fmla="*/ 174393 w 1593015"/>
                <a:gd name="connsiteY6" fmla="*/ 79126 h 905082"/>
                <a:gd name="connsiteX7" fmla="*/ 184003 w 1593015"/>
                <a:gd name="connsiteY7" fmla="*/ 79126 h 905082"/>
                <a:gd name="connsiteX8" fmla="*/ 184003 w 1593015"/>
                <a:gd name="connsiteY8" fmla="*/ 100328 h 905082"/>
                <a:gd name="connsiteX9" fmla="*/ 262299 w 1593015"/>
                <a:gd name="connsiteY9" fmla="*/ 100328 h 905082"/>
                <a:gd name="connsiteX10" fmla="*/ 262299 w 1593015"/>
                <a:gd name="connsiteY10" fmla="*/ 120110 h 905082"/>
                <a:gd name="connsiteX11" fmla="*/ 313842 w 1593015"/>
                <a:gd name="connsiteY11" fmla="*/ 120110 h 905082"/>
                <a:gd name="connsiteX12" fmla="*/ 313842 w 1593015"/>
                <a:gd name="connsiteY12" fmla="*/ 138471 h 905082"/>
                <a:gd name="connsiteX13" fmla="*/ 362545 w 1593015"/>
                <a:gd name="connsiteY13" fmla="*/ 138471 h 905082"/>
                <a:gd name="connsiteX14" fmla="*/ 362545 w 1593015"/>
                <a:gd name="connsiteY14" fmla="*/ 158252 h 905082"/>
                <a:gd name="connsiteX15" fmla="*/ 375540 w 1593015"/>
                <a:gd name="connsiteY15" fmla="*/ 158252 h 905082"/>
                <a:gd name="connsiteX16" fmla="*/ 375540 w 1593015"/>
                <a:gd name="connsiteY16" fmla="*/ 178846 h 905082"/>
                <a:gd name="connsiteX17" fmla="*/ 376960 w 1593015"/>
                <a:gd name="connsiteY17" fmla="*/ 178846 h 905082"/>
                <a:gd name="connsiteX18" fmla="*/ 376960 w 1593015"/>
                <a:gd name="connsiteY18" fmla="*/ 198627 h 905082"/>
                <a:gd name="connsiteX19" fmla="*/ 383840 w 1593015"/>
                <a:gd name="connsiteY19" fmla="*/ 198627 h 905082"/>
                <a:gd name="connsiteX20" fmla="*/ 383840 w 1593015"/>
                <a:gd name="connsiteY20" fmla="*/ 219119 h 905082"/>
                <a:gd name="connsiteX21" fmla="*/ 399018 w 1593015"/>
                <a:gd name="connsiteY21" fmla="*/ 219119 h 905082"/>
                <a:gd name="connsiteX22" fmla="*/ 399018 w 1593015"/>
                <a:gd name="connsiteY22" fmla="*/ 239611 h 905082"/>
                <a:gd name="connsiteX23" fmla="*/ 405134 w 1593015"/>
                <a:gd name="connsiteY23" fmla="*/ 239611 h 905082"/>
                <a:gd name="connsiteX24" fmla="*/ 405134 w 1593015"/>
                <a:gd name="connsiteY24" fmla="*/ 258682 h 905082"/>
                <a:gd name="connsiteX25" fmla="*/ 442808 w 1593015"/>
                <a:gd name="connsiteY25" fmla="*/ 258682 h 905082"/>
                <a:gd name="connsiteX26" fmla="*/ 442808 w 1593015"/>
                <a:gd name="connsiteY26" fmla="*/ 277753 h 905082"/>
                <a:gd name="connsiteX27" fmla="*/ 471746 w 1593015"/>
                <a:gd name="connsiteY27" fmla="*/ 277753 h 905082"/>
                <a:gd name="connsiteX28" fmla="*/ 471746 w 1593015"/>
                <a:gd name="connsiteY28" fmla="*/ 298955 h 905082"/>
                <a:gd name="connsiteX29" fmla="*/ 517719 w 1593015"/>
                <a:gd name="connsiteY29" fmla="*/ 298955 h 905082"/>
                <a:gd name="connsiteX30" fmla="*/ 517719 w 1593015"/>
                <a:gd name="connsiteY30" fmla="*/ 318737 h 905082"/>
                <a:gd name="connsiteX31" fmla="*/ 550043 w 1593015"/>
                <a:gd name="connsiteY31" fmla="*/ 318737 h 905082"/>
                <a:gd name="connsiteX32" fmla="*/ 550043 w 1593015"/>
                <a:gd name="connsiteY32" fmla="*/ 338518 h 905082"/>
                <a:gd name="connsiteX33" fmla="*/ 576797 w 1593015"/>
                <a:gd name="connsiteY33" fmla="*/ 338518 h 905082"/>
                <a:gd name="connsiteX34" fmla="*/ 576797 w 1593015"/>
                <a:gd name="connsiteY34" fmla="*/ 358401 h 905082"/>
                <a:gd name="connsiteX35" fmla="*/ 604970 w 1593015"/>
                <a:gd name="connsiteY35" fmla="*/ 358401 h 905082"/>
                <a:gd name="connsiteX36" fmla="*/ 604970 w 1593015"/>
                <a:gd name="connsiteY36" fmla="*/ 398675 h 905082"/>
                <a:gd name="connsiteX37" fmla="*/ 607045 w 1593015"/>
                <a:gd name="connsiteY37" fmla="*/ 398675 h 905082"/>
                <a:gd name="connsiteX38" fmla="*/ 607045 w 1593015"/>
                <a:gd name="connsiteY38" fmla="*/ 416224 h 905082"/>
                <a:gd name="connsiteX39" fmla="*/ 641334 w 1593015"/>
                <a:gd name="connsiteY39" fmla="*/ 416224 h 905082"/>
                <a:gd name="connsiteX40" fmla="*/ 641334 w 1593015"/>
                <a:gd name="connsiteY40" fmla="*/ 437528 h 905082"/>
                <a:gd name="connsiteX41" fmla="*/ 706636 w 1593015"/>
                <a:gd name="connsiteY41" fmla="*/ 437528 h 905082"/>
                <a:gd name="connsiteX42" fmla="*/ 706636 w 1593015"/>
                <a:gd name="connsiteY42" fmla="*/ 456599 h 905082"/>
                <a:gd name="connsiteX43" fmla="*/ 711332 w 1593015"/>
                <a:gd name="connsiteY43" fmla="*/ 456599 h 905082"/>
                <a:gd name="connsiteX44" fmla="*/ 737431 w 1593015"/>
                <a:gd name="connsiteY44" fmla="*/ 456599 h 905082"/>
                <a:gd name="connsiteX45" fmla="*/ 737431 w 1593015"/>
                <a:gd name="connsiteY45" fmla="*/ 477091 h 905082"/>
                <a:gd name="connsiteX46" fmla="*/ 747040 w 1593015"/>
                <a:gd name="connsiteY46" fmla="*/ 477091 h 905082"/>
                <a:gd name="connsiteX47" fmla="*/ 747040 w 1593015"/>
                <a:gd name="connsiteY47" fmla="*/ 495452 h 905082"/>
                <a:gd name="connsiteX48" fmla="*/ 764949 w 1593015"/>
                <a:gd name="connsiteY48" fmla="*/ 495452 h 905082"/>
                <a:gd name="connsiteX49" fmla="*/ 764949 w 1593015"/>
                <a:gd name="connsiteY49" fmla="*/ 517364 h 905082"/>
                <a:gd name="connsiteX50" fmla="*/ 773139 w 1593015"/>
                <a:gd name="connsiteY50" fmla="*/ 517364 h 905082"/>
                <a:gd name="connsiteX51" fmla="*/ 773139 w 1593015"/>
                <a:gd name="connsiteY51" fmla="*/ 536435 h 905082"/>
                <a:gd name="connsiteX52" fmla="*/ 776524 w 1593015"/>
                <a:gd name="connsiteY52" fmla="*/ 536435 h 905082"/>
                <a:gd name="connsiteX53" fmla="*/ 776524 w 1593015"/>
                <a:gd name="connsiteY53" fmla="*/ 558449 h 905082"/>
                <a:gd name="connsiteX54" fmla="*/ 779363 w 1593015"/>
                <a:gd name="connsiteY54" fmla="*/ 558449 h 905082"/>
                <a:gd name="connsiteX55" fmla="*/ 779363 w 1593015"/>
                <a:gd name="connsiteY55" fmla="*/ 579752 h 905082"/>
                <a:gd name="connsiteX56" fmla="*/ 792358 w 1593015"/>
                <a:gd name="connsiteY56" fmla="*/ 579752 h 905082"/>
                <a:gd name="connsiteX57" fmla="*/ 792358 w 1593015"/>
                <a:gd name="connsiteY57" fmla="*/ 603896 h 905082"/>
                <a:gd name="connsiteX58" fmla="*/ 830142 w 1593015"/>
                <a:gd name="connsiteY58" fmla="*/ 603896 h 905082"/>
                <a:gd name="connsiteX59" fmla="*/ 830142 w 1593015"/>
                <a:gd name="connsiteY59" fmla="*/ 627329 h 905082"/>
                <a:gd name="connsiteX60" fmla="*/ 868689 w 1593015"/>
                <a:gd name="connsiteY60" fmla="*/ 627329 h 905082"/>
                <a:gd name="connsiteX61" fmla="*/ 871310 w 1593015"/>
                <a:gd name="connsiteY61" fmla="*/ 627329 h 905082"/>
                <a:gd name="connsiteX62" fmla="*/ 871310 w 1593015"/>
                <a:gd name="connsiteY62" fmla="*/ 652284 h 905082"/>
                <a:gd name="connsiteX63" fmla="*/ 882339 w 1593015"/>
                <a:gd name="connsiteY63" fmla="*/ 652284 h 905082"/>
                <a:gd name="connsiteX64" fmla="*/ 898174 w 1593015"/>
                <a:gd name="connsiteY64" fmla="*/ 652284 h 905082"/>
                <a:gd name="connsiteX65" fmla="*/ 898174 w 1593015"/>
                <a:gd name="connsiteY65" fmla="*/ 675008 h 905082"/>
                <a:gd name="connsiteX66" fmla="*/ 912479 w 1593015"/>
                <a:gd name="connsiteY66" fmla="*/ 675008 h 905082"/>
                <a:gd name="connsiteX67" fmla="*/ 912479 w 1593015"/>
                <a:gd name="connsiteY67" fmla="*/ 698441 h 905082"/>
                <a:gd name="connsiteX68" fmla="*/ 916628 w 1593015"/>
                <a:gd name="connsiteY68" fmla="*/ 698441 h 905082"/>
                <a:gd name="connsiteX69" fmla="*/ 916628 w 1593015"/>
                <a:gd name="connsiteY69" fmla="*/ 722585 h 905082"/>
                <a:gd name="connsiteX70" fmla="*/ 1025829 w 1593015"/>
                <a:gd name="connsiteY70" fmla="*/ 722585 h 905082"/>
                <a:gd name="connsiteX71" fmla="*/ 1025829 w 1593015"/>
                <a:gd name="connsiteY71" fmla="*/ 746120 h 905082"/>
                <a:gd name="connsiteX72" fmla="*/ 1050617 w 1593015"/>
                <a:gd name="connsiteY72" fmla="*/ 746120 h 905082"/>
                <a:gd name="connsiteX73" fmla="*/ 1050617 w 1593015"/>
                <a:gd name="connsiteY73" fmla="*/ 770264 h 905082"/>
                <a:gd name="connsiteX74" fmla="*/ 1058152 w 1593015"/>
                <a:gd name="connsiteY74" fmla="*/ 770264 h 905082"/>
                <a:gd name="connsiteX75" fmla="*/ 1093861 w 1593015"/>
                <a:gd name="connsiteY75" fmla="*/ 770264 h 905082"/>
                <a:gd name="connsiteX76" fmla="*/ 1093861 w 1593015"/>
                <a:gd name="connsiteY76" fmla="*/ 795929 h 905082"/>
                <a:gd name="connsiteX77" fmla="*/ 1098556 w 1593015"/>
                <a:gd name="connsiteY77" fmla="*/ 795929 h 905082"/>
                <a:gd name="connsiteX78" fmla="*/ 1165278 w 1593015"/>
                <a:gd name="connsiteY78" fmla="*/ 795929 h 905082"/>
                <a:gd name="connsiteX79" fmla="*/ 1165278 w 1593015"/>
                <a:gd name="connsiteY79" fmla="*/ 821594 h 905082"/>
                <a:gd name="connsiteX80" fmla="*/ 1409668 w 1593015"/>
                <a:gd name="connsiteY80" fmla="*/ 821594 h 905082"/>
                <a:gd name="connsiteX81" fmla="*/ 1409668 w 1593015"/>
                <a:gd name="connsiteY81" fmla="*/ 905083 h 905082"/>
                <a:gd name="connsiteX82" fmla="*/ 1593016 w 1593015"/>
                <a:gd name="connsiteY82" fmla="*/ 905083 h 90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93015" h="905082">
                  <a:moveTo>
                    <a:pt x="0" y="0"/>
                  </a:moveTo>
                  <a:lnTo>
                    <a:pt x="154519" y="0"/>
                  </a:lnTo>
                  <a:lnTo>
                    <a:pt x="154519" y="20492"/>
                  </a:lnTo>
                  <a:lnTo>
                    <a:pt x="161289" y="20492"/>
                  </a:lnTo>
                  <a:lnTo>
                    <a:pt x="161289" y="59345"/>
                  </a:lnTo>
                  <a:lnTo>
                    <a:pt x="174393" y="59345"/>
                  </a:lnTo>
                  <a:lnTo>
                    <a:pt x="174393" y="79126"/>
                  </a:lnTo>
                  <a:lnTo>
                    <a:pt x="184003" y="79126"/>
                  </a:lnTo>
                  <a:lnTo>
                    <a:pt x="184003" y="100328"/>
                  </a:lnTo>
                  <a:lnTo>
                    <a:pt x="262299" y="100328"/>
                  </a:lnTo>
                  <a:lnTo>
                    <a:pt x="262299" y="120110"/>
                  </a:lnTo>
                  <a:lnTo>
                    <a:pt x="313842" y="120110"/>
                  </a:lnTo>
                  <a:lnTo>
                    <a:pt x="313842" y="138471"/>
                  </a:lnTo>
                  <a:lnTo>
                    <a:pt x="362545" y="138471"/>
                  </a:lnTo>
                  <a:lnTo>
                    <a:pt x="362545" y="158252"/>
                  </a:lnTo>
                  <a:lnTo>
                    <a:pt x="375540" y="158252"/>
                  </a:lnTo>
                  <a:lnTo>
                    <a:pt x="375540" y="178846"/>
                  </a:lnTo>
                  <a:lnTo>
                    <a:pt x="376960" y="178846"/>
                  </a:lnTo>
                  <a:lnTo>
                    <a:pt x="376960" y="198627"/>
                  </a:lnTo>
                  <a:lnTo>
                    <a:pt x="383840" y="198627"/>
                  </a:lnTo>
                  <a:lnTo>
                    <a:pt x="383840" y="219119"/>
                  </a:lnTo>
                  <a:lnTo>
                    <a:pt x="399018" y="219119"/>
                  </a:lnTo>
                  <a:lnTo>
                    <a:pt x="399018" y="239611"/>
                  </a:lnTo>
                  <a:lnTo>
                    <a:pt x="405134" y="239611"/>
                  </a:lnTo>
                  <a:lnTo>
                    <a:pt x="405134" y="258682"/>
                  </a:lnTo>
                  <a:lnTo>
                    <a:pt x="442808" y="258682"/>
                  </a:lnTo>
                  <a:lnTo>
                    <a:pt x="442808" y="277753"/>
                  </a:lnTo>
                  <a:lnTo>
                    <a:pt x="471746" y="277753"/>
                  </a:lnTo>
                  <a:lnTo>
                    <a:pt x="471746" y="298955"/>
                  </a:lnTo>
                  <a:lnTo>
                    <a:pt x="517719" y="298955"/>
                  </a:lnTo>
                  <a:lnTo>
                    <a:pt x="517719" y="318737"/>
                  </a:lnTo>
                  <a:lnTo>
                    <a:pt x="550043" y="318737"/>
                  </a:lnTo>
                  <a:lnTo>
                    <a:pt x="550043" y="338518"/>
                  </a:lnTo>
                  <a:lnTo>
                    <a:pt x="576797" y="338518"/>
                  </a:lnTo>
                  <a:lnTo>
                    <a:pt x="576797" y="358401"/>
                  </a:lnTo>
                  <a:lnTo>
                    <a:pt x="604970" y="358401"/>
                  </a:lnTo>
                  <a:lnTo>
                    <a:pt x="604970" y="398675"/>
                  </a:lnTo>
                  <a:lnTo>
                    <a:pt x="607045" y="398675"/>
                  </a:lnTo>
                  <a:lnTo>
                    <a:pt x="607045" y="416224"/>
                  </a:lnTo>
                  <a:lnTo>
                    <a:pt x="641334" y="416224"/>
                  </a:lnTo>
                  <a:lnTo>
                    <a:pt x="641334" y="437528"/>
                  </a:lnTo>
                  <a:lnTo>
                    <a:pt x="706636" y="437528"/>
                  </a:lnTo>
                  <a:lnTo>
                    <a:pt x="706636" y="456599"/>
                  </a:lnTo>
                  <a:lnTo>
                    <a:pt x="711332" y="456599"/>
                  </a:lnTo>
                  <a:lnTo>
                    <a:pt x="737431" y="456599"/>
                  </a:lnTo>
                  <a:lnTo>
                    <a:pt x="737431" y="477091"/>
                  </a:lnTo>
                  <a:lnTo>
                    <a:pt x="747040" y="477091"/>
                  </a:lnTo>
                  <a:lnTo>
                    <a:pt x="747040" y="495452"/>
                  </a:lnTo>
                  <a:lnTo>
                    <a:pt x="764949" y="495452"/>
                  </a:lnTo>
                  <a:lnTo>
                    <a:pt x="764949" y="517364"/>
                  </a:lnTo>
                  <a:lnTo>
                    <a:pt x="773139" y="517364"/>
                  </a:lnTo>
                  <a:lnTo>
                    <a:pt x="773139" y="536435"/>
                  </a:lnTo>
                  <a:lnTo>
                    <a:pt x="776524" y="536435"/>
                  </a:lnTo>
                  <a:lnTo>
                    <a:pt x="776524" y="558449"/>
                  </a:lnTo>
                  <a:lnTo>
                    <a:pt x="779363" y="558449"/>
                  </a:lnTo>
                  <a:lnTo>
                    <a:pt x="779363" y="579752"/>
                  </a:lnTo>
                  <a:lnTo>
                    <a:pt x="792358" y="579752"/>
                  </a:lnTo>
                  <a:lnTo>
                    <a:pt x="792358" y="603896"/>
                  </a:lnTo>
                  <a:lnTo>
                    <a:pt x="830142" y="603896"/>
                  </a:lnTo>
                  <a:lnTo>
                    <a:pt x="830142" y="627329"/>
                  </a:lnTo>
                  <a:lnTo>
                    <a:pt x="868689" y="627329"/>
                  </a:lnTo>
                  <a:lnTo>
                    <a:pt x="871310" y="627329"/>
                  </a:lnTo>
                  <a:lnTo>
                    <a:pt x="871310" y="652284"/>
                  </a:lnTo>
                  <a:lnTo>
                    <a:pt x="882339" y="652284"/>
                  </a:lnTo>
                  <a:lnTo>
                    <a:pt x="898174" y="652284"/>
                  </a:lnTo>
                  <a:lnTo>
                    <a:pt x="898174" y="675008"/>
                  </a:lnTo>
                  <a:lnTo>
                    <a:pt x="912479" y="675008"/>
                  </a:lnTo>
                  <a:lnTo>
                    <a:pt x="912479" y="698441"/>
                  </a:lnTo>
                  <a:lnTo>
                    <a:pt x="916628" y="698441"/>
                  </a:lnTo>
                  <a:lnTo>
                    <a:pt x="916628" y="722585"/>
                  </a:lnTo>
                  <a:lnTo>
                    <a:pt x="1025829" y="722585"/>
                  </a:lnTo>
                  <a:lnTo>
                    <a:pt x="1025829" y="746120"/>
                  </a:lnTo>
                  <a:lnTo>
                    <a:pt x="1050617" y="746120"/>
                  </a:lnTo>
                  <a:lnTo>
                    <a:pt x="1050617" y="770264"/>
                  </a:lnTo>
                  <a:lnTo>
                    <a:pt x="1058152" y="770264"/>
                  </a:lnTo>
                  <a:lnTo>
                    <a:pt x="1093861" y="770264"/>
                  </a:lnTo>
                  <a:lnTo>
                    <a:pt x="1093861" y="795929"/>
                  </a:lnTo>
                  <a:lnTo>
                    <a:pt x="1098556" y="795929"/>
                  </a:lnTo>
                  <a:lnTo>
                    <a:pt x="1165278" y="795929"/>
                  </a:lnTo>
                  <a:lnTo>
                    <a:pt x="1165278" y="821594"/>
                  </a:lnTo>
                  <a:lnTo>
                    <a:pt x="1409668" y="821594"/>
                  </a:lnTo>
                  <a:lnTo>
                    <a:pt x="1409668" y="905083"/>
                  </a:lnTo>
                  <a:lnTo>
                    <a:pt x="1593016" y="905083"/>
                  </a:lnTo>
                </a:path>
              </a:pathLst>
            </a:custGeom>
            <a:noFill/>
            <a:ln w="10911" cap="flat">
              <a:solidFill>
                <a:srgbClr val="6D6E71"/>
              </a:solidFill>
              <a:prstDash val="solid"/>
              <a:round/>
            </a:ln>
          </p:spPr>
          <p:txBody>
            <a:bodyPr rtlCol="0" anchor="ctr"/>
            <a:lstStyle/>
            <a:p>
              <a:endParaRPr lang="en-US" sz="2400">
                <a:latin typeface="Arial" panose="020B0604020202020204" pitchFamily="34" charset="0"/>
                <a:cs typeface="Arial" panose="020B0604020202020204" pitchFamily="34" charset="0"/>
              </a:endParaRPr>
            </a:p>
          </p:txBody>
        </p:sp>
        <p:sp>
          <p:nvSpPr>
            <p:cNvPr id="962" name="Freeform 961">
              <a:extLst>
                <a:ext uri="{FF2B5EF4-FFF2-40B4-BE49-F238E27FC236}">
                  <a16:creationId xmlns:a16="http://schemas.microsoft.com/office/drawing/2014/main" id="{8A512F9F-2722-B644-6DC9-135F8F0F84B5}"/>
                </a:ext>
              </a:extLst>
            </p:cNvPr>
            <p:cNvSpPr/>
            <p:nvPr/>
          </p:nvSpPr>
          <p:spPr>
            <a:xfrm>
              <a:off x="3709291" y="1895227"/>
              <a:ext cx="2244460" cy="9928"/>
            </a:xfrm>
            <a:custGeom>
              <a:avLst/>
              <a:gdLst>
                <a:gd name="connsiteX0" fmla="*/ 2071423 w 2071422"/>
                <a:gd name="connsiteY0" fmla="*/ 0 h 10144"/>
                <a:gd name="connsiteX1" fmla="*/ 0 w 2071422"/>
                <a:gd name="connsiteY1" fmla="*/ 0 h 10144"/>
              </a:gdLst>
              <a:ahLst/>
              <a:cxnLst>
                <a:cxn ang="0">
                  <a:pos x="connsiteX0" y="connsiteY0"/>
                </a:cxn>
                <a:cxn ang="0">
                  <a:pos x="connsiteX1" y="connsiteY1"/>
                </a:cxn>
              </a:cxnLst>
              <a:rect l="l" t="t" r="r" b="b"/>
              <a:pathLst>
                <a:path w="2071422" h="10144">
                  <a:moveTo>
                    <a:pt x="2071423" y="0"/>
                  </a:moveTo>
                  <a:lnTo>
                    <a:pt x="0" y="0"/>
                  </a:lnTo>
                </a:path>
              </a:pathLst>
            </a:custGeom>
            <a:ln w="12700" cap="sq">
              <a:solidFill>
                <a:srgbClr val="000000"/>
              </a:solidFill>
              <a:prstDash val="sysDash"/>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589" name="Rectangle 92">
              <a:extLst>
                <a:ext uri="{FF2B5EF4-FFF2-40B4-BE49-F238E27FC236}">
                  <a16:creationId xmlns:a16="http://schemas.microsoft.com/office/drawing/2014/main" id="{3FC8A347-01C1-9D86-9CB2-353183395938}"/>
                </a:ext>
              </a:extLst>
            </p:cNvPr>
            <p:cNvSpPr>
              <a:spLocks noChangeArrowheads="1"/>
            </p:cNvSpPr>
            <p:nvPr/>
          </p:nvSpPr>
          <p:spPr bwMode="auto">
            <a:xfrm>
              <a:off x="4728987" y="1349615"/>
              <a:ext cx="1348927" cy="24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3" eaLnBrk="0" hangingPunct="0">
                <a:defRPr/>
              </a:pPr>
              <a:r>
                <a:rPr lang="en-GB" altLang="en-US" sz="1067" b="1" kern="0">
                  <a:solidFill>
                    <a:srgbClr val="7030A0"/>
                  </a:solidFill>
                  <a:cs typeface="Arial" panose="020B0604020202020204" pitchFamily="34" charset="0"/>
                </a:rPr>
                <a:t>28.1 </a:t>
              </a:r>
              <a:r>
                <a:rPr lang="en-GB" altLang="en-US" sz="1067" kern="0">
                  <a:solidFill>
                    <a:prstClr val="black"/>
                  </a:solidFill>
                  <a:cs typeface="Arial" panose="020B0604020202020204" pitchFamily="34" charset="0"/>
                </a:rPr>
                <a:t>vs </a:t>
              </a:r>
              <a:r>
                <a:rPr lang="en-GB" altLang="en-US" sz="1067" b="1" kern="0">
                  <a:solidFill>
                    <a:srgbClr val="6D6E71"/>
                  </a:solidFill>
                  <a:cs typeface="Arial" panose="020B0604020202020204" pitchFamily="34" charset="0"/>
                </a:rPr>
                <a:t>16.6</a:t>
              </a:r>
              <a:r>
                <a:rPr lang="en-GB" altLang="en-US" sz="1067" kern="0">
                  <a:solidFill>
                    <a:prstClr val="black"/>
                  </a:solidFill>
                  <a:cs typeface="Arial" panose="020B0604020202020204" pitchFamily="34" charset="0"/>
                </a:rPr>
                <a:t> mo</a:t>
              </a:r>
            </a:p>
            <a:p>
              <a:pPr algn="ctr" defTabSz="914333" eaLnBrk="0" fontAlgn="base" hangingPunct="0">
                <a:spcBef>
                  <a:spcPct val="0"/>
                </a:spcBef>
                <a:spcAft>
                  <a:spcPct val="0"/>
                </a:spcAft>
                <a:defRPr/>
              </a:pPr>
              <a:r>
                <a:rPr lang="en-GB" altLang="en-US" sz="1067" kern="0">
                  <a:solidFill>
                    <a:prstClr val="black"/>
                  </a:solidFill>
                  <a:cs typeface="Arial" panose="020B0604020202020204" pitchFamily="34" charset="0"/>
                </a:rPr>
                <a:t>HR: </a:t>
              </a:r>
              <a:r>
                <a:rPr lang="en-GB" altLang="en-US" sz="1067" b="1" kern="0">
                  <a:solidFill>
                    <a:prstClr val="black"/>
                  </a:solidFill>
                  <a:cs typeface="Arial" panose="020B0604020202020204" pitchFamily="34" charset="0"/>
                </a:rPr>
                <a:t>0.43</a:t>
              </a:r>
              <a:r>
                <a:rPr lang="en-GB" altLang="en-US" sz="1067" kern="0">
                  <a:solidFill>
                    <a:prstClr val="black"/>
                  </a:solidFill>
                  <a:cs typeface="Arial" panose="020B0604020202020204" pitchFamily="34" charset="0"/>
                </a:rPr>
                <a:t> (95% CI, 0.28</a:t>
              </a:r>
              <a:r>
                <a:rPr lang="en-US" sz="1067">
                  <a:cs typeface="Arial" panose="020B0604020202020204" pitchFamily="34" charset="0"/>
                </a:rPr>
                <a:t>–</a:t>
              </a:r>
              <a:r>
                <a:rPr lang="en-GB" altLang="en-US" sz="1067" kern="0">
                  <a:solidFill>
                    <a:prstClr val="black"/>
                  </a:solidFill>
                  <a:cs typeface="Arial" panose="020B0604020202020204" pitchFamily="34" charset="0"/>
                </a:rPr>
                <a:t>0.66)</a:t>
              </a:r>
            </a:p>
          </p:txBody>
        </p:sp>
        <p:sp>
          <p:nvSpPr>
            <p:cNvPr id="592" name="TextBox 495">
              <a:extLst>
                <a:ext uri="{FF2B5EF4-FFF2-40B4-BE49-F238E27FC236}">
                  <a16:creationId xmlns:a16="http://schemas.microsoft.com/office/drawing/2014/main" id="{C55A0722-4437-32FE-8E78-96848D7A5965}"/>
                </a:ext>
              </a:extLst>
            </p:cNvPr>
            <p:cNvSpPr txBox="1"/>
            <p:nvPr/>
          </p:nvSpPr>
          <p:spPr>
            <a:xfrm>
              <a:off x="3944974" y="1977979"/>
              <a:ext cx="796399" cy="392271"/>
            </a:xfrm>
            <a:prstGeom prst="rect">
              <a:avLst/>
            </a:prstGeom>
          </p:spPr>
          <p:txBody>
            <a:bodyPr wrap="square" lIns="0" rIns="0" rtlCol="0" anchor="ctr">
              <a:spAutoFit/>
            </a:bodyPr>
            <a:lstStyle/>
            <a:p>
              <a:pPr algn="ctr" defTabSz="1219108">
                <a:buClr>
                  <a:srgbClr val="2A4769"/>
                </a:buClr>
                <a:defRPr/>
              </a:pPr>
              <a:r>
                <a:rPr lang="en-GB" sz="933" b="1" kern="0">
                  <a:solidFill>
                    <a:srgbClr val="6D6E71"/>
                  </a:solidFill>
                  <a:latin typeface="Arial" panose="020B0604020202020204" pitchFamily="34" charset="0"/>
                  <a:cs typeface="Arial" panose="020B0604020202020204" pitchFamily="34" charset="0"/>
                </a:rPr>
                <a:t>Placebo + bevacizumab (n=55)</a:t>
              </a:r>
            </a:p>
          </p:txBody>
        </p:sp>
        <p:sp>
          <p:nvSpPr>
            <p:cNvPr id="595" name="TextBox 495">
              <a:extLst>
                <a:ext uri="{FF2B5EF4-FFF2-40B4-BE49-F238E27FC236}">
                  <a16:creationId xmlns:a16="http://schemas.microsoft.com/office/drawing/2014/main" id="{D0E9EBF8-A66F-2F83-54AE-F8E5CB593FCC}"/>
                </a:ext>
              </a:extLst>
            </p:cNvPr>
            <p:cNvSpPr txBox="1"/>
            <p:nvPr/>
          </p:nvSpPr>
          <p:spPr>
            <a:xfrm>
              <a:off x="4943524" y="1615370"/>
              <a:ext cx="1082146" cy="284597"/>
            </a:xfrm>
            <a:prstGeom prst="rect">
              <a:avLst/>
            </a:prstGeom>
            <a:ln>
              <a:noFill/>
            </a:ln>
          </p:spPr>
          <p:txBody>
            <a:bodyPr wrap="square" lIns="0" rIns="0" rtlCol="0" anchor="ctr">
              <a:spAutoFit/>
            </a:bodyPr>
            <a:lstStyle/>
            <a:p>
              <a:pPr algn="ctr" defTabSz="1219108">
                <a:buClr>
                  <a:srgbClr val="2A4769"/>
                </a:buClr>
                <a:defRPr/>
              </a:pPr>
              <a:r>
                <a:rPr lang="en-GB" sz="933" b="1" kern="0">
                  <a:solidFill>
                    <a:srgbClr val="7030A0"/>
                  </a:solidFill>
                  <a:latin typeface="Arial" panose="020B0604020202020204" pitchFamily="34" charset="0"/>
                  <a:cs typeface="Arial" panose="020B0604020202020204" pitchFamily="34" charset="0"/>
                </a:rPr>
                <a:t>Olaparib + bevacizumab (n=97)</a:t>
              </a:r>
            </a:p>
          </p:txBody>
        </p:sp>
        <p:grpSp>
          <p:nvGrpSpPr>
            <p:cNvPr id="796" name="Group 795">
              <a:extLst>
                <a:ext uri="{FF2B5EF4-FFF2-40B4-BE49-F238E27FC236}">
                  <a16:creationId xmlns:a16="http://schemas.microsoft.com/office/drawing/2014/main" id="{85A474EE-C2C5-4482-5889-9FC30F215E6B}"/>
                </a:ext>
              </a:extLst>
            </p:cNvPr>
            <p:cNvGrpSpPr/>
            <p:nvPr/>
          </p:nvGrpSpPr>
          <p:grpSpPr>
            <a:xfrm>
              <a:off x="3512147" y="1308784"/>
              <a:ext cx="151489" cy="1170554"/>
              <a:chOff x="450501" y="1273389"/>
              <a:chExt cx="139810" cy="1196052"/>
            </a:xfrm>
          </p:grpSpPr>
          <p:sp>
            <p:nvSpPr>
              <p:cNvPr id="797" name="Rectangle 16">
                <a:extLst>
                  <a:ext uri="{FF2B5EF4-FFF2-40B4-BE49-F238E27FC236}">
                    <a16:creationId xmlns:a16="http://schemas.microsoft.com/office/drawing/2014/main" id="{55513AEE-FD3F-6F5A-851C-157D29333EEF}"/>
                  </a:ext>
                </a:extLst>
              </p:cNvPr>
              <p:cNvSpPr>
                <a:spLocks noChangeArrowheads="1"/>
              </p:cNvSpPr>
              <p:nvPr/>
            </p:nvSpPr>
            <p:spPr bwMode="auto">
              <a:xfrm>
                <a:off x="543709" y="2359422"/>
                <a:ext cx="46602" cy="110019"/>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kern="0">
                    <a:solidFill>
                      <a:prstClr val="black"/>
                    </a:solidFill>
                    <a:cs typeface="Arial" panose="020B0604020202020204" pitchFamily="34" charset="0"/>
                  </a:rPr>
                  <a:t>0</a:t>
                </a:r>
                <a:endParaRPr lang="en-GB" altLang="en-US" sz="2400" kern="0">
                  <a:solidFill>
                    <a:prstClr val="black"/>
                  </a:solidFill>
                  <a:cs typeface="Arial" panose="020B0604020202020204" pitchFamily="34" charset="0"/>
                </a:endParaRPr>
              </a:p>
            </p:txBody>
          </p:sp>
          <p:sp>
            <p:nvSpPr>
              <p:cNvPr id="798" name="Rectangle 17">
                <a:extLst>
                  <a:ext uri="{FF2B5EF4-FFF2-40B4-BE49-F238E27FC236}">
                    <a16:creationId xmlns:a16="http://schemas.microsoft.com/office/drawing/2014/main" id="{0DF59F98-E069-ABDD-B21E-AE38C61FE838}"/>
                  </a:ext>
                </a:extLst>
              </p:cNvPr>
              <p:cNvSpPr>
                <a:spLocks noChangeArrowheads="1"/>
              </p:cNvSpPr>
              <p:nvPr/>
            </p:nvSpPr>
            <p:spPr bwMode="auto">
              <a:xfrm>
                <a:off x="497102" y="2249831"/>
                <a:ext cx="93203" cy="110019"/>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10</a:t>
                </a:r>
                <a:endParaRPr lang="en-GB" altLang="en-US" sz="2400">
                  <a:solidFill>
                    <a:prstClr val="black"/>
                  </a:solidFill>
                  <a:cs typeface="Arial" panose="020B0604020202020204" pitchFamily="34" charset="0"/>
                </a:endParaRPr>
              </a:p>
            </p:txBody>
          </p:sp>
          <p:sp>
            <p:nvSpPr>
              <p:cNvPr id="799" name="Rectangle 19">
                <a:extLst>
                  <a:ext uri="{FF2B5EF4-FFF2-40B4-BE49-F238E27FC236}">
                    <a16:creationId xmlns:a16="http://schemas.microsoft.com/office/drawing/2014/main" id="{D7B11F29-0D61-0BE9-5C8B-3408F2FF9F7B}"/>
                  </a:ext>
                </a:extLst>
              </p:cNvPr>
              <p:cNvSpPr>
                <a:spLocks noChangeArrowheads="1"/>
              </p:cNvSpPr>
              <p:nvPr/>
            </p:nvSpPr>
            <p:spPr bwMode="auto">
              <a:xfrm>
                <a:off x="497102" y="2141721"/>
                <a:ext cx="93203" cy="110019"/>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20</a:t>
                </a:r>
                <a:endParaRPr lang="en-GB" altLang="en-US" sz="2400">
                  <a:solidFill>
                    <a:prstClr val="black"/>
                  </a:solidFill>
                  <a:cs typeface="Arial" panose="020B0604020202020204" pitchFamily="34" charset="0"/>
                </a:endParaRPr>
              </a:p>
            </p:txBody>
          </p:sp>
          <p:sp>
            <p:nvSpPr>
              <p:cNvPr id="800" name="Rectangle 21">
                <a:extLst>
                  <a:ext uri="{FF2B5EF4-FFF2-40B4-BE49-F238E27FC236}">
                    <a16:creationId xmlns:a16="http://schemas.microsoft.com/office/drawing/2014/main" id="{B90C2159-4B0B-4424-389A-8A881C17F1E2}"/>
                  </a:ext>
                </a:extLst>
              </p:cNvPr>
              <p:cNvSpPr>
                <a:spLocks noChangeArrowheads="1"/>
              </p:cNvSpPr>
              <p:nvPr/>
            </p:nvSpPr>
            <p:spPr bwMode="auto">
              <a:xfrm>
                <a:off x="497102" y="2032541"/>
                <a:ext cx="93203" cy="110019"/>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30</a:t>
                </a:r>
                <a:endParaRPr lang="en-GB" altLang="en-US" sz="2400">
                  <a:solidFill>
                    <a:prstClr val="black"/>
                  </a:solidFill>
                  <a:cs typeface="Arial" panose="020B0604020202020204" pitchFamily="34" charset="0"/>
                </a:endParaRPr>
              </a:p>
            </p:txBody>
          </p:sp>
          <p:sp>
            <p:nvSpPr>
              <p:cNvPr id="801" name="Rectangle 23">
                <a:extLst>
                  <a:ext uri="{FF2B5EF4-FFF2-40B4-BE49-F238E27FC236}">
                    <a16:creationId xmlns:a16="http://schemas.microsoft.com/office/drawing/2014/main" id="{20886E90-1426-DD41-4643-0D32D70A9786}"/>
                  </a:ext>
                </a:extLst>
              </p:cNvPr>
              <p:cNvSpPr>
                <a:spLocks noChangeArrowheads="1"/>
              </p:cNvSpPr>
              <p:nvPr/>
            </p:nvSpPr>
            <p:spPr bwMode="auto">
              <a:xfrm>
                <a:off x="497102" y="1924430"/>
                <a:ext cx="93203" cy="110019"/>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40</a:t>
                </a:r>
                <a:endParaRPr lang="en-GB" altLang="en-US" sz="2400">
                  <a:solidFill>
                    <a:prstClr val="black"/>
                  </a:solidFill>
                  <a:cs typeface="Arial" panose="020B0604020202020204" pitchFamily="34" charset="0"/>
                </a:endParaRPr>
              </a:p>
            </p:txBody>
          </p:sp>
          <p:sp>
            <p:nvSpPr>
              <p:cNvPr id="802" name="Rectangle 25">
                <a:extLst>
                  <a:ext uri="{FF2B5EF4-FFF2-40B4-BE49-F238E27FC236}">
                    <a16:creationId xmlns:a16="http://schemas.microsoft.com/office/drawing/2014/main" id="{81F48143-57C6-EF19-EB20-94081436F1D9}"/>
                  </a:ext>
                </a:extLst>
              </p:cNvPr>
              <p:cNvSpPr>
                <a:spLocks noChangeArrowheads="1"/>
              </p:cNvSpPr>
              <p:nvPr/>
            </p:nvSpPr>
            <p:spPr bwMode="auto">
              <a:xfrm>
                <a:off x="497102" y="1813073"/>
                <a:ext cx="93203" cy="110019"/>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50</a:t>
                </a:r>
                <a:endParaRPr lang="en-GB" altLang="en-US" sz="2400">
                  <a:solidFill>
                    <a:prstClr val="black"/>
                  </a:solidFill>
                  <a:cs typeface="Arial" panose="020B0604020202020204" pitchFamily="34" charset="0"/>
                </a:endParaRPr>
              </a:p>
            </p:txBody>
          </p:sp>
          <p:sp>
            <p:nvSpPr>
              <p:cNvPr id="803" name="Rectangle 27">
                <a:extLst>
                  <a:ext uri="{FF2B5EF4-FFF2-40B4-BE49-F238E27FC236}">
                    <a16:creationId xmlns:a16="http://schemas.microsoft.com/office/drawing/2014/main" id="{EB37D619-3BFA-8D24-89B3-94AFE6189346}"/>
                  </a:ext>
                </a:extLst>
              </p:cNvPr>
              <p:cNvSpPr>
                <a:spLocks noChangeArrowheads="1"/>
              </p:cNvSpPr>
              <p:nvPr/>
            </p:nvSpPr>
            <p:spPr bwMode="auto">
              <a:xfrm>
                <a:off x="497102" y="1706722"/>
                <a:ext cx="93203" cy="110019"/>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60</a:t>
                </a:r>
                <a:endParaRPr lang="en-GB" altLang="en-US" sz="2400">
                  <a:solidFill>
                    <a:prstClr val="black"/>
                  </a:solidFill>
                  <a:cs typeface="Arial" panose="020B0604020202020204" pitchFamily="34" charset="0"/>
                </a:endParaRPr>
              </a:p>
            </p:txBody>
          </p:sp>
          <p:sp>
            <p:nvSpPr>
              <p:cNvPr id="804" name="Rectangle 29">
                <a:extLst>
                  <a:ext uri="{FF2B5EF4-FFF2-40B4-BE49-F238E27FC236}">
                    <a16:creationId xmlns:a16="http://schemas.microsoft.com/office/drawing/2014/main" id="{007F3206-944E-13B0-61C7-C7878BD0950E}"/>
                  </a:ext>
                </a:extLst>
              </p:cNvPr>
              <p:cNvSpPr>
                <a:spLocks noChangeArrowheads="1"/>
              </p:cNvSpPr>
              <p:nvPr/>
            </p:nvSpPr>
            <p:spPr bwMode="auto">
              <a:xfrm>
                <a:off x="497102" y="1596148"/>
                <a:ext cx="93203" cy="110019"/>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70</a:t>
                </a:r>
                <a:endParaRPr lang="en-GB" altLang="en-US" sz="2400">
                  <a:solidFill>
                    <a:prstClr val="black"/>
                  </a:solidFill>
                  <a:cs typeface="Arial" panose="020B0604020202020204" pitchFamily="34" charset="0"/>
                </a:endParaRPr>
              </a:p>
            </p:txBody>
          </p:sp>
          <p:sp>
            <p:nvSpPr>
              <p:cNvPr id="805" name="Rectangle 31">
                <a:extLst>
                  <a:ext uri="{FF2B5EF4-FFF2-40B4-BE49-F238E27FC236}">
                    <a16:creationId xmlns:a16="http://schemas.microsoft.com/office/drawing/2014/main" id="{73DA0A3A-76D5-A757-9314-6D402915A872}"/>
                  </a:ext>
                </a:extLst>
              </p:cNvPr>
              <p:cNvSpPr>
                <a:spLocks noChangeArrowheads="1"/>
              </p:cNvSpPr>
              <p:nvPr/>
            </p:nvSpPr>
            <p:spPr bwMode="auto">
              <a:xfrm>
                <a:off x="497102" y="1488734"/>
                <a:ext cx="93203" cy="110019"/>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80</a:t>
                </a:r>
                <a:endParaRPr lang="en-GB" altLang="en-US" sz="2400">
                  <a:solidFill>
                    <a:prstClr val="black"/>
                  </a:solidFill>
                  <a:cs typeface="Arial" panose="020B0604020202020204" pitchFamily="34" charset="0"/>
                </a:endParaRPr>
              </a:p>
            </p:txBody>
          </p:sp>
          <p:sp>
            <p:nvSpPr>
              <p:cNvPr id="806" name="Rectangle 33">
                <a:extLst>
                  <a:ext uri="{FF2B5EF4-FFF2-40B4-BE49-F238E27FC236}">
                    <a16:creationId xmlns:a16="http://schemas.microsoft.com/office/drawing/2014/main" id="{B513EBD1-0046-BBE3-9D39-E9B457ED5BEC}"/>
                  </a:ext>
                </a:extLst>
              </p:cNvPr>
              <p:cNvSpPr>
                <a:spLocks noChangeArrowheads="1"/>
              </p:cNvSpPr>
              <p:nvPr/>
            </p:nvSpPr>
            <p:spPr bwMode="auto">
              <a:xfrm>
                <a:off x="497102" y="1380624"/>
                <a:ext cx="93203" cy="110019"/>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90</a:t>
                </a:r>
                <a:endParaRPr lang="en-GB" altLang="en-US" sz="2400">
                  <a:solidFill>
                    <a:prstClr val="black"/>
                  </a:solidFill>
                  <a:cs typeface="Arial" panose="020B0604020202020204" pitchFamily="34" charset="0"/>
                </a:endParaRPr>
              </a:p>
            </p:txBody>
          </p:sp>
          <p:sp>
            <p:nvSpPr>
              <p:cNvPr id="807" name="Rectangle 126">
                <a:extLst>
                  <a:ext uri="{FF2B5EF4-FFF2-40B4-BE49-F238E27FC236}">
                    <a16:creationId xmlns:a16="http://schemas.microsoft.com/office/drawing/2014/main" id="{0DF60DD6-F578-AE03-00D4-0B3BD7265F98}"/>
                  </a:ext>
                </a:extLst>
              </p:cNvPr>
              <p:cNvSpPr>
                <a:spLocks noChangeArrowheads="1"/>
              </p:cNvSpPr>
              <p:nvPr/>
            </p:nvSpPr>
            <p:spPr bwMode="auto">
              <a:xfrm>
                <a:off x="450501" y="1273389"/>
                <a:ext cx="139805" cy="110019"/>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100</a:t>
                </a:r>
                <a:endParaRPr lang="en-GB" altLang="en-US" sz="2400">
                  <a:solidFill>
                    <a:prstClr val="black"/>
                  </a:solidFill>
                  <a:cs typeface="Arial" panose="020B0604020202020204" pitchFamily="34" charset="0"/>
                </a:endParaRPr>
              </a:p>
            </p:txBody>
          </p:sp>
        </p:grpSp>
        <p:sp>
          <p:nvSpPr>
            <p:cNvPr id="809" name="Rectangle 321">
              <a:extLst>
                <a:ext uri="{FF2B5EF4-FFF2-40B4-BE49-F238E27FC236}">
                  <a16:creationId xmlns:a16="http://schemas.microsoft.com/office/drawing/2014/main" id="{BF226BF5-4718-11FE-46E9-7126B3552AC4}"/>
                </a:ext>
              </a:extLst>
            </p:cNvPr>
            <p:cNvSpPr>
              <a:spLocks noChangeArrowheads="1"/>
            </p:cNvSpPr>
            <p:nvPr/>
          </p:nvSpPr>
          <p:spPr bwMode="auto">
            <a:xfrm>
              <a:off x="3677796" y="2456525"/>
              <a:ext cx="50495"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0</a:t>
              </a:r>
            </a:p>
          </p:txBody>
        </p:sp>
        <p:sp>
          <p:nvSpPr>
            <p:cNvPr id="810" name="Rectangle 322">
              <a:extLst>
                <a:ext uri="{FF2B5EF4-FFF2-40B4-BE49-F238E27FC236}">
                  <a16:creationId xmlns:a16="http://schemas.microsoft.com/office/drawing/2014/main" id="{E2FE8A7F-671E-9131-70D4-373ED9DA8085}"/>
                </a:ext>
              </a:extLst>
            </p:cNvPr>
            <p:cNvSpPr>
              <a:spLocks noChangeArrowheads="1"/>
            </p:cNvSpPr>
            <p:nvPr/>
          </p:nvSpPr>
          <p:spPr bwMode="auto">
            <a:xfrm>
              <a:off x="3845338" y="2456525"/>
              <a:ext cx="50495"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3</a:t>
              </a:r>
            </a:p>
          </p:txBody>
        </p:sp>
        <p:sp>
          <p:nvSpPr>
            <p:cNvPr id="811" name="Rectangle 323">
              <a:extLst>
                <a:ext uri="{FF2B5EF4-FFF2-40B4-BE49-F238E27FC236}">
                  <a16:creationId xmlns:a16="http://schemas.microsoft.com/office/drawing/2014/main" id="{A871B1AC-2481-4632-3445-7A3342ABE075}"/>
                </a:ext>
              </a:extLst>
            </p:cNvPr>
            <p:cNvSpPr>
              <a:spLocks noChangeArrowheads="1"/>
            </p:cNvSpPr>
            <p:nvPr/>
          </p:nvSpPr>
          <p:spPr bwMode="auto">
            <a:xfrm>
              <a:off x="3992772" y="2456525"/>
              <a:ext cx="50495"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6</a:t>
              </a:r>
            </a:p>
          </p:txBody>
        </p:sp>
        <p:sp>
          <p:nvSpPr>
            <p:cNvPr id="812" name="Rectangle 324">
              <a:extLst>
                <a:ext uri="{FF2B5EF4-FFF2-40B4-BE49-F238E27FC236}">
                  <a16:creationId xmlns:a16="http://schemas.microsoft.com/office/drawing/2014/main" id="{38F3B3B8-148C-9B62-9F96-2D06FECF0A8E}"/>
                </a:ext>
              </a:extLst>
            </p:cNvPr>
            <p:cNvSpPr>
              <a:spLocks noChangeArrowheads="1"/>
            </p:cNvSpPr>
            <p:nvPr/>
          </p:nvSpPr>
          <p:spPr bwMode="auto">
            <a:xfrm>
              <a:off x="4140206" y="2456525"/>
              <a:ext cx="50495"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9</a:t>
              </a:r>
            </a:p>
          </p:txBody>
        </p:sp>
        <p:sp>
          <p:nvSpPr>
            <p:cNvPr id="813" name="Rectangle 325">
              <a:extLst>
                <a:ext uri="{FF2B5EF4-FFF2-40B4-BE49-F238E27FC236}">
                  <a16:creationId xmlns:a16="http://schemas.microsoft.com/office/drawing/2014/main" id="{B0D65DB5-5EDC-B885-1FAD-C0C6133128F7}"/>
                </a:ext>
              </a:extLst>
            </p:cNvPr>
            <p:cNvSpPr>
              <a:spLocks noChangeArrowheads="1"/>
            </p:cNvSpPr>
            <p:nvPr/>
          </p:nvSpPr>
          <p:spPr bwMode="auto">
            <a:xfrm>
              <a:off x="4262392" y="2456525"/>
              <a:ext cx="100989"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12</a:t>
              </a:r>
            </a:p>
          </p:txBody>
        </p:sp>
        <p:sp>
          <p:nvSpPr>
            <p:cNvPr id="814" name="Rectangle 326">
              <a:extLst>
                <a:ext uri="{FF2B5EF4-FFF2-40B4-BE49-F238E27FC236}">
                  <a16:creationId xmlns:a16="http://schemas.microsoft.com/office/drawing/2014/main" id="{BF5F5BE0-E4D6-0450-3500-F3BA6BF9FB7D}"/>
                </a:ext>
              </a:extLst>
            </p:cNvPr>
            <p:cNvSpPr>
              <a:spLocks noChangeArrowheads="1"/>
            </p:cNvSpPr>
            <p:nvPr/>
          </p:nvSpPr>
          <p:spPr bwMode="auto">
            <a:xfrm>
              <a:off x="4409827" y="2456525"/>
              <a:ext cx="100989"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15</a:t>
              </a:r>
            </a:p>
          </p:txBody>
        </p:sp>
        <p:sp>
          <p:nvSpPr>
            <p:cNvPr id="815" name="Rectangle 327">
              <a:extLst>
                <a:ext uri="{FF2B5EF4-FFF2-40B4-BE49-F238E27FC236}">
                  <a16:creationId xmlns:a16="http://schemas.microsoft.com/office/drawing/2014/main" id="{CD0081FD-6341-9626-F43F-FA76EA1E26DC}"/>
                </a:ext>
              </a:extLst>
            </p:cNvPr>
            <p:cNvSpPr>
              <a:spLocks noChangeArrowheads="1"/>
            </p:cNvSpPr>
            <p:nvPr/>
          </p:nvSpPr>
          <p:spPr bwMode="auto">
            <a:xfrm>
              <a:off x="4557261" y="2456525"/>
              <a:ext cx="100989"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18</a:t>
              </a:r>
            </a:p>
          </p:txBody>
        </p:sp>
        <p:sp>
          <p:nvSpPr>
            <p:cNvPr id="816" name="Rectangle 328">
              <a:extLst>
                <a:ext uri="{FF2B5EF4-FFF2-40B4-BE49-F238E27FC236}">
                  <a16:creationId xmlns:a16="http://schemas.microsoft.com/office/drawing/2014/main" id="{049CDE1D-7D5A-D6E6-31AC-1DAE0071DAB7}"/>
                </a:ext>
              </a:extLst>
            </p:cNvPr>
            <p:cNvSpPr>
              <a:spLocks noChangeArrowheads="1"/>
            </p:cNvSpPr>
            <p:nvPr/>
          </p:nvSpPr>
          <p:spPr bwMode="auto">
            <a:xfrm>
              <a:off x="4704694" y="2456525"/>
              <a:ext cx="100989"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21</a:t>
              </a:r>
            </a:p>
          </p:txBody>
        </p:sp>
        <p:sp>
          <p:nvSpPr>
            <p:cNvPr id="817" name="Rectangle 329">
              <a:extLst>
                <a:ext uri="{FF2B5EF4-FFF2-40B4-BE49-F238E27FC236}">
                  <a16:creationId xmlns:a16="http://schemas.microsoft.com/office/drawing/2014/main" id="{F6CA6891-F633-106E-E8BD-E8D6111CD44C}"/>
                </a:ext>
              </a:extLst>
            </p:cNvPr>
            <p:cNvSpPr>
              <a:spLocks noChangeArrowheads="1"/>
            </p:cNvSpPr>
            <p:nvPr/>
          </p:nvSpPr>
          <p:spPr bwMode="auto">
            <a:xfrm>
              <a:off x="4852129" y="2456525"/>
              <a:ext cx="100989"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24</a:t>
              </a:r>
            </a:p>
          </p:txBody>
        </p:sp>
        <p:sp>
          <p:nvSpPr>
            <p:cNvPr id="818" name="Rectangle 330">
              <a:extLst>
                <a:ext uri="{FF2B5EF4-FFF2-40B4-BE49-F238E27FC236}">
                  <a16:creationId xmlns:a16="http://schemas.microsoft.com/office/drawing/2014/main" id="{912AF6A4-51CF-5500-FA99-F4534B5693DC}"/>
                </a:ext>
              </a:extLst>
            </p:cNvPr>
            <p:cNvSpPr>
              <a:spLocks noChangeArrowheads="1"/>
            </p:cNvSpPr>
            <p:nvPr/>
          </p:nvSpPr>
          <p:spPr bwMode="auto">
            <a:xfrm>
              <a:off x="4999563" y="2456525"/>
              <a:ext cx="100989"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27</a:t>
              </a:r>
            </a:p>
          </p:txBody>
        </p:sp>
        <p:sp>
          <p:nvSpPr>
            <p:cNvPr id="819" name="Rectangle 331">
              <a:extLst>
                <a:ext uri="{FF2B5EF4-FFF2-40B4-BE49-F238E27FC236}">
                  <a16:creationId xmlns:a16="http://schemas.microsoft.com/office/drawing/2014/main" id="{7D7DA77C-5B2A-5FC7-9ADF-5A5EC1EB29BE}"/>
                </a:ext>
              </a:extLst>
            </p:cNvPr>
            <p:cNvSpPr>
              <a:spLocks noChangeArrowheads="1"/>
            </p:cNvSpPr>
            <p:nvPr/>
          </p:nvSpPr>
          <p:spPr bwMode="auto">
            <a:xfrm>
              <a:off x="5146996" y="2456525"/>
              <a:ext cx="100989"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30</a:t>
              </a:r>
            </a:p>
          </p:txBody>
        </p:sp>
        <p:sp>
          <p:nvSpPr>
            <p:cNvPr id="820" name="Rectangle 332">
              <a:extLst>
                <a:ext uri="{FF2B5EF4-FFF2-40B4-BE49-F238E27FC236}">
                  <a16:creationId xmlns:a16="http://schemas.microsoft.com/office/drawing/2014/main" id="{8CD6A7FB-173F-6B40-97F8-794B14645A5F}"/>
                </a:ext>
              </a:extLst>
            </p:cNvPr>
            <p:cNvSpPr>
              <a:spLocks noChangeArrowheads="1"/>
            </p:cNvSpPr>
            <p:nvPr/>
          </p:nvSpPr>
          <p:spPr bwMode="auto">
            <a:xfrm>
              <a:off x="5294431" y="2456525"/>
              <a:ext cx="100989"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33</a:t>
              </a:r>
            </a:p>
          </p:txBody>
        </p:sp>
        <p:sp>
          <p:nvSpPr>
            <p:cNvPr id="821" name="Rectangle 333">
              <a:extLst>
                <a:ext uri="{FF2B5EF4-FFF2-40B4-BE49-F238E27FC236}">
                  <a16:creationId xmlns:a16="http://schemas.microsoft.com/office/drawing/2014/main" id="{5D6F3D07-8467-C1DB-033A-1FF29DE63C9A}"/>
                </a:ext>
              </a:extLst>
            </p:cNvPr>
            <p:cNvSpPr>
              <a:spLocks noChangeArrowheads="1"/>
            </p:cNvSpPr>
            <p:nvPr/>
          </p:nvSpPr>
          <p:spPr bwMode="auto">
            <a:xfrm>
              <a:off x="5441865" y="2456525"/>
              <a:ext cx="100989"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36</a:t>
              </a:r>
            </a:p>
          </p:txBody>
        </p:sp>
        <p:sp>
          <p:nvSpPr>
            <p:cNvPr id="822" name="Rectangle 334">
              <a:extLst>
                <a:ext uri="{FF2B5EF4-FFF2-40B4-BE49-F238E27FC236}">
                  <a16:creationId xmlns:a16="http://schemas.microsoft.com/office/drawing/2014/main" id="{BDC970DE-83F6-F31C-4B66-2A1D87F5F6DC}"/>
                </a:ext>
              </a:extLst>
            </p:cNvPr>
            <p:cNvSpPr>
              <a:spLocks noChangeArrowheads="1"/>
            </p:cNvSpPr>
            <p:nvPr/>
          </p:nvSpPr>
          <p:spPr bwMode="auto">
            <a:xfrm flipH="1">
              <a:off x="5594073" y="2456525"/>
              <a:ext cx="182880"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39</a:t>
              </a:r>
            </a:p>
          </p:txBody>
        </p:sp>
        <p:sp>
          <p:nvSpPr>
            <p:cNvPr id="823" name="Rectangle 335">
              <a:extLst>
                <a:ext uri="{FF2B5EF4-FFF2-40B4-BE49-F238E27FC236}">
                  <a16:creationId xmlns:a16="http://schemas.microsoft.com/office/drawing/2014/main" id="{0FE9BBF5-D83D-EEB2-A98B-032B91A00CF6}"/>
                </a:ext>
              </a:extLst>
            </p:cNvPr>
            <p:cNvSpPr>
              <a:spLocks noChangeArrowheads="1"/>
            </p:cNvSpPr>
            <p:nvPr/>
          </p:nvSpPr>
          <p:spPr bwMode="auto">
            <a:xfrm flipH="1">
              <a:off x="5741507" y="2456525"/>
              <a:ext cx="182880"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42</a:t>
              </a:r>
            </a:p>
          </p:txBody>
        </p:sp>
        <p:grpSp>
          <p:nvGrpSpPr>
            <p:cNvPr id="1495" name="Group 1494">
              <a:extLst>
                <a:ext uri="{FF2B5EF4-FFF2-40B4-BE49-F238E27FC236}">
                  <a16:creationId xmlns:a16="http://schemas.microsoft.com/office/drawing/2014/main" id="{AC925932-AFE9-3D93-8FAE-FB3078903F31}"/>
                </a:ext>
              </a:extLst>
            </p:cNvPr>
            <p:cNvGrpSpPr/>
            <p:nvPr/>
          </p:nvGrpSpPr>
          <p:grpSpPr>
            <a:xfrm>
              <a:off x="686270" y="3144463"/>
              <a:ext cx="2543749" cy="1233084"/>
              <a:chOff x="440793" y="3145674"/>
              <a:chExt cx="2464358" cy="1288403"/>
            </a:xfrm>
          </p:grpSpPr>
          <p:sp>
            <p:nvSpPr>
              <p:cNvPr id="597" name="Rectangle 92">
                <a:extLst>
                  <a:ext uri="{FF2B5EF4-FFF2-40B4-BE49-F238E27FC236}">
                    <a16:creationId xmlns:a16="http://schemas.microsoft.com/office/drawing/2014/main" id="{14F4555C-0127-4339-3A93-D6DF87C65EEF}"/>
                  </a:ext>
                </a:extLst>
              </p:cNvPr>
              <p:cNvSpPr>
                <a:spLocks noChangeArrowheads="1"/>
              </p:cNvSpPr>
              <p:nvPr/>
            </p:nvSpPr>
            <p:spPr bwMode="auto">
              <a:xfrm>
                <a:off x="1075963" y="3152294"/>
                <a:ext cx="1829188" cy="257368"/>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3" eaLnBrk="0" fontAlgn="base" hangingPunct="0">
                  <a:spcBef>
                    <a:spcPct val="0"/>
                  </a:spcBef>
                  <a:spcAft>
                    <a:spcPct val="0"/>
                  </a:spcAft>
                  <a:defRPr/>
                </a:pPr>
                <a:r>
                  <a:rPr lang="en-GB" altLang="en-US" sz="1067" b="1" kern="0">
                    <a:solidFill>
                      <a:srgbClr val="05416B"/>
                    </a:solidFill>
                    <a:cs typeface="Arial" panose="020B0604020202020204" pitchFamily="34" charset="0"/>
                  </a:rPr>
                  <a:t>24.8</a:t>
                </a:r>
                <a:r>
                  <a:rPr lang="en-GB" altLang="en-US" sz="1067" kern="0">
                    <a:solidFill>
                      <a:srgbClr val="05416B"/>
                    </a:solidFill>
                    <a:cs typeface="Arial" panose="020B0604020202020204" pitchFamily="34" charset="0"/>
                  </a:rPr>
                  <a:t> (14.0–NE) </a:t>
                </a:r>
                <a:r>
                  <a:rPr lang="en-GB" altLang="en-US" sz="1067" kern="0">
                    <a:solidFill>
                      <a:srgbClr val="6D6E71">
                        <a:lumMod val="50000"/>
                      </a:srgbClr>
                    </a:solidFill>
                    <a:cs typeface="Arial" panose="020B0604020202020204" pitchFamily="34" charset="0"/>
                  </a:rPr>
                  <a:t>vs </a:t>
                </a:r>
                <a:r>
                  <a:rPr lang="en-GB" altLang="en-US" sz="1067" b="1" kern="0">
                    <a:solidFill>
                      <a:srgbClr val="6D6E71"/>
                    </a:solidFill>
                    <a:cs typeface="Arial" panose="020B0604020202020204" pitchFamily="34" charset="0"/>
                  </a:rPr>
                  <a:t>11.1 </a:t>
                </a:r>
                <a:r>
                  <a:rPr lang="en-GB" altLang="en-US" sz="1067" kern="0">
                    <a:solidFill>
                      <a:srgbClr val="6D6E71"/>
                    </a:solidFill>
                    <a:cs typeface="Arial" panose="020B0604020202020204" pitchFamily="34" charset="0"/>
                  </a:rPr>
                  <a:t>(8.3–13.8) </a:t>
                </a:r>
                <a:r>
                  <a:rPr lang="en-GB" altLang="en-US" sz="1067" kern="0" err="1">
                    <a:solidFill>
                      <a:srgbClr val="6D6E71"/>
                    </a:solidFill>
                    <a:cs typeface="Arial" panose="020B0604020202020204" pitchFamily="34" charset="0"/>
                  </a:rPr>
                  <a:t>mo</a:t>
                </a:r>
                <a:endParaRPr lang="en-GB" altLang="en-US" sz="1067" kern="0">
                  <a:solidFill>
                    <a:srgbClr val="6D6E71"/>
                  </a:solidFill>
                  <a:cs typeface="Arial" panose="020B0604020202020204" pitchFamily="34" charset="0"/>
                </a:endParaRPr>
              </a:p>
              <a:p>
                <a:pPr algn="ctr" defTabSz="914333" eaLnBrk="0" fontAlgn="base" hangingPunct="0">
                  <a:spcBef>
                    <a:spcPct val="0"/>
                  </a:spcBef>
                  <a:spcAft>
                    <a:spcPct val="0"/>
                  </a:spcAft>
                  <a:defRPr/>
                </a:pPr>
                <a:r>
                  <a:rPr lang="en-GB" altLang="en-US" sz="1067" kern="0">
                    <a:solidFill>
                      <a:srgbClr val="6D6E71">
                        <a:lumMod val="50000"/>
                      </a:srgbClr>
                    </a:solidFill>
                    <a:cs typeface="Arial" panose="020B0604020202020204" pitchFamily="34" charset="0"/>
                  </a:rPr>
                  <a:t>HR: </a:t>
                </a:r>
                <a:r>
                  <a:rPr lang="en-GB" altLang="en-US" sz="1067" b="1" kern="0">
                    <a:solidFill>
                      <a:srgbClr val="6D6E71">
                        <a:lumMod val="50000"/>
                      </a:srgbClr>
                    </a:solidFill>
                    <a:cs typeface="Arial" panose="020B0604020202020204" pitchFamily="34" charset="0"/>
                  </a:rPr>
                  <a:t>0.58</a:t>
                </a:r>
                <a:r>
                  <a:rPr lang="en-GB" altLang="en-US" sz="1067" kern="0">
                    <a:solidFill>
                      <a:srgbClr val="6D6E71">
                        <a:lumMod val="50000"/>
                      </a:srgbClr>
                    </a:solidFill>
                    <a:cs typeface="Arial" panose="020B0604020202020204" pitchFamily="34" charset="0"/>
                  </a:rPr>
                  <a:t> (95% CI, 0.36–0.93; </a:t>
                </a:r>
                <a:r>
                  <a:rPr lang="en-GB" altLang="en-US" sz="1067" i="1" kern="0">
                    <a:solidFill>
                      <a:srgbClr val="6D6E71">
                        <a:lumMod val="50000"/>
                      </a:srgbClr>
                    </a:solidFill>
                    <a:cs typeface="Arial" panose="020B0604020202020204" pitchFamily="34" charset="0"/>
                  </a:rPr>
                  <a:t>P</a:t>
                </a:r>
                <a:r>
                  <a:rPr lang="en-GB" altLang="en-US" sz="1067" kern="0">
                    <a:solidFill>
                      <a:srgbClr val="6D6E71">
                        <a:lumMod val="50000"/>
                      </a:srgbClr>
                    </a:solidFill>
                    <a:cs typeface="Arial" panose="020B0604020202020204" pitchFamily="34" charset="0"/>
                  </a:rPr>
                  <a:t>=0.022)</a:t>
                </a:r>
              </a:p>
            </p:txBody>
          </p:sp>
          <p:sp>
            <p:nvSpPr>
              <p:cNvPr id="599" name="Rectangle 93">
                <a:extLst>
                  <a:ext uri="{FF2B5EF4-FFF2-40B4-BE49-F238E27FC236}">
                    <a16:creationId xmlns:a16="http://schemas.microsoft.com/office/drawing/2014/main" id="{475AF3F1-CE0B-2419-D2D6-7BACB6653FBC}"/>
                  </a:ext>
                </a:extLst>
              </p:cNvPr>
              <p:cNvSpPr>
                <a:spLocks noChangeArrowheads="1"/>
              </p:cNvSpPr>
              <p:nvPr/>
            </p:nvSpPr>
            <p:spPr bwMode="auto">
              <a:xfrm>
                <a:off x="2159400" y="3574524"/>
                <a:ext cx="669720" cy="1125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10" eaLnBrk="0" hangingPunct="0">
                  <a:defRPr/>
                </a:pPr>
                <a:r>
                  <a:rPr lang="en-GB" altLang="en-US" sz="933" b="1">
                    <a:solidFill>
                      <a:srgbClr val="2A4769"/>
                    </a:solidFill>
                    <a:cs typeface="Arial" panose="020B0604020202020204" pitchFamily="34" charset="0"/>
                  </a:rPr>
                  <a:t>Niraparib (n=85)</a:t>
                </a:r>
              </a:p>
            </p:txBody>
          </p:sp>
          <p:sp>
            <p:nvSpPr>
              <p:cNvPr id="601" name="Rectangle 94">
                <a:extLst>
                  <a:ext uri="{FF2B5EF4-FFF2-40B4-BE49-F238E27FC236}">
                    <a16:creationId xmlns:a16="http://schemas.microsoft.com/office/drawing/2014/main" id="{65F5EBC9-B100-318F-D0C2-03F41C0FABFA}"/>
                  </a:ext>
                </a:extLst>
              </p:cNvPr>
              <p:cNvSpPr>
                <a:spLocks noChangeArrowheads="1"/>
              </p:cNvSpPr>
              <p:nvPr/>
            </p:nvSpPr>
            <p:spPr bwMode="auto">
              <a:xfrm>
                <a:off x="2130231" y="4057069"/>
                <a:ext cx="621966" cy="11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p>
                <a:pPr defTabSz="914310" eaLnBrk="0" hangingPunct="0">
                  <a:defRPr/>
                </a:pPr>
                <a:r>
                  <a:rPr lang="en-GB" altLang="en-US" sz="933" b="1">
                    <a:solidFill>
                      <a:srgbClr val="818181"/>
                    </a:solidFill>
                    <a:latin typeface="Arial" panose="020B0604020202020204" pitchFamily="34" charset="0"/>
                    <a:cs typeface="Arial" panose="020B0604020202020204" pitchFamily="34" charset="0"/>
                  </a:rPr>
                  <a:t>Placebo (n=47)</a:t>
                </a:r>
              </a:p>
            </p:txBody>
          </p:sp>
          <p:sp>
            <p:nvSpPr>
              <p:cNvPr id="1009" name="Freeform 1008">
                <a:extLst>
                  <a:ext uri="{FF2B5EF4-FFF2-40B4-BE49-F238E27FC236}">
                    <a16:creationId xmlns:a16="http://schemas.microsoft.com/office/drawing/2014/main" id="{7920506A-C761-F0DB-029F-9979C8FAD08C}"/>
                  </a:ext>
                </a:extLst>
              </p:cNvPr>
              <p:cNvSpPr/>
              <p:nvPr/>
            </p:nvSpPr>
            <p:spPr>
              <a:xfrm>
                <a:off x="627143" y="3199823"/>
                <a:ext cx="10273" cy="1099735"/>
              </a:xfrm>
              <a:custGeom>
                <a:avLst/>
                <a:gdLst>
                  <a:gd name="connsiteX0" fmla="*/ 0 w 10273"/>
                  <a:gd name="connsiteY0" fmla="*/ 1099735 h 1099735"/>
                  <a:gd name="connsiteX1" fmla="*/ 0 w 10273"/>
                  <a:gd name="connsiteY1" fmla="*/ 1099735 h 1099735"/>
                  <a:gd name="connsiteX2" fmla="*/ 0 w 10273"/>
                  <a:gd name="connsiteY2" fmla="*/ 0 h 1099735"/>
                </a:gdLst>
                <a:ahLst/>
                <a:cxnLst>
                  <a:cxn ang="0">
                    <a:pos x="connsiteX0" y="connsiteY0"/>
                  </a:cxn>
                  <a:cxn ang="0">
                    <a:pos x="connsiteX1" y="connsiteY1"/>
                  </a:cxn>
                  <a:cxn ang="0">
                    <a:pos x="connsiteX2" y="connsiteY2"/>
                  </a:cxn>
                </a:cxnLst>
                <a:rect l="l" t="t" r="r" b="b"/>
                <a:pathLst>
                  <a:path w="10273" h="1099735">
                    <a:moveTo>
                      <a:pt x="0" y="1099735"/>
                    </a:moveTo>
                    <a:lnTo>
                      <a:pt x="0" y="1099735"/>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10" name="Freeform 1009">
                <a:extLst>
                  <a:ext uri="{FF2B5EF4-FFF2-40B4-BE49-F238E27FC236}">
                    <a16:creationId xmlns:a16="http://schemas.microsoft.com/office/drawing/2014/main" id="{9F379C82-8513-DA09-35DC-E7C8C0BE7B94}"/>
                  </a:ext>
                </a:extLst>
              </p:cNvPr>
              <p:cNvSpPr/>
              <p:nvPr/>
            </p:nvSpPr>
            <p:spPr>
              <a:xfrm>
                <a:off x="624164" y="4297337"/>
                <a:ext cx="2111221" cy="9655"/>
              </a:xfrm>
              <a:custGeom>
                <a:avLst/>
                <a:gdLst>
                  <a:gd name="connsiteX0" fmla="*/ 0 w 2111221"/>
                  <a:gd name="connsiteY0" fmla="*/ 0 h 9655"/>
                  <a:gd name="connsiteX1" fmla="*/ 0 w 2111221"/>
                  <a:gd name="connsiteY1" fmla="*/ 0 h 9655"/>
                  <a:gd name="connsiteX2" fmla="*/ 2111222 w 2111221"/>
                  <a:gd name="connsiteY2" fmla="*/ 0 h 9655"/>
                </a:gdLst>
                <a:ahLst/>
                <a:cxnLst>
                  <a:cxn ang="0">
                    <a:pos x="connsiteX0" y="connsiteY0"/>
                  </a:cxn>
                  <a:cxn ang="0">
                    <a:pos x="connsiteX1" y="connsiteY1"/>
                  </a:cxn>
                  <a:cxn ang="0">
                    <a:pos x="connsiteX2" y="connsiteY2"/>
                  </a:cxn>
                </a:cxnLst>
                <a:rect l="l" t="t" r="r" b="b"/>
                <a:pathLst>
                  <a:path w="2111221" h="9655">
                    <a:moveTo>
                      <a:pt x="0" y="0"/>
                    </a:moveTo>
                    <a:lnTo>
                      <a:pt x="0" y="0"/>
                    </a:lnTo>
                    <a:lnTo>
                      <a:pt x="2111222"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11" name="Freeform 1010">
                <a:extLst>
                  <a:ext uri="{FF2B5EF4-FFF2-40B4-BE49-F238E27FC236}">
                    <a16:creationId xmlns:a16="http://schemas.microsoft.com/office/drawing/2014/main" id="{6C5F7C14-FFA5-5D24-EE69-A2B37C36B6DE}"/>
                  </a:ext>
                </a:extLst>
              </p:cNvPr>
              <p:cNvSpPr/>
              <p:nvPr/>
            </p:nvSpPr>
            <p:spPr>
              <a:xfrm>
                <a:off x="627143" y="4297337"/>
                <a:ext cx="10273" cy="22110"/>
              </a:xfrm>
              <a:custGeom>
                <a:avLst/>
                <a:gdLst>
                  <a:gd name="connsiteX0" fmla="*/ 0 w 10273"/>
                  <a:gd name="connsiteY0" fmla="*/ 0 h 22110"/>
                  <a:gd name="connsiteX1" fmla="*/ 0 w 10273"/>
                  <a:gd name="connsiteY1" fmla="*/ 0 h 22110"/>
                  <a:gd name="connsiteX2" fmla="*/ 0 w 10273"/>
                  <a:gd name="connsiteY2" fmla="*/ 22111 h 22110"/>
                </a:gdLst>
                <a:ahLst/>
                <a:cxnLst>
                  <a:cxn ang="0">
                    <a:pos x="connsiteX0" y="connsiteY0"/>
                  </a:cxn>
                  <a:cxn ang="0">
                    <a:pos x="connsiteX1" y="connsiteY1"/>
                  </a:cxn>
                  <a:cxn ang="0">
                    <a:pos x="connsiteX2" y="connsiteY2"/>
                  </a:cxn>
                </a:cxnLst>
                <a:rect l="l" t="t" r="r" b="b"/>
                <a:pathLst>
                  <a:path w="10273" h="22110">
                    <a:moveTo>
                      <a:pt x="0" y="0"/>
                    </a:moveTo>
                    <a:lnTo>
                      <a:pt x="0" y="0"/>
                    </a:lnTo>
                    <a:lnTo>
                      <a:pt x="0" y="22111"/>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12" name="Freeform 1011">
                <a:extLst>
                  <a:ext uri="{FF2B5EF4-FFF2-40B4-BE49-F238E27FC236}">
                    <a16:creationId xmlns:a16="http://schemas.microsoft.com/office/drawing/2014/main" id="{DD715B4E-5895-2AD8-1D2F-B153A4069277}"/>
                  </a:ext>
                </a:extLst>
              </p:cNvPr>
              <p:cNvSpPr/>
              <p:nvPr/>
            </p:nvSpPr>
            <p:spPr>
              <a:xfrm>
                <a:off x="790690" y="4297337"/>
                <a:ext cx="10273" cy="22110"/>
              </a:xfrm>
              <a:custGeom>
                <a:avLst/>
                <a:gdLst>
                  <a:gd name="connsiteX0" fmla="*/ 0 w 10273"/>
                  <a:gd name="connsiteY0" fmla="*/ 0 h 22110"/>
                  <a:gd name="connsiteX1" fmla="*/ 0 w 10273"/>
                  <a:gd name="connsiteY1" fmla="*/ 0 h 22110"/>
                  <a:gd name="connsiteX2" fmla="*/ 0 w 10273"/>
                  <a:gd name="connsiteY2" fmla="*/ 22111 h 22110"/>
                </a:gdLst>
                <a:ahLst/>
                <a:cxnLst>
                  <a:cxn ang="0">
                    <a:pos x="connsiteX0" y="connsiteY0"/>
                  </a:cxn>
                  <a:cxn ang="0">
                    <a:pos x="connsiteX1" y="connsiteY1"/>
                  </a:cxn>
                  <a:cxn ang="0">
                    <a:pos x="connsiteX2" y="connsiteY2"/>
                  </a:cxn>
                </a:cxnLst>
                <a:rect l="l" t="t" r="r" b="b"/>
                <a:pathLst>
                  <a:path w="10273" h="22110">
                    <a:moveTo>
                      <a:pt x="0" y="0"/>
                    </a:moveTo>
                    <a:lnTo>
                      <a:pt x="0" y="0"/>
                    </a:lnTo>
                    <a:lnTo>
                      <a:pt x="0" y="22111"/>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13" name="Freeform 1012">
                <a:extLst>
                  <a:ext uri="{FF2B5EF4-FFF2-40B4-BE49-F238E27FC236}">
                    <a16:creationId xmlns:a16="http://schemas.microsoft.com/office/drawing/2014/main" id="{A0432113-243A-66D7-5CC5-052D1848E113}"/>
                  </a:ext>
                </a:extLst>
              </p:cNvPr>
              <p:cNvSpPr/>
              <p:nvPr/>
            </p:nvSpPr>
            <p:spPr>
              <a:xfrm>
                <a:off x="948279" y="4297337"/>
                <a:ext cx="10273" cy="22110"/>
              </a:xfrm>
              <a:custGeom>
                <a:avLst/>
                <a:gdLst>
                  <a:gd name="connsiteX0" fmla="*/ 0 w 10273"/>
                  <a:gd name="connsiteY0" fmla="*/ 0 h 22110"/>
                  <a:gd name="connsiteX1" fmla="*/ 0 w 10273"/>
                  <a:gd name="connsiteY1" fmla="*/ 0 h 22110"/>
                  <a:gd name="connsiteX2" fmla="*/ 0 w 10273"/>
                  <a:gd name="connsiteY2" fmla="*/ 22111 h 22110"/>
                </a:gdLst>
                <a:ahLst/>
                <a:cxnLst>
                  <a:cxn ang="0">
                    <a:pos x="connsiteX0" y="connsiteY0"/>
                  </a:cxn>
                  <a:cxn ang="0">
                    <a:pos x="connsiteX1" y="connsiteY1"/>
                  </a:cxn>
                  <a:cxn ang="0">
                    <a:pos x="connsiteX2" y="connsiteY2"/>
                  </a:cxn>
                </a:cxnLst>
                <a:rect l="l" t="t" r="r" b="b"/>
                <a:pathLst>
                  <a:path w="10273" h="22110">
                    <a:moveTo>
                      <a:pt x="0" y="0"/>
                    </a:moveTo>
                    <a:lnTo>
                      <a:pt x="0" y="0"/>
                    </a:lnTo>
                    <a:lnTo>
                      <a:pt x="0" y="22111"/>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14" name="Freeform 1013">
                <a:extLst>
                  <a:ext uri="{FF2B5EF4-FFF2-40B4-BE49-F238E27FC236}">
                    <a16:creationId xmlns:a16="http://schemas.microsoft.com/office/drawing/2014/main" id="{1616126F-CCCE-FF95-29E7-B5E84490FD1B}"/>
                  </a:ext>
                </a:extLst>
              </p:cNvPr>
              <p:cNvSpPr/>
              <p:nvPr/>
            </p:nvSpPr>
            <p:spPr>
              <a:xfrm>
                <a:off x="1114806" y="4297337"/>
                <a:ext cx="10273" cy="22110"/>
              </a:xfrm>
              <a:custGeom>
                <a:avLst/>
                <a:gdLst>
                  <a:gd name="connsiteX0" fmla="*/ 0 w 10273"/>
                  <a:gd name="connsiteY0" fmla="*/ 0 h 22110"/>
                  <a:gd name="connsiteX1" fmla="*/ 0 w 10273"/>
                  <a:gd name="connsiteY1" fmla="*/ 0 h 22110"/>
                  <a:gd name="connsiteX2" fmla="*/ 0 w 10273"/>
                  <a:gd name="connsiteY2" fmla="*/ 22111 h 22110"/>
                </a:gdLst>
                <a:ahLst/>
                <a:cxnLst>
                  <a:cxn ang="0">
                    <a:pos x="connsiteX0" y="connsiteY0"/>
                  </a:cxn>
                  <a:cxn ang="0">
                    <a:pos x="connsiteX1" y="connsiteY1"/>
                  </a:cxn>
                  <a:cxn ang="0">
                    <a:pos x="connsiteX2" y="connsiteY2"/>
                  </a:cxn>
                </a:cxnLst>
                <a:rect l="l" t="t" r="r" b="b"/>
                <a:pathLst>
                  <a:path w="10273" h="22110">
                    <a:moveTo>
                      <a:pt x="0" y="0"/>
                    </a:moveTo>
                    <a:lnTo>
                      <a:pt x="0" y="0"/>
                    </a:lnTo>
                    <a:lnTo>
                      <a:pt x="0" y="22111"/>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15" name="Freeform 1014">
                <a:extLst>
                  <a:ext uri="{FF2B5EF4-FFF2-40B4-BE49-F238E27FC236}">
                    <a16:creationId xmlns:a16="http://schemas.microsoft.com/office/drawing/2014/main" id="{E03CDF52-733E-AA71-8CFF-B4A1741BA288}"/>
                  </a:ext>
                </a:extLst>
              </p:cNvPr>
              <p:cNvSpPr/>
              <p:nvPr/>
            </p:nvSpPr>
            <p:spPr>
              <a:xfrm>
                <a:off x="1272395" y="4297337"/>
                <a:ext cx="10273" cy="22110"/>
              </a:xfrm>
              <a:custGeom>
                <a:avLst/>
                <a:gdLst>
                  <a:gd name="connsiteX0" fmla="*/ 0 w 10273"/>
                  <a:gd name="connsiteY0" fmla="*/ 0 h 22110"/>
                  <a:gd name="connsiteX1" fmla="*/ 0 w 10273"/>
                  <a:gd name="connsiteY1" fmla="*/ 0 h 22110"/>
                  <a:gd name="connsiteX2" fmla="*/ 0 w 10273"/>
                  <a:gd name="connsiteY2" fmla="*/ 22111 h 22110"/>
                </a:gdLst>
                <a:ahLst/>
                <a:cxnLst>
                  <a:cxn ang="0">
                    <a:pos x="connsiteX0" y="connsiteY0"/>
                  </a:cxn>
                  <a:cxn ang="0">
                    <a:pos x="connsiteX1" y="connsiteY1"/>
                  </a:cxn>
                  <a:cxn ang="0">
                    <a:pos x="connsiteX2" y="connsiteY2"/>
                  </a:cxn>
                </a:cxnLst>
                <a:rect l="l" t="t" r="r" b="b"/>
                <a:pathLst>
                  <a:path w="10273" h="22110">
                    <a:moveTo>
                      <a:pt x="0" y="0"/>
                    </a:moveTo>
                    <a:lnTo>
                      <a:pt x="0" y="0"/>
                    </a:lnTo>
                    <a:lnTo>
                      <a:pt x="0" y="22111"/>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16" name="Freeform 1015">
                <a:extLst>
                  <a:ext uri="{FF2B5EF4-FFF2-40B4-BE49-F238E27FC236}">
                    <a16:creationId xmlns:a16="http://schemas.microsoft.com/office/drawing/2014/main" id="{19DA6564-B690-38B3-5DA3-372FDBF8C1B0}"/>
                  </a:ext>
                </a:extLst>
              </p:cNvPr>
              <p:cNvSpPr/>
              <p:nvPr/>
            </p:nvSpPr>
            <p:spPr>
              <a:xfrm>
                <a:off x="1435943" y="4297337"/>
                <a:ext cx="10273" cy="22110"/>
              </a:xfrm>
              <a:custGeom>
                <a:avLst/>
                <a:gdLst>
                  <a:gd name="connsiteX0" fmla="*/ 0 w 10273"/>
                  <a:gd name="connsiteY0" fmla="*/ 0 h 22110"/>
                  <a:gd name="connsiteX1" fmla="*/ 0 w 10273"/>
                  <a:gd name="connsiteY1" fmla="*/ 0 h 22110"/>
                  <a:gd name="connsiteX2" fmla="*/ 0 w 10273"/>
                  <a:gd name="connsiteY2" fmla="*/ 22111 h 22110"/>
                </a:gdLst>
                <a:ahLst/>
                <a:cxnLst>
                  <a:cxn ang="0">
                    <a:pos x="connsiteX0" y="connsiteY0"/>
                  </a:cxn>
                  <a:cxn ang="0">
                    <a:pos x="connsiteX1" y="connsiteY1"/>
                  </a:cxn>
                  <a:cxn ang="0">
                    <a:pos x="connsiteX2" y="connsiteY2"/>
                  </a:cxn>
                </a:cxnLst>
                <a:rect l="l" t="t" r="r" b="b"/>
                <a:pathLst>
                  <a:path w="10273" h="22110">
                    <a:moveTo>
                      <a:pt x="0" y="0"/>
                    </a:moveTo>
                    <a:lnTo>
                      <a:pt x="0" y="0"/>
                    </a:lnTo>
                    <a:lnTo>
                      <a:pt x="0" y="22111"/>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17" name="Freeform 1016">
                <a:extLst>
                  <a:ext uri="{FF2B5EF4-FFF2-40B4-BE49-F238E27FC236}">
                    <a16:creationId xmlns:a16="http://schemas.microsoft.com/office/drawing/2014/main" id="{ED70AD74-2BA3-B81E-56EC-BA14837F024D}"/>
                  </a:ext>
                </a:extLst>
              </p:cNvPr>
              <p:cNvSpPr/>
              <p:nvPr/>
            </p:nvSpPr>
            <p:spPr>
              <a:xfrm>
                <a:off x="1602469" y="4297337"/>
                <a:ext cx="10273" cy="22110"/>
              </a:xfrm>
              <a:custGeom>
                <a:avLst/>
                <a:gdLst>
                  <a:gd name="connsiteX0" fmla="*/ 0 w 10273"/>
                  <a:gd name="connsiteY0" fmla="*/ 0 h 22110"/>
                  <a:gd name="connsiteX1" fmla="*/ 0 w 10273"/>
                  <a:gd name="connsiteY1" fmla="*/ 0 h 22110"/>
                  <a:gd name="connsiteX2" fmla="*/ 0 w 10273"/>
                  <a:gd name="connsiteY2" fmla="*/ 22111 h 22110"/>
                </a:gdLst>
                <a:ahLst/>
                <a:cxnLst>
                  <a:cxn ang="0">
                    <a:pos x="connsiteX0" y="connsiteY0"/>
                  </a:cxn>
                  <a:cxn ang="0">
                    <a:pos x="connsiteX1" y="connsiteY1"/>
                  </a:cxn>
                  <a:cxn ang="0">
                    <a:pos x="connsiteX2" y="connsiteY2"/>
                  </a:cxn>
                </a:cxnLst>
                <a:rect l="l" t="t" r="r" b="b"/>
                <a:pathLst>
                  <a:path w="10273" h="22110">
                    <a:moveTo>
                      <a:pt x="0" y="0"/>
                    </a:moveTo>
                    <a:lnTo>
                      <a:pt x="0" y="0"/>
                    </a:lnTo>
                    <a:lnTo>
                      <a:pt x="0" y="22111"/>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18" name="Freeform 1017">
                <a:extLst>
                  <a:ext uri="{FF2B5EF4-FFF2-40B4-BE49-F238E27FC236}">
                    <a16:creationId xmlns:a16="http://schemas.microsoft.com/office/drawing/2014/main" id="{9F2D4C75-C45F-D502-BDC8-915A9183AA8F}"/>
                  </a:ext>
                </a:extLst>
              </p:cNvPr>
              <p:cNvSpPr/>
              <p:nvPr/>
            </p:nvSpPr>
            <p:spPr>
              <a:xfrm>
                <a:off x="1757079" y="4297337"/>
                <a:ext cx="10273" cy="22110"/>
              </a:xfrm>
              <a:custGeom>
                <a:avLst/>
                <a:gdLst>
                  <a:gd name="connsiteX0" fmla="*/ 0 w 10273"/>
                  <a:gd name="connsiteY0" fmla="*/ 0 h 22110"/>
                  <a:gd name="connsiteX1" fmla="*/ 0 w 10273"/>
                  <a:gd name="connsiteY1" fmla="*/ 0 h 22110"/>
                  <a:gd name="connsiteX2" fmla="*/ 0 w 10273"/>
                  <a:gd name="connsiteY2" fmla="*/ 22111 h 22110"/>
                </a:gdLst>
                <a:ahLst/>
                <a:cxnLst>
                  <a:cxn ang="0">
                    <a:pos x="connsiteX0" y="connsiteY0"/>
                  </a:cxn>
                  <a:cxn ang="0">
                    <a:pos x="connsiteX1" y="connsiteY1"/>
                  </a:cxn>
                  <a:cxn ang="0">
                    <a:pos x="connsiteX2" y="connsiteY2"/>
                  </a:cxn>
                </a:cxnLst>
                <a:rect l="l" t="t" r="r" b="b"/>
                <a:pathLst>
                  <a:path w="10273" h="22110">
                    <a:moveTo>
                      <a:pt x="0" y="0"/>
                    </a:moveTo>
                    <a:lnTo>
                      <a:pt x="0" y="0"/>
                    </a:lnTo>
                    <a:lnTo>
                      <a:pt x="0" y="22111"/>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19" name="Freeform 1018">
                <a:extLst>
                  <a:ext uri="{FF2B5EF4-FFF2-40B4-BE49-F238E27FC236}">
                    <a16:creationId xmlns:a16="http://schemas.microsoft.com/office/drawing/2014/main" id="{486048F3-AF0C-CAA3-3CA1-680DD88C259F}"/>
                  </a:ext>
                </a:extLst>
              </p:cNvPr>
              <p:cNvSpPr/>
              <p:nvPr/>
            </p:nvSpPr>
            <p:spPr>
              <a:xfrm>
                <a:off x="2247722" y="4297337"/>
                <a:ext cx="10273" cy="22110"/>
              </a:xfrm>
              <a:custGeom>
                <a:avLst/>
                <a:gdLst>
                  <a:gd name="connsiteX0" fmla="*/ 0 w 10273"/>
                  <a:gd name="connsiteY0" fmla="*/ 0 h 22110"/>
                  <a:gd name="connsiteX1" fmla="*/ 0 w 10273"/>
                  <a:gd name="connsiteY1" fmla="*/ 0 h 22110"/>
                  <a:gd name="connsiteX2" fmla="*/ 0 w 10273"/>
                  <a:gd name="connsiteY2" fmla="*/ 22111 h 22110"/>
                </a:gdLst>
                <a:ahLst/>
                <a:cxnLst>
                  <a:cxn ang="0">
                    <a:pos x="connsiteX0" y="connsiteY0"/>
                  </a:cxn>
                  <a:cxn ang="0">
                    <a:pos x="connsiteX1" y="connsiteY1"/>
                  </a:cxn>
                  <a:cxn ang="0">
                    <a:pos x="connsiteX2" y="connsiteY2"/>
                  </a:cxn>
                </a:cxnLst>
                <a:rect l="l" t="t" r="r" b="b"/>
                <a:pathLst>
                  <a:path w="10273" h="22110">
                    <a:moveTo>
                      <a:pt x="0" y="0"/>
                    </a:moveTo>
                    <a:lnTo>
                      <a:pt x="0" y="0"/>
                    </a:lnTo>
                    <a:lnTo>
                      <a:pt x="0" y="22111"/>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20" name="Freeform 1019">
                <a:extLst>
                  <a:ext uri="{FF2B5EF4-FFF2-40B4-BE49-F238E27FC236}">
                    <a16:creationId xmlns:a16="http://schemas.microsoft.com/office/drawing/2014/main" id="{303C5CD6-48FF-5AC8-7CE7-D5236878754E}"/>
                  </a:ext>
                </a:extLst>
              </p:cNvPr>
              <p:cNvSpPr/>
              <p:nvPr/>
            </p:nvSpPr>
            <p:spPr>
              <a:xfrm>
                <a:off x="594474" y="4297337"/>
                <a:ext cx="29689" cy="9655"/>
              </a:xfrm>
              <a:custGeom>
                <a:avLst/>
                <a:gdLst>
                  <a:gd name="connsiteX0" fmla="*/ 29689 w 29689"/>
                  <a:gd name="connsiteY0" fmla="*/ 0 h 9655"/>
                  <a:gd name="connsiteX1" fmla="*/ 29689 w 29689"/>
                  <a:gd name="connsiteY1" fmla="*/ 0 h 9655"/>
                  <a:gd name="connsiteX2" fmla="*/ 0 w 29689"/>
                  <a:gd name="connsiteY2" fmla="*/ 0 h 9655"/>
                </a:gdLst>
                <a:ahLst/>
                <a:cxnLst>
                  <a:cxn ang="0">
                    <a:pos x="connsiteX0" y="connsiteY0"/>
                  </a:cxn>
                  <a:cxn ang="0">
                    <a:pos x="connsiteX1" y="connsiteY1"/>
                  </a:cxn>
                  <a:cxn ang="0">
                    <a:pos x="connsiteX2" y="connsiteY2"/>
                  </a:cxn>
                </a:cxnLst>
                <a:rect l="l" t="t" r="r" b="b"/>
                <a:pathLst>
                  <a:path w="29689" h="9655">
                    <a:moveTo>
                      <a:pt x="29689" y="0"/>
                    </a:moveTo>
                    <a:lnTo>
                      <a:pt x="29689"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21" name="Freeform 1020">
                <a:extLst>
                  <a:ext uri="{FF2B5EF4-FFF2-40B4-BE49-F238E27FC236}">
                    <a16:creationId xmlns:a16="http://schemas.microsoft.com/office/drawing/2014/main" id="{62C1C19D-0F28-2126-0837-E50B44DF8E9B}"/>
                  </a:ext>
                </a:extLst>
              </p:cNvPr>
              <p:cNvSpPr/>
              <p:nvPr/>
            </p:nvSpPr>
            <p:spPr>
              <a:xfrm>
                <a:off x="594474" y="4188908"/>
                <a:ext cx="35647" cy="9655"/>
              </a:xfrm>
              <a:custGeom>
                <a:avLst/>
                <a:gdLst>
                  <a:gd name="connsiteX0" fmla="*/ 35648 w 35647"/>
                  <a:gd name="connsiteY0" fmla="*/ 0 h 9655"/>
                  <a:gd name="connsiteX1" fmla="*/ 35648 w 35647"/>
                  <a:gd name="connsiteY1" fmla="*/ 0 h 9655"/>
                  <a:gd name="connsiteX2" fmla="*/ 0 w 35647"/>
                  <a:gd name="connsiteY2" fmla="*/ 0 h 9655"/>
                </a:gdLst>
                <a:ahLst/>
                <a:cxnLst>
                  <a:cxn ang="0">
                    <a:pos x="connsiteX0" y="connsiteY0"/>
                  </a:cxn>
                  <a:cxn ang="0">
                    <a:pos x="connsiteX1" y="connsiteY1"/>
                  </a:cxn>
                  <a:cxn ang="0">
                    <a:pos x="connsiteX2" y="connsiteY2"/>
                  </a:cxn>
                </a:cxnLst>
                <a:rect l="l" t="t" r="r" b="b"/>
                <a:pathLst>
                  <a:path w="35647" h="9655">
                    <a:moveTo>
                      <a:pt x="35648" y="0"/>
                    </a:moveTo>
                    <a:lnTo>
                      <a:pt x="35648"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22" name="Freeform 1021">
                <a:extLst>
                  <a:ext uri="{FF2B5EF4-FFF2-40B4-BE49-F238E27FC236}">
                    <a16:creationId xmlns:a16="http://schemas.microsoft.com/office/drawing/2014/main" id="{D907E353-3D15-9D49-8D99-E3E792C20B46}"/>
                  </a:ext>
                </a:extLst>
              </p:cNvPr>
              <p:cNvSpPr/>
              <p:nvPr/>
            </p:nvSpPr>
            <p:spPr>
              <a:xfrm>
                <a:off x="594474" y="4078259"/>
                <a:ext cx="35647" cy="9655"/>
              </a:xfrm>
              <a:custGeom>
                <a:avLst/>
                <a:gdLst>
                  <a:gd name="connsiteX0" fmla="*/ 35648 w 35647"/>
                  <a:gd name="connsiteY0" fmla="*/ 0 h 9655"/>
                  <a:gd name="connsiteX1" fmla="*/ 35648 w 35647"/>
                  <a:gd name="connsiteY1" fmla="*/ 0 h 9655"/>
                  <a:gd name="connsiteX2" fmla="*/ 0 w 35647"/>
                  <a:gd name="connsiteY2" fmla="*/ 0 h 9655"/>
                </a:gdLst>
                <a:ahLst/>
                <a:cxnLst>
                  <a:cxn ang="0">
                    <a:pos x="connsiteX0" y="connsiteY0"/>
                  </a:cxn>
                  <a:cxn ang="0">
                    <a:pos x="connsiteX1" y="connsiteY1"/>
                  </a:cxn>
                  <a:cxn ang="0">
                    <a:pos x="connsiteX2" y="connsiteY2"/>
                  </a:cxn>
                </a:cxnLst>
                <a:rect l="l" t="t" r="r" b="b"/>
                <a:pathLst>
                  <a:path w="35647" h="9655">
                    <a:moveTo>
                      <a:pt x="35648" y="0"/>
                    </a:moveTo>
                    <a:lnTo>
                      <a:pt x="35648"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23" name="Freeform 1022">
                <a:extLst>
                  <a:ext uri="{FF2B5EF4-FFF2-40B4-BE49-F238E27FC236}">
                    <a16:creationId xmlns:a16="http://schemas.microsoft.com/office/drawing/2014/main" id="{4EAFDE59-2AB6-FFEB-8E67-4D8F56CA9E73}"/>
                  </a:ext>
                </a:extLst>
              </p:cNvPr>
              <p:cNvSpPr/>
              <p:nvPr/>
            </p:nvSpPr>
            <p:spPr>
              <a:xfrm>
                <a:off x="594474" y="3969830"/>
                <a:ext cx="35647" cy="9655"/>
              </a:xfrm>
              <a:custGeom>
                <a:avLst/>
                <a:gdLst>
                  <a:gd name="connsiteX0" fmla="*/ 35648 w 35647"/>
                  <a:gd name="connsiteY0" fmla="*/ 0 h 9655"/>
                  <a:gd name="connsiteX1" fmla="*/ 35648 w 35647"/>
                  <a:gd name="connsiteY1" fmla="*/ 0 h 9655"/>
                  <a:gd name="connsiteX2" fmla="*/ 0 w 35647"/>
                  <a:gd name="connsiteY2" fmla="*/ 0 h 9655"/>
                </a:gdLst>
                <a:ahLst/>
                <a:cxnLst>
                  <a:cxn ang="0">
                    <a:pos x="connsiteX0" y="connsiteY0"/>
                  </a:cxn>
                  <a:cxn ang="0">
                    <a:pos x="connsiteX1" y="connsiteY1"/>
                  </a:cxn>
                  <a:cxn ang="0">
                    <a:pos x="connsiteX2" y="connsiteY2"/>
                  </a:cxn>
                </a:cxnLst>
                <a:rect l="l" t="t" r="r" b="b"/>
                <a:pathLst>
                  <a:path w="35647" h="9655">
                    <a:moveTo>
                      <a:pt x="35648" y="0"/>
                    </a:moveTo>
                    <a:lnTo>
                      <a:pt x="35648"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24" name="Freeform 1023">
                <a:extLst>
                  <a:ext uri="{FF2B5EF4-FFF2-40B4-BE49-F238E27FC236}">
                    <a16:creationId xmlns:a16="http://schemas.microsoft.com/office/drawing/2014/main" id="{229BB3D1-1565-2344-BBB3-76DBDC77FDB7}"/>
                  </a:ext>
                </a:extLst>
              </p:cNvPr>
              <p:cNvSpPr/>
              <p:nvPr/>
            </p:nvSpPr>
            <p:spPr>
              <a:xfrm>
                <a:off x="594474" y="3859181"/>
                <a:ext cx="35647" cy="9655"/>
              </a:xfrm>
              <a:custGeom>
                <a:avLst/>
                <a:gdLst>
                  <a:gd name="connsiteX0" fmla="*/ 35648 w 35647"/>
                  <a:gd name="connsiteY0" fmla="*/ 0 h 9655"/>
                  <a:gd name="connsiteX1" fmla="*/ 35648 w 35647"/>
                  <a:gd name="connsiteY1" fmla="*/ 0 h 9655"/>
                  <a:gd name="connsiteX2" fmla="*/ 0 w 35647"/>
                  <a:gd name="connsiteY2" fmla="*/ 0 h 9655"/>
                </a:gdLst>
                <a:ahLst/>
                <a:cxnLst>
                  <a:cxn ang="0">
                    <a:pos x="connsiteX0" y="connsiteY0"/>
                  </a:cxn>
                  <a:cxn ang="0">
                    <a:pos x="connsiteX1" y="connsiteY1"/>
                  </a:cxn>
                  <a:cxn ang="0">
                    <a:pos x="connsiteX2" y="connsiteY2"/>
                  </a:cxn>
                </a:cxnLst>
                <a:rect l="l" t="t" r="r" b="b"/>
                <a:pathLst>
                  <a:path w="35647" h="9655">
                    <a:moveTo>
                      <a:pt x="35648" y="0"/>
                    </a:moveTo>
                    <a:lnTo>
                      <a:pt x="35648"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25" name="Freeform 1024">
                <a:extLst>
                  <a:ext uri="{FF2B5EF4-FFF2-40B4-BE49-F238E27FC236}">
                    <a16:creationId xmlns:a16="http://schemas.microsoft.com/office/drawing/2014/main" id="{E146A7D3-AE1D-2BB2-BCEC-3B5B837660E5}"/>
                  </a:ext>
                </a:extLst>
              </p:cNvPr>
              <p:cNvSpPr/>
              <p:nvPr/>
            </p:nvSpPr>
            <p:spPr>
              <a:xfrm>
                <a:off x="594474" y="3750752"/>
                <a:ext cx="35647" cy="9655"/>
              </a:xfrm>
              <a:custGeom>
                <a:avLst/>
                <a:gdLst>
                  <a:gd name="connsiteX0" fmla="*/ 35648 w 35647"/>
                  <a:gd name="connsiteY0" fmla="*/ 0 h 9655"/>
                  <a:gd name="connsiteX1" fmla="*/ 35648 w 35647"/>
                  <a:gd name="connsiteY1" fmla="*/ 0 h 9655"/>
                  <a:gd name="connsiteX2" fmla="*/ 0 w 35647"/>
                  <a:gd name="connsiteY2" fmla="*/ 0 h 9655"/>
                </a:gdLst>
                <a:ahLst/>
                <a:cxnLst>
                  <a:cxn ang="0">
                    <a:pos x="connsiteX0" y="connsiteY0"/>
                  </a:cxn>
                  <a:cxn ang="0">
                    <a:pos x="connsiteX1" y="connsiteY1"/>
                  </a:cxn>
                  <a:cxn ang="0">
                    <a:pos x="connsiteX2" y="connsiteY2"/>
                  </a:cxn>
                </a:cxnLst>
                <a:rect l="l" t="t" r="r" b="b"/>
                <a:pathLst>
                  <a:path w="35647" h="9655">
                    <a:moveTo>
                      <a:pt x="35648" y="0"/>
                    </a:moveTo>
                    <a:lnTo>
                      <a:pt x="35648"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26" name="Freeform 1025">
                <a:extLst>
                  <a:ext uri="{FF2B5EF4-FFF2-40B4-BE49-F238E27FC236}">
                    <a16:creationId xmlns:a16="http://schemas.microsoft.com/office/drawing/2014/main" id="{5B2CFB08-1FCD-C40A-FAB8-C2F8151EAA60}"/>
                  </a:ext>
                </a:extLst>
              </p:cNvPr>
              <p:cNvSpPr/>
              <p:nvPr/>
            </p:nvSpPr>
            <p:spPr>
              <a:xfrm>
                <a:off x="594474" y="3640200"/>
                <a:ext cx="35647" cy="9655"/>
              </a:xfrm>
              <a:custGeom>
                <a:avLst/>
                <a:gdLst>
                  <a:gd name="connsiteX0" fmla="*/ 35648 w 35647"/>
                  <a:gd name="connsiteY0" fmla="*/ 0 h 9655"/>
                  <a:gd name="connsiteX1" fmla="*/ 35648 w 35647"/>
                  <a:gd name="connsiteY1" fmla="*/ 0 h 9655"/>
                  <a:gd name="connsiteX2" fmla="*/ 0 w 35647"/>
                  <a:gd name="connsiteY2" fmla="*/ 0 h 9655"/>
                </a:gdLst>
                <a:ahLst/>
                <a:cxnLst>
                  <a:cxn ang="0">
                    <a:pos x="connsiteX0" y="connsiteY0"/>
                  </a:cxn>
                  <a:cxn ang="0">
                    <a:pos x="connsiteX1" y="connsiteY1"/>
                  </a:cxn>
                  <a:cxn ang="0">
                    <a:pos x="connsiteX2" y="connsiteY2"/>
                  </a:cxn>
                </a:cxnLst>
                <a:rect l="l" t="t" r="r" b="b"/>
                <a:pathLst>
                  <a:path w="35647" h="9655">
                    <a:moveTo>
                      <a:pt x="35648" y="0"/>
                    </a:moveTo>
                    <a:lnTo>
                      <a:pt x="35648"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27" name="Freeform 1026">
                <a:extLst>
                  <a:ext uri="{FF2B5EF4-FFF2-40B4-BE49-F238E27FC236}">
                    <a16:creationId xmlns:a16="http://schemas.microsoft.com/office/drawing/2014/main" id="{AC049C1F-2C1C-5736-6DCA-52F8950713C2}"/>
                  </a:ext>
                </a:extLst>
              </p:cNvPr>
              <p:cNvSpPr/>
              <p:nvPr/>
            </p:nvSpPr>
            <p:spPr>
              <a:xfrm>
                <a:off x="594474" y="3531771"/>
                <a:ext cx="35647" cy="9655"/>
              </a:xfrm>
              <a:custGeom>
                <a:avLst/>
                <a:gdLst>
                  <a:gd name="connsiteX0" fmla="*/ 35648 w 35647"/>
                  <a:gd name="connsiteY0" fmla="*/ 0 h 9655"/>
                  <a:gd name="connsiteX1" fmla="*/ 35648 w 35647"/>
                  <a:gd name="connsiteY1" fmla="*/ 0 h 9655"/>
                  <a:gd name="connsiteX2" fmla="*/ 0 w 35647"/>
                  <a:gd name="connsiteY2" fmla="*/ 0 h 9655"/>
                </a:gdLst>
                <a:ahLst/>
                <a:cxnLst>
                  <a:cxn ang="0">
                    <a:pos x="connsiteX0" y="connsiteY0"/>
                  </a:cxn>
                  <a:cxn ang="0">
                    <a:pos x="connsiteX1" y="connsiteY1"/>
                  </a:cxn>
                  <a:cxn ang="0">
                    <a:pos x="connsiteX2" y="connsiteY2"/>
                  </a:cxn>
                </a:cxnLst>
                <a:rect l="l" t="t" r="r" b="b"/>
                <a:pathLst>
                  <a:path w="35647" h="9655">
                    <a:moveTo>
                      <a:pt x="35648" y="0"/>
                    </a:moveTo>
                    <a:lnTo>
                      <a:pt x="35648"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28" name="Freeform 1027">
                <a:extLst>
                  <a:ext uri="{FF2B5EF4-FFF2-40B4-BE49-F238E27FC236}">
                    <a16:creationId xmlns:a16="http://schemas.microsoft.com/office/drawing/2014/main" id="{F74D6F17-6F5F-9D50-A519-F39E406CEC51}"/>
                  </a:ext>
                </a:extLst>
              </p:cNvPr>
              <p:cNvSpPr/>
              <p:nvPr/>
            </p:nvSpPr>
            <p:spPr>
              <a:xfrm>
                <a:off x="594474" y="3421122"/>
                <a:ext cx="35647" cy="9655"/>
              </a:xfrm>
              <a:custGeom>
                <a:avLst/>
                <a:gdLst>
                  <a:gd name="connsiteX0" fmla="*/ 35648 w 35647"/>
                  <a:gd name="connsiteY0" fmla="*/ 0 h 9655"/>
                  <a:gd name="connsiteX1" fmla="*/ 35648 w 35647"/>
                  <a:gd name="connsiteY1" fmla="*/ 0 h 9655"/>
                  <a:gd name="connsiteX2" fmla="*/ 0 w 35647"/>
                  <a:gd name="connsiteY2" fmla="*/ 0 h 9655"/>
                </a:gdLst>
                <a:ahLst/>
                <a:cxnLst>
                  <a:cxn ang="0">
                    <a:pos x="connsiteX0" y="connsiteY0"/>
                  </a:cxn>
                  <a:cxn ang="0">
                    <a:pos x="connsiteX1" y="connsiteY1"/>
                  </a:cxn>
                  <a:cxn ang="0">
                    <a:pos x="connsiteX2" y="connsiteY2"/>
                  </a:cxn>
                </a:cxnLst>
                <a:rect l="l" t="t" r="r" b="b"/>
                <a:pathLst>
                  <a:path w="35647" h="9655">
                    <a:moveTo>
                      <a:pt x="35648" y="0"/>
                    </a:moveTo>
                    <a:lnTo>
                      <a:pt x="35648"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29" name="Freeform 1028">
                <a:extLst>
                  <a:ext uri="{FF2B5EF4-FFF2-40B4-BE49-F238E27FC236}">
                    <a16:creationId xmlns:a16="http://schemas.microsoft.com/office/drawing/2014/main" id="{289960B3-4FAB-1157-DD4A-13D7509948A5}"/>
                  </a:ext>
                </a:extLst>
              </p:cNvPr>
              <p:cNvSpPr/>
              <p:nvPr/>
            </p:nvSpPr>
            <p:spPr>
              <a:xfrm>
                <a:off x="594474" y="3312693"/>
                <a:ext cx="35647" cy="9655"/>
              </a:xfrm>
              <a:custGeom>
                <a:avLst/>
                <a:gdLst>
                  <a:gd name="connsiteX0" fmla="*/ 35648 w 35647"/>
                  <a:gd name="connsiteY0" fmla="*/ 0 h 9655"/>
                  <a:gd name="connsiteX1" fmla="*/ 35648 w 35647"/>
                  <a:gd name="connsiteY1" fmla="*/ 0 h 9655"/>
                  <a:gd name="connsiteX2" fmla="*/ 0 w 35647"/>
                  <a:gd name="connsiteY2" fmla="*/ 0 h 9655"/>
                </a:gdLst>
                <a:ahLst/>
                <a:cxnLst>
                  <a:cxn ang="0">
                    <a:pos x="connsiteX0" y="connsiteY0"/>
                  </a:cxn>
                  <a:cxn ang="0">
                    <a:pos x="connsiteX1" y="connsiteY1"/>
                  </a:cxn>
                  <a:cxn ang="0">
                    <a:pos x="connsiteX2" y="connsiteY2"/>
                  </a:cxn>
                </a:cxnLst>
                <a:rect l="l" t="t" r="r" b="b"/>
                <a:pathLst>
                  <a:path w="35647" h="9655">
                    <a:moveTo>
                      <a:pt x="35648" y="0"/>
                    </a:moveTo>
                    <a:lnTo>
                      <a:pt x="35648"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30" name="Freeform 1029">
                <a:extLst>
                  <a:ext uri="{FF2B5EF4-FFF2-40B4-BE49-F238E27FC236}">
                    <a16:creationId xmlns:a16="http://schemas.microsoft.com/office/drawing/2014/main" id="{35EA6D00-E2DD-8928-96AA-64AE57DAA5DB}"/>
                  </a:ext>
                </a:extLst>
              </p:cNvPr>
              <p:cNvSpPr/>
              <p:nvPr/>
            </p:nvSpPr>
            <p:spPr>
              <a:xfrm>
                <a:off x="594474" y="3202043"/>
                <a:ext cx="35647" cy="9655"/>
              </a:xfrm>
              <a:custGeom>
                <a:avLst/>
                <a:gdLst>
                  <a:gd name="connsiteX0" fmla="*/ 35648 w 35647"/>
                  <a:gd name="connsiteY0" fmla="*/ 0 h 9655"/>
                  <a:gd name="connsiteX1" fmla="*/ 35648 w 35647"/>
                  <a:gd name="connsiteY1" fmla="*/ 0 h 9655"/>
                  <a:gd name="connsiteX2" fmla="*/ 0 w 35647"/>
                  <a:gd name="connsiteY2" fmla="*/ 0 h 9655"/>
                </a:gdLst>
                <a:ahLst/>
                <a:cxnLst>
                  <a:cxn ang="0">
                    <a:pos x="connsiteX0" y="connsiteY0"/>
                  </a:cxn>
                  <a:cxn ang="0">
                    <a:pos x="connsiteX1" y="connsiteY1"/>
                  </a:cxn>
                  <a:cxn ang="0">
                    <a:pos x="connsiteX2" y="connsiteY2"/>
                  </a:cxn>
                </a:cxnLst>
                <a:rect l="l" t="t" r="r" b="b"/>
                <a:pathLst>
                  <a:path w="35647" h="9655">
                    <a:moveTo>
                      <a:pt x="35648" y="0"/>
                    </a:moveTo>
                    <a:lnTo>
                      <a:pt x="35648"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31" name="Freeform 1030">
                <a:extLst>
                  <a:ext uri="{FF2B5EF4-FFF2-40B4-BE49-F238E27FC236}">
                    <a16:creationId xmlns:a16="http://schemas.microsoft.com/office/drawing/2014/main" id="{922DC2F8-BC38-7B28-D03C-74A10C13B300}"/>
                  </a:ext>
                </a:extLst>
              </p:cNvPr>
              <p:cNvSpPr/>
              <p:nvPr/>
            </p:nvSpPr>
            <p:spPr>
              <a:xfrm>
                <a:off x="630122" y="3750752"/>
                <a:ext cx="2095092" cy="9655"/>
              </a:xfrm>
              <a:custGeom>
                <a:avLst/>
                <a:gdLst>
                  <a:gd name="connsiteX0" fmla="*/ 0 w 2095092"/>
                  <a:gd name="connsiteY0" fmla="*/ 0 h 9655"/>
                  <a:gd name="connsiteX1" fmla="*/ 2095093 w 2095092"/>
                  <a:gd name="connsiteY1" fmla="*/ 0 h 9655"/>
                </a:gdLst>
                <a:ahLst/>
                <a:cxnLst>
                  <a:cxn ang="0">
                    <a:pos x="connsiteX0" y="connsiteY0"/>
                  </a:cxn>
                  <a:cxn ang="0">
                    <a:pos x="connsiteX1" y="connsiteY1"/>
                  </a:cxn>
                </a:cxnLst>
                <a:rect l="l" t="t" r="r" b="b"/>
                <a:pathLst>
                  <a:path w="2095092" h="9655">
                    <a:moveTo>
                      <a:pt x="0" y="0"/>
                    </a:moveTo>
                    <a:lnTo>
                      <a:pt x="2095093" y="0"/>
                    </a:lnTo>
                  </a:path>
                </a:pathLst>
              </a:custGeom>
              <a:ln w="12700" cap="flat">
                <a:solidFill>
                  <a:srgbClr val="0B2454"/>
                </a:solidFill>
                <a:custDash>
                  <a:ds d="0" sp="0"/>
                  <a:ds d="231750" sp="174000"/>
                </a:custDash>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32" name="Freeform 1031">
                <a:extLst>
                  <a:ext uri="{FF2B5EF4-FFF2-40B4-BE49-F238E27FC236}">
                    <a16:creationId xmlns:a16="http://schemas.microsoft.com/office/drawing/2014/main" id="{F9891DB4-0659-77C2-B2BE-72BE15640061}"/>
                  </a:ext>
                </a:extLst>
              </p:cNvPr>
              <p:cNvSpPr/>
              <p:nvPr/>
            </p:nvSpPr>
            <p:spPr>
              <a:xfrm>
                <a:off x="1920627" y="4297337"/>
                <a:ext cx="10273" cy="22110"/>
              </a:xfrm>
              <a:custGeom>
                <a:avLst/>
                <a:gdLst>
                  <a:gd name="connsiteX0" fmla="*/ 0 w 10273"/>
                  <a:gd name="connsiteY0" fmla="*/ 0 h 22110"/>
                  <a:gd name="connsiteX1" fmla="*/ 0 w 10273"/>
                  <a:gd name="connsiteY1" fmla="*/ 0 h 22110"/>
                  <a:gd name="connsiteX2" fmla="*/ 0 w 10273"/>
                  <a:gd name="connsiteY2" fmla="*/ 22111 h 22110"/>
                </a:gdLst>
                <a:ahLst/>
                <a:cxnLst>
                  <a:cxn ang="0">
                    <a:pos x="connsiteX0" y="connsiteY0"/>
                  </a:cxn>
                  <a:cxn ang="0">
                    <a:pos x="connsiteX1" y="connsiteY1"/>
                  </a:cxn>
                  <a:cxn ang="0">
                    <a:pos x="connsiteX2" y="connsiteY2"/>
                  </a:cxn>
                </a:cxnLst>
                <a:rect l="l" t="t" r="r" b="b"/>
                <a:pathLst>
                  <a:path w="10273" h="22110">
                    <a:moveTo>
                      <a:pt x="0" y="0"/>
                    </a:moveTo>
                    <a:lnTo>
                      <a:pt x="0" y="0"/>
                    </a:lnTo>
                    <a:lnTo>
                      <a:pt x="0" y="22111"/>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33" name="Freeform 1032">
                <a:extLst>
                  <a:ext uri="{FF2B5EF4-FFF2-40B4-BE49-F238E27FC236}">
                    <a16:creationId xmlns:a16="http://schemas.microsoft.com/office/drawing/2014/main" id="{56BF1694-9708-5BDE-D71B-4BD4BBBADA45}"/>
                  </a:ext>
                </a:extLst>
              </p:cNvPr>
              <p:cNvSpPr/>
              <p:nvPr/>
            </p:nvSpPr>
            <p:spPr>
              <a:xfrm>
                <a:off x="2084174" y="4297337"/>
                <a:ext cx="10273" cy="22110"/>
              </a:xfrm>
              <a:custGeom>
                <a:avLst/>
                <a:gdLst>
                  <a:gd name="connsiteX0" fmla="*/ 0 w 10273"/>
                  <a:gd name="connsiteY0" fmla="*/ 0 h 22110"/>
                  <a:gd name="connsiteX1" fmla="*/ 0 w 10273"/>
                  <a:gd name="connsiteY1" fmla="*/ 0 h 22110"/>
                  <a:gd name="connsiteX2" fmla="*/ 0 w 10273"/>
                  <a:gd name="connsiteY2" fmla="*/ 22111 h 22110"/>
                </a:gdLst>
                <a:ahLst/>
                <a:cxnLst>
                  <a:cxn ang="0">
                    <a:pos x="connsiteX0" y="connsiteY0"/>
                  </a:cxn>
                  <a:cxn ang="0">
                    <a:pos x="connsiteX1" y="connsiteY1"/>
                  </a:cxn>
                  <a:cxn ang="0">
                    <a:pos x="connsiteX2" y="connsiteY2"/>
                  </a:cxn>
                </a:cxnLst>
                <a:rect l="l" t="t" r="r" b="b"/>
                <a:pathLst>
                  <a:path w="10273" h="22110">
                    <a:moveTo>
                      <a:pt x="0" y="0"/>
                    </a:moveTo>
                    <a:lnTo>
                      <a:pt x="0" y="0"/>
                    </a:lnTo>
                    <a:lnTo>
                      <a:pt x="0" y="22111"/>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34" name="Freeform 1033">
                <a:extLst>
                  <a:ext uri="{FF2B5EF4-FFF2-40B4-BE49-F238E27FC236}">
                    <a16:creationId xmlns:a16="http://schemas.microsoft.com/office/drawing/2014/main" id="{B5636AFF-66C5-7E9B-5D37-148BD2EA6DAC}"/>
                  </a:ext>
                </a:extLst>
              </p:cNvPr>
              <p:cNvSpPr/>
              <p:nvPr/>
            </p:nvSpPr>
            <p:spPr>
              <a:xfrm>
                <a:off x="2405311" y="4297337"/>
                <a:ext cx="10273" cy="22110"/>
              </a:xfrm>
              <a:custGeom>
                <a:avLst/>
                <a:gdLst>
                  <a:gd name="connsiteX0" fmla="*/ 0 w 10273"/>
                  <a:gd name="connsiteY0" fmla="*/ 0 h 22110"/>
                  <a:gd name="connsiteX1" fmla="*/ 0 w 10273"/>
                  <a:gd name="connsiteY1" fmla="*/ 0 h 22110"/>
                  <a:gd name="connsiteX2" fmla="*/ 0 w 10273"/>
                  <a:gd name="connsiteY2" fmla="*/ 22111 h 22110"/>
                </a:gdLst>
                <a:ahLst/>
                <a:cxnLst>
                  <a:cxn ang="0">
                    <a:pos x="connsiteX0" y="connsiteY0"/>
                  </a:cxn>
                  <a:cxn ang="0">
                    <a:pos x="connsiteX1" y="connsiteY1"/>
                  </a:cxn>
                  <a:cxn ang="0">
                    <a:pos x="connsiteX2" y="connsiteY2"/>
                  </a:cxn>
                </a:cxnLst>
                <a:rect l="l" t="t" r="r" b="b"/>
                <a:pathLst>
                  <a:path w="10273" h="22110">
                    <a:moveTo>
                      <a:pt x="0" y="0"/>
                    </a:moveTo>
                    <a:lnTo>
                      <a:pt x="0" y="0"/>
                    </a:lnTo>
                    <a:lnTo>
                      <a:pt x="0" y="22111"/>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35" name="Freeform 1034">
                <a:extLst>
                  <a:ext uri="{FF2B5EF4-FFF2-40B4-BE49-F238E27FC236}">
                    <a16:creationId xmlns:a16="http://schemas.microsoft.com/office/drawing/2014/main" id="{899C28C6-0EA1-96C9-7764-0451AB0265C2}"/>
                  </a:ext>
                </a:extLst>
              </p:cNvPr>
              <p:cNvSpPr/>
              <p:nvPr/>
            </p:nvSpPr>
            <p:spPr>
              <a:xfrm>
                <a:off x="2568858" y="4297337"/>
                <a:ext cx="10273" cy="22110"/>
              </a:xfrm>
              <a:custGeom>
                <a:avLst/>
                <a:gdLst>
                  <a:gd name="connsiteX0" fmla="*/ 0 w 10273"/>
                  <a:gd name="connsiteY0" fmla="*/ 0 h 22110"/>
                  <a:gd name="connsiteX1" fmla="*/ 0 w 10273"/>
                  <a:gd name="connsiteY1" fmla="*/ 0 h 22110"/>
                  <a:gd name="connsiteX2" fmla="*/ 0 w 10273"/>
                  <a:gd name="connsiteY2" fmla="*/ 22111 h 22110"/>
                </a:gdLst>
                <a:ahLst/>
                <a:cxnLst>
                  <a:cxn ang="0">
                    <a:pos x="connsiteX0" y="connsiteY0"/>
                  </a:cxn>
                  <a:cxn ang="0">
                    <a:pos x="connsiteX1" y="connsiteY1"/>
                  </a:cxn>
                  <a:cxn ang="0">
                    <a:pos x="connsiteX2" y="connsiteY2"/>
                  </a:cxn>
                </a:cxnLst>
                <a:rect l="l" t="t" r="r" b="b"/>
                <a:pathLst>
                  <a:path w="10273" h="22110">
                    <a:moveTo>
                      <a:pt x="0" y="0"/>
                    </a:moveTo>
                    <a:lnTo>
                      <a:pt x="0" y="0"/>
                    </a:lnTo>
                    <a:lnTo>
                      <a:pt x="0" y="22111"/>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36" name="Freeform 1035">
                <a:extLst>
                  <a:ext uri="{FF2B5EF4-FFF2-40B4-BE49-F238E27FC236}">
                    <a16:creationId xmlns:a16="http://schemas.microsoft.com/office/drawing/2014/main" id="{55775BB3-8748-E170-390A-BFC20E39C6AA}"/>
                  </a:ext>
                </a:extLst>
              </p:cNvPr>
              <p:cNvSpPr/>
              <p:nvPr/>
            </p:nvSpPr>
            <p:spPr>
              <a:xfrm>
                <a:off x="2729427" y="4297337"/>
                <a:ext cx="10273" cy="22110"/>
              </a:xfrm>
              <a:custGeom>
                <a:avLst/>
                <a:gdLst>
                  <a:gd name="connsiteX0" fmla="*/ 0 w 10273"/>
                  <a:gd name="connsiteY0" fmla="*/ 0 h 22110"/>
                  <a:gd name="connsiteX1" fmla="*/ 0 w 10273"/>
                  <a:gd name="connsiteY1" fmla="*/ 0 h 22110"/>
                  <a:gd name="connsiteX2" fmla="*/ 0 w 10273"/>
                  <a:gd name="connsiteY2" fmla="*/ 22111 h 22110"/>
                </a:gdLst>
                <a:ahLst/>
                <a:cxnLst>
                  <a:cxn ang="0">
                    <a:pos x="connsiteX0" y="connsiteY0"/>
                  </a:cxn>
                  <a:cxn ang="0">
                    <a:pos x="connsiteX1" y="connsiteY1"/>
                  </a:cxn>
                  <a:cxn ang="0">
                    <a:pos x="connsiteX2" y="connsiteY2"/>
                  </a:cxn>
                </a:cxnLst>
                <a:rect l="l" t="t" r="r" b="b"/>
                <a:pathLst>
                  <a:path w="10273" h="22110">
                    <a:moveTo>
                      <a:pt x="0" y="0"/>
                    </a:moveTo>
                    <a:lnTo>
                      <a:pt x="0" y="0"/>
                    </a:lnTo>
                    <a:lnTo>
                      <a:pt x="0" y="22111"/>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37" name="Freeform 1036">
                <a:extLst>
                  <a:ext uri="{FF2B5EF4-FFF2-40B4-BE49-F238E27FC236}">
                    <a16:creationId xmlns:a16="http://schemas.microsoft.com/office/drawing/2014/main" id="{E3F22F04-A30D-1000-D0D1-CC3165BEA4FA}"/>
                  </a:ext>
                </a:extLst>
              </p:cNvPr>
              <p:cNvSpPr/>
              <p:nvPr/>
            </p:nvSpPr>
            <p:spPr>
              <a:xfrm>
                <a:off x="633923" y="3207064"/>
                <a:ext cx="1938325" cy="551605"/>
              </a:xfrm>
              <a:custGeom>
                <a:avLst/>
                <a:gdLst>
                  <a:gd name="connsiteX0" fmla="*/ 0 w 1938325"/>
                  <a:gd name="connsiteY0" fmla="*/ 0 h 551605"/>
                  <a:gd name="connsiteX1" fmla="*/ 132317 w 1938325"/>
                  <a:gd name="connsiteY1" fmla="*/ 0 h 551605"/>
                  <a:gd name="connsiteX2" fmla="*/ 132317 w 1938325"/>
                  <a:gd name="connsiteY2" fmla="*/ 14579 h 551605"/>
                  <a:gd name="connsiteX3" fmla="*/ 137865 w 1938325"/>
                  <a:gd name="connsiteY3" fmla="*/ 14579 h 551605"/>
                  <a:gd name="connsiteX4" fmla="*/ 137865 w 1938325"/>
                  <a:gd name="connsiteY4" fmla="*/ 42097 h 551605"/>
                  <a:gd name="connsiteX5" fmla="*/ 142899 w 1938325"/>
                  <a:gd name="connsiteY5" fmla="*/ 42097 h 551605"/>
                  <a:gd name="connsiteX6" fmla="*/ 142899 w 1938325"/>
                  <a:gd name="connsiteY6" fmla="*/ 92787 h 551605"/>
                  <a:gd name="connsiteX7" fmla="*/ 146905 w 1938325"/>
                  <a:gd name="connsiteY7" fmla="*/ 92787 h 551605"/>
                  <a:gd name="connsiteX8" fmla="*/ 146905 w 1938325"/>
                  <a:gd name="connsiteY8" fmla="*/ 132857 h 551605"/>
                  <a:gd name="connsiteX9" fmla="*/ 153788 w 1938325"/>
                  <a:gd name="connsiteY9" fmla="*/ 132857 h 551605"/>
                  <a:gd name="connsiteX10" fmla="*/ 153788 w 1938325"/>
                  <a:gd name="connsiteY10" fmla="*/ 144153 h 551605"/>
                  <a:gd name="connsiteX11" fmla="*/ 219228 w 1938325"/>
                  <a:gd name="connsiteY11" fmla="*/ 144153 h 551605"/>
                  <a:gd name="connsiteX12" fmla="*/ 219228 w 1938325"/>
                  <a:gd name="connsiteY12" fmla="*/ 156319 h 551605"/>
                  <a:gd name="connsiteX13" fmla="*/ 277784 w 1938325"/>
                  <a:gd name="connsiteY13" fmla="*/ 156319 h 551605"/>
                  <a:gd name="connsiteX14" fmla="*/ 277784 w 1938325"/>
                  <a:gd name="connsiteY14" fmla="*/ 174374 h 551605"/>
                  <a:gd name="connsiteX15" fmla="*/ 285386 w 1938325"/>
                  <a:gd name="connsiteY15" fmla="*/ 174374 h 551605"/>
                  <a:gd name="connsiteX16" fmla="*/ 285386 w 1938325"/>
                  <a:gd name="connsiteY16" fmla="*/ 184512 h 551605"/>
                  <a:gd name="connsiteX17" fmla="*/ 288982 w 1938325"/>
                  <a:gd name="connsiteY17" fmla="*/ 184512 h 551605"/>
                  <a:gd name="connsiteX18" fmla="*/ 288982 w 1938325"/>
                  <a:gd name="connsiteY18" fmla="*/ 235878 h 551605"/>
                  <a:gd name="connsiteX19" fmla="*/ 297611 w 1938325"/>
                  <a:gd name="connsiteY19" fmla="*/ 235878 h 551605"/>
                  <a:gd name="connsiteX20" fmla="*/ 297611 w 1938325"/>
                  <a:gd name="connsiteY20" fmla="*/ 251520 h 551605"/>
                  <a:gd name="connsiteX21" fmla="*/ 436195 w 1938325"/>
                  <a:gd name="connsiteY21" fmla="*/ 251520 h 551605"/>
                  <a:gd name="connsiteX22" fmla="*/ 436195 w 1938325"/>
                  <a:gd name="connsiteY22" fmla="*/ 290913 h 551605"/>
                  <a:gd name="connsiteX23" fmla="*/ 570670 w 1938325"/>
                  <a:gd name="connsiteY23" fmla="*/ 290913 h 551605"/>
                  <a:gd name="connsiteX24" fmla="*/ 570670 w 1938325"/>
                  <a:gd name="connsiteY24" fmla="*/ 305879 h 551605"/>
                  <a:gd name="connsiteX25" fmla="*/ 579710 w 1938325"/>
                  <a:gd name="connsiteY25" fmla="*/ 305879 h 551605"/>
                  <a:gd name="connsiteX26" fmla="*/ 579710 w 1938325"/>
                  <a:gd name="connsiteY26" fmla="*/ 317465 h 551605"/>
                  <a:gd name="connsiteX27" fmla="*/ 586593 w 1938325"/>
                  <a:gd name="connsiteY27" fmla="*/ 317465 h 551605"/>
                  <a:gd name="connsiteX28" fmla="*/ 586593 w 1938325"/>
                  <a:gd name="connsiteY28" fmla="*/ 330017 h 551605"/>
                  <a:gd name="connsiteX29" fmla="*/ 593065 w 1938325"/>
                  <a:gd name="connsiteY29" fmla="*/ 330017 h 551605"/>
                  <a:gd name="connsiteX30" fmla="*/ 593065 w 1938325"/>
                  <a:gd name="connsiteY30" fmla="*/ 344307 h 551605"/>
                  <a:gd name="connsiteX31" fmla="*/ 598202 w 1938325"/>
                  <a:gd name="connsiteY31" fmla="*/ 344307 h 551605"/>
                  <a:gd name="connsiteX32" fmla="*/ 598202 w 1938325"/>
                  <a:gd name="connsiteY32" fmla="*/ 355507 h 551605"/>
                  <a:gd name="connsiteX33" fmla="*/ 733087 w 1938325"/>
                  <a:gd name="connsiteY33" fmla="*/ 355507 h 551605"/>
                  <a:gd name="connsiteX34" fmla="*/ 733087 w 1938325"/>
                  <a:gd name="connsiteY34" fmla="*/ 373176 h 551605"/>
                  <a:gd name="connsiteX35" fmla="*/ 739148 w 1938325"/>
                  <a:gd name="connsiteY35" fmla="*/ 373176 h 551605"/>
                  <a:gd name="connsiteX36" fmla="*/ 739148 w 1938325"/>
                  <a:gd name="connsiteY36" fmla="*/ 398666 h 551605"/>
                  <a:gd name="connsiteX37" fmla="*/ 742436 w 1938325"/>
                  <a:gd name="connsiteY37" fmla="*/ 398666 h 551605"/>
                  <a:gd name="connsiteX38" fmla="*/ 742436 w 1938325"/>
                  <a:gd name="connsiteY38" fmla="*/ 411218 h 551605"/>
                  <a:gd name="connsiteX39" fmla="*/ 749011 w 1938325"/>
                  <a:gd name="connsiteY39" fmla="*/ 411218 h 551605"/>
                  <a:gd name="connsiteX40" fmla="*/ 749011 w 1938325"/>
                  <a:gd name="connsiteY40" fmla="*/ 424832 h 551605"/>
                  <a:gd name="connsiteX41" fmla="*/ 788767 w 1938325"/>
                  <a:gd name="connsiteY41" fmla="*/ 424832 h 551605"/>
                  <a:gd name="connsiteX42" fmla="*/ 882047 w 1938325"/>
                  <a:gd name="connsiteY42" fmla="*/ 424832 h 551605"/>
                  <a:gd name="connsiteX43" fmla="*/ 882047 w 1938325"/>
                  <a:gd name="connsiteY43" fmla="*/ 441149 h 551605"/>
                  <a:gd name="connsiteX44" fmla="*/ 886054 w 1938325"/>
                  <a:gd name="connsiteY44" fmla="*/ 441149 h 551605"/>
                  <a:gd name="connsiteX45" fmla="*/ 886054 w 1938325"/>
                  <a:gd name="connsiteY45" fmla="*/ 453025 h 551605"/>
                  <a:gd name="connsiteX46" fmla="*/ 889649 w 1938325"/>
                  <a:gd name="connsiteY46" fmla="*/ 453025 h 551605"/>
                  <a:gd name="connsiteX47" fmla="*/ 889649 w 1938325"/>
                  <a:gd name="connsiteY47" fmla="*/ 466349 h 551605"/>
                  <a:gd name="connsiteX48" fmla="*/ 1033164 w 1938325"/>
                  <a:gd name="connsiteY48" fmla="*/ 466349 h 551605"/>
                  <a:gd name="connsiteX49" fmla="*/ 1033164 w 1938325"/>
                  <a:gd name="connsiteY49" fmla="*/ 478901 h 551605"/>
                  <a:gd name="connsiteX50" fmla="*/ 1036760 w 1938325"/>
                  <a:gd name="connsiteY50" fmla="*/ 478901 h 551605"/>
                  <a:gd name="connsiteX51" fmla="*/ 1036760 w 1938325"/>
                  <a:gd name="connsiteY51" fmla="*/ 484308 h 551605"/>
                  <a:gd name="connsiteX52" fmla="*/ 1041896 w 1938325"/>
                  <a:gd name="connsiteY52" fmla="*/ 484308 h 551605"/>
                  <a:gd name="connsiteX53" fmla="*/ 1041896 w 1938325"/>
                  <a:gd name="connsiteY53" fmla="*/ 496570 h 551605"/>
                  <a:gd name="connsiteX54" fmla="*/ 1279102 w 1938325"/>
                  <a:gd name="connsiteY54" fmla="*/ 496570 h 551605"/>
                  <a:gd name="connsiteX55" fmla="*/ 1324303 w 1938325"/>
                  <a:gd name="connsiteY55" fmla="*/ 496570 h 551605"/>
                  <a:gd name="connsiteX56" fmla="*/ 1324303 w 1938325"/>
                  <a:gd name="connsiteY56" fmla="*/ 501302 h 551605"/>
                  <a:gd name="connsiteX57" fmla="*/ 1329337 w 1938325"/>
                  <a:gd name="connsiteY57" fmla="*/ 501302 h 551605"/>
                  <a:gd name="connsiteX58" fmla="*/ 1329337 w 1938325"/>
                  <a:gd name="connsiteY58" fmla="*/ 523026 h 551605"/>
                  <a:gd name="connsiteX59" fmla="*/ 1333652 w 1938325"/>
                  <a:gd name="connsiteY59" fmla="*/ 523026 h 551605"/>
                  <a:gd name="connsiteX60" fmla="*/ 1333652 w 1938325"/>
                  <a:gd name="connsiteY60" fmla="*/ 551606 h 551605"/>
                  <a:gd name="connsiteX61" fmla="*/ 1724646 w 1938325"/>
                  <a:gd name="connsiteY61" fmla="*/ 551606 h 551605"/>
                  <a:gd name="connsiteX62" fmla="*/ 1938326 w 1938325"/>
                  <a:gd name="connsiteY62" fmla="*/ 551606 h 551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938325" h="551605">
                    <a:moveTo>
                      <a:pt x="0" y="0"/>
                    </a:moveTo>
                    <a:lnTo>
                      <a:pt x="132317" y="0"/>
                    </a:lnTo>
                    <a:lnTo>
                      <a:pt x="132317" y="14579"/>
                    </a:lnTo>
                    <a:lnTo>
                      <a:pt x="137865" y="14579"/>
                    </a:lnTo>
                    <a:lnTo>
                      <a:pt x="137865" y="42097"/>
                    </a:lnTo>
                    <a:lnTo>
                      <a:pt x="142899" y="42097"/>
                    </a:lnTo>
                    <a:lnTo>
                      <a:pt x="142899" y="92787"/>
                    </a:lnTo>
                    <a:lnTo>
                      <a:pt x="146905" y="92787"/>
                    </a:lnTo>
                    <a:lnTo>
                      <a:pt x="146905" y="132857"/>
                    </a:lnTo>
                    <a:lnTo>
                      <a:pt x="153788" y="132857"/>
                    </a:lnTo>
                    <a:lnTo>
                      <a:pt x="153788" y="144153"/>
                    </a:lnTo>
                    <a:lnTo>
                      <a:pt x="219228" y="144153"/>
                    </a:lnTo>
                    <a:lnTo>
                      <a:pt x="219228" y="156319"/>
                    </a:lnTo>
                    <a:lnTo>
                      <a:pt x="277784" y="156319"/>
                    </a:lnTo>
                    <a:lnTo>
                      <a:pt x="277784" y="174374"/>
                    </a:lnTo>
                    <a:lnTo>
                      <a:pt x="285386" y="174374"/>
                    </a:lnTo>
                    <a:lnTo>
                      <a:pt x="285386" y="184512"/>
                    </a:lnTo>
                    <a:lnTo>
                      <a:pt x="288982" y="184512"/>
                    </a:lnTo>
                    <a:lnTo>
                      <a:pt x="288982" y="235878"/>
                    </a:lnTo>
                    <a:lnTo>
                      <a:pt x="297611" y="235878"/>
                    </a:lnTo>
                    <a:lnTo>
                      <a:pt x="297611" y="251520"/>
                    </a:lnTo>
                    <a:lnTo>
                      <a:pt x="436195" y="251520"/>
                    </a:lnTo>
                    <a:lnTo>
                      <a:pt x="436195" y="290913"/>
                    </a:lnTo>
                    <a:lnTo>
                      <a:pt x="570670" y="290913"/>
                    </a:lnTo>
                    <a:lnTo>
                      <a:pt x="570670" y="305879"/>
                    </a:lnTo>
                    <a:lnTo>
                      <a:pt x="579710" y="305879"/>
                    </a:lnTo>
                    <a:lnTo>
                      <a:pt x="579710" y="317465"/>
                    </a:lnTo>
                    <a:lnTo>
                      <a:pt x="586593" y="317465"/>
                    </a:lnTo>
                    <a:lnTo>
                      <a:pt x="586593" y="330017"/>
                    </a:lnTo>
                    <a:lnTo>
                      <a:pt x="593065" y="330017"/>
                    </a:lnTo>
                    <a:lnTo>
                      <a:pt x="593065" y="344307"/>
                    </a:lnTo>
                    <a:lnTo>
                      <a:pt x="598202" y="344307"/>
                    </a:lnTo>
                    <a:lnTo>
                      <a:pt x="598202" y="355507"/>
                    </a:lnTo>
                    <a:lnTo>
                      <a:pt x="733087" y="355507"/>
                    </a:lnTo>
                    <a:lnTo>
                      <a:pt x="733087" y="373176"/>
                    </a:lnTo>
                    <a:lnTo>
                      <a:pt x="739148" y="373176"/>
                    </a:lnTo>
                    <a:lnTo>
                      <a:pt x="739148" y="398666"/>
                    </a:lnTo>
                    <a:lnTo>
                      <a:pt x="742436" y="398666"/>
                    </a:lnTo>
                    <a:lnTo>
                      <a:pt x="742436" y="411218"/>
                    </a:lnTo>
                    <a:lnTo>
                      <a:pt x="749011" y="411218"/>
                    </a:lnTo>
                    <a:lnTo>
                      <a:pt x="749011" y="424832"/>
                    </a:lnTo>
                    <a:lnTo>
                      <a:pt x="788767" y="424832"/>
                    </a:lnTo>
                    <a:lnTo>
                      <a:pt x="882047" y="424832"/>
                    </a:lnTo>
                    <a:lnTo>
                      <a:pt x="882047" y="441149"/>
                    </a:lnTo>
                    <a:lnTo>
                      <a:pt x="886054" y="441149"/>
                    </a:lnTo>
                    <a:lnTo>
                      <a:pt x="886054" y="453025"/>
                    </a:lnTo>
                    <a:lnTo>
                      <a:pt x="889649" y="453025"/>
                    </a:lnTo>
                    <a:lnTo>
                      <a:pt x="889649" y="466349"/>
                    </a:lnTo>
                    <a:lnTo>
                      <a:pt x="1033164" y="466349"/>
                    </a:lnTo>
                    <a:lnTo>
                      <a:pt x="1033164" y="478901"/>
                    </a:lnTo>
                    <a:lnTo>
                      <a:pt x="1036760" y="478901"/>
                    </a:lnTo>
                    <a:lnTo>
                      <a:pt x="1036760" y="484308"/>
                    </a:lnTo>
                    <a:lnTo>
                      <a:pt x="1041896" y="484308"/>
                    </a:lnTo>
                    <a:lnTo>
                      <a:pt x="1041896" y="496570"/>
                    </a:lnTo>
                    <a:lnTo>
                      <a:pt x="1279102" y="496570"/>
                    </a:lnTo>
                    <a:lnTo>
                      <a:pt x="1324303" y="496570"/>
                    </a:lnTo>
                    <a:lnTo>
                      <a:pt x="1324303" y="501302"/>
                    </a:lnTo>
                    <a:lnTo>
                      <a:pt x="1329337" y="501302"/>
                    </a:lnTo>
                    <a:lnTo>
                      <a:pt x="1329337" y="523026"/>
                    </a:lnTo>
                    <a:lnTo>
                      <a:pt x="1333652" y="523026"/>
                    </a:lnTo>
                    <a:lnTo>
                      <a:pt x="1333652" y="551606"/>
                    </a:lnTo>
                    <a:lnTo>
                      <a:pt x="1724646" y="551606"/>
                    </a:lnTo>
                    <a:lnTo>
                      <a:pt x="1938326" y="551606"/>
                    </a:lnTo>
                  </a:path>
                </a:pathLst>
              </a:custGeom>
              <a:noFill/>
              <a:ln w="12700" cap="flat">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38" name="Freeform 1037">
                <a:extLst>
                  <a:ext uri="{FF2B5EF4-FFF2-40B4-BE49-F238E27FC236}">
                    <a16:creationId xmlns:a16="http://schemas.microsoft.com/office/drawing/2014/main" id="{33DC0C2C-1A0D-11B7-1193-2FB5DBB3A5E5}"/>
                  </a:ext>
                </a:extLst>
              </p:cNvPr>
              <p:cNvSpPr/>
              <p:nvPr/>
            </p:nvSpPr>
            <p:spPr>
              <a:xfrm>
                <a:off x="630430" y="3207837"/>
                <a:ext cx="1957741" cy="797814"/>
              </a:xfrm>
              <a:custGeom>
                <a:avLst/>
                <a:gdLst>
                  <a:gd name="connsiteX0" fmla="*/ 0 w 1957741"/>
                  <a:gd name="connsiteY0" fmla="*/ 0 h 797814"/>
                  <a:gd name="connsiteX1" fmla="*/ 27532 w 1957741"/>
                  <a:gd name="connsiteY1" fmla="*/ 0 h 797814"/>
                  <a:gd name="connsiteX2" fmla="*/ 27532 w 1957741"/>
                  <a:gd name="connsiteY2" fmla="*/ 25490 h 797814"/>
                  <a:gd name="connsiteX3" fmla="*/ 127900 w 1957741"/>
                  <a:gd name="connsiteY3" fmla="*/ 25490 h 797814"/>
                  <a:gd name="connsiteX4" fmla="*/ 127900 w 1957741"/>
                  <a:gd name="connsiteY4" fmla="*/ 46152 h 797814"/>
                  <a:gd name="connsiteX5" fmla="*/ 142385 w 1957741"/>
                  <a:gd name="connsiteY5" fmla="*/ 46152 h 797814"/>
                  <a:gd name="connsiteX6" fmla="*/ 142385 w 1957741"/>
                  <a:gd name="connsiteY6" fmla="*/ 95201 h 797814"/>
                  <a:gd name="connsiteX7" fmla="*/ 148035 w 1957741"/>
                  <a:gd name="connsiteY7" fmla="*/ 95201 h 797814"/>
                  <a:gd name="connsiteX8" fmla="*/ 148035 w 1957741"/>
                  <a:gd name="connsiteY8" fmla="*/ 166843 h 797814"/>
                  <a:gd name="connsiteX9" fmla="*/ 154096 w 1957741"/>
                  <a:gd name="connsiteY9" fmla="*/ 166843 h 797814"/>
                  <a:gd name="connsiteX10" fmla="*/ 154096 w 1957741"/>
                  <a:gd name="connsiteY10" fmla="*/ 185574 h 797814"/>
                  <a:gd name="connsiteX11" fmla="*/ 284359 w 1957741"/>
                  <a:gd name="connsiteY11" fmla="*/ 185574 h 797814"/>
                  <a:gd name="connsiteX12" fmla="*/ 284359 w 1957741"/>
                  <a:gd name="connsiteY12" fmla="*/ 209423 h 797814"/>
                  <a:gd name="connsiteX13" fmla="*/ 289906 w 1957741"/>
                  <a:gd name="connsiteY13" fmla="*/ 209423 h 797814"/>
                  <a:gd name="connsiteX14" fmla="*/ 289906 w 1957741"/>
                  <a:gd name="connsiteY14" fmla="*/ 223616 h 797814"/>
                  <a:gd name="connsiteX15" fmla="*/ 294016 w 1957741"/>
                  <a:gd name="connsiteY15" fmla="*/ 223616 h 797814"/>
                  <a:gd name="connsiteX16" fmla="*/ 294016 w 1957741"/>
                  <a:gd name="connsiteY16" fmla="*/ 258954 h 797814"/>
                  <a:gd name="connsiteX17" fmla="*/ 298022 w 1957741"/>
                  <a:gd name="connsiteY17" fmla="*/ 258954 h 797814"/>
                  <a:gd name="connsiteX18" fmla="*/ 298022 w 1957741"/>
                  <a:gd name="connsiteY18" fmla="*/ 283865 h 797814"/>
                  <a:gd name="connsiteX19" fmla="*/ 300899 w 1957741"/>
                  <a:gd name="connsiteY19" fmla="*/ 283865 h 797814"/>
                  <a:gd name="connsiteX20" fmla="*/ 300899 w 1957741"/>
                  <a:gd name="connsiteY20" fmla="*/ 309355 h 797814"/>
                  <a:gd name="connsiteX21" fmla="*/ 350415 w 1957741"/>
                  <a:gd name="connsiteY21" fmla="*/ 309355 h 797814"/>
                  <a:gd name="connsiteX22" fmla="*/ 350415 w 1957741"/>
                  <a:gd name="connsiteY22" fmla="*/ 332914 h 797814"/>
                  <a:gd name="connsiteX23" fmla="*/ 439174 w 1957741"/>
                  <a:gd name="connsiteY23" fmla="*/ 332914 h 797814"/>
                  <a:gd name="connsiteX24" fmla="*/ 439174 w 1957741"/>
                  <a:gd name="connsiteY24" fmla="*/ 382928 h 797814"/>
                  <a:gd name="connsiteX25" fmla="*/ 443900 w 1957741"/>
                  <a:gd name="connsiteY25" fmla="*/ 382928 h 797814"/>
                  <a:gd name="connsiteX26" fmla="*/ 443900 w 1957741"/>
                  <a:gd name="connsiteY26" fmla="*/ 403783 h 797814"/>
                  <a:gd name="connsiteX27" fmla="*/ 447187 w 1957741"/>
                  <a:gd name="connsiteY27" fmla="*/ 403783 h 797814"/>
                  <a:gd name="connsiteX28" fmla="*/ 447187 w 1957741"/>
                  <a:gd name="connsiteY28" fmla="*/ 420777 h 797814"/>
                  <a:gd name="connsiteX29" fmla="*/ 447187 w 1957741"/>
                  <a:gd name="connsiteY29" fmla="*/ 455053 h 797814"/>
                  <a:gd name="connsiteX30" fmla="*/ 450783 w 1957741"/>
                  <a:gd name="connsiteY30" fmla="*/ 455053 h 797814"/>
                  <a:gd name="connsiteX31" fmla="*/ 450783 w 1957741"/>
                  <a:gd name="connsiteY31" fmla="*/ 477550 h 797814"/>
                  <a:gd name="connsiteX32" fmla="*/ 452324 w 1957741"/>
                  <a:gd name="connsiteY32" fmla="*/ 477550 h 797814"/>
                  <a:gd name="connsiteX33" fmla="*/ 452324 w 1957741"/>
                  <a:gd name="connsiteY33" fmla="*/ 503039 h 797814"/>
                  <a:gd name="connsiteX34" fmla="*/ 597174 w 1957741"/>
                  <a:gd name="connsiteY34" fmla="*/ 503039 h 797814"/>
                  <a:gd name="connsiteX35" fmla="*/ 597174 w 1957741"/>
                  <a:gd name="connsiteY35" fmla="*/ 551702 h 797814"/>
                  <a:gd name="connsiteX36" fmla="*/ 601284 w 1957741"/>
                  <a:gd name="connsiteY36" fmla="*/ 551702 h 797814"/>
                  <a:gd name="connsiteX37" fmla="*/ 601284 w 1957741"/>
                  <a:gd name="connsiteY37" fmla="*/ 573813 h 797814"/>
                  <a:gd name="connsiteX38" fmla="*/ 645663 w 1957741"/>
                  <a:gd name="connsiteY38" fmla="*/ 573813 h 797814"/>
                  <a:gd name="connsiteX39" fmla="*/ 645663 w 1957741"/>
                  <a:gd name="connsiteY39" fmla="*/ 598820 h 797814"/>
                  <a:gd name="connsiteX40" fmla="*/ 727026 w 1957741"/>
                  <a:gd name="connsiteY40" fmla="*/ 598820 h 797814"/>
                  <a:gd name="connsiteX41" fmla="*/ 727026 w 1957741"/>
                  <a:gd name="connsiteY41" fmla="*/ 610406 h 797814"/>
                  <a:gd name="connsiteX42" fmla="*/ 727026 w 1957741"/>
                  <a:gd name="connsiteY42" fmla="*/ 623441 h 797814"/>
                  <a:gd name="connsiteX43" fmla="*/ 739148 w 1957741"/>
                  <a:gd name="connsiteY43" fmla="*/ 623441 h 797814"/>
                  <a:gd name="connsiteX44" fmla="*/ 739148 w 1957741"/>
                  <a:gd name="connsiteY44" fmla="*/ 648738 h 797814"/>
                  <a:gd name="connsiteX45" fmla="*/ 743052 w 1957741"/>
                  <a:gd name="connsiteY45" fmla="*/ 648738 h 797814"/>
                  <a:gd name="connsiteX46" fmla="*/ 743052 w 1957741"/>
                  <a:gd name="connsiteY46" fmla="*/ 673455 h 797814"/>
                  <a:gd name="connsiteX47" fmla="*/ 746648 w 1957741"/>
                  <a:gd name="connsiteY47" fmla="*/ 673455 h 797814"/>
                  <a:gd name="connsiteX48" fmla="*/ 746648 w 1957741"/>
                  <a:gd name="connsiteY48" fmla="*/ 696628 h 797814"/>
                  <a:gd name="connsiteX49" fmla="*/ 819998 w 1957741"/>
                  <a:gd name="connsiteY49" fmla="*/ 696628 h 797814"/>
                  <a:gd name="connsiteX50" fmla="*/ 819998 w 1957741"/>
                  <a:gd name="connsiteY50" fmla="*/ 717000 h 797814"/>
                  <a:gd name="connsiteX51" fmla="*/ 819998 w 1957741"/>
                  <a:gd name="connsiteY51" fmla="*/ 721924 h 797814"/>
                  <a:gd name="connsiteX52" fmla="*/ 1014878 w 1957741"/>
                  <a:gd name="connsiteY52" fmla="*/ 721924 h 797814"/>
                  <a:gd name="connsiteX53" fmla="*/ 1205957 w 1957741"/>
                  <a:gd name="connsiteY53" fmla="*/ 721924 h 797814"/>
                  <a:gd name="connsiteX54" fmla="*/ 1337761 w 1957741"/>
                  <a:gd name="connsiteY54" fmla="*/ 721924 h 797814"/>
                  <a:gd name="connsiteX55" fmla="*/ 1337761 w 1957741"/>
                  <a:gd name="connsiteY55" fmla="*/ 731676 h 797814"/>
                  <a:gd name="connsiteX56" fmla="*/ 1341151 w 1957741"/>
                  <a:gd name="connsiteY56" fmla="*/ 731676 h 797814"/>
                  <a:gd name="connsiteX57" fmla="*/ 1341151 w 1957741"/>
                  <a:gd name="connsiteY57" fmla="*/ 754656 h 797814"/>
                  <a:gd name="connsiteX58" fmla="*/ 1344439 w 1957741"/>
                  <a:gd name="connsiteY58" fmla="*/ 754656 h 797814"/>
                  <a:gd name="connsiteX59" fmla="*/ 1344439 w 1957741"/>
                  <a:gd name="connsiteY59" fmla="*/ 757842 h 797814"/>
                  <a:gd name="connsiteX60" fmla="*/ 1411316 w 1957741"/>
                  <a:gd name="connsiteY60" fmla="*/ 757842 h 797814"/>
                  <a:gd name="connsiteX61" fmla="*/ 1474496 w 1957741"/>
                  <a:gd name="connsiteY61" fmla="*/ 757842 h 797814"/>
                  <a:gd name="connsiteX62" fmla="*/ 1474496 w 1957741"/>
                  <a:gd name="connsiteY62" fmla="*/ 797815 h 797814"/>
                  <a:gd name="connsiteX63" fmla="*/ 1608354 w 1957741"/>
                  <a:gd name="connsiteY63" fmla="*/ 797815 h 797814"/>
                  <a:gd name="connsiteX64" fmla="*/ 1805906 w 1957741"/>
                  <a:gd name="connsiteY64" fmla="*/ 797815 h 797814"/>
                  <a:gd name="connsiteX65" fmla="*/ 1957742 w 1957741"/>
                  <a:gd name="connsiteY65" fmla="*/ 797815 h 797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741" h="797814">
                    <a:moveTo>
                      <a:pt x="0" y="0"/>
                    </a:moveTo>
                    <a:lnTo>
                      <a:pt x="27532" y="0"/>
                    </a:lnTo>
                    <a:lnTo>
                      <a:pt x="27532" y="25490"/>
                    </a:lnTo>
                    <a:lnTo>
                      <a:pt x="127900" y="25490"/>
                    </a:lnTo>
                    <a:lnTo>
                      <a:pt x="127900" y="46152"/>
                    </a:lnTo>
                    <a:lnTo>
                      <a:pt x="142385" y="46152"/>
                    </a:lnTo>
                    <a:lnTo>
                      <a:pt x="142385" y="95201"/>
                    </a:lnTo>
                    <a:lnTo>
                      <a:pt x="148035" y="95201"/>
                    </a:lnTo>
                    <a:lnTo>
                      <a:pt x="148035" y="166843"/>
                    </a:lnTo>
                    <a:lnTo>
                      <a:pt x="154096" y="166843"/>
                    </a:lnTo>
                    <a:lnTo>
                      <a:pt x="154096" y="185574"/>
                    </a:lnTo>
                    <a:lnTo>
                      <a:pt x="284359" y="185574"/>
                    </a:lnTo>
                    <a:lnTo>
                      <a:pt x="284359" y="209423"/>
                    </a:lnTo>
                    <a:lnTo>
                      <a:pt x="289906" y="209423"/>
                    </a:lnTo>
                    <a:lnTo>
                      <a:pt x="289906" y="223616"/>
                    </a:lnTo>
                    <a:lnTo>
                      <a:pt x="294016" y="223616"/>
                    </a:lnTo>
                    <a:lnTo>
                      <a:pt x="294016" y="258954"/>
                    </a:lnTo>
                    <a:lnTo>
                      <a:pt x="298022" y="258954"/>
                    </a:lnTo>
                    <a:lnTo>
                      <a:pt x="298022" y="283865"/>
                    </a:lnTo>
                    <a:lnTo>
                      <a:pt x="300899" y="283865"/>
                    </a:lnTo>
                    <a:lnTo>
                      <a:pt x="300899" y="309355"/>
                    </a:lnTo>
                    <a:lnTo>
                      <a:pt x="350415" y="309355"/>
                    </a:lnTo>
                    <a:lnTo>
                      <a:pt x="350415" y="332914"/>
                    </a:lnTo>
                    <a:lnTo>
                      <a:pt x="439174" y="332914"/>
                    </a:lnTo>
                    <a:lnTo>
                      <a:pt x="439174" y="382928"/>
                    </a:lnTo>
                    <a:lnTo>
                      <a:pt x="443900" y="382928"/>
                    </a:lnTo>
                    <a:lnTo>
                      <a:pt x="443900" y="403783"/>
                    </a:lnTo>
                    <a:lnTo>
                      <a:pt x="447187" y="403783"/>
                    </a:lnTo>
                    <a:lnTo>
                      <a:pt x="447187" y="420777"/>
                    </a:lnTo>
                    <a:lnTo>
                      <a:pt x="447187" y="455053"/>
                    </a:lnTo>
                    <a:lnTo>
                      <a:pt x="450783" y="455053"/>
                    </a:lnTo>
                    <a:lnTo>
                      <a:pt x="450783" y="477550"/>
                    </a:lnTo>
                    <a:lnTo>
                      <a:pt x="452324" y="477550"/>
                    </a:lnTo>
                    <a:lnTo>
                      <a:pt x="452324" y="503039"/>
                    </a:lnTo>
                    <a:lnTo>
                      <a:pt x="597174" y="503039"/>
                    </a:lnTo>
                    <a:lnTo>
                      <a:pt x="597174" y="551702"/>
                    </a:lnTo>
                    <a:lnTo>
                      <a:pt x="601284" y="551702"/>
                    </a:lnTo>
                    <a:lnTo>
                      <a:pt x="601284" y="573813"/>
                    </a:lnTo>
                    <a:lnTo>
                      <a:pt x="645663" y="573813"/>
                    </a:lnTo>
                    <a:lnTo>
                      <a:pt x="645663" y="598820"/>
                    </a:lnTo>
                    <a:lnTo>
                      <a:pt x="727026" y="598820"/>
                    </a:lnTo>
                    <a:lnTo>
                      <a:pt x="727026" y="610406"/>
                    </a:lnTo>
                    <a:lnTo>
                      <a:pt x="727026" y="623441"/>
                    </a:lnTo>
                    <a:lnTo>
                      <a:pt x="739148" y="623441"/>
                    </a:lnTo>
                    <a:lnTo>
                      <a:pt x="739148" y="648738"/>
                    </a:lnTo>
                    <a:lnTo>
                      <a:pt x="743052" y="648738"/>
                    </a:lnTo>
                    <a:lnTo>
                      <a:pt x="743052" y="673455"/>
                    </a:lnTo>
                    <a:lnTo>
                      <a:pt x="746648" y="673455"/>
                    </a:lnTo>
                    <a:lnTo>
                      <a:pt x="746648" y="696628"/>
                    </a:lnTo>
                    <a:lnTo>
                      <a:pt x="819998" y="696628"/>
                    </a:lnTo>
                    <a:lnTo>
                      <a:pt x="819998" y="717000"/>
                    </a:lnTo>
                    <a:lnTo>
                      <a:pt x="819998" y="721924"/>
                    </a:lnTo>
                    <a:lnTo>
                      <a:pt x="1014878" y="721924"/>
                    </a:lnTo>
                    <a:lnTo>
                      <a:pt x="1205957" y="721924"/>
                    </a:lnTo>
                    <a:lnTo>
                      <a:pt x="1337761" y="721924"/>
                    </a:lnTo>
                    <a:lnTo>
                      <a:pt x="1337761" y="731676"/>
                    </a:lnTo>
                    <a:lnTo>
                      <a:pt x="1341151" y="731676"/>
                    </a:lnTo>
                    <a:lnTo>
                      <a:pt x="1341151" y="754656"/>
                    </a:lnTo>
                    <a:lnTo>
                      <a:pt x="1344439" y="754656"/>
                    </a:lnTo>
                    <a:lnTo>
                      <a:pt x="1344439" y="757842"/>
                    </a:lnTo>
                    <a:lnTo>
                      <a:pt x="1411316" y="757842"/>
                    </a:lnTo>
                    <a:lnTo>
                      <a:pt x="1474496" y="757842"/>
                    </a:lnTo>
                    <a:lnTo>
                      <a:pt x="1474496" y="797815"/>
                    </a:lnTo>
                    <a:lnTo>
                      <a:pt x="1608354" y="797815"/>
                    </a:lnTo>
                    <a:lnTo>
                      <a:pt x="1805906" y="797815"/>
                    </a:lnTo>
                    <a:lnTo>
                      <a:pt x="1957742" y="797815"/>
                    </a:lnTo>
                  </a:path>
                </a:pathLst>
              </a:custGeom>
              <a:noFill/>
              <a:ln w="12700" cap="flat">
                <a:solidFill>
                  <a:srgbClr val="6D6E71"/>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39" name="Freeform 1038">
                <a:extLst>
                  <a:ext uri="{FF2B5EF4-FFF2-40B4-BE49-F238E27FC236}">
                    <a16:creationId xmlns:a16="http://schemas.microsoft.com/office/drawing/2014/main" id="{252948C2-9386-C4A1-9514-96D21B8B755B}"/>
                  </a:ext>
                </a:extLst>
              </p:cNvPr>
              <p:cNvSpPr/>
              <p:nvPr/>
            </p:nvSpPr>
            <p:spPr>
              <a:xfrm>
                <a:off x="691349" y="3196830"/>
                <a:ext cx="10273" cy="19889"/>
              </a:xfrm>
              <a:custGeom>
                <a:avLst/>
                <a:gdLst>
                  <a:gd name="connsiteX0" fmla="*/ 0 w 10273"/>
                  <a:gd name="connsiteY0" fmla="*/ 0 h 19889"/>
                  <a:gd name="connsiteX1" fmla="*/ 0 w 10273"/>
                  <a:gd name="connsiteY1" fmla="*/ 19890 h 19889"/>
                </a:gdLst>
                <a:ahLst/>
                <a:cxnLst>
                  <a:cxn ang="0">
                    <a:pos x="connsiteX0" y="connsiteY0"/>
                  </a:cxn>
                  <a:cxn ang="0">
                    <a:pos x="connsiteX1" y="connsiteY1"/>
                  </a:cxn>
                </a:cxnLst>
                <a:rect l="l" t="t" r="r" b="b"/>
                <a:pathLst>
                  <a:path w="10273" h="19889">
                    <a:moveTo>
                      <a:pt x="0" y="0"/>
                    </a:moveTo>
                    <a:lnTo>
                      <a:pt x="0" y="19890"/>
                    </a:lnTo>
                  </a:path>
                </a:pathLst>
              </a:custGeom>
              <a:ln w="12700" cap="flat">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40" name="Freeform 1039">
                <a:extLst>
                  <a:ext uri="{FF2B5EF4-FFF2-40B4-BE49-F238E27FC236}">
                    <a16:creationId xmlns:a16="http://schemas.microsoft.com/office/drawing/2014/main" id="{75AC034D-AA7B-D0E1-4FBE-6D9374550685}"/>
                  </a:ext>
                </a:extLst>
              </p:cNvPr>
              <p:cNvSpPr/>
              <p:nvPr/>
            </p:nvSpPr>
            <p:spPr>
              <a:xfrm>
                <a:off x="766959" y="3272237"/>
                <a:ext cx="21470" cy="9655"/>
              </a:xfrm>
              <a:custGeom>
                <a:avLst/>
                <a:gdLst>
                  <a:gd name="connsiteX0" fmla="*/ 21471 w 21470"/>
                  <a:gd name="connsiteY0" fmla="*/ 0 h 9655"/>
                  <a:gd name="connsiteX1" fmla="*/ 0 w 21470"/>
                  <a:gd name="connsiteY1" fmla="*/ 0 h 9655"/>
                </a:gdLst>
                <a:ahLst/>
                <a:cxnLst>
                  <a:cxn ang="0">
                    <a:pos x="connsiteX0" y="connsiteY0"/>
                  </a:cxn>
                  <a:cxn ang="0">
                    <a:pos x="connsiteX1" y="connsiteY1"/>
                  </a:cxn>
                </a:cxnLst>
                <a:rect l="l" t="t" r="r" b="b"/>
                <a:pathLst>
                  <a:path w="21470" h="9655">
                    <a:moveTo>
                      <a:pt x="21471" y="0"/>
                    </a:moveTo>
                    <a:lnTo>
                      <a:pt x="0" y="0"/>
                    </a:lnTo>
                  </a:path>
                </a:pathLst>
              </a:custGeom>
              <a:ln w="12700" cap="flat">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41" name="Freeform 1040">
                <a:extLst>
                  <a:ext uri="{FF2B5EF4-FFF2-40B4-BE49-F238E27FC236}">
                    <a16:creationId xmlns:a16="http://schemas.microsoft.com/office/drawing/2014/main" id="{A7B6597E-3AF1-14B6-D90B-45A1F96A4EF7}"/>
                  </a:ext>
                </a:extLst>
              </p:cNvPr>
              <p:cNvSpPr/>
              <p:nvPr/>
            </p:nvSpPr>
            <p:spPr>
              <a:xfrm>
                <a:off x="799936" y="3383273"/>
                <a:ext cx="10273" cy="19986"/>
              </a:xfrm>
              <a:custGeom>
                <a:avLst/>
                <a:gdLst>
                  <a:gd name="connsiteX0" fmla="*/ 0 w 10273"/>
                  <a:gd name="connsiteY0" fmla="*/ 19986 h 19986"/>
                  <a:gd name="connsiteX1" fmla="*/ 0 w 10273"/>
                  <a:gd name="connsiteY1" fmla="*/ 0 h 19986"/>
                </a:gdLst>
                <a:ahLst/>
                <a:cxnLst>
                  <a:cxn ang="0">
                    <a:pos x="connsiteX0" y="connsiteY0"/>
                  </a:cxn>
                  <a:cxn ang="0">
                    <a:pos x="connsiteX1" y="connsiteY1"/>
                  </a:cxn>
                </a:cxnLst>
                <a:rect l="l" t="t" r="r" b="b"/>
                <a:pathLst>
                  <a:path w="10273" h="19986">
                    <a:moveTo>
                      <a:pt x="0" y="19986"/>
                    </a:moveTo>
                    <a:lnTo>
                      <a:pt x="0" y="0"/>
                    </a:lnTo>
                  </a:path>
                </a:pathLst>
              </a:custGeom>
              <a:ln w="12700" cap="flat">
                <a:solidFill>
                  <a:srgbClr val="6D6E71"/>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42" name="Freeform 1041">
                <a:extLst>
                  <a:ext uri="{FF2B5EF4-FFF2-40B4-BE49-F238E27FC236}">
                    <a16:creationId xmlns:a16="http://schemas.microsoft.com/office/drawing/2014/main" id="{CBEE51CF-2E51-977E-4ED3-81BC0B78F03A}"/>
                  </a:ext>
                </a:extLst>
              </p:cNvPr>
              <p:cNvSpPr/>
              <p:nvPr/>
            </p:nvSpPr>
            <p:spPr>
              <a:xfrm>
                <a:off x="905441" y="3415811"/>
                <a:ext cx="26710" cy="9655"/>
              </a:xfrm>
              <a:custGeom>
                <a:avLst/>
                <a:gdLst>
                  <a:gd name="connsiteX0" fmla="*/ 0 w 26710"/>
                  <a:gd name="connsiteY0" fmla="*/ 0 h 9655"/>
                  <a:gd name="connsiteX1" fmla="*/ 26710 w 26710"/>
                  <a:gd name="connsiteY1" fmla="*/ 0 h 9655"/>
                </a:gdLst>
                <a:ahLst/>
                <a:cxnLst>
                  <a:cxn ang="0">
                    <a:pos x="connsiteX0" y="connsiteY0"/>
                  </a:cxn>
                  <a:cxn ang="0">
                    <a:pos x="connsiteX1" y="connsiteY1"/>
                  </a:cxn>
                </a:cxnLst>
                <a:rect l="l" t="t" r="r" b="b"/>
                <a:pathLst>
                  <a:path w="26710" h="9655">
                    <a:moveTo>
                      <a:pt x="0" y="0"/>
                    </a:moveTo>
                    <a:lnTo>
                      <a:pt x="26710" y="0"/>
                    </a:lnTo>
                  </a:path>
                </a:pathLst>
              </a:custGeom>
              <a:ln w="12700" cap="flat">
                <a:solidFill>
                  <a:srgbClr val="6D6E71"/>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43" name="Freeform 1042">
                <a:extLst>
                  <a:ext uri="{FF2B5EF4-FFF2-40B4-BE49-F238E27FC236}">
                    <a16:creationId xmlns:a16="http://schemas.microsoft.com/office/drawing/2014/main" id="{7C1E1601-3499-D69D-318F-FB4E1256CFD0}"/>
                  </a:ext>
                </a:extLst>
              </p:cNvPr>
              <p:cNvSpPr/>
              <p:nvPr/>
            </p:nvSpPr>
            <p:spPr>
              <a:xfrm>
                <a:off x="1273525" y="3551081"/>
                <a:ext cx="10273" cy="21338"/>
              </a:xfrm>
              <a:custGeom>
                <a:avLst/>
                <a:gdLst>
                  <a:gd name="connsiteX0" fmla="*/ 0 w 10273"/>
                  <a:gd name="connsiteY0" fmla="*/ 0 h 21338"/>
                  <a:gd name="connsiteX1" fmla="*/ 0 w 10273"/>
                  <a:gd name="connsiteY1" fmla="*/ 21338 h 21338"/>
                </a:gdLst>
                <a:ahLst/>
                <a:cxnLst>
                  <a:cxn ang="0">
                    <a:pos x="connsiteX0" y="connsiteY0"/>
                  </a:cxn>
                  <a:cxn ang="0">
                    <a:pos x="connsiteX1" y="connsiteY1"/>
                  </a:cxn>
                </a:cxnLst>
                <a:rect l="l" t="t" r="r" b="b"/>
                <a:pathLst>
                  <a:path w="10273" h="21338">
                    <a:moveTo>
                      <a:pt x="0" y="0"/>
                    </a:moveTo>
                    <a:lnTo>
                      <a:pt x="0" y="21338"/>
                    </a:lnTo>
                  </a:path>
                </a:pathLst>
              </a:custGeom>
              <a:ln w="12700" cap="flat">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44" name="Freeform 1043">
                <a:extLst>
                  <a:ext uri="{FF2B5EF4-FFF2-40B4-BE49-F238E27FC236}">
                    <a16:creationId xmlns:a16="http://schemas.microsoft.com/office/drawing/2014/main" id="{EC781F0C-9DA1-70A9-2D7F-4E6943ACEB5C}"/>
                  </a:ext>
                </a:extLst>
              </p:cNvPr>
              <p:cNvSpPr/>
              <p:nvPr/>
            </p:nvSpPr>
            <p:spPr>
              <a:xfrm>
                <a:off x="1324891" y="3551081"/>
                <a:ext cx="10273" cy="21338"/>
              </a:xfrm>
              <a:custGeom>
                <a:avLst/>
                <a:gdLst>
                  <a:gd name="connsiteX0" fmla="*/ 0 w 10273"/>
                  <a:gd name="connsiteY0" fmla="*/ 0 h 21338"/>
                  <a:gd name="connsiteX1" fmla="*/ 0 w 10273"/>
                  <a:gd name="connsiteY1" fmla="*/ 21338 h 21338"/>
                </a:gdLst>
                <a:ahLst/>
                <a:cxnLst>
                  <a:cxn ang="0">
                    <a:pos x="connsiteX0" y="connsiteY0"/>
                  </a:cxn>
                  <a:cxn ang="0">
                    <a:pos x="connsiteX1" y="connsiteY1"/>
                  </a:cxn>
                </a:cxnLst>
                <a:rect l="l" t="t" r="r" b="b"/>
                <a:pathLst>
                  <a:path w="10273" h="21338">
                    <a:moveTo>
                      <a:pt x="0" y="0"/>
                    </a:moveTo>
                    <a:lnTo>
                      <a:pt x="0" y="21338"/>
                    </a:lnTo>
                  </a:path>
                </a:pathLst>
              </a:custGeom>
              <a:ln w="12700" cap="flat">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45" name="Freeform 1044">
                <a:extLst>
                  <a:ext uri="{FF2B5EF4-FFF2-40B4-BE49-F238E27FC236}">
                    <a16:creationId xmlns:a16="http://schemas.microsoft.com/office/drawing/2014/main" id="{706B78D7-2A1F-A12D-3DC5-910D6A7F4289}"/>
                  </a:ext>
                </a:extLst>
              </p:cNvPr>
              <p:cNvSpPr/>
              <p:nvPr/>
            </p:nvSpPr>
            <p:spPr>
              <a:xfrm>
                <a:off x="1666573" y="3660765"/>
                <a:ext cx="10273" cy="25103"/>
              </a:xfrm>
              <a:custGeom>
                <a:avLst/>
                <a:gdLst>
                  <a:gd name="connsiteX0" fmla="*/ 0 w 10273"/>
                  <a:gd name="connsiteY0" fmla="*/ 0 h 25103"/>
                  <a:gd name="connsiteX1" fmla="*/ 0 w 10273"/>
                  <a:gd name="connsiteY1" fmla="*/ 25104 h 25103"/>
                </a:gdLst>
                <a:ahLst/>
                <a:cxnLst>
                  <a:cxn ang="0">
                    <a:pos x="connsiteX0" y="connsiteY0"/>
                  </a:cxn>
                  <a:cxn ang="0">
                    <a:pos x="connsiteX1" y="connsiteY1"/>
                  </a:cxn>
                </a:cxnLst>
                <a:rect l="l" t="t" r="r" b="b"/>
                <a:pathLst>
                  <a:path w="10273" h="25103">
                    <a:moveTo>
                      <a:pt x="0" y="0"/>
                    </a:moveTo>
                    <a:lnTo>
                      <a:pt x="0" y="25104"/>
                    </a:lnTo>
                  </a:path>
                </a:pathLst>
              </a:custGeom>
              <a:ln w="12700" cap="flat">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46" name="Freeform 1045">
                <a:extLst>
                  <a:ext uri="{FF2B5EF4-FFF2-40B4-BE49-F238E27FC236}">
                    <a16:creationId xmlns:a16="http://schemas.microsoft.com/office/drawing/2014/main" id="{A9D4473E-80D2-0DB4-8B51-0BE4D459F0B8}"/>
                  </a:ext>
                </a:extLst>
              </p:cNvPr>
              <p:cNvSpPr/>
              <p:nvPr/>
            </p:nvSpPr>
            <p:spPr>
              <a:xfrm>
                <a:off x="1812554" y="3694945"/>
                <a:ext cx="10273" cy="18827"/>
              </a:xfrm>
              <a:custGeom>
                <a:avLst/>
                <a:gdLst>
                  <a:gd name="connsiteX0" fmla="*/ 0 w 10273"/>
                  <a:gd name="connsiteY0" fmla="*/ 0 h 18827"/>
                  <a:gd name="connsiteX1" fmla="*/ 0 w 10273"/>
                  <a:gd name="connsiteY1" fmla="*/ 18828 h 18827"/>
                </a:gdLst>
                <a:ahLst/>
                <a:cxnLst>
                  <a:cxn ang="0">
                    <a:pos x="connsiteX0" y="connsiteY0"/>
                  </a:cxn>
                  <a:cxn ang="0">
                    <a:pos x="connsiteX1" y="connsiteY1"/>
                  </a:cxn>
                </a:cxnLst>
                <a:rect l="l" t="t" r="r" b="b"/>
                <a:pathLst>
                  <a:path w="10273" h="18827">
                    <a:moveTo>
                      <a:pt x="0" y="0"/>
                    </a:moveTo>
                    <a:lnTo>
                      <a:pt x="0" y="18828"/>
                    </a:lnTo>
                  </a:path>
                </a:pathLst>
              </a:custGeom>
              <a:ln w="12700" cap="flat">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47" name="Freeform 1046">
                <a:extLst>
                  <a:ext uri="{FF2B5EF4-FFF2-40B4-BE49-F238E27FC236}">
                    <a16:creationId xmlns:a16="http://schemas.microsoft.com/office/drawing/2014/main" id="{3171DB21-53C4-311C-5F91-206D621772A1}"/>
                  </a:ext>
                </a:extLst>
              </p:cNvPr>
              <p:cNvSpPr/>
              <p:nvPr/>
            </p:nvSpPr>
            <p:spPr>
              <a:xfrm>
                <a:off x="1822827" y="3694945"/>
                <a:ext cx="10273" cy="18827"/>
              </a:xfrm>
              <a:custGeom>
                <a:avLst/>
                <a:gdLst>
                  <a:gd name="connsiteX0" fmla="*/ 0 w 10273"/>
                  <a:gd name="connsiteY0" fmla="*/ 0 h 18827"/>
                  <a:gd name="connsiteX1" fmla="*/ 0 w 10273"/>
                  <a:gd name="connsiteY1" fmla="*/ 18828 h 18827"/>
                </a:gdLst>
                <a:ahLst/>
                <a:cxnLst>
                  <a:cxn ang="0">
                    <a:pos x="connsiteX0" y="connsiteY0"/>
                  </a:cxn>
                  <a:cxn ang="0">
                    <a:pos x="connsiteX1" y="connsiteY1"/>
                  </a:cxn>
                </a:cxnLst>
                <a:rect l="l" t="t" r="r" b="b"/>
                <a:pathLst>
                  <a:path w="10273" h="18827">
                    <a:moveTo>
                      <a:pt x="0" y="0"/>
                    </a:moveTo>
                    <a:lnTo>
                      <a:pt x="0" y="18828"/>
                    </a:lnTo>
                  </a:path>
                </a:pathLst>
              </a:custGeom>
              <a:ln w="12700" cap="flat">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48" name="Freeform 1047">
                <a:extLst>
                  <a:ext uri="{FF2B5EF4-FFF2-40B4-BE49-F238E27FC236}">
                    <a16:creationId xmlns:a16="http://schemas.microsoft.com/office/drawing/2014/main" id="{0433D7B9-B322-B07F-E0A0-6A9AA485DA6C}"/>
                  </a:ext>
                </a:extLst>
              </p:cNvPr>
              <p:cNvSpPr/>
              <p:nvPr/>
            </p:nvSpPr>
            <p:spPr>
              <a:xfrm>
                <a:off x="1843373" y="3694945"/>
                <a:ext cx="10273" cy="18827"/>
              </a:xfrm>
              <a:custGeom>
                <a:avLst/>
                <a:gdLst>
                  <a:gd name="connsiteX0" fmla="*/ 0 w 10273"/>
                  <a:gd name="connsiteY0" fmla="*/ 0 h 18827"/>
                  <a:gd name="connsiteX1" fmla="*/ 0 w 10273"/>
                  <a:gd name="connsiteY1" fmla="*/ 18828 h 18827"/>
                </a:gdLst>
                <a:ahLst/>
                <a:cxnLst>
                  <a:cxn ang="0">
                    <a:pos x="connsiteX0" y="connsiteY0"/>
                  </a:cxn>
                  <a:cxn ang="0">
                    <a:pos x="connsiteX1" y="connsiteY1"/>
                  </a:cxn>
                </a:cxnLst>
                <a:rect l="l" t="t" r="r" b="b"/>
                <a:pathLst>
                  <a:path w="10273" h="18827">
                    <a:moveTo>
                      <a:pt x="0" y="0"/>
                    </a:moveTo>
                    <a:lnTo>
                      <a:pt x="0" y="18828"/>
                    </a:lnTo>
                  </a:path>
                </a:pathLst>
              </a:custGeom>
              <a:ln w="12700" cap="flat">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49" name="Freeform 1048">
                <a:extLst>
                  <a:ext uri="{FF2B5EF4-FFF2-40B4-BE49-F238E27FC236}">
                    <a16:creationId xmlns:a16="http://schemas.microsoft.com/office/drawing/2014/main" id="{F6045B88-2EC5-1A16-57DA-00A1A2BF9ECA}"/>
                  </a:ext>
                </a:extLst>
              </p:cNvPr>
              <p:cNvSpPr/>
              <p:nvPr/>
            </p:nvSpPr>
            <p:spPr>
              <a:xfrm>
                <a:off x="1967164" y="3742449"/>
                <a:ext cx="10273" cy="25007"/>
              </a:xfrm>
              <a:custGeom>
                <a:avLst/>
                <a:gdLst>
                  <a:gd name="connsiteX0" fmla="*/ 0 w 10273"/>
                  <a:gd name="connsiteY0" fmla="*/ 0 h 25007"/>
                  <a:gd name="connsiteX1" fmla="*/ 0 w 10273"/>
                  <a:gd name="connsiteY1" fmla="*/ 25007 h 25007"/>
                </a:gdLst>
                <a:ahLst/>
                <a:cxnLst>
                  <a:cxn ang="0">
                    <a:pos x="connsiteX0" y="connsiteY0"/>
                  </a:cxn>
                  <a:cxn ang="0">
                    <a:pos x="connsiteX1" y="connsiteY1"/>
                  </a:cxn>
                </a:cxnLst>
                <a:rect l="l" t="t" r="r" b="b"/>
                <a:pathLst>
                  <a:path w="10273" h="25007">
                    <a:moveTo>
                      <a:pt x="0" y="0"/>
                    </a:moveTo>
                    <a:lnTo>
                      <a:pt x="0" y="25007"/>
                    </a:lnTo>
                  </a:path>
                </a:pathLst>
              </a:custGeom>
              <a:ln w="12700" cap="flat">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50" name="Freeform 1049">
                <a:extLst>
                  <a:ext uri="{FF2B5EF4-FFF2-40B4-BE49-F238E27FC236}">
                    <a16:creationId xmlns:a16="http://schemas.microsoft.com/office/drawing/2014/main" id="{3B0C14D1-47E7-EAAC-5B74-C90CAFBF3CF3}"/>
                  </a:ext>
                </a:extLst>
              </p:cNvPr>
              <p:cNvSpPr/>
              <p:nvPr/>
            </p:nvSpPr>
            <p:spPr>
              <a:xfrm>
                <a:off x="1977437" y="3748242"/>
                <a:ext cx="10273" cy="19213"/>
              </a:xfrm>
              <a:custGeom>
                <a:avLst/>
                <a:gdLst>
                  <a:gd name="connsiteX0" fmla="*/ 0 w 10273"/>
                  <a:gd name="connsiteY0" fmla="*/ 0 h 19213"/>
                  <a:gd name="connsiteX1" fmla="*/ 0 w 10273"/>
                  <a:gd name="connsiteY1" fmla="*/ 19214 h 19213"/>
                </a:gdLst>
                <a:ahLst/>
                <a:cxnLst>
                  <a:cxn ang="0">
                    <a:pos x="connsiteX0" y="connsiteY0"/>
                  </a:cxn>
                  <a:cxn ang="0">
                    <a:pos x="connsiteX1" y="connsiteY1"/>
                  </a:cxn>
                </a:cxnLst>
                <a:rect l="l" t="t" r="r" b="b"/>
                <a:pathLst>
                  <a:path w="10273" h="19213">
                    <a:moveTo>
                      <a:pt x="0" y="0"/>
                    </a:moveTo>
                    <a:lnTo>
                      <a:pt x="0" y="19214"/>
                    </a:lnTo>
                  </a:path>
                </a:pathLst>
              </a:custGeom>
              <a:ln w="12700" cap="flat">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51" name="Freeform 1050">
                <a:extLst>
                  <a:ext uri="{FF2B5EF4-FFF2-40B4-BE49-F238E27FC236}">
                    <a16:creationId xmlns:a16="http://schemas.microsoft.com/office/drawing/2014/main" id="{F02018CF-DF80-B66A-1071-E0EF3EF93E25}"/>
                  </a:ext>
                </a:extLst>
              </p:cNvPr>
              <p:cNvSpPr/>
              <p:nvPr/>
            </p:nvSpPr>
            <p:spPr>
              <a:xfrm>
                <a:off x="2039075" y="3748242"/>
                <a:ext cx="10273" cy="19213"/>
              </a:xfrm>
              <a:custGeom>
                <a:avLst/>
                <a:gdLst>
                  <a:gd name="connsiteX0" fmla="*/ 0 w 10273"/>
                  <a:gd name="connsiteY0" fmla="*/ 0 h 19213"/>
                  <a:gd name="connsiteX1" fmla="*/ 0 w 10273"/>
                  <a:gd name="connsiteY1" fmla="*/ 19214 h 19213"/>
                </a:gdLst>
                <a:ahLst/>
                <a:cxnLst>
                  <a:cxn ang="0">
                    <a:pos x="connsiteX0" y="connsiteY0"/>
                  </a:cxn>
                  <a:cxn ang="0">
                    <a:pos x="connsiteX1" y="connsiteY1"/>
                  </a:cxn>
                </a:cxnLst>
                <a:rect l="l" t="t" r="r" b="b"/>
                <a:pathLst>
                  <a:path w="10273" h="19213">
                    <a:moveTo>
                      <a:pt x="0" y="0"/>
                    </a:moveTo>
                    <a:lnTo>
                      <a:pt x="0" y="19214"/>
                    </a:lnTo>
                  </a:path>
                </a:pathLst>
              </a:custGeom>
              <a:ln w="12700" cap="flat">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52" name="Freeform 1051">
                <a:extLst>
                  <a:ext uri="{FF2B5EF4-FFF2-40B4-BE49-F238E27FC236}">
                    <a16:creationId xmlns:a16="http://schemas.microsoft.com/office/drawing/2014/main" id="{C142E2C6-54C7-24B0-C343-6C0AFE8BAB2B}"/>
                  </a:ext>
                </a:extLst>
              </p:cNvPr>
              <p:cNvSpPr/>
              <p:nvPr/>
            </p:nvSpPr>
            <p:spPr>
              <a:xfrm>
                <a:off x="2100714" y="3748242"/>
                <a:ext cx="10273" cy="19213"/>
              </a:xfrm>
              <a:custGeom>
                <a:avLst/>
                <a:gdLst>
                  <a:gd name="connsiteX0" fmla="*/ 0 w 10273"/>
                  <a:gd name="connsiteY0" fmla="*/ 0 h 19213"/>
                  <a:gd name="connsiteX1" fmla="*/ 0 w 10273"/>
                  <a:gd name="connsiteY1" fmla="*/ 19214 h 19213"/>
                </a:gdLst>
                <a:ahLst/>
                <a:cxnLst>
                  <a:cxn ang="0">
                    <a:pos x="connsiteX0" y="connsiteY0"/>
                  </a:cxn>
                  <a:cxn ang="0">
                    <a:pos x="connsiteX1" y="connsiteY1"/>
                  </a:cxn>
                </a:cxnLst>
                <a:rect l="l" t="t" r="r" b="b"/>
                <a:pathLst>
                  <a:path w="10273" h="19213">
                    <a:moveTo>
                      <a:pt x="0" y="0"/>
                    </a:moveTo>
                    <a:lnTo>
                      <a:pt x="0" y="19214"/>
                    </a:lnTo>
                  </a:path>
                </a:pathLst>
              </a:custGeom>
              <a:ln w="12700" cap="flat">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53" name="Freeform 1052">
                <a:extLst>
                  <a:ext uri="{FF2B5EF4-FFF2-40B4-BE49-F238E27FC236}">
                    <a16:creationId xmlns:a16="http://schemas.microsoft.com/office/drawing/2014/main" id="{6E82E904-0DD3-7D7B-FB07-2D0282756D03}"/>
                  </a:ext>
                </a:extLst>
              </p:cNvPr>
              <p:cNvSpPr/>
              <p:nvPr/>
            </p:nvSpPr>
            <p:spPr>
              <a:xfrm>
                <a:off x="2110987" y="3748242"/>
                <a:ext cx="10273" cy="19213"/>
              </a:xfrm>
              <a:custGeom>
                <a:avLst/>
                <a:gdLst>
                  <a:gd name="connsiteX0" fmla="*/ 0 w 10273"/>
                  <a:gd name="connsiteY0" fmla="*/ 0 h 19213"/>
                  <a:gd name="connsiteX1" fmla="*/ 0 w 10273"/>
                  <a:gd name="connsiteY1" fmla="*/ 19214 h 19213"/>
                </a:gdLst>
                <a:ahLst/>
                <a:cxnLst>
                  <a:cxn ang="0">
                    <a:pos x="connsiteX0" y="connsiteY0"/>
                  </a:cxn>
                  <a:cxn ang="0">
                    <a:pos x="connsiteX1" y="connsiteY1"/>
                  </a:cxn>
                </a:cxnLst>
                <a:rect l="l" t="t" r="r" b="b"/>
                <a:pathLst>
                  <a:path w="10273" h="19213">
                    <a:moveTo>
                      <a:pt x="0" y="0"/>
                    </a:moveTo>
                    <a:lnTo>
                      <a:pt x="0" y="19214"/>
                    </a:lnTo>
                  </a:path>
                </a:pathLst>
              </a:custGeom>
              <a:ln w="12700" cap="flat">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54" name="Freeform 1053">
                <a:extLst>
                  <a:ext uri="{FF2B5EF4-FFF2-40B4-BE49-F238E27FC236}">
                    <a16:creationId xmlns:a16="http://schemas.microsoft.com/office/drawing/2014/main" id="{DAF6F89C-9BA4-A235-C015-3420CE678796}"/>
                  </a:ext>
                </a:extLst>
              </p:cNvPr>
              <p:cNvSpPr/>
              <p:nvPr/>
            </p:nvSpPr>
            <p:spPr>
              <a:xfrm>
                <a:off x="2121260" y="3748242"/>
                <a:ext cx="10273" cy="19213"/>
              </a:xfrm>
              <a:custGeom>
                <a:avLst/>
                <a:gdLst>
                  <a:gd name="connsiteX0" fmla="*/ 0 w 10273"/>
                  <a:gd name="connsiteY0" fmla="*/ 0 h 19213"/>
                  <a:gd name="connsiteX1" fmla="*/ 0 w 10273"/>
                  <a:gd name="connsiteY1" fmla="*/ 19214 h 19213"/>
                </a:gdLst>
                <a:ahLst/>
                <a:cxnLst>
                  <a:cxn ang="0">
                    <a:pos x="connsiteX0" y="connsiteY0"/>
                  </a:cxn>
                  <a:cxn ang="0">
                    <a:pos x="connsiteX1" y="connsiteY1"/>
                  </a:cxn>
                </a:cxnLst>
                <a:rect l="l" t="t" r="r" b="b"/>
                <a:pathLst>
                  <a:path w="10273" h="19213">
                    <a:moveTo>
                      <a:pt x="0" y="0"/>
                    </a:moveTo>
                    <a:lnTo>
                      <a:pt x="0" y="19214"/>
                    </a:lnTo>
                  </a:path>
                </a:pathLst>
              </a:custGeom>
              <a:ln w="12700" cap="flat">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55" name="Freeform 1054">
                <a:extLst>
                  <a:ext uri="{FF2B5EF4-FFF2-40B4-BE49-F238E27FC236}">
                    <a16:creationId xmlns:a16="http://schemas.microsoft.com/office/drawing/2014/main" id="{A685A3A6-2016-2A55-409A-51B9D6C4F614}"/>
                  </a:ext>
                </a:extLst>
              </p:cNvPr>
              <p:cNvSpPr/>
              <p:nvPr/>
            </p:nvSpPr>
            <p:spPr>
              <a:xfrm>
                <a:off x="2235600" y="3995900"/>
                <a:ext cx="10273" cy="19696"/>
              </a:xfrm>
              <a:custGeom>
                <a:avLst/>
                <a:gdLst>
                  <a:gd name="connsiteX0" fmla="*/ 0 w 10273"/>
                  <a:gd name="connsiteY0" fmla="*/ 0 h 19696"/>
                  <a:gd name="connsiteX1" fmla="*/ 0 w 10273"/>
                  <a:gd name="connsiteY1" fmla="*/ 19697 h 19696"/>
                </a:gdLst>
                <a:ahLst/>
                <a:cxnLst>
                  <a:cxn ang="0">
                    <a:pos x="connsiteX0" y="connsiteY0"/>
                  </a:cxn>
                  <a:cxn ang="0">
                    <a:pos x="connsiteX1" y="connsiteY1"/>
                  </a:cxn>
                </a:cxnLst>
                <a:rect l="l" t="t" r="r" b="b"/>
                <a:pathLst>
                  <a:path w="10273" h="19696">
                    <a:moveTo>
                      <a:pt x="0" y="0"/>
                    </a:moveTo>
                    <a:lnTo>
                      <a:pt x="0" y="19697"/>
                    </a:lnTo>
                  </a:path>
                </a:pathLst>
              </a:custGeom>
              <a:ln w="12700" cap="flat">
                <a:solidFill>
                  <a:srgbClr val="6D6E71"/>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56" name="Freeform 1055">
                <a:extLst>
                  <a:ext uri="{FF2B5EF4-FFF2-40B4-BE49-F238E27FC236}">
                    <a16:creationId xmlns:a16="http://schemas.microsoft.com/office/drawing/2014/main" id="{0EC50A34-2D23-62A1-217F-C4F265AE9AB0}"/>
                  </a:ext>
                </a:extLst>
              </p:cNvPr>
              <p:cNvSpPr/>
              <p:nvPr/>
            </p:nvSpPr>
            <p:spPr>
              <a:xfrm>
                <a:off x="1968910" y="3920009"/>
                <a:ext cx="10273" cy="19696"/>
              </a:xfrm>
              <a:custGeom>
                <a:avLst/>
                <a:gdLst>
                  <a:gd name="connsiteX0" fmla="*/ 0 w 10273"/>
                  <a:gd name="connsiteY0" fmla="*/ 0 h 19696"/>
                  <a:gd name="connsiteX1" fmla="*/ 0 w 10273"/>
                  <a:gd name="connsiteY1" fmla="*/ 19697 h 19696"/>
                </a:gdLst>
                <a:ahLst/>
                <a:cxnLst>
                  <a:cxn ang="0">
                    <a:pos x="connsiteX0" y="connsiteY0"/>
                  </a:cxn>
                  <a:cxn ang="0">
                    <a:pos x="connsiteX1" y="connsiteY1"/>
                  </a:cxn>
                </a:cxnLst>
                <a:rect l="l" t="t" r="r" b="b"/>
                <a:pathLst>
                  <a:path w="10273" h="19696">
                    <a:moveTo>
                      <a:pt x="0" y="0"/>
                    </a:moveTo>
                    <a:lnTo>
                      <a:pt x="0" y="19697"/>
                    </a:lnTo>
                  </a:path>
                </a:pathLst>
              </a:custGeom>
              <a:ln w="12700" cap="flat">
                <a:solidFill>
                  <a:srgbClr val="6D6E71"/>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57" name="Freeform 1056">
                <a:extLst>
                  <a:ext uri="{FF2B5EF4-FFF2-40B4-BE49-F238E27FC236}">
                    <a16:creationId xmlns:a16="http://schemas.microsoft.com/office/drawing/2014/main" id="{58ABF4ED-0768-82B8-E6C0-EE8AD54C74C9}"/>
                  </a:ext>
                </a:extLst>
              </p:cNvPr>
              <p:cNvSpPr/>
              <p:nvPr/>
            </p:nvSpPr>
            <p:spPr>
              <a:xfrm>
                <a:off x="1953603" y="3931499"/>
                <a:ext cx="26710" cy="9655"/>
              </a:xfrm>
              <a:custGeom>
                <a:avLst/>
                <a:gdLst>
                  <a:gd name="connsiteX0" fmla="*/ 26710 w 26710"/>
                  <a:gd name="connsiteY0" fmla="*/ 0 h 9655"/>
                  <a:gd name="connsiteX1" fmla="*/ 0 w 26710"/>
                  <a:gd name="connsiteY1" fmla="*/ 0 h 9655"/>
                </a:gdLst>
                <a:ahLst/>
                <a:cxnLst>
                  <a:cxn ang="0">
                    <a:pos x="connsiteX0" y="connsiteY0"/>
                  </a:cxn>
                  <a:cxn ang="0">
                    <a:pos x="connsiteX1" y="connsiteY1"/>
                  </a:cxn>
                </a:cxnLst>
                <a:rect l="l" t="t" r="r" b="b"/>
                <a:pathLst>
                  <a:path w="26710" h="9655">
                    <a:moveTo>
                      <a:pt x="26710" y="0"/>
                    </a:moveTo>
                    <a:lnTo>
                      <a:pt x="0" y="0"/>
                    </a:lnTo>
                  </a:path>
                </a:pathLst>
              </a:custGeom>
              <a:ln w="12700" cap="flat">
                <a:solidFill>
                  <a:srgbClr val="6D6E71"/>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58" name="Freeform 1057">
                <a:extLst>
                  <a:ext uri="{FF2B5EF4-FFF2-40B4-BE49-F238E27FC236}">
                    <a16:creationId xmlns:a16="http://schemas.microsoft.com/office/drawing/2014/main" id="{62248722-7262-5533-B9D8-3FF71B075260}"/>
                  </a:ext>
                </a:extLst>
              </p:cNvPr>
              <p:cNvSpPr/>
              <p:nvPr/>
            </p:nvSpPr>
            <p:spPr>
              <a:xfrm>
                <a:off x="1958637" y="3920009"/>
                <a:ext cx="10273" cy="19696"/>
              </a:xfrm>
              <a:custGeom>
                <a:avLst/>
                <a:gdLst>
                  <a:gd name="connsiteX0" fmla="*/ 0 w 10273"/>
                  <a:gd name="connsiteY0" fmla="*/ 0 h 19696"/>
                  <a:gd name="connsiteX1" fmla="*/ 0 w 10273"/>
                  <a:gd name="connsiteY1" fmla="*/ 19697 h 19696"/>
                </a:gdLst>
                <a:ahLst/>
                <a:cxnLst>
                  <a:cxn ang="0">
                    <a:pos x="connsiteX0" y="connsiteY0"/>
                  </a:cxn>
                  <a:cxn ang="0">
                    <a:pos x="connsiteX1" y="connsiteY1"/>
                  </a:cxn>
                </a:cxnLst>
                <a:rect l="l" t="t" r="r" b="b"/>
                <a:pathLst>
                  <a:path w="10273" h="19696">
                    <a:moveTo>
                      <a:pt x="0" y="0"/>
                    </a:moveTo>
                    <a:lnTo>
                      <a:pt x="0" y="19697"/>
                    </a:lnTo>
                  </a:path>
                </a:pathLst>
              </a:custGeom>
              <a:ln w="12700" cap="flat">
                <a:solidFill>
                  <a:srgbClr val="6D6E71"/>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59" name="Freeform 1058">
                <a:extLst>
                  <a:ext uri="{FF2B5EF4-FFF2-40B4-BE49-F238E27FC236}">
                    <a16:creationId xmlns:a16="http://schemas.microsoft.com/office/drawing/2014/main" id="{70052AD6-80BA-9814-813D-41168C9FF1BD}"/>
                  </a:ext>
                </a:extLst>
              </p:cNvPr>
              <p:cNvSpPr/>
              <p:nvPr/>
            </p:nvSpPr>
            <p:spPr>
              <a:xfrm>
                <a:off x="1948364" y="3920009"/>
                <a:ext cx="10273" cy="19696"/>
              </a:xfrm>
              <a:custGeom>
                <a:avLst/>
                <a:gdLst>
                  <a:gd name="connsiteX0" fmla="*/ 0 w 10273"/>
                  <a:gd name="connsiteY0" fmla="*/ 0 h 19696"/>
                  <a:gd name="connsiteX1" fmla="*/ 0 w 10273"/>
                  <a:gd name="connsiteY1" fmla="*/ 19697 h 19696"/>
                </a:gdLst>
                <a:ahLst/>
                <a:cxnLst>
                  <a:cxn ang="0">
                    <a:pos x="connsiteX0" y="connsiteY0"/>
                  </a:cxn>
                  <a:cxn ang="0">
                    <a:pos x="connsiteX1" y="connsiteY1"/>
                  </a:cxn>
                </a:cxnLst>
                <a:rect l="l" t="t" r="r" b="b"/>
                <a:pathLst>
                  <a:path w="10273" h="19696">
                    <a:moveTo>
                      <a:pt x="0" y="0"/>
                    </a:moveTo>
                    <a:lnTo>
                      <a:pt x="0" y="19697"/>
                    </a:lnTo>
                  </a:path>
                </a:pathLst>
              </a:custGeom>
              <a:ln w="12700" cap="flat">
                <a:solidFill>
                  <a:srgbClr val="6D6E71"/>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60" name="Freeform 1059">
                <a:extLst>
                  <a:ext uri="{FF2B5EF4-FFF2-40B4-BE49-F238E27FC236}">
                    <a16:creationId xmlns:a16="http://schemas.microsoft.com/office/drawing/2014/main" id="{24386FBB-315B-9504-EEE3-307837BB83F9}"/>
                  </a:ext>
                </a:extLst>
              </p:cNvPr>
              <p:cNvSpPr/>
              <p:nvPr/>
            </p:nvSpPr>
            <p:spPr>
              <a:xfrm>
                <a:off x="1814814" y="3921361"/>
                <a:ext cx="10273" cy="18345"/>
              </a:xfrm>
              <a:custGeom>
                <a:avLst/>
                <a:gdLst>
                  <a:gd name="connsiteX0" fmla="*/ 0 w 10273"/>
                  <a:gd name="connsiteY0" fmla="*/ 0 h 18345"/>
                  <a:gd name="connsiteX1" fmla="*/ 0 w 10273"/>
                  <a:gd name="connsiteY1" fmla="*/ 18345 h 18345"/>
                </a:gdLst>
                <a:ahLst/>
                <a:cxnLst>
                  <a:cxn ang="0">
                    <a:pos x="connsiteX0" y="connsiteY0"/>
                  </a:cxn>
                  <a:cxn ang="0">
                    <a:pos x="connsiteX1" y="connsiteY1"/>
                  </a:cxn>
                </a:cxnLst>
                <a:rect l="l" t="t" r="r" b="b"/>
                <a:pathLst>
                  <a:path w="10273" h="18345">
                    <a:moveTo>
                      <a:pt x="0" y="0"/>
                    </a:moveTo>
                    <a:lnTo>
                      <a:pt x="0" y="18345"/>
                    </a:lnTo>
                  </a:path>
                </a:pathLst>
              </a:custGeom>
              <a:ln w="12700" cap="flat">
                <a:solidFill>
                  <a:srgbClr val="6D6E71"/>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61" name="Freeform 1060">
                <a:extLst>
                  <a:ext uri="{FF2B5EF4-FFF2-40B4-BE49-F238E27FC236}">
                    <a16:creationId xmlns:a16="http://schemas.microsoft.com/office/drawing/2014/main" id="{C80BCE98-C153-F72F-4899-0AA8B54143BB}"/>
                  </a:ext>
                </a:extLst>
              </p:cNvPr>
              <p:cNvSpPr/>
              <p:nvPr/>
            </p:nvSpPr>
            <p:spPr>
              <a:xfrm>
                <a:off x="1972300" y="3951872"/>
                <a:ext cx="10273" cy="24041"/>
              </a:xfrm>
              <a:custGeom>
                <a:avLst/>
                <a:gdLst>
                  <a:gd name="connsiteX0" fmla="*/ 0 w 10273"/>
                  <a:gd name="connsiteY0" fmla="*/ 0 h 24041"/>
                  <a:gd name="connsiteX1" fmla="*/ 0 w 10273"/>
                  <a:gd name="connsiteY1" fmla="*/ 24042 h 24041"/>
                </a:gdLst>
                <a:ahLst/>
                <a:cxnLst>
                  <a:cxn ang="0">
                    <a:pos x="connsiteX0" y="connsiteY0"/>
                  </a:cxn>
                  <a:cxn ang="0">
                    <a:pos x="connsiteX1" y="connsiteY1"/>
                  </a:cxn>
                </a:cxnLst>
                <a:rect l="l" t="t" r="r" b="b"/>
                <a:pathLst>
                  <a:path w="10273" h="24041">
                    <a:moveTo>
                      <a:pt x="0" y="0"/>
                    </a:moveTo>
                    <a:lnTo>
                      <a:pt x="0" y="24042"/>
                    </a:lnTo>
                  </a:path>
                </a:pathLst>
              </a:custGeom>
              <a:ln w="12700" cap="flat">
                <a:solidFill>
                  <a:srgbClr val="6D6E71"/>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62" name="Freeform 1061">
                <a:extLst>
                  <a:ext uri="{FF2B5EF4-FFF2-40B4-BE49-F238E27FC236}">
                    <a16:creationId xmlns:a16="http://schemas.microsoft.com/office/drawing/2014/main" id="{D549DB28-192A-4F89-9F71-76D0B6CEF4E9}"/>
                  </a:ext>
                </a:extLst>
              </p:cNvPr>
              <p:cNvSpPr/>
              <p:nvPr/>
            </p:nvSpPr>
            <p:spPr>
              <a:xfrm>
                <a:off x="2266419" y="3995900"/>
                <a:ext cx="10273" cy="19696"/>
              </a:xfrm>
              <a:custGeom>
                <a:avLst/>
                <a:gdLst>
                  <a:gd name="connsiteX0" fmla="*/ 0 w 10273"/>
                  <a:gd name="connsiteY0" fmla="*/ 0 h 19696"/>
                  <a:gd name="connsiteX1" fmla="*/ 0 w 10273"/>
                  <a:gd name="connsiteY1" fmla="*/ 19697 h 19696"/>
                </a:gdLst>
                <a:ahLst/>
                <a:cxnLst>
                  <a:cxn ang="0">
                    <a:pos x="connsiteX0" y="connsiteY0"/>
                  </a:cxn>
                  <a:cxn ang="0">
                    <a:pos x="connsiteX1" y="connsiteY1"/>
                  </a:cxn>
                </a:cxnLst>
                <a:rect l="l" t="t" r="r" b="b"/>
                <a:pathLst>
                  <a:path w="10273" h="19696">
                    <a:moveTo>
                      <a:pt x="0" y="0"/>
                    </a:moveTo>
                    <a:lnTo>
                      <a:pt x="0" y="19697"/>
                    </a:lnTo>
                  </a:path>
                </a:pathLst>
              </a:custGeom>
              <a:ln w="12700" cap="flat">
                <a:solidFill>
                  <a:srgbClr val="6D6E71"/>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63" name="Freeform 1062">
                <a:extLst>
                  <a:ext uri="{FF2B5EF4-FFF2-40B4-BE49-F238E27FC236}">
                    <a16:creationId xmlns:a16="http://schemas.microsoft.com/office/drawing/2014/main" id="{A3D4DA17-54A9-382D-EDE0-ED74B3E60C94}"/>
                  </a:ext>
                </a:extLst>
              </p:cNvPr>
              <p:cNvSpPr/>
              <p:nvPr/>
            </p:nvSpPr>
            <p:spPr>
              <a:xfrm>
                <a:off x="2276692" y="3995900"/>
                <a:ext cx="10273" cy="19696"/>
              </a:xfrm>
              <a:custGeom>
                <a:avLst/>
                <a:gdLst>
                  <a:gd name="connsiteX0" fmla="*/ 0 w 10273"/>
                  <a:gd name="connsiteY0" fmla="*/ 0 h 19696"/>
                  <a:gd name="connsiteX1" fmla="*/ 0 w 10273"/>
                  <a:gd name="connsiteY1" fmla="*/ 19697 h 19696"/>
                </a:gdLst>
                <a:ahLst/>
                <a:cxnLst>
                  <a:cxn ang="0">
                    <a:pos x="connsiteX0" y="connsiteY0"/>
                  </a:cxn>
                  <a:cxn ang="0">
                    <a:pos x="connsiteX1" y="connsiteY1"/>
                  </a:cxn>
                </a:cxnLst>
                <a:rect l="l" t="t" r="r" b="b"/>
                <a:pathLst>
                  <a:path w="10273" h="19696">
                    <a:moveTo>
                      <a:pt x="0" y="0"/>
                    </a:moveTo>
                    <a:lnTo>
                      <a:pt x="0" y="19697"/>
                    </a:lnTo>
                  </a:path>
                </a:pathLst>
              </a:custGeom>
              <a:ln w="12700" cap="flat">
                <a:solidFill>
                  <a:srgbClr val="6D6E71"/>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64" name="Freeform 1063">
                <a:extLst>
                  <a:ext uri="{FF2B5EF4-FFF2-40B4-BE49-F238E27FC236}">
                    <a16:creationId xmlns:a16="http://schemas.microsoft.com/office/drawing/2014/main" id="{F07DD01A-D8E8-B186-7CAA-778A4F14FA42}"/>
                  </a:ext>
                </a:extLst>
              </p:cNvPr>
              <p:cNvSpPr/>
              <p:nvPr/>
            </p:nvSpPr>
            <p:spPr>
              <a:xfrm>
                <a:off x="2574611" y="3995900"/>
                <a:ext cx="10273" cy="19696"/>
              </a:xfrm>
              <a:custGeom>
                <a:avLst/>
                <a:gdLst>
                  <a:gd name="connsiteX0" fmla="*/ 0 w 10273"/>
                  <a:gd name="connsiteY0" fmla="*/ 0 h 19696"/>
                  <a:gd name="connsiteX1" fmla="*/ 0 w 10273"/>
                  <a:gd name="connsiteY1" fmla="*/ 19697 h 19696"/>
                </a:gdLst>
                <a:ahLst/>
                <a:cxnLst>
                  <a:cxn ang="0">
                    <a:pos x="connsiteX0" y="connsiteY0"/>
                  </a:cxn>
                  <a:cxn ang="0">
                    <a:pos x="connsiteX1" y="connsiteY1"/>
                  </a:cxn>
                </a:cxnLst>
                <a:rect l="l" t="t" r="r" b="b"/>
                <a:pathLst>
                  <a:path w="10273" h="19696">
                    <a:moveTo>
                      <a:pt x="0" y="0"/>
                    </a:moveTo>
                    <a:lnTo>
                      <a:pt x="0" y="19697"/>
                    </a:lnTo>
                  </a:path>
                </a:pathLst>
              </a:custGeom>
              <a:ln w="12700" cap="flat">
                <a:solidFill>
                  <a:srgbClr val="6D6E71"/>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65" name="Freeform 1064">
                <a:extLst>
                  <a:ext uri="{FF2B5EF4-FFF2-40B4-BE49-F238E27FC236}">
                    <a16:creationId xmlns:a16="http://schemas.microsoft.com/office/drawing/2014/main" id="{22C4DE8F-C2E6-D587-505D-9866184BBBEF}"/>
                  </a:ext>
                </a:extLst>
              </p:cNvPr>
              <p:cNvSpPr/>
              <p:nvPr/>
            </p:nvSpPr>
            <p:spPr>
              <a:xfrm>
                <a:off x="2254810" y="3748242"/>
                <a:ext cx="10273" cy="19213"/>
              </a:xfrm>
              <a:custGeom>
                <a:avLst/>
                <a:gdLst>
                  <a:gd name="connsiteX0" fmla="*/ 0 w 10273"/>
                  <a:gd name="connsiteY0" fmla="*/ 0 h 19213"/>
                  <a:gd name="connsiteX1" fmla="*/ 0 w 10273"/>
                  <a:gd name="connsiteY1" fmla="*/ 19214 h 19213"/>
                </a:gdLst>
                <a:ahLst/>
                <a:cxnLst>
                  <a:cxn ang="0">
                    <a:pos x="connsiteX0" y="connsiteY0"/>
                  </a:cxn>
                  <a:cxn ang="0">
                    <a:pos x="connsiteX1" y="connsiteY1"/>
                  </a:cxn>
                </a:cxnLst>
                <a:rect l="l" t="t" r="r" b="b"/>
                <a:pathLst>
                  <a:path w="10273" h="19213">
                    <a:moveTo>
                      <a:pt x="0" y="0"/>
                    </a:moveTo>
                    <a:lnTo>
                      <a:pt x="0" y="19214"/>
                    </a:lnTo>
                  </a:path>
                </a:pathLst>
              </a:custGeom>
              <a:ln w="12700" cap="flat">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66" name="Freeform 1065">
                <a:extLst>
                  <a:ext uri="{FF2B5EF4-FFF2-40B4-BE49-F238E27FC236}">
                    <a16:creationId xmlns:a16="http://schemas.microsoft.com/office/drawing/2014/main" id="{3FE2C357-218A-E4F9-C7AD-9043E9B5B28F}"/>
                  </a:ext>
                </a:extLst>
              </p:cNvPr>
              <p:cNvSpPr/>
              <p:nvPr/>
            </p:nvSpPr>
            <p:spPr>
              <a:xfrm>
                <a:off x="2265083" y="3748242"/>
                <a:ext cx="10273" cy="19213"/>
              </a:xfrm>
              <a:custGeom>
                <a:avLst/>
                <a:gdLst>
                  <a:gd name="connsiteX0" fmla="*/ 0 w 10273"/>
                  <a:gd name="connsiteY0" fmla="*/ 0 h 19213"/>
                  <a:gd name="connsiteX1" fmla="*/ 0 w 10273"/>
                  <a:gd name="connsiteY1" fmla="*/ 19214 h 19213"/>
                </a:gdLst>
                <a:ahLst/>
                <a:cxnLst>
                  <a:cxn ang="0">
                    <a:pos x="connsiteX0" y="connsiteY0"/>
                  </a:cxn>
                  <a:cxn ang="0">
                    <a:pos x="connsiteX1" y="connsiteY1"/>
                  </a:cxn>
                </a:cxnLst>
                <a:rect l="l" t="t" r="r" b="b"/>
                <a:pathLst>
                  <a:path w="10273" h="19213">
                    <a:moveTo>
                      <a:pt x="0" y="0"/>
                    </a:moveTo>
                    <a:lnTo>
                      <a:pt x="0" y="19214"/>
                    </a:lnTo>
                  </a:path>
                </a:pathLst>
              </a:custGeom>
              <a:ln w="12700" cap="flat">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67" name="Freeform 1066">
                <a:extLst>
                  <a:ext uri="{FF2B5EF4-FFF2-40B4-BE49-F238E27FC236}">
                    <a16:creationId xmlns:a16="http://schemas.microsoft.com/office/drawing/2014/main" id="{480A136A-CD36-AF17-CBF0-4BAF783C45EC}"/>
                  </a:ext>
                </a:extLst>
              </p:cNvPr>
              <p:cNvSpPr/>
              <p:nvPr/>
            </p:nvSpPr>
            <p:spPr>
              <a:xfrm>
                <a:off x="2275356" y="3748242"/>
                <a:ext cx="10273" cy="19213"/>
              </a:xfrm>
              <a:custGeom>
                <a:avLst/>
                <a:gdLst>
                  <a:gd name="connsiteX0" fmla="*/ 0 w 10273"/>
                  <a:gd name="connsiteY0" fmla="*/ 0 h 19213"/>
                  <a:gd name="connsiteX1" fmla="*/ 0 w 10273"/>
                  <a:gd name="connsiteY1" fmla="*/ 19214 h 19213"/>
                </a:gdLst>
                <a:ahLst/>
                <a:cxnLst>
                  <a:cxn ang="0">
                    <a:pos x="connsiteX0" y="connsiteY0"/>
                  </a:cxn>
                  <a:cxn ang="0">
                    <a:pos x="connsiteX1" y="connsiteY1"/>
                  </a:cxn>
                </a:cxnLst>
                <a:rect l="l" t="t" r="r" b="b"/>
                <a:pathLst>
                  <a:path w="10273" h="19213">
                    <a:moveTo>
                      <a:pt x="0" y="0"/>
                    </a:moveTo>
                    <a:lnTo>
                      <a:pt x="0" y="19214"/>
                    </a:lnTo>
                  </a:path>
                </a:pathLst>
              </a:custGeom>
              <a:ln w="12700" cap="flat">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68" name="Freeform 1067">
                <a:extLst>
                  <a:ext uri="{FF2B5EF4-FFF2-40B4-BE49-F238E27FC236}">
                    <a16:creationId xmlns:a16="http://schemas.microsoft.com/office/drawing/2014/main" id="{4028FBC7-8677-68AE-E4A2-88A7BA13B1D2}"/>
                  </a:ext>
                </a:extLst>
              </p:cNvPr>
              <p:cNvSpPr/>
              <p:nvPr/>
            </p:nvSpPr>
            <p:spPr>
              <a:xfrm>
                <a:off x="2408906" y="3748242"/>
                <a:ext cx="10273" cy="19213"/>
              </a:xfrm>
              <a:custGeom>
                <a:avLst/>
                <a:gdLst>
                  <a:gd name="connsiteX0" fmla="*/ 0 w 10273"/>
                  <a:gd name="connsiteY0" fmla="*/ 0 h 19213"/>
                  <a:gd name="connsiteX1" fmla="*/ 0 w 10273"/>
                  <a:gd name="connsiteY1" fmla="*/ 19214 h 19213"/>
                </a:gdLst>
                <a:ahLst/>
                <a:cxnLst>
                  <a:cxn ang="0">
                    <a:pos x="connsiteX0" y="connsiteY0"/>
                  </a:cxn>
                  <a:cxn ang="0">
                    <a:pos x="connsiteX1" y="connsiteY1"/>
                  </a:cxn>
                </a:cxnLst>
                <a:rect l="l" t="t" r="r" b="b"/>
                <a:pathLst>
                  <a:path w="10273" h="19213">
                    <a:moveTo>
                      <a:pt x="0" y="0"/>
                    </a:moveTo>
                    <a:lnTo>
                      <a:pt x="0" y="19214"/>
                    </a:lnTo>
                  </a:path>
                </a:pathLst>
              </a:custGeom>
              <a:ln w="12700" cap="flat">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69" name="Freeform 1068">
                <a:extLst>
                  <a:ext uri="{FF2B5EF4-FFF2-40B4-BE49-F238E27FC236}">
                    <a16:creationId xmlns:a16="http://schemas.microsoft.com/office/drawing/2014/main" id="{10C57D66-BA42-0F88-7835-41A1506EFAB5}"/>
                  </a:ext>
                </a:extLst>
              </p:cNvPr>
              <p:cNvSpPr/>
              <p:nvPr/>
            </p:nvSpPr>
            <p:spPr>
              <a:xfrm>
                <a:off x="2419180" y="3748242"/>
                <a:ext cx="10273" cy="19213"/>
              </a:xfrm>
              <a:custGeom>
                <a:avLst/>
                <a:gdLst>
                  <a:gd name="connsiteX0" fmla="*/ 0 w 10273"/>
                  <a:gd name="connsiteY0" fmla="*/ 0 h 19213"/>
                  <a:gd name="connsiteX1" fmla="*/ 0 w 10273"/>
                  <a:gd name="connsiteY1" fmla="*/ 19214 h 19213"/>
                </a:gdLst>
                <a:ahLst/>
                <a:cxnLst>
                  <a:cxn ang="0">
                    <a:pos x="connsiteX0" y="connsiteY0"/>
                  </a:cxn>
                  <a:cxn ang="0">
                    <a:pos x="connsiteX1" y="connsiteY1"/>
                  </a:cxn>
                </a:cxnLst>
                <a:rect l="l" t="t" r="r" b="b"/>
                <a:pathLst>
                  <a:path w="10273" h="19213">
                    <a:moveTo>
                      <a:pt x="0" y="0"/>
                    </a:moveTo>
                    <a:lnTo>
                      <a:pt x="0" y="19214"/>
                    </a:lnTo>
                  </a:path>
                </a:pathLst>
              </a:custGeom>
              <a:ln w="12700" cap="flat">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70" name="Freeform 1069">
                <a:extLst>
                  <a:ext uri="{FF2B5EF4-FFF2-40B4-BE49-F238E27FC236}">
                    <a16:creationId xmlns:a16="http://schemas.microsoft.com/office/drawing/2014/main" id="{F5358B1E-5967-BBD2-B990-9E2B39F581E5}"/>
                  </a:ext>
                </a:extLst>
              </p:cNvPr>
              <p:cNvSpPr/>
              <p:nvPr/>
            </p:nvSpPr>
            <p:spPr>
              <a:xfrm>
                <a:off x="2563003" y="3748242"/>
                <a:ext cx="10273" cy="19213"/>
              </a:xfrm>
              <a:custGeom>
                <a:avLst/>
                <a:gdLst>
                  <a:gd name="connsiteX0" fmla="*/ 0 w 10273"/>
                  <a:gd name="connsiteY0" fmla="*/ 0 h 19213"/>
                  <a:gd name="connsiteX1" fmla="*/ 0 w 10273"/>
                  <a:gd name="connsiteY1" fmla="*/ 19214 h 19213"/>
                </a:gdLst>
                <a:ahLst/>
                <a:cxnLst>
                  <a:cxn ang="0">
                    <a:pos x="connsiteX0" y="connsiteY0"/>
                  </a:cxn>
                  <a:cxn ang="0">
                    <a:pos x="connsiteX1" y="connsiteY1"/>
                  </a:cxn>
                </a:cxnLst>
                <a:rect l="l" t="t" r="r" b="b"/>
                <a:pathLst>
                  <a:path w="10273" h="19213">
                    <a:moveTo>
                      <a:pt x="0" y="0"/>
                    </a:moveTo>
                    <a:lnTo>
                      <a:pt x="0" y="19214"/>
                    </a:lnTo>
                  </a:path>
                </a:pathLst>
              </a:custGeom>
              <a:ln w="12700" cap="flat">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71" name="Freeform 1070">
                <a:extLst>
                  <a:ext uri="{FF2B5EF4-FFF2-40B4-BE49-F238E27FC236}">
                    <a16:creationId xmlns:a16="http://schemas.microsoft.com/office/drawing/2014/main" id="{DCF78A47-F09F-214C-259A-8E707E735C2B}"/>
                  </a:ext>
                </a:extLst>
              </p:cNvPr>
              <p:cNvSpPr/>
              <p:nvPr/>
            </p:nvSpPr>
            <p:spPr>
              <a:xfrm>
                <a:off x="1833100" y="3694945"/>
                <a:ext cx="10273" cy="18827"/>
              </a:xfrm>
              <a:custGeom>
                <a:avLst/>
                <a:gdLst>
                  <a:gd name="connsiteX0" fmla="*/ 0 w 10273"/>
                  <a:gd name="connsiteY0" fmla="*/ 0 h 18827"/>
                  <a:gd name="connsiteX1" fmla="*/ 0 w 10273"/>
                  <a:gd name="connsiteY1" fmla="*/ 18828 h 18827"/>
                </a:gdLst>
                <a:ahLst/>
                <a:cxnLst>
                  <a:cxn ang="0">
                    <a:pos x="connsiteX0" y="connsiteY0"/>
                  </a:cxn>
                  <a:cxn ang="0">
                    <a:pos x="connsiteX1" y="connsiteY1"/>
                  </a:cxn>
                </a:cxnLst>
                <a:rect l="l" t="t" r="r" b="b"/>
                <a:pathLst>
                  <a:path w="10273" h="18827">
                    <a:moveTo>
                      <a:pt x="0" y="0"/>
                    </a:moveTo>
                    <a:lnTo>
                      <a:pt x="0" y="18828"/>
                    </a:lnTo>
                  </a:path>
                </a:pathLst>
              </a:custGeom>
              <a:ln w="12700" cap="flat">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72" name="Freeform 1071">
                <a:extLst>
                  <a:ext uri="{FF2B5EF4-FFF2-40B4-BE49-F238E27FC236}">
                    <a16:creationId xmlns:a16="http://schemas.microsoft.com/office/drawing/2014/main" id="{71281D63-E16E-7E59-3F98-15EA70201507}"/>
                  </a:ext>
                </a:extLst>
              </p:cNvPr>
              <p:cNvSpPr/>
              <p:nvPr/>
            </p:nvSpPr>
            <p:spPr>
              <a:xfrm>
                <a:off x="1948467" y="3717345"/>
                <a:ext cx="26710" cy="9655"/>
              </a:xfrm>
              <a:custGeom>
                <a:avLst/>
                <a:gdLst>
                  <a:gd name="connsiteX0" fmla="*/ 26710 w 26710"/>
                  <a:gd name="connsiteY0" fmla="*/ 0 h 9655"/>
                  <a:gd name="connsiteX1" fmla="*/ 0 w 26710"/>
                  <a:gd name="connsiteY1" fmla="*/ 0 h 9655"/>
                </a:gdLst>
                <a:ahLst/>
                <a:cxnLst>
                  <a:cxn ang="0">
                    <a:pos x="connsiteX0" y="connsiteY0"/>
                  </a:cxn>
                  <a:cxn ang="0">
                    <a:pos x="connsiteX1" y="connsiteY1"/>
                  </a:cxn>
                </a:cxnLst>
                <a:rect l="l" t="t" r="r" b="b"/>
                <a:pathLst>
                  <a:path w="26710" h="9655">
                    <a:moveTo>
                      <a:pt x="26710" y="0"/>
                    </a:moveTo>
                    <a:lnTo>
                      <a:pt x="0" y="0"/>
                    </a:lnTo>
                  </a:path>
                </a:pathLst>
              </a:custGeom>
              <a:ln w="12700" cap="flat">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73" name="Freeform 1072">
                <a:extLst>
                  <a:ext uri="{FF2B5EF4-FFF2-40B4-BE49-F238E27FC236}">
                    <a16:creationId xmlns:a16="http://schemas.microsoft.com/office/drawing/2014/main" id="{43E7D9ED-099A-2204-5685-911330B3C6DF}"/>
                  </a:ext>
                </a:extLst>
              </p:cNvPr>
              <p:cNvSpPr/>
              <p:nvPr/>
            </p:nvSpPr>
            <p:spPr>
              <a:xfrm>
                <a:off x="1960281" y="3961237"/>
                <a:ext cx="26710" cy="9655"/>
              </a:xfrm>
              <a:custGeom>
                <a:avLst/>
                <a:gdLst>
                  <a:gd name="connsiteX0" fmla="*/ 26710 w 26710"/>
                  <a:gd name="connsiteY0" fmla="*/ 0 h 9655"/>
                  <a:gd name="connsiteX1" fmla="*/ 0 w 26710"/>
                  <a:gd name="connsiteY1" fmla="*/ 0 h 9655"/>
                </a:gdLst>
                <a:ahLst/>
                <a:cxnLst>
                  <a:cxn ang="0">
                    <a:pos x="connsiteX0" y="connsiteY0"/>
                  </a:cxn>
                  <a:cxn ang="0">
                    <a:pos x="connsiteX1" y="connsiteY1"/>
                  </a:cxn>
                </a:cxnLst>
                <a:rect l="l" t="t" r="r" b="b"/>
                <a:pathLst>
                  <a:path w="26710" h="9655">
                    <a:moveTo>
                      <a:pt x="26710" y="0"/>
                    </a:moveTo>
                    <a:lnTo>
                      <a:pt x="0" y="0"/>
                    </a:lnTo>
                  </a:path>
                </a:pathLst>
              </a:custGeom>
              <a:ln w="12700" cap="flat">
                <a:solidFill>
                  <a:srgbClr val="6D6E71"/>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74" name="Freeform 1073">
                <a:extLst>
                  <a:ext uri="{FF2B5EF4-FFF2-40B4-BE49-F238E27FC236}">
                    <a16:creationId xmlns:a16="http://schemas.microsoft.com/office/drawing/2014/main" id="{7D4DAA19-003D-F3C8-FC91-BD0CBF6C6069}"/>
                  </a:ext>
                </a:extLst>
              </p:cNvPr>
              <p:cNvSpPr/>
              <p:nvPr/>
            </p:nvSpPr>
            <p:spPr>
              <a:xfrm>
                <a:off x="1953501" y="3753842"/>
                <a:ext cx="26607" cy="9655"/>
              </a:xfrm>
              <a:custGeom>
                <a:avLst/>
                <a:gdLst>
                  <a:gd name="connsiteX0" fmla="*/ 26607 w 26607"/>
                  <a:gd name="connsiteY0" fmla="*/ 0 h 9655"/>
                  <a:gd name="connsiteX1" fmla="*/ 0 w 26607"/>
                  <a:gd name="connsiteY1" fmla="*/ 0 h 9655"/>
                </a:gdLst>
                <a:ahLst/>
                <a:cxnLst>
                  <a:cxn ang="0">
                    <a:pos x="connsiteX0" y="connsiteY0"/>
                  </a:cxn>
                  <a:cxn ang="0">
                    <a:pos x="connsiteX1" y="connsiteY1"/>
                  </a:cxn>
                </a:cxnLst>
                <a:rect l="l" t="t" r="r" b="b"/>
                <a:pathLst>
                  <a:path w="26607" h="9655">
                    <a:moveTo>
                      <a:pt x="26607" y="0"/>
                    </a:moveTo>
                    <a:lnTo>
                      <a:pt x="0" y="0"/>
                    </a:lnTo>
                  </a:path>
                </a:pathLst>
              </a:custGeom>
              <a:ln w="12700" cap="flat">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75" name="Freeform 1074">
                <a:extLst>
                  <a:ext uri="{FF2B5EF4-FFF2-40B4-BE49-F238E27FC236}">
                    <a16:creationId xmlns:a16="http://schemas.microsoft.com/office/drawing/2014/main" id="{4CDDAD95-D005-BE04-4ED6-B593F0BA2D75}"/>
                  </a:ext>
                </a:extLst>
              </p:cNvPr>
              <p:cNvSpPr/>
              <p:nvPr/>
            </p:nvSpPr>
            <p:spPr>
              <a:xfrm>
                <a:off x="1649109" y="3672545"/>
                <a:ext cx="26607" cy="9655"/>
              </a:xfrm>
              <a:custGeom>
                <a:avLst/>
                <a:gdLst>
                  <a:gd name="connsiteX0" fmla="*/ 26607 w 26607"/>
                  <a:gd name="connsiteY0" fmla="*/ 0 h 9655"/>
                  <a:gd name="connsiteX1" fmla="*/ 0 w 26607"/>
                  <a:gd name="connsiteY1" fmla="*/ 0 h 9655"/>
                </a:gdLst>
                <a:ahLst/>
                <a:cxnLst>
                  <a:cxn ang="0">
                    <a:pos x="connsiteX0" y="connsiteY0"/>
                  </a:cxn>
                  <a:cxn ang="0">
                    <a:pos x="connsiteX1" y="connsiteY1"/>
                  </a:cxn>
                </a:cxnLst>
                <a:rect l="l" t="t" r="r" b="b"/>
                <a:pathLst>
                  <a:path w="26607" h="9655">
                    <a:moveTo>
                      <a:pt x="26607" y="0"/>
                    </a:moveTo>
                    <a:lnTo>
                      <a:pt x="0" y="0"/>
                    </a:lnTo>
                  </a:path>
                </a:pathLst>
              </a:custGeom>
              <a:ln w="12700" cap="flat">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076" name="Freeform 1075">
                <a:extLst>
                  <a:ext uri="{FF2B5EF4-FFF2-40B4-BE49-F238E27FC236}">
                    <a16:creationId xmlns:a16="http://schemas.microsoft.com/office/drawing/2014/main" id="{6E835BD9-03F9-AE28-D907-03B6547DA86A}"/>
                  </a:ext>
                </a:extLst>
              </p:cNvPr>
              <p:cNvSpPr/>
              <p:nvPr/>
            </p:nvSpPr>
            <p:spPr>
              <a:xfrm>
                <a:off x="771171" y="3325245"/>
                <a:ext cx="20340" cy="9655"/>
              </a:xfrm>
              <a:custGeom>
                <a:avLst/>
                <a:gdLst>
                  <a:gd name="connsiteX0" fmla="*/ 20341 w 20340"/>
                  <a:gd name="connsiteY0" fmla="*/ 0 h 9655"/>
                  <a:gd name="connsiteX1" fmla="*/ 0 w 20340"/>
                  <a:gd name="connsiteY1" fmla="*/ 0 h 9655"/>
                </a:gdLst>
                <a:ahLst/>
                <a:cxnLst>
                  <a:cxn ang="0">
                    <a:pos x="connsiteX0" y="connsiteY0"/>
                  </a:cxn>
                  <a:cxn ang="0">
                    <a:pos x="connsiteX1" y="connsiteY1"/>
                  </a:cxn>
                </a:cxnLst>
                <a:rect l="l" t="t" r="r" b="b"/>
                <a:pathLst>
                  <a:path w="20340" h="9655">
                    <a:moveTo>
                      <a:pt x="20341" y="0"/>
                    </a:moveTo>
                    <a:lnTo>
                      <a:pt x="0" y="0"/>
                    </a:lnTo>
                  </a:path>
                </a:pathLst>
              </a:custGeom>
              <a:ln w="12700" cap="flat">
                <a:solidFill>
                  <a:srgbClr val="05416B"/>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grpSp>
            <p:nvGrpSpPr>
              <p:cNvPr id="996" name="Group 995">
                <a:extLst>
                  <a:ext uri="{FF2B5EF4-FFF2-40B4-BE49-F238E27FC236}">
                    <a16:creationId xmlns:a16="http://schemas.microsoft.com/office/drawing/2014/main" id="{9E444FB3-2CEC-A213-3364-E84AB3896E62}"/>
                  </a:ext>
                </a:extLst>
              </p:cNvPr>
              <p:cNvGrpSpPr/>
              <p:nvPr/>
            </p:nvGrpSpPr>
            <p:grpSpPr>
              <a:xfrm>
                <a:off x="440793" y="3145674"/>
                <a:ext cx="146756" cy="1203941"/>
                <a:chOff x="440793" y="1286206"/>
                <a:chExt cx="146756" cy="1203941"/>
              </a:xfrm>
            </p:grpSpPr>
            <p:sp>
              <p:nvSpPr>
                <p:cNvPr id="997" name="Rectangle 16">
                  <a:extLst>
                    <a:ext uri="{FF2B5EF4-FFF2-40B4-BE49-F238E27FC236}">
                      <a16:creationId xmlns:a16="http://schemas.microsoft.com/office/drawing/2014/main" id="{4D2A20C6-8D90-DDCB-C130-7D5C2B0FAE5C}"/>
                    </a:ext>
                  </a:extLst>
                </p:cNvPr>
                <p:cNvSpPr>
                  <a:spLocks noChangeArrowheads="1"/>
                </p:cNvSpPr>
                <p:nvPr/>
              </p:nvSpPr>
              <p:spPr bwMode="auto">
                <a:xfrm>
                  <a:off x="538630" y="2377643"/>
                  <a:ext cx="48919" cy="112504"/>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kern="0">
                      <a:solidFill>
                        <a:prstClr val="black"/>
                      </a:solidFill>
                      <a:cs typeface="Arial" panose="020B0604020202020204" pitchFamily="34" charset="0"/>
                    </a:rPr>
                    <a:t>0</a:t>
                  </a:r>
                  <a:endParaRPr lang="en-GB" altLang="en-US" sz="2400" kern="0">
                    <a:solidFill>
                      <a:prstClr val="black"/>
                    </a:solidFill>
                    <a:cs typeface="Arial" panose="020B0604020202020204" pitchFamily="34" charset="0"/>
                  </a:endParaRPr>
                </a:p>
              </p:txBody>
            </p:sp>
            <p:sp>
              <p:nvSpPr>
                <p:cNvPr id="998" name="Rectangle 17">
                  <a:extLst>
                    <a:ext uri="{FF2B5EF4-FFF2-40B4-BE49-F238E27FC236}">
                      <a16:creationId xmlns:a16="http://schemas.microsoft.com/office/drawing/2014/main" id="{93018BFE-31B8-F2E7-7A0E-FC01B8A016BD}"/>
                    </a:ext>
                  </a:extLst>
                </p:cNvPr>
                <p:cNvSpPr>
                  <a:spLocks noChangeArrowheads="1"/>
                </p:cNvSpPr>
                <p:nvPr/>
              </p:nvSpPr>
              <p:spPr bwMode="auto">
                <a:xfrm>
                  <a:off x="489710" y="2268054"/>
                  <a:ext cx="97837" cy="112504"/>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10</a:t>
                  </a:r>
                  <a:endParaRPr lang="en-GB" altLang="en-US" sz="2400">
                    <a:solidFill>
                      <a:prstClr val="black"/>
                    </a:solidFill>
                    <a:cs typeface="Arial" panose="020B0604020202020204" pitchFamily="34" charset="0"/>
                  </a:endParaRPr>
                </a:p>
              </p:txBody>
            </p:sp>
            <p:sp>
              <p:nvSpPr>
                <p:cNvPr id="999" name="Rectangle 19">
                  <a:extLst>
                    <a:ext uri="{FF2B5EF4-FFF2-40B4-BE49-F238E27FC236}">
                      <a16:creationId xmlns:a16="http://schemas.microsoft.com/office/drawing/2014/main" id="{FA2F2356-1BD5-4A42-6176-7C08BE6F50B1}"/>
                    </a:ext>
                  </a:extLst>
                </p:cNvPr>
                <p:cNvSpPr>
                  <a:spLocks noChangeArrowheads="1"/>
                </p:cNvSpPr>
                <p:nvPr/>
              </p:nvSpPr>
              <p:spPr bwMode="auto">
                <a:xfrm>
                  <a:off x="489710" y="2159943"/>
                  <a:ext cx="97837" cy="112504"/>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20</a:t>
                  </a:r>
                  <a:endParaRPr lang="en-GB" altLang="en-US" sz="2400">
                    <a:solidFill>
                      <a:prstClr val="black"/>
                    </a:solidFill>
                    <a:cs typeface="Arial" panose="020B0604020202020204" pitchFamily="34" charset="0"/>
                  </a:endParaRPr>
                </a:p>
              </p:txBody>
            </p:sp>
            <p:sp>
              <p:nvSpPr>
                <p:cNvPr id="1000" name="Rectangle 21">
                  <a:extLst>
                    <a:ext uri="{FF2B5EF4-FFF2-40B4-BE49-F238E27FC236}">
                      <a16:creationId xmlns:a16="http://schemas.microsoft.com/office/drawing/2014/main" id="{8080B3C4-C5C2-19F6-0F05-D9C64E82528E}"/>
                    </a:ext>
                  </a:extLst>
                </p:cNvPr>
                <p:cNvSpPr>
                  <a:spLocks noChangeArrowheads="1"/>
                </p:cNvSpPr>
                <p:nvPr/>
              </p:nvSpPr>
              <p:spPr bwMode="auto">
                <a:xfrm>
                  <a:off x="489710" y="2050765"/>
                  <a:ext cx="97837" cy="112504"/>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30</a:t>
                  </a:r>
                  <a:endParaRPr lang="en-GB" altLang="en-US" sz="2400">
                    <a:solidFill>
                      <a:prstClr val="black"/>
                    </a:solidFill>
                    <a:cs typeface="Arial" panose="020B0604020202020204" pitchFamily="34" charset="0"/>
                  </a:endParaRPr>
                </a:p>
              </p:txBody>
            </p:sp>
            <p:sp>
              <p:nvSpPr>
                <p:cNvPr id="1001" name="Rectangle 23">
                  <a:extLst>
                    <a:ext uri="{FF2B5EF4-FFF2-40B4-BE49-F238E27FC236}">
                      <a16:creationId xmlns:a16="http://schemas.microsoft.com/office/drawing/2014/main" id="{93083983-99AD-4985-D2FE-839223152CA5}"/>
                    </a:ext>
                  </a:extLst>
                </p:cNvPr>
                <p:cNvSpPr>
                  <a:spLocks noChangeArrowheads="1"/>
                </p:cNvSpPr>
                <p:nvPr/>
              </p:nvSpPr>
              <p:spPr bwMode="auto">
                <a:xfrm>
                  <a:off x="489710" y="1942653"/>
                  <a:ext cx="97837" cy="112504"/>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40</a:t>
                  </a:r>
                  <a:endParaRPr lang="en-GB" altLang="en-US" sz="2400">
                    <a:solidFill>
                      <a:prstClr val="black"/>
                    </a:solidFill>
                    <a:cs typeface="Arial" panose="020B0604020202020204" pitchFamily="34" charset="0"/>
                  </a:endParaRPr>
                </a:p>
              </p:txBody>
            </p:sp>
            <p:sp>
              <p:nvSpPr>
                <p:cNvPr id="1002" name="Rectangle 25">
                  <a:extLst>
                    <a:ext uri="{FF2B5EF4-FFF2-40B4-BE49-F238E27FC236}">
                      <a16:creationId xmlns:a16="http://schemas.microsoft.com/office/drawing/2014/main" id="{0F9FEE10-21BE-26B0-7BCD-F024F100C2B7}"/>
                    </a:ext>
                  </a:extLst>
                </p:cNvPr>
                <p:cNvSpPr>
                  <a:spLocks noChangeArrowheads="1"/>
                </p:cNvSpPr>
                <p:nvPr/>
              </p:nvSpPr>
              <p:spPr bwMode="auto">
                <a:xfrm>
                  <a:off x="489710" y="1834540"/>
                  <a:ext cx="97837" cy="112504"/>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50</a:t>
                  </a:r>
                  <a:endParaRPr lang="en-GB" altLang="en-US" sz="2400">
                    <a:solidFill>
                      <a:prstClr val="black"/>
                    </a:solidFill>
                    <a:cs typeface="Arial" panose="020B0604020202020204" pitchFamily="34" charset="0"/>
                  </a:endParaRPr>
                </a:p>
              </p:txBody>
            </p:sp>
            <p:sp>
              <p:nvSpPr>
                <p:cNvPr id="1003" name="Rectangle 27">
                  <a:extLst>
                    <a:ext uri="{FF2B5EF4-FFF2-40B4-BE49-F238E27FC236}">
                      <a16:creationId xmlns:a16="http://schemas.microsoft.com/office/drawing/2014/main" id="{9AE54D3A-3AC2-360E-CFC7-60EE5AB1521E}"/>
                    </a:ext>
                  </a:extLst>
                </p:cNvPr>
                <p:cNvSpPr>
                  <a:spLocks noChangeArrowheads="1"/>
                </p:cNvSpPr>
                <p:nvPr/>
              </p:nvSpPr>
              <p:spPr bwMode="auto">
                <a:xfrm>
                  <a:off x="489710" y="1728189"/>
                  <a:ext cx="97837" cy="112504"/>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60</a:t>
                  </a:r>
                  <a:endParaRPr lang="en-GB" altLang="en-US" sz="2400">
                    <a:solidFill>
                      <a:prstClr val="black"/>
                    </a:solidFill>
                    <a:cs typeface="Arial" panose="020B0604020202020204" pitchFamily="34" charset="0"/>
                  </a:endParaRPr>
                </a:p>
              </p:txBody>
            </p:sp>
            <p:sp>
              <p:nvSpPr>
                <p:cNvPr id="1004" name="Rectangle 29">
                  <a:extLst>
                    <a:ext uri="{FF2B5EF4-FFF2-40B4-BE49-F238E27FC236}">
                      <a16:creationId xmlns:a16="http://schemas.microsoft.com/office/drawing/2014/main" id="{E20DAF2B-6714-3100-EBF7-24FC646081D6}"/>
                    </a:ext>
                  </a:extLst>
                </p:cNvPr>
                <p:cNvSpPr>
                  <a:spLocks noChangeArrowheads="1"/>
                </p:cNvSpPr>
                <p:nvPr/>
              </p:nvSpPr>
              <p:spPr bwMode="auto">
                <a:xfrm>
                  <a:off x="489710" y="1617614"/>
                  <a:ext cx="97837" cy="112504"/>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70</a:t>
                  </a:r>
                  <a:endParaRPr lang="en-GB" altLang="en-US" sz="2400">
                    <a:solidFill>
                      <a:prstClr val="black"/>
                    </a:solidFill>
                    <a:cs typeface="Arial" panose="020B0604020202020204" pitchFamily="34" charset="0"/>
                  </a:endParaRPr>
                </a:p>
              </p:txBody>
            </p:sp>
            <p:sp>
              <p:nvSpPr>
                <p:cNvPr id="1005" name="Rectangle 31">
                  <a:extLst>
                    <a:ext uri="{FF2B5EF4-FFF2-40B4-BE49-F238E27FC236}">
                      <a16:creationId xmlns:a16="http://schemas.microsoft.com/office/drawing/2014/main" id="{92894F64-405B-F0C1-5716-37849F0A48AA}"/>
                    </a:ext>
                  </a:extLst>
                </p:cNvPr>
                <p:cNvSpPr>
                  <a:spLocks noChangeArrowheads="1"/>
                </p:cNvSpPr>
                <p:nvPr/>
              </p:nvSpPr>
              <p:spPr bwMode="auto">
                <a:xfrm>
                  <a:off x="489710" y="1505877"/>
                  <a:ext cx="97837" cy="112504"/>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80</a:t>
                  </a:r>
                  <a:endParaRPr lang="en-GB" altLang="en-US" sz="2400">
                    <a:solidFill>
                      <a:prstClr val="black"/>
                    </a:solidFill>
                    <a:cs typeface="Arial" panose="020B0604020202020204" pitchFamily="34" charset="0"/>
                  </a:endParaRPr>
                </a:p>
              </p:txBody>
            </p:sp>
            <p:sp>
              <p:nvSpPr>
                <p:cNvPr id="1006" name="Rectangle 33">
                  <a:extLst>
                    <a:ext uri="{FF2B5EF4-FFF2-40B4-BE49-F238E27FC236}">
                      <a16:creationId xmlns:a16="http://schemas.microsoft.com/office/drawing/2014/main" id="{69C62216-09D3-10BC-F2B5-3E9DCAA4971C}"/>
                    </a:ext>
                  </a:extLst>
                </p:cNvPr>
                <p:cNvSpPr>
                  <a:spLocks noChangeArrowheads="1"/>
                </p:cNvSpPr>
                <p:nvPr/>
              </p:nvSpPr>
              <p:spPr bwMode="auto">
                <a:xfrm>
                  <a:off x="489710" y="1397765"/>
                  <a:ext cx="97837" cy="112504"/>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90</a:t>
                  </a:r>
                  <a:endParaRPr lang="en-GB" altLang="en-US" sz="2400">
                    <a:solidFill>
                      <a:prstClr val="black"/>
                    </a:solidFill>
                    <a:cs typeface="Arial" panose="020B0604020202020204" pitchFamily="34" charset="0"/>
                  </a:endParaRPr>
                </a:p>
              </p:txBody>
            </p:sp>
            <p:sp>
              <p:nvSpPr>
                <p:cNvPr id="1007" name="Rectangle 126">
                  <a:extLst>
                    <a:ext uri="{FF2B5EF4-FFF2-40B4-BE49-F238E27FC236}">
                      <a16:creationId xmlns:a16="http://schemas.microsoft.com/office/drawing/2014/main" id="{99DFB3DC-A32A-284B-1FB2-E63AEFE88755}"/>
                    </a:ext>
                  </a:extLst>
                </p:cNvPr>
                <p:cNvSpPr>
                  <a:spLocks noChangeArrowheads="1"/>
                </p:cNvSpPr>
                <p:nvPr/>
              </p:nvSpPr>
              <p:spPr bwMode="auto">
                <a:xfrm>
                  <a:off x="440793" y="1286206"/>
                  <a:ext cx="146756" cy="112504"/>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100</a:t>
                  </a:r>
                  <a:endParaRPr lang="en-GB" altLang="en-US" sz="2400">
                    <a:solidFill>
                      <a:prstClr val="black"/>
                    </a:solidFill>
                    <a:cs typeface="Arial" panose="020B0604020202020204" pitchFamily="34" charset="0"/>
                  </a:endParaRPr>
                </a:p>
              </p:txBody>
            </p:sp>
          </p:grpSp>
          <p:grpSp>
            <p:nvGrpSpPr>
              <p:cNvPr id="1077" name="Group 1076">
                <a:extLst>
                  <a:ext uri="{FF2B5EF4-FFF2-40B4-BE49-F238E27FC236}">
                    <a16:creationId xmlns:a16="http://schemas.microsoft.com/office/drawing/2014/main" id="{166D5B40-A23A-62BC-A47F-6B5827718A48}"/>
                  </a:ext>
                </a:extLst>
              </p:cNvPr>
              <p:cNvGrpSpPr/>
              <p:nvPr/>
            </p:nvGrpSpPr>
            <p:grpSpPr>
              <a:xfrm>
                <a:off x="611524" y="4321572"/>
                <a:ext cx="2157739" cy="112505"/>
                <a:chOff x="3823374" y="2575172"/>
                <a:chExt cx="2115720" cy="58887"/>
              </a:xfrm>
            </p:grpSpPr>
            <p:sp>
              <p:nvSpPr>
                <p:cNvPr id="1078" name="Rectangle 67">
                  <a:extLst>
                    <a:ext uri="{FF2B5EF4-FFF2-40B4-BE49-F238E27FC236}">
                      <a16:creationId xmlns:a16="http://schemas.microsoft.com/office/drawing/2014/main" id="{0392DEDF-A54A-3197-719B-56AEDDE1B6D5}"/>
                    </a:ext>
                  </a:extLst>
                </p:cNvPr>
                <p:cNvSpPr>
                  <a:spLocks noChangeArrowheads="1"/>
                </p:cNvSpPr>
                <p:nvPr/>
              </p:nvSpPr>
              <p:spPr bwMode="auto">
                <a:xfrm>
                  <a:off x="3823374" y="2575172"/>
                  <a:ext cx="47966" cy="58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0</a:t>
                  </a:r>
                  <a:endParaRPr lang="en-GB" altLang="en-US" sz="2400">
                    <a:solidFill>
                      <a:prstClr val="black"/>
                    </a:solidFill>
                    <a:cs typeface="Arial" panose="020B0604020202020204" pitchFamily="34" charset="0"/>
                  </a:endParaRPr>
                </a:p>
              </p:txBody>
            </p:sp>
            <p:sp>
              <p:nvSpPr>
                <p:cNvPr id="1079" name="Rectangle 68">
                  <a:extLst>
                    <a:ext uri="{FF2B5EF4-FFF2-40B4-BE49-F238E27FC236}">
                      <a16:creationId xmlns:a16="http://schemas.microsoft.com/office/drawing/2014/main" id="{54449FE2-0732-F5C5-60F0-931A5EB9E548}"/>
                    </a:ext>
                  </a:extLst>
                </p:cNvPr>
                <p:cNvSpPr>
                  <a:spLocks noChangeArrowheads="1"/>
                </p:cNvSpPr>
                <p:nvPr/>
              </p:nvSpPr>
              <p:spPr bwMode="auto">
                <a:xfrm>
                  <a:off x="3971460" y="2575172"/>
                  <a:ext cx="47966" cy="58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3</a:t>
                  </a:r>
                  <a:endParaRPr lang="en-GB" altLang="en-US" sz="2400">
                    <a:solidFill>
                      <a:prstClr val="black"/>
                    </a:solidFill>
                    <a:cs typeface="Arial" panose="020B0604020202020204" pitchFamily="34" charset="0"/>
                  </a:endParaRPr>
                </a:p>
              </p:txBody>
            </p:sp>
            <p:sp>
              <p:nvSpPr>
                <p:cNvPr id="1080" name="Rectangle 69">
                  <a:extLst>
                    <a:ext uri="{FF2B5EF4-FFF2-40B4-BE49-F238E27FC236}">
                      <a16:creationId xmlns:a16="http://schemas.microsoft.com/office/drawing/2014/main" id="{76116089-DF63-9F99-389A-D990C47A44CE}"/>
                    </a:ext>
                  </a:extLst>
                </p:cNvPr>
                <p:cNvSpPr>
                  <a:spLocks noChangeArrowheads="1"/>
                </p:cNvSpPr>
                <p:nvPr/>
              </p:nvSpPr>
              <p:spPr bwMode="auto">
                <a:xfrm>
                  <a:off x="4131991" y="2575172"/>
                  <a:ext cx="47966" cy="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6</a:t>
                  </a:r>
                  <a:endParaRPr lang="en-GB" altLang="en-US" sz="2400">
                    <a:solidFill>
                      <a:prstClr val="black"/>
                    </a:solidFill>
                    <a:cs typeface="Arial" panose="020B0604020202020204" pitchFamily="34" charset="0"/>
                  </a:endParaRPr>
                </a:p>
              </p:txBody>
            </p:sp>
            <p:sp>
              <p:nvSpPr>
                <p:cNvPr id="1081" name="Rectangle 70">
                  <a:extLst>
                    <a:ext uri="{FF2B5EF4-FFF2-40B4-BE49-F238E27FC236}">
                      <a16:creationId xmlns:a16="http://schemas.microsoft.com/office/drawing/2014/main" id="{B680E1D9-F6AA-D0B4-27D4-59BAE620349C}"/>
                    </a:ext>
                  </a:extLst>
                </p:cNvPr>
                <p:cNvSpPr>
                  <a:spLocks noChangeArrowheads="1"/>
                </p:cNvSpPr>
                <p:nvPr/>
              </p:nvSpPr>
              <p:spPr bwMode="auto">
                <a:xfrm>
                  <a:off x="4294672" y="2575172"/>
                  <a:ext cx="47966" cy="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9</a:t>
                  </a:r>
                  <a:endParaRPr lang="en-GB" altLang="en-US" sz="2400">
                    <a:solidFill>
                      <a:prstClr val="black"/>
                    </a:solidFill>
                    <a:cs typeface="Arial" panose="020B0604020202020204" pitchFamily="34" charset="0"/>
                  </a:endParaRPr>
                </a:p>
              </p:txBody>
            </p:sp>
            <p:sp>
              <p:nvSpPr>
                <p:cNvPr id="1082" name="Rectangle 71">
                  <a:extLst>
                    <a:ext uri="{FF2B5EF4-FFF2-40B4-BE49-F238E27FC236}">
                      <a16:creationId xmlns:a16="http://schemas.microsoft.com/office/drawing/2014/main" id="{B606FAA1-BCC4-1187-20C4-F0D6C2E690C9}"/>
                    </a:ext>
                  </a:extLst>
                </p:cNvPr>
                <p:cNvSpPr>
                  <a:spLocks noChangeArrowheads="1"/>
                </p:cNvSpPr>
                <p:nvPr/>
              </p:nvSpPr>
              <p:spPr bwMode="auto">
                <a:xfrm>
                  <a:off x="4418073" y="2575172"/>
                  <a:ext cx="95932" cy="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12</a:t>
                  </a:r>
                  <a:endParaRPr lang="en-GB" altLang="en-US" sz="2400">
                    <a:solidFill>
                      <a:prstClr val="black"/>
                    </a:solidFill>
                    <a:cs typeface="Arial" panose="020B0604020202020204" pitchFamily="34" charset="0"/>
                  </a:endParaRPr>
                </a:p>
              </p:txBody>
            </p:sp>
            <p:sp>
              <p:nvSpPr>
                <p:cNvPr id="1083" name="Rectangle 90">
                  <a:extLst>
                    <a:ext uri="{FF2B5EF4-FFF2-40B4-BE49-F238E27FC236}">
                      <a16:creationId xmlns:a16="http://schemas.microsoft.com/office/drawing/2014/main" id="{FA2D605E-3BA9-6C66-A111-CE9779640A9F}"/>
                    </a:ext>
                  </a:extLst>
                </p:cNvPr>
                <p:cNvSpPr>
                  <a:spLocks noChangeArrowheads="1"/>
                </p:cNvSpPr>
                <p:nvPr/>
              </p:nvSpPr>
              <p:spPr bwMode="auto">
                <a:xfrm>
                  <a:off x="5843162" y="2575172"/>
                  <a:ext cx="95932" cy="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39</a:t>
                  </a:r>
                  <a:endParaRPr lang="en-GB" altLang="en-US" sz="2400">
                    <a:solidFill>
                      <a:prstClr val="black"/>
                    </a:solidFill>
                    <a:cs typeface="Arial" panose="020B0604020202020204" pitchFamily="34" charset="0"/>
                  </a:endParaRPr>
                </a:p>
              </p:txBody>
            </p:sp>
            <p:sp>
              <p:nvSpPr>
                <p:cNvPr id="1084" name="Rectangle 71">
                  <a:extLst>
                    <a:ext uri="{FF2B5EF4-FFF2-40B4-BE49-F238E27FC236}">
                      <a16:creationId xmlns:a16="http://schemas.microsoft.com/office/drawing/2014/main" id="{8332992C-0533-C6E8-54AE-08E989EB4A20}"/>
                    </a:ext>
                  </a:extLst>
                </p:cNvPr>
                <p:cNvSpPr>
                  <a:spLocks noChangeArrowheads="1"/>
                </p:cNvSpPr>
                <p:nvPr/>
              </p:nvSpPr>
              <p:spPr bwMode="auto">
                <a:xfrm>
                  <a:off x="4568308" y="2575172"/>
                  <a:ext cx="95932" cy="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15</a:t>
                  </a:r>
                  <a:endParaRPr lang="en-GB" altLang="en-US" sz="2400">
                    <a:solidFill>
                      <a:prstClr val="black"/>
                    </a:solidFill>
                    <a:cs typeface="Arial" panose="020B0604020202020204" pitchFamily="34" charset="0"/>
                  </a:endParaRPr>
                </a:p>
              </p:txBody>
            </p:sp>
            <p:sp>
              <p:nvSpPr>
                <p:cNvPr id="1085" name="Rectangle 71">
                  <a:extLst>
                    <a:ext uri="{FF2B5EF4-FFF2-40B4-BE49-F238E27FC236}">
                      <a16:creationId xmlns:a16="http://schemas.microsoft.com/office/drawing/2014/main" id="{CB9763FC-F8E6-EE90-CA25-DDE9161C591E}"/>
                    </a:ext>
                  </a:extLst>
                </p:cNvPr>
                <p:cNvSpPr>
                  <a:spLocks noChangeArrowheads="1"/>
                </p:cNvSpPr>
                <p:nvPr/>
              </p:nvSpPr>
              <p:spPr bwMode="auto">
                <a:xfrm>
                  <a:off x="4739911" y="2575172"/>
                  <a:ext cx="95932" cy="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18</a:t>
                  </a:r>
                  <a:endParaRPr lang="en-GB" altLang="en-US" sz="2400">
                    <a:solidFill>
                      <a:prstClr val="black"/>
                    </a:solidFill>
                    <a:cs typeface="Arial" panose="020B0604020202020204" pitchFamily="34" charset="0"/>
                  </a:endParaRPr>
                </a:p>
              </p:txBody>
            </p:sp>
            <p:sp>
              <p:nvSpPr>
                <p:cNvPr id="1086" name="Rectangle 71">
                  <a:extLst>
                    <a:ext uri="{FF2B5EF4-FFF2-40B4-BE49-F238E27FC236}">
                      <a16:creationId xmlns:a16="http://schemas.microsoft.com/office/drawing/2014/main" id="{B7B3BEA3-E5B3-A1DE-140C-93EA6C04A2EA}"/>
                    </a:ext>
                  </a:extLst>
                </p:cNvPr>
                <p:cNvSpPr>
                  <a:spLocks noChangeArrowheads="1"/>
                </p:cNvSpPr>
                <p:nvPr/>
              </p:nvSpPr>
              <p:spPr bwMode="auto">
                <a:xfrm>
                  <a:off x="4889821" y="2575172"/>
                  <a:ext cx="95932" cy="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21</a:t>
                  </a:r>
                  <a:endParaRPr lang="en-GB" altLang="en-US" sz="2400">
                    <a:solidFill>
                      <a:prstClr val="black"/>
                    </a:solidFill>
                    <a:cs typeface="Arial" panose="020B0604020202020204" pitchFamily="34" charset="0"/>
                  </a:endParaRPr>
                </a:p>
              </p:txBody>
            </p:sp>
            <p:sp>
              <p:nvSpPr>
                <p:cNvPr id="1087" name="Rectangle 71">
                  <a:extLst>
                    <a:ext uri="{FF2B5EF4-FFF2-40B4-BE49-F238E27FC236}">
                      <a16:creationId xmlns:a16="http://schemas.microsoft.com/office/drawing/2014/main" id="{7DAECB7C-AEF6-64DB-FE79-B8AF07465445}"/>
                    </a:ext>
                  </a:extLst>
                </p:cNvPr>
                <p:cNvSpPr>
                  <a:spLocks noChangeArrowheads="1"/>
                </p:cNvSpPr>
                <p:nvPr/>
              </p:nvSpPr>
              <p:spPr bwMode="auto">
                <a:xfrm>
                  <a:off x="5040054" y="2575172"/>
                  <a:ext cx="95932" cy="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24</a:t>
                  </a:r>
                  <a:endParaRPr lang="en-GB" altLang="en-US" sz="2400">
                    <a:solidFill>
                      <a:prstClr val="black"/>
                    </a:solidFill>
                    <a:cs typeface="Arial" panose="020B0604020202020204" pitchFamily="34" charset="0"/>
                  </a:endParaRPr>
                </a:p>
              </p:txBody>
            </p:sp>
            <p:sp>
              <p:nvSpPr>
                <p:cNvPr id="1088" name="Rectangle 71">
                  <a:extLst>
                    <a:ext uri="{FF2B5EF4-FFF2-40B4-BE49-F238E27FC236}">
                      <a16:creationId xmlns:a16="http://schemas.microsoft.com/office/drawing/2014/main" id="{E154923D-39B3-7726-5B05-0C68E13C1730}"/>
                    </a:ext>
                  </a:extLst>
                </p:cNvPr>
                <p:cNvSpPr>
                  <a:spLocks noChangeArrowheads="1"/>
                </p:cNvSpPr>
                <p:nvPr/>
              </p:nvSpPr>
              <p:spPr bwMode="auto">
                <a:xfrm>
                  <a:off x="5202404" y="2575172"/>
                  <a:ext cx="95932" cy="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27</a:t>
                  </a:r>
                  <a:endParaRPr lang="en-GB" altLang="en-US" sz="2400">
                    <a:solidFill>
                      <a:prstClr val="black"/>
                    </a:solidFill>
                    <a:cs typeface="Arial" panose="020B0604020202020204" pitchFamily="34" charset="0"/>
                  </a:endParaRPr>
                </a:p>
              </p:txBody>
            </p:sp>
            <p:sp>
              <p:nvSpPr>
                <p:cNvPr id="1089" name="Rectangle 71">
                  <a:extLst>
                    <a:ext uri="{FF2B5EF4-FFF2-40B4-BE49-F238E27FC236}">
                      <a16:creationId xmlns:a16="http://schemas.microsoft.com/office/drawing/2014/main" id="{0E515E9F-32B7-460E-0C49-AE0D45EF5EE4}"/>
                    </a:ext>
                  </a:extLst>
                </p:cNvPr>
                <p:cNvSpPr>
                  <a:spLocks noChangeArrowheads="1"/>
                </p:cNvSpPr>
                <p:nvPr/>
              </p:nvSpPr>
              <p:spPr bwMode="auto">
                <a:xfrm>
                  <a:off x="5357633" y="2575172"/>
                  <a:ext cx="95932" cy="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30</a:t>
                  </a:r>
                  <a:endParaRPr lang="en-GB" altLang="en-US" sz="2400">
                    <a:solidFill>
                      <a:prstClr val="black"/>
                    </a:solidFill>
                    <a:cs typeface="Arial" panose="020B0604020202020204" pitchFamily="34" charset="0"/>
                  </a:endParaRPr>
                </a:p>
              </p:txBody>
            </p:sp>
            <p:sp>
              <p:nvSpPr>
                <p:cNvPr id="1090" name="Rectangle 71">
                  <a:extLst>
                    <a:ext uri="{FF2B5EF4-FFF2-40B4-BE49-F238E27FC236}">
                      <a16:creationId xmlns:a16="http://schemas.microsoft.com/office/drawing/2014/main" id="{9ED4292B-C812-0EB1-1A96-3967B42F2CE5}"/>
                    </a:ext>
                  </a:extLst>
                </p:cNvPr>
                <p:cNvSpPr>
                  <a:spLocks noChangeArrowheads="1"/>
                </p:cNvSpPr>
                <p:nvPr/>
              </p:nvSpPr>
              <p:spPr bwMode="auto">
                <a:xfrm>
                  <a:off x="5519982" y="2575172"/>
                  <a:ext cx="95932" cy="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33</a:t>
                  </a:r>
                  <a:endParaRPr lang="en-GB" altLang="en-US" sz="2400">
                    <a:solidFill>
                      <a:prstClr val="black"/>
                    </a:solidFill>
                    <a:cs typeface="Arial" panose="020B0604020202020204" pitchFamily="34" charset="0"/>
                  </a:endParaRPr>
                </a:p>
              </p:txBody>
            </p:sp>
            <p:sp>
              <p:nvSpPr>
                <p:cNvPr id="1091" name="Rectangle 71">
                  <a:extLst>
                    <a:ext uri="{FF2B5EF4-FFF2-40B4-BE49-F238E27FC236}">
                      <a16:creationId xmlns:a16="http://schemas.microsoft.com/office/drawing/2014/main" id="{87B97A87-4090-CA18-8DCE-2C5F20FF49A0}"/>
                    </a:ext>
                  </a:extLst>
                </p:cNvPr>
                <p:cNvSpPr>
                  <a:spLocks noChangeArrowheads="1"/>
                </p:cNvSpPr>
                <p:nvPr/>
              </p:nvSpPr>
              <p:spPr bwMode="auto">
                <a:xfrm>
                  <a:off x="5679143" y="2575172"/>
                  <a:ext cx="95932" cy="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36</a:t>
                  </a:r>
                  <a:endParaRPr lang="en-GB" altLang="en-US" sz="2400">
                    <a:solidFill>
                      <a:prstClr val="black"/>
                    </a:solidFill>
                    <a:cs typeface="Arial" panose="020B0604020202020204" pitchFamily="34" charset="0"/>
                  </a:endParaRPr>
                </a:p>
              </p:txBody>
            </p:sp>
          </p:grpSp>
        </p:grpSp>
        <p:grpSp>
          <p:nvGrpSpPr>
            <p:cNvPr id="1498" name="Group 1497">
              <a:extLst>
                <a:ext uri="{FF2B5EF4-FFF2-40B4-BE49-F238E27FC236}">
                  <a16:creationId xmlns:a16="http://schemas.microsoft.com/office/drawing/2014/main" id="{C0C83D74-525D-EC4E-0633-18601ADC52A9}"/>
                </a:ext>
              </a:extLst>
            </p:cNvPr>
            <p:cNvGrpSpPr/>
            <p:nvPr/>
          </p:nvGrpSpPr>
          <p:grpSpPr>
            <a:xfrm>
              <a:off x="668529" y="1304744"/>
              <a:ext cx="2402536" cy="1222936"/>
              <a:chOff x="668529" y="1304744"/>
              <a:chExt cx="2402536" cy="1222936"/>
            </a:xfrm>
          </p:grpSpPr>
          <p:sp>
            <p:nvSpPr>
              <p:cNvPr id="591" name="Rectangle 92">
                <a:extLst>
                  <a:ext uri="{FF2B5EF4-FFF2-40B4-BE49-F238E27FC236}">
                    <a16:creationId xmlns:a16="http://schemas.microsoft.com/office/drawing/2014/main" id="{99E5A87F-14E8-8988-6DD9-2A90A3C47F94}"/>
                  </a:ext>
                </a:extLst>
              </p:cNvPr>
              <p:cNvSpPr>
                <a:spLocks noChangeArrowheads="1"/>
              </p:cNvSpPr>
              <p:nvPr/>
            </p:nvSpPr>
            <p:spPr bwMode="auto">
              <a:xfrm>
                <a:off x="1493226" y="1457813"/>
                <a:ext cx="1516715" cy="123159"/>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sz="1067">
                    <a:cs typeface="Arial" panose="020B0604020202020204" pitchFamily="34" charset="0"/>
                  </a:rPr>
                  <a:t>HR </a:t>
                </a:r>
                <a:r>
                  <a:rPr lang="en-US" sz="1067" b="1">
                    <a:cs typeface="Arial" panose="020B0604020202020204" pitchFamily="34" charset="0"/>
                  </a:rPr>
                  <a:t>0.66</a:t>
                </a:r>
                <a:r>
                  <a:rPr lang="en-US" sz="1067">
                    <a:cs typeface="Arial" panose="020B0604020202020204" pitchFamily="34" charset="0"/>
                  </a:rPr>
                  <a:t> (95% CI, 0.44–1.00)</a:t>
                </a:r>
              </a:p>
            </p:txBody>
          </p:sp>
          <p:grpSp>
            <p:nvGrpSpPr>
              <p:cNvPr id="1482" name="Group 1481">
                <a:extLst>
                  <a:ext uri="{FF2B5EF4-FFF2-40B4-BE49-F238E27FC236}">
                    <a16:creationId xmlns:a16="http://schemas.microsoft.com/office/drawing/2014/main" id="{B7C44939-9916-70C1-5FEB-84324473A565}"/>
                  </a:ext>
                </a:extLst>
              </p:cNvPr>
              <p:cNvGrpSpPr/>
              <p:nvPr/>
            </p:nvGrpSpPr>
            <p:grpSpPr>
              <a:xfrm>
                <a:off x="668529" y="1304744"/>
                <a:ext cx="2402536" cy="1222936"/>
                <a:chOff x="414064" y="1272958"/>
                <a:chExt cx="2570048" cy="1311258"/>
              </a:xfrm>
            </p:grpSpPr>
            <p:grpSp>
              <p:nvGrpSpPr>
                <p:cNvPr id="1481" name="Group 1480">
                  <a:extLst>
                    <a:ext uri="{FF2B5EF4-FFF2-40B4-BE49-F238E27FC236}">
                      <a16:creationId xmlns:a16="http://schemas.microsoft.com/office/drawing/2014/main" id="{C169824A-71CC-B84C-2428-87BDA1D9006E}"/>
                    </a:ext>
                  </a:extLst>
                </p:cNvPr>
                <p:cNvGrpSpPr/>
                <p:nvPr/>
              </p:nvGrpSpPr>
              <p:grpSpPr>
                <a:xfrm>
                  <a:off x="414064" y="1272958"/>
                  <a:ext cx="2570048" cy="1311258"/>
                  <a:chOff x="414064" y="1272958"/>
                  <a:chExt cx="2570048" cy="1311258"/>
                </a:xfrm>
              </p:grpSpPr>
              <p:grpSp>
                <p:nvGrpSpPr>
                  <p:cNvPr id="777" name="Group 776">
                    <a:extLst>
                      <a:ext uri="{FF2B5EF4-FFF2-40B4-BE49-F238E27FC236}">
                        <a16:creationId xmlns:a16="http://schemas.microsoft.com/office/drawing/2014/main" id="{5E716280-6FE0-4A0E-8338-A12030044CDE}"/>
                      </a:ext>
                    </a:extLst>
                  </p:cNvPr>
                  <p:cNvGrpSpPr/>
                  <p:nvPr/>
                </p:nvGrpSpPr>
                <p:grpSpPr>
                  <a:xfrm>
                    <a:off x="414064" y="1272958"/>
                    <a:ext cx="162045" cy="1218664"/>
                    <a:chOff x="414064" y="1272958"/>
                    <a:chExt cx="162045" cy="1218664"/>
                  </a:xfrm>
                </p:grpSpPr>
                <p:sp>
                  <p:nvSpPr>
                    <p:cNvPr id="766" name="Rectangle 16">
                      <a:extLst>
                        <a:ext uri="{FF2B5EF4-FFF2-40B4-BE49-F238E27FC236}">
                          <a16:creationId xmlns:a16="http://schemas.microsoft.com/office/drawing/2014/main" id="{E6433E12-9D22-1213-6755-6DBD762E6732}"/>
                        </a:ext>
                      </a:extLst>
                    </p:cNvPr>
                    <p:cNvSpPr>
                      <a:spLocks noChangeArrowheads="1"/>
                    </p:cNvSpPr>
                    <p:nvPr/>
                  </p:nvSpPr>
                  <p:spPr bwMode="auto">
                    <a:xfrm>
                      <a:off x="522094" y="2376172"/>
                      <a:ext cx="54015" cy="115450"/>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kern="0">
                          <a:solidFill>
                            <a:prstClr val="black"/>
                          </a:solidFill>
                          <a:cs typeface="Arial" panose="020B0604020202020204" pitchFamily="34" charset="0"/>
                        </a:rPr>
                        <a:t>0</a:t>
                      </a:r>
                      <a:endParaRPr lang="en-GB" altLang="en-US" sz="2400" kern="0">
                        <a:solidFill>
                          <a:prstClr val="black"/>
                        </a:solidFill>
                        <a:cs typeface="Arial" panose="020B0604020202020204" pitchFamily="34" charset="0"/>
                      </a:endParaRPr>
                    </a:p>
                  </p:txBody>
                </p:sp>
                <p:sp>
                  <p:nvSpPr>
                    <p:cNvPr id="767" name="Rectangle 17">
                      <a:extLst>
                        <a:ext uri="{FF2B5EF4-FFF2-40B4-BE49-F238E27FC236}">
                          <a16:creationId xmlns:a16="http://schemas.microsoft.com/office/drawing/2014/main" id="{91C2D8B6-0F18-F861-C98F-3199DCDCE164}"/>
                        </a:ext>
                      </a:extLst>
                    </p:cNvPr>
                    <p:cNvSpPr>
                      <a:spLocks noChangeArrowheads="1"/>
                    </p:cNvSpPr>
                    <p:nvPr/>
                  </p:nvSpPr>
                  <p:spPr bwMode="auto">
                    <a:xfrm>
                      <a:off x="468079" y="2259771"/>
                      <a:ext cx="108030" cy="115450"/>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10</a:t>
                      </a:r>
                      <a:endParaRPr lang="en-GB" altLang="en-US" sz="2400">
                        <a:solidFill>
                          <a:prstClr val="black"/>
                        </a:solidFill>
                        <a:cs typeface="Arial" panose="020B0604020202020204" pitchFamily="34" charset="0"/>
                      </a:endParaRPr>
                    </a:p>
                  </p:txBody>
                </p:sp>
                <p:sp>
                  <p:nvSpPr>
                    <p:cNvPr id="768" name="Rectangle 19">
                      <a:extLst>
                        <a:ext uri="{FF2B5EF4-FFF2-40B4-BE49-F238E27FC236}">
                          <a16:creationId xmlns:a16="http://schemas.microsoft.com/office/drawing/2014/main" id="{0E9B475B-2985-783C-F780-17F5D6713DE5}"/>
                        </a:ext>
                      </a:extLst>
                    </p:cNvPr>
                    <p:cNvSpPr>
                      <a:spLocks noChangeArrowheads="1"/>
                    </p:cNvSpPr>
                    <p:nvPr/>
                  </p:nvSpPr>
                  <p:spPr bwMode="auto">
                    <a:xfrm>
                      <a:off x="468079" y="2151662"/>
                      <a:ext cx="108030" cy="115450"/>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20</a:t>
                      </a:r>
                      <a:endParaRPr lang="en-GB" altLang="en-US" sz="2400">
                        <a:solidFill>
                          <a:prstClr val="black"/>
                        </a:solidFill>
                        <a:cs typeface="Arial" panose="020B0604020202020204" pitchFamily="34" charset="0"/>
                      </a:endParaRPr>
                    </a:p>
                  </p:txBody>
                </p:sp>
                <p:sp>
                  <p:nvSpPr>
                    <p:cNvPr id="769" name="Rectangle 21">
                      <a:extLst>
                        <a:ext uri="{FF2B5EF4-FFF2-40B4-BE49-F238E27FC236}">
                          <a16:creationId xmlns:a16="http://schemas.microsoft.com/office/drawing/2014/main" id="{ABDF4FCE-C96A-C96A-C523-B8B28EFC890A}"/>
                        </a:ext>
                      </a:extLst>
                    </p:cNvPr>
                    <p:cNvSpPr>
                      <a:spLocks noChangeArrowheads="1"/>
                    </p:cNvSpPr>
                    <p:nvPr/>
                  </p:nvSpPr>
                  <p:spPr bwMode="auto">
                    <a:xfrm>
                      <a:off x="468079" y="2042483"/>
                      <a:ext cx="108030" cy="115450"/>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30</a:t>
                      </a:r>
                      <a:endParaRPr lang="en-GB" altLang="en-US" sz="2400">
                        <a:solidFill>
                          <a:prstClr val="black"/>
                        </a:solidFill>
                        <a:cs typeface="Arial" panose="020B0604020202020204" pitchFamily="34" charset="0"/>
                      </a:endParaRPr>
                    </a:p>
                  </p:txBody>
                </p:sp>
                <p:sp>
                  <p:nvSpPr>
                    <p:cNvPr id="770" name="Rectangle 23">
                      <a:extLst>
                        <a:ext uri="{FF2B5EF4-FFF2-40B4-BE49-F238E27FC236}">
                          <a16:creationId xmlns:a16="http://schemas.microsoft.com/office/drawing/2014/main" id="{6597F660-F288-F55B-2C8B-08A5E6831893}"/>
                        </a:ext>
                      </a:extLst>
                    </p:cNvPr>
                    <p:cNvSpPr>
                      <a:spLocks noChangeArrowheads="1"/>
                    </p:cNvSpPr>
                    <p:nvPr/>
                  </p:nvSpPr>
                  <p:spPr bwMode="auto">
                    <a:xfrm>
                      <a:off x="468079" y="1934371"/>
                      <a:ext cx="108030" cy="115450"/>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40</a:t>
                      </a:r>
                      <a:endParaRPr lang="en-GB" altLang="en-US" sz="2400">
                        <a:solidFill>
                          <a:prstClr val="black"/>
                        </a:solidFill>
                        <a:cs typeface="Arial" panose="020B0604020202020204" pitchFamily="34" charset="0"/>
                      </a:endParaRPr>
                    </a:p>
                  </p:txBody>
                </p:sp>
                <p:sp>
                  <p:nvSpPr>
                    <p:cNvPr id="771" name="Rectangle 25">
                      <a:extLst>
                        <a:ext uri="{FF2B5EF4-FFF2-40B4-BE49-F238E27FC236}">
                          <a16:creationId xmlns:a16="http://schemas.microsoft.com/office/drawing/2014/main" id="{03F787C2-1B3E-374C-45DD-DD5B5B7C2F07}"/>
                        </a:ext>
                      </a:extLst>
                    </p:cNvPr>
                    <p:cNvSpPr>
                      <a:spLocks noChangeArrowheads="1"/>
                    </p:cNvSpPr>
                    <p:nvPr/>
                  </p:nvSpPr>
                  <p:spPr bwMode="auto">
                    <a:xfrm>
                      <a:off x="468079" y="1822854"/>
                      <a:ext cx="108030" cy="115450"/>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50</a:t>
                      </a:r>
                      <a:endParaRPr lang="en-GB" altLang="en-US" sz="2400">
                        <a:solidFill>
                          <a:prstClr val="black"/>
                        </a:solidFill>
                        <a:cs typeface="Arial" panose="020B0604020202020204" pitchFamily="34" charset="0"/>
                      </a:endParaRPr>
                    </a:p>
                  </p:txBody>
                </p:sp>
                <p:sp>
                  <p:nvSpPr>
                    <p:cNvPr id="772" name="Rectangle 27">
                      <a:extLst>
                        <a:ext uri="{FF2B5EF4-FFF2-40B4-BE49-F238E27FC236}">
                          <a16:creationId xmlns:a16="http://schemas.microsoft.com/office/drawing/2014/main" id="{E6633892-F391-D53F-65E1-06C9CD1BAC96}"/>
                        </a:ext>
                      </a:extLst>
                    </p:cNvPr>
                    <p:cNvSpPr>
                      <a:spLocks noChangeArrowheads="1"/>
                    </p:cNvSpPr>
                    <p:nvPr/>
                  </p:nvSpPr>
                  <p:spPr bwMode="auto">
                    <a:xfrm>
                      <a:off x="468079" y="1713099"/>
                      <a:ext cx="108030" cy="115450"/>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60</a:t>
                      </a:r>
                      <a:endParaRPr lang="en-GB" altLang="en-US" sz="2400">
                        <a:solidFill>
                          <a:prstClr val="black"/>
                        </a:solidFill>
                        <a:cs typeface="Arial" panose="020B0604020202020204" pitchFamily="34" charset="0"/>
                      </a:endParaRPr>
                    </a:p>
                  </p:txBody>
                </p:sp>
                <p:sp>
                  <p:nvSpPr>
                    <p:cNvPr id="773" name="Rectangle 29">
                      <a:extLst>
                        <a:ext uri="{FF2B5EF4-FFF2-40B4-BE49-F238E27FC236}">
                          <a16:creationId xmlns:a16="http://schemas.microsoft.com/office/drawing/2014/main" id="{B6B7AF24-6379-50DE-7EF7-87D79F56DF16}"/>
                        </a:ext>
                      </a:extLst>
                    </p:cNvPr>
                    <p:cNvSpPr>
                      <a:spLocks noChangeArrowheads="1"/>
                    </p:cNvSpPr>
                    <p:nvPr/>
                  </p:nvSpPr>
                  <p:spPr bwMode="auto">
                    <a:xfrm>
                      <a:off x="468079" y="1602524"/>
                      <a:ext cx="108030" cy="115450"/>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70</a:t>
                      </a:r>
                      <a:endParaRPr lang="en-GB" altLang="en-US" sz="2400">
                        <a:solidFill>
                          <a:prstClr val="black"/>
                        </a:solidFill>
                        <a:cs typeface="Arial" panose="020B0604020202020204" pitchFamily="34" charset="0"/>
                      </a:endParaRPr>
                    </a:p>
                  </p:txBody>
                </p:sp>
                <p:sp>
                  <p:nvSpPr>
                    <p:cNvPr id="774" name="Rectangle 31">
                      <a:extLst>
                        <a:ext uri="{FF2B5EF4-FFF2-40B4-BE49-F238E27FC236}">
                          <a16:creationId xmlns:a16="http://schemas.microsoft.com/office/drawing/2014/main" id="{43D794CA-12F7-1A00-E1B9-FBD99FC0BBD0}"/>
                        </a:ext>
                      </a:extLst>
                    </p:cNvPr>
                    <p:cNvSpPr>
                      <a:spLocks noChangeArrowheads="1"/>
                    </p:cNvSpPr>
                    <p:nvPr/>
                  </p:nvSpPr>
                  <p:spPr bwMode="auto">
                    <a:xfrm>
                      <a:off x="468079" y="1495109"/>
                      <a:ext cx="108030" cy="115450"/>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80</a:t>
                      </a:r>
                      <a:endParaRPr lang="en-GB" altLang="en-US" sz="2400">
                        <a:solidFill>
                          <a:prstClr val="black"/>
                        </a:solidFill>
                        <a:cs typeface="Arial" panose="020B0604020202020204" pitchFamily="34" charset="0"/>
                      </a:endParaRPr>
                    </a:p>
                  </p:txBody>
                </p:sp>
                <p:sp>
                  <p:nvSpPr>
                    <p:cNvPr id="775" name="Rectangle 33">
                      <a:extLst>
                        <a:ext uri="{FF2B5EF4-FFF2-40B4-BE49-F238E27FC236}">
                          <a16:creationId xmlns:a16="http://schemas.microsoft.com/office/drawing/2014/main" id="{3A560622-6410-0333-4729-3812669AA36C}"/>
                        </a:ext>
                      </a:extLst>
                    </p:cNvPr>
                    <p:cNvSpPr>
                      <a:spLocks noChangeArrowheads="1"/>
                    </p:cNvSpPr>
                    <p:nvPr/>
                  </p:nvSpPr>
                  <p:spPr bwMode="auto">
                    <a:xfrm>
                      <a:off x="468079" y="1380189"/>
                      <a:ext cx="108030" cy="115450"/>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90</a:t>
                      </a:r>
                      <a:endParaRPr lang="en-GB" altLang="en-US" sz="2400">
                        <a:solidFill>
                          <a:prstClr val="black"/>
                        </a:solidFill>
                        <a:cs typeface="Arial" panose="020B0604020202020204" pitchFamily="34" charset="0"/>
                      </a:endParaRPr>
                    </a:p>
                  </p:txBody>
                </p:sp>
                <p:sp>
                  <p:nvSpPr>
                    <p:cNvPr id="776" name="Rectangle 126">
                      <a:extLst>
                        <a:ext uri="{FF2B5EF4-FFF2-40B4-BE49-F238E27FC236}">
                          <a16:creationId xmlns:a16="http://schemas.microsoft.com/office/drawing/2014/main" id="{8EF2E81F-A82D-C41C-1BD7-271EA6C65362}"/>
                        </a:ext>
                      </a:extLst>
                    </p:cNvPr>
                    <p:cNvSpPr>
                      <a:spLocks noChangeArrowheads="1"/>
                    </p:cNvSpPr>
                    <p:nvPr/>
                  </p:nvSpPr>
                  <p:spPr bwMode="auto">
                    <a:xfrm>
                      <a:off x="414064" y="1272958"/>
                      <a:ext cx="162045" cy="115450"/>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100</a:t>
                      </a:r>
                      <a:endParaRPr lang="en-GB" altLang="en-US" sz="2400">
                        <a:solidFill>
                          <a:prstClr val="black"/>
                        </a:solidFill>
                        <a:cs typeface="Arial" panose="020B0604020202020204" pitchFamily="34" charset="0"/>
                      </a:endParaRPr>
                    </a:p>
                  </p:txBody>
                </p:sp>
              </p:grpSp>
              <p:grpSp>
                <p:nvGrpSpPr>
                  <p:cNvPr id="1410" name="Group 1409">
                    <a:extLst>
                      <a:ext uri="{FF2B5EF4-FFF2-40B4-BE49-F238E27FC236}">
                        <a16:creationId xmlns:a16="http://schemas.microsoft.com/office/drawing/2014/main" id="{2E2894D4-6241-AF39-0776-EFD38FA5EBA9}"/>
                      </a:ext>
                    </a:extLst>
                  </p:cNvPr>
                  <p:cNvGrpSpPr/>
                  <p:nvPr/>
                </p:nvGrpSpPr>
                <p:grpSpPr>
                  <a:xfrm>
                    <a:off x="565856" y="1320533"/>
                    <a:ext cx="2418256" cy="1263683"/>
                    <a:chOff x="4003251" y="3035752"/>
                    <a:chExt cx="2701476" cy="1383661"/>
                  </a:xfrm>
                </p:grpSpPr>
                <p:sp>
                  <p:nvSpPr>
                    <p:cNvPr id="1333" name="Freeform: Shape 801">
                      <a:extLst>
                        <a:ext uri="{FF2B5EF4-FFF2-40B4-BE49-F238E27FC236}">
                          <a16:creationId xmlns:a16="http://schemas.microsoft.com/office/drawing/2014/main" id="{ADA458D5-F417-B7EF-AD9B-832705B2C947}"/>
                        </a:ext>
                      </a:extLst>
                    </p:cNvPr>
                    <p:cNvSpPr/>
                    <p:nvPr/>
                  </p:nvSpPr>
                  <p:spPr>
                    <a:xfrm>
                      <a:off x="4052539" y="3043190"/>
                      <a:ext cx="2600325" cy="1209675"/>
                    </a:xfrm>
                    <a:custGeom>
                      <a:avLst/>
                      <a:gdLst>
                        <a:gd name="connsiteX0" fmla="*/ 0 w 2600325"/>
                        <a:gd name="connsiteY0" fmla="*/ 0 h 1209675"/>
                        <a:gd name="connsiteX1" fmla="*/ 0 w 2600325"/>
                        <a:gd name="connsiteY1" fmla="*/ 1209675 h 1209675"/>
                        <a:gd name="connsiteX2" fmla="*/ 2600325 w 2600325"/>
                        <a:gd name="connsiteY2" fmla="*/ 1209675 h 1209675"/>
                      </a:gdLst>
                      <a:ahLst/>
                      <a:cxnLst>
                        <a:cxn ang="0">
                          <a:pos x="connsiteX0" y="connsiteY0"/>
                        </a:cxn>
                        <a:cxn ang="0">
                          <a:pos x="connsiteX1" y="connsiteY1"/>
                        </a:cxn>
                        <a:cxn ang="0">
                          <a:pos x="connsiteX2" y="connsiteY2"/>
                        </a:cxn>
                      </a:cxnLst>
                      <a:rect l="l" t="t" r="r" b="b"/>
                      <a:pathLst>
                        <a:path w="2600325" h="1209675">
                          <a:moveTo>
                            <a:pt x="0" y="0"/>
                          </a:moveTo>
                          <a:lnTo>
                            <a:pt x="0" y="1209675"/>
                          </a:lnTo>
                          <a:lnTo>
                            <a:pt x="2600325" y="1209675"/>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cxnSp>
                  <p:nvCxnSpPr>
                    <p:cNvPr id="1334" name="Straight Connector 1333">
                      <a:extLst>
                        <a:ext uri="{FF2B5EF4-FFF2-40B4-BE49-F238E27FC236}">
                          <a16:creationId xmlns:a16="http://schemas.microsoft.com/office/drawing/2014/main" id="{106408CA-6638-9C1B-A7A7-A846E7F0DE06}"/>
                        </a:ext>
                      </a:extLst>
                    </p:cNvPr>
                    <p:cNvCxnSpPr/>
                    <p:nvPr/>
                  </p:nvCxnSpPr>
                  <p:spPr>
                    <a:xfrm>
                      <a:off x="4027353" y="3045167"/>
                      <a:ext cx="27432" cy="0"/>
                    </a:xfrm>
                    <a:prstGeom prst="line">
                      <a:avLst/>
                    </a:prstGeom>
                    <a:noFill/>
                    <a:ln w="12700" cap="flat">
                      <a:solidFill>
                        <a:srgbClr val="000000"/>
                      </a:solidFill>
                      <a:prstDash val="solid"/>
                      <a:miter/>
                    </a:ln>
                  </p:spPr>
                </p:cxnSp>
                <p:cxnSp>
                  <p:nvCxnSpPr>
                    <p:cNvPr id="1335" name="Straight Connector 1334">
                      <a:extLst>
                        <a:ext uri="{FF2B5EF4-FFF2-40B4-BE49-F238E27FC236}">
                          <a16:creationId xmlns:a16="http://schemas.microsoft.com/office/drawing/2014/main" id="{7F7C8943-A52B-71CC-134D-950A128C2B21}"/>
                        </a:ext>
                      </a:extLst>
                    </p:cNvPr>
                    <p:cNvCxnSpPr/>
                    <p:nvPr/>
                  </p:nvCxnSpPr>
                  <p:spPr>
                    <a:xfrm>
                      <a:off x="4027353" y="3166611"/>
                      <a:ext cx="27432" cy="0"/>
                    </a:xfrm>
                    <a:prstGeom prst="line">
                      <a:avLst/>
                    </a:prstGeom>
                    <a:noFill/>
                    <a:ln w="12700" cap="flat">
                      <a:solidFill>
                        <a:srgbClr val="000000"/>
                      </a:solidFill>
                      <a:prstDash val="solid"/>
                      <a:miter/>
                    </a:ln>
                  </p:spPr>
                </p:cxnSp>
                <p:cxnSp>
                  <p:nvCxnSpPr>
                    <p:cNvPr id="1336" name="Straight Connector 1335">
                      <a:extLst>
                        <a:ext uri="{FF2B5EF4-FFF2-40B4-BE49-F238E27FC236}">
                          <a16:creationId xmlns:a16="http://schemas.microsoft.com/office/drawing/2014/main" id="{4C99DE14-0083-28F9-D963-7FA2AABC7880}"/>
                        </a:ext>
                      </a:extLst>
                    </p:cNvPr>
                    <p:cNvCxnSpPr/>
                    <p:nvPr/>
                  </p:nvCxnSpPr>
                  <p:spPr>
                    <a:xfrm>
                      <a:off x="4027353" y="3286107"/>
                      <a:ext cx="27432" cy="0"/>
                    </a:xfrm>
                    <a:prstGeom prst="line">
                      <a:avLst/>
                    </a:prstGeom>
                    <a:noFill/>
                    <a:ln w="12700" cap="flat">
                      <a:solidFill>
                        <a:srgbClr val="000000"/>
                      </a:solidFill>
                      <a:prstDash val="solid"/>
                      <a:miter/>
                    </a:ln>
                  </p:spPr>
                </p:cxnSp>
                <p:cxnSp>
                  <p:nvCxnSpPr>
                    <p:cNvPr id="1337" name="Straight Connector 1336">
                      <a:extLst>
                        <a:ext uri="{FF2B5EF4-FFF2-40B4-BE49-F238E27FC236}">
                          <a16:creationId xmlns:a16="http://schemas.microsoft.com/office/drawing/2014/main" id="{1F0C0F52-F33D-CE17-4359-919E690E99B6}"/>
                        </a:ext>
                      </a:extLst>
                    </p:cNvPr>
                    <p:cNvCxnSpPr/>
                    <p:nvPr/>
                  </p:nvCxnSpPr>
                  <p:spPr>
                    <a:xfrm>
                      <a:off x="4027353" y="3407551"/>
                      <a:ext cx="27432" cy="0"/>
                    </a:xfrm>
                    <a:prstGeom prst="line">
                      <a:avLst/>
                    </a:prstGeom>
                    <a:noFill/>
                    <a:ln w="12700" cap="flat">
                      <a:solidFill>
                        <a:srgbClr val="000000"/>
                      </a:solidFill>
                      <a:prstDash val="solid"/>
                      <a:miter/>
                    </a:ln>
                  </p:spPr>
                </p:cxnSp>
                <p:cxnSp>
                  <p:nvCxnSpPr>
                    <p:cNvPr id="1338" name="Straight Connector 1337">
                      <a:extLst>
                        <a:ext uri="{FF2B5EF4-FFF2-40B4-BE49-F238E27FC236}">
                          <a16:creationId xmlns:a16="http://schemas.microsoft.com/office/drawing/2014/main" id="{DAB39961-8D97-65E8-6067-DFF94723A36A}"/>
                        </a:ext>
                      </a:extLst>
                    </p:cNvPr>
                    <p:cNvCxnSpPr/>
                    <p:nvPr/>
                  </p:nvCxnSpPr>
                  <p:spPr>
                    <a:xfrm>
                      <a:off x="4027353" y="3529952"/>
                      <a:ext cx="27432" cy="0"/>
                    </a:xfrm>
                    <a:prstGeom prst="line">
                      <a:avLst/>
                    </a:prstGeom>
                    <a:noFill/>
                    <a:ln w="12700" cap="flat">
                      <a:solidFill>
                        <a:srgbClr val="000000"/>
                      </a:solidFill>
                      <a:prstDash val="solid"/>
                      <a:miter/>
                    </a:ln>
                  </p:spPr>
                </p:cxnSp>
                <p:cxnSp>
                  <p:nvCxnSpPr>
                    <p:cNvPr id="1339" name="Straight Connector 1338">
                      <a:extLst>
                        <a:ext uri="{FF2B5EF4-FFF2-40B4-BE49-F238E27FC236}">
                          <a16:creationId xmlns:a16="http://schemas.microsoft.com/office/drawing/2014/main" id="{945E5A11-6696-CEA9-8745-92DC42103E9C}"/>
                        </a:ext>
                      </a:extLst>
                    </p:cNvPr>
                    <p:cNvCxnSpPr/>
                    <p:nvPr/>
                  </p:nvCxnSpPr>
                  <p:spPr>
                    <a:xfrm>
                      <a:off x="4027353" y="3651396"/>
                      <a:ext cx="27432" cy="0"/>
                    </a:xfrm>
                    <a:prstGeom prst="line">
                      <a:avLst/>
                    </a:prstGeom>
                    <a:noFill/>
                    <a:ln w="12700" cap="flat">
                      <a:solidFill>
                        <a:srgbClr val="000000"/>
                      </a:solidFill>
                      <a:prstDash val="solid"/>
                      <a:miter/>
                    </a:ln>
                  </p:spPr>
                </p:cxnSp>
                <p:cxnSp>
                  <p:nvCxnSpPr>
                    <p:cNvPr id="1340" name="Straight Connector 1339">
                      <a:extLst>
                        <a:ext uri="{FF2B5EF4-FFF2-40B4-BE49-F238E27FC236}">
                          <a16:creationId xmlns:a16="http://schemas.microsoft.com/office/drawing/2014/main" id="{9D8BBE7E-0429-73AE-5784-2455A7DE8F49}"/>
                        </a:ext>
                      </a:extLst>
                    </p:cNvPr>
                    <p:cNvCxnSpPr/>
                    <p:nvPr/>
                  </p:nvCxnSpPr>
                  <p:spPr>
                    <a:xfrm>
                      <a:off x="4027353" y="3770892"/>
                      <a:ext cx="27432" cy="0"/>
                    </a:xfrm>
                    <a:prstGeom prst="line">
                      <a:avLst/>
                    </a:prstGeom>
                    <a:noFill/>
                    <a:ln w="12700" cap="flat">
                      <a:solidFill>
                        <a:srgbClr val="000000"/>
                      </a:solidFill>
                      <a:prstDash val="solid"/>
                      <a:miter/>
                    </a:ln>
                  </p:spPr>
                </p:cxnSp>
                <p:cxnSp>
                  <p:nvCxnSpPr>
                    <p:cNvPr id="1341" name="Straight Connector 1340">
                      <a:extLst>
                        <a:ext uri="{FF2B5EF4-FFF2-40B4-BE49-F238E27FC236}">
                          <a16:creationId xmlns:a16="http://schemas.microsoft.com/office/drawing/2014/main" id="{9CF7228D-42E1-EC3F-7A9B-0B09F4E2F660}"/>
                        </a:ext>
                      </a:extLst>
                    </p:cNvPr>
                    <p:cNvCxnSpPr/>
                    <p:nvPr/>
                  </p:nvCxnSpPr>
                  <p:spPr>
                    <a:xfrm>
                      <a:off x="4027353" y="3892336"/>
                      <a:ext cx="27432" cy="0"/>
                    </a:xfrm>
                    <a:prstGeom prst="line">
                      <a:avLst/>
                    </a:prstGeom>
                    <a:noFill/>
                    <a:ln w="12700" cap="flat">
                      <a:solidFill>
                        <a:srgbClr val="000000"/>
                      </a:solidFill>
                      <a:prstDash val="solid"/>
                      <a:miter/>
                    </a:ln>
                  </p:spPr>
                </p:cxnSp>
                <p:cxnSp>
                  <p:nvCxnSpPr>
                    <p:cNvPr id="1342" name="Straight Connector 1341">
                      <a:extLst>
                        <a:ext uri="{FF2B5EF4-FFF2-40B4-BE49-F238E27FC236}">
                          <a16:creationId xmlns:a16="http://schemas.microsoft.com/office/drawing/2014/main" id="{2EAC025B-466E-EDDA-21AE-667938503C44}"/>
                        </a:ext>
                      </a:extLst>
                    </p:cNvPr>
                    <p:cNvCxnSpPr/>
                    <p:nvPr/>
                  </p:nvCxnSpPr>
                  <p:spPr>
                    <a:xfrm>
                      <a:off x="4027353" y="4010940"/>
                      <a:ext cx="27432" cy="0"/>
                    </a:xfrm>
                    <a:prstGeom prst="line">
                      <a:avLst/>
                    </a:prstGeom>
                    <a:noFill/>
                    <a:ln w="12700" cap="flat">
                      <a:solidFill>
                        <a:srgbClr val="000000"/>
                      </a:solidFill>
                      <a:prstDash val="solid"/>
                      <a:miter/>
                    </a:ln>
                  </p:spPr>
                </p:cxnSp>
                <p:cxnSp>
                  <p:nvCxnSpPr>
                    <p:cNvPr id="1343" name="Straight Connector 1342">
                      <a:extLst>
                        <a:ext uri="{FF2B5EF4-FFF2-40B4-BE49-F238E27FC236}">
                          <a16:creationId xmlns:a16="http://schemas.microsoft.com/office/drawing/2014/main" id="{1026EE77-BCD7-168D-41C5-D1C85801E15D}"/>
                        </a:ext>
                      </a:extLst>
                    </p:cNvPr>
                    <p:cNvCxnSpPr/>
                    <p:nvPr/>
                  </p:nvCxnSpPr>
                  <p:spPr>
                    <a:xfrm>
                      <a:off x="4027353" y="4130436"/>
                      <a:ext cx="27432" cy="0"/>
                    </a:xfrm>
                    <a:prstGeom prst="line">
                      <a:avLst/>
                    </a:prstGeom>
                    <a:noFill/>
                    <a:ln w="12700" cap="flat">
                      <a:solidFill>
                        <a:srgbClr val="000000"/>
                      </a:solidFill>
                      <a:prstDash val="solid"/>
                      <a:miter/>
                    </a:ln>
                  </p:spPr>
                </p:cxnSp>
                <p:cxnSp>
                  <p:nvCxnSpPr>
                    <p:cNvPr id="1344" name="Straight Connector 1343">
                      <a:extLst>
                        <a:ext uri="{FF2B5EF4-FFF2-40B4-BE49-F238E27FC236}">
                          <a16:creationId xmlns:a16="http://schemas.microsoft.com/office/drawing/2014/main" id="{86F16B88-FBC9-5E9C-224F-3F5CC3942F61}"/>
                        </a:ext>
                      </a:extLst>
                    </p:cNvPr>
                    <p:cNvCxnSpPr/>
                    <p:nvPr/>
                  </p:nvCxnSpPr>
                  <p:spPr>
                    <a:xfrm>
                      <a:off x="4027353" y="4251880"/>
                      <a:ext cx="27432" cy="0"/>
                    </a:xfrm>
                    <a:prstGeom prst="line">
                      <a:avLst/>
                    </a:prstGeom>
                    <a:noFill/>
                    <a:ln w="12700" cap="flat">
                      <a:solidFill>
                        <a:srgbClr val="000000"/>
                      </a:solidFill>
                      <a:prstDash val="solid"/>
                      <a:miter/>
                    </a:ln>
                  </p:spPr>
                </p:cxnSp>
                <p:cxnSp>
                  <p:nvCxnSpPr>
                    <p:cNvPr id="1345" name="Straight Connector 1344">
                      <a:extLst>
                        <a:ext uri="{FF2B5EF4-FFF2-40B4-BE49-F238E27FC236}">
                          <a16:creationId xmlns:a16="http://schemas.microsoft.com/office/drawing/2014/main" id="{07E74C31-B81E-CFB3-C856-C32B86D11CEB}"/>
                        </a:ext>
                      </a:extLst>
                    </p:cNvPr>
                    <p:cNvCxnSpPr>
                      <a:cxnSpLocks/>
                    </p:cNvCxnSpPr>
                    <p:nvPr/>
                  </p:nvCxnSpPr>
                  <p:spPr>
                    <a:xfrm rot="16200000">
                      <a:off x="4039789" y="4268582"/>
                      <a:ext cx="27432" cy="0"/>
                    </a:xfrm>
                    <a:prstGeom prst="line">
                      <a:avLst/>
                    </a:prstGeom>
                    <a:noFill/>
                    <a:ln w="12700" cap="flat">
                      <a:solidFill>
                        <a:srgbClr val="000000"/>
                      </a:solidFill>
                      <a:prstDash val="solid"/>
                      <a:miter/>
                    </a:ln>
                  </p:spPr>
                </p:cxnSp>
                <p:cxnSp>
                  <p:nvCxnSpPr>
                    <p:cNvPr id="1347" name="Straight Connector 1346">
                      <a:extLst>
                        <a:ext uri="{FF2B5EF4-FFF2-40B4-BE49-F238E27FC236}">
                          <a16:creationId xmlns:a16="http://schemas.microsoft.com/office/drawing/2014/main" id="{25631DC9-84AC-E6E2-5761-15584E003349}"/>
                        </a:ext>
                      </a:extLst>
                    </p:cNvPr>
                    <p:cNvCxnSpPr>
                      <a:cxnSpLocks/>
                    </p:cNvCxnSpPr>
                    <p:nvPr/>
                  </p:nvCxnSpPr>
                  <p:spPr>
                    <a:xfrm rot="16200000">
                      <a:off x="4213621" y="4268582"/>
                      <a:ext cx="27432" cy="0"/>
                    </a:xfrm>
                    <a:prstGeom prst="line">
                      <a:avLst/>
                    </a:prstGeom>
                    <a:noFill/>
                    <a:ln w="12700" cap="flat">
                      <a:solidFill>
                        <a:srgbClr val="000000"/>
                      </a:solidFill>
                      <a:prstDash val="solid"/>
                      <a:miter/>
                    </a:ln>
                  </p:spPr>
                </p:cxnSp>
                <p:cxnSp>
                  <p:nvCxnSpPr>
                    <p:cNvPr id="1349" name="Straight Connector 1348">
                      <a:extLst>
                        <a:ext uri="{FF2B5EF4-FFF2-40B4-BE49-F238E27FC236}">
                          <a16:creationId xmlns:a16="http://schemas.microsoft.com/office/drawing/2014/main" id="{7C9156E9-DAE8-65E7-AE28-5214A64F33C7}"/>
                        </a:ext>
                      </a:extLst>
                    </p:cNvPr>
                    <p:cNvCxnSpPr>
                      <a:cxnSpLocks/>
                    </p:cNvCxnSpPr>
                    <p:nvPr/>
                  </p:nvCxnSpPr>
                  <p:spPr>
                    <a:xfrm rot="16200000">
                      <a:off x="4389832" y="4268582"/>
                      <a:ext cx="27432" cy="0"/>
                    </a:xfrm>
                    <a:prstGeom prst="line">
                      <a:avLst/>
                    </a:prstGeom>
                    <a:noFill/>
                    <a:ln w="12700" cap="flat">
                      <a:solidFill>
                        <a:srgbClr val="000000"/>
                      </a:solidFill>
                      <a:prstDash val="solid"/>
                      <a:miter/>
                    </a:ln>
                  </p:spPr>
                </p:cxnSp>
                <p:cxnSp>
                  <p:nvCxnSpPr>
                    <p:cNvPr id="1351" name="Straight Connector 1350">
                      <a:extLst>
                        <a:ext uri="{FF2B5EF4-FFF2-40B4-BE49-F238E27FC236}">
                          <a16:creationId xmlns:a16="http://schemas.microsoft.com/office/drawing/2014/main" id="{6148DD18-3831-85F2-F35D-036B3283F2A3}"/>
                        </a:ext>
                      </a:extLst>
                    </p:cNvPr>
                    <p:cNvCxnSpPr>
                      <a:cxnSpLocks/>
                    </p:cNvCxnSpPr>
                    <p:nvPr/>
                  </p:nvCxnSpPr>
                  <p:spPr>
                    <a:xfrm rot="16200000">
                      <a:off x="4563664" y="4268582"/>
                      <a:ext cx="27432" cy="0"/>
                    </a:xfrm>
                    <a:prstGeom prst="line">
                      <a:avLst/>
                    </a:prstGeom>
                    <a:noFill/>
                    <a:ln w="12700" cap="flat">
                      <a:solidFill>
                        <a:srgbClr val="000000"/>
                      </a:solidFill>
                      <a:prstDash val="solid"/>
                      <a:miter/>
                    </a:ln>
                  </p:spPr>
                </p:cxnSp>
                <p:cxnSp>
                  <p:nvCxnSpPr>
                    <p:cNvPr id="1353" name="Straight Connector 1352">
                      <a:extLst>
                        <a:ext uri="{FF2B5EF4-FFF2-40B4-BE49-F238E27FC236}">
                          <a16:creationId xmlns:a16="http://schemas.microsoft.com/office/drawing/2014/main" id="{E00865B9-39D9-07D0-9C48-3D24C3412990}"/>
                        </a:ext>
                      </a:extLst>
                    </p:cNvPr>
                    <p:cNvCxnSpPr>
                      <a:cxnSpLocks/>
                    </p:cNvCxnSpPr>
                    <p:nvPr/>
                  </p:nvCxnSpPr>
                  <p:spPr>
                    <a:xfrm rot="16200000">
                      <a:off x="4734218" y="4268582"/>
                      <a:ext cx="27432" cy="0"/>
                    </a:xfrm>
                    <a:prstGeom prst="line">
                      <a:avLst/>
                    </a:prstGeom>
                    <a:noFill/>
                    <a:ln w="12700" cap="flat">
                      <a:solidFill>
                        <a:srgbClr val="000000"/>
                      </a:solidFill>
                      <a:prstDash val="solid"/>
                      <a:miter/>
                    </a:ln>
                  </p:spPr>
                </p:cxnSp>
                <p:cxnSp>
                  <p:nvCxnSpPr>
                    <p:cNvPr id="1355" name="Straight Connector 1354">
                      <a:extLst>
                        <a:ext uri="{FF2B5EF4-FFF2-40B4-BE49-F238E27FC236}">
                          <a16:creationId xmlns:a16="http://schemas.microsoft.com/office/drawing/2014/main" id="{969BA176-EC99-8AE5-7187-1E514C35AEB3}"/>
                        </a:ext>
                      </a:extLst>
                    </p:cNvPr>
                    <p:cNvCxnSpPr>
                      <a:cxnSpLocks/>
                    </p:cNvCxnSpPr>
                    <p:nvPr/>
                  </p:nvCxnSpPr>
                  <p:spPr>
                    <a:xfrm rot="16200000">
                      <a:off x="4908050" y="4268582"/>
                      <a:ext cx="27432" cy="0"/>
                    </a:xfrm>
                    <a:prstGeom prst="line">
                      <a:avLst/>
                    </a:prstGeom>
                    <a:noFill/>
                    <a:ln w="12700" cap="flat">
                      <a:solidFill>
                        <a:srgbClr val="000000"/>
                      </a:solidFill>
                      <a:prstDash val="solid"/>
                      <a:miter/>
                    </a:ln>
                  </p:spPr>
                </p:cxnSp>
                <p:cxnSp>
                  <p:nvCxnSpPr>
                    <p:cNvPr id="1357" name="Straight Connector 1356">
                      <a:extLst>
                        <a:ext uri="{FF2B5EF4-FFF2-40B4-BE49-F238E27FC236}">
                          <a16:creationId xmlns:a16="http://schemas.microsoft.com/office/drawing/2014/main" id="{D24BEC23-01F4-FF39-8811-7F9E570F5920}"/>
                        </a:ext>
                      </a:extLst>
                    </p:cNvPr>
                    <p:cNvCxnSpPr>
                      <a:cxnSpLocks/>
                    </p:cNvCxnSpPr>
                    <p:nvPr/>
                  </p:nvCxnSpPr>
                  <p:spPr>
                    <a:xfrm rot="16200000">
                      <a:off x="5084261" y="4268582"/>
                      <a:ext cx="27432" cy="0"/>
                    </a:xfrm>
                    <a:prstGeom prst="line">
                      <a:avLst/>
                    </a:prstGeom>
                    <a:noFill/>
                    <a:ln w="12700" cap="flat">
                      <a:solidFill>
                        <a:srgbClr val="000000"/>
                      </a:solidFill>
                      <a:prstDash val="solid"/>
                      <a:miter/>
                    </a:ln>
                  </p:spPr>
                </p:cxnSp>
                <p:cxnSp>
                  <p:nvCxnSpPr>
                    <p:cNvPr id="1359" name="Straight Connector 1358">
                      <a:extLst>
                        <a:ext uri="{FF2B5EF4-FFF2-40B4-BE49-F238E27FC236}">
                          <a16:creationId xmlns:a16="http://schemas.microsoft.com/office/drawing/2014/main" id="{0373E5DD-2FDD-AA79-AA3D-BD77552AC10A}"/>
                        </a:ext>
                      </a:extLst>
                    </p:cNvPr>
                    <p:cNvCxnSpPr>
                      <a:cxnSpLocks/>
                    </p:cNvCxnSpPr>
                    <p:nvPr/>
                  </p:nvCxnSpPr>
                  <p:spPr>
                    <a:xfrm rot="16200000">
                      <a:off x="5258093" y="4268582"/>
                      <a:ext cx="27432" cy="0"/>
                    </a:xfrm>
                    <a:prstGeom prst="line">
                      <a:avLst/>
                    </a:prstGeom>
                    <a:noFill/>
                    <a:ln w="12700" cap="flat">
                      <a:solidFill>
                        <a:srgbClr val="000000"/>
                      </a:solidFill>
                      <a:prstDash val="solid"/>
                      <a:miter/>
                    </a:ln>
                  </p:spPr>
                </p:cxnSp>
                <p:cxnSp>
                  <p:nvCxnSpPr>
                    <p:cNvPr id="1361" name="Straight Connector 1360">
                      <a:extLst>
                        <a:ext uri="{FF2B5EF4-FFF2-40B4-BE49-F238E27FC236}">
                          <a16:creationId xmlns:a16="http://schemas.microsoft.com/office/drawing/2014/main" id="{9F20544F-2B44-E133-6542-902C0F725875}"/>
                        </a:ext>
                      </a:extLst>
                    </p:cNvPr>
                    <p:cNvCxnSpPr>
                      <a:cxnSpLocks/>
                    </p:cNvCxnSpPr>
                    <p:nvPr/>
                  </p:nvCxnSpPr>
                  <p:spPr>
                    <a:xfrm rot="16200000">
                      <a:off x="5425776" y="4268582"/>
                      <a:ext cx="27432" cy="0"/>
                    </a:xfrm>
                    <a:prstGeom prst="line">
                      <a:avLst/>
                    </a:prstGeom>
                    <a:noFill/>
                    <a:ln w="12700" cap="flat">
                      <a:solidFill>
                        <a:srgbClr val="000000"/>
                      </a:solidFill>
                      <a:prstDash val="solid"/>
                      <a:miter/>
                    </a:ln>
                  </p:spPr>
                </p:cxnSp>
                <p:cxnSp>
                  <p:nvCxnSpPr>
                    <p:cNvPr id="1363" name="Straight Connector 1362">
                      <a:extLst>
                        <a:ext uri="{FF2B5EF4-FFF2-40B4-BE49-F238E27FC236}">
                          <a16:creationId xmlns:a16="http://schemas.microsoft.com/office/drawing/2014/main" id="{022C4870-22E2-7C70-3650-60D1CEA1AB63}"/>
                        </a:ext>
                      </a:extLst>
                    </p:cNvPr>
                    <p:cNvCxnSpPr>
                      <a:cxnSpLocks/>
                    </p:cNvCxnSpPr>
                    <p:nvPr/>
                  </p:nvCxnSpPr>
                  <p:spPr>
                    <a:xfrm rot="16200000">
                      <a:off x="5601987" y="4268582"/>
                      <a:ext cx="27432" cy="0"/>
                    </a:xfrm>
                    <a:prstGeom prst="line">
                      <a:avLst/>
                    </a:prstGeom>
                    <a:noFill/>
                    <a:ln w="12700" cap="flat">
                      <a:solidFill>
                        <a:srgbClr val="000000"/>
                      </a:solidFill>
                      <a:prstDash val="solid"/>
                      <a:miter/>
                    </a:ln>
                  </p:spPr>
                </p:cxnSp>
                <p:cxnSp>
                  <p:nvCxnSpPr>
                    <p:cNvPr id="1365" name="Straight Connector 1364">
                      <a:extLst>
                        <a:ext uri="{FF2B5EF4-FFF2-40B4-BE49-F238E27FC236}">
                          <a16:creationId xmlns:a16="http://schemas.microsoft.com/office/drawing/2014/main" id="{951EAC17-EAAF-E31B-5E2A-9DA676F13747}"/>
                        </a:ext>
                      </a:extLst>
                    </p:cNvPr>
                    <p:cNvCxnSpPr>
                      <a:cxnSpLocks/>
                    </p:cNvCxnSpPr>
                    <p:nvPr/>
                  </p:nvCxnSpPr>
                  <p:spPr>
                    <a:xfrm rot="16200000">
                      <a:off x="5775819" y="4268582"/>
                      <a:ext cx="27432" cy="0"/>
                    </a:xfrm>
                    <a:prstGeom prst="line">
                      <a:avLst/>
                    </a:prstGeom>
                    <a:noFill/>
                    <a:ln w="12700" cap="flat">
                      <a:solidFill>
                        <a:srgbClr val="000000"/>
                      </a:solidFill>
                      <a:prstDash val="solid"/>
                      <a:miter/>
                    </a:ln>
                  </p:spPr>
                </p:cxnSp>
                <p:cxnSp>
                  <p:nvCxnSpPr>
                    <p:cNvPr id="1367" name="Straight Connector 1366">
                      <a:extLst>
                        <a:ext uri="{FF2B5EF4-FFF2-40B4-BE49-F238E27FC236}">
                          <a16:creationId xmlns:a16="http://schemas.microsoft.com/office/drawing/2014/main" id="{17F5148F-0595-4582-F48D-413409BF91CE}"/>
                        </a:ext>
                      </a:extLst>
                    </p:cNvPr>
                    <p:cNvCxnSpPr>
                      <a:cxnSpLocks/>
                    </p:cNvCxnSpPr>
                    <p:nvPr/>
                  </p:nvCxnSpPr>
                  <p:spPr>
                    <a:xfrm rot="16200000">
                      <a:off x="5946373" y="4268582"/>
                      <a:ext cx="27432" cy="0"/>
                    </a:xfrm>
                    <a:prstGeom prst="line">
                      <a:avLst/>
                    </a:prstGeom>
                    <a:noFill/>
                    <a:ln w="12700" cap="flat">
                      <a:solidFill>
                        <a:srgbClr val="000000"/>
                      </a:solidFill>
                      <a:prstDash val="solid"/>
                      <a:miter/>
                    </a:ln>
                  </p:spPr>
                </p:cxnSp>
                <p:cxnSp>
                  <p:nvCxnSpPr>
                    <p:cNvPr id="1369" name="Straight Connector 1368">
                      <a:extLst>
                        <a:ext uri="{FF2B5EF4-FFF2-40B4-BE49-F238E27FC236}">
                          <a16:creationId xmlns:a16="http://schemas.microsoft.com/office/drawing/2014/main" id="{B578FD7A-053F-6534-706B-45A06C662A67}"/>
                        </a:ext>
                      </a:extLst>
                    </p:cNvPr>
                    <p:cNvCxnSpPr>
                      <a:cxnSpLocks/>
                    </p:cNvCxnSpPr>
                    <p:nvPr/>
                  </p:nvCxnSpPr>
                  <p:spPr>
                    <a:xfrm rot="16200000">
                      <a:off x="6120205" y="4268582"/>
                      <a:ext cx="27432" cy="0"/>
                    </a:xfrm>
                    <a:prstGeom prst="line">
                      <a:avLst/>
                    </a:prstGeom>
                    <a:noFill/>
                    <a:ln w="12700" cap="flat">
                      <a:solidFill>
                        <a:srgbClr val="000000"/>
                      </a:solidFill>
                      <a:prstDash val="solid"/>
                      <a:miter/>
                    </a:ln>
                  </p:spPr>
                </p:cxnSp>
                <p:cxnSp>
                  <p:nvCxnSpPr>
                    <p:cNvPr id="1371" name="Straight Connector 1370">
                      <a:extLst>
                        <a:ext uri="{FF2B5EF4-FFF2-40B4-BE49-F238E27FC236}">
                          <a16:creationId xmlns:a16="http://schemas.microsoft.com/office/drawing/2014/main" id="{F6403975-E786-CF85-373C-A6DC4B735792}"/>
                        </a:ext>
                      </a:extLst>
                    </p:cNvPr>
                    <p:cNvCxnSpPr>
                      <a:cxnSpLocks/>
                    </p:cNvCxnSpPr>
                    <p:nvPr/>
                  </p:nvCxnSpPr>
                  <p:spPr>
                    <a:xfrm rot="16200000">
                      <a:off x="6296416" y="4268582"/>
                      <a:ext cx="27432" cy="0"/>
                    </a:xfrm>
                    <a:prstGeom prst="line">
                      <a:avLst/>
                    </a:prstGeom>
                    <a:noFill/>
                    <a:ln w="12700" cap="flat">
                      <a:solidFill>
                        <a:srgbClr val="000000"/>
                      </a:solidFill>
                      <a:prstDash val="solid"/>
                      <a:miter/>
                    </a:ln>
                  </p:spPr>
                </p:cxnSp>
                <p:cxnSp>
                  <p:nvCxnSpPr>
                    <p:cNvPr id="1373" name="Straight Connector 1372">
                      <a:extLst>
                        <a:ext uri="{FF2B5EF4-FFF2-40B4-BE49-F238E27FC236}">
                          <a16:creationId xmlns:a16="http://schemas.microsoft.com/office/drawing/2014/main" id="{0FABAFEC-D4F2-6864-6B07-F4ADB4BF63E9}"/>
                        </a:ext>
                      </a:extLst>
                    </p:cNvPr>
                    <p:cNvCxnSpPr>
                      <a:cxnSpLocks/>
                    </p:cNvCxnSpPr>
                    <p:nvPr/>
                  </p:nvCxnSpPr>
                  <p:spPr>
                    <a:xfrm rot="16200000">
                      <a:off x="6470248" y="4268582"/>
                      <a:ext cx="27432" cy="0"/>
                    </a:xfrm>
                    <a:prstGeom prst="line">
                      <a:avLst/>
                    </a:prstGeom>
                    <a:noFill/>
                    <a:ln w="12700" cap="flat">
                      <a:solidFill>
                        <a:srgbClr val="000000"/>
                      </a:solidFill>
                      <a:prstDash val="solid"/>
                      <a:miter/>
                    </a:ln>
                  </p:spPr>
                </p:cxnSp>
                <p:cxnSp>
                  <p:nvCxnSpPr>
                    <p:cNvPr id="1375" name="Straight Connector 1374">
                      <a:extLst>
                        <a:ext uri="{FF2B5EF4-FFF2-40B4-BE49-F238E27FC236}">
                          <a16:creationId xmlns:a16="http://schemas.microsoft.com/office/drawing/2014/main" id="{B476F9D3-BBA8-E6BA-C8A9-33BBFD50334D}"/>
                        </a:ext>
                      </a:extLst>
                    </p:cNvPr>
                    <p:cNvCxnSpPr>
                      <a:cxnSpLocks/>
                    </p:cNvCxnSpPr>
                    <p:nvPr/>
                  </p:nvCxnSpPr>
                  <p:spPr>
                    <a:xfrm rot="16200000">
                      <a:off x="6638984" y="4268582"/>
                      <a:ext cx="27432" cy="0"/>
                    </a:xfrm>
                    <a:prstGeom prst="line">
                      <a:avLst/>
                    </a:prstGeom>
                    <a:noFill/>
                    <a:ln w="12700" cap="flat">
                      <a:solidFill>
                        <a:srgbClr val="000000"/>
                      </a:solidFill>
                      <a:prstDash val="solid"/>
                      <a:miter/>
                    </a:ln>
                  </p:spPr>
                </p:cxnSp>
                <p:sp>
                  <p:nvSpPr>
                    <p:cNvPr id="1378" name="object 352">
                      <a:extLst>
                        <a:ext uri="{FF2B5EF4-FFF2-40B4-BE49-F238E27FC236}">
                          <a16:creationId xmlns:a16="http://schemas.microsoft.com/office/drawing/2014/main" id="{9690F6E1-8F82-3BC9-9755-11211ABC1964}"/>
                        </a:ext>
                      </a:extLst>
                    </p:cNvPr>
                    <p:cNvSpPr txBox="1"/>
                    <p:nvPr/>
                  </p:nvSpPr>
                  <p:spPr>
                    <a:xfrm>
                      <a:off x="4003251" y="4277946"/>
                      <a:ext cx="75858" cy="141467"/>
                    </a:xfrm>
                    <a:prstGeom prst="rect">
                      <a:avLst/>
                    </a:prstGeom>
                  </p:spPr>
                  <p:txBody>
                    <a:bodyPr vert="horz" wrap="none" lIns="0" tIns="16933" rIns="0" bIns="0" rtlCol="0">
                      <a:spAutoFit/>
                    </a:bodyPr>
                    <a:lstStyle/>
                    <a:p>
                      <a:pPr marL="16933" algn="ctr">
                        <a:spcBef>
                          <a:spcPts val="133"/>
                        </a:spcBef>
                      </a:pPr>
                      <a:r>
                        <a:rPr sz="933">
                          <a:latin typeface="Arial" panose="020B0604020202020204" pitchFamily="34" charset="0"/>
                          <a:cs typeface="Arial" panose="020B0604020202020204" pitchFamily="34" charset="0"/>
                        </a:rPr>
                        <a:t>0</a:t>
                      </a:r>
                    </a:p>
                  </p:txBody>
                </p:sp>
                <p:sp>
                  <p:nvSpPr>
                    <p:cNvPr id="1380" name="object 352">
                      <a:extLst>
                        <a:ext uri="{FF2B5EF4-FFF2-40B4-BE49-F238E27FC236}">
                          <a16:creationId xmlns:a16="http://schemas.microsoft.com/office/drawing/2014/main" id="{DF6DB6E4-00F4-CD7F-DE65-AFCC2F17015B}"/>
                        </a:ext>
                      </a:extLst>
                    </p:cNvPr>
                    <p:cNvSpPr txBox="1"/>
                    <p:nvPr/>
                  </p:nvSpPr>
                  <p:spPr>
                    <a:xfrm>
                      <a:off x="4181846" y="4277946"/>
                      <a:ext cx="75858" cy="141467"/>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4</a:t>
                      </a:r>
                      <a:endParaRPr sz="933">
                        <a:latin typeface="Arial" panose="020B0604020202020204" pitchFamily="34" charset="0"/>
                        <a:cs typeface="Arial" panose="020B0604020202020204" pitchFamily="34" charset="0"/>
                      </a:endParaRPr>
                    </a:p>
                  </p:txBody>
                </p:sp>
                <p:sp>
                  <p:nvSpPr>
                    <p:cNvPr id="1383" name="object 352">
                      <a:extLst>
                        <a:ext uri="{FF2B5EF4-FFF2-40B4-BE49-F238E27FC236}">
                          <a16:creationId xmlns:a16="http://schemas.microsoft.com/office/drawing/2014/main" id="{F00227DB-5E1D-70FC-9FF9-21DB85577CD5}"/>
                        </a:ext>
                      </a:extLst>
                    </p:cNvPr>
                    <p:cNvSpPr txBox="1"/>
                    <p:nvPr/>
                  </p:nvSpPr>
                  <p:spPr>
                    <a:xfrm>
                      <a:off x="4504600" y="4277946"/>
                      <a:ext cx="136199" cy="141467"/>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12</a:t>
                      </a:r>
                      <a:endParaRPr sz="933">
                        <a:latin typeface="Arial" panose="020B0604020202020204" pitchFamily="34" charset="0"/>
                        <a:cs typeface="Arial" panose="020B0604020202020204" pitchFamily="34" charset="0"/>
                      </a:endParaRPr>
                    </a:p>
                  </p:txBody>
                </p:sp>
                <p:sp>
                  <p:nvSpPr>
                    <p:cNvPr id="1385" name="object 352">
                      <a:extLst>
                        <a:ext uri="{FF2B5EF4-FFF2-40B4-BE49-F238E27FC236}">
                          <a16:creationId xmlns:a16="http://schemas.microsoft.com/office/drawing/2014/main" id="{0BB8EF79-5EB5-31A7-223B-2580A4CBFD26}"/>
                        </a:ext>
                      </a:extLst>
                    </p:cNvPr>
                    <p:cNvSpPr txBox="1"/>
                    <p:nvPr/>
                  </p:nvSpPr>
                  <p:spPr>
                    <a:xfrm>
                      <a:off x="4673668" y="4277946"/>
                      <a:ext cx="136199" cy="141467"/>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16</a:t>
                      </a:r>
                      <a:endParaRPr sz="933">
                        <a:latin typeface="Arial" panose="020B0604020202020204" pitchFamily="34" charset="0"/>
                        <a:cs typeface="Arial" panose="020B0604020202020204" pitchFamily="34" charset="0"/>
                      </a:endParaRPr>
                    </a:p>
                  </p:txBody>
                </p:sp>
                <p:sp>
                  <p:nvSpPr>
                    <p:cNvPr id="1386" name="object 352">
                      <a:extLst>
                        <a:ext uri="{FF2B5EF4-FFF2-40B4-BE49-F238E27FC236}">
                          <a16:creationId xmlns:a16="http://schemas.microsoft.com/office/drawing/2014/main" id="{EC7EC347-71B0-B52F-E135-90C9C921CD11}"/>
                        </a:ext>
                      </a:extLst>
                    </p:cNvPr>
                    <p:cNvSpPr txBox="1"/>
                    <p:nvPr/>
                  </p:nvSpPr>
                  <p:spPr>
                    <a:xfrm>
                      <a:off x="4354258" y="4277946"/>
                      <a:ext cx="75858" cy="141467"/>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8</a:t>
                      </a:r>
                      <a:endParaRPr sz="933">
                        <a:latin typeface="Arial" panose="020B0604020202020204" pitchFamily="34" charset="0"/>
                        <a:cs typeface="Arial" panose="020B0604020202020204" pitchFamily="34" charset="0"/>
                      </a:endParaRPr>
                    </a:p>
                  </p:txBody>
                </p:sp>
                <p:sp>
                  <p:nvSpPr>
                    <p:cNvPr id="1388" name="object 352">
                      <a:extLst>
                        <a:ext uri="{FF2B5EF4-FFF2-40B4-BE49-F238E27FC236}">
                          <a16:creationId xmlns:a16="http://schemas.microsoft.com/office/drawing/2014/main" id="{74FE446D-7F17-B624-1682-8570D1126769}"/>
                        </a:ext>
                      </a:extLst>
                    </p:cNvPr>
                    <p:cNvSpPr txBox="1"/>
                    <p:nvPr/>
                  </p:nvSpPr>
                  <p:spPr>
                    <a:xfrm>
                      <a:off x="4840313" y="4277946"/>
                      <a:ext cx="136199" cy="141467"/>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20</a:t>
                      </a:r>
                      <a:endParaRPr sz="933">
                        <a:latin typeface="Arial" panose="020B0604020202020204" pitchFamily="34" charset="0"/>
                        <a:cs typeface="Arial" panose="020B0604020202020204" pitchFamily="34" charset="0"/>
                      </a:endParaRPr>
                    </a:p>
                  </p:txBody>
                </p:sp>
                <p:sp>
                  <p:nvSpPr>
                    <p:cNvPr id="1390" name="object 352">
                      <a:extLst>
                        <a:ext uri="{FF2B5EF4-FFF2-40B4-BE49-F238E27FC236}">
                          <a16:creationId xmlns:a16="http://schemas.microsoft.com/office/drawing/2014/main" id="{C2DD9226-EAC5-B860-98F6-7763F7444F40}"/>
                        </a:ext>
                      </a:extLst>
                    </p:cNvPr>
                    <p:cNvSpPr txBox="1"/>
                    <p:nvPr/>
                  </p:nvSpPr>
                  <p:spPr>
                    <a:xfrm>
                      <a:off x="5016527" y="4277946"/>
                      <a:ext cx="136199" cy="141467"/>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24</a:t>
                      </a:r>
                      <a:endParaRPr sz="933">
                        <a:latin typeface="Arial" panose="020B0604020202020204" pitchFamily="34" charset="0"/>
                        <a:cs typeface="Arial" panose="020B0604020202020204" pitchFamily="34" charset="0"/>
                      </a:endParaRPr>
                    </a:p>
                  </p:txBody>
                </p:sp>
                <p:sp>
                  <p:nvSpPr>
                    <p:cNvPr id="1392" name="object 352">
                      <a:extLst>
                        <a:ext uri="{FF2B5EF4-FFF2-40B4-BE49-F238E27FC236}">
                          <a16:creationId xmlns:a16="http://schemas.microsoft.com/office/drawing/2014/main" id="{FB8A1884-1FB4-B485-BA35-5D358AF2CFE2}"/>
                        </a:ext>
                      </a:extLst>
                    </p:cNvPr>
                    <p:cNvSpPr txBox="1"/>
                    <p:nvPr/>
                  </p:nvSpPr>
                  <p:spPr>
                    <a:xfrm>
                      <a:off x="5185590" y="4277946"/>
                      <a:ext cx="136199" cy="141467"/>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28</a:t>
                      </a:r>
                      <a:endParaRPr sz="933">
                        <a:latin typeface="Arial" panose="020B0604020202020204" pitchFamily="34" charset="0"/>
                        <a:cs typeface="Arial" panose="020B0604020202020204" pitchFamily="34" charset="0"/>
                      </a:endParaRPr>
                    </a:p>
                  </p:txBody>
                </p:sp>
                <p:sp>
                  <p:nvSpPr>
                    <p:cNvPr id="1394" name="object 352">
                      <a:extLst>
                        <a:ext uri="{FF2B5EF4-FFF2-40B4-BE49-F238E27FC236}">
                          <a16:creationId xmlns:a16="http://schemas.microsoft.com/office/drawing/2014/main" id="{34172EB5-AE28-5B44-B3E5-7765A9DE4EB3}"/>
                        </a:ext>
                      </a:extLst>
                    </p:cNvPr>
                    <p:cNvSpPr txBox="1"/>
                    <p:nvPr/>
                  </p:nvSpPr>
                  <p:spPr>
                    <a:xfrm>
                      <a:off x="5364688" y="4277946"/>
                      <a:ext cx="136199" cy="141467"/>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32</a:t>
                      </a:r>
                      <a:endParaRPr sz="933">
                        <a:latin typeface="Arial" panose="020B0604020202020204" pitchFamily="34" charset="0"/>
                        <a:cs typeface="Arial" panose="020B0604020202020204" pitchFamily="34" charset="0"/>
                      </a:endParaRPr>
                    </a:p>
                  </p:txBody>
                </p:sp>
                <p:sp>
                  <p:nvSpPr>
                    <p:cNvPr id="1396" name="object 352">
                      <a:extLst>
                        <a:ext uri="{FF2B5EF4-FFF2-40B4-BE49-F238E27FC236}">
                          <a16:creationId xmlns:a16="http://schemas.microsoft.com/office/drawing/2014/main" id="{1E0ED03F-D4CC-934D-1EEA-9B54865DDC21}"/>
                        </a:ext>
                      </a:extLst>
                    </p:cNvPr>
                    <p:cNvSpPr txBox="1"/>
                    <p:nvPr/>
                  </p:nvSpPr>
                  <p:spPr>
                    <a:xfrm>
                      <a:off x="5533759" y="4277946"/>
                      <a:ext cx="136199" cy="141467"/>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36</a:t>
                      </a:r>
                      <a:endParaRPr sz="933">
                        <a:latin typeface="Arial" panose="020B0604020202020204" pitchFamily="34" charset="0"/>
                        <a:cs typeface="Arial" panose="020B0604020202020204" pitchFamily="34" charset="0"/>
                      </a:endParaRPr>
                    </a:p>
                  </p:txBody>
                </p:sp>
                <p:sp>
                  <p:nvSpPr>
                    <p:cNvPr id="1398" name="object 352">
                      <a:extLst>
                        <a:ext uri="{FF2B5EF4-FFF2-40B4-BE49-F238E27FC236}">
                          <a16:creationId xmlns:a16="http://schemas.microsoft.com/office/drawing/2014/main" id="{48F268BA-B9DB-77D7-B632-354382A0FA55}"/>
                        </a:ext>
                      </a:extLst>
                    </p:cNvPr>
                    <p:cNvSpPr txBox="1"/>
                    <p:nvPr/>
                  </p:nvSpPr>
                  <p:spPr>
                    <a:xfrm>
                      <a:off x="5700404" y="4277946"/>
                      <a:ext cx="136199" cy="141467"/>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40</a:t>
                      </a:r>
                      <a:endParaRPr sz="933">
                        <a:latin typeface="Arial" panose="020B0604020202020204" pitchFamily="34" charset="0"/>
                        <a:cs typeface="Arial" panose="020B0604020202020204" pitchFamily="34" charset="0"/>
                      </a:endParaRPr>
                    </a:p>
                  </p:txBody>
                </p:sp>
                <p:sp>
                  <p:nvSpPr>
                    <p:cNvPr id="1400" name="object 352">
                      <a:extLst>
                        <a:ext uri="{FF2B5EF4-FFF2-40B4-BE49-F238E27FC236}">
                          <a16:creationId xmlns:a16="http://schemas.microsoft.com/office/drawing/2014/main" id="{3C92B19B-03E8-F365-B5DD-941F697CFB60}"/>
                        </a:ext>
                      </a:extLst>
                    </p:cNvPr>
                    <p:cNvSpPr txBox="1"/>
                    <p:nvPr/>
                  </p:nvSpPr>
                  <p:spPr>
                    <a:xfrm>
                      <a:off x="5876616" y="4277946"/>
                      <a:ext cx="136199" cy="141467"/>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44</a:t>
                      </a:r>
                      <a:endParaRPr sz="933">
                        <a:latin typeface="Arial" panose="020B0604020202020204" pitchFamily="34" charset="0"/>
                        <a:cs typeface="Arial" panose="020B0604020202020204" pitchFamily="34" charset="0"/>
                      </a:endParaRPr>
                    </a:p>
                  </p:txBody>
                </p:sp>
                <p:sp>
                  <p:nvSpPr>
                    <p:cNvPr id="1402" name="object 352">
                      <a:extLst>
                        <a:ext uri="{FF2B5EF4-FFF2-40B4-BE49-F238E27FC236}">
                          <a16:creationId xmlns:a16="http://schemas.microsoft.com/office/drawing/2014/main" id="{9E1B39A3-3BBE-84FC-EBB1-E4119DFAAD16}"/>
                        </a:ext>
                      </a:extLst>
                    </p:cNvPr>
                    <p:cNvSpPr txBox="1"/>
                    <p:nvPr/>
                  </p:nvSpPr>
                  <p:spPr>
                    <a:xfrm>
                      <a:off x="6045678" y="4277946"/>
                      <a:ext cx="136199" cy="141467"/>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48</a:t>
                      </a:r>
                      <a:endParaRPr sz="933">
                        <a:latin typeface="Arial" panose="020B0604020202020204" pitchFamily="34" charset="0"/>
                        <a:cs typeface="Arial" panose="020B0604020202020204" pitchFamily="34" charset="0"/>
                      </a:endParaRPr>
                    </a:p>
                  </p:txBody>
                </p:sp>
                <p:sp>
                  <p:nvSpPr>
                    <p:cNvPr id="1404" name="object 352">
                      <a:extLst>
                        <a:ext uri="{FF2B5EF4-FFF2-40B4-BE49-F238E27FC236}">
                          <a16:creationId xmlns:a16="http://schemas.microsoft.com/office/drawing/2014/main" id="{4BC5678A-50F4-129B-CFC1-0408025B0A55}"/>
                        </a:ext>
                      </a:extLst>
                    </p:cNvPr>
                    <p:cNvSpPr txBox="1"/>
                    <p:nvPr/>
                  </p:nvSpPr>
                  <p:spPr>
                    <a:xfrm>
                      <a:off x="6229213" y="4277946"/>
                      <a:ext cx="136199" cy="141467"/>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52</a:t>
                      </a:r>
                      <a:endParaRPr sz="933">
                        <a:latin typeface="Arial" panose="020B0604020202020204" pitchFamily="34" charset="0"/>
                        <a:cs typeface="Arial" panose="020B0604020202020204" pitchFamily="34" charset="0"/>
                      </a:endParaRPr>
                    </a:p>
                  </p:txBody>
                </p:sp>
                <p:sp>
                  <p:nvSpPr>
                    <p:cNvPr id="1406" name="object 352">
                      <a:extLst>
                        <a:ext uri="{FF2B5EF4-FFF2-40B4-BE49-F238E27FC236}">
                          <a16:creationId xmlns:a16="http://schemas.microsoft.com/office/drawing/2014/main" id="{1BF117F0-8DE4-2B57-4200-ACCFD5A70FCB}"/>
                        </a:ext>
                      </a:extLst>
                    </p:cNvPr>
                    <p:cNvSpPr txBox="1"/>
                    <p:nvPr/>
                  </p:nvSpPr>
                  <p:spPr>
                    <a:xfrm>
                      <a:off x="6398282" y="4277946"/>
                      <a:ext cx="136199" cy="141467"/>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56</a:t>
                      </a:r>
                      <a:endParaRPr sz="933">
                        <a:latin typeface="Arial" panose="020B0604020202020204" pitchFamily="34" charset="0"/>
                        <a:cs typeface="Arial" panose="020B0604020202020204" pitchFamily="34" charset="0"/>
                      </a:endParaRPr>
                    </a:p>
                  </p:txBody>
                </p:sp>
                <p:sp>
                  <p:nvSpPr>
                    <p:cNvPr id="1408" name="object 352">
                      <a:extLst>
                        <a:ext uri="{FF2B5EF4-FFF2-40B4-BE49-F238E27FC236}">
                          <a16:creationId xmlns:a16="http://schemas.microsoft.com/office/drawing/2014/main" id="{1B967769-D8D3-6505-616C-F9AE82AE55EE}"/>
                        </a:ext>
                      </a:extLst>
                    </p:cNvPr>
                    <p:cNvSpPr txBox="1"/>
                    <p:nvPr/>
                  </p:nvSpPr>
                  <p:spPr>
                    <a:xfrm>
                      <a:off x="6568528" y="4277946"/>
                      <a:ext cx="136199" cy="141467"/>
                    </a:xfrm>
                    <a:prstGeom prst="rect">
                      <a:avLst/>
                    </a:prstGeom>
                  </p:spPr>
                  <p:txBody>
                    <a:bodyPr vert="horz" wrap="none" lIns="0" tIns="16933" rIns="0" bIns="0" rtlCol="0">
                      <a:spAutoFit/>
                    </a:bodyPr>
                    <a:lstStyle/>
                    <a:p>
                      <a:pPr marL="16933" algn="ctr">
                        <a:spcBef>
                          <a:spcPts val="133"/>
                        </a:spcBef>
                      </a:pPr>
                      <a:r>
                        <a:rPr lang="en-US" sz="933">
                          <a:latin typeface="Arial" panose="020B0604020202020204" pitchFamily="34" charset="0"/>
                          <a:cs typeface="Arial" panose="020B0604020202020204" pitchFamily="34" charset="0"/>
                        </a:rPr>
                        <a:t>60</a:t>
                      </a:r>
                      <a:endParaRPr sz="933">
                        <a:latin typeface="Arial" panose="020B0604020202020204" pitchFamily="34" charset="0"/>
                        <a:cs typeface="Arial" panose="020B0604020202020204" pitchFamily="34" charset="0"/>
                      </a:endParaRPr>
                    </a:p>
                  </p:txBody>
                </p:sp>
                <p:sp>
                  <p:nvSpPr>
                    <p:cNvPr id="11" name="object 453">
                      <a:extLst>
                        <a:ext uri="{FF2B5EF4-FFF2-40B4-BE49-F238E27FC236}">
                          <a16:creationId xmlns:a16="http://schemas.microsoft.com/office/drawing/2014/main" id="{B0D392E6-FB3D-D157-6FA3-C81F4B48D28A}"/>
                        </a:ext>
                      </a:extLst>
                    </p:cNvPr>
                    <p:cNvSpPr/>
                    <p:nvPr/>
                  </p:nvSpPr>
                  <p:spPr>
                    <a:xfrm>
                      <a:off x="4049692" y="3045390"/>
                      <a:ext cx="2348865" cy="834390"/>
                    </a:xfrm>
                    <a:custGeom>
                      <a:avLst/>
                      <a:gdLst/>
                      <a:ahLst/>
                      <a:cxnLst/>
                      <a:rect l="l" t="t" r="r" b="b"/>
                      <a:pathLst>
                        <a:path w="2348865" h="834389">
                          <a:moveTo>
                            <a:pt x="0" y="0"/>
                          </a:moveTo>
                          <a:lnTo>
                            <a:pt x="1662" y="0"/>
                          </a:lnTo>
                          <a:lnTo>
                            <a:pt x="86153" y="0"/>
                          </a:lnTo>
                          <a:lnTo>
                            <a:pt x="86153" y="12788"/>
                          </a:lnTo>
                          <a:lnTo>
                            <a:pt x="87815" y="12788"/>
                          </a:lnTo>
                          <a:lnTo>
                            <a:pt x="87815" y="27244"/>
                          </a:lnTo>
                          <a:lnTo>
                            <a:pt x="91238" y="27244"/>
                          </a:lnTo>
                          <a:lnTo>
                            <a:pt x="91238" y="41608"/>
                          </a:lnTo>
                          <a:lnTo>
                            <a:pt x="109819" y="41608"/>
                          </a:lnTo>
                          <a:lnTo>
                            <a:pt x="109819" y="56064"/>
                          </a:lnTo>
                          <a:lnTo>
                            <a:pt x="114806" y="56064"/>
                          </a:lnTo>
                          <a:lnTo>
                            <a:pt x="114806" y="68852"/>
                          </a:lnTo>
                          <a:lnTo>
                            <a:pt x="119891" y="68852"/>
                          </a:lnTo>
                          <a:lnTo>
                            <a:pt x="131724" y="68852"/>
                          </a:lnTo>
                          <a:lnTo>
                            <a:pt x="133386" y="68852"/>
                          </a:lnTo>
                          <a:lnTo>
                            <a:pt x="133386" y="83308"/>
                          </a:lnTo>
                          <a:lnTo>
                            <a:pt x="167222" y="83308"/>
                          </a:lnTo>
                          <a:lnTo>
                            <a:pt x="167222" y="97672"/>
                          </a:lnTo>
                          <a:lnTo>
                            <a:pt x="221300" y="97672"/>
                          </a:lnTo>
                          <a:lnTo>
                            <a:pt x="221300" y="112128"/>
                          </a:lnTo>
                          <a:lnTo>
                            <a:pt x="231372" y="112128"/>
                          </a:lnTo>
                          <a:lnTo>
                            <a:pt x="238218" y="112128"/>
                          </a:lnTo>
                          <a:lnTo>
                            <a:pt x="238218" y="128160"/>
                          </a:lnTo>
                          <a:lnTo>
                            <a:pt x="243205" y="128160"/>
                          </a:lnTo>
                          <a:lnTo>
                            <a:pt x="243205" y="142524"/>
                          </a:lnTo>
                          <a:lnTo>
                            <a:pt x="244965" y="142524"/>
                          </a:lnTo>
                          <a:lnTo>
                            <a:pt x="244965" y="156980"/>
                          </a:lnTo>
                          <a:lnTo>
                            <a:pt x="248290" y="156980"/>
                          </a:lnTo>
                          <a:lnTo>
                            <a:pt x="248290" y="171343"/>
                          </a:lnTo>
                          <a:lnTo>
                            <a:pt x="256798" y="171343"/>
                          </a:lnTo>
                          <a:lnTo>
                            <a:pt x="256798" y="201831"/>
                          </a:lnTo>
                          <a:lnTo>
                            <a:pt x="299044" y="201831"/>
                          </a:lnTo>
                          <a:lnTo>
                            <a:pt x="299044" y="216195"/>
                          </a:lnTo>
                          <a:lnTo>
                            <a:pt x="315863" y="216195"/>
                          </a:lnTo>
                          <a:lnTo>
                            <a:pt x="315863" y="232226"/>
                          </a:lnTo>
                          <a:lnTo>
                            <a:pt x="319286" y="232226"/>
                          </a:lnTo>
                          <a:lnTo>
                            <a:pt x="319286" y="246682"/>
                          </a:lnTo>
                          <a:lnTo>
                            <a:pt x="341192" y="246682"/>
                          </a:lnTo>
                          <a:lnTo>
                            <a:pt x="341192" y="275503"/>
                          </a:lnTo>
                          <a:lnTo>
                            <a:pt x="342952" y="275503"/>
                          </a:lnTo>
                          <a:lnTo>
                            <a:pt x="342952" y="291534"/>
                          </a:lnTo>
                          <a:lnTo>
                            <a:pt x="349699" y="291534"/>
                          </a:lnTo>
                          <a:lnTo>
                            <a:pt x="349699" y="305898"/>
                          </a:lnTo>
                          <a:lnTo>
                            <a:pt x="353024" y="305898"/>
                          </a:lnTo>
                          <a:lnTo>
                            <a:pt x="353024" y="320354"/>
                          </a:lnTo>
                          <a:lnTo>
                            <a:pt x="354784" y="320354"/>
                          </a:lnTo>
                          <a:lnTo>
                            <a:pt x="354784" y="336386"/>
                          </a:lnTo>
                          <a:lnTo>
                            <a:pt x="356446" y="336386"/>
                          </a:lnTo>
                          <a:lnTo>
                            <a:pt x="356446" y="350749"/>
                          </a:lnTo>
                          <a:lnTo>
                            <a:pt x="361532" y="350749"/>
                          </a:lnTo>
                          <a:lnTo>
                            <a:pt x="361532" y="365205"/>
                          </a:lnTo>
                          <a:lnTo>
                            <a:pt x="369942" y="365205"/>
                          </a:lnTo>
                          <a:lnTo>
                            <a:pt x="369942" y="379569"/>
                          </a:lnTo>
                          <a:lnTo>
                            <a:pt x="424020" y="379569"/>
                          </a:lnTo>
                          <a:lnTo>
                            <a:pt x="457856" y="379569"/>
                          </a:lnTo>
                          <a:lnTo>
                            <a:pt x="457856" y="395601"/>
                          </a:lnTo>
                          <a:lnTo>
                            <a:pt x="481423" y="395601"/>
                          </a:lnTo>
                          <a:lnTo>
                            <a:pt x="481423" y="410057"/>
                          </a:lnTo>
                          <a:lnTo>
                            <a:pt x="488269" y="410057"/>
                          </a:lnTo>
                          <a:lnTo>
                            <a:pt x="488269" y="425996"/>
                          </a:lnTo>
                          <a:lnTo>
                            <a:pt x="511837" y="425996"/>
                          </a:lnTo>
                          <a:lnTo>
                            <a:pt x="511837" y="440452"/>
                          </a:lnTo>
                          <a:lnTo>
                            <a:pt x="515259" y="440452"/>
                          </a:lnTo>
                          <a:lnTo>
                            <a:pt x="515259" y="456484"/>
                          </a:lnTo>
                          <a:lnTo>
                            <a:pt x="542249" y="456484"/>
                          </a:lnTo>
                          <a:lnTo>
                            <a:pt x="542249" y="470847"/>
                          </a:lnTo>
                          <a:lnTo>
                            <a:pt x="587917" y="470847"/>
                          </a:lnTo>
                          <a:lnTo>
                            <a:pt x="587917" y="486879"/>
                          </a:lnTo>
                          <a:lnTo>
                            <a:pt x="596328" y="486879"/>
                          </a:lnTo>
                          <a:lnTo>
                            <a:pt x="596328" y="501335"/>
                          </a:lnTo>
                          <a:lnTo>
                            <a:pt x="599750" y="501335"/>
                          </a:lnTo>
                          <a:lnTo>
                            <a:pt x="599750" y="531730"/>
                          </a:lnTo>
                          <a:lnTo>
                            <a:pt x="606498" y="531730"/>
                          </a:lnTo>
                          <a:lnTo>
                            <a:pt x="606498" y="546186"/>
                          </a:lnTo>
                          <a:lnTo>
                            <a:pt x="613245" y="546186"/>
                          </a:lnTo>
                          <a:lnTo>
                            <a:pt x="721402" y="546186"/>
                          </a:lnTo>
                          <a:lnTo>
                            <a:pt x="721402" y="562126"/>
                          </a:lnTo>
                          <a:lnTo>
                            <a:pt x="723064" y="562126"/>
                          </a:lnTo>
                          <a:lnTo>
                            <a:pt x="723064" y="578157"/>
                          </a:lnTo>
                          <a:lnTo>
                            <a:pt x="841293" y="578157"/>
                          </a:lnTo>
                          <a:lnTo>
                            <a:pt x="841293" y="592613"/>
                          </a:lnTo>
                          <a:lnTo>
                            <a:pt x="843054" y="592613"/>
                          </a:lnTo>
                          <a:lnTo>
                            <a:pt x="843054" y="608645"/>
                          </a:lnTo>
                          <a:lnTo>
                            <a:pt x="849801" y="608645"/>
                          </a:lnTo>
                          <a:lnTo>
                            <a:pt x="849801" y="624584"/>
                          </a:lnTo>
                          <a:lnTo>
                            <a:pt x="883539" y="624584"/>
                          </a:lnTo>
                          <a:lnTo>
                            <a:pt x="883539" y="639040"/>
                          </a:lnTo>
                          <a:lnTo>
                            <a:pt x="956197" y="639040"/>
                          </a:lnTo>
                          <a:lnTo>
                            <a:pt x="956197" y="655072"/>
                          </a:lnTo>
                          <a:lnTo>
                            <a:pt x="969693" y="655072"/>
                          </a:lnTo>
                          <a:lnTo>
                            <a:pt x="969693" y="671103"/>
                          </a:lnTo>
                          <a:lnTo>
                            <a:pt x="971453" y="671103"/>
                          </a:lnTo>
                          <a:lnTo>
                            <a:pt x="988273" y="671103"/>
                          </a:lnTo>
                          <a:lnTo>
                            <a:pt x="988273" y="687042"/>
                          </a:lnTo>
                          <a:lnTo>
                            <a:pt x="1037267" y="687042"/>
                          </a:lnTo>
                          <a:lnTo>
                            <a:pt x="1037267" y="703074"/>
                          </a:lnTo>
                          <a:lnTo>
                            <a:pt x="1197839" y="703074"/>
                          </a:lnTo>
                          <a:lnTo>
                            <a:pt x="1197839" y="719105"/>
                          </a:lnTo>
                          <a:lnTo>
                            <a:pt x="1430972" y="719105"/>
                          </a:lnTo>
                          <a:lnTo>
                            <a:pt x="1452877" y="719105"/>
                          </a:lnTo>
                          <a:lnTo>
                            <a:pt x="1452877" y="735137"/>
                          </a:lnTo>
                          <a:lnTo>
                            <a:pt x="1522211" y="735137"/>
                          </a:lnTo>
                          <a:lnTo>
                            <a:pt x="1522211" y="751169"/>
                          </a:lnTo>
                          <a:lnTo>
                            <a:pt x="1547539" y="751169"/>
                          </a:lnTo>
                          <a:lnTo>
                            <a:pt x="1581276" y="751169"/>
                          </a:lnTo>
                          <a:lnTo>
                            <a:pt x="1652272" y="751169"/>
                          </a:lnTo>
                          <a:lnTo>
                            <a:pt x="1652272" y="768776"/>
                          </a:lnTo>
                          <a:lnTo>
                            <a:pt x="1686108" y="768776"/>
                          </a:lnTo>
                          <a:lnTo>
                            <a:pt x="1694518" y="768776"/>
                          </a:lnTo>
                          <a:lnTo>
                            <a:pt x="1716521" y="768776"/>
                          </a:lnTo>
                          <a:lnTo>
                            <a:pt x="1716521" y="789533"/>
                          </a:lnTo>
                          <a:lnTo>
                            <a:pt x="1768839" y="789533"/>
                          </a:lnTo>
                          <a:lnTo>
                            <a:pt x="1768839" y="808808"/>
                          </a:lnTo>
                          <a:lnTo>
                            <a:pt x="1795927" y="808808"/>
                          </a:lnTo>
                          <a:lnTo>
                            <a:pt x="1797589" y="808808"/>
                          </a:lnTo>
                          <a:lnTo>
                            <a:pt x="1805999" y="808808"/>
                          </a:lnTo>
                          <a:lnTo>
                            <a:pt x="1819494" y="808808"/>
                          </a:lnTo>
                          <a:lnTo>
                            <a:pt x="1834750" y="808808"/>
                          </a:lnTo>
                          <a:lnTo>
                            <a:pt x="1834750" y="834385"/>
                          </a:lnTo>
                          <a:lnTo>
                            <a:pt x="2314511" y="834385"/>
                          </a:lnTo>
                          <a:lnTo>
                            <a:pt x="2348347" y="834385"/>
                          </a:lnTo>
                        </a:path>
                      </a:pathLst>
                    </a:custGeom>
                    <a:ln w="9525">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2" name="object 455">
                      <a:extLst>
                        <a:ext uri="{FF2B5EF4-FFF2-40B4-BE49-F238E27FC236}">
                          <a16:creationId xmlns:a16="http://schemas.microsoft.com/office/drawing/2014/main" id="{94F13AAA-921B-9B33-7961-FD9A81AED170}"/>
                        </a:ext>
                      </a:extLst>
                    </p:cNvPr>
                    <p:cNvSpPr/>
                    <p:nvPr/>
                  </p:nvSpPr>
                  <p:spPr>
                    <a:xfrm>
                      <a:off x="4041182" y="3040571"/>
                      <a:ext cx="17145" cy="10160"/>
                    </a:xfrm>
                    <a:custGeom>
                      <a:avLst/>
                      <a:gdLst/>
                      <a:ahLst/>
                      <a:cxnLst/>
                      <a:rect l="l" t="t" r="r" b="b"/>
                      <a:pathLst>
                        <a:path w="17144" h="10160">
                          <a:moveTo>
                            <a:pt x="0" y="9637"/>
                          </a:moveTo>
                          <a:lnTo>
                            <a:pt x="16918" y="0"/>
                          </a:lnTo>
                        </a:path>
                        <a:path w="17144" h="10160">
                          <a:moveTo>
                            <a:pt x="16918" y="9637"/>
                          </a:moveTo>
                          <a:lnTo>
                            <a:pt x="0" y="0"/>
                          </a:lnTo>
                        </a:path>
                      </a:pathLst>
                    </a:custGeom>
                    <a:ln w="6986">
                      <a:solidFill>
                        <a:srgbClr val="00B8AE"/>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4" name="object 457">
                      <a:extLst>
                        <a:ext uri="{FF2B5EF4-FFF2-40B4-BE49-F238E27FC236}">
                          <a16:creationId xmlns:a16="http://schemas.microsoft.com/office/drawing/2014/main" id="{A079D38D-B2C7-D91A-B194-9B9CAE16A978}"/>
                        </a:ext>
                      </a:extLst>
                    </p:cNvPr>
                    <p:cNvSpPr/>
                    <p:nvPr/>
                  </p:nvSpPr>
                  <p:spPr>
                    <a:xfrm>
                      <a:off x="4042847" y="3040571"/>
                      <a:ext cx="17145" cy="10160"/>
                    </a:xfrm>
                    <a:custGeom>
                      <a:avLst/>
                      <a:gdLst/>
                      <a:ahLst/>
                      <a:cxnLst/>
                      <a:rect l="l" t="t" r="r" b="b"/>
                      <a:pathLst>
                        <a:path w="17144" h="10160">
                          <a:moveTo>
                            <a:pt x="0" y="9637"/>
                          </a:moveTo>
                          <a:lnTo>
                            <a:pt x="16918" y="0"/>
                          </a:lnTo>
                        </a:path>
                        <a:path w="17144" h="10160">
                          <a:moveTo>
                            <a:pt x="16918" y="9637"/>
                          </a:moveTo>
                          <a:lnTo>
                            <a:pt x="0" y="0"/>
                          </a:lnTo>
                        </a:path>
                      </a:pathLst>
                    </a:custGeom>
                    <a:ln w="6986">
                      <a:solidFill>
                        <a:srgbClr val="00B8AE"/>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5" name="object 459">
                      <a:extLst>
                        <a:ext uri="{FF2B5EF4-FFF2-40B4-BE49-F238E27FC236}">
                          <a16:creationId xmlns:a16="http://schemas.microsoft.com/office/drawing/2014/main" id="{7C12419A-984C-D027-D45E-92E3BF77E3F4}"/>
                        </a:ext>
                      </a:extLst>
                    </p:cNvPr>
                    <p:cNvSpPr/>
                    <p:nvPr/>
                  </p:nvSpPr>
                  <p:spPr>
                    <a:xfrm>
                      <a:off x="4042847" y="3040571"/>
                      <a:ext cx="17145" cy="10160"/>
                    </a:xfrm>
                    <a:custGeom>
                      <a:avLst/>
                      <a:gdLst/>
                      <a:ahLst/>
                      <a:cxnLst/>
                      <a:rect l="l" t="t" r="r" b="b"/>
                      <a:pathLst>
                        <a:path w="17144" h="10160">
                          <a:moveTo>
                            <a:pt x="0" y="9637"/>
                          </a:moveTo>
                          <a:lnTo>
                            <a:pt x="16918" y="0"/>
                          </a:lnTo>
                        </a:path>
                        <a:path w="17144" h="10160">
                          <a:moveTo>
                            <a:pt x="16918" y="9637"/>
                          </a:moveTo>
                          <a:lnTo>
                            <a:pt x="0" y="0"/>
                          </a:lnTo>
                        </a:path>
                      </a:pathLst>
                    </a:custGeom>
                    <a:ln w="6986">
                      <a:solidFill>
                        <a:srgbClr val="00B8AE"/>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6" name="object 461">
                      <a:extLst>
                        <a:ext uri="{FF2B5EF4-FFF2-40B4-BE49-F238E27FC236}">
                          <a16:creationId xmlns:a16="http://schemas.microsoft.com/office/drawing/2014/main" id="{B9C575F0-BB7F-BD51-6CC4-DD5DAAFC2B75}"/>
                        </a:ext>
                      </a:extLst>
                    </p:cNvPr>
                    <p:cNvSpPr/>
                    <p:nvPr/>
                  </p:nvSpPr>
                  <p:spPr>
                    <a:xfrm>
                      <a:off x="4042847" y="3040571"/>
                      <a:ext cx="17145" cy="10160"/>
                    </a:xfrm>
                    <a:custGeom>
                      <a:avLst/>
                      <a:gdLst/>
                      <a:ahLst/>
                      <a:cxnLst/>
                      <a:rect l="l" t="t" r="r" b="b"/>
                      <a:pathLst>
                        <a:path w="17144" h="10160">
                          <a:moveTo>
                            <a:pt x="0" y="9637"/>
                          </a:moveTo>
                          <a:lnTo>
                            <a:pt x="16918" y="0"/>
                          </a:lnTo>
                        </a:path>
                        <a:path w="17144" h="10160">
                          <a:moveTo>
                            <a:pt x="16918" y="9637"/>
                          </a:moveTo>
                          <a:lnTo>
                            <a:pt x="0" y="0"/>
                          </a:lnTo>
                        </a:path>
                      </a:pathLst>
                    </a:custGeom>
                    <a:ln w="6986">
                      <a:solidFill>
                        <a:srgbClr val="00B8AE"/>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8" name="object 463">
                      <a:extLst>
                        <a:ext uri="{FF2B5EF4-FFF2-40B4-BE49-F238E27FC236}">
                          <a16:creationId xmlns:a16="http://schemas.microsoft.com/office/drawing/2014/main" id="{0ED603D6-8978-4BCD-D543-A1CF02C8222C}"/>
                        </a:ext>
                      </a:extLst>
                    </p:cNvPr>
                    <p:cNvSpPr/>
                    <p:nvPr/>
                  </p:nvSpPr>
                  <p:spPr>
                    <a:xfrm>
                      <a:off x="4042847" y="3040571"/>
                      <a:ext cx="17145" cy="10160"/>
                    </a:xfrm>
                    <a:custGeom>
                      <a:avLst/>
                      <a:gdLst/>
                      <a:ahLst/>
                      <a:cxnLst/>
                      <a:rect l="l" t="t" r="r" b="b"/>
                      <a:pathLst>
                        <a:path w="17144" h="10160">
                          <a:moveTo>
                            <a:pt x="0" y="9637"/>
                          </a:moveTo>
                          <a:lnTo>
                            <a:pt x="16918" y="0"/>
                          </a:lnTo>
                        </a:path>
                        <a:path w="17144" h="10160">
                          <a:moveTo>
                            <a:pt x="16918" y="9637"/>
                          </a:moveTo>
                          <a:lnTo>
                            <a:pt x="0" y="0"/>
                          </a:lnTo>
                        </a:path>
                      </a:pathLst>
                    </a:custGeom>
                    <a:ln w="6986">
                      <a:solidFill>
                        <a:srgbClr val="00B8AE"/>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9" name="object 465">
                      <a:extLst>
                        <a:ext uri="{FF2B5EF4-FFF2-40B4-BE49-F238E27FC236}">
                          <a16:creationId xmlns:a16="http://schemas.microsoft.com/office/drawing/2014/main" id="{9A588521-7A03-0A03-BD15-A26F190010F8}"/>
                        </a:ext>
                      </a:extLst>
                    </p:cNvPr>
                    <p:cNvSpPr/>
                    <p:nvPr/>
                  </p:nvSpPr>
                  <p:spPr>
                    <a:xfrm>
                      <a:off x="4042847" y="3040571"/>
                      <a:ext cx="17145" cy="10160"/>
                    </a:xfrm>
                    <a:custGeom>
                      <a:avLst/>
                      <a:gdLst/>
                      <a:ahLst/>
                      <a:cxnLst/>
                      <a:rect l="l" t="t" r="r" b="b"/>
                      <a:pathLst>
                        <a:path w="17144" h="10160">
                          <a:moveTo>
                            <a:pt x="0" y="9637"/>
                          </a:moveTo>
                          <a:lnTo>
                            <a:pt x="16918" y="0"/>
                          </a:lnTo>
                        </a:path>
                        <a:path w="17144" h="10160">
                          <a:moveTo>
                            <a:pt x="16918" y="9637"/>
                          </a:moveTo>
                          <a:lnTo>
                            <a:pt x="0" y="0"/>
                          </a:lnTo>
                        </a:path>
                      </a:pathLst>
                    </a:custGeom>
                    <a:ln w="6986">
                      <a:solidFill>
                        <a:srgbClr val="00B8AE"/>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20" name="object 467">
                      <a:extLst>
                        <a:ext uri="{FF2B5EF4-FFF2-40B4-BE49-F238E27FC236}">
                          <a16:creationId xmlns:a16="http://schemas.microsoft.com/office/drawing/2014/main" id="{28E6BC3B-D6D0-63A3-888C-D4F0D748F6EC}"/>
                        </a:ext>
                      </a:extLst>
                    </p:cNvPr>
                    <p:cNvSpPr/>
                    <p:nvPr/>
                  </p:nvSpPr>
                  <p:spPr>
                    <a:xfrm>
                      <a:off x="4042847" y="3040571"/>
                      <a:ext cx="17145" cy="10160"/>
                    </a:xfrm>
                    <a:custGeom>
                      <a:avLst/>
                      <a:gdLst/>
                      <a:ahLst/>
                      <a:cxnLst/>
                      <a:rect l="l" t="t" r="r" b="b"/>
                      <a:pathLst>
                        <a:path w="17144" h="10160">
                          <a:moveTo>
                            <a:pt x="0" y="9637"/>
                          </a:moveTo>
                          <a:lnTo>
                            <a:pt x="16918" y="0"/>
                          </a:lnTo>
                        </a:path>
                        <a:path w="17144" h="10160">
                          <a:moveTo>
                            <a:pt x="16918" y="9637"/>
                          </a:moveTo>
                          <a:lnTo>
                            <a:pt x="0" y="0"/>
                          </a:lnTo>
                        </a:path>
                      </a:pathLst>
                    </a:custGeom>
                    <a:ln w="6986">
                      <a:solidFill>
                        <a:srgbClr val="00B8AE"/>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22" name="object 469">
                      <a:extLst>
                        <a:ext uri="{FF2B5EF4-FFF2-40B4-BE49-F238E27FC236}">
                          <a16:creationId xmlns:a16="http://schemas.microsoft.com/office/drawing/2014/main" id="{FAD19A3C-72BA-F97A-9E60-DC30046BFFE8}"/>
                        </a:ext>
                      </a:extLst>
                    </p:cNvPr>
                    <p:cNvSpPr/>
                    <p:nvPr/>
                  </p:nvSpPr>
                  <p:spPr>
                    <a:xfrm>
                      <a:off x="4042847" y="3040571"/>
                      <a:ext cx="17145" cy="10160"/>
                    </a:xfrm>
                    <a:custGeom>
                      <a:avLst/>
                      <a:gdLst/>
                      <a:ahLst/>
                      <a:cxnLst/>
                      <a:rect l="l" t="t" r="r" b="b"/>
                      <a:pathLst>
                        <a:path w="17144" h="10160">
                          <a:moveTo>
                            <a:pt x="0" y="9637"/>
                          </a:moveTo>
                          <a:lnTo>
                            <a:pt x="16918" y="0"/>
                          </a:lnTo>
                        </a:path>
                        <a:path w="17144" h="10160">
                          <a:moveTo>
                            <a:pt x="16918" y="9637"/>
                          </a:moveTo>
                          <a:lnTo>
                            <a:pt x="0" y="0"/>
                          </a:lnTo>
                        </a:path>
                      </a:pathLst>
                    </a:custGeom>
                    <a:ln w="6986">
                      <a:solidFill>
                        <a:srgbClr val="00B8AE"/>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23" name="object 471">
                      <a:extLst>
                        <a:ext uri="{FF2B5EF4-FFF2-40B4-BE49-F238E27FC236}">
                          <a16:creationId xmlns:a16="http://schemas.microsoft.com/office/drawing/2014/main" id="{75F011FA-E130-50E3-7A32-9A5C260C25AF}"/>
                        </a:ext>
                      </a:extLst>
                    </p:cNvPr>
                    <p:cNvSpPr/>
                    <p:nvPr/>
                  </p:nvSpPr>
                  <p:spPr>
                    <a:xfrm>
                      <a:off x="4042847" y="3040571"/>
                      <a:ext cx="17145" cy="10160"/>
                    </a:xfrm>
                    <a:custGeom>
                      <a:avLst/>
                      <a:gdLst/>
                      <a:ahLst/>
                      <a:cxnLst/>
                      <a:rect l="l" t="t" r="r" b="b"/>
                      <a:pathLst>
                        <a:path w="17144" h="10160">
                          <a:moveTo>
                            <a:pt x="0" y="9637"/>
                          </a:moveTo>
                          <a:lnTo>
                            <a:pt x="16918" y="0"/>
                          </a:lnTo>
                        </a:path>
                        <a:path w="17144" h="10160">
                          <a:moveTo>
                            <a:pt x="16918" y="9637"/>
                          </a:moveTo>
                          <a:lnTo>
                            <a:pt x="0" y="0"/>
                          </a:lnTo>
                        </a:path>
                      </a:pathLst>
                    </a:custGeom>
                    <a:ln w="6986">
                      <a:solidFill>
                        <a:srgbClr val="00B8AE"/>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02152DF1-4AB8-4F21-5926-531AFAF3BE5E}"/>
                        </a:ext>
                      </a:extLst>
                    </p:cNvPr>
                    <p:cNvGrpSpPr/>
                    <p:nvPr/>
                  </p:nvGrpSpPr>
                  <p:grpSpPr>
                    <a:xfrm>
                      <a:off x="4046199" y="3035752"/>
                      <a:ext cx="2360575" cy="854164"/>
                      <a:chOff x="3379888" y="3052468"/>
                      <a:chExt cx="2360575" cy="854164"/>
                    </a:xfrm>
                    <a:noFill/>
                  </p:grpSpPr>
                  <p:sp>
                    <p:nvSpPr>
                      <p:cNvPr id="1118" name="object 454">
                        <a:extLst>
                          <a:ext uri="{FF2B5EF4-FFF2-40B4-BE49-F238E27FC236}">
                            <a16:creationId xmlns:a16="http://schemas.microsoft.com/office/drawing/2014/main" id="{97953BB1-3E70-2F66-1BD3-2AF46E87E97B}"/>
                          </a:ext>
                        </a:extLst>
                      </p:cNvPr>
                      <p:cNvSpPr/>
                      <p:nvPr/>
                    </p:nvSpPr>
                    <p:spPr>
                      <a:xfrm>
                        <a:off x="3379888" y="3052468"/>
                        <a:ext cx="6985" cy="19685"/>
                      </a:xfrm>
                      <a:custGeom>
                        <a:avLst/>
                        <a:gdLst/>
                        <a:ahLst/>
                        <a:cxnLst/>
                        <a:rect l="l" t="t" r="r" b="b"/>
                        <a:pathLst>
                          <a:path w="6984" h="19685">
                            <a:moveTo>
                              <a:pt x="0" y="0"/>
                            </a:moveTo>
                            <a:lnTo>
                              <a:pt x="6986" y="0"/>
                            </a:lnTo>
                            <a:lnTo>
                              <a:pt x="6986" y="19275"/>
                            </a:lnTo>
                            <a:lnTo>
                              <a:pt x="0" y="19275"/>
                            </a:lnTo>
                            <a:lnTo>
                              <a:pt x="0" y="0"/>
                            </a:lnTo>
                            <a:close/>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19" name="object 456">
                        <a:extLst>
                          <a:ext uri="{FF2B5EF4-FFF2-40B4-BE49-F238E27FC236}">
                            <a16:creationId xmlns:a16="http://schemas.microsoft.com/office/drawing/2014/main" id="{A5B0F61B-7137-2B97-C656-EA3CE9E4C7DD}"/>
                          </a:ext>
                        </a:extLst>
                      </p:cNvPr>
                      <p:cNvSpPr/>
                      <p:nvPr/>
                    </p:nvSpPr>
                    <p:spPr>
                      <a:xfrm>
                        <a:off x="3381553" y="3052468"/>
                        <a:ext cx="6985" cy="19685"/>
                      </a:xfrm>
                      <a:custGeom>
                        <a:avLst/>
                        <a:gdLst/>
                        <a:ahLst/>
                        <a:cxnLst/>
                        <a:rect l="l" t="t" r="r" b="b"/>
                        <a:pathLst>
                          <a:path w="6984" h="19685">
                            <a:moveTo>
                              <a:pt x="0" y="0"/>
                            </a:moveTo>
                            <a:lnTo>
                              <a:pt x="6986" y="0"/>
                            </a:lnTo>
                            <a:lnTo>
                              <a:pt x="6986" y="19275"/>
                            </a:lnTo>
                            <a:lnTo>
                              <a:pt x="0" y="19275"/>
                            </a:lnTo>
                            <a:lnTo>
                              <a:pt x="0" y="0"/>
                            </a:lnTo>
                            <a:close/>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20" name="object 458">
                        <a:extLst>
                          <a:ext uri="{FF2B5EF4-FFF2-40B4-BE49-F238E27FC236}">
                            <a16:creationId xmlns:a16="http://schemas.microsoft.com/office/drawing/2014/main" id="{BF2CC3C1-08D8-7299-B1E5-EA8E12C4A948}"/>
                          </a:ext>
                        </a:extLst>
                      </p:cNvPr>
                      <p:cNvSpPr/>
                      <p:nvPr/>
                    </p:nvSpPr>
                    <p:spPr>
                      <a:xfrm>
                        <a:off x="3381553" y="3052468"/>
                        <a:ext cx="6985" cy="19685"/>
                      </a:xfrm>
                      <a:custGeom>
                        <a:avLst/>
                        <a:gdLst/>
                        <a:ahLst/>
                        <a:cxnLst/>
                        <a:rect l="l" t="t" r="r" b="b"/>
                        <a:pathLst>
                          <a:path w="6984" h="19685">
                            <a:moveTo>
                              <a:pt x="0" y="0"/>
                            </a:moveTo>
                            <a:lnTo>
                              <a:pt x="6986" y="0"/>
                            </a:lnTo>
                            <a:lnTo>
                              <a:pt x="6986" y="19275"/>
                            </a:lnTo>
                            <a:lnTo>
                              <a:pt x="0" y="19275"/>
                            </a:lnTo>
                            <a:lnTo>
                              <a:pt x="0" y="0"/>
                            </a:lnTo>
                            <a:close/>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21" name="object 460">
                        <a:extLst>
                          <a:ext uri="{FF2B5EF4-FFF2-40B4-BE49-F238E27FC236}">
                            <a16:creationId xmlns:a16="http://schemas.microsoft.com/office/drawing/2014/main" id="{6C0F971E-9A39-B874-28AD-5F0DED3F5E98}"/>
                          </a:ext>
                        </a:extLst>
                      </p:cNvPr>
                      <p:cNvSpPr/>
                      <p:nvPr/>
                    </p:nvSpPr>
                    <p:spPr>
                      <a:xfrm>
                        <a:off x="3381553" y="3052468"/>
                        <a:ext cx="6985" cy="19685"/>
                      </a:xfrm>
                      <a:custGeom>
                        <a:avLst/>
                        <a:gdLst/>
                        <a:ahLst/>
                        <a:cxnLst/>
                        <a:rect l="l" t="t" r="r" b="b"/>
                        <a:pathLst>
                          <a:path w="6984" h="19685">
                            <a:moveTo>
                              <a:pt x="0" y="0"/>
                            </a:moveTo>
                            <a:lnTo>
                              <a:pt x="6986" y="0"/>
                            </a:lnTo>
                            <a:lnTo>
                              <a:pt x="6986" y="19275"/>
                            </a:lnTo>
                            <a:lnTo>
                              <a:pt x="0" y="19275"/>
                            </a:lnTo>
                            <a:lnTo>
                              <a:pt x="0" y="0"/>
                            </a:lnTo>
                            <a:close/>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22" name="object 462">
                        <a:extLst>
                          <a:ext uri="{FF2B5EF4-FFF2-40B4-BE49-F238E27FC236}">
                            <a16:creationId xmlns:a16="http://schemas.microsoft.com/office/drawing/2014/main" id="{0E3FCB52-2828-5256-1324-4804EC46712F}"/>
                          </a:ext>
                        </a:extLst>
                      </p:cNvPr>
                      <p:cNvSpPr/>
                      <p:nvPr/>
                    </p:nvSpPr>
                    <p:spPr>
                      <a:xfrm>
                        <a:off x="3381553" y="3052468"/>
                        <a:ext cx="6985" cy="19685"/>
                      </a:xfrm>
                      <a:custGeom>
                        <a:avLst/>
                        <a:gdLst/>
                        <a:ahLst/>
                        <a:cxnLst/>
                        <a:rect l="l" t="t" r="r" b="b"/>
                        <a:pathLst>
                          <a:path w="6984" h="19685">
                            <a:moveTo>
                              <a:pt x="0" y="0"/>
                            </a:moveTo>
                            <a:lnTo>
                              <a:pt x="6986" y="0"/>
                            </a:lnTo>
                            <a:lnTo>
                              <a:pt x="6986" y="19275"/>
                            </a:lnTo>
                            <a:lnTo>
                              <a:pt x="0" y="19275"/>
                            </a:lnTo>
                            <a:lnTo>
                              <a:pt x="0" y="0"/>
                            </a:lnTo>
                            <a:close/>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23" name="object 464">
                        <a:extLst>
                          <a:ext uri="{FF2B5EF4-FFF2-40B4-BE49-F238E27FC236}">
                            <a16:creationId xmlns:a16="http://schemas.microsoft.com/office/drawing/2014/main" id="{6974AF82-747D-23DB-6EF1-50F9DAB1364C}"/>
                          </a:ext>
                        </a:extLst>
                      </p:cNvPr>
                      <p:cNvSpPr/>
                      <p:nvPr/>
                    </p:nvSpPr>
                    <p:spPr>
                      <a:xfrm>
                        <a:off x="3381553" y="3052468"/>
                        <a:ext cx="6985" cy="19685"/>
                      </a:xfrm>
                      <a:custGeom>
                        <a:avLst/>
                        <a:gdLst/>
                        <a:ahLst/>
                        <a:cxnLst/>
                        <a:rect l="l" t="t" r="r" b="b"/>
                        <a:pathLst>
                          <a:path w="6984" h="19685">
                            <a:moveTo>
                              <a:pt x="0" y="0"/>
                            </a:moveTo>
                            <a:lnTo>
                              <a:pt x="6986" y="0"/>
                            </a:lnTo>
                            <a:lnTo>
                              <a:pt x="6986" y="19275"/>
                            </a:lnTo>
                            <a:lnTo>
                              <a:pt x="0" y="19275"/>
                            </a:lnTo>
                            <a:lnTo>
                              <a:pt x="0" y="0"/>
                            </a:lnTo>
                            <a:close/>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24" name="object 466">
                        <a:extLst>
                          <a:ext uri="{FF2B5EF4-FFF2-40B4-BE49-F238E27FC236}">
                            <a16:creationId xmlns:a16="http://schemas.microsoft.com/office/drawing/2014/main" id="{3F62B87A-9F07-DDE6-42A1-FDCB8B1F1BD8}"/>
                          </a:ext>
                        </a:extLst>
                      </p:cNvPr>
                      <p:cNvSpPr/>
                      <p:nvPr/>
                    </p:nvSpPr>
                    <p:spPr>
                      <a:xfrm>
                        <a:off x="3381553" y="3052468"/>
                        <a:ext cx="6985" cy="19685"/>
                      </a:xfrm>
                      <a:custGeom>
                        <a:avLst/>
                        <a:gdLst/>
                        <a:ahLst/>
                        <a:cxnLst/>
                        <a:rect l="l" t="t" r="r" b="b"/>
                        <a:pathLst>
                          <a:path w="6984" h="19685">
                            <a:moveTo>
                              <a:pt x="0" y="0"/>
                            </a:moveTo>
                            <a:lnTo>
                              <a:pt x="6986" y="0"/>
                            </a:lnTo>
                            <a:lnTo>
                              <a:pt x="6986" y="19275"/>
                            </a:lnTo>
                            <a:lnTo>
                              <a:pt x="0" y="19275"/>
                            </a:lnTo>
                            <a:lnTo>
                              <a:pt x="0" y="0"/>
                            </a:lnTo>
                            <a:close/>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25" name="object 468">
                        <a:extLst>
                          <a:ext uri="{FF2B5EF4-FFF2-40B4-BE49-F238E27FC236}">
                            <a16:creationId xmlns:a16="http://schemas.microsoft.com/office/drawing/2014/main" id="{F766ACB7-68F6-3DCD-0A02-6D9ECB88D2F3}"/>
                          </a:ext>
                        </a:extLst>
                      </p:cNvPr>
                      <p:cNvSpPr/>
                      <p:nvPr/>
                    </p:nvSpPr>
                    <p:spPr>
                      <a:xfrm>
                        <a:off x="3381553" y="3052468"/>
                        <a:ext cx="6985" cy="19685"/>
                      </a:xfrm>
                      <a:custGeom>
                        <a:avLst/>
                        <a:gdLst/>
                        <a:ahLst/>
                        <a:cxnLst/>
                        <a:rect l="l" t="t" r="r" b="b"/>
                        <a:pathLst>
                          <a:path w="6984" h="19685">
                            <a:moveTo>
                              <a:pt x="0" y="0"/>
                            </a:moveTo>
                            <a:lnTo>
                              <a:pt x="6986" y="0"/>
                            </a:lnTo>
                            <a:lnTo>
                              <a:pt x="6986" y="19275"/>
                            </a:lnTo>
                            <a:lnTo>
                              <a:pt x="0" y="19275"/>
                            </a:lnTo>
                            <a:lnTo>
                              <a:pt x="0" y="0"/>
                            </a:lnTo>
                            <a:close/>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26" name="object 470">
                        <a:extLst>
                          <a:ext uri="{FF2B5EF4-FFF2-40B4-BE49-F238E27FC236}">
                            <a16:creationId xmlns:a16="http://schemas.microsoft.com/office/drawing/2014/main" id="{7A44E9A0-2CC0-3E26-0776-275388F783E4}"/>
                          </a:ext>
                        </a:extLst>
                      </p:cNvPr>
                      <p:cNvSpPr/>
                      <p:nvPr/>
                    </p:nvSpPr>
                    <p:spPr>
                      <a:xfrm>
                        <a:off x="3381553" y="3052468"/>
                        <a:ext cx="6985" cy="19685"/>
                      </a:xfrm>
                      <a:custGeom>
                        <a:avLst/>
                        <a:gdLst/>
                        <a:ahLst/>
                        <a:cxnLst/>
                        <a:rect l="l" t="t" r="r" b="b"/>
                        <a:pathLst>
                          <a:path w="6984" h="19685">
                            <a:moveTo>
                              <a:pt x="0" y="0"/>
                            </a:moveTo>
                            <a:lnTo>
                              <a:pt x="6986" y="0"/>
                            </a:lnTo>
                            <a:lnTo>
                              <a:pt x="6986" y="19275"/>
                            </a:lnTo>
                            <a:lnTo>
                              <a:pt x="0" y="19275"/>
                            </a:lnTo>
                            <a:lnTo>
                              <a:pt x="0" y="0"/>
                            </a:lnTo>
                            <a:close/>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27" name="object 472">
                        <a:extLst>
                          <a:ext uri="{FF2B5EF4-FFF2-40B4-BE49-F238E27FC236}">
                            <a16:creationId xmlns:a16="http://schemas.microsoft.com/office/drawing/2014/main" id="{0655B913-EB2F-75E2-1F61-FEF939CAF751}"/>
                          </a:ext>
                        </a:extLst>
                      </p:cNvPr>
                      <p:cNvSpPr/>
                      <p:nvPr/>
                    </p:nvSpPr>
                    <p:spPr>
                      <a:xfrm>
                        <a:off x="3494697" y="3121414"/>
                        <a:ext cx="6985" cy="19685"/>
                      </a:xfrm>
                      <a:custGeom>
                        <a:avLst/>
                        <a:gdLst/>
                        <a:ahLst/>
                        <a:cxnLst/>
                        <a:rect l="l" t="t" r="r" b="b"/>
                        <a:pathLst>
                          <a:path w="6984" h="19685">
                            <a:moveTo>
                              <a:pt x="0" y="0"/>
                            </a:moveTo>
                            <a:lnTo>
                              <a:pt x="6986" y="0"/>
                            </a:lnTo>
                            <a:lnTo>
                              <a:pt x="6986" y="19182"/>
                            </a:lnTo>
                            <a:lnTo>
                              <a:pt x="0" y="19182"/>
                            </a:lnTo>
                            <a:lnTo>
                              <a:pt x="0" y="0"/>
                            </a:lnTo>
                            <a:close/>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28" name="object 473">
                        <a:extLst>
                          <a:ext uri="{FF2B5EF4-FFF2-40B4-BE49-F238E27FC236}">
                            <a16:creationId xmlns:a16="http://schemas.microsoft.com/office/drawing/2014/main" id="{EC0D050D-93AF-D1FD-E63A-567923A96BF3}"/>
                          </a:ext>
                        </a:extLst>
                      </p:cNvPr>
                      <p:cNvSpPr/>
                      <p:nvPr/>
                    </p:nvSpPr>
                    <p:spPr>
                      <a:xfrm>
                        <a:off x="3489777" y="3126140"/>
                        <a:ext cx="17145" cy="10160"/>
                      </a:xfrm>
                      <a:custGeom>
                        <a:avLst/>
                        <a:gdLst/>
                        <a:ahLst/>
                        <a:cxnLst/>
                        <a:rect l="l" t="t" r="r" b="b"/>
                        <a:pathLst>
                          <a:path w="17144" h="10160">
                            <a:moveTo>
                              <a:pt x="0" y="9637"/>
                            </a:moveTo>
                            <a:lnTo>
                              <a:pt x="16918" y="0"/>
                            </a:lnTo>
                          </a:path>
                          <a:path w="17144" h="10160">
                            <a:moveTo>
                              <a:pt x="16918" y="9637"/>
                            </a:moveTo>
                            <a:lnTo>
                              <a:pt x="0" y="0"/>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29" name="object 474">
                        <a:extLst>
                          <a:ext uri="{FF2B5EF4-FFF2-40B4-BE49-F238E27FC236}">
                            <a16:creationId xmlns:a16="http://schemas.microsoft.com/office/drawing/2014/main" id="{16AE5C66-8FDB-F6C7-9CF5-EBBA30AE9244}"/>
                          </a:ext>
                        </a:extLst>
                      </p:cNvPr>
                      <p:cNvSpPr/>
                      <p:nvPr/>
                    </p:nvSpPr>
                    <p:spPr>
                      <a:xfrm>
                        <a:off x="3499781" y="3121414"/>
                        <a:ext cx="6985" cy="19685"/>
                      </a:xfrm>
                      <a:custGeom>
                        <a:avLst/>
                        <a:gdLst/>
                        <a:ahLst/>
                        <a:cxnLst/>
                        <a:rect l="l" t="t" r="r" b="b"/>
                        <a:pathLst>
                          <a:path w="6984" h="19685">
                            <a:moveTo>
                              <a:pt x="0" y="0"/>
                            </a:moveTo>
                            <a:lnTo>
                              <a:pt x="6986" y="0"/>
                            </a:lnTo>
                            <a:lnTo>
                              <a:pt x="6986" y="19182"/>
                            </a:lnTo>
                            <a:lnTo>
                              <a:pt x="0" y="19182"/>
                            </a:lnTo>
                            <a:lnTo>
                              <a:pt x="0" y="0"/>
                            </a:lnTo>
                            <a:close/>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30" name="object 475">
                        <a:extLst>
                          <a:ext uri="{FF2B5EF4-FFF2-40B4-BE49-F238E27FC236}">
                            <a16:creationId xmlns:a16="http://schemas.microsoft.com/office/drawing/2014/main" id="{2EA3339F-3CDB-095B-9100-DA1074EE87EB}"/>
                          </a:ext>
                        </a:extLst>
                      </p:cNvPr>
                      <p:cNvSpPr/>
                      <p:nvPr/>
                    </p:nvSpPr>
                    <p:spPr>
                      <a:xfrm>
                        <a:off x="3494861" y="3126140"/>
                        <a:ext cx="17145" cy="10160"/>
                      </a:xfrm>
                      <a:custGeom>
                        <a:avLst/>
                        <a:gdLst/>
                        <a:ahLst/>
                        <a:cxnLst/>
                        <a:rect l="l" t="t" r="r" b="b"/>
                        <a:pathLst>
                          <a:path w="17144" h="10160">
                            <a:moveTo>
                              <a:pt x="0" y="9637"/>
                            </a:moveTo>
                            <a:lnTo>
                              <a:pt x="16918" y="0"/>
                            </a:lnTo>
                          </a:path>
                          <a:path w="17144" h="10160">
                            <a:moveTo>
                              <a:pt x="16918" y="9637"/>
                            </a:moveTo>
                            <a:lnTo>
                              <a:pt x="0" y="0"/>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31" name="object 476">
                        <a:extLst>
                          <a:ext uri="{FF2B5EF4-FFF2-40B4-BE49-F238E27FC236}">
                            <a16:creationId xmlns:a16="http://schemas.microsoft.com/office/drawing/2014/main" id="{362A4033-E585-0F0F-63FB-1925CECF8B85}"/>
                          </a:ext>
                        </a:extLst>
                      </p:cNvPr>
                      <p:cNvSpPr/>
                      <p:nvPr/>
                    </p:nvSpPr>
                    <p:spPr>
                      <a:xfrm>
                        <a:off x="3515107" y="3121414"/>
                        <a:ext cx="0" cy="19685"/>
                      </a:xfrm>
                      <a:custGeom>
                        <a:avLst/>
                        <a:gdLst/>
                        <a:ahLst/>
                        <a:cxnLst/>
                        <a:rect l="l" t="t" r="r" b="b"/>
                        <a:pathLst>
                          <a:path h="19685">
                            <a:moveTo>
                              <a:pt x="0" y="0"/>
                            </a:moveTo>
                            <a:lnTo>
                              <a:pt x="0" y="19182"/>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32" name="object 477">
                        <a:extLst>
                          <a:ext uri="{FF2B5EF4-FFF2-40B4-BE49-F238E27FC236}">
                            <a16:creationId xmlns:a16="http://schemas.microsoft.com/office/drawing/2014/main" id="{FE840F08-AB52-2A66-8A7D-E7C9883EE76B}"/>
                          </a:ext>
                        </a:extLst>
                      </p:cNvPr>
                      <p:cNvSpPr/>
                      <p:nvPr/>
                    </p:nvSpPr>
                    <p:spPr>
                      <a:xfrm>
                        <a:off x="3506693" y="3126140"/>
                        <a:ext cx="17145" cy="10160"/>
                      </a:xfrm>
                      <a:custGeom>
                        <a:avLst/>
                        <a:gdLst/>
                        <a:ahLst/>
                        <a:cxnLst/>
                        <a:rect l="l" t="t" r="r" b="b"/>
                        <a:pathLst>
                          <a:path w="17144" h="10160">
                            <a:moveTo>
                              <a:pt x="0" y="9637"/>
                            </a:moveTo>
                            <a:lnTo>
                              <a:pt x="16918" y="0"/>
                            </a:lnTo>
                          </a:path>
                          <a:path w="17144" h="10160">
                            <a:moveTo>
                              <a:pt x="16918" y="9637"/>
                            </a:moveTo>
                            <a:lnTo>
                              <a:pt x="0" y="0"/>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33" name="object 478">
                        <a:extLst>
                          <a:ext uri="{FF2B5EF4-FFF2-40B4-BE49-F238E27FC236}">
                            <a16:creationId xmlns:a16="http://schemas.microsoft.com/office/drawing/2014/main" id="{9114987B-5FF2-5C5B-770E-329B08A25AD1}"/>
                          </a:ext>
                        </a:extLst>
                      </p:cNvPr>
                      <p:cNvSpPr/>
                      <p:nvPr/>
                    </p:nvSpPr>
                    <p:spPr>
                      <a:xfrm>
                        <a:off x="3614754" y="3164597"/>
                        <a:ext cx="0" cy="19685"/>
                      </a:xfrm>
                      <a:custGeom>
                        <a:avLst/>
                        <a:gdLst/>
                        <a:ahLst/>
                        <a:cxnLst/>
                        <a:rect l="l" t="t" r="r" b="b"/>
                        <a:pathLst>
                          <a:path h="19685">
                            <a:moveTo>
                              <a:pt x="0" y="0"/>
                            </a:moveTo>
                            <a:lnTo>
                              <a:pt x="0" y="19275"/>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34" name="object 479">
                        <a:extLst>
                          <a:ext uri="{FF2B5EF4-FFF2-40B4-BE49-F238E27FC236}">
                            <a16:creationId xmlns:a16="http://schemas.microsoft.com/office/drawing/2014/main" id="{8019ED14-993F-59DA-7A5B-BD63BAC97A68}"/>
                          </a:ext>
                        </a:extLst>
                      </p:cNvPr>
                      <p:cNvSpPr/>
                      <p:nvPr/>
                    </p:nvSpPr>
                    <p:spPr>
                      <a:xfrm>
                        <a:off x="3606340" y="3169416"/>
                        <a:ext cx="17145" cy="10160"/>
                      </a:xfrm>
                      <a:custGeom>
                        <a:avLst/>
                        <a:gdLst/>
                        <a:ahLst/>
                        <a:cxnLst/>
                        <a:rect l="l" t="t" r="r" b="b"/>
                        <a:pathLst>
                          <a:path w="17144" h="10160">
                            <a:moveTo>
                              <a:pt x="0" y="9637"/>
                            </a:moveTo>
                            <a:lnTo>
                              <a:pt x="16918" y="0"/>
                            </a:lnTo>
                          </a:path>
                          <a:path w="17144" h="10160">
                            <a:moveTo>
                              <a:pt x="16918" y="9637"/>
                            </a:moveTo>
                            <a:lnTo>
                              <a:pt x="0" y="0"/>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35" name="object 480">
                        <a:extLst>
                          <a:ext uri="{FF2B5EF4-FFF2-40B4-BE49-F238E27FC236}">
                            <a16:creationId xmlns:a16="http://schemas.microsoft.com/office/drawing/2014/main" id="{80ED95E1-B061-51AA-FE20-AECDE4AFD5A0}"/>
                          </a:ext>
                        </a:extLst>
                      </p:cNvPr>
                      <p:cNvSpPr/>
                      <p:nvPr/>
                    </p:nvSpPr>
                    <p:spPr>
                      <a:xfrm>
                        <a:off x="3621600" y="3180628"/>
                        <a:ext cx="0" cy="19685"/>
                      </a:xfrm>
                      <a:custGeom>
                        <a:avLst/>
                        <a:gdLst/>
                        <a:ahLst/>
                        <a:cxnLst/>
                        <a:rect l="l" t="t" r="r" b="b"/>
                        <a:pathLst>
                          <a:path h="19685">
                            <a:moveTo>
                              <a:pt x="0" y="0"/>
                            </a:moveTo>
                            <a:lnTo>
                              <a:pt x="0" y="19182"/>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36" name="object 481">
                        <a:extLst>
                          <a:ext uri="{FF2B5EF4-FFF2-40B4-BE49-F238E27FC236}">
                            <a16:creationId xmlns:a16="http://schemas.microsoft.com/office/drawing/2014/main" id="{BA8C8EF6-C5BD-E04C-62E8-18D422067425}"/>
                          </a:ext>
                        </a:extLst>
                      </p:cNvPr>
                      <p:cNvSpPr/>
                      <p:nvPr/>
                    </p:nvSpPr>
                    <p:spPr>
                      <a:xfrm>
                        <a:off x="3613089" y="3185447"/>
                        <a:ext cx="17145" cy="10160"/>
                      </a:xfrm>
                      <a:custGeom>
                        <a:avLst/>
                        <a:gdLst/>
                        <a:ahLst/>
                        <a:cxnLst/>
                        <a:rect l="l" t="t" r="r" b="b"/>
                        <a:pathLst>
                          <a:path w="17144" h="10160">
                            <a:moveTo>
                              <a:pt x="0" y="9637"/>
                            </a:moveTo>
                            <a:lnTo>
                              <a:pt x="16918" y="0"/>
                            </a:lnTo>
                          </a:path>
                          <a:path w="17144" h="10160">
                            <a:moveTo>
                              <a:pt x="16918" y="9637"/>
                            </a:moveTo>
                            <a:lnTo>
                              <a:pt x="0" y="0"/>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37" name="object 482">
                        <a:extLst>
                          <a:ext uri="{FF2B5EF4-FFF2-40B4-BE49-F238E27FC236}">
                            <a16:creationId xmlns:a16="http://schemas.microsoft.com/office/drawing/2014/main" id="{F05B1B0D-EA11-7719-5F83-9A6A354708AB}"/>
                          </a:ext>
                        </a:extLst>
                      </p:cNvPr>
                      <p:cNvSpPr/>
                      <p:nvPr/>
                    </p:nvSpPr>
                    <p:spPr>
                      <a:xfrm>
                        <a:off x="3807404" y="3432038"/>
                        <a:ext cx="0" cy="19685"/>
                      </a:xfrm>
                      <a:custGeom>
                        <a:avLst/>
                        <a:gdLst/>
                        <a:ahLst/>
                        <a:cxnLst/>
                        <a:rect l="l" t="t" r="r" b="b"/>
                        <a:pathLst>
                          <a:path h="19685">
                            <a:moveTo>
                              <a:pt x="0" y="0"/>
                            </a:moveTo>
                            <a:lnTo>
                              <a:pt x="0" y="19275"/>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38" name="object 483">
                        <a:extLst>
                          <a:ext uri="{FF2B5EF4-FFF2-40B4-BE49-F238E27FC236}">
                            <a16:creationId xmlns:a16="http://schemas.microsoft.com/office/drawing/2014/main" id="{678646C6-39BC-69AF-958C-1F3DFEE92392}"/>
                          </a:ext>
                        </a:extLst>
                      </p:cNvPr>
                      <p:cNvSpPr/>
                      <p:nvPr/>
                    </p:nvSpPr>
                    <p:spPr>
                      <a:xfrm>
                        <a:off x="3798990" y="3436857"/>
                        <a:ext cx="17145" cy="10160"/>
                      </a:xfrm>
                      <a:custGeom>
                        <a:avLst/>
                        <a:gdLst/>
                        <a:ahLst/>
                        <a:cxnLst/>
                        <a:rect l="l" t="t" r="r" b="b"/>
                        <a:pathLst>
                          <a:path w="17144" h="10160">
                            <a:moveTo>
                              <a:pt x="0" y="9637"/>
                            </a:moveTo>
                            <a:lnTo>
                              <a:pt x="16820" y="0"/>
                            </a:lnTo>
                          </a:path>
                          <a:path w="17144" h="10160">
                            <a:moveTo>
                              <a:pt x="16820" y="9637"/>
                            </a:moveTo>
                            <a:lnTo>
                              <a:pt x="0" y="0"/>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39" name="object 484">
                        <a:extLst>
                          <a:ext uri="{FF2B5EF4-FFF2-40B4-BE49-F238E27FC236}">
                            <a16:creationId xmlns:a16="http://schemas.microsoft.com/office/drawing/2014/main" id="{0BEFE9EF-2973-FBAC-5370-D4A963A37C35}"/>
                          </a:ext>
                        </a:extLst>
                      </p:cNvPr>
                      <p:cNvSpPr/>
                      <p:nvPr/>
                    </p:nvSpPr>
                    <p:spPr>
                      <a:xfrm>
                        <a:off x="3996627" y="3598656"/>
                        <a:ext cx="0" cy="19685"/>
                      </a:xfrm>
                      <a:custGeom>
                        <a:avLst/>
                        <a:gdLst/>
                        <a:ahLst/>
                        <a:cxnLst/>
                        <a:rect l="l" t="t" r="r" b="b"/>
                        <a:pathLst>
                          <a:path h="19685">
                            <a:moveTo>
                              <a:pt x="0" y="0"/>
                            </a:moveTo>
                            <a:lnTo>
                              <a:pt x="0" y="19182"/>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40" name="object 485">
                        <a:extLst>
                          <a:ext uri="{FF2B5EF4-FFF2-40B4-BE49-F238E27FC236}">
                            <a16:creationId xmlns:a16="http://schemas.microsoft.com/office/drawing/2014/main" id="{4FC99A5D-0D84-1755-8CBC-CDA4E08BA2C0}"/>
                          </a:ext>
                        </a:extLst>
                      </p:cNvPr>
                      <p:cNvSpPr/>
                      <p:nvPr/>
                    </p:nvSpPr>
                    <p:spPr>
                      <a:xfrm>
                        <a:off x="3988214" y="3603474"/>
                        <a:ext cx="17145" cy="10160"/>
                      </a:xfrm>
                      <a:custGeom>
                        <a:avLst/>
                        <a:gdLst/>
                        <a:ahLst/>
                        <a:cxnLst/>
                        <a:rect l="l" t="t" r="r" b="b"/>
                        <a:pathLst>
                          <a:path w="17144" h="10160">
                            <a:moveTo>
                              <a:pt x="0" y="9545"/>
                            </a:moveTo>
                            <a:lnTo>
                              <a:pt x="16820" y="0"/>
                            </a:lnTo>
                          </a:path>
                          <a:path w="17144" h="10160">
                            <a:moveTo>
                              <a:pt x="16820" y="9545"/>
                            </a:moveTo>
                            <a:lnTo>
                              <a:pt x="0" y="0"/>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41" name="object 486">
                        <a:extLst>
                          <a:ext uri="{FF2B5EF4-FFF2-40B4-BE49-F238E27FC236}">
                            <a16:creationId xmlns:a16="http://schemas.microsoft.com/office/drawing/2014/main" id="{80E0F2D8-3D4F-2FC9-CE64-3315C48BAA69}"/>
                          </a:ext>
                        </a:extLst>
                      </p:cNvPr>
                      <p:cNvSpPr/>
                      <p:nvPr/>
                    </p:nvSpPr>
                    <p:spPr>
                      <a:xfrm>
                        <a:off x="4354836" y="3723572"/>
                        <a:ext cx="0" cy="19685"/>
                      </a:xfrm>
                      <a:custGeom>
                        <a:avLst/>
                        <a:gdLst/>
                        <a:ahLst/>
                        <a:cxnLst/>
                        <a:rect l="l" t="t" r="r" b="b"/>
                        <a:pathLst>
                          <a:path h="19685">
                            <a:moveTo>
                              <a:pt x="0" y="0"/>
                            </a:moveTo>
                            <a:lnTo>
                              <a:pt x="0" y="19182"/>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42" name="object 487">
                        <a:extLst>
                          <a:ext uri="{FF2B5EF4-FFF2-40B4-BE49-F238E27FC236}">
                            <a16:creationId xmlns:a16="http://schemas.microsoft.com/office/drawing/2014/main" id="{5C825D8A-ADBD-C059-9801-64C694FAB2A2}"/>
                          </a:ext>
                        </a:extLst>
                      </p:cNvPr>
                      <p:cNvSpPr/>
                      <p:nvPr/>
                    </p:nvSpPr>
                    <p:spPr>
                      <a:xfrm>
                        <a:off x="4346325" y="3728391"/>
                        <a:ext cx="17145" cy="10160"/>
                      </a:xfrm>
                      <a:custGeom>
                        <a:avLst/>
                        <a:gdLst/>
                        <a:ahLst/>
                        <a:cxnLst/>
                        <a:rect l="l" t="t" r="r" b="b"/>
                        <a:pathLst>
                          <a:path w="17144" h="10160">
                            <a:moveTo>
                              <a:pt x="0" y="9545"/>
                            </a:moveTo>
                            <a:lnTo>
                              <a:pt x="16918" y="0"/>
                            </a:lnTo>
                          </a:path>
                          <a:path w="17144" h="10160">
                            <a:moveTo>
                              <a:pt x="16918" y="9545"/>
                            </a:moveTo>
                            <a:lnTo>
                              <a:pt x="0" y="0"/>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43" name="object 488">
                        <a:extLst>
                          <a:ext uri="{FF2B5EF4-FFF2-40B4-BE49-F238E27FC236}">
                            <a16:creationId xmlns:a16="http://schemas.microsoft.com/office/drawing/2014/main" id="{0A629160-AFD7-A58B-FAE2-3C5058A21629}"/>
                          </a:ext>
                        </a:extLst>
                      </p:cNvPr>
                      <p:cNvSpPr/>
                      <p:nvPr/>
                    </p:nvSpPr>
                    <p:spPr>
                      <a:xfrm>
                        <a:off x="4814356" y="3771575"/>
                        <a:ext cx="0" cy="19685"/>
                      </a:xfrm>
                      <a:custGeom>
                        <a:avLst/>
                        <a:gdLst/>
                        <a:ahLst/>
                        <a:cxnLst/>
                        <a:rect l="l" t="t" r="r" b="b"/>
                        <a:pathLst>
                          <a:path h="19685">
                            <a:moveTo>
                              <a:pt x="0" y="0"/>
                            </a:moveTo>
                            <a:lnTo>
                              <a:pt x="0" y="19275"/>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44" name="object 489">
                        <a:extLst>
                          <a:ext uri="{FF2B5EF4-FFF2-40B4-BE49-F238E27FC236}">
                            <a16:creationId xmlns:a16="http://schemas.microsoft.com/office/drawing/2014/main" id="{7F2155E7-8FBC-AF15-C6FD-ECBBF0A4CB4C}"/>
                          </a:ext>
                        </a:extLst>
                      </p:cNvPr>
                      <p:cNvSpPr/>
                      <p:nvPr/>
                    </p:nvSpPr>
                    <p:spPr>
                      <a:xfrm>
                        <a:off x="4805845" y="3776393"/>
                        <a:ext cx="17145" cy="10160"/>
                      </a:xfrm>
                      <a:custGeom>
                        <a:avLst/>
                        <a:gdLst/>
                        <a:ahLst/>
                        <a:cxnLst/>
                        <a:rect l="l" t="t" r="r" b="b"/>
                        <a:pathLst>
                          <a:path w="17144" h="10160">
                            <a:moveTo>
                              <a:pt x="0" y="9637"/>
                            </a:moveTo>
                            <a:lnTo>
                              <a:pt x="16918" y="0"/>
                            </a:lnTo>
                          </a:path>
                          <a:path w="17144" h="10160">
                            <a:moveTo>
                              <a:pt x="16918" y="9637"/>
                            </a:moveTo>
                            <a:lnTo>
                              <a:pt x="0" y="0"/>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45" name="object 490">
                        <a:extLst>
                          <a:ext uri="{FF2B5EF4-FFF2-40B4-BE49-F238E27FC236}">
                            <a16:creationId xmlns:a16="http://schemas.microsoft.com/office/drawing/2014/main" id="{8FA98FC7-AE88-4209-2E11-715495441DEF}"/>
                          </a:ext>
                        </a:extLst>
                      </p:cNvPr>
                      <p:cNvSpPr/>
                      <p:nvPr/>
                    </p:nvSpPr>
                    <p:spPr>
                      <a:xfrm>
                        <a:off x="4930919" y="3803637"/>
                        <a:ext cx="0" cy="19685"/>
                      </a:xfrm>
                      <a:custGeom>
                        <a:avLst/>
                        <a:gdLst/>
                        <a:ahLst/>
                        <a:cxnLst/>
                        <a:rect l="l" t="t" r="r" b="b"/>
                        <a:pathLst>
                          <a:path h="19685">
                            <a:moveTo>
                              <a:pt x="0" y="0"/>
                            </a:moveTo>
                            <a:lnTo>
                              <a:pt x="0" y="19182"/>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46" name="object 491">
                        <a:extLst>
                          <a:ext uri="{FF2B5EF4-FFF2-40B4-BE49-F238E27FC236}">
                            <a16:creationId xmlns:a16="http://schemas.microsoft.com/office/drawing/2014/main" id="{7B614E1B-4682-63EB-098C-B9455E531D72}"/>
                          </a:ext>
                        </a:extLst>
                      </p:cNvPr>
                      <p:cNvSpPr/>
                      <p:nvPr/>
                    </p:nvSpPr>
                    <p:spPr>
                      <a:xfrm>
                        <a:off x="4922513" y="3808456"/>
                        <a:ext cx="17145" cy="10160"/>
                      </a:xfrm>
                      <a:custGeom>
                        <a:avLst/>
                        <a:gdLst/>
                        <a:ahLst/>
                        <a:cxnLst/>
                        <a:rect l="l" t="t" r="r" b="b"/>
                        <a:pathLst>
                          <a:path w="17144" h="10160">
                            <a:moveTo>
                              <a:pt x="0" y="9637"/>
                            </a:moveTo>
                            <a:lnTo>
                              <a:pt x="16819" y="0"/>
                            </a:lnTo>
                          </a:path>
                          <a:path w="17144" h="10160">
                            <a:moveTo>
                              <a:pt x="16819" y="9637"/>
                            </a:moveTo>
                            <a:lnTo>
                              <a:pt x="0" y="0"/>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47" name="object 492">
                        <a:extLst>
                          <a:ext uri="{FF2B5EF4-FFF2-40B4-BE49-F238E27FC236}">
                            <a16:creationId xmlns:a16="http://schemas.microsoft.com/office/drawing/2014/main" id="{2D4FA523-54A4-E22E-7DBB-4822397CF003}"/>
                          </a:ext>
                        </a:extLst>
                      </p:cNvPr>
                      <p:cNvSpPr/>
                      <p:nvPr/>
                    </p:nvSpPr>
                    <p:spPr>
                      <a:xfrm>
                        <a:off x="4964655" y="3803637"/>
                        <a:ext cx="0" cy="19685"/>
                      </a:xfrm>
                      <a:custGeom>
                        <a:avLst/>
                        <a:gdLst/>
                        <a:ahLst/>
                        <a:cxnLst/>
                        <a:rect l="l" t="t" r="r" b="b"/>
                        <a:pathLst>
                          <a:path h="19685">
                            <a:moveTo>
                              <a:pt x="0" y="0"/>
                            </a:moveTo>
                            <a:lnTo>
                              <a:pt x="0" y="19182"/>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48" name="object 493">
                        <a:extLst>
                          <a:ext uri="{FF2B5EF4-FFF2-40B4-BE49-F238E27FC236}">
                            <a16:creationId xmlns:a16="http://schemas.microsoft.com/office/drawing/2014/main" id="{E35CD389-5D51-ACB7-F57E-E20E30AEA54E}"/>
                          </a:ext>
                        </a:extLst>
                      </p:cNvPr>
                      <p:cNvSpPr/>
                      <p:nvPr/>
                    </p:nvSpPr>
                    <p:spPr>
                      <a:xfrm>
                        <a:off x="4956249" y="3808456"/>
                        <a:ext cx="17145" cy="10160"/>
                      </a:xfrm>
                      <a:custGeom>
                        <a:avLst/>
                        <a:gdLst/>
                        <a:ahLst/>
                        <a:cxnLst/>
                        <a:rect l="l" t="t" r="r" b="b"/>
                        <a:pathLst>
                          <a:path w="17144" h="10160">
                            <a:moveTo>
                              <a:pt x="0" y="9637"/>
                            </a:moveTo>
                            <a:lnTo>
                              <a:pt x="16918" y="0"/>
                            </a:lnTo>
                          </a:path>
                          <a:path w="17144" h="10160">
                            <a:moveTo>
                              <a:pt x="16918" y="9637"/>
                            </a:moveTo>
                            <a:lnTo>
                              <a:pt x="0" y="0"/>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49" name="object 494">
                        <a:extLst>
                          <a:ext uri="{FF2B5EF4-FFF2-40B4-BE49-F238E27FC236}">
                            <a16:creationId xmlns:a16="http://schemas.microsoft.com/office/drawing/2014/main" id="{E6EA5F41-8C54-2359-127E-A3E90372CED6}"/>
                          </a:ext>
                        </a:extLst>
                      </p:cNvPr>
                      <p:cNvSpPr/>
                      <p:nvPr/>
                    </p:nvSpPr>
                    <p:spPr>
                      <a:xfrm>
                        <a:off x="5065997" y="3821244"/>
                        <a:ext cx="6985" cy="19685"/>
                      </a:xfrm>
                      <a:custGeom>
                        <a:avLst/>
                        <a:gdLst/>
                        <a:ahLst/>
                        <a:cxnLst/>
                        <a:rect l="l" t="t" r="r" b="b"/>
                        <a:pathLst>
                          <a:path w="6984" h="19685">
                            <a:moveTo>
                              <a:pt x="0" y="0"/>
                            </a:moveTo>
                            <a:lnTo>
                              <a:pt x="6986" y="0"/>
                            </a:lnTo>
                            <a:lnTo>
                              <a:pt x="6986" y="19275"/>
                            </a:lnTo>
                            <a:lnTo>
                              <a:pt x="0" y="19275"/>
                            </a:lnTo>
                            <a:lnTo>
                              <a:pt x="0" y="0"/>
                            </a:lnTo>
                            <a:close/>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50" name="object 495">
                        <a:extLst>
                          <a:ext uri="{FF2B5EF4-FFF2-40B4-BE49-F238E27FC236}">
                            <a16:creationId xmlns:a16="http://schemas.microsoft.com/office/drawing/2014/main" id="{0B17DE0B-62E9-2444-025E-7EF4F516A320}"/>
                          </a:ext>
                        </a:extLst>
                      </p:cNvPr>
                      <p:cNvSpPr/>
                      <p:nvPr/>
                    </p:nvSpPr>
                    <p:spPr>
                      <a:xfrm>
                        <a:off x="5060980" y="3826063"/>
                        <a:ext cx="17145" cy="10160"/>
                      </a:xfrm>
                      <a:custGeom>
                        <a:avLst/>
                        <a:gdLst/>
                        <a:ahLst/>
                        <a:cxnLst/>
                        <a:rect l="l" t="t" r="r" b="b"/>
                        <a:pathLst>
                          <a:path w="17144" h="10160">
                            <a:moveTo>
                              <a:pt x="0" y="9637"/>
                            </a:moveTo>
                            <a:lnTo>
                              <a:pt x="16918" y="0"/>
                            </a:lnTo>
                          </a:path>
                          <a:path w="17144" h="10160">
                            <a:moveTo>
                              <a:pt x="16918" y="9637"/>
                            </a:moveTo>
                            <a:lnTo>
                              <a:pt x="0" y="0"/>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51" name="object 496">
                        <a:extLst>
                          <a:ext uri="{FF2B5EF4-FFF2-40B4-BE49-F238E27FC236}">
                            <a16:creationId xmlns:a16="http://schemas.microsoft.com/office/drawing/2014/main" id="{056B766B-FA0C-2C99-6F0D-C018B8A9FAAF}"/>
                          </a:ext>
                        </a:extLst>
                      </p:cNvPr>
                      <p:cNvSpPr/>
                      <p:nvPr/>
                    </p:nvSpPr>
                    <p:spPr>
                      <a:xfrm>
                        <a:off x="5074403" y="3821244"/>
                        <a:ext cx="6985" cy="19685"/>
                      </a:xfrm>
                      <a:custGeom>
                        <a:avLst/>
                        <a:gdLst/>
                        <a:ahLst/>
                        <a:cxnLst/>
                        <a:rect l="l" t="t" r="r" b="b"/>
                        <a:pathLst>
                          <a:path w="6984" h="19685">
                            <a:moveTo>
                              <a:pt x="0" y="0"/>
                            </a:moveTo>
                            <a:lnTo>
                              <a:pt x="6986" y="0"/>
                            </a:lnTo>
                            <a:lnTo>
                              <a:pt x="6986" y="19275"/>
                            </a:lnTo>
                            <a:lnTo>
                              <a:pt x="0" y="19275"/>
                            </a:lnTo>
                            <a:lnTo>
                              <a:pt x="0" y="0"/>
                            </a:lnTo>
                            <a:close/>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52" name="object 497">
                        <a:extLst>
                          <a:ext uri="{FF2B5EF4-FFF2-40B4-BE49-F238E27FC236}">
                            <a16:creationId xmlns:a16="http://schemas.microsoft.com/office/drawing/2014/main" id="{0D7DF1E6-A97C-0D28-50EF-BE7147A75056}"/>
                          </a:ext>
                        </a:extLst>
                      </p:cNvPr>
                      <p:cNvSpPr/>
                      <p:nvPr/>
                    </p:nvSpPr>
                    <p:spPr>
                      <a:xfrm>
                        <a:off x="5069490" y="3826063"/>
                        <a:ext cx="17145" cy="10160"/>
                      </a:xfrm>
                      <a:custGeom>
                        <a:avLst/>
                        <a:gdLst/>
                        <a:ahLst/>
                        <a:cxnLst/>
                        <a:rect l="l" t="t" r="r" b="b"/>
                        <a:pathLst>
                          <a:path w="17144" h="10160">
                            <a:moveTo>
                              <a:pt x="0" y="9637"/>
                            </a:moveTo>
                            <a:lnTo>
                              <a:pt x="16819" y="0"/>
                            </a:lnTo>
                          </a:path>
                          <a:path w="17144" h="10160">
                            <a:moveTo>
                              <a:pt x="16819" y="9637"/>
                            </a:moveTo>
                            <a:lnTo>
                              <a:pt x="0" y="0"/>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53" name="object 498">
                        <a:extLst>
                          <a:ext uri="{FF2B5EF4-FFF2-40B4-BE49-F238E27FC236}">
                            <a16:creationId xmlns:a16="http://schemas.microsoft.com/office/drawing/2014/main" id="{704B1EB9-A766-1A23-97CE-C6DFD44B0042}"/>
                          </a:ext>
                        </a:extLst>
                      </p:cNvPr>
                      <p:cNvSpPr/>
                      <p:nvPr/>
                    </p:nvSpPr>
                    <p:spPr>
                      <a:xfrm>
                        <a:off x="5074403" y="3821244"/>
                        <a:ext cx="6985" cy="19685"/>
                      </a:xfrm>
                      <a:custGeom>
                        <a:avLst/>
                        <a:gdLst/>
                        <a:ahLst/>
                        <a:cxnLst/>
                        <a:rect l="l" t="t" r="r" b="b"/>
                        <a:pathLst>
                          <a:path w="6984" h="19685">
                            <a:moveTo>
                              <a:pt x="0" y="0"/>
                            </a:moveTo>
                            <a:lnTo>
                              <a:pt x="6986" y="0"/>
                            </a:lnTo>
                            <a:lnTo>
                              <a:pt x="6986" y="19275"/>
                            </a:lnTo>
                            <a:lnTo>
                              <a:pt x="0" y="19275"/>
                            </a:lnTo>
                            <a:lnTo>
                              <a:pt x="0" y="0"/>
                            </a:lnTo>
                            <a:close/>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54" name="object 499">
                        <a:extLst>
                          <a:ext uri="{FF2B5EF4-FFF2-40B4-BE49-F238E27FC236}">
                            <a16:creationId xmlns:a16="http://schemas.microsoft.com/office/drawing/2014/main" id="{11C6A380-E636-1EAD-1E79-B942F014EECA}"/>
                          </a:ext>
                        </a:extLst>
                      </p:cNvPr>
                      <p:cNvSpPr/>
                      <p:nvPr/>
                    </p:nvSpPr>
                    <p:spPr>
                      <a:xfrm>
                        <a:off x="5069490" y="3826063"/>
                        <a:ext cx="17145" cy="10160"/>
                      </a:xfrm>
                      <a:custGeom>
                        <a:avLst/>
                        <a:gdLst/>
                        <a:ahLst/>
                        <a:cxnLst/>
                        <a:rect l="l" t="t" r="r" b="b"/>
                        <a:pathLst>
                          <a:path w="17144" h="10160">
                            <a:moveTo>
                              <a:pt x="0" y="9637"/>
                            </a:moveTo>
                            <a:lnTo>
                              <a:pt x="16819" y="0"/>
                            </a:lnTo>
                          </a:path>
                          <a:path w="17144" h="10160">
                            <a:moveTo>
                              <a:pt x="16819" y="9637"/>
                            </a:moveTo>
                            <a:lnTo>
                              <a:pt x="0" y="0"/>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55" name="object 500">
                        <a:extLst>
                          <a:ext uri="{FF2B5EF4-FFF2-40B4-BE49-F238E27FC236}">
                            <a16:creationId xmlns:a16="http://schemas.microsoft.com/office/drawing/2014/main" id="{92892589-4C6E-44FE-B4B9-E5FEA14AC354}"/>
                          </a:ext>
                        </a:extLst>
                      </p:cNvPr>
                      <p:cNvSpPr/>
                      <p:nvPr/>
                    </p:nvSpPr>
                    <p:spPr>
                      <a:xfrm>
                        <a:off x="5175812" y="3861277"/>
                        <a:ext cx="6985" cy="19685"/>
                      </a:xfrm>
                      <a:custGeom>
                        <a:avLst/>
                        <a:gdLst/>
                        <a:ahLst/>
                        <a:cxnLst/>
                        <a:rect l="l" t="t" r="r" b="b"/>
                        <a:pathLst>
                          <a:path w="6984" h="19685">
                            <a:moveTo>
                              <a:pt x="0" y="0"/>
                            </a:moveTo>
                            <a:lnTo>
                              <a:pt x="6986" y="0"/>
                            </a:lnTo>
                            <a:lnTo>
                              <a:pt x="6986" y="19275"/>
                            </a:lnTo>
                            <a:lnTo>
                              <a:pt x="0" y="19275"/>
                            </a:lnTo>
                            <a:lnTo>
                              <a:pt x="0" y="0"/>
                            </a:lnTo>
                            <a:close/>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56" name="object 501">
                        <a:extLst>
                          <a:ext uri="{FF2B5EF4-FFF2-40B4-BE49-F238E27FC236}">
                            <a16:creationId xmlns:a16="http://schemas.microsoft.com/office/drawing/2014/main" id="{9F8DD7DB-1D27-C023-872F-6CC80DB7FB68}"/>
                          </a:ext>
                        </a:extLst>
                      </p:cNvPr>
                      <p:cNvSpPr/>
                      <p:nvPr/>
                    </p:nvSpPr>
                    <p:spPr>
                      <a:xfrm>
                        <a:off x="5170802" y="3866096"/>
                        <a:ext cx="17145" cy="10160"/>
                      </a:xfrm>
                      <a:custGeom>
                        <a:avLst/>
                        <a:gdLst/>
                        <a:ahLst/>
                        <a:cxnLst/>
                        <a:rect l="l" t="t" r="r" b="b"/>
                        <a:pathLst>
                          <a:path w="17144" h="10160">
                            <a:moveTo>
                              <a:pt x="0" y="9637"/>
                            </a:moveTo>
                            <a:lnTo>
                              <a:pt x="16918" y="0"/>
                            </a:lnTo>
                          </a:path>
                          <a:path w="17144" h="10160">
                            <a:moveTo>
                              <a:pt x="16918" y="9637"/>
                            </a:moveTo>
                            <a:lnTo>
                              <a:pt x="0" y="0"/>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286" name="object 502">
                        <a:extLst>
                          <a:ext uri="{FF2B5EF4-FFF2-40B4-BE49-F238E27FC236}">
                            <a16:creationId xmlns:a16="http://schemas.microsoft.com/office/drawing/2014/main" id="{80F4C13E-C3F6-6256-0D96-A2B06C4A6E98}"/>
                          </a:ext>
                        </a:extLst>
                      </p:cNvPr>
                      <p:cNvSpPr/>
                      <p:nvPr/>
                    </p:nvSpPr>
                    <p:spPr>
                      <a:xfrm>
                        <a:off x="5177477" y="3861277"/>
                        <a:ext cx="6985" cy="19685"/>
                      </a:xfrm>
                      <a:custGeom>
                        <a:avLst/>
                        <a:gdLst/>
                        <a:ahLst/>
                        <a:cxnLst/>
                        <a:rect l="l" t="t" r="r" b="b"/>
                        <a:pathLst>
                          <a:path w="6984" h="19685">
                            <a:moveTo>
                              <a:pt x="0" y="0"/>
                            </a:moveTo>
                            <a:lnTo>
                              <a:pt x="6986" y="0"/>
                            </a:lnTo>
                            <a:lnTo>
                              <a:pt x="6986" y="19275"/>
                            </a:lnTo>
                            <a:lnTo>
                              <a:pt x="0" y="19275"/>
                            </a:lnTo>
                            <a:lnTo>
                              <a:pt x="0" y="0"/>
                            </a:lnTo>
                            <a:close/>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287" name="object 503">
                        <a:extLst>
                          <a:ext uri="{FF2B5EF4-FFF2-40B4-BE49-F238E27FC236}">
                            <a16:creationId xmlns:a16="http://schemas.microsoft.com/office/drawing/2014/main" id="{71235EE4-5898-C195-54C4-2F66FE7A55EF}"/>
                          </a:ext>
                        </a:extLst>
                      </p:cNvPr>
                      <p:cNvSpPr/>
                      <p:nvPr/>
                    </p:nvSpPr>
                    <p:spPr>
                      <a:xfrm>
                        <a:off x="5172460" y="3866096"/>
                        <a:ext cx="17145" cy="10160"/>
                      </a:xfrm>
                      <a:custGeom>
                        <a:avLst/>
                        <a:gdLst/>
                        <a:ahLst/>
                        <a:cxnLst/>
                        <a:rect l="l" t="t" r="r" b="b"/>
                        <a:pathLst>
                          <a:path w="17144" h="10160">
                            <a:moveTo>
                              <a:pt x="0" y="9637"/>
                            </a:moveTo>
                            <a:lnTo>
                              <a:pt x="16918" y="0"/>
                            </a:lnTo>
                          </a:path>
                          <a:path w="17144" h="10160">
                            <a:moveTo>
                              <a:pt x="16918" y="9637"/>
                            </a:moveTo>
                            <a:lnTo>
                              <a:pt x="0" y="0"/>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288" name="object 504">
                        <a:extLst>
                          <a:ext uri="{FF2B5EF4-FFF2-40B4-BE49-F238E27FC236}">
                            <a16:creationId xmlns:a16="http://schemas.microsoft.com/office/drawing/2014/main" id="{06AC94C2-5A9E-2971-9560-3131E7C26987}"/>
                          </a:ext>
                        </a:extLst>
                      </p:cNvPr>
                      <p:cNvSpPr/>
                      <p:nvPr/>
                    </p:nvSpPr>
                    <p:spPr>
                      <a:xfrm>
                        <a:off x="5185890" y="3861277"/>
                        <a:ext cx="6985" cy="19685"/>
                      </a:xfrm>
                      <a:custGeom>
                        <a:avLst/>
                        <a:gdLst/>
                        <a:ahLst/>
                        <a:cxnLst/>
                        <a:rect l="l" t="t" r="r" b="b"/>
                        <a:pathLst>
                          <a:path w="6984" h="19685">
                            <a:moveTo>
                              <a:pt x="0" y="0"/>
                            </a:moveTo>
                            <a:lnTo>
                              <a:pt x="6986" y="0"/>
                            </a:lnTo>
                            <a:lnTo>
                              <a:pt x="6986" y="19275"/>
                            </a:lnTo>
                            <a:lnTo>
                              <a:pt x="0" y="19275"/>
                            </a:lnTo>
                            <a:lnTo>
                              <a:pt x="0" y="0"/>
                            </a:lnTo>
                            <a:close/>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289" name="object 505">
                        <a:extLst>
                          <a:ext uri="{FF2B5EF4-FFF2-40B4-BE49-F238E27FC236}">
                            <a16:creationId xmlns:a16="http://schemas.microsoft.com/office/drawing/2014/main" id="{3F77B573-C176-2194-ADB7-476EF001EB4E}"/>
                          </a:ext>
                        </a:extLst>
                      </p:cNvPr>
                      <p:cNvSpPr/>
                      <p:nvPr/>
                    </p:nvSpPr>
                    <p:spPr>
                      <a:xfrm>
                        <a:off x="5180970" y="3866096"/>
                        <a:ext cx="17145" cy="10160"/>
                      </a:xfrm>
                      <a:custGeom>
                        <a:avLst/>
                        <a:gdLst/>
                        <a:ahLst/>
                        <a:cxnLst/>
                        <a:rect l="l" t="t" r="r" b="b"/>
                        <a:pathLst>
                          <a:path w="17144" h="10160">
                            <a:moveTo>
                              <a:pt x="0" y="9637"/>
                            </a:moveTo>
                            <a:lnTo>
                              <a:pt x="16918" y="0"/>
                            </a:lnTo>
                          </a:path>
                          <a:path w="17144" h="10160">
                            <a:moveTo>
                              <a:pt x="16918" y="9637"/>
                            </a:moveTo>
                            <a:lnTo>
                              <a:pt x="0" y="0"/>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290" name="object 506">
                        <a:extLst>
                          <a:ext uri="{FF2B5EF4-FFF2-40B4-BE49-F238E27FC236}">
                            <a16:creationId xmlns:a16="http://schemas.microsoft.com/office/drawing/2014/main" id="{ED4774DD-F99A-C1DD-BE73-269FD5EE7A04}"/>
                          </a:ext>
                        </a:extLst>
                      </p:cNvPr>
                      <p:cNvSpPr/>
                      <p:nvPr/>
                    </p:nvSpPr>
                    <p:spPr>
                      <a:xfrm>
                        <a:off x="5202873" y="3861277"/>
                        <a:ext cx="0" cy="19685"/>
                      </a:xfrm>
                      <a:custGeom>
                        <a:avLst/>
                        <a:gdLst/>
                        <a:ahLst/>
                        <a:cxnLst/>
                        <a:rect l="l" t="t" r="r" b="b"/>
                        <a:pathLst>
                          <a:path h="19685">
                            <a:moveTo>
                              <a:pt x="0" y="0"/>
                            </a:moveTo>
                            <a:lnTo>
                              <a:pt x="0" y="19275"/>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291" name="object 507">
                        <a:extLst>
                          <a:ext uri="{FF2B5EF4-FFF2-40B4-BE49-F238E27FC236}">
                            <a16:creationId xmlns:a16="http://schemas.microsoft.com/office/drawing/2014/main" id="{097CDE6E-FCD6-64D3-2242-6EE8C4A16F2A}"/>
                          </a:ext>
                        </a:extLst>
                      </p:cNvPr>
                      <p:cNvSpPr/>
                      <p:nvPr/>
                    </p:nvSpPr>
                    <p:spPr>
                      <a:xfrm>
                        <a:off x="5194467" y="3866096"/>
                        <a:ext cx="17145" cy="10160"/>
                      </a:xfrm>
                      <a:custGeom>
                        <a:avLst/>
                        <a:gdLst/>
                        <a:ahLst/>
                        <a:cxnLst/>
                        <a:rect l="l" t="t" r="r" b="b"/>
                        <a:pathLst>
                          <a:path w="17144" h="10160">
                            <a:moveTo>
                              <a:pt x="0" y="9637"/>
                            </a:moveTo>
                            <a:lnTo>
                              <a:pt x="16918" y="0"/>
                            </a:lnTo>
                          </a:path>
                          <a:path w="17144" h="10160">
                            <a:moveTo>
                              <a:pt x="16918" y="9637"/>
                            </a:moveTo>
                            <a:lnTo>
                              <a:pt x="0" y="0"/>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292" name="object 508">
                        <a:extLst>
                          <a:ext uri="{FF2B5EF4-FFF2-40B4-BE49-F238E27FC236}">
                            <a16:creationId xmlns:a16="http://schemas.microsoft.com/office/drawing/2014/main" id="{4EF18CC7-EADC-991A-D147-8A9A8C682F17}"/>
                          </a:ext>
                        </a:extLst>
                      </p:cNvPr>
                      <p:cNvSpPr/>
                      <p:nvPr/>
                    </p:nvSpPr>
                    <p:spPr>
                      <a:xfrm>
                        <a:off x="5295705" y="3886947"/>
                        <a:ext cx="6985" cy="19685"/>
                      </a:xfrm>
                      <a:custGeom>
                        <a:avLst/>
                        <a:gdLst/>
                        <a:ahLst/>
                        <a:cxnLst/>
                        <a:rect l="l" t="t" r="r" b="b"/>
                        <a:pathLst>
                          <a:path w="6984" h="19685">
                            <a:moveTo>
                              <a:pt x="0" y="0"/>
                            </a:moveTo>
                            <a:lnTo>
                              <a:pt x="6986" y="0"/>
                            </a:lnTo>
                            <a:lnTo>
                              <a:pt x="6986" y="19182"/>
                            </a:lnTo>
                            <a:lnTo>
                              <a:pt x="0" y="19182"/>
                            </a:lnTo>
                            <a:lnTo>
                              <a:pt x="0" y="0"/>
                            </a:lnTo>
                            <a:close/>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293" name="object 509">
                        <a:extLst>
                          <a:ext uri="{FF2B5EF4-FFF2-40B4-BE49-F238E27FC236}">
                            <a16:creationId xmlns:a16="http://schemas.microsoft.com/office/drawing/2014/main" id="{D01618C9-22AE-7879-35FC-0D5351C85675}"/>
                          </a:ext>
                        </a:extLst>
                      </p:cNvPr>
                      <p:cNvSpPr/>
                      <p:nvPr/>
                    </p:nvSpPr>
                    <p:spPr>
                      <a:xfrm>
                        <a:off x="5290792" y="3891765"/>
                        <a:ext cx="17145" cy="10160"/>
                      </a:xfrm>
                      <a:custGeom>
                        <a:avLst/>
                        <a:gdLst/>
                        <a:ahLst/>
                        <a:cxnLst/>
                        <a:rect l="l" t="t" r="r" b="b"/>
                        <a:pathLst>
                          <a:path w="17144" h="10160">
                            <a:moveTo>
                              <a:pt x="0" y="9545"/>
                            </a:moveTo>
                            <a:lnTo>
                              <a:pt x="16918" y="0"/>
                            </a:lnTo>
                          </a:path>
                          <a:path w="17144" h="10160">
                            <a:moveTo>
                              <a:pt x="16918" y="9545"/>
                            </a:moveTo>
                            <a:lnTo>
                              <a:pt x="0" y="0"/>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294" name="object 510">
                        <a:extLst>
                          <a:ext uri="{FF2B5EF4-FFF2-40B4-BE49-F238E27FC236}">
                            <a16:creationId xmlns:a16="http://schemas.microsoft.com/office/drawing/2014/main" id="{3CAE7C5F-02DF-5206-64D9-26607F771DBE}"/>
                          </a:ext>
                        </a:extLst>
                      </p:cNvPr>
                      <p:cNvSpPr/>
                      <p:nvPr/>
                    </p:nvSpPr>
                    <p:spPr>
                      <a:xfrm>
                        <a:off x="5299132" y="3886947"/>
                        <a:ext cx="6985" cy="19685"/>
                      </a:xfrm>
                      <a:custGeom>
                        <a:avLst/>
                        <a:gdLst/>
                        <a:ahLst/>
                        <a:cxnLst/>
                        <a:rect l="l" t="t" r="r" b="b"/>
                        <a:pathLst>
                          <a:path w="6984" h="19685">
                            <a:moveTo>
                              <a:pt x="0" y="0"/>
                            </a:moveTo>
                            <a:lnTo>
                              <a:pt x="6986" y="0"/>
                            </a:lnTo>
                            <a:lnTo>
                              <a:pt x="6986" y="19182"/>
                            </a:lnTo>
                            <a:lnTo>
                              <a:pt x="0" y="19182"/>
                            </a:lnTo>
                            <a:lnTo>
                              <a:pt x="0" y="0"/>
                            </a:lnTo>
                            <a:close/>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295" name="object 511">
                        <a:extLst>
                          <a:ext uri="{FF2B5EF4-FFF2-40B4-BE49-F238E27FC236}">
                            <a16:creationId xmlns:a16="http://schemas.microsoft.com/office/drawing/2014/main" id="{DF48F13E-8619-2C42-AAAB-FA2E6FCD67A8}"/>
                          </a:ext>
                        </a:extLst>
                      </p:cNvPr>
                      <p:cNvSpPr/>
                      <p:nvPr/>
                    </p:nvSpPr>
                    <p:spPr>
                      <a:xfrm>
                        <a:off x="5294114" y="3891765"/>
                        <a:ext cx="17145" cy="10160"/>
                      </a:xfrm>
                      <a:custGeom>
                        <a:avLst/>
                        <a:gdLst/>
                        <a:ahLst/>
                        <a:cxnLst/>
                        <a:rect l="l" t="t" r="r" b="b"/>
                        <a:pathLst>
                          <a:path w="17144" h="10160">
                            <a:moveTo>
                              <a:pt x="0" y="9545"/>
                            </a:moveTo>
                            <a:lnTo>
                              <a:pt x="16918" y="0"/>
                            </a:lnTo>
                          </a:path>
                          <a:path w="17144" h="10160">
                            <a:moveTo>
                              <a:pt x="16918" y="9545"/>
                            </a:moveTo>
                            <a:lnTo>
                              <a:pt x="0" y="0"/>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296" name="object 512">
                        <a:extLst>
                          <a:ext uri="{FF2B5EF4-FFF2-40B4-BE49-F238E27FC236}">
                            <a16:creationId xmlns:a16="http://schemas.microsoft.com/office/drawing/2014/main" id="{22313A7A-674E-B3FC-C0D3-859037C2A066}"/>
                          </a:ext>
                        </a:extLst>
                      </p:cNvPr>
                      <p:cNvSpPr/>
                      <p:nvPr/>
                    </p:nvSpPr>
                    <p:spPr>
                      <a:xfrm>
                        <a:off x="5405527" y="3886947"/>
                        <a:ext cx="6985" cy="19685"/>
                      </a:xfrm>
                      <a:custGeom>
                        <a:avLst/>
                        <a:gdLst/>
                        <a:ahLst/>
                        <a:cxnLst/>
                        <a:rect l="l" t="t" r="r" b="b"/>
                        <a:pathLst>
                          <a:path w="6984" h="19685">
                            <a:moveTo>
                              <a:pt x="0" y="0"/>
                            </a:moveTo>
                            <a:lnTo>
                              <a:pt x="6986" y="0"/>
                            </a:lnTo>
                            <a:lnTo>
                              <a:pt x="6986" y="19182"/>
                            </a:lnTo>
                            <a:lnTo>
                              <a:pt x="0" y="19182"/>
                            </a:lnTo>
                            <a:lnTo>
                              <a:pt x="0" y="0"/>
                            </a:lnTo>
                            <a:close/>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297" name="object 513">
                        <a:extLst>
                          <a:ext uri="{FF2B5EF4-FFF2-40B4-BE49-F238E27FC236}">
                            <a16:creationId xmlns:a16="http://schemas.microsoft.com/office/drawing/2014/main" id="{F917E73B-4D3A-033B-443B-157750BEECCF}"/>
                          </a:ext>
                        </a:extLst>
                      </p:cNvPr>
                      <p:cNvSpPr/>
                      <p:nvPr/>
                    </p:nvSpPr>
                    <p:spPr>
                      <a:xfrm>
                        <a:off x="5400607" y="3891765"/>
                        <a:ext cx="17145" cy="10160"/>
                      </a:xfrm>
                      <a:custGeom>
                        <a:avLst/>
                        <a:gdLst/>
                        <a:ahLst/>
                        <a:cxnLst/>
                        <a:rect l="l" t="t" r="r" b="b"/>
                        <a:pathLst>
                          <a:path w="17144" h="10160">
                            <a:moveTo>
                              <a:pt x="0" y="9545"/>
                            </a:moveTo>
                            <a:lnTo>
                              <a:pt x="16918" y="0"/>
                            </a:lnTo>
                          </a:path>
                          <a:path w="17144" h="10160">
                            <a:moveTo>
                              <a:pt x="16918" y="9545"/>
                            </a:moveTo>
                            <a:lnTo>
                              <a:pt x="0" y="0"/>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298" name="object 514">
                        <a:extLst>
                          <a:ext uri="{FF2B5EF4-FFF2-40B4-BE49-F238E27FC236}">
                            <a16:creationId xmlns:a16="http://schemas.microsoft.com/office/drawing/2014/main" id="{36559160-8823-FC7A-DA28-709695EF8A41}"/>
                          </a:ext>
                        </a:extLst>
                      </p:cNvPr>
                      <p:cNvSpPr/>
                      <p:nvPr/>
                    </p:nvSpPr>
                    <p:spPr>
                      <a:xfrm>
                        <a:off x="5407185" y="3886947"/>
                        <a:ext cx="6985" cy="19685"/>
                      </a:xfrm>
                      <a:custGeom>
                        <a:avLst/>
                        <a:gdLst/>
                        <a:ahLst/>
                        <a:cxnLst/>
                        <a:rect l="l" t="t" r="r" b="b"/>
                        <a:pathLst>
                          <a:path w="6984" h="19685">
                            <a:moveTo>
                              <a:pt x="0" y="0"/>
                            </a:moveTo>
                            <a:lnTo>
                              <a:pt x="6986" y="0"/>
                            </a:lnTo>
                            <a:lnTo>
                              <a:pt x="6986" y="19182"/>
                            </a:lnTo>
                            <a:lnTo>
                              <a:pt x="0" y="19182"/>
                            </a:lnTo>
                            <a:lnTo>
                              <a:pt x="0" y="0"/>
                            </a:lnTo>
                            <a:close/>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299" name="object 515">
                        <a:extLst>
                          <a:ext uri="{FF2B5EF4-FFF2-40B4-BE49-F238E27FC236}">
                            <a16:creationId xmlns:a16="http://schemas.microsoft.com/office/drawing/2014/main" id="{FACAA186-B30F-F388-6B00-03408B068383}"/>
                          </a:ext>
                        </a:extLst>
                      </p:cNvPr>
                      <p:cNvSpPr/>
                      <p:nvPr/>
                    </p:nvSpPr>
                    <p:spPr>
                      <a:xfrm>
                        <a:off x="5402272" y="3891765"/>
                        <a:ext cx="17145" cy="10160"/>
                      </a:xfrm>
                      <a:custGeom>
                        <a:avLst/>
                        <a:gdLst/>
                        <a:ahLst/>
                        <a:cxnLst/>
                        <a:rect l="l" t="t" r="r" b="b"/>
                        <a:pathLst>
                          <a:path w="17144" h="10160">
                            <a:moveTo>
                              <a:pt x="0" y="9545"/>
                            </a:moveTo>
                            <a:lnTo>
                              <a:pt x="16918" y="0"/>
                            </a:lnTo>
                          </a:path>
                          <a:path w="17144" h="10160">
                            <a:moveTo>
                              <a:pt x="16918" y="9545"/>
                            </a:moveTo>
                            <a:lnTo>
                              <a:pt x="0" y="0"/>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300" name="object 516">
                        <a:extLst>
                          <a:ext uri="{FF2B5EF4-FFF2-40B4-BE49-F238E27FC236}">
                            <a16:creationId xmlns:a16="http://schemas.microsoft.com/office/drawing/2014/main" id="{ADED3191-2B6E-D22E-A41A-6C1AD7F9762F}"/>
                          </a:ext>
                        </a:extLst>
                      </p:cNvPr>
                      <p:cNvSpPr/>
                      <p:nvPr/>
                    </p:nvSpPr>
                    <p:spPr>
                      <a:xfrm>
                        <a:off x="5414038" y="3886947"/>
                        <a:ext cx="6985" cy="19685"/>
                      </a:xfrm>
                      <a:custGeom>
                        <a:avLst/>
                        <a:gdLst/>
                        <a:ahLst/>
                        <a:cxnLst/>
                        <a:rect l="l" t="t" r="r" b="b"/>
                        <a:pathLst>
                          <a:path w="6984" h="19685">
                            <a:moveTo>
                              <a:pt x="0" y="0"/>
                            </a:moveTo>
                            <a:lnTo>
                              <a:pt x="6986" y="0"/>
                            </a:lnTo>
                            <a:lnTo>
                              <a:pt x="6986" y="19182"/>
                            </a:lnTo>
                            <a:lnTo>
                              <a:pt x="0" y="19182"/>
                            </a:lnTo>
                            <a:lnTo>
                              <a:pt x="0" y="0"/>
                            </a:lnTo>
                            <a:close/>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301" name="object 517">
                        <a:extLst>
                          <a:ext uri="{FF2B5EF4-FFF2-40B4-BE49-F238E27FC236}">
                            <a16:creationId xmlns:a16="http://schemas.microsoft.com/office/drawing/2014/main" id="{F3DF796A-777D-F449-5905-C07F0D383ECF}"/>
                          </a:ext>
                        </a:extLst>
                      </p:cNvPr>
                      <p:cNvSpPr/>
                      <p:nvPr/>
                    </p:nvSpPr>
                    <p:spPr>
                      <a:xfrm>
                        <a:off x="5409021" y="3891765"/>
                        <a:ext cx="17145" cy="10160"/>
                      </a:xfrm>
                      <a:custGeom>
                        <a:avLst/>
                        <a:gdLst/>
                        <a:ahLst/>
                        <a:cxnLst/>
                        <a:rect l="l" t="t" r="r" b="b"/>
                        <a:pathLst>
                          <a:path w="17144" h="10160">
                            <a:moveTo>
                              <a:pt x="0" y="9545"/>
                            </a:moveTo>
                            <a:lnTo>
                              <a:pt x="16918" y="0"/>
                            </a:lnTo>
                          </a:path>
                          <a:path w="17144" h="10160">
                            <a:moveTo>
                              <a:pt x="16918" y="9545"/>
                            </a:moveTo>
                            <a:lnTo>
                              <a:pt x="0" y="0"/>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302" name="object 518">
                        <a:extLst>
                          <a:ext uri="{FF2B5EF4-FFF2-40B4-BE49-F238E27FC236}">
                            <a16:creationId xmlns:a16="http://schemas.microsoft.com/office/drawing/2014/main" id="{C7C064BB-6C60-6DF4-7BDD-DB04A8C87D7B}"/>
                          </a:ext>
                        </a:extLst>
                      </p:cNvPr>
                      <p:cNvSpPr/>
                      <p:nvPr/>
                    </p:nvSpPr>
                    <p:spPr>
                      <a:xfrm>
                        <a:off x="5422444" y="3886947"/>
                        <a:ext cx="6985" cy="19685"/>
                      </a:xfrm>
                      <a:custGeom>
                        <a:avLst/>
                        <a:gdLst/>
                        <a:ahLst/>
                        <a:cxnLst/>
                        <a:rect l="l" t="t" r="r" b="b"/>
                        <a:pathLst>
                          <a:path w="6984" h="19685">
                            <a:moveTo>
                              <a:pt x="0" y="0"/>
                            </a:moveTo>
                            <a:lnTo>
                              <a:pt x="6986" y="0"/>
                            </a:lnTo>
                            <a:lnTo>
                              <a:pt x="6986" y="19182"/>
                            </a:lnTo>
                            <a:lnTo>
                              <a:pt x="0" y="19182"/>
                            </a:lnTo>
                            <a:lnTo>
                              <a:pt x="0" y="0"/>
                            </a:lnTo>
                            <a:close/>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303" name="object 519">
                        <a:extLst>
                          <a:ext uri="{FF2B5EF4-FFF2-40B4-BE49-F238E27FC236}">
                            <a16:creationId xmlns:a16="http://schemas.microsoft.com/office/drawing/2014/main" id="{0D00D5F2-8684-7971-61F9-D4F413720931}"/>
                          </a:ext>
                        </a:extLst>
                      </p:cNvPr>
                      <p:cNvSpPr/>
                      <p:nvPr/>
                    </p:nvSpPr>
                    <p:spPr>
                      <a:xfrm>
                        <a:off x="5417531" y="3891765"/>
                        <a:ext cx="17145" cy="10160"/>
                      </a:xfrm>
                      <a:custGeom>
                        <a:avLst/>
                        <a:gdLst/>
                        <a:ahLst/>
                        <a:cxnLst/>
                        <a:rect l="l" t="t" r="r" b="b"/>
                        <a:pathLst>
                          <a:path w="17144" h="10160">
                            <a:moveTo>
                              <a:pt x="0" y="9545"/>
                            </a:moveTo>
                            <a:lnTo>
                              <a:pt x="16819" y="0"/>
                            </a:lnTo>
                          </a:path>
                          <a:path w="17144" h="10160">
                            <a:moveTo>
                              <a:pt x="16819" y="9545"/>
                            </a:moveTo>
                            <a:lnTo>
                              <a:pt x="0" y="0"/>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304" name="object 520">
                        <a:extLst>
                          <a:ext uri="{FF2B5EF4-FFF2-40B4-BE49-F238E27FC236}">
                            <a16:creationId xmlns:a16="http://schemas.microsoft.com/office/drawing/2014/main" id="{3D580F7F-B455-097C-E06F-ED076E389968}"/>
                          </a:ext>
                        </a:extLst>
                      </p:cNvPr>
                      <p:cNvSpPr/>
                      <p:nvPr/>
                    </p:nvSpPr>
                    <p:spPr>
                      <a:xfrm>
                        <a:off x="5422444" y="3886947"/>
                        <a:ext cx="6985" cy="19685"/>
                      </a:xfrm>
                      <a:custGeom>
                        <a:avLst/>
                        <a:gdLst/>
                        <a:ahLst/>
                        <a:cxnLst/>
                        <a:rect l="l" t="t" r="r" b="b"/>
                        <a:pathLst>
                          <a:path w="6984" h="19685">
                            <a:moveTo>
                              <a:pt x="0" y="0"/>
                            </a:moveTo>
                            <a:lnTo>
                              <a:pt x="6986" y="0"/>
                            </a:lnTo>
                            <a:lnTo>
                              <a:pt x="6986" y="19182"/>
                            </a:lnTo>
                            <a:lnTo>
                              <a:pt x="0" y="19182"/>
                            </a:lnTo>
                            <a:lnTo>
                              <a:pt x="0" y="0"/>
                            </a:lnTo>
                            <a:close/>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305" name="object 521">
                        <a:extLst>
                          <a:ext uri="{FF2B5EF4-FFF2-40B4-BE49-F238E27FC236}">
                            <a16:creationId xmlns:a16="http://schemas.microsoft.com/office/drawing/2014/main" id="{F5B9004D-B7BC-F624-6C0F-0AE7E9D6F337}"/>
                          </a:ext>
                        </a:extLst>
                      </p:cNvPr>
                      <p:cNvSpPr/>
                      <p:nvPr/>
                    </p:nvSpPr>
                    <p:spPr>
                      <a:xfrm>
                        <a:off x="5417531" y="3891765"/>
                        <a:ext cx="17145" cy="10160"/>
                      </a:xfrm>
                      <a:custGeom>
                        <a:avLst/>
                        <a:gdLst/>
                        <a:ahLst/>
                        <a:cxnLst/>
                        <a:rect l="l" t="t" r="r" b="b"/>
                        <a:pathLst>
                          <a:path w="17144" h="10160">
                            <a:moveTo>
                              <a:pt x="0" y="9545"/>
                            </a:moveTo>
                            <a:lnTo>
                              <a:pt x="16819" y="0"/>
                            </a:lnTo>
                          </a:path>
                          <a:path w="17144" h="10160">
                            <a:moveTo>
                              <a:pt x="16819" y="9545"/>
                            </a:moveTo>
                            <a:lnTo>
                              <a:pt x="0" y="0"/>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306" name="object 522">
                        <a:extLst>
                          <a:ext uri="{FF2B5EF4-FFF2-40B4-BE49-F238E27FC236}">
                            <a16:creationId xmlns:a16="http://schemas.microsoft.com/office/drawing/2014/main" id="{CC5E56ED-E98E-2B26-072A-71DA482F6F87}"/>
                          </a:ext>
                        </a:extLst>
                      </p:cNvPr>
                      <p:cNvSpPr/>
                      <p:nvPr/>
                    </p:nvSpPr>
                    <p:spPr>
                      <a:xfrm>
                        <a:off x="5498597" y="3886947"/>
                        <a:ext cx="0" cy="19685"/>
                      </a:xfrm>
                      <a:custGeom>
                        <a:avLst/>
                        <a:gdLst/>
                        <a:ahLst/>
                        <a:cxnLst/>
                        <a:rect l="l" t="t" r="r" b="b"/>
                        <a:pathLst>
                          <a:path h="19685">
                            <a:moveTo>
                              <a:pt x="0" y="0"/>
                            </a:moveTo>
                            <a:lnTo>
                              <a:pt x="0" y="19182"/>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307" name="object 523">
                        <a:extLst>
                          <a:ext uri="{FF2B5EF4-FFF2-40B4-BE49-F238E27FC236}">
                            <a16:creationId xmlns:a16="http://schemas.microsoft.com/office/drawing/2014/main" id="{9BF7847F-E7CC-20C6-E1DE-218918FEE7F9}"/>
                          </a:ext>
                        </a:extLst>
                      </p:cNvPr>
                      <p:cNvSpPr/>
                      <p:nvPr/>
                    </p:nvSpPr>
                    <p:spPr>
                      <a:xfrm>
                        <a:off x="5490086" y="3891765"/>
                        <a:ext cx="17145" cy="10160"/>
                      </a:xfrm>
                      <a:custGeom>
                        <a:avLst/>
                        <a:gdLst/>
                        <a:ahLst/>
                        <a:cxnLst/>
                        <a:rect l="l" t="t" r="r" b="b"/>
                        <a:pathLst>
                          <a:path w="17144" h="10160">
                            <a:moveTo>
                              <a:pt x="0" y="9545"/>
                            </a:moveTo>
                            <a:lnTo>
                              <a:pt x="16918" y="0"/>
                            </a:lnTo>
                          </a:path>
                          <a:path w="17144" h="10160">
                            <a:moveTo>
                              <a:pt x="16918" y="9545"/>
                            </a:moveTo>
                            <a:lnTo>
                              <a:pt x="0" y="0"/>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308" name="object 524">
                        <a:extLst>
                          <a:ext uri="{FF2B5EF4-FFF2-40B4-BE49-F238E27FC236}">
                            <a16:creationId xmlns:a16="http://schemas.microsoft.com/office/drawing/2014/main" id="{F773778B-2C85-1A39-F6A5-29AA20C52D0B}"/>
                          </a:ext>
                        </a:extLst>
                      </p:cNvPr>
                      <p:cNvSpPr/>
                      <p:nvPr/>
                    </p:nvSpPr>
                    <p:spPr>
                      <a:xfrm>
                        <a:off x="5554333" y="3886947"/>
                        <a:ext cx="0" cy="19685"/>
                      </a:xfrm>
                      <a:custGeom>
                        <a:avLst/>
                        <a:gdLst/>
                        <a:ahLst/>
                        <a:cxnLst/>
                        <a:rect l="l" t="t" r="r" b="b"/>
                        <a:pathLst>
                          <a:path h="19685">
                            <a:moveTo>
                              <a:pt x="0" y="0"/>
                            </a:moveTo>
                            <a:lnTo>
                              <a:pt x="0" y="19182"/>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309" name="object 525">
                        <a:extLst>
                          <a:ext uri="{FF2B5EF4-FFF2-40B4-BE49-F238E27FC236}">
                            <a16:creationId xmlns:a16="http://schemas.microsoft.com/office/drawing/2014/main" id="{2F72DF58-D372-6659-B97A-8E2DA7F99524}"/>
                          </a:ext>
                        </a:extLst>
                      </p:cNvPr>
                      <p:cNvSpPr/>
                      <p:nvPr/>
                    </p:nvSpPr>
                    <p:spPr>
                      <a:xfrm>
                        <a:off x="5545927" y="3891765"/>
                        <a:ext cx="17145" cy="10160"/>
                      </a:xfrm>
                      <a:custGeom>
                        <a:avLst/>
                        <a:gdLst/>
                        <a:ahLst/>
                        <a:cxnLst/>
                        <a:rect l="l" t="t" r="r" b="b"/>
                        <a:pathLst>
                          <a:path w="17144" h="10160">
                            <a:moveTo>
                              <a:pt x="0" y="9545"/>
                            </a:moveTo>
                            <a:lnTo>
                              <a:pt x="16819" y="0"/>
                            </a:lnTo>
                          </a:path>
                          <a:path w="17144" h="10160">
                            <a:moveTo>
                              <a:pt x="16819" y="9545"/>
                            </a:moveTo>
                            <a:lnTo>
                              <a:pt x="0" y="0"/>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310" name="object 526">
                        <a:extLst>
                          <a:ext uri="{FF2B5EF4-FFF2-40B4-BE49-F238E27FC236}">
                            <a16:creationId xmlns:a16="http://schemas.microsoft.com/office/drawing/2014/main" id="{8B23E905-8329-307B-9624-086502ED15A0}"/>
                          </a:ext>
                        </a:extLst>
                      </p:cNvPr>
                      <p:cNvSpPr/>
                      <p:nvPr/>
                    </p:nvSpPr>
                    <p:spPr>
                      <a:xfrm>
                        <a:off x="5635332" y="3886947"/>
                        <a:ext cx="6985" cy="19685"/>
                      </a:xfrm>
                      <a:custGeom>
                        <a:avLst/>
                        <a:gdLst/>
                        <a:ahLst/>
                        <a:cxnLst/>
                        <a:rect l="l" t="t" r="r" b="b"/>
                        <a:pathLst>
                          <a:path w="6984" h="19685">
                            <a:moveTo>
                              <a:pt x="0" y="0"/>
                            </a:moveTo>
                            <a:lnTo>
                              <a:pt x="6986" y="0"/>
                            </a:lnTo>
                            <a:lnTo>
                              <a:pt x="6986" y="19182"/>
                            </a:lnTo>
                            <a:lnTo>
                              <a:pt x="0" y="19182"/>
                            </a:lnTo>
                            <a:lnTo>
                              <a:pt x="0" y="0"/>
                            </a:lnTo>
                            <a:close/>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311" name="object 527">
                        <a:extLst>
                          <a:ext uri="{FF2B5EF4-FFF2-40B4-BE49-F238E27FC236}">
                            <a16:creationId xmlns:a16="http://schemas.microsoft.com/office/drawing/2014/main" id="{E1D7FFB8-2E38-17B6-A957-4B949D4C118A}"/>
                          </a:ext>
                        </a:extLst>
                      </p:cNvPr>
                      <p:cNvSpPr/>
                      <p:nvPr/>
                    </p:nvSpPr>
                    <p:spPr>
                      <a:xfrm>
                        <a:off x="5630315" y="3891765"/>
                        <a:ext cx="17145" cy="10160"/>
                      </a:xfrm>
                      <a:custGeom>
                        <a:avLst/>
                        <a:gdLst/>
                        <a:ahLst/>
                        <a:cxnLst/>
                        <a:rect l="l" t="t" r="r" b="b"/>
                        <a:pathLst>
                          <a:path w="17144" h="10160">
                            <a:moveTo>
                              <a:pt x="0" y="9545"/>
                            </a:moveTo>
                            <a:lnTo>
                              <a:pt x="16918" y="0"/>
                            </a:lnTo>
                          </a:path>
                          <a:path w="17144" h="10160">
                            <a:moveTo>
                              <a:pt x="16918" y="9545"/>
                            </a:moveTo>
                            <a:lnTo>
                              <a:pt x="0" y="0"/>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312" name="object 528">
                        <a:extLst>
                          <a:ext uri="{FF2B5EF4-FFF2-40B4-BE49-F238E27FC236}">
                            <a16:creationId xmlns:a16="http://schemas.microsoft.com/office/drawing/2014/main" id="{371B497C-B7BB-DA0E-3C00-564CFE2ED59F}"/>
                          </a:ext>
                        </a:extLst>
                      </p:cNvPr>
                      <p:cNvSpPr/>
                      <p:nvPr/>
                    </p:nvSpPr>
                    <p:spPr>
                      <a:xfrm>
                        <a:off x="5636997" y="3886947"/>
                        <a:ext cx="6985" cy="19685"/>
                      </a:xfrm>
                      <a:custGeom>
                        <a:avLst/>
                        <a:gdLst/>
                        <a:ahLst/>
                        <a:cxnLst/>
                        <a:rect l="l" t="t" r="r" b="b"/>
                        <a:pathLst>
                          <a:path w="6984" h="19685">
                            <a:moveTo>
                              <a:pt x="0" y="0"/>
                            </a:moveTo>
                            <a:lnTo>
                              <a:pt x="6986" y="0"/>
                            </a:lnTo>
                            <a:lnTo>
                              <a:pt x="6986" y="19182"/>
                            </a:lnTo>
                            <a:lnTo>
                              <a:pt x="0" y="19182"/>
                            </a:lnTo>
                            <a:lnTo>
                              <a:pt x="0" y="0"/>
                            </a:lnTo>
                            <a:close/>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313" name="object 529">
                        <a:extLst>
                          <a:ext uri="{FF2B5EF4-FFF2-40B4-BE49-F238E27FC236}">
                            <a16:creationId xmlns:a16="http://schemas.microsoft.com/office/drawing/2014/main" id="{18F22844-9876-86B6-17D7-AD448559054B}"/>
                          </a:ext>
                        </a:extLst>
                      </p:cNvPr>
                      <p:cNvSpPr/>
                      <p:nvPr/>
                    </p:nvSpPr>
                    <p:spPr>
                      <a:xfrm>
                        <a:off x="5632084" y="3891765"/>
                        <a:ext cx="17145" cy="10160"/>
                      </a:xfrm>
                      <a:custGeom>
                        <a:avLst/>
                        <a:gdLst/>
                        <a:ahLst/>
                        <a:cxnLst/>
                        <a:rect l="l" t="t" r="r" b="b"/>
                        <a:pathLst>
                          <a:path w="17144" h="10160">
                            <a:moveTo>
                              <a:pt x="0" y="9545"/>
                            </a:moveTo>
                            <a:lnTo>
                              <a:pt x="16819" y="0"/>
                            </a:lnTo>
                          </a:path>
                          <a:path w="17144" h="10160">
                            <a:moveTo>
                              <a:pt x="16819" y="9545"/>
                            </a:moveTo>
                            <a:lnTo>
                              <a:pt x="0" y="0"/>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314" name="object 530">
                        <a:extLst>
                          <a:ext uri="{FF2B5EF4-FFF2-40B4-BE49-F238E27FC236}">
                            <a16:creationId xmlns:a16="http://schemas.microsoft.com/office/drawing/2014/main" id="{769893E3-B920-A702-E93D-400B381FEBBB}"/>
                          </a:ext>
                        </a:extLst>
                      </p:cNvPr>
                      <p:cNvSpPr/>
                      <p:nvPr/>
                    </p:nvSpPr>
                    <p:spPr>
                      <a:xfrm>
                        <a:off x="5647165" y="3886947"/>
                        <a:ext cx="6985" cy="19685"/>
                      </a:xfrm>
                      <a:custGeom>
                        <a:avLst/>
                        <a:gdLst/>
                        <a:ahLst/>
                        <a:cxnLst/>
                        <a:rect l="l" t="t" r="r" b="b"/>
                        <a:pathLst>
                          <a:path w="6984" h="19685">
                            <a:moveTo>
                              <a:pt x="0" y="0"/>
                            </a:moveTo>
                            <a:lnTo>
                              <a:pt x="6986" y="0"/>
                            </a:lnTo>
                            <a:lnTo>
                              <a:pt x="6986" y="19182"/>
                            </a:lnTo>
                            <a:lnTo>
                              <a:pt x="0" y="19182"/>
                            </a:lnTo>
                            <a:lnTo>
                              <a:pt x="0" y="0"/>
                            </a:lnTo>
                            <a:close/>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315" name="object 531">
                        <a:extLst>
                          <a:ext uri="{FF2B5EF4-FFF2-40B4-BE49-F238E27FC236}">
                            <a16:creationId xmlns:a16="http://schemas.microsoft.com/office/drawing/2014/main" id="{5B368C07-57CC-7615-5D16-DD8375645827}"/>
                          </a:ext>
                        </a:extLst>
                      </p:cNvPr>
                      <p:cNvSpPr/>
                      <p:nvPr/>
                    </p:nvSpPr>
                    <p:spPr>
                      <a:xfrm>
                        <a:off x="5642155" y="3891765"/>
                        <a:ext cx="17145" cy="10160"/>
                      </a:xfrm>
                      <a:custGeom>
                        <a:avLst/>
                        <a:gdLst/>
                        <a:ahLst/>
                        <a:cxnLst/>
                        <a:rect l="l" t="t" r="r" b="b"/>
                        <a:pathLst>
                          <a:path w="17144" h="10160">
                            <a:moveTo>
                              <a:pt x="0" y="9545"/>
                            </a:moveTo>
                            <a:lnTo>
                              <a:pt x="16918" y="0"/>
                            </a:lnTo>
                          </a:path>
                          <a:path w="17144" h="10160">
                            <a:moveTo>
                              <a:pt x="16918" y="9545"/>
                            </a:moveTo>
                            <a:lnTo>
                              <a:pt x="0" y="0"/>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316" name="object 532">
                        <a:extLst>
                          <a:ext uri="{FF2B5EF4-FFF2-40B4-BE49-F238E27FC236}">
                            <a16:creationId xmlns:a16="http://schemas.microsoft.com/office/drawing/2014/main" id="{F7D58791-F018-38AA-E707-2344D89A3AD5}"/>
                          </a:ext>
                        </a:extLst>
                      </p:cNvPr>
                      <p:cNvSpPr/>
                      <p:nvPr/>
                    </p:nvSpPr>
                    <p:spPr>
                      <a:xfrm>
                        <a:off x="5669239" y="3886947"/>
                        <a:ext cx="0" cy="19685"/>
                      </a:xfrm>
                      <a:custGeom>
                        <a:avLst/>
                        <a:gdLst/>
                        <a:ahLst/>
                        <a:cxnLst/>
                        <a:rect l="l" t="t" r="r" b="b"/>
                        <a:pathLst>
                          <a:path h="19685">
                            <a:moveTo>
                              <a:pt x="0" y="0"/>
                            </a:moveTo>
                            <a:lnTo>
                              <a:pt x="0" y="19182"/>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317" name="object 533">
                        <a:extLst>
                          <a:ext uri="{FF2B5EF4-FFF2-40B4-BE49-F238E27FC236}">
                            <a16:creationId xmlns:a16="http://schemas.microsoft.com/office/drawing/2014/main" id="{B41776FD-0519-41CA-20AF-F8415FCA528B}"/>
                          </a:ext>
                        </a:extLst>
                      </p:cNvPr>
                      <p:cNvSpPr/>
                      <p:nvPr/>
                    </p:nvSpPr>
                    <p:spPr>
                      <a:xfrm>
                        <a:off x="5660729" y="3891765"/>
                        <a:ext cx="17145" cy="10160"/>
                      </a:xfrm>
                      <a:custGeom>
                        <a:avLst/>
                        <a:gdLst/>
                        <a:ahLst/>
                        <a:cxnLst/>
                        <a:rect l="l" t="t" r="r" b="b"/>
                        <a:pathLst>
                          <a:path w="17144" h="10160">
                            <a:moveTo>
                              <a:pt x="0" y="9545"/>
                            </a:moveTo>
                            <a:lnTo>
                              <a:pt x="16918" y="0"/>
                            </a:lnTo>
                          </a:path>
                          <a:path w="17144" h="10160">
                            <a:moveTo>
                              <a:pt x="16918" y="9545"/>
                            </a:moveTo>
                            <a:lnTo>
                              <a:pt x="0" y="0"/>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318" name="object 534">
                        <a:extLst>
                          <a:ext uri="{FF2B5EF4-FFF2-40B4-BE49-F238E27FC236}">
                            <a16:creationId xmlns:a16="http://schemas.microsoft.com/office/drawing/2014/main" id="{2B40D4E4-EB7F-BC28-DA6B-421D2F80E894}"/>
                          </a:ext>
                        </a:extLst>
                      </p:cNvPr>
                      <p:cNvSpPr/>
                      <p:nvPr/>
                    </p:nvSpPr>
                    <p:spPr>
                      <a:xfrm>
                        <a:off x="5697891" y="3886947"/>
                        <a:ext cx="0" cy="19685"/>
                      </a:xfrm>
                      <a:custGeom>
                        <a:avLst/>
                        <a:gdLst/>
                        <a:ahLst/>
                        <a:cxnLst/>
                        <a:rect l="l" t="t" r="r" b="b"/>
                        <a:pathLst>
                          <a:path h="19685">
                            <a:moveTo>
                              <a:pt x="0" y="0"/>
                            </a:moveTo>
                            <a:lnTo>
                              <a:pt x="0" y="19182"/>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319" name="object 535">
                        <a:extLst>
                          <a:ext uri="{FF2B5EF4-FFF2-40B4-BE49-F238E27FC236}">
                            <a16:creationId xmlns:a16="http://schemas.microsoft.com/office/drawing/2014/main" id="{7AED5B58-EFFB-2769-CB84-8490FA47A764}"/>
                          </a:ext>
                        </a:extLst>
                      </p:cNvPr>
                      <p:cNvSpPr/>
                      <p:nvPr/>
                    </p:nvSpPr>
                    <p:spPr>
                      <a:xfrm>
                        <a:off x="5689485" y="3891765"/>
                        <a:ext cx="17145" cy="10160"/>
                      </a:xfrm>
                      <a:custGeom>
                        <a:avLst/>
                        <a:gdLst/>
                        <a:ahLst/>
                        <a:cxnLst/>
                        <a:rect l="l" t="t" r="r" b="b"/>
                        <a:pathLst>
                          <a:path w="17144" h="10160">
                            <a:moveTo>
                              <a:pt x="0" y="9545"/>
                            </a:moveTo>
                            <a:lnTo>
                              <a:pt x="16918" y="0"/>
                            </a:lnTo>
                          </a:path>
                          <a:path w="17144" h="10160">
                            <a:moveTo>
                              <a:pt x="16918" y="9545"/>
                            </a:moveTo>
                            <a:lnTo>
                              <a:pt x="0" y="0"/>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320" name="object 536">
                        <a:extLst>
                          <a:ext uri="{FF2B5EF4-FFF2-40B4-BE49-F238E27FC236}">
                            <a16:creationId xmlns:a16="http://schemas.microsoft.com/office/drawing/2014/main" id="{EFC220FC-75D0-6B1E-2715-A72FD1E56B28}"/>
                          </a:ext>
                        </a:extLst>
                      </p:cNvPr>
                      <p:cNvSpPr/>
                      <p:nvPr/>
                    </p:nvSpPr>
                    <p:spPr>
                      <a:xfrm>
                        <a:off x="5731731" y="3886947"/>
                        <a:ext cx="0" cy="19685"/>
                      </a:xfrm>
                      <a:custGeom>
                        <a:avLst/>
                        <a:gdLst/>
                        <a:ahLst/>
                        <a:cxnLst/>
                        <a:rect l="l" t="t" r="r" b="b"/>
                        <a:pathLst>
                          <a:path h="19685">
                            <a:moveTo>
                              <a:pt x="0" y="0"/>
                            </a:moveTo>
                            <a:lnTo>
                              <a:pt x="0" y="19182"/>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321" name="object 537">
                        <a:extLst>
                          <a:ext uri="{FF2B5EF4-FFF2-40B4-BE49-F238E27FC236}">
                            <a16:creationId xmlns:a16="http://schemas.microsoft.com/office/drawing/2014/main" id="{3CD3349D-6A8F-D7E0-BA07-024D79AABB2C}"/>
                          </a:ext>
                        </a:extLst>
                      </p:cNvPr>
                      <p:cNvSpPr/>
                      <p:nvPr/>
                    </p:nvSpPr>
                    <p:spPr>
                      <a:xfrm>
                        <a:off x="5723318" y="3891765"/>
                        <a:ext cx="17145" cy="10160"/>
                      </a:xfrm>
                      <a:custGeom>
                        <a:avLst/>
                        <a:gdLst/>
                        <a:ahLst/>
                        <a:cxnLst/>
                        <a:rect l="l" t="t" r="r" b="b"/>
                        <a:pathLst>
                          <a:path w="17144" h="10160">
                            <a:moveTo>
                              <a:pt x="0" y="9545"/>
                            </a:moveTo>
                            <a:lnTo>
                              <a:pt x="16820" y="0"/>
                            </a:lnTo>
                          </a:path>
                          <a:path w="17144" h="10160">
                            <a:moveTo>
                              <a:pt x="16820" y="9545"/>
                            </a:moveTo>
                            <a:lnTo>
                              <a:pt x="0" y="0"/>
                            </a:lnTo>
                          </a:path>
                        </a:pathLst>
                      </a:custGeom>
                      <a:grpFill/>
                      <a:ln w="12700">
                        <a:solidFill>
                          <a:schemeClr val="accent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grpSp>
                <p:grpSp>
                  <p:nvGrpSpPr>
                    <p:cNvPr id="26" name="Group 25">
                      <a:extLst>
                        <a:ext uri="{FF2B5EF4-FFF2-40B4-BE49-F238E27FC236}">
                          <a16:creationId xmlns:a16="http://schemas.microsoft.com/office/drawing/2014/main" id="{AC5B3165-8402-4A61-E618-B1754F7D1966}"/>
                        </a:ext>
                      </a:extLst>
                    </p:cNvPr>
                    <p:cNvGrpSpPr/>
                    <p:nvPr/>
                  </p:nvGrpSpPr>
                  <p:grpSpPr>
                    <a:xfrm>
                      <a:off x="4041279" y="3037421"/>
                      <a:ext cx="2478736" cy="1052727"/>
                      <a:chOff x="3374968" y="3054137"/>
                      <a:chExt cx="2478736" cy="1052727"/>
                    </a:xfrm>
                  </p:grpSpPr>
                  <p:sp>
                    <p:nvSpPr>
                      <p:cNvPr id="1104" name="object 538">
                        <a:extLst>
                          <a:ext uri="{FF2B5EF4-FFF2-40B4-BE49-F238E27FC236}">
                            <a16:creationId xmlns:a16="http://schemas.microsoft.com/office/drawing/2014/main" id="{97E3994F-F000-F53B-767E-78B64867BD6D}"/>
                          </a:ext>
                        </a:extLst>
                      </p:cNvPr>
                      <p:cNvSpPr/>
                      <p:nvPr/>
                    </p:nvSpPr>
                    <p:spPr>
                      <a:xfrm>
                        <a:off x="3383381" y="3062106"/>
                        <a:ext cx="2461895" cy="1036319"/>
                      </a:xfrm>
                      <a:custGeom>
                        <a:avLst/>
                        <a:gdLst/>
                        <a:ahLst/>
                        <a:cxnLst/>
                        <a:rect l="l" t="t" r="r" b="b"/>
                        <a:pathLst>
                          <a:path w="2461894" h="1036320">
                            <a:moveTo>
                              <a:pt x="0" y="0"/>
                            </a:moveTo>
                            <a:lnTo>
                              <a:pt x="11832" y="0"/>
                            </a:lnTo>
                            <a:lnTo>
                              <a:pt x="11832" y="20850"/>
                            </a:lnTo>
                            <a:lnTo>
                              <a:pt x="74321" y="20850"/>
                            </a:lnTo>
                            <a:lnTo>
                              <a:pt x="74321" y="43275"/>
                            </a:lnTo>
                            <a:lnTo>
                              <a:pt x="79406" y="43275"/>
                            </a:lnTo>
                            <a:lnTo>
                              <a:pt x="79406" y="65701"/>
                            </a:lnTo>
                            <a:lnTo>
                              <a:pt x="118229" y="65701"/>
                            </a:lnTo>
                            <a:lnTo>
                              <a:pt x="118229" y="88127"/>
                            </a:lnTo>
                            <a:lnTo>
                              <a:pt x="121553" y="88127"/>
                            </a:lnTo>
                            <a:lnTo>
                              <a:pt x="121553" y="131310"/>
                            </a:lnTo>
                            <a:lnTo>
                              <a:pt x="123314" y="131310"/>
                            </a:lnTo>
                            <a:lnTo>
                              <a:pt x="123314" y="176162"/>
                            </a:lnTo>
                            <a:lnTo>
                              <a:pt x="124976" y="176162"/>
                            </a:lnTo>
                            <a:lnTo>
                              <a:pt x="124976" y="198588"/>
                            </a:lnTo>
                            <a:lnTo>
                              <a:pt x="130061" y="198588"/>
                            </a:lnTo>
                            <a:lnTo>
                              <a:pt x="130061" y="219438"/>
                            </a:lnTo>
                            <a:lnTo>
                              <a:pt x="138471" y="219438"/>
                            </a:lnTo>
                            <a:lnTo>
                              <a:pt x="138471" y="241864"/>
                            </a:lnTo>
                            <a:lnTo>
                              <a:pt x="234795" y="241864"/>
                            </a:lnTo>
                            <a:lnTo>
                              <a:pt x="234795" y="264289"/>
                            </a:lnTo>
                            <a:lnTo>
                              <a:pt x="236457" y="264289"/>
                            </a:lnTo>
                            <a:lnTo>
                              <a:pt x="236457" y="286715"/>
                            </a:lnTo>
                            <a:lnTo>
                              <a:pt x="241542" y="286715"/>
                            </a:lnTo>
                            <a:lnTo>
                              <a:pt x="241542" y="329899"/>
                            </a:lnTo>
                            <a:lnTo>
                              <a:pt x="263545" y="329899"/>
                            </a:lnTo>
                            <a:lnTo>
                              <a:pt x="263545" y="352324"/>
                            </a:lnTo>
                            <a:lnTo>
                              <a:pt x="290535" y="352324"/>
                            </a:lnTo>
                            <a:lnTo>
                              <a:pt x="290535" y="374750"/>
                            </a:lnTo>
                            <a:lnTo>
                              <a:pt x="293959" y="374750"/>
                            </a:lnTo>
                            <a:lnTo>
                              <a:pt x="293959" y="397176"/>
                            </a:lnTo>
                            <a:lnTo>
                              <a:pt x="297283" y="397176"/>
                            </a:lnTo>
                            <a:lnTo>
                              <a:pt x="297283" y="418026"/>
                            </a:lnTo>
                            <a:lnTo>
                              <a:pt x="305791" y="418026"/>
                            </a:lnTo>
                            <a:lnTo>
                              <a:pt x="305791" y="440452"/>
                            </a:lnTo>
                            <a:lnTo>
                              <a:pt x="331119" y="440452"/>
                            </a:lnTo>
                            <a:lnTo>
                              <a:pt x="331119" y="462877"/>
                            </a:lnTo>
                            <a:lnTo>
                              <a:pt x="332781" y="462877"/>
                            </a:lnTo>
                            <a:lnTo>
                              <a:pt x="332781" y="485303"/>
                            </a:lnTo>
                            <a:lnTo>
                              <a:pt x="358109" y="485303"/>
                            </a:lnTo>
                            <a:lnTo>
                              <a:pt x="358109" y="507729"/>
                            </a:lnTo>
                            <a:lnTo>
                              <a:pt x="359772" y="507729"/>
                            </a:lnTo>
                            <a:lnTo>
                              <a:pt x="359772" y="528487"/>
                            </a:lnTo>
                            <a:lnTo>
                              <a:pt x="364857" y="528487"/>
                            </a:lnTo>
                            <a:lnTo>
                              <a:pt x="364857" y="550913"/>
                            </a:lnTo>
                            <a:lnTo>
                              <a:pt x="369942" y="550913"/>
                            </a:lnTo>
                            <a:lnTo>
                              <a:pt x="369942" y="573338"/>
                            </a:lnTo>
                            <a:lnTo>
                              <a:pt x="390185" y="573338"/>
                            </a:lnTo>
                            <a:lnTo>
                              <a:pt x="390185" y="595764"/>
                            </a:lnTo>
                            <a:lnTo>
                              <a:pt x="452770" y="595764"/>
                            </a:lnTo>
                            <a:lnTo>
                              <a:pt x="452770" y="616614"/>
                            </a:lnTo>
                            <a:lnTo>
                              <a:pt x="478098" y="616614"/>
                            </a:lnTo>
                            <a:lnTo>
                              <a:pt x="478098" y="639040"/>
                            </a:lnTo>
                            <a:lnTo>
                              <a:pt x="489931" y="639040"/>
                            </a:lnTo>
                            <a:lnTo>
                              <a:pt x="489931" y="661466"/>
                            </a:lnTo>
                            <a:lnTo>
                              <a:pt x="508511" y="661466"/>
                            </a:lnTo>
                            <a:lnTo>
                              <a:pt x="508511" y="683891"/>
                            </a:lnTo>
                            <a:lnTo>
                              <a:pt x="523669" y="683891"/>
                            </a:lnTo>
                            <a:lnTo>
                              <a:pt x="523669" y="704742"/>
                            </a:lnTo>
                            <a:lnTo>
                              <a:pt x="545672" y="704742"/>
                            </a:lnTo>
                            <a:lnTo>
                              <a:pt x="545672" y="727075"/>
                            </a:lnTo>
                            <a:lnTo>
                              <a:pt x="560830" y="727075"/>
                            </a:lnTo>
                            <a:lnTo>
                              <a:pt x="560830" y="749501"/>
                            </a:lnTo>
                            <a:lnTo>
                              <a:pt x="589580" y="749501"/>
                            </a:lnTo>
                            <a:lnTo>
                              <a:pt x="594666" y="749501"/>
                            </a:lnTo>
                            <a:lnTo>
                              <a:pt x="594666" y="771926"/>
                            </a:lnTo>
                            <a:lnTo>
                              <a:pt x="697737" y="771926"/>
                            </a:lnTo>
                            <a:lnTo>
                              <a:pt x="697737" y="796020"/>
                            </a:lnTo>
                            <a:lnTo>
                              <a:pt x="839631" y="796020"/>
                            </a:lnTo>
                            <a:lnTo>
                              <a:pt x="839631" y="818446"/>
                            </a:lnTo>
                            <a:lnTo>
                              <a:pt x="979863" y="818446"/>
                            </a:lnTo>
                            <a:lnTo>
                              <a:pt x="979863" y="842447"/>
                            </a:lnTo>
                            <a:lnTo>
                              <a:pt x="1189330" y="842447"/>
                            </a:lnTo>
                            <a:lnTo>
                              <a:pt x="1189330" y="864873"/>
                            </a:lnTo>
                            <a:lnTo>
                              <a:pt x="1194416" y="864873"/>
                            </a:lnTo>
                            <a:lnTo>
                              <a:pt x="1307657" y="864873"/>
                            </a:lnTo>
                            <a:lnTo>
                              <a:pt x="1307657" y="890449"/>
                            </a:lnTo>
                            <a:lnTo>
                              <a:pt x="1547539" y="890449"/>
                            </a:lnTo>
                            <a:lnTo>
                              <a:pt x="1670852" y="890449"/>
                            </a:lnTo>
                            <a:lnTo>
                              <a:pt x="1746934" y="890449"/>
                            </a:lnTo>
                            <a:lnTo>
                              <a:pt x="1746934" y="919269"/>
                            </a:lnTo>
                            <a:lnTo>
                              <a:pt x="1758668" y="919269"/>
                            </a:lnTo>
                            <a:lnTo>
                              <a:pt x="1758668" y="948089"/>
                            </a:lnTo>
                            <a:lnTo>
                              <a:pt x="1797589" y="948089"/>
                            </a:lnTo>
                            <a:lnTo>
                              <a:pt x="1805999" y="948089"/>
                            </a:lnTo>
                            <a:lnTo>
                              <a:pt x="1816169" y="948089"/>
                            </a:lnTo>
                            <a:lnTo>
                              <a:pt x="1821255" y="948089"/>
                            </a:lnTo>
                            <a:lnTo>
                              <a:pt x="1917481" y="948089"/>
                            </a:lnTo>
                            <a:lnTo>
                              <a:pt x="1924326" y="948089"/>
                            </a:lnTo>
                            <a:lnTo>
                              <a:pt x="1924326" y="1036217"/>
                            </a:lnTo>
                            <a:lnTo>
                              <a:pt x="2091549" y="1036217"/>
                            </a:lnTo>
                            <a:lnTo>
                              <a:pt x="2461588" y="1036217"/>
                            </a:lnTo>
                          </a:path>
                        </a:pathLst>
                      </a:custGeom>
                      <a:ln w="12700">
                        <a:solidFill>
                          <a:srgbClr val="6D6E7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grpSp>
                    <p:nvGrpSpPr>
                      <p:cNvPr id="1105" name="Group 1104">
                        <a:extLst>
                          <a:ext uri="{FF2B5EF4-FFF2-40B4-BE49-F238E27FC236}">
                            <a16:creationId xmlns:a16="http://schemas.microsoft.com/office/drawing/2014/main" id="{36141BB3-5EA9-8E61-7196-D303E856F200}"/>
                          </a:ext>
                        </a:extLst>
                      </p:cNvPr>
                      <p:cNvGrpSpPr/>
                      <p:nvPr/>
                    </p:nvGrpSpPr>
                    <p:grpSpPr>
                      <a:xfrm>
                        <a:off x="3374968" y="3054137"/>
                        <a:ext cx="2478736" cy="1052727"/>
                        <a:chOff x="3374968" y="3054137"/>
                        <a:chExt cx="2478736" cy="1052727"/>
                      </a:xfrm>
                    </p:grpSpPr>
                    <p:sp>
                      <p:nvSpPr>
                        <p:cNvPr id="1106" name="object 539">
                          <a:extLst>
                            <a:ext uri="{FF2B5EF4-FFF2-40B4-BE49-F238E27FC236}">
                              <a16:creationId xmlns:a16="http://schemas.microsoft.com/office/drawing/2014/main" id="{32FB3893-2A85-4551-8D98-EECF93412F28}"/>
                            </a:ext>
                          </a:extLst>
                        </p:cNvPr>
                        <p:cNvSpPr/>
                        <p:nvPr/>
                      </p:nvSpPr>
                      <p:spPr>
                        <a:xfrm>
                          <a:off x="3374968" y="3054137"/>
                          <a:ext cx="17145" cy="16510"/>
                        </a:xfrm>
                        <a:custGeom>
                          <a:avLst/>
                          <a:gdLst/>
                          <a:ahLst/>
                          <a:cxnLst/>
                          <a:rect l="l" t="t" r="r" b="b"/>
                          <a:pathLst>
                            <a:path w="17144" h="16510">
                              <a:moveTo>
                                <a:pt x="16819" y="7969"/>
                              </a:moveTo>
                              <a:lnTo>
                                <a:pt x="16819" y="12417"/>
                              </a:lnTo>
                              <a:lnTo>
                                <a:pt x="13006" y="15938"/>
                              </a:lnTo>
                              <a:lnTo>
                                <a:pt x="8410" y="15938"/>
                              </a:lnTo>
                              <a:lnTo>
                                <a:pt x="3813" y="15938"/>
                              </a:lnTo>
                              <a:lnTo>
                                <a:pt x="0" y="12324"/>
                              </a:lnTo>
                              <a:lnTo>
                                <a:pt x="0" y="7969"/>
                              </a:lnTo>
                              <a:lnTo>
                                <a:pt x="0" y="3521"/>
                              </a:lnTo>
                              <a:lnTo>
                                <a:pt x="3813" y="0"/>
                              </a:lnTo>
                              <a:lnTo>
                                <a:pt x="8410" y="0"/>
                              </a:lnTo>
                              <a:lnTo>
                                <a:pt x="13006" y="0"/>
                              </a:lnTo>
                              <a:lnTo>
                                <a:pt x="16819" y="3613"/>
                              </a:lnTo>
                              <a:lnTo>
                                <a:pt x="16819" y="7969"/>
                              </a:lnTo>
                              <a:close/>
                            </a:path>
                          </a:pathLst>
                        </a:custGeom>
                        <a:ln w="12700">
                          <a:solidFill>
                            <a:srgbClr val="6D6E7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07" name="object 540">
                          <a:extLst>
                            <a:ext uri="{FF2B5EF4-FFF2-40B4-BE49-F238E27FC236}">
                              <a16:creationId xmlns:a16="http://schemas.microsoft.com/office/drawing/2014/main" id="{2723E759-E4C3-D5C5-066F-CDCCA7BE212B}"/>
                            </a:ext>
                          </a:extLst>
                        </p:cNvPr>
                        <p:cNvSpPr/>
                        <p:nvPr/>
                      </p:nvSpPr>
                      <p:spPr>
                        <a:xfrm>
                          <a:off x="3964549" y="3803637"/>
                          <a:ext cx="17145" cy="16510"/>
                        </a:xfrm>
                        <a:custGeom>
                          <a:avLst/>
                          <a:gdLst/>
                          <a:ahLst/>
                          <a:cxnLst/>
                          <a:rect l="l" t="t" r="r" b="b"/>
                          <a:pathLst>
                            <a:path w="17144" h="16510">
                              <a:moveTo>
                                <a:pt x="16819" y="7969"/>
                              </a:moveTo>
                              <a:lnTo>
                                <a:pt x="16819" y="12417"/>
                              </a:lnTo>
                              <a:lnTo>
                                <a:pt x="13006" y="15938"/>
                              </a:lnTo>
                              <a:lnTo>
                                <a:pt x="8409" y="15938"/>
                              </a:lnTo>
                              <a:lnTo>
                                <a:pt x="3813" y="15938"/>
                              </a:lnTo>
                              <a:lnTo>
                                <a:pt x="0" y="12417"/>
                              </a:lnTo>
                              <a:lnTo>
                                <a:pt x="0" y="7969"/>
                              </a:lnTo>
                              <a:lnTo>
                                <a:pt x="0" y="3521"/>
                              </a:lnTo>
                              <a:lnTo>
                                <a:pt x="3813" y="0"/>
                              </a:lnTo>
                              <a:lnTo>
                                <a:pt x="8409" y="0"/>
                              </a:lnTo>
                              <a:lnTo>
                                <a:pt x="13006" y="0"/>
                              </a:lnTo>
                              <a:lnTo>
                                <a:pt x="16819" y="3613"/>
                              </a:lnTo>
                              <a:lnTo>
                                <a:pt x="16819" y="7969"/>
                              </a:lnTo>
                              <a:close/>
                            </a:path>
                          </a:pathLst>
                        </a:custGeom>
                        <a:ln w="12700">
                          <a:solidFill>
                            <a:srgbClr val="6D6E7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08" name="object 541">
                          <a:extLst>
                            <a:ext uri="{FF2B5EF4-FFF2-40B4-BE49-F238E27FC236}">
                              <a16:creationId xmlns:a16="http://schemas.microsoft.com/office/drawing/2014/main" id="{1D063961-F98E-D367-5980-764BBF60A261}"/>
                            </a:ext>
                          </a:extLst>
                        </p:cNvPr>
                        <p:cNvSpPr/>
                        <p:nvPr/>
                      </p:nvSpPr>
                      <p:spPr>
                        <a:xfrm>
                          <a:off x="4569389" y="3919010"/>
                          <a:ext cx="17145" cy="16510"/>
                        </a:xfrm>
                        <a:custGeom>
                          <a:avLst/>
                          <a:gdLst/>
                          <a:ahLst/>
                          <a:cxnLst/>
                          <a:rect l="l" t="t" r="r" b="b"/>
                          <a:pathLst>
                            <a:path w="17144" h="16510">
                              <a:moveTo>
                                <a:pt x="16819" y="7969"/>
                              </a:moveTo>
                              <a:lnTo>
                                <a:pt x="16819" y="12370"/>
                              </a:lnTo>
                              <a:lnTo>
                                <a:pt x="13054" y="15938"/>
                              </a:lnTo>
                              <a:lnTo>
                                <a:pt x="8409" y="15938"/>
                              </a:lnTo>
                              <a:lnTo>
                                <a:pt x="3765" y="15938"/>
                              </a:lnTo>
                              <a:lnTo>
                                <a:pt x="0" y="12370"/>
                              </a:lnTo>
                              <a:lnTo>
                                <a:pt x="0" y="7969"/>
                              </a:lnTo>
                              <a:lnTo>
                                <a:pt x="0" y="3568"/>
                              </a:lnTo>
                              <a:lnTo>
                                <a:pt x="3765" y="0"/>
                              </a:lnTo>
                              <a:lnTo>
                                <a:pt x="8409" y="0"/>
                              </a:lnTo>
                              <a:lnTo>
                                <a:pt x="13054" y="0"/>
                              </a:lnTo>
                              <a:lnTo>
                                <a:pt x="16819" y="3568"/>
                              </a:lnTo>
                              <a:lnTo>
                                <a:pt x="16819" y="7969"/>
                              </a:lnTo>
                              <a:close/>
                            </a:path>
                          </a:pathLst>
                        </a:custGeom>
                        <a:ln w="12700">
                          <a:solidFill>
                            <a:srgbClr val="6D6E7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09" name="object 542">
                          <a:extLst>
                            <a:ext uri="{FF2B5EF4-FFF2-40B4-BE49-F238E27FC236}">
                              <a16:creationId xmlns:a16="http://schemas.microsoft.com/office/drawing/2014/main" id="{14D9972A-4FF5-0BE6-45E2-049B0080A61A}"/>
                            </a:ext>
                          </a:extLst>
                        </p:cNvPr>
                        <p:cNvSpPr/>
                        <p:nvPr/>
                      </p:nvSpPr>
                      <p:spPr>
                        <a:xfrm>
                          <a:off x="4922513" y="3944586"/>
                          <a:ext cx="17145" cy="16510"/>
                        </a:xfrm>
                        <a:custGeom>
                          <a:avLst/>
                          <a:gdLst/>
                          <a:ahLst/>
                          <a:cxnLst/>
                          <a:rect l="l" t="t" r="r" b="b"/>
                          <a:pathLst>
                            <a:path w="17144" h="16510">
                              <a:moveTo>
                                <a:pt x="16819" y="7969"/>
                              </a:moveTo>
                              <a:lnTo>
                                <a:pt x="16819" y="12370"/>
                              </a:lnTo>
                              <a:lnTo>
                                <a:pt x="13054" y="15938"/>
                              </a:lnTo>
                              <a:lnTo>
                                <a:pt x="8410" y="15938"/>
                              </a:lnTo>
                              <a:lnTo>
                                <a:pt x="3765" y="15938"/>
                              </a:lnTo>
                              <a:lnTo>
                                <a:pt x="0" y="12370"/>
                              </a:lnTo>
                              <a:lnTo>
                                <a:pt x="0" y="7969"/>
                              </a:lnTo>
                              <a:lnTo>
                                <a:pt x="0" y="3568"/>
                              </a:lnTo>
                              <a:lnTo>
                                <a:pt x="3765" y="0"/>
                              </a:lnTo>
                              <a:lnTo>
                                <a:pt x="8410" y="0"/>
                              </a:lnTo>
                              <a:lnTo>
                                <a:pt x="13054" y="0"/>
                              </a:lnTo>
                              <a:lnTo>
                                <a:pt x="16819" y="3568"/>
                              </a:lnTo>
                              <a:lnTo>
                                <a:pt x="16819" y="7969"/>
                              </a:lnTo>
                              <a:close/>
                            </a:path>
                          </a:pathLst>
                        </a:custGeom>
                        <a:ln w="12700">
                          <a:solidFill>
                            <a:srgbClr val="6D6E7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10" name="object 543">
                          <a:extLst>
                            <a:ext uri="{FF2B5EF4-FFF2-40B4-BE49-F238E27FC236}">
                              <a16:creationId xmlns:a16="http://schemas.microsoft.com/office/drawing/2014/main" id="{417DB571-D143-1071-8641-64A77F8C54B8}"/>
                            </a:ext>
                          </a:extLst>
                        </p:cNvPr>
                        <p:cNvSpPr/>
                        <p:nvPr/>
                      </p:nvSpPr>
                      <p:spPr>
                        <a:xfrm>
                          <a:off x="5045826" y="3944586"/>
                          <a:ext cx="17145" cy="16510"/>
                        </a:xfrm>
                        <a:custGeom>
                          <a:avLst/>
                          <a:gdLst/>
                          <a:ahLst/>
                          <a:cxnLst/>
                          <a:rect l="l" t="t" r="r" b="b"/>
                          <a:pathLst>
                            <a:path w="17144" h="16510">
                              <a:moveTo>
                                <a:pt x="16819" y="7969"/>
                              </a:moveTo>
                              <a:lnTo>
                                <a:pt x="16819" y="12370"/>
                              </a:lnTo>
                              <a:lnTo>
                                <a:pt x="13054" y="15938"/>
                              </a:lnTo>
                              <a:lnTo>
                                <a:pt x="8409" y="15938"/>
                              </a:lnTo>
                              <a:lnTo>
                                <a:pt x="3765" y="15938"/>
                              </a:lnTo>
                              <a:lnTo>
                                <a:pt x="0" y="12370"/>
                              </a:lnTo>
                              <a:lnTo>
                                <a:pt x="0" y="7969"/>
                              </a:lnTo>
                              <a:lnTo>
                                <a:pt x="0" y="3568"/>
                              </a:lnTo>
                              <a:lnTo>
                                <a:pt x="3765" y="0"/>
                              </a:lnTo>
                              <a:lnTo>
                                <a:pt x="8409" y="0"/>
                              </a:lnTo>
                              <a:lnTo>
                                <a:pt x="13054" y="0"/>
                              </a:lnTo>
                              <a:lnTo>
                                <a:pt x="16819" y="3568"/>
                              </a:lnTo>
                              <a:lnTo>
                                <a:pt x="16819" y="7969"/>
                              </a:lnTo>
                              <a:close/>
                            </a:path>
                          </a:pathLst>
                        </a:custGeom>
                        <a:ln w="12700">
                          <a:solidFill>
                            <a:srgbClr val="6D6E7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11" name="object 544">
                          <a:extLst>
                            <a:ext uri="{FF2B5EF4-FFF2-40B4-BE49-F238E27FC236}">
                              <a16:creationId xmlns:a16="http://schemas.microsoft.com/office/drawing/2014/main" id="{6FFD7F2D-15E5-2332-B94B-1DE1FA89E98B}"/>
                            </a:ext>
                          </a:extLst>
                        </p:cNvPr>
                        <p:cNvSpPr/>
                        <p:nvPr/>
                      </p:nvSpPr>
                      <p:spPr>
                        <a:xfrm>
                          <a:off x="5172564" y="4002226"/>
                          <a:ext cx="17145" cy="16510"/>
                        </a:xfrm>
                        <a:custGeom>
                          <a:avLst/>
                          <a:gdLst/>
                          <a:ahLst/>
                          <a:cxnLst/>
                          <a:rect l="l" t="t" r="r" b="b"/>
                          <a:pathLst>
                            <a:path w="17144" h="16510">
                              <a:moveTo>
                                <a:pt x="16819" y="7969"/>
                              </a:moveTo>
                              <a:lnTo>
                                <a:pt x="16819" y="12417"/>
                              </a:lnTo>
                              <a:lnTo>
                                <a:pt x="13006" y="15938"/>
                              </a:lnTo>
                              <a:lnTo>
                                <a:pt x="8410" y="15938"/>
                              </a:lnTo>
                              <a:lnTo>
                                <a:pt x="3813" y="15938"/>
                              </a:lnTo>
                              <a:lnTo>
                                <a:pt x="0" y="12324"/>
                              </a:lnTo>
                              <a:lnTo>
                                <a:pt x="0" y="7969"/>
                              </a:lnTo>
                              <a:lnTo>
                                <a:pt x="0" y="3521"/>
                              </a:lnTo>
                              <a:lnTo>
                                <a:pt x="3813" y="0"/>
                              </a:lnTo>
                              <a:lnTo>
                                <a:pt x="8410" y="0"/>
                              </a:lnTo>
                              <a:lnTo>
                                <a:pt x="13006" y="0"/>
                              </a:lnTo>
                              <a:lnTo>
                                <a:pt x="16819" y="3613"/>
                              </a:lnTo>
                              <a:lnTo>
                                <a:pt x="16819" y="7969"/>
                              </a:lnTo>
                              <a:close/>
                            </a:path>
                          </a:pathLst>
                        </a:custGeom>
                        <a:ln w="12700">
                          <a:solidFill>
                            <a:srgbClr val="6D6E7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12" name="object 545">
                          <a:extLst>
                            <a:ext uri="{FF2B5EF4-FFF2-40B4-BE49-F238E27FC236}">
                              <a16:creationId xmlns:a16="http://schemas.microsoft.com/office/drawing/2014/main" id="{66E9CE0D-1FD5-05FA-AE1E-DF8FB45EBA45}"/>
                            </a:ext>
                          </a:extLst>
                        </p:cNvPr>
                        <p:cNvSpPr/>
                        <p:nvPr/>
                      </p:nvSpPr>
                      <p:spPr>
                        <a:xfrm>
                          <a:off x="5181067" y="4002226"/>
                          <a:ext cx="17145" cy="16510"/>
                        </a:xfrm>
                        <a:custGeom>
                          <a:avLst/>
                          <a:gdLst/>
                          <a:ahLst/>
                          <a:cxnLst/>
                          <a:rect l="l" t="t" r="r" b="b"/>
                          <a:pathLst>
                            <a:path w="17144" h="16510">
                              <a:moveTo>
                                <a:pt x="16819" y="7969"/>
                              </a:moveTo>
                              <a:lnTo>
                                <a:pt x="16819" y="12417"/>
                              </a:lnTo>
                              <a:lnTo>
                                <a:pt x="13006" y="15938"/>
                              </a:lnTo>
                              <a:lnTo>
                                <a:pt x="8410" y="15938"/>
                              </a:lnTo>
                              <a:lnTo>
                                <a:pt x="3813" y="15938"/>
                              </a:lnTo>
                              <a:lnTo>
                                <a:pt x="0" y="12324"/>
                              </a:lnTo>
                              <a:lnTo>
                                <a:pt x="0" y="7969"/>
                              </a:lnTo>
                              <a:lnTo>
                                <a:pt x="0" y="3521"/>
                              </a:lnTo>
                              <a:lnTo>
                                <a:pt x="3813" y="0"/>
                              </a:lnTo>
                              <a:lnTo>
                                <a:pt x="8410" y="0"/>
                              </a:lnTo>
                              <a:lnTo>
                                <a:pt x="13006" y="0"/>
                              </a:lnTo>
                              <a:lnTo>
                                <a:pt x="16819" y="3613"/>
                              </a:lnTo>
                              <a:lnTo>
                                <a:pt x="16819" y="7969"/>
                              </a:lnTo>
                              <a:close/>
                            </a:path>
                          </a:pathLst>
                        </a:custGeom>
                        <a:ln w="12700">
                          <a:solidFill>
                            <a:srgbClr val="6D6E7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13" name="object 546">
                          <a:extLst>
                            <a:ext uri="{FF2B5EF4-FFF2-40B4-BE49-F238E27FC236}">
                              <a16:creationId xmlns:a16="http://schemas.microsoft.com/office/drawing/2014/main" id="{7FABE3D1-E606-0E38-B5C4-3D789B7C7F23}"/>
                            </a:ext>
                          </a:extLst>
                        </p:cNvPr>
                        <p:cNvSpPr/>
                        <p:nvPr/>
                      </p:nvSpPr>
                      <p:spPr>
                        <a:xfrm>
                          <a:off x="5191138" y="4002226"/>
                          <a:ext cx="17145" cy="16510"/>
                        </a:xfrm>
                        <a:custGeom>
                          <a:avLst/>
                          <a:gdLst/>
                          <a:ahLst/>
                          <a:cxnLst/>
                          <a:rect l="l" t="t" r="r" b="b"/>
                          <a:pathLst>
                            <a:path w="17144" h="16510">
                              <a:moveTo>
                                <a:pt x="16819" y="7969"/>
                              </a:moveTo>
                              <a:lnTo>
                                <a:pt x="16819" y="12417"/>
                              </a:lnTo>
                              <a:lnTo>
                                <a:pt x="13006" y="15938"/>
                              </a:lnTo>
                              <a:lnTo>
                                <a:pt x="8410" y="15938"/>
                              </a:lnTo>
                              <a:lnTo>
                                <a:pt x="3813" y="15938"/>
                              </a:lnTo>
                              <a:lnTo>
                                <a:pt x="0" y="12324"/>
                              </a:lnTo>
                              <a:lnTo>
                                <a:pt x="0" y="7969"/>
                              </a:lnTo>
                              <a:lnTo>
                                <a:pt x="0" y="3521"/>
                              </a:lnTo>
                              <a:lnTo>
                                <a:pt x="3813" y="0"/>
                              </a:lnTo>
                              <a:lnTo>
                                <a:pt x="8410" y="0"/>
                              </a:lnTo>
                              <a:lnTo>
                                <a:pt x="13006" y="0"/>
                              </a:lnTo>
                              <a:lnTo>
                                <a:pt x="16819" y="3613"/>
                              </a:lnTo>
                              <a:lnTo>
                                <a:pt x="16819" y="7969"/>
                              </a:lnTo>
                              <a:close/>
                            </a:path>
                            <a:path w="17144" h="16510">
                              <a:moveTo>
                                <a:pt x="16819" y="7969"/>
                              </a:moveTo>
                              <a:lnTo>
                                <a:pt x="16819" y="12417"/>
                              </a:lnTo>
                              <a:lnTo>
                                <a:pt x="13006" y="15938"/>
                              </a:lnTo>
                              <a:lnTo>
                                <a:pt x="8410" y="15938"/>
                              </a:lnTo>
                              <a:lnTo>
                                <a:pt x="3813" y="15938"/>
                              </a:lnTo>
                              <a:lnTo>
                                <a:pt x="0" y="12324"/>
                              </a:lnTo>
                              <a:lnTo>
                                <a:pt x="0" y="7969"/>
                              </a:lnTo>
                              <a:lnTo>
                                <a:pt x="0" y="3521"/>
                              </a:lnTo>
                              <a:lnTo>
                                <a:pt x="3813" y="0"/>
                              </a:lnTo>
                              <a:lnTo>
                                <a:pt x="8410" y="0"/>
                              </a:lnTo>
                              <a:lnTo>
                                <a:pt x="13006" y="0"/>
                              </a:lnTo>
                              <a:lnTo>
                                <a:pt x="16819" y="3613"/>
                              </a:lnTo>
                              <a:lnTo>
                                <a:pt x="16819" y="7969"/>
                              </a:lnTo>
                              <a:close/>
                            </a:path>
                          </a:pathLst>
                        </a:custGeom>
                        <a:ln w="12700">
                          <a:solidFill>
                            <a:srgbClr val="6D6E7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14" name="object 547">
                          <a:extLst>
                            <a:ext uri="{FF2B5EF4-FFF2-40B4-BE49-F238E27FC236}">
                              <a16:creationId xmlns:a16="http://schemas.microsoft.com/office/drawing/2014/main" id="{BE2ECECF-06D5-7029-4264-A9AC2D8A717E}"/>
                            </a:ext>
                          </a:extLst>
                        </p:cNvPr>
                        <p:cNvSpPr/>
                        <p:nvPr/>
                      </p:nvSpPr>
                      <p:spPr>
                        <a:xfrm>
                          <a:off x="5196229" y="4002226"/>
                          <a:ext cx="17145" cy="16510"/>
                        </a:xfrm>
                        <a:custGeom>
                          <a:avLst/>
                          <a:gdLst/>
                          <a:ahLst/>
                          <a:cxnLst/>
                          <a:rect l="l" t="t" r="r" b="b"/>
                          <a:pathLst>
                            <a:path w="17144" h="16510">
                              <a:moveTo>
                                <a:pt x="16819" y="7969"/>
                              </a:moveTo>
                              <a:lnTo>
                                <a:pt x="16819" y="12417"/>
                              </a:lnTo>
                              <a:lnTo>
                                <a:pt x="13006" y="15938"/>
                              </a:lnTo>
                              <a:lnTo>
                                <a:pt x="8409" y="15938"/>
                              </a:lnTo>
                              <a:lnTo>
                                <a:pt x="3715" y="15938"/>
                              </a:lnTo>
                              <a:lnTo>
                                <a:pt x="0" y="12324"/>
                              </a:lnTo>
                              <a:lnTo>
                                <a:pt x="0" y="7969"/>
                              </a:lnTo>
                              <a:lnTo>
                                <a:pt x="0" y="3521"/>
                              </a:lnTo>
                              <a:lnTo>
                                <a:pt x="3813" y="0"/>
                              </a:lnTo>
                              <a:lnTo>
                                <a:pt x="8409" y="0"/>
                              </a:lnTo>
                              <a:lnTo>
                                <a:pt x="13006" y="0"/>
                              </a:lnTo>
                              <a:lnTo>
                                <a:pt x="16819" y="3613"/>
                              </a:lnTo>
                              <a:lnTo>
                                <a:pt x="16819" y="7969"/>
                              </a:lnTo>
                              <a:close/>
                            </a:path>
                          </a:pathLst>
                        </a:custGeom>
                        <a:ln w="12700">
                          <a:solidFill>
                            <a:srgbClr val="6D6E7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15" name="object 548">
                          <a:extLst>
                            <a:ext uri="{FF2B5EF4-FFF2-40B4-BE49-F238E27FC236}">
                              <a16:creationId xmlns:a16="http://schemas.microsoft.com/office/drawing/2014/main" id="{30A6EF31-ED05-9FC8-2C53-FC3C8956AEFE}"/>
                            </a:ext>
                          </a:extLst>
                        </p:cNvPr>
                        <p:cNvSpPr/>
                        <p:nvPr/>
                      </p:nvSpPr>
                      <p:spPr>
                        <a:xfrm>
                          <a:off x="5292547" y="4002226"/>
                          <a:ext cx="17145" cy="16510"/>
                        </a:xfrm>
                        <a:custGeom>
                          <a:avLst/>
                          <a:gdLst/>
                          <a:ahLst/>
                          <a:cxnLst/>
                          <a:rect l="l" t="t" r="r" b="b"/>
                          <a:pathLst>
                            <a:path w="17144" h="16510">
                              <a:moveTo>
                                <a:pt x="16820" y="7969"/>
                              </a:moveTo>
                              <a:lnTo>
                                <a:pt x="16820" y="12417"/>
                              </a:lnTo>
                              <a:lnTo>
                                <a:pt x="13006" y="15938"/>
                              </a:lnTo>
                              <a:lnTo>
                                <a:pt x="8409" y="15938"/>
                              </a:lnTo>
                              <a:lnTo>
                                <a:pt x="3813" y="15938"/>
                              </a:lnTo>
                              <a:lnTo>
                                <a:pt x="0" y="12324"/>
                              </a:lnTo>
                              <a:lnTo>
                                <a:pt x="0" y="7969"/>
                              </a:lnTo>
                              <a:lnTo>
                                <a:pt x="0" y="3521"/>
                              </a:lnTo>
                              <a:lnTo>
                                <a:pt x="3813" y="0"/>
                              </a:lnTo>
                              <a:lnTo>
                                <a:pt x="8409" y="0"/>
                              </a:lnTo>
                              <a:lnTo>
                                <a:pt x="13006" y="0"/>
                              </a:lnTo>
                              <a:lnTo>
                                <a:pt x="16820" y="3613"/>
                              </a:lnTo>
                              <a:lnTo>
                                <a:pt x="16820" y="7969"/>
                              </a:lnTo>
                              <a:close/>
                            </a:path>
                          </a:pathLst>
                        </a:custGeom>
                        <a:ln w="12700">
                          <a:solidFill>
                            <a:srgbClr val="6D6E7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16" name="object 549">
                          <a:extLst>
                            <a:ext uri="{FF2B5EF4-FFF2-40B4-BE49-F238E27FC236}">
                              <a16:creationId xmlns:a16="http://schemas.microsoft.com/office/drawing/2014/main" id="{01166758-92FB-A6C0-C57A-844D0F265E03}"/>
                            </a:ext>
                          </a:extLst>
                        </p:cNvPr>
                        <p:cNvSpPr/>
                        <p:nvPr/>
                      </p:nvSpPr>
                      <p:spPr>
                        <a:xfrm>
                          <a:off x="5466518" y="4090354"/>
                          <a:ext cx="17145" cy="16510"/>
                        </a:xfrm>
                        <a:custGeom>
                          <a:avLst/>
                          <a:gdLst/>
                          <a:ahLst/>
                          <a:cxnLst/>
                          <a:rect l="l" t="t" r="r" b="b"/>
                          <a:pathLst>
                            <a:path w="17144" h="16510">
                              <a:moveTo>
                                <a:pt x="16819" y="7969"/>
                              </a:moveTo>
                              <a:lnTo>
                                <a:pt x="16819" y="12417"/>
                              </a:lnTo>
                              <a:lnTo>
                                <a:pt x="13006" y="15938"/>
                              </a:lnTo>
                              <a:lnTo>
                                <a:pt x="8409" y="15938"/>
                              </a:lnTo>
                              <a:lnTo>
                                <a:pt x="3813" y="15938"/>
                              </a:lnTo>
                              <a:lnTo>
                                <a:pt x="0" y="12324"/>
                              </a:lnTo>
                              <a:lnTo>
                                <a:pt x="0" y="7969"/>
                              </a:lnTo>
                              <a:lnTo>
                                <a:pt x="0" y="3521"/>
                              </a:lnTo>
                              <a:lnTo>
                                <a:pt x="3813" y="0"/>
                              </a:lnTo>
                              <a:lnTo>
                                <a:pt x="8409" y="0"/>
                              </a:lnTo>
                              <a:lnTo>
                                <a:pt x="13006" y="0"/>
                              </a:lnTo>
                              <a:lnTo>
                                <a:pt x="16819" y="3521"/>
                              </a:lnTo>
                              <a:lnTo>
                                <a:pt x="16819" y="7969"/>
                              </a:lnTo>
                              <a:close/>
                            </a:path>
                          </a:pathLst>
                        </a:custGeom>
                        <a:ln w="12700">
                          <a:solidFill>
                            <a:srgbClr val="6D6E7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1117" name="object 550">
                          <a:extLst>
                            <a:ext uri="{FF2B5EF4-FFF2-40B4-BE49-F238E27FC236}">
                              <a16:creationId xmlns:a16="http://schemas.microsoft.com/office/drawing/2014/main" id="{D605F09B-43D9-653A-B7E0-CEC09881C796}"/>
                            </a:ext>
                          </a:extLst>
                        </p:cNvPr>
                        <p:cNvSpPr/>
                        <p:nvPr/>
                      </p:nvSpPr>
                      <p:spPr>
                        <a:xfrm>
                          <a:off x="5836559" y="4090354"/>
                          <a:ext cx="17145" cy="16510"/>
                        </a:xfrm>
                        <a:custGeom>
                          <a:avLst/>
                          <a:gdLst/>
                          <a:ahLst/>
                          <a:cxnLst/>
                          <a:rect l="l" t="t" r="r" b="b"/>
                          <a:pathLst>
                            <a:path w="17144" h="16510">
                              <a:moveTo>
                                <a:pt x="16820" y="7969"/>
                              </a:moveTo>
                              <a:lnTo>
                                <a:pt x="16820" y="12417"/>
                              </a:lnTo>
                              <a:lnTo>
                                <a:pt x="13006" y="15938"/>
                              </a:lnTo>
                              <a:lnTo>
                                <a:pt x="8409" y="15938"/>
                              </a:lnTo>
                              <a:lnTo>
                                <a:pt x="3813" y="15938"/>
                              </a:lnTo>
                              <a:lnTo>
                                <a:pt x="0" y="12324"/>
                              </a:lnTo>
                              <a:lnTo>
                                <a:pt x="0" y="7969"/>
                              </a:lnTo>
                              <a:lnTo>
                                <a:pt x="0" y="3521"/>
                              </a:lnTo>
                              <a:lnTo>
                                <a:pt x="3813" y="0"/>
                              </a:lnTo>
                              <a:lnTo>
                                <a:pt x="8409" y="0"/>
                              </a:lnTo>
                              <a:lnTo>
                                <a:pt x="13006" y="0"/>
                              </a:lnTo>
                              <a:lnTo>
                                <a:pt x="16820" y="3521"/>
                              </a:lnTo>
                              <a:lnTo>
                                <a:pt x="16820" y="7969"/>
                              </a:lnTo>
                              <a:close/>
                            </a:path>
                          </a:pathLst>
                        </a:custGeom>
                        <a:ln w="12700">
                          <a:solidFill>
                            <a:srgbClr val="6D6E71"/>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grpSp>
                </p:grpSp>
              </p:grpSp>
            </p:grpSp>
            <p:sp>
              <p:nvSpPr>
                <p:cNvPr id="1411" name="Freeform 1410">
                  <a:extLst>
                    <a:ext uri="{FF2B5EF4-FFF2-40B4-BE49-F238E27FC236}">
                      <a16:creationId xmlns:a16="http://schemas.microsoft.com/office/drawing/2014/main" id="{EB921E23-E50A-0C24-7932-2F80BB6E3102}"/>
                    </a:ext>
                  </a:extLst>
                </p:cNvPr>
                <p:cNvSpPr/>
                <p:nvPr/>
              </p:nvSpPr>
              <p:spPr>
                <a:xfrm>
                  <a:off x="620041" y="1884558"/>
                  <a:ext cx="2308294" cy="45719"/>
                </a:xfrm>
                <a:custGeom>
                  <a:avLst/>
                  <a:gdLst>
                    <a:gd name="connsiteX0" fmla="*/ 2071423 w 2071422"/>
                    <a:gd name="connsiteY0" fmla="*/ 0 h 10144"/>
                    <a:gd name="connsiteX1" fmla="*/ 0 w 2071422"/>
                    <a:gd name="connsiteY1" fmla="*/ 0 h 10144"/>
                  </a:gdLst>
                  <a:ahLst/>
                  <a:cxnLst>
                    <a:cxn ang="0">
                      <a:pos x="connsiteX0" y="connsiteY0"/>
                    </a:cxn>
                    <a:cxn ang="0">
                      <a:pos x="connsiteX1" y="connsiteY1"/>
                    </a:cxn>
                  </a:cxnLst>
                  <a:rect l="l" t="t" r="r" b="b"/>
                  <a:pathLst>
                    <a:path w="2071422" h="10144">
                      <a:moveTo>
                        <a:pt x="2071423" y="0"/>
                      </a:moveTo>
                      <a:lnTo>
                        <a:pt x="0" y="0"/>
                      </a:lnTo>
                    </a:path>
                  </a:pathLst>
                </a:custGeom>
                <a:ln w="12700" cap="sq">
                  <a:solidFill>
                    <a:srgbClr val="000000"/>
                  </a:solidFill>
                  <a:prstDash val="sysDash"/>
                  <a:miter/>
                </a:ln>
              </p:spPr>
              <p:txBody>
                <a:bodyPr rtlCol="0" anchor="ctr"/>
                <a:lstStyle/>
                <a:p>
                  <a:endParaRPr lang="en-US" sz="2400">
                    <a:latin typeface="Arial" panose="020B0604020202020204" pitchFamily="34" charset="0"/>
                    <a:cs typeface="Arial" panose="020B0604020202020204" pitchFamily="34" charset="0"/>
                  </a:endParaRPr>
                </a:p>
              </p:txBody>
            </p:sp>
          </p:grpSp>
        </p:grpSp>
        <p:sp>
          <p:nvSpPr>
            <p:cNvPr id="1475" name="TextBox 1474">
              <a:extLst>
                <a:ext uri="{FF2B5EF4-FFF2-40B4-BE49-F238E27FC236}">
                  <a16:creationId xmlns:a16="http://schemas.microsoft.com/office/drawing/2014/main" id="{42B0FF16-31A9-8EF1-79DF-B39DCD5D5FF0}"/>
                </a:ext>
              </a:extLst>
            </p:cNvPr>
            <p:cNvSpPr txBox="1"/>
            <p:nvPr/>
          </p:nvSpPr>
          <p:spPr>
            <a:xfrm>
              <a:off x="526146" y="1074156"/>
              <a:ext cx="2670048" cy="169325"/>
            </a:xfrm>
            <a:prstGeom prst="rect">
              <a:avLst/>
            </a:prstGeom>
            <a:solidFill>
              <a:srgbClr val="05416B"/>
            </a:solidFill>
            <a:ln>
              <a:noFill/>
            </a:ln>
          </p:spPr>
          <p:txBody>
            <a:bodyPr wrap="square" tIns="0" bIns="0" rtlCol="0" anchor="ctr">
              <a:spAutoFit/>
            </a:bodyPr>
            <a:lstStyle/>
            <a:p>
              <a:pPr algn="ctr" defTabSz="1219079">
                <a:defRPr/>
              </a:pPr>
              <a:r>
                <a:rPr lang="en-US" sz="1467" b="1">
                  <a:solidFill>
                    <a:prstClr val="white"/>
                  </a:solidFill>
                  <a:latin typeface="Arial" panose="020B0604020202020204" pitchFamily="34" charset="0"/>
                  <a:cs typeface="Arial" panose="020B0604020202020204" pitchFamily="34" charset="0"/>
                </a:rPr>
                <a:t>PRIMA: HRd </a:t>
              </a:r>
              <a:r>
                <a:rPr lang="en-US" sz="1467" b="1" i="1">
                  <a:solidFill>
                    <a:prstClr val="white"/>
                  </a:solidFill>
                  <a:latin typeface="Arial" panose="020B0604020202020204" pitchFamily="34" charset="0"/>
                  <a:cs typeface="Arial" panose="020B0604020202020204" pitchFamily="34" charset="0"/>
                </a:rPr>
                <a:t>BRCA</a:t>
              </a:r>
              <a:r>
                <a:rPr lang="en-US" sz="1467" b="1">
                  <a:solidFill>
                    <a:prstClr val="white"/>
                  </a:solidFill>
                  <a:latin typeface="Arial" panose="020B0604020202020204" pitchFamily="34" charset="0"/>
                  <a:cs typeface="Arial" panose="020B0604020202020204" pitchFamily="34" charset="0"/>
                </a:rPr>
                <a:t>wt</a:t>
              </a:r>
              <a:r>
                <a:rPr lang="en-US" sz="1467" b="1" baseline="30000">
                  <a:solidFill>
                    <a:prstClr val="white"/>
                  </a:solidFill>
                  <a:latin typeface="Arial" panose="020B0604020202020204" pitchFamily="34" charset="0"/>
                  <a:cs typeface="Arial" panose="020B0604020202020204" pitchFamily="34" charset="0"/>
                </a:rPr>
                <a:t>1</a:t>
              </a:r>
              <a:endParaRPr lang="en-US" sz="1467" b="1">
                <a:solidFill>
                  <a:prstClr val="white"/>
                </a:solidFill>
                <a:latin typeface="Arial" panose="020B0604020202020204" pitchFamily="34" charset="0"/>
                <a:cs typeface="Arial" panose="020B0604020202020204" pitchFamily="34" charset="0"/>
              </a:endParaRPr>
            </a:p>
          </p:txBody>
        </p:sp>
        <p:sp>
          <p:nvSpPr>
            <p:cNvPr id="1476" name="TextBox 1475">
              <a:extLst>
                <a:ext uri="{FF2B5EF4-FFF2-40B4-BE49-F238E27FC236}">
                  <a16:creationId xmlns:a16="http://schemas.microsoft.com/office/drawing/2014/main" id="{E2E6AA52-D5F0-E286-CEEE-2CAFE6E4F4C9}"/>
                </a:ext>
              </a:extLst>
            </p:cNvPr>
            <p:cNvSpPr txBox="1"/>
            <p:nvPr/>
          </p:nvSpPr>
          <p:spPr>
            <a:xfrm>
              <a:off x="526146" y="2878255"/>
              <a:ext cx="2670048" cy="169325"/>
            </a:xfrm>
            <a:prstGeom prst="rect">
              <a:avLst/>
            </a:prstGeom>
            <a:solidFill>
              <a:srgbClr val="05416B"/>
            </a:solidFill>
            <a:ln>
              <a:noFill/>
            </a:ln>
          </p:spPr>
          <p:txBody>
            <a:bodyPr wrap="square" tIns="0" bIns="0" rtlCol="0" anchor="ctr">
              <a:spAutoFit/>
            </a:bodyPr>
            <a:lstStyle/>
            <a:p>
              <a:pPr algn="ctr" defTabSz="1219079">
                <a:defRPr/>
              </a:pPr>
              <a:r>
                <a:rPr lang="en-US" sz="1467" b="1">
                  <a:solidFill>
                    <a:prstClr val="white"/>
                  </a:solidFill>
                  <a:latin typeface="Arial" panose="020B0604020202020204" pitchFamily="34" charset="0"/>
                  <a:cs typeface="Arial" panose="020B0604020202020204" pitchFamily="34" charset="0"/>
                </a:rPr>
                <a:t>PRIME: Non-</a:t>
              </a:r>
              <a:r>
                <a:rPr lang="en-US" sz="1467" b="1" i="1" err="1">
                  <a:solidFill>
                    <a:prstClr val="white"/>
                  </a:solidFill>
                  <a:latin typeface="Arial" panose="020B0604020202020204" pitchFamily="34" charset="0"/>
                  <a:cs typeface="Arial" panose="020B0604020202020204" pitchFamily="34" charset="0"/>
                </a:rPr>
                <a:t>BRCA</a:t>
              </a:r>
              <a:r>
                <a:rPr lang="en-US" sz="1467" b="1" err="1">
                  <a:solidFill>
                    <a:prstClr val="white"/>
                  </a:solidFill>
                  <a:latin typeface="Arial" panose="020B0604020202020204" pitchFamily="34" charset="0"/>
                  <a:cs typeface="Arial" panose="020B0604020202020204" pitchFamily="34" charset="0"/>
                </a:rPr>
                <a:t>m</a:t>
              </a:r>
              <a:r>
                <a:rPr lang="en-US" sz="1467" b="1">
                  <a:solidFill>
                    <a:prstClr val="white"/>
                  </a:solidFill>
                  <a:latin typeface="Arial" panose="020B0604020202020204" pitchFamily="34" charset="0"/>
                  <a:cs typeface="Arial" panose="020B0604020202020204" pitchFamily="34" charset="0"/>
                </a:rPr>
                <a:t>/HRd</a:t>
              </a:r>
              <a:r>
                <a:rPr lang="en-US" sz="1467" b="1" baseline="30000">
                  <a:solidFill>
                    <a:prstClr val="white"/>
                  </a:solidFill>
                  <a:latin typeface="Arial" panose="020B0604020202020204" pitchFamily="34" charset="0"/>
                  <a:cs typeface="Arial" panose="020B0604020202020204" pitchFamily="34" charset="0"/>
                </a:rPr>
                <a:t>2</a:t>
              </a:r>
              <a:endParaRPr lang="en-US" sz="1467" b="1">
                <a:solidFill>
                  <a:prstClr val="white"/>
                </a:solidFill>
                <a:latin typeface="Arial" panose="020B0604020202020204" pitchFamily="34" charset="0"/>
                <a:cs typeface="Arial" panose="020B0604020202020204" pitchFamily="34" charset="0"/>
              </a:endParaRPr>
            </a:p>
          </p:txBody>
        </p:sp>
        <p:sp>
          <p:nvSpPr>
            <p:cNvPr id="1477" name="TextBox 1476">
              <a:extLst>
                <a:ext uri="{FF2B5EF4-FFF2-40B4-BE49-F238E27FC236}">
                  <a16:creationId xmlns:a16="http://schemas.microsoft.com/office/drawing/2014/main" id="{2475F61E-1D35-77A7-E936-070D7D5C7D87}"/>
                </a:ext>
              </a:extLst>
            </p:cNvPr>
            <p:cNvSpPr txBox="1"/>
            <p:nvPr/>
          </p:nvSpPr>
          <p:spPr>
            <a:xfrm>
              <a:off x="3372342" y="1074156"/>
              <a:ext cx="2670048" cy="169325"/>
            </a:xfrm>
            <a:prstGeom prst="rect">
              <a:avLst/>
            </a:prstGeom>
            <a:solidFill>
              <a:srgbClr val="7030A0"/>
            </a:solidFill>
            <a:ln>
              <a:noFill/>
            </a:ln>
          </p:spPr>
          <p:txBody>
            <a:bodyPr wrap="square" tIns="0" bIns="0" rtlCol="0" anchor="ctr">
              <a:spAutoFit/>
            </a:bodyPr>
            <a:lstStyle/>
            <a:p>
              <a:pPr algn="ctr" defTabSz="1219079">
                <a:defRPr/>
              </a:pPr>
              <a:r>
                <a:rPr lang="en-US" sz="1467" b="1">
                  <a:solidFill>
                    <a:prstClr val="white"/>
                  </a:solidFill>
                  <a:latin typeface="Arial" panose="020B0604020202020204" pitchFamily="34" charset="0"/>
                  <a:cs typeface="Arial" panose="020B0604020202020204" pitchFamily="34" charset="0"/>
                </a:rPr>
                <a:t>PAOLA-1: </a:t>
              </a:r>
              <a:r>
                <a:rPr lang="en-US" sz="1467" b="1" err="1">
                  <a:solidFill>
                    <a:prstClr val="white"/>
                  </a:solidFill>
                  <a:latin typeface="Arial" panose="020B0604020202020204" pitchFamily="34" charset="0"/>
                  <a:cs typeface="Arial" panose="020B0604020202020204" pitchFamily="34" charset="0"/>
                </a:rPr>
                <a:t>HRd</a:t>
              </a:r>
              <a:r>
                <a:rPr lang="en-US" sz="1467" b="1">
                  <a:solidFill>
                    <a:prstClr val="white"/>
                  </a:solidFill>
                  <a:latin typeface="Arial" panose="020B0604020202020204" pitchFamily="34" charset="0"/>
                  <a:cs typeface="Arial" panose="020B0604020202020204" pitchFamily="34" charset="0"/>
                </a:rPr>
                <a:t> non-</a:t>
              </a:r>
              <a:r>
                <a:rPr lang="en-US" sz="1467" b="1" i="1">
                  <a:solidFill>
                    <a:prstClr val="white"/>
                  </a:solidFill>
                  <a:latin typeface="Arial" panose="020B0604020202020204" pitchFamily="34" charset="0"/>
                  <a:cs typeface="Arial" panose="020B0604020202020204" pitchFamily="34" charset="0"/>
                </a:rPr>
                <a:t>BRCA</a:t>
              </a:r>
              <a:r>
                <a:rPr lang="en-US" sz="1467" b="1">
                  <a:solidFill>
                    <a:prstClr val="white"/>
                  </a:solidFill>
                  <a:latin typeface="Arial" panose="020B0604020202020204" pitchFamily="34" charset="0"/>
                  <a:cs typeface="Arial" panose="020B0604020202020204" pitchFamily="34" charset="0"/>
                </a:rPr>
                <a:t>m</a:t>
              </a:r>
              <a:r>
                <a:rPr lang="en-US" sz="1467" b="1" baseline="30000">
                  <a:solidFill>
                    <a:prstClr val="white"/>
                  </a:solidFill>
                  <a:latin typeface="Arial" panose="020B0604020202020204" pitchFamily="34" charset="0"/>
                  <a:cs typeface="Arial" panose="020B0604020202020204" pitchFamily="34" charset="0"/>
                </a:rPr>
                <a:t>3</a:t>
              </a:r>
              <a:endParaRPr lang="en-US" sz="1467" b="1" i="1">
                <a:solidFill>
                  <a:prstClr val="white"/>
                </a:solidFill>
                <a:latin typeface="Arial" panose="020B0604020202020204" pitchFamily="34" charset="0"/>
                <a:cs typeface="Arial" panose="020B0604020202020204" pitchFamily="34" charset="0"/>
              </a:endParaRPr>
            </a:p>
          </p:txBody>
        </p:sp>
        <p:sp>
          <p:nvSpPr>
            <p:cNvPr id="1479" name="TextBox 1478">
              <a:extLst>
                <a:ext uri="{FF2B5EF4-FFF2-40B4-BE49-F238E27FC236}">
                  <a16:creationId xmlns:a16="http://schemas.microsoft.com/office/drawing/2014/main" id="{7C14495E-8B67-4545-9144-A8F57F68C548}"/>
                </a:ext>
              </a:extLst>
            </p:cNvPr>
            <p:cNvSpPr txBox="1"/>
            <p:nvPr/>
          </p:nvSpPr>
          <p:spPr>
            <a:xfrm>
              <a:off x="6218538" y="1074156"/>
              <a:ext cx="2670048" cy="169325"/>
            </a:xfrm>
            <a:prstGeom prst="rect">
              <a:avLst/>
            </a:prstGeom>
            <a:solidFill>
              <a:srgbClr val="007F7F"/>
            </a:solidFill>
            <a:ln>
              <a:noFill/>
            </a:ln>
          </p:spPr>
          <p:txBody>
            <a:bodyPr wrap="square" tIns="0" bIns="0" rtlCol="0" anchor="ctr">
              <a:spAutoFit/>
            </a:bodyPr>
            <a:lstStyle/>
            <a:p>
              <a:pPr algn="ctr" defTabSz="1219079">
                <a:defRPr/>
              </a:pPr>
              <a:r>
                <a:rPr lang="en-US" sz="1467" b="1">
                  <a:solidFill>
                    <a:prstClr val="white"/>
                  </a:solidFill>
                  <a:latin typeface="Arial" panose="020B0604020202020204" pitchFamily="34" charset="0"/>
                  <a:cs typeface="Arial" panose="020B0604020202020204" pitchFamily="34" charset="0"/>
                </a:rPr>
                <a:t>ATHENA-MONO: </a:t>
              </a:r>
              <a:r>
                <a:rPr lang="en-US" sz="1467" b="1" err="1">
                  <a:solidFill>
                    <a:prstClr val="white"/>
                  </a:solidFill>
                  <a:latin typeface="Arial" panose="020B0604020202020204" pitchFamily="34" charset="0"/>
                  <a:cs typeface="Arial" panose="020B0604020202020204" pitchFamily="34" charset="0"/>
                </a:rPr>
                <a:t>HRd</a:t>
              </a:r>
              <a:r>
                <a:rPr lang="en-US" sz="1467" b="1">
                  <a:solidFill>
                    <a:prstClr val="white"/>
                  </a:solidFill>
                  <a:latin typeface="Arial" panose="020B0604020202020204" pitchFamily="34" charset="0"/>
                  <a:cs typeface="Arial" panose="020B0604020202020204" pitchFamily="34" charset="0"/>
                </a:rPr>
                <a:t> </a:t>
              </a:r>
              <a:r>
                <a:rPr lang="en-US" sz="1467" b="1" i="1">
                  <a:solidFill>
                    <a:prstClr val="white"/>
                  </a:solidFill>
                  <a:latin typeface="Arial" panose="020B0604020202020204" pitchFamily="34" charset="0"/>
                  <a:cs typeface="Arial" panose="020B0604020202020204" pitchFamily="34" charset="0"/>
                </a:rPr>
                <a:t>BRCA</a:t>
              </a:r>
              <a:r>
                <a:rPr lang="en-US" sz="1467" b="1">
                  <a:solidFill>
                    <a:prstClr val="white"/>
                  </a:solidFill>
                  <a:latin typeface="Arial" panose="020B0604020202020204" pitchFamily="34" charset="0"/>
                  <a:cs typeface="Arial" panose="020B0604020202020204" pitchFamily="34" charset="0"/>
                </a:rPr>
                <a:t>wt</a:t>
              </a:r>
              <a:r>
                <a:rPr lang="en-US" sz="1467" b="1" baseline="30000">
                  <a:solidFill>
                    <a:prstClr val="white"/>
                  </a:solidFill>
                  <a:latin typeface="Arial" panose="020B0604020202020204" pitchFamily="34" charset="0"/>
                  <a:cs typeface="Arial" panose="020B0604020202020204" pitchFamily="34" charset="0"/>
                </a:rPr>
                <a:t>4</a:t>
              </a:r>
              <a:endParaRPr lang="en-US" sz="1467" b="1" i="1">
                <a:solidFill>
                  <a:prstClr val="white"/>
                </a:solidFill>
                <a:latin typeface="Arial" panose="020B0604020202020204" pitchFamily="34" charset="0"/>
                <a:cs typeface="Arial" panose="020B0604020202020204" pitchFamily="34" charset="0"/>
              </a:endParaRPr>
            </a:p>
          </p:txBody>
        </p:sp>
        <p:sp>
          <p:nvSpPr>
            <p:cNvPr id="1483" name="TextBox 1482">
              <a:extLst>
                <a:ext uri="{FF2B5EF4-FFF2-40B4-BE49-F238E27FC236}">
                  <a16:creationId xmlns:a16="http://schemas.microsoft.com/office/drawing/2014/main" id="{15FFCE7A-0477-3342-4131-A0D7F9BFC92D}"/>
                </a:ext>
              </a:extLst>
            </p:cNvPr>
            <p:cNvSpPr txBox="1"/>
            <p:nvPr/>
          </p:nvSpPr>
          <p:spPr>
            <a:xfrm>
              <a:off x="3494971" y="2585188"/>
              <a:ext cx="2604862" cy="107674"/>
            </a:xfrm>
            <a:prstGeom prst="rect">
              <a:avLst/>
            </a:prstGeom>
            <a:noFill/>
          </p:spPr>
          <p:txBody>
            <a:bodyPr wrap="square" lIns="0" tIns="0" rIns="0" bIns="0" rtlCol="0">
              <a:spAutoFit/>
            </a:bodyPr>
            <a:lstStyle/>
            <a:p>
              <a:pPr algn="ctr"/>
              <a:r>
                <a:rPr lang="en-US" sz="933">
                  <a:latin typeface="Arial" panose="020B0604020202020204" pitchFamily="34" charset="0"/>
                  <a:cs typeface="Arial" panose="020B0604020202020204" pitchFamily="34" charset="0"/>
                </a:rPr>
                <a:t>Time from randomization (months)</a:t>
              </a:r>
              <a:endParaRPr lang="en-GB" sz="933">
                <a:latin typeface="Arial" panose="020B0604020202020204" pitchFamily="34" charset="0"/>
                <a:cs typeface="Arial" panose="020B0604020202020204" pitchFamily="34" charset="0"/>
              </a:endParaRPr>
            </a:p>
          </p:txBody>
        </p:sp>
        <p:grpSp>
          <p:nvGrpSpPr>
            <p:cNvPr id="977" name="Group 976">
              <a:extLst>
                <a:ext uri="{FF2B5EF4-FFF2-40B4-BE49-F238E27FC236}">
                  <a16:creationId xmlns:a16="http://schemas.microsoft.com/office/drawing/2014/main" id="{5684CACD-E2D8-AD66-D524-668C95026488}"/>
                </a:ext>
              </a:extLst>
            </p:cNvPr>
            <p:cNvGrpSpPr/>
            <p:nvPr/>
          </p:nvGrpSpPr>
          <p:grpSpPr>
            <a:xfrm>
              <a:off x="6544224" y="2458592"/>
              <a:ext cx="2236610" cy="107674"/>
              <a:chOff x="3823479" y="2575172"/>
              <a:chExt cx="2115407" cy="58731"/>
            </a:xfrm>
          </p:grpSpPr>
          <p:sp>
            <p:nvSpPr>
              <p:cNvPr id="978" name="Rectangle 67">
                <a:extLst>
                  <a:ext uri="{FF2B5EF4-FFF2-40B4-BE49-F238E27FC236}">
                    <a16:creationId xmlns:a16="http://schemas.microsoft.com/office/drawing/2014/main" id="{F500C82E-A2EB-31FF-B627-F65C249B6C41}"/>
                  </a:ext>
                </a:extLst>
              </p:cNvPr>
              <p:cNvSpPr>
                <a:spLocks noChangeArrowheads="1"/>
              </p:cNvSpPr>
              <p:nvPr/>
            </p:nvSpPr>
            <p:spPr bwMode="auto">
              <a:xfrm>
                <a:off x="3823479" y="2575172"/>
                <a:ext cx="47758" cy="5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0</a:t>
                </a:r>
                <a:endParaRPr lang="en-GB" altLang="en-US" sz="2400">
                  <a:solidFill>
                    <a:prstClr val="black"/>
                  </a:solidFill>
                  <a:cs typeface="Arial" panose="020B0604020202020204" pitchFamily="34" charset="0"/>
                </a:endParaRPr>
              </a:p>
            </p:txBody>
          </p:sp>
          <p:sp>
            <p:nvSpPr>
              <p:cNvPr id="979" name="Rectangle 68">
                <a:extLst>
                  <a:ext uri="{FF2B5EF4-FFF2-40B4-BE49-F238E27FC236}">
                    <a16:creationId xmlns:a16="http://schemas.microsoft.com/office/drawing/2014/main" id="{7BF7B69E-9031-B980-EF4A-ADB49490699C}"/>
                  </a:ext>
                </a:extLst>
              </p:cNvPr>
              <p:cNvSpPr>
                <a:spLocks noChangeArrowheads="1"/>
              </p:cNvSpPr>
              <p:nvPr/>
            </p:nvSpPr>
            <p:spPr bwMode="auto">
              <a:xfrm>
                <a:off x="3971565" y="2575172"/>
                <a:ext cx="47758" cy="5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3</a:t>
                </a:r>
                <a:endParaRPr lang="en-GB" altLang="en-US" sz="2400">
                  <a:solidFill>
                    <a:prstClr val="black"/>
                  </a:solidFill>
                  <a:cs typeface="Arial" panose="020B0604020202020204" pitchFamily="34" charset="0"/>
                </a:endParaRPr>
              </a:p>
            </p:txBody>
          </p:sp>
          <p:sp>
            <p:nvSpPr>
              <p:cNvPr id="980" name="Rectangle 69">
                <a:extLst>
                  <a:ext uri="{FF2B5EF4-FFF2-40B4-BE49-F238E27FC236}">
                    <a16:creationId xmlns:a16="http://schemas.microsoft.com/office/drawing/2014/main" id="{E291EEC2-97CE-836A-535C-52CF56FE244B}"/>
                  </a:ext>
                </a:extLst>
              </p:cNvPr>
              <p:cNvSpPr>
                <a:spLocks noChangeArrowheads="1"/>
              </p:cNvSpPr>
              <p:nvPr/>
            </p:nvSpPr>
            <p:spPr bwMode="auto">
              <a:xfrm>
                <a:off x="4132096" y="2575172"/>
                <a:ext cx="47758" cy="5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6</a:t>
                </a:r>
                <a:endParaRPr lang="en-GB" altLang="en-US" sz="2400">
                  <a:solidFill>
                    <a:prstClr val="black"/>
                  </a:solidFill>
                  <a:cs typeface="Arial" panose="020B0604020202020204" pitchFamily="34" charset="0"/>
                </a:endParaRPr>
              </a:p>
            </p:txBody>
          </p:sp>
          <p:sp>
            <p:nvSpPr>
              <p:cNvPr id="981" name="Rectangle 70">
                <a:extLst>
                  <a:ext uri="{FF2B5EF4-FFF2-40B4-BE49-F238E27FC236}">
                    <a16:creationId xmlns:a16="http://schemas.microsoft.com/office/drawing/2014/main" id="{C8329655-23D2-A4D2-315E-C23380D156BF}"/>
                  </a:ext>
                </a:extLst>
              </p:cNvPr>
              <p:cNvSpPr>
                <a:spLocks noChangeArrowheads="1"/>
              </p:cNvSpPr>
              <p:nvPr/>
            </p:nvSpPr>
            <p:spPr bwMode="auto">
              <a:xfrm>
                <a:off x="4294777" y="2575172"/>
                <a:ext cx="47758" cy="5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9</a:t>
                </a:r>
                <a:endParaRPr lang="en-GB" altLang="en-US" sz="2400">
                  <a:solidFill>
                    <a:prstClr val="black"/>
                  </a:solidFill>
                  <a:cs typeface="Arial" panose="020B0604020202020204" pitchFamily="34" charset="0"/>
                </a:endParaRPr>
              </a:p>
            </p:txBody>
          </p:sp>
          <p:sp>
            <p:nvSpPr>
              <p:cNvPr id="982" name="Rectangle 71">
                <a:extLst>
                  <a:ext uri="{FF2B5EF4-FFF2-40B4-BE49-F238E27FC236}">
                    <a16:creationId xmlns:a16="http://schemas.microsoft.com/office/drawing/2014/main" id="{98370C22-B844-C238-330F-C12DF3E9D394}"/>
                  </a:ext>
                </a:extLst>
              </p:cNvPr>
              <p:cNvSpPr>
                <a:spLocks noChangeArrowheads="1"/>
              </p:cNvSpPr>
              <p:nvPr/>
            </p:nvSpPr>
            <p:spPr bwMode="auto">
              <a:xfrm>
                <a:off x="4418281" y="2575172"/>
                <a:ext cx="95516" cy="5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12</a:t>
                </a:r>
                <a:endParaRPr lang="en-GB" altLang="en-US" sz="2400">
                  <a:solidFill>
                    <a:prstClr val="black"/>
                  </a:solidFill>
                  <a:cs typeface="Arial" panose="020B0604020202020204" pitchFamily="34" charset="0"/>
                </a:endParaRPr>
              </a:p>
            </p:txBody>
          </p:sp>
          <p:sp>
            <p:nvSpPr>
              <p:cNvPr id="983" name="Rectangle 90">
                <a:extLst>
                  <a:ext uri="{FF2B5EF4-FFF2-40B4-BE49-F238E27FC236}">
                    <a16:creationId xmlns:a16="http://schemas.microsoft.com/office/drawing/2014/main" id="{95E4DE8F-D92B-47C4-866A-4D57755782D1}"/>
                  </a:ext>
                </a:extLst>
              </p:cNvPr>
              <p:cNvSpPr>
                <a:spLocks noChangeArrowheads="1"/>
              </p:cNvSpPr>
              <p:nvPr/>
            </p:nvSpPr>
            <p:spPr bwMode="auto">
              <a:xfrm>
                <a:off x="5843370" y="2575172"/>
                <a:ext cx="95516" cy="5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39</a:t>
                </a:r>
                <a:endParaRPr lang="en-GB" altLang="en-US" sz="2400">
                  <a:solidFill>
                    <a:prstClr val="black"/>
                  </a:solidFill>
                  <a:cs typeface="Arial" panose="020B0604020202020204" pitchFamily="34" charset="0"/>
                </a:endParaRPr>
              </a:p>
            </p:txBody>
          </p:sp>
          <p:sp>
            <p:nvSpPr>
              <p:cNvPr id="984" name="Rectangle 71">
                <a:extLst>
                  <a:ext uri="{FF2B5EF4-FFF2-40B4-BE49-F238E27FC236}">
                    <a16:creationId xmlns:a16="http://schemas.microsoft.com/office/drawing/2014/main" id="{45299B16-526F-E066-85D9-355EB6503D21}"/>
                  </a:ext>
                </a:extLst>
              </p:cNvPr>
              <p:cNvSpPr>
                <a:spLocks noChangeArrowheads="1"/>
              </p:cNvSpPr>
              <p:nvPr/>
            </p:nvSpPr>
            <p:spPr bwMode="auto">
              <a:xfrm>
                <a:off x="4568515" y="2575172"/>
                <a:ext cx="95516" cy="5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15</a:t>
                </a:r>
                <a:endParaRPr lang="en-GB" altLang="en-US" sz="2400">
                  <a:solidFill>
                    <a:prstClr val="black"/>
                  </a:solidFill>
                  <a:cs typeface="Arial" panose="020B0604020202020204" pitchFamily="34" charset="0"/>
                </a:endParaRPr>
              </a:p>
            </p:txBody>
          </p:sp>
          <p:sp>
            <p:nvSpPr>
              <p:cNvPr id="985" name="Rectangle 71">
                <a:extLst>
                  <a:ext uri="{FF2B5EF4-FFF2-40B4-BE49-F238E27FC236}">
                    <a16:creationId xmlns:a16="http://schemas.microsoft.com/office/drawing/2014/main" id="{06773FA1-6C93-A8B4-3056-32A6F7193872}"/>
                  </a:ext>
                </a:extLst>
              </p:cNvPr>
              <p:cNvSpPr>
                <a:spLocks noChangeArrowheads="1"/>
              </p:cNvSpPr>
              <p:nvPr/>
            </p:nvSpPr>
            <p:spPr bwMode="auto">
              <a:xfrm>
                <a:off x="4740119" y="2575172"/>
                <a:ext cx="95516" cy="5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18</a:t>
                </a:r>
                <a:endParaRPr lang="en-GB" altLang="en-US" sz="2400">
                  <a:solidFill>
                    <a:prstClr val="black"/>
                  </a:solidFill>
                  <a:cs typeface="Arial" panose="020B0604020202020204" pitchFamily="34" charset="0"/>
                </a:endParaRPr>
              </a:p>
            </p:txBody>
          </p:sp>
          <p:sp>
            <p:nvSpPr>
              <p:cNvPr id="986" name="Rectangle 71">
                <a:extLst>
                  <a:ext uri="{FF2B5EF4-FFF2-40B4-BE49-F238E27FC236}">
                    <a16:creationId xmlns:a16="http://schemas.microsoft.com/office/drawing/2014/main" id="{4F9AD548-D9CA-3011-9369-36C6A0AE7695}"/>
                  </a:ext>
                </a:extLst>
              </p:cNvPr>
              <p:cNvSpPr>
                <a:spLocks noChangeArrowheads="1"/>
              </p:cNvSpPr>
              <p:nvPr/>
            </p:nvSpPr>
            <p:spPr bwMode="auto">
              <a:xfrm>
                <a:off x="4890029" y="2575172"/>
                <a:ext cx="95516" cy="5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21</a:t>
                </a:r>
                <a:endParaRPr lang="en-GB" altLang="en-US" sz="2400">
                  <a:solidFill>
                    <a:prstClr val="black"/>
                  </a:solidFill>
                  <a:cs typeface="Arial" panose="020B0604020202020204" pitchFamily="34" charset="0"/>
                </a:endParaRPr>
              </a:p>
            </p:txBody>
          </p:sp>
          <p:sp>
            <p:nvSpPr>
              <p:cNvPr id="987" name="Rectangle 71">
                <a:extLst>
                  <a:ext uri="{FF2B5EF4-FFF2-40B4-BE49-F238E27FC236}">
                    <a16:creationId xmlns:a16="http://schemas.microsoft.com/office/drawing/2014/main" id="{D5399A87-72C0-D206-7F6B-764C3F071A31}"/>
                  </a:ext>
                </a:extLst>
              </p:cNvPr>
              <p:cNvSpPr>
                <a:spLocks noChangeArrowheads="1"/>
              </p:cNvSpPr>
              <p:nvPr/>
            </p:nvSpPr>
            <p:spPr bwMode="auto">
              <a:xfrm>
                <a:off x="5040263" y="2575172"/>
                <a:ext cx="95516" cy="5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24</a:t>
                </a:r>
                <a:endParaRPr lang="en-GB" altLang="en-US" sz="2400">
                  <a:solidFill>
                    <a:prstClr val="black"/>
                  </a:solidFill>
                  <a:cs typeface="Arial" panose="020B0604020202020204" pitchFamily="34" charset="0"/>
                </a:endParaRPr>
              </a:p>
            </p:txBody>
          </p:sp>
          <p:sp>
            <p:nvSpPr>
              <p:cNvPr id="988" name="Rectangle 71">
                <a:extLst>
                  <a:ext uri="{FF2B5EF4-FFF2-40B4-BE49-F238E27FC236}">
                    <a16:creationId xmlns:a16="http://schemas.microsoft.com/office/drawing/2014/main" id="{2C94E78A-65E7-AB41-E2E5-EC165D1AC237}"/>
                  </a:ext>
                </a:extLst>
              </p:cNvPr>
              <p:cNvSpPr>
                <a:spLocks noChangeArrowheads="1"/>
              </p:cNvSpPr>
              <p:nvPr/>
            </p:nvSpPr>
            <p:spPr bwMode="auto">
              <a:xfrm>
                <a:off x="5202612" y="2575172"/>
                <a:ext cx="95516" cy="5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27</a:t>
                </a:r>
                <a:endParaRPr lang="en-GB" altLang="en-US" sz="2400">
                  <a:solidFill>
                    <a:prstClr val="black"/>
                  </a:solidFill>
                  <a:cs typeface="Arial" panose="020B0604020202020204" pitchFamily="34" charset="0"/>
                </a:endParaRPr>
              </a:p>
            </p:txBody>
          </p:sp>
          <p:sp>
            <p:nvSpPr>
              <p:cNvPr id="989" name="Rectangle 71">
                <a:extLst>
                  <a:ext uri="{FF2B5EF4-FFF2-40B4-BE49-F238E27FC236}">
                    <a16:creationId xmlns:a16="http://schemas.microsoft.com/office/drawing/2014/main" id="{E4D949BC-BB1C-C9F1-6CA9-EBACA3D2B06C}"/>
                  </a:ext>
                </a:extLst>
              </p:cNvPr>
              <p:cNvSpPr>
                <a:spLocks noChangeArrowheads="1"/>
              </p:cNvSpPr>
              <p:nvPr/>
            </p:nvSpPr>
            <p:spPr bwMode="auto">
              <a:xfrm>
                <a:off x="5357840" y="2575172"/>
                <a:ext cx="95516" cy="5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30</a:t>
                </a:r>
                <a:endParaRPr lang="en-GB" altLang="en-US" sz="2400">
                  <a:solidFill>
                    <a:prstClr val="black"/>
                  </a:solidFill>
                  <a:cs typeface="Arial" panose="020B0604020202020204" pitchFamily="34" charset="0"/>
                </a:endParaRPr>
              </a:p>
            </p:txBody>
          </p:sp>
          <p:sp>
            <p:nvSpPr>
              <p:cNvPr id="990" name="Rectangle 71">
                <a:extLst>
                  <a:ext uri="{FF2B5EF4-FFF2-40B4-BE49-F238E27FC236}">
                    <a16:creationId xmlns:a16="http://schemas.microsoft.com/office/drawing/2014/main" id="{EAFA1E35-E2E9-20CE-9EE9-EDDC172AA177}"/>
                  </a:ext>
                </a:extLst>
              </p:cNvPr>
              <p:cNvSpPr>
                <a:spLocks noChangeArrowheads="1"/>
              </p:cNvSpPr>
              <p:nvPr/>
            </p:nvSpPr>
            <p:spPr bwMode="auto">
              <a:xfrm>
                <a:off x="5520189" y="2575172"/>
                <a:ext cx="95516" cy="5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33</a:t>
                </a:r>
                <a:endParaRPr lang="en-GB" altLang="en-US" sz="2400">
                  <a:solidFill>
                    <a:prstClr val="black"/>
                  </a:solidFill>
                  <a:cs typeface="Arial" panose="020B0604020202020204" pitchFamily="34" charset="0"/>
                </a:endParaRPr>
              </a:p>
            </p:txBody>
          </p:sp>
          <p:sp>
            <p:nvSpPr>
              <p:cNvPr id="991" name="Rectangle 71">
                <a:extLst>
                  <a:ext uri="{FF2B5EF4-FFF2-40B4-BE49-F238E27FC236}">
                    <a16:creationId xmlns:a16="http://schemas.microsoft.com/office/drawing/2014/main" id="{B0962FF5-FF60-1A5F-F6F5-444954CDF2FE}"/>
                  </a:ext>
                </a:extLst>
              </p:cNvPr>
              <p:cNvSpPr>
                <a:spLocks noChangeArrowheads="1"/>
              </p:cNvSpPr>
              <p:nvPr/>
            </p:nvSpPr>
            <p:spPr bwMode="auto">
              <a:xfrm>
                <a:off x="5679351" y="2575172"/>
                <a:ext cx="95516" cy="5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36</a:t>
                </a:r>
                <a:endParaRPr lang="en-GB" altLang="en-US" sz="2400">
                  <a:solidFill>
                    <a:prstClr val="black"/>
                  </a:solidFill>
                  <a:cs typeface="Arial" panose="020B0604020202020204" pitchFamily="34" charset="0"/>
                </a:endParaRPr>
              </a:p>
            </p:txBody>
          </p:sp>
        </p:grpSp>
        <p:sp>
          <p:nvSpPr>
            <p:cNvPr id="1157" name="Freeform 1156">
              <a:extLst>
                <a:ext uri="{FF2B5EF4-FFF2-40B4-BE49-F238E27FC236}">
                  <a16:creationId xmlns:a16="http://schemas.microsoft.com/office/drawing/2014/main" id="{D3B5E134-CCA1-670B-84B3-73718641D9DC}"/>
                </a:ext>
              </a:extLst>
            </p:cNvPr>
            <p:cNvSpPr/>
            <p:nvPr/>
          </p:nvSpPr>
          <p:spPr>
            <a:xfrm>
              <a:off x="6557847" y="1406005"/>
              <a:ext cx="1727751" cy="737137"/>
            </a:xfrm>
            <a:custGeom>
              <a:avLst/>
              <a:gdLst>
                <a:gd name="connsiteX0" fmla="*/ 0 w 1666579"/>
                <a:gd name="connsiteY0" fmla="*/ 0 h 768175"/>
                <a:gd name="connsiteX1" fmla="*/ 0 w 1666579"/>
                <a:gd name="connsiteY1" fmla="*/ 0 h 768175"/>
                <a:gd name="connsiteX2" fmla="*/ 102065 w 1666579"/>
                <a:gd name="connsiteY2" fmla="*/ 0 h 768175"/>
                <a:gd name="connsiteX3" fmla="*/ 102065 w 1666579"/>
                <a:gd name="connsiteY3" fmla="*/ 42488 h 768175"/>
                <a:gd name="connsiteX4" fmla="*/ 112803 w 1666579"/>
                <a:gd name="connsiteY4" fmla="*/ 42488 h 768175"/>
                <a:gd name="connsiteX5" fmla="*/ 112803 w 1666579"/>
                <a:gd name="connsiteY5" fmla="*/ 85258 h 768175"/>
                <a:gd name="connsiteX6" fmla="*/ 126712 w 1666579"/>
                <a:gd name="connsiteY6" fmla="*/ 85258 h 768175"/>
                <a:gd name="connsiteX7" fmla="*/ 126712 w 1666579"/>
                <a:gd name="connsiteY7" fmla="*/ 128029 h 768175"/>
                <a:gd name="connsiteX8" fmla="*/ 153302 w 1666579"/>
                <a:gd name="connsiteY8" fmla="*/ 128029 h 768175"/>
                <a:gd name="connsiteX9" fmla="*/ 153302 w 1666579"/>
                <a:gd name="connsiteY9" fmla="*/ 170800 h 768175"/>
                <a:gd name="connsiteX10" fmla="*/ 188585 w 1666579"/>
                <a:gd name="connsiteY10" fmla="*/ 170800 h 768175"/>
                <a:gd name="connsiteX11" fmla="*/ 188585 w 1666579"/>
                <a:gd name="connsiteY11" fmla="*/ 213571 h 768175"/>
                <a:gd name="connsiteX12" fmla="*/ 192164 w 1666579"/>
                <a:gd name="connsiteY12" fmla="*/ 213571 h 768175"/>
                <a:gd name="connsiteX13" fmla="*/ 192164 w 1666579"/>
                <a:gd name="connsiteY13" fmla="*/ 256342 h 768175"/>
                <a:gd name="connsiteX14" fmla="*/ 193800 w 1666579"/>
                <a:gd name="connsiteY14" fmla="*/ 256342 h 768175"/>
                <a:gd name="connsiteX15" fmla="*/ 193800 w 1666579"/>
                <a:gd name="connsiteY15" fmla="*/ 299113 h 768175"/>
                <a:gd name="connsiteX16" fmla="*/ 213231 w 1666579"/>
                <a:gd name="connsiteY16" fmla="*/ 299113 h 768175"/>
                <a:gd name="connsiteX17" fmla="*/ 213231 w 1666579"/>
                <a:gd name="connsiteY17" fmla="*/ 342261 h 768175"/>
                <a:gd name="connsiteX18" fmla="*/ 285638 w 1666579"/>
                <a:gd name="connsiteY18" fmla="*/ 342261 h 768175"/>
                <a:gd name="connsiteX19" fmla="*/ 285638 w 1666579"/>
                <a:gd name="connsiteY19" fmla="*/ 384749 h 768175"/>
                <a:gd name="connsiteX20" fmla="*/ 486699 w 1666579"/>
                <a:gd name="connsiteY20" fmla="*/ 384749 h 768175"/>
                <a:gd name="connsiteX21" fmla="*/ 486699 w 1666579"/>
                <a:gd name="connsiteY21" fmla="*/ 427803 h 768175"/>
                <a:gd name="connsiteX22" fmla="*/ 490279 w 1666579"/>
                <a:gd name="connsiteY22" fmla="*/ 427803 h 768175"/>
                <a:gd name="connsiteX23" fmla="*/ 490279 w 1666579"/>
                <a:gd name="connsiteY23" fmla="*/ 470574 h 768175"/>
                <a:gd name="connsiteX24" fmla="*/ 495495 w 1666579"/>
                <a:gd name="connsiteY24" fmla="*/ 470574 h 768175"/>
                <a:gd name="connsiteX25" fmla="*/ 495495 w 1666579"/>
                <a:gd name="connsiteY25" fmla="*/ 598886 h 768175"/>
                <a:gd name="connsiteX26" fmla="*/ 860493 w 1666579"/>
                <a:gd name="connsiteY26" fmla="*/ 598886 h 768175"/>
                <a:gd name="connsiteX27" fmla="*/ 860493 w 1666579"/>
                <a:gd name="connsiteY27" fmla="*/ 645812 h 768175"/>
                <a:gd name="connsiteX28" fmla="*/ 913469 w 1666579"/>
                <a:gd name="connsiteY28" fmla="*/ 645812 h 768175"/>
                <a:gd name="connsiteX29" fmla="*/ 913469 w 1666579"/>
                <a:gd name="connsiteY29" fmla="*/ 693020 h 768175"/>
                <a:gd name="connsiteX30" fmla="*/ 1188471 w 1666579"/>
                <a:gd name="connsiteY30" fmla="*/ 693020 h 768175"/>
                <a:gd name="connsiteX31" fmla="*/ 1188471 w 1666579"/>
                <a:gd name="connsiteY31" fmla="*/ 768176 h 768175"/>
                <a:gd name="connsiteX32" fmla="*/ 1666580 w 1666579"/>
                <a:gd name="connsiteY32" fmla="*/ 768176 h 76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66579" h="768175">
                  <a:moveTo>
                    <a:pt x="0" y="0"/>
                  </a:moveTo>
                  <a:lnTo>
                    <a:pt x="0" y="0"/>
                  </a:lnTo>
                  <a:lnTo>
                    <a:pt x="102065" y="0"/>
                  </a:lnTo>
                  <a:lnTo>
                    <a:pt x="102065" y="42488"/>
                  </a:lnTo>
                  <a:lnTo>
                    <a:pt x="112803" y="42488"/>
                  </a:lnTo>
                  <a:lnTo>
                    <a:pt x="112803" y="85258"/>
                  </a:lnTo>
                  <a:lnTo>
                    <a:pt x="126712" y="85258"/>
                  </a:lnTo>
                  <a:lnTo>
                    <a:pt x="126712" y="128029"/>
                  </a:lnTo>
                  <a:lnTo>
                    <a:pt x="153302" y="128029"/>
                  </a:lnTo>
                  <a:lnTo>
                    <a:pt x="153302" y="170800"/>
                  </a:lnTo>
                  <a:lnTo>
                    <a:pt x="188585" y="170800"/>
                  </a:lnTo>
                  <a:lnTo>
                    <a:pt x="188585" y="213571"/>
                  </a:lnTo>
                  <a:lnTo>
                    <a:pt x="192164" y="213571"/>
                  </a:lnTo>
                  <a:lnTo>
                    <a:pt x="192164" y="256342"/>
                  </a:lnTo>
                  <a:lnTo>
                    <a:pt x="193800" y="256342"/>
                  </a:lnTo>
                  <a:lnTo>
                    <a:pt x="193800" y="299113"/>
                  </a:lnTo>
                  <a:lnTo>
                    <a:pt x="213231" y="299113"/>
                  </a:lnTo>
                  <a:lnTo>
                    <a:pt x="213231" y="342261"/>
                  </a:lnTo>
                  <a:lnTo>
                    <a:pt x="285638" y="342261"/>
                  </a:lnTo>
                  <a:lnTo>
                    <a:pt x="285638" y="384749"/>
                  </a:lnTo>
                  <a:lnTo>
                    <a:pt x="486699" y="384749"/>
                  </a:lnTo>
                  <a:lnTo>
                    <a:pt x="486699" y="427803"/>
                  </a:lnTo>
                  <a:lnTo>
                    <a:pt x="490279" y="427803"/>
                  </a:lnTo>
                  <a:lnTo>
                    <a:pt x="490279" y="470574"/>
                  </a:lnTo>
                  <a:lnTo>
                    <a:pt x="495495" y="470574"/>
                  </a:lnTo>
                  <a:lnTo>
                    <a:pt x="495495" y="598886"/>
                  </a:lnTo>
                  <a:lnTo>
                    <a:pt x="860493" y="598886"/>
                  </a:lnTo>
                  <a:lnTo>
                    <a:pt x="860493" y="645812"/>
                  </a:lnTo>
                  <a:lnTo>
                    <a:pt x="913469" y="645812"/>
                  </a:lnTo>
                  <a:lnTo>
                    <a:pt x="913469" y="693020"/>
                  </a:lnTo>
                  <a:lnTo>
                    <a:pt x="1188471" y="693020"/>
                  </a:lnTo>
                  <a:lnTo>
                    <a:pt x="1188471" y="768176"/>
                  </a:lnTo>
                  <a:lnTo>
                    <a:pt x="1666580" y="768176"/>
                  </a:lnTo>
                </a:path>
              </a:pathLst>
            </a:custGeom>
            <a:noFill/>
            <a:ln w="12700" cap="flat">
              <a:solidFill>
                <a:srgbClr val="6D6E71"/>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58" name="Freeform 1157">
              <a:extLst>
                <a:ext uri="{FF2B5EF4-FFF2-40B4-BE49-F238E27FC236}">
                  <a16:creationId xmlns:a16="http://schemas.microsoft.com/office/drawing/2014/main" id="{4187D645-80E1-DD31-7DDE-C22D0877CAC0}"/>
                </a:ext>
              </a:extLst>
            </p:cNvPr>
            <p:cNvSpPr/>
            <p:nvPr/>
          </p:nvSpPr>
          <p:spPr>
            <a:xfrm>
              <a:off x="7165465" y="1981147"/>
              <a:ext cx="15373" cy="9060"/>
            </a:xfrm>
            <a:custGeom>
              <a:avLst/>
              <a:gdLst>
                <a:gd name="connsiteX0" fmla="*/ 0 w 14829"/>
                <a:gd name="connsiteY0" fmla="*/ 0 h 9441"/>
                <a:gd name="connsiteX1" fmla="*/ 0 w 14829"/>
                <a:gd name="connsiteY1" fmla="*/ 0 h 9441"/>
                <a:gd name="connsiteX2" fmla="*/ 14829 w 14829"/>
                <a:gd name="connsiteY2" fmla="*/ 0 h 9441"/>
              </a:gdLst>
              <a:ahLst/>
              <a:cxnLst>
                <a:cxn ang="0">
                  <a:pos x="connsiteX0" y="connsiteY0"/>
                </a:cxn>
                <a:cxn ang="0">
                  <a:pos x="connsiteX1" y="connsiteY1"/>
                </a:cxn>
                <a:cxn ang="0">
                  <a:pos x="connsiteX2" y="connsiteY2"/>
                </a:cxn>
              </a:cxnLst>
              <a:rect l="l" t="t" r="r" b="b"/>
              <a:pathLst>
                <a:path w="14829" h="9441">
                  <a:moveTo>
                    <a:pt x="0" y="0"/>
                  </a:moveTo>
                  <a:lnTo>
                    <a:pt x="0" y="0"/>
                  </a:lnTo>
                  <a:lnTo>
                    <a:pt x="14829" y="0"/>
                  </a:lnTo>
                </a:path>
              </a:pathLst>
            </a:custGeom>
            <a:noFill/>
            <a:ln w="12700" cap="sq">
              <a:solidFill>
                <a:srgbClr val="797D86"/>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59" name="Freeform 1158">
              <a:extLst>
                <a:ext uri="{FF2B5EF4-FFF2-40B4-BE49-F238E27FC236}">
                  <a16:creationId xmlns:a16="http://schemas.microsoft.com/office/drawing/2014/main" id="{0DD3910D-7AC7-E6D6-1A1A-F4A298D5D938}"/>
                </a:ext>
              </a:extLst>
            </p:cNvPr>
            <p:cNvSpPr/>
            <p:nvPr/>
          </p:nvSpPr>
          <p:spPr>
            <a:xfrm>
              <a:off x="7171614" y="1970728"/>
              <a:ext cx="10601" cy="20838"/>
            </a:xfrm>
            <a:custGeom>
              <a:avLst/>
              <a:gdLst>
                <a:gd name="connsiteX0" fmla="*/ 0 w 10226"/>
                <a:gd name="connsiteY0" fmla="*/ 0 h 21715"/>
                <a:gd name="connsiteX1" fmla="*/ 0 w 10226"/>
                <a:gd name="connsiteY1" fmla="*/ 0 h 21715"/>
                <a:gd name="connsiteX2" fmla="*/ 0 w 10226"/>
                <a:gd name="connsiteY2" fmla="*/ 21716 h 21715"/>
              </a:gdLst>
              <a:ahLst/>
              <a:cxnLst>
                <a:cxn ang="0">
                  <a:pos x="connsiteX0" y="connsiteY0"/>
                </a:cxn>
                <a:cxn ang="0">
                  <a:pos x="connsiteX1" y="connsiteY1"/>
                </a:cxn>
                <a:cxn ang="0">
                  <a:pos x="connsiteX2" y="connsiteY2"/>
                </a:cxn>
              </a:cxnLst>
              <a:rect l="l" t="t" r="r" b="b"/>
              <a:pathLst>
                <a:path w="10226" h="21715">
                  <a:moveTo>
                    <a:pt x="0" y="0"/>
                  </a:moveTo>
                  <a:lnTo>
                    <a:pt x="0" y="0"/>
                  </a:lnTo>
                  <a:lnTo>
                    <a:pt x="0" y="21716"/>
                  </a:lnTo>
                </a:path>
              </a:pathLst>
            </a:custGeom>
            <a:noFill/>
            <a:ln w="12700" cap="sq">
              <a:solidFill>
                <a:srgbClr val="797D86"/>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60" name="Freeform 1159">
              <a:extLst>
                <a:ext uri="{FF2B5EF4-FFF2-40B4-BE49-F238E27FC236}">
                  <a16:creationId xmlns:a16="http://schemas.microsoft.com/office/drawing/2014/main" id="{B3D4FEB9-BFB0-99D1-5F58-5D849134CFD7}"/>
                </a:ext>
              </a:extLst>
            </p:cNvPr>
            <p:cNvSpPr/>
            <p:nvPr/>
          </p:nvSpPr>
          <p:spPr>
            <a:xfrm>
              <a:off x="7607369" y="2072474"/>
              <a:ext cx="18447" cy="9060"/>
            </a:xfrm>
            <a:custGeom>
              <a:avLst/>
              <a:gdLst>
                <a:gd name="connsiteX0" fmla="*/ 0 w 17794"/>
                <a:gd name="connsiteY0" fmla="*/ 0 h 9441"/>
                <a:gd name="connsiteX1" fmla="*/ 0 w 17794"/>
                <a:gd name="connsiteY1" fmla="*/ 0 h 9441"/>
                <a:gd name="connsiteX2" fmla="*/ 17795 w 17794"/>
                <a:gd name="connsiteY2" fmla="*/ 0 h 9441"/>
              </a:gdLst>
              <a:ahLst/>
              <a:cxnLst>
                <a:cxn ang="0">
                  <a:pos x="connsiteX0" y="connsiteY0"/>
                </a:cxn>
                <a:cxn ang="0">
                  <a:pos x="connsiteX1" y="connsiteY1"/>
                </a:cxn>
                <a:cxn ang="0">
                  <a:pos x="connsiteX2" y="connsiteY2"/>
                </a:cxn>
              </a:cxnLst>
              <a:rect l="l" t="t" r="r" b="b"/>
              <a:pathLst>
                <a:path w="17794" h="9441">
                  <a:moveTo>
                    <a:pt x="0" y="0"/>
                  </a:moveTo>
                  <a:lnTo>
                    <a:pt x="0" y="0"/>
                  </a:lnTo>
                  <a:lnTo>
                    <a:pt x="17795" y="0"/>
                  </a:lnTo>
                </a:path>
              </a:pathLst>
            </a:custGeom>
            <a:noFill/>
            <a:ln w="12700" cap="sq">
              <a:solidFill>
                <a:srgbClr val="797D86"/>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61" name="Freeform 1160">
              <a:extLst>
                <a:ext uri="{FF2B5EF4-FFF2-40B4-BE49-F238E27FC236}">
                  <a16:creationId xmlns:a16="http://schemas.microsoft.com/office/drawing/2014/main" id="{863CBA98-98AB-3439-28F9-D7D20D3185C3}"/>
                </a:ext>
              </a:extLst>
            </p:cNvPr>
            <p:cNvSpPr/>
            <p:nvPr/>
          </p:nvSpPr>
          <p:spPr>
            <a:xfrm>
              <a:off x="7616593" y="2062145"/>
              <a:ext cx="10601" cy="18663"/>
            </a:xfrm>
            <a:custGeom>
              <a:avLst/>
              <a:gdLst>
                <a:gd name="connsiteX0" fmla="*/ 0 w 10226"/>
                <a:gd name="connsiteY0" fmla="*/ 0 h 19449"/>
                <a:gd name="connsiteX1" fmla="*/ 0 w 10226"/>
                <a:gd name="connsiteY1" fmla="*/ 0 h 19449"/>
                <a:gd name="connsiteX2" fmla="*/ 0 w 10226"/>
                <a:gd name="connsiteY2" fmla="*/ 19450 h 19449"/>
              </a:gdLst>
              <a:ahLst/>
              <a:cxnLst>
                <a:cxn ang="0">
                  <a:pos x="connsiteX0" y="connsiteY0"/>
                </a:cxn>
                <a:cxn ang="0">
                  <a:pos x="connsiteX1" y="connsiteY1"/>
                </a:cxn>
                <a:cxn ang="0">
                  <a:pos x="connsiteX2" y="connsiteY2"/>
                </a:cxn>
              </a:cxnLst>
              <a:rect l="l" t="t" r="r" b="b"/>
              <a:pathLst>
                <a:path w="10226" h="19449">
                  <a:moveTo>
                    <a:pt x="0" y="0"/>
                  </a:moveTo>
                  <a:lnTo>
                    <a:pt x="0" y="0"/>
                  </a:lnTo>
                  <a:lnTo>
                    <a:pt x="0" y="19450"/>
                  </a:lnTo>
                </a:path>
              </a:pathLst>
            </a:custGeom>
            <a:noFill/>
            <a:ln w="12700" cap="sq">
              <a:solidFill>
                <a:srgbClr val="797D86"/>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62" name="Freeform 1161">
              <a:extLst>
                <a:ext uri="{FF2B5EF4-FFF2-40B4-BE49-F238E27FC236}">
                  <a16:creationId xmlns:a16="http://schemas.microsoft.com/office/drawing/2014/main" id="{FE7485D3-C6AF-48AD-78FA-AD118097A40B}"/>
                </a:ext>
              </a:extLst>
            </p:cNvPr>
            <p:cNvSpPr/>
            <p:nvPr/>
          </p:nvSpPr>
          <p:spPr>
            <a:xfrm>
              <a:off x="7677980" y="2072474"/>
              <a:ext cx="15373" cy="9060"/>
            </a:xfrm>
            <a:custGeom>
              <a:avLst/>
              <a:gdLst>
                <a:gd name="connsiteX0" fmla="*/ 0 w 14829"/>
                <a:gd name="connsiteY0" fmla="*/ 0 h 9441"/>
                <a:gd name="connsiteX1" fmla="*/ 0 w 14829"/>
                <a:gd name="connsiteY1" fmla="*/ 0 h 9441"/>
                <a:gd name="connsiteX2" fmla="*/ 14829 w 14829"/>
                <a:gd name="connsiteY2" fmla="*/ 0 h 9441"/>
              </a:gdLst>
              <a:ahLst/>
              <a:cxnLst>
                <a:cxn ang="0">
                  <a:pos x="connsiteX0" y="connsiteY0"/>
                </a:cxn>
                <a:cxn ang="0">
                  <a:pos x="connsiteX1" y="connsiteY1"/>
                </a:cxn>
                <a:cxn ang="0">
                  <a:pos x="connsiteX2" y="connsiteY2"/>
                </a:cxn>
              </a:cxnLst>
              <a:rect l="l" t="t" r="r" b="b"/>
              <a:pathLst>
                <a:path w="14829" h="9441">
                  <a:moveTo>
                    <a:pt x="0" y="0"/>
                  </a:moveTo>
                  <a:lnTo>
                    <a:pt x="0" y="0"/>
                  </a:lnTo>
                  <a:lnTo>
                    <a:pt x="14829" y="0"/>
                  </a:lnTo>
                </a:path>
              </a:pathLst>
            </a:custGeom>
            <a:noFill/>
            <a:ln w="12700" cap="sq">
              <a:solidFill>
                <a:srgbClr val="797D86"/>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63" name="Freeform 1162">
              <a:extLst>
                <a:ext uri="{FF2B5EF4-FFF2-40B4-BE49-F238E27FC236}">
                  <a16:creationId xmlns:a16="http://schemas.microsoft.com/office/drawing/2014/main" id="{DEAB9AC5-88AC-3121-A67E-199B1BB0DE7B}"/>
                </a:ext>
              </a:extLst>
            </p:cNvPr>
            <p:cNvSpPr/>
            <p:nvPr/>
          </p:nvSpPr>
          <p:spPr>
            <a:xfrm>
              <a:off x="7687204" y="2062145"/>
              <a:ext cx="10601" cy="18663"/>
            </a:xfrm>
            <a:custGeom>
              <a:avLst/>
              <a:gdLst>
                <a:gd name="connsiteX0" fmla="*/ 0 w 10226"/>
                <a:gd name="connsiteY0" fmla="*/ 0 h 19449"/>
                <a:gd name="connsiteX1" fmla="*/ 0 w 10226"/>
                <a:gd name="connsiteY1" fmla="*/ 0 h 19449"/>
                <a:gd name="connsiteX2" fmla="*/ 0 w 10226"/>
                <a:gd name="connsiteY2" fmla="*/ 19450 h 19449"/>
              </a:gdLst>
              <a:ahLst/>
              <a:cxnLst>
                <a:cxn ang="0">
                  <a:pos x="connsiteX0" y="connsiteY0"/>
                </a:cxn>
                <a:cxn ang="0">
                  <a:pos x="connsiteX1" y="connsiteY1"/>
                </a:cxn>
                <a:cxn ang="0">
                  <a:pos x="connsiteX2" y="connsiteY2"/>
                </a:cxn>
              </a:cxnLst>
              <a:rect l="l" t="t" r="r" b="b"/>
              <a:pathLst>
                <a:path w="10226" h="19449">
                  <a:moveTo>
                    <a:pt x="0" y="0"/>
                  </a:moveTo>
                  <a:lnTo>
                    <a:pt x="0" y="0"/>
                  </a:lnTo>
                  <a:lnTo>
                    <a:pt x="0" y="19450"/>
                  </a:lnTo>
                </a:path>
              </a:pathLst>
            </a:custGeom>
            <a:noFill/>
            <a:ln w="12700" cap="sq">
              <a:solidFill>
                <a:srgbClr val="797D86"/>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64" name="Freeform 1163">
              <a:extLst>
                <a:ext uri="{FF2B5EF4-FFF2-40B4-BE49-F238E27FC236}">
                  <a16:creationId xmlns:a16="http://schemas.microsoft.com/office/drawing/2014/main" id="{4CACFE6C-3BF2-4104-0365-495C5B323A8F}"/>
                </a:ext>
              </a:extLst>
            </p:cNvPr>
            <p:cNvSpPr/>
            <p:nvPr/>
          </p:nvSpPr>
          <p:spPr>
            <a:xfrm>
              <a:off x="7720920" y="2072474"/>
              <a:ext cx="15373" cy="9060"/>
            </a:xfrm>
            <a:custGeom>
              <a:avLst/>
              <a:gdLst>
                <a:gd name="connsiteX0" fmla="*/ 0 w 14829"/>
                <a:gd name="connsiteY0" fmla="*/ 0 h 9441"/>
                <a:gd name="connsiteX1" fmla="*/ 0 w 14829"/>
                <a:gd name="connsiteY1" fmla="*/ 0 h 9441"/>
                <a:gd name="connsiteX2" fmla="*/ 14829 w 14829"/>
                <a:gd name="connsiteY2" fmla="*/ 0 h 9441"/>
              </a:gdLst>
              <a:ahLst/>
              <a:cxnLst>
                <a:cxn ang="0">
                  <a:pos x="connsiteX0" y="connsiteY0"/>
                </a:cxn>
                <a:cxn ang="0">
                  <a:pos x="connsiteX1" y="connsiteY1"/>
                </a:cxn>
                <a:cxn ang="0">
                  <a:pos x="connsiteX2" y="connsiteY2"/>
                </a:cxn>
              </a:cxnLst>
              <a:rect l="l" t="t" r="r" b="b"/>
              <a:pathLst>
                <a:path w="14829" h="9441">
                  <a:moveTo>
                    <a:pt x="0" y="0"/>
                  </a:moveTo>
                  <a:lnTo>
                    <a:pt x="0" y="0"/>
                  </a:lnTo>
                  <a:lnTo>
                    <a:pt x="14829" y="0"/>
                  </a:lnTo>
                </a:path>
              </a:pathLst>
            </a:custGeom>
            <a:noFill/>
            <a:ln w="12700" cap="sq">
              <a:solidFill>
                <a:srgbClr val="797D86"/>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65" name="Freeform 1164">
              <a:extLst>
                <a:ext uri="{FF2B5EF4-FFF2-40B4-BE49-F238E27FC236}">
                  <a16:creationId xmlns:a16="http://schemas.microsoft.com/office/drawing/2014/main" id="{93A1FA08-B7F9-EE76-6C82-F4A8DD707CFA}"/>
                </a:ext>
              </a:extLst>
            </p:cNvPr>
            <p:cNvSpPr/>
            <p:nvPr/>
          </p:nvSpPr>
          <p:spPr>
            <a:xfrm>
              <a:off x="7730143" y="2062145"/>
              <a:ext cx="10601" cy="18663"/>
            </a:xfrm>
            <a:custGeom>
              <a:avLst/>
              <a:gdLst>
                <a:gd name="connsiteX0" fmla="*/ 0 w 10226"/>
                <a:gd name="connsiteY0" fmla="*/ 0 h 19449"/>
                <a:gd name="connsiteX1" fmla="*/ 0 w 10226"/>
                <a:gd name="connsiteY1" fmla="*/ 0 h 19449"/>
                <a:gd name="connsiteX2" fmla="*/ 0 w 10226"/>
                <a:gd name="connsiteY2" fmla="*/ 19450 h 19449"/>
              </a:gdLst>
              <a:ahLst/>
              <a:cxnLst>
                <a:cxn ang="0">
                  <a:pos x="connsiteX0" y="connsiteY0"/>
                </a:cxn>
                <a:cxn ang="0">
                  <a:pos x="connsiteX1" y="connsiteY1"/>
                </a:cxn>
                <a:cxn ang="0">
                  <a:pos x="connsiteX2" y="connsiteY2"/>
                </a:cxn>
              </a:cxnLst>
              <a:rect l="l" t="t" r="r" b="b"/>
              <a:pathLst>
                <a:path w="10226" h="19449">
                  <a:moveTo>
                    <a:pt x="0" y="0"/>
                  </a:moveTo>
                  <a:lnTo>
                    <a:pt x="0" y="0"/>
                  </a:lnTo>
                  <a:lnTo>
                    <a:pt x="0" y="19450"/>
                  </a:lnTo>
                </a:path>
              </a:pathLst>
            </a:custGeom>
            <a:noFill/>
            <a:ln w="12700" cap="sq">
              <a:solidFill>
                <a:srgbClr val="797D86"/>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66" name="Freeform 1165">
              <a:extLst>
                <a:ext uri="{FF2B5EF4-FFF2-40B4-BE49-F238E27FC236}">
                  <a16:creationId xmlns:a16="http://schemas.microsoft.com/office/drawing/2014/main" id="{7586DC29-6C64-FE4A-EE15-6ADA99304C53}"/>
                </a:ext>
              </a:extLst>
            </p:cNvPr>
            <p:cNvSpPr/>
            <p:nvPr/>
          </p:nvSpPr>
          <p:spPr>
            <a:xfrm>
              <a:off x="7917380" y="2143143"/>
              <a:ext cx="15267" cy="9060"/>
            </a:xfrm>
            <a:custGeom>
              <a:avLst/>
              <a:gdLst>
                <a:gd name="connsiteX0" fmla="*/ 0 w 14726"/>
                <a:gd name="connsiteY0" fmla="*/ 0 h 9441"/>
                <a:gd name="connsiteX1" fmla="*/ 0 w 14726"/>
                <a:gd name="connsiteY1" fmla="*/ 0 h 9441"/>
                <a:gd name="connsiteX2" fmla="*/ 14727 w 14726"/>
                <a:gd name="connsiteY2" fmla="*/ 0 h 9441"/>
              </a:gdLst>
              <a:ahLst/>
              <a:cxnLst>
                <a:cxn ang="0">
                  <a:pos x="connsiteX0" y="connsiteY0"/>
                </a:cxn>
                <a:cxn ang="0">
                  <a:pos x="connsiteX1" y="connsiteY1"/>
                </a:cxn>
                <a:cxn ang="0">
                  <a:pos x="connsiteX2" y="connsiteY2"/>
                </a:cxn>
              </a:cxnLst>
              <a:rect l="l" t="t" r="r" b="b"/>
              <a:pathLst>
                <a:path w="14726" h="9441">
                  <a:moveTo>
                    <a:pt x="0" y="0"/>
                  </a:moveTo>
                  <a:lnTo>
                    <a:pt x="0" y="0"/>
                  </a:lnTo>
                  <a:lnTo>
                    <a:pt x="14727" y="0"/>
                  </a:lnTo>
                </a:path>
              </a:pathLst>
            </a:custGeom>
            <a:noFill/>
            <a:ln w="12700" cap="sq">
              <a:solidFill>
                <a:srgbClr val="797D86"/>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67" name="Freeform 1166">
              <a:extLst>
                <a:ext uri="{FF2B5EF4-FFF2-40B4-BE49-F238E27FC236}">
                  <a16:creationId xmlns:a16="http://schemas.microsoft.com/office/drawing/2014/main" id="{B56BE1B0-4D54-4449-99FF-C78FDCE9F01B}"/>
                </a:ext>
              </a:extLst>
            </p:cNvPr>
            <p:cNvSpPr/>
            <p:nvPr/>
          </p:nvSpPr>
          <p:spPr>
            <a:xfrm>
              <a:off x="7923423" y="2134808"/>
              <a:ext cx="10601" cy="18663"/>
            </a:xfrm>
            <a:custGeom>
              <a:avLst/>
              <a:gdLst>
                <a:gd name="connsiteX0" fmla="*/ 0 w 10226"/>
                <a:gd name="connsiteY0" fmla="*/ 0 h 19449"/>
                <a:gd name="connsiteX1" fmla="*/ 0 w 10226"/>
                <a:gd name="connsiteY1" fmla="*/ 0 h 19449"/>
                <a:gd name="connsiteX2" fmla="*/ 0 w 10226"/>
                <a:gd name="connsiteY2" fmla="*/ 19450 h 19449"/>
              </a:gdLst>
              <a:ahLst/>
              <a:cxnLst>
                <a:cxn ang="0">
                  <a:pos x="connsiteX0" y="connsiteY0"/>
                </a:cxn>
                <a:cxn ang="0">
                  <a:pos x="connsiteX1" y="connsiteY1"/>
                </a:cxn>
                <a:cxn ang="0">
                  <a:pos x="connsiteX2" y="connsiteY2"/>
                </a:cxn>
              </a:cxnLst>
              <a:rect l="l" t="t" r="r" b="b"/>
              <a:pathLst>
                <a:path w="10226" h="19449">
                  <a:moveTo>
                    <a:pt x="0" y="0"/>
                  </a:moveTo>
                  <a:lnTo>
                    <a:pt x="0" y="0"/>
                  </a:lnTo>
                  <a:lnTo>
                    <a:pt x="0" y="19450"/>
                  </a:lnTo>
                </a:path>
              </a:pathLst>
            </a:custGeom>
            <a:noFill/>
            <a:ln w="12700" cap="sq">
              <a:solidFill>
                <a:srgbClr val="797D86"/>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68" name="Freeform 1167">
              <a:extLst>
                <a:ext uri="{FF2B5EF4-FFF2-40B4-BE49-F238E27FC236}">
                  <a16:creationId xmlns:a16="http://schemas.microsoft.com/office/drawing/2014/main" id="{1EDEA70C-1DEC-756C-D159-5211CFD1F736}"/>
                </a:ext>
              </a:extLst>
            </p:cNvPr>
            <p:cNvSpPr/>
            <p:nvPr/>
          </p:nvSpPr>
          <p:spPr>
            <a:xfrm>
              <a:off x="7984811" y="2143143"/>
              <a:ext cx="15373" cy="9060"/>
            </a:xfrm>
            <a:custGeom>
              <a:avLst/>
              <a:gdLst>
                <a:gd name="connsiteX0" fmla="*/ 0 w 14829"/>
                <a:gd name="connsiteY0" fmla="*/ 0 h 9441"/>
                <a:gd name="connsiteX1" fmla="*/ 0 w 14829"/>
                <a:gd name="connsiteY1" fmla="*/ 0 h 9441"/>
                <a:gd name="connsiteX2" fmla="*/ 14829 w 14829"/>
                <a:gd name="connsiteY2" fmla="*/ 0 h 9441"/>
              </a:gdLst>
              <a:ahLst/>
              <a:cxnLst>
                <a:cxn ang="0">
                  <a:pos x="connsiteX0" y="connsiteY0"/>
                </a:cxn>
                <a:cxn ang="0">
                  <a:pos x="connsiteX1" y="connsiteY1"/>
                </a:cxn>
                <a:cxn ang="0">
                  <a:pos x="connsiteX2" y="connsiteY2"/>
                </a:cxn>
              </a:cxnLst>
              <a:rect l="l" t="t" r="r" b="b"/>
              <a:pathLst>
                <a:path w="14829" h="9441">
                  <a:moveTo>
                    <a:pt x="0" y="0"/>
                  </a:moveTo>
                  <a:lnTo>
                    <a:pt x="0" y="0"/>
                  </a:lnTo>
                  <a:lnTo>
                    <a:pt x="14829" y="0"/>
                  </a:lnTo>
                </a:path>
              </a:pathLst>
            </a:custGeom>
            <a:noFill/>
            <a:ln w="12700" cap="sq">
              <a:solidFill>
                <a:srgbClr val="797D86"/>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69" name="Freeform 1168">
              <a:extLst>
                <a:ext uri="{FF2B5EF4-FFF2-40B4-BE49-F238E27FC236}">
                  <a16:creationId xmlns:a16="http://schemas.microsoft.com/office/drawing/2014/main" id="{2D4E4C80-6256-ED21-AFEE-575806FD334D}"/>
                </a:ext>
              </a:extLst>
            </p:cNvPr>
            <p:cNvSpPr/>
            <p:nvPr/>
          </p:nvSpPr>
          <p:spPr>
            <a:xfrm>
              <a:off x="7990961" y="2134808"/>
              <a:ext cx="10601" cy="18663"/>
            </a:xfrm>
            <a:custGeom>
              <a:avLst/>
              <a:gdLst>
                <a:gd name="connsiteX0" fmla="*/ 0 w 10226"/>
                <a:gd name="connsiteY0" fmla="*/ 0 h 19449"/>
                <a:gd name="connsiteX1" fmla="*/ 0 w 10226"/>
                <a:gd name="connsiteY1" fmla="*/ 0 h 19449"/>
                <a:gd name="connsiteX2" fmla="*/ 0 w 10226"/>
                <a:gd name="connsiteY2" fmla="*/ 19450 h 19449"/>
              </a:gdLst>
              <a:ahLst/>
              <a:cxnLst>
                <a:cxn ang="0">
                  <a:pos x="connsiteX0" y="connsiteY0"/>
                </a:cxn>
                <a:cxn ang="0">
                  <a:pos x="connsiteX1" y="connsiteY1"/>
                </a:cxn>
                <a:cxn ang="0">
                  <a:pos x="connsiteX2" y="connsiteY2"/>
                </a:cxn>
              </a:cxnLst>
              <a:rect l="l" t="t" r="r" b="b"/>
              <a:pathLst>
                <a:path w="10226" h="19449">
                  <a:moveTo>
                    <a:pt x="0" y="0"/>
                  </a:moveTo>
                  <a:lnTo>
                    <a:pt x="0" y="0"/>
                  </a:lnTo>
                  <a:lnTo>
                    <a:pt x="0" y="19450"/>
                  </a:lnTo>
                </a:path>
              </a:pathLst>
            </a:custGeom>
            <a:noFill/>
            <a:ln w="12700" cap="sq">
              <a:solidFill>
                <a:srgbClr val="797D86"/>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70" name="Freeform 1169">
              <a:extLst>
                <a:ext uri="{FF2B5EF4-FFF2-40B4-BE49-F238E27FC236}">
                  <a16:creationId xmlns:a16="http://schemas.microsoft.com/office/drawing/2014/main" id="{CA0363A4-6C4E-6780-A7B5-23CBF366A585}"/>
                </a:ext>
              </a:extLst>
            </p:cNvPr>
            <p:cNvSpPr/>
            <p:nvPr/>
          </p:nvSpPr>
          <p:spPr>
            <a:xfrm>
              <a:off x="7984811" y="2143143"/>
              <a:ext cx="15373" cy="9060"/>
            </a:xfrm>
            <a:custGeom>
              <a:avLst/>
              <a:gdLst>
                <a:gd name="connsiteX0" fmla="*/ 0 w 14829"/>
                <a:gd name="connsiteY0" fmla="*/ 0 h 9441"/>
                <a:gd name="connsiteX1" fmla="*/ 0 w 14829"/>
                <a:gd name="connsiteY1" fmla="*/ 0 h 9441"/>
                <a:gd name="connsiteX2" fmla="*/ 14829 w 14829"/>
                <a:gd name="connsiteY2" fmla="*/ 0 h 9441"/>
              </a:gdLst>
              <a:ahLst/>
              <a:cxnLst>
                <a:cxn ang="0">
                  <a:pos x="connsiteX0" y="connsiteY0"/>
                </a:cxn>
                <a:cxn ang="0">
                  <a:pos x="connsiteX1" y="connsiteY1"/>
                </a:cxn>
                <a:cxn ang="0">
                  <a:pos x="connsiteX2" y="connsiteY2"/>
                </a:cxn>
              </a:cxnLst>
              <a:rect l="l" t="t" r="r" b="b"/>
              <a:pathLst>
                <a:path w="14829" h="9441">
                  <a:moveTo>
                    <a:pt x="0" y="0"/>
                  </a:moveTo>
                  <a:lnTo>
                    <a:pt x="0" y="0"/>
                  </a:lnTo>
                  <a:lnTo>
                    <a:pt x="14829" y="0"/>
                  </a:lnTo>
                </a:path>
              </a:pathLst>
            </a:custGeom>
            <a:noFill/>
            <a:ln w="12700" cap="sq">
              <a:solidFill>
                <a:srgbClr val="797D86"/>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71" name="Freeform 1170">
              <a:extLst>
                <a:ext uri="{FF2B5EF4-FFF2-40B4-BE49-F238E27FC236}">
                  <a16:creationId xmlns:a16="http://schemas.microsoft.com/office/drawing/2014/main" id="{B5EEDAF8-25CC-9D60-3F88-70A54DB2E814}"/>
                </a:ext>
              </a:extLst>
            </p:cNvPr>
            <p:cNvSpPr/>
            <p:nvPr/>
          </p:nvSpPr>
          <p:spPr>
            <a:xfrm>
              <a:off x="7994035" y="2134808"/>
              <a:ext cx="10601" cy="18663"/>
            </a:xfrm>
            <a:custGeom>
              <a:avLst/>
              <a:gdLst>
                <a:gd name="connsiteX0" fmla="*/ 0 w 10226"/>
                <a:gd name="connsiteY0" fmla="*/ 0 h 19449"/>
                <a:gd name="connsiteX1" fmla="*/ 0 w 10226"/>
                <a:gd name="connsiteY1" fmla="*/ 0 h 19449"/>
                <a:gd name="connsiteX2" fmla="*/ 0 w 10226"/>
                <a:gd name="connsiteY2" fmla="*/ 19450 h 19449"/>
              </a:gdLst>
              <a:ahLst/>
              <a:cxnLst>
                <a:cxn ang="0">
                  <a:pos x="connsiteX0" y="connsiteY0"/>
                </a:cxn>
                <a:cxn ang="0">
                  <a:pos x="connsiteX1" y="connsiteY1"/>
                </a:cxn>
                <a:cxn ang="0">
                  <a:pos x="connsiteX2" y="connsiteY2"/>
                </a:cxn>
              </a:cxnLst>
              <a:rect l="l" t="t" r="r" b="b"/>
              <a:pathLst>
                <a:path w="10226" h="19449">
                  <a:moveTo>
                    <a:pt x="0" y="0"/>
                  </a:moveTo>
                  <a:lnTo>
                    <a:pt x="0" y="0"/>
                  </a:lnTo>
                  <a:lnTo>
                    <a:pt x="0" y="19450"/>
                  </a:lnTo>
                </a:path>
              </a:pathLst>
            </a:custGeom>
            <a:noFill/>
            <a:ln w="12700" cap="sq">
              <a:solidFill>
                <a:srgbClr val="797D86"/>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72" name="Freeform 1171">
              <a:extLst>
                <a:ext uri="{FF2B5EF4-FFF2-40B4-BE49-F238E27FC236}">
                  <a16:creationId xmlns:a16="http://schemas.microsoft.com/office/drawing/2014/main" id="{9FAFF6C6-DCEB-725C-88E8-717328E9E08E}"/>
                </a:ext>
              </a:extLst>
            </p:cNvPr>
            <p:cNvSpPr/>
            <p:nvPr/>
          </p:nvSpPr>
          <p:spPr>
            <a:xfrm>
              <a:off x="8276374" y="2143143"/>
              <a:ext cx="15373" cy="9060"/>
            </a:xfrm>
            <a:custGeom>
              <a:avLst/>
              <a:gdLst>
                <a:gd name="connsiteX0" fmla="*/ 0 w 14829"/>
                <a:gd name="connsiteY0" fmla="*/ 0 h 9441"/>
                <a:gd name="connsiteX1" fmla="*/ 0 w 14829"/>
                <a:gd name="connsiteY1" fmla="*/ 0 h 9441"/>
                <a:gd name="connsiteX2" fmla="*/ 14829 w 14829"/>
                <a:gd name="connsiteY2" fmla="*/ 0 h 9441"/>
              </a:gdLst>
              <a:ahLst/>
              <a:cxnLst>
                <a:cxn ang="0">
                  <a:pos x="connsiteX0" y="connsiteY0"/>
                </a:cxn>
                <a:cxn ang="0">
                  <a:pos x="connsiteX1" y="connsiteY1"/>
                </a:cxn>
                <a:cxn ang="0">
                  <a:pos x="connsiteX2" y="connsiteY2"/>
                </a:cxn>
              </a:cxnLst>
              <a:rect l="l" t="t" r="r" b="b"/>
              <a:pathLst>
                <a:path w="14829" h="9441">
                  <a:moveTo>
                    <a:pt x="0" y="0"/>
                  </a:moveTo>
                  <a:lnTo>
                    <a:pt x="0" y="0"/>
                  </a:lnTo>
                  <a:lnTo>
                    <a:pt x="14829" y="0"/>
                  </a:lnTo>
                </a:path>
              </a:pathLst>
            </a:custGeom>
            <a:noFill/>
            <a:ln w="12700" cap="sq">
              <a:solidFill>
                <a:srgbClr val="797D86"/>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73" name="Freeform 1172">
              <a:extLst>
                <a:ext uri="{FF2B5EF4-FFF2-40B4-BE49-F238E27FC236}">
                  <a16:creationId xmlns:a16="http://schemas.microsoft.com/office/drawing/2014/main" id="{30BEDEF5-6E49-0366-327D-B0765EB7B8FF}"/>
                </a:ext>
              </a:extLst>
            </p:cNvPr>
            <p:cNvSpPr/>
            <p:nvPr/>
          </p:nvSpPr>
          <p:spPr>
            <a:xfrm>
              <a:off x="8285598" y="2134808"/>
              <a:ext cx="10601" cy="18663"/>
            </a:xfrm>
            <a:custGeom>
              <a:avLst/>
              <a:gdLst>
                <a:gd name="connsiteX0" fmla="*/ 0 w 10226"/>
                <a:gd name="connsiteY0" fmla="*/ 0 h 19449"/>
                <a:gd name="connsiteX1" fmla="*/ 0 w 10226"/>
                <a:gd name="connsiteY1" fmla="*/ 0 h 19449"/>
                <a:gd name="connsiteX2" fmla="*/ 0 w 10226"/>
                <a:gd name="connsiteY2" fmla="*/ 19450 h 19449"/>
              </a:gdLst>
              <a:ahLst/>
              <a:cxnLst>
                <a:cxn ang="0">
                  <a:pos x="connsiteX0" y="connsiteY0"/>
                </a:cxn>
                <a:cxn ang="0">
                  <a:pos x="connsiteX1" y="connsiteY1"/>
                </a:cxn>
                <a:cxn ang="0">
                  <a:pos x="connsiteX2" y="connsiteY2"/>
                </a:cxn>
              </a:cxnLst>
              <a:rect l="l" t="t" r="r" b="b"/>
              <a:pathLst>
                <a:path w="10226" h="19449">
                  <a:moveTo>
                    <a:pt x="0" y="0"/>
                  </a:moveTo>
                  <a:lnTo>
                    <a:pt x="0" y="0"/>
                  </a:lnTo>
                  <a:lnTo>
                    <a:pt x="0" y="19450"/>
                  </a:lnTo>
                </a:path>
              </a:pathLst>
            </a:custGeom>
            <a:noFill/>
            <a:ln w="12700" cap="sq">
              <a:solidFill>
                <a:srgbClr val="797D86"/>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74" name="Freeform 1173">
              <a:extLst>
                <a:ext uri="{FF2B5EF4-FFF2-40B4-BE49-F238E27FC236}">
                  <a16:creationId xmlns:a16="http://schemas.microsoft.com/office/drawing/2014/main" id="{9C424ED9-545E-AF08-EF2E-74B82241220F}"/>
                </a:ext>
              </a:extLst>
            </p:cNvPr>
            <p:cNvSpPr/>
            <p:nvPr/>
          </p:nvSpPr>
          <p:spPr>
            <a:xfrm>
              <a:off x="6557847" y="1406005"/>
              <a:ext cx="2068403" cy="676887"/>
            </a:xfrm>
            <a:custGeom>
              <a:avLst/>
              <a:gdLst>
                <a:gd name="connsiteX0" fmla="*/ 0 w 1995170"/>
                <a:gd name="connsiteY0" fmla="*/ 0 h 705388"/>
                <a:gd name="connsiteX1" fmla="*/ 0 w 1995170"/>
                <a:gd name="connsiteY1" fmla="*/ 0 h 705388"/>
                <a:gd name="connsiteX2" fmla="*/ 77316 w 1995170"/>
                <a:gd name="connsiteY2" fmla="*/ 0 h 705388"/>
                <a:gd name="connsiteX3" fmla="*/ 77316 w 1995170"/>
                <a:gd name="connsiteY3" fmla="*/ 11708 h 705388"/>
                <a:gd name="connsiteX4" fmla="*/ 151052 w 1995170"/>
                <a:gd name="connsiteY4" fmla="*/ 11708 h 705388"/>
                <a:gd name="connsiteX5" fmla="*/ 151052 w 1995170"/>
                <a:gd name="connsiteY5" fmla="*/ 23793 h 705388"/>
                <a:gd name="connsiteX6" fmla="*/ 186130 w 1995170"/>
                <a:gd name="connsiteY6" fmla="*/ 23793 h 705388"/>
                <a:gd name="connsiteX7" fmla="*/ 186130 w 1995170"/>
                <a:gd name="connsiteY7" fmla="*/ 35501 h 705388"/>
                <a:gd name="connsiteX8" fmla="*/ 194925 w 1995170"/>
                <a:gd name="connsiteY8" fmla="*/ 35501 h 705388"/>
                <a:gd name="connsiteX9" fmla="*/ 194925 w 1995170"/>
                <a:gd name="connsiteY9" fmla="*/ 47586 h 705388"/>
                <a:gd name="connsiteX10" fmla="*/ 196868 w 1995170"/>
                <a:gd name="connsiteY10" fmla="*/ 47586 h 705388"/>
                <a:gd name="connsiteX11" fmla="*/ 196868 w 1995170"/>
                <a:gd name="connsiteY11" fmla="*/ 59294 h 705388"/>
                <a:gd name="connsiteX12" fmla="*/ 200243 w 1995170"/>
                <a:gd name="connsiteY12" fmla="*/ 59294 h 705388"/>
                <a:gd name="connsiteX13" fmla="*/ 200243 w 1995170"/>
                <a:gd name="connsiteY13" fmla="*/ 71285 h 705388"/>
                <a:gd name="connsiteX14" fmla="*/ 281138 w 1995170"/>
                <a:gd name="connsiteY14" fmla="*/ 71285 h 705388"/>
                <a:gd name="connsiteX15" fmla="*/ 281138 w 1995170"/>
                <a:gd name="connsiteY15" fmla="*/ 83087 h 705388"/>
                <a:gd name="connsiteX16" fmla="*/ 287990 w 1995170"/>
                <a:gd name="connsiteY16" fmla="*/ 83087 h 705388"/>
                <a:gd name="connsiteX17" fmla="*/ 287990 w 1995170"/>
                <a:gd name="connsiteY17" fmla="*/ 95078 h 705388"/>
                <a:gd name="connsiteX18" fmla="*/ 296888 w 1995170"/>
                <a:gd name="connsiteY18" fmla="*/ 95078 h 705388"/>
                <a:gd name="connsiteX19" fmla="*/ 296888 w 1995170"/>
                <a:gd name="connsiteY19" fmla="*/ 106880 h 705388"/>
                <a:gd name="connsiteX20" fmla="*/ 325012 w 1995170"/>
                <a:gd name="connsiteY20" fmla="*/ 106880 h 705388"/>
                <a:gd name="connsiteX21" fmla="*/ 325012 w 1995170"/>
                <a:gd name="connsiteY21" fmla="*/ 118871 h 705388"/>
                <a:gd name="connsiteX22" fmla="*/ 339125 w 1995170"/>
                <a:gd name="connsiteY22" fmla="*/ 118871 h 705388"/>
                <a:gd name="connsiteX23" fmla="*/ 339125 w 1995170"/>
                <a:gd name="connsiteY23" fmla="*/ 142664 h 705388"/>
                <a:gd name="connsiteX24" fmla="*/ 342704 w 1995170"/>
                <a:gd name="connsiteY24" fmla="*/ 142664 h 705388"/>
                <a:gd name="connsiteX25" fmla="*/ 342704 w 1995170"/>
                <a:gd name="connsiteY25" fmla="*/ 154372 h 705388"/>
                <a:gd name="connsiteX26" fmla="*/ 344341 w 1995170"/>
                <a:gd name="connsiteY26" fmla="*/ 154372 h 705388"/>
                <a:gd name="connsiteX27" fmla="*/ 344341 w 1995170"/>
                <a:gd name="connsiteY27" fmla="*/ 166457 h 705388"/>
                <a:gd name="connsiteX28" fmla="*/ 345977 w 1995170"/>
                <a:gd name="connsiteY28" fmla="*/ 166457 h 705388"/>
                <a:gd name="connsiteX29" fmla="*/ 345977 w 1995170"/>
                <a:gd name="connsiteY29" fmla="*/ 213949 h 705388"/>
                <a:gd name="connsiteX30" fmla="*/ 349556 w 1995170"/>
                <a:gd name="connsiteY30" fmla="*/ 213949 h 705388"/>
                <a:gd name="connsiteX31" fmla="*/ 349556 w 1995170"/>
                <a:gd name="connsiteY31" fmla="*/ 225751 h 705388"/>
                <a:gd name="connsiteX32" fmla="*/ 351295 w 1995170"/>
                <a:gd name="connsiteY32" fmla="*/ 225751 h 705388"/>
                <a:gd name="connsiteX33" fmla="*/ 351295 w 1995170"/>
                <a:gd name="connsiteY33" fmla="*/ 237742 h 705388"/>
                <a:gd name="connsiteX34" fmla="*/ 354874 w 1995170"/>
                <a:gd name="connsiteY34" fmla="*/ 237742 h 705388"/>
                <a:gd name="connsiteX35" fmla="*/ 354874 w 1995170"/>
                <a:gd name="connsiteY35" fmla="*/ 249544 h 705388"/>
                <a:gd name="connsiteX36" fmla="*/ 446201 w 1995170"/>
                <a:gd name="connsiteY36" fmla="*/ 249544 h 705388"/>
                <a:gd name="connsiteX37" fmla="*/ 446201 w 1995170"/>
                <a:gd name="connsiteY37" fmla="*/ 261818 h 705388"/>
                <a:gd name="connsiteX38" fmla="*/ 484859 w 1995170"/>
                <a:gd name="connsiteY38" fmla="*/ 261818 h 705388"/>
                <a:gd name="connsiteX39" fmla="*/ 484859 w 1995170"/>
                <a:gd name="connsiteY39" fmla="*/ 286272 h 705388"/>
                <a:gd name="connsiteX40" fmla="*/ 486597 w 1995170"/>
                <a:gd name="connsiteY40" fmla="*/ 286272 h 705388"/>
                <a:gd name="connsiteX41" fmla="*/ 486597 w 1995170"/>
                <a:gd name="connsiteY41" fmla="*/ 298641 h 705388"/>
                <a:gd name="connsiteX42" fmla="*/ 488233 w 1995170"/>
                <a:gd name="connsiteY42" fmla="*/ 298641 h 705388"/>
                <a:gd name="connsiteX43" fmla="*/ 488233 w 1995170"/>
                <a:gd name="connsiteY43" fmla="*/ 323095 h 705388"/>
                <a:gd name="connsiteX44" fmla="*/ 495392 w 1995170"/>
                <a:gd name="connsiteY44" fmla="*/ 323095 h 705388"/>
                <a:gd name="connsiteX45" fmla="*/ 495392 w 1995170"/>
                <a:gd name="connsiteY45" fmla="*/ 335369 h 705388"/>
                <a:gd name="connsiteX46" fmla="*/ 518301 w 1995170"/>
                <a:gd name="connsiteY46" fmla="*/ 335369 h 705388"/>
                <a:gd name="connsiteX47" fmla="*/ 518301 w 1995170"/>
                <a:gd name="connsiteY47" fmla="*/ 347737 h 705388"/>
                <a:gd name="connsiteX48" fmla="*/ 635910 w 1995170"/>
                <a:gd name="connsiteY48" fmla="*/ 347737 h 705388"/>
                <a:gd name="connsiteX49" fmla="*/ 635910 w 1995170"/>
                <a:gd name="connsiteY49" fmla="*/ 360106 h 705388"/>
                <a:gd name="connsiteX50" fmla="*/ 642865 w 1995170"/>
                <a:gd name="connsiteY50" fmla="*/ 360106 h 705388"/>
                <a:gd name="connsiteX51" fmla="*/ 642865 w 1995170"/>
                <a:gd name="connsiteY51" fmla="*/ 372852 h 705388"/>
                <a:gd name="connsiteX52" fmla="*/ 658614 w 1995170"/>
                <a:gd name="connsiteY52" fmla="*/ 372852 h 705388"/>
                <a:gd name="connsiteX53" fmla="*/ 658614 w 1995170"/>
                <a:gd name="connsiteY53" fmla="*/ 385221 h 705388"/>
                <a:gd name="connsiteX54" fmla="*/ 706067 w 1995170"/>
                <a:gd name="connsiteY54" fmla="*/ 385221 h 705388"/>
                <a:gd name="connsiteX55" fmla="*/ 706067 w 1995170"/>
                <a:gd name="connsiteY55" fmla="*/ 397873 h 705388"/>
                <a:gd name="connsiteX56" fmla="*/ 711385 w 1995170"/>
                <a:gd name="connsiteY56" fmla="*/ 397873 h 705388"/>
                <a:gd name="connsiteX57" fmla="*/ 711385 w 1995170"/>
                <a:gd name="connsiteY57" fmla="*/ 410525 h 705388"/>
                <a:gd name="connsiteX58" fmla="*/ 716601 w 1995170"/>
                <a:gd name="connsiteY58" fmla="*/ 410525 h 705388"/>
                <a:gd name="connsiteX59" fmla="*/ 716601 w 1995170"/>
                <a:gd name="connsiteY59" fmla="*/ 423271 h 705388"/>
                <a:gd name="connsiteX60" fmla="*/ 748304 w 1995170"/>
                <a:gd name="connsiteY60" fmla="*/ 423271 h 705388"/>
                <a:gd name="connsiteX61" fmla="*/ 748304 w 1995170"/>
                <a:gd name="connsiteY61" fmla="*/ 435923 h 705388"/>
                <a:gd name="connsiteX62" fmla="*/ 776530 w 1995170"/>
                <a:gd name="connsiteY62" fmla="*/ 435923 h 705388"/>
                <a:gd name="connsiteX63" fmla="*/ 776530 w 1995170"/>
                <a:gd name="connsiteY63" fmla="*/ 448575 h 705388"/>
                <a:gd name="connsiteX64" fmla="*/ 785019 w 1995170"/>
                <a:gd name="connsiteY64" fmla="*/ 448575 h 705388"/>
                <a:gd name="connsiteX65" fmla="*/ 785019 w 1995170"/>
                <a:gd name="connsiteY65" fmla="*/ 461321 h 705388"/>
                <a:gd name="connsiteX66" fmla="*/ 790337 w 1995170"/>
                <a:gd name="connsiteY66" fmla="*/ 461321 h 705388"/>
                <a:gd name="connsiteX67" fmla="*/ 790337 w 1995170"/>
                <a:gd name="connsiteY67" fmla="*/ 473973 h 705388"/>
                <a:gd name="connsiteX68" fmla="*/ 836153 w 1995170"/>
                <a:gd name="connsiteY68" fmla="*/ 473973 h 705388"/>
                <a:gd name="connsiteX69" fmla="*/ 836153 w 1995170"/>
                <a:gd name="connsiteY69" fmla="*/ 486908 h 705388"/>
                <a:gd name="connsiteX70" fmla="*/ 930855 w 1995170"/>
                <a:gd name="connsiteY70" fmla="*/ 486908 h 705388"/>
                <a:gd name="connsiteX71" fmla="*/ 930855 w 1995170"/>
                <a:gd name="connsiteY71" fmla="*/ 500315 h 705388"/>
                <a:gd name="connsiteX72" fmla="*/ 934434 w 1995170"/>
                <a:gd name="connsiteY72" fmla="*/ 500315 h 705388"/>
                <a:gd name="connsiteX73" fmla="*/ 934434 w 1995170"/>
                <a:gd name="connsiteY73" fmla="*/ 526563 h 705388"/>
                <a:gd name="connsiteX74" fmla="*/ 1085486 w 1995170"/>
                <a:gd name="connsiteY74" fmla="*/ 526563 h 705388"/>
                <a:gd name="connsiteX75" fmla="*/ 1085486 w 1995170"/>
                <a:gd name="connsiteY75" fmla="*/ 540537 h 705388"/>
                <a:gd name="connsiteX76" fmla="*/ 1194300 w 1995170"/>
                <a:gd name="connsiteY76" fmla="*/ 540537 h 705388"/>
                <a:gd name="connsiteX77" fmla="*/ 1194300 w 1995170"/>
                <a:gd name="connsiteY77" fmla="*/ 554794 h 705388"/>
                <a:gd name="connsiteX78" fmla="*/ 1231322 w 1995170"/>
                <a:gd name="connsiteY78" fmla="*/ 554794 h 705388"/>
                <a:gd name="connsiteX79" fmla="*/ 1231322 w 1995170"/>
                <a:gd name="connsiteY79" fmla="*/ 570939 h 705388"/>
                <a:gd name="connsiteX80" fmla="*/ 1236538 w 1995170"/>
                <a:gd name="connsiteY80" fmla="*/ 570939 h 705388"/>
                <a:gd name="connsiteX81" fmla="*/ 1236538 w 1995170"/>
                <a:gd name="connsiteY81" fmla="*/ 587745 h 705388"/>
                <a:gd name="connsiteX82" fmla="*/ 1375215 w 1995170"/>
                <a:gd name="connsiteY82" fmla="*/ 587745 h 705388"/>
                <a:gd name="connsiteX83" fmla="*/ 1375215 w 1995170"/>
                <a:gd name="connsiteY83" fmla="*/ 611822 h 705388"/>
                <a:gd name="connsiteX84" fmla="*/ 1533425 w 1995170"/>
                <a:gd name="connsiteY84" fmla="*/ 611822 h 705388"/>
                <a:gd name="connsiteX85" fmla="*/ 1533425 w 1995170"/>
                <a:gd name="connsiteY85" fmla="*/ 653365 h 705388"/>
                <a:gd name="connsiteX86" fmla="*/ 1665148 w 1995170"/>
                <a:gd name="connsiteY86" fmla="*/ 653365 h 705388"/>
                <a:gd name="connsiteX87" fmla="*/ 1665148 w 1995170"/>
                <a:gd name="connsiteY87" fmla="*/ 705389 h 705388"/>
                <a:gd name="connsiteX88" fmla="*/ 1995171 w 1995170"/>
                <a:gd name="connsiteY88" fmla="*/ 705389 h 705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995170" h="705388">
                  <a:moveTo>
                    <a:pt x="0" y="0"/>
                  </a:moveTo>
                  <a:lnTo>
                    <a:pt x="0" y="0"/>
                  </a:lnTo>
                  <a:lnTo>
                    <a:pt x="77316" y="0"/>
                  </a:lnTo>
                  <a:lnTo>
                    <a:pt x="77316" y="11708"/>
                  </a:lnTo>
                  <a:lnTo>
                    <a:pt x="151052" y="11708"/>
                  </a:lnTo>
                  <a:lnTo>
                    <a:pt x="151052" y="23793"/>
                  </a:lnTo>
                  <a:lnTo>
                    <a:pt x="186130" y="23793"/>
                  </a:lnTo>
                  <a:lnTo>
                    <a:pt x="186130" y="35501"/>
                  </a:lnTo>
                  <a:lnTo>
                    <a:pt x="194925" y="35501"/>
                  </a:lnTo>
                  <a:lnTo>
                    <a:pt x="194925" y="47586"/>
                  </a:lnTo>
                  <a:lnTo>
                    <a:pt x="196868" y="47586"/>
                  </a:lnTo>
                  <a:lnTo>
                    <a:pt x="196868" y="59294"/>
                  </a:lnTo>
                  <a:lnTo>
                    <a:pt x="200243" y="59294"/>
                  </a:lnTo>
                  <a:lnTo>
                    <a:pt x="200243" y="71285"/>
                  </a:lnTo>
                  <a:lnTo>
                    <a:pt x="281138" y="71285"/>
                  </a:lnTo>
                  <a:lnTo>
                    <a:pt x="281138" y="83087"/>
                  </a:lnTo>
                  <a:lnTo>
                    <a:pt x="287990" y="83087"/>
                  </a:lnTo>
                  <a:lnTo>
                    <a:pt x="287990" y="95078"/>
                  </a:lnTo>
                  <a:lnTo>
                    <a:pt x="296888" y="95078"/>
                  </a:lnTo>
                  <a:lnTo>
                    <a:pt x="296888" y="106880"/>
                  </a:lnTo>
                  <a:lnTo>
                    <a:pt x="325012" y="106880"/>
                  </a:lnTo>
                  <a:lnTo>
                    <a:pt x="325012" y="118871"/>
                  </a:lnTo>
                  <a:lnTo>
                    <a:pt x="339125" y="118871"/>
                  </a:lnTo>
                  <a:lnTo>
                    <a:pt x="339125" y="142664"/>
                  </a:lnTo>
                  <a:lnTo>
                    <a:pt x="342704" y="142664"/>
                  </a:lnTo>
                  <a:lnTo>
                    <a:pt x="342704" y="154372"/>
                  </a:lnTo>
                  <a:lnTo>
                    <a:pt x="344341" y="154372"/>
                  </a:lnTo>
                  <a:lnTo>
                    <a:pt x="344341" y="166457"/>
                  </a:lnTo>
                  <a:lnTo>
                    <a:pt x="345977" y="166457"/>
                  </a:lnTo>
                  <a:lnTo>
                    <a:pt x="345977" y="213949"/>
                  </a:lnTo>
                  <a:lnTo>
                    <a:pt x="349556" y="213949"/>
                  </a:lnTo>
                  <a:lnTo>
                    <a:pt x="349556" y="225751"/>
                  </a:lnTo>
                  <a:lnTo>
                    <a:pt x="351295" y="225751"/>
                  </a:lnTo>
                  <a:lnTo>
                    <a:pt x="351295" y="237742"/>
                  </a:lnTo>
                  <a:lnTo>
                    <a:pt x="354874" y="237742"/>
                  </a:lnTo>
                  <a:lnTo>
                    <a:pt x="354874" y="249544"/>
                  </a:lnTo>
                  <a:lnTo>
                    <a:pt x="446201" y="249544"/>
                  </a:lnTo>
                  <a:lnTo>
                    <a:pt x="446201" y="261818"/>
                  </a:lnTo>
                  <a:lnTo>
                    <a:pt x="484859" y="261818"/>
                  </a:lnTo>
                  <a:lnTo>
                    <a:pt x="484859" y="286272"/>
                  </a:lnTo>
                  <a:lnTo>
                    <a:pt x="486597" y="286272"/>
                  </a:lnTo>
                  <a:lnTo>
                    <a:pt x="486597" y="298641"/>
                  </a:lnTo>
                  <a:lnTo>
                    <a:pt x="488233" y="298641"/>
                  </a:lnTo>
                  <a:lnTo>
                    <a:pt x="488233" y="323095"/>
                  </a:lnTo>
                  <a:lnTo>
                    <a:pt x="495392" y="323095"/>
                  </a:lnTo>
                  <a:lnTo>
                    <a:pt x="495392" y="335369"/>
                  </a:lnTo>
                  <a:lnTo>
                    <a:pt x="518301" y="335369"/>
                  </a:lnTo>
                  <a:lnTo>
                    <a:pt x="518301" y="347737"/>
                  </a:lnTo>
                  <a:lnTo>
                    <a:pt x="635910" y="347737"/>
                  </a:lnTo>
                  <a:lnTo>
                    <a:pt x="635910" y="360106"/>
                  </a:lnTo>
                  <a:lnTo>
                    <a:pt x="642865" y="360106"/>
                  </a:lnTo>
                  <a:lnTo>
                    <a:pt x="642865" y="372852"/>
                  </a:lnTo>
                  <a:lnTo>
                    <a:pt x="658614" y="372852"/>
                  </a:lnTo>
                  <a:lnTo>
                    <a:pt x="658614" y="385221"/>
                  </a:lnTo>
                  <a:lnTo>
                    <a:pt x="706067" y="385221"/>
                  </a:lnTo>
                  <a:lnTo>
                    <a:pt x="706067" y="397873"/>
                  </a:lnTo>
                  <a:lnTo>
                    <a:pt x="711385" y="397873"/>
                  </a:lnTo>
                  <a:lnTo>
                    <a:pt x="711385" y="410525"/>
                  </a:lnTo>
                  <a:lnTo>
                    <a:pt x="716601" y="410525"/>
                  </a:lnTo>
                  <a:lnTo>
                    <a:pt x="716601" y="423271"/>
                  </a:lnTo>
                  <a:lnTo>
                    <a:pt x="748304" y="423271"/>
                  </a:lnTo>
                  <a:lnTo>
                    <a:pt x="748304" y="435923"/>
                  </a:lnTo>
                  <a:lnTo>
                    <a:pt x="776530" y="435923"/>
                  </a:lnTo>
                  <a:lnTo>
                    <a:pt x="776530" y="448575"/>
                  </a:lnTo>
                  <a:lnTo>
                    <a:pt x="785019" y="448575"/>
                  </a:lnTo>
                  <a:lnTo>
                    <a:pt x="785019" y="461321"/>
                  </a:lnTo>
                  <a:lnTo>
                    <a:pt x="790337" y="461321"/>
                  </a:lnTo>
                  <a:lnTo>
                    <a:pt x="790337" y="473973"/>
                  </a:lnTo>
                  <a:lnTo>
                    <a:pt x="836153" y="473973"/>
                  </a:lnTo>
                  <a:lnTo>
                    <a:pt x="836153" y="486908"/>
                  </a:lnTo>
                  <a:lnTo>
                    <a:pt x="930855" y="486908"/>
                  </a:lnTo>
                  <a:lnTo>
                    <a:pt x="930855" y="500315"/>
                  </a:lnTo>
                  <a:lnTo>
                    <a:pt x="934434" y="500315"/>
                  </a:lnTo>
                  <a:lnTo>
                    <a:pt x="934434" y="526563"/>
                  </a:lnTo>
                  <a:lnTo>
                    <a:pt x="1085486" y="526563"/>
                  </a:lnTo>
                  <a:lnTo>
                    <a:pt x="1085486" y="540537"/>
                  </a:lnTo>
                  <a:lnTo>
                    <a:pt x="1194300" y="540537"/>
                  </a:lnTo>
                  <a:lnTo>
                    <a:pt x="1194300" y="554794"/>
                  </a:lnTo>
                  <a:lnTo>
                    <a:pt x="1231322" y="554794"/>
                  </a:lnTo>
                  <a:lnTo>
                    <a:pt x="1231322" y="570939"/>
                  </a:lnTo>
                  <a:lnTo>
                    <a:pt x="1236538" y="570939"/>
                  </a:lnTo>
                  <a:lnTo>
                    <a:pt x="1236538" y="587745"/>
                  </a:lnTo>
                  <a:lnTo>
                    <a:pt x="1375215" y="587745"/>
                  </a:lnTo>
                  <a:lnTo>
                    <a:pt x="1375215" y="611822"/>
                  </a:lnTo>
                  <a:lnTo>
                    <a:pt x="1533425" y="611822"/>
                  </a:lnTo>
                  <a:lnTo>
                    <a:pt x="1533425" y="653365"/>
                  </a:lnTo>
                  <a:lnTo>
                    <a:pt x="1665148" y="653365"/>
                  </a:lnTo>
                  <a:lnTo>
                    <a:pt x="1665148" y="705389"/>
                  </a:lnTo>
                  <a:lnTo>
                    <a:pt x="1995171" y="705389"/>
                  </a:lnTo>
                </a:path>
              </a:pathLst>
            </a:custGeom>
            <a:noFill/>
            <a:ln w="12700" cap="flat">
              <a:solidFill>
                <a:srgbClr val="007F7F"/>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75" name="Freeform 1174">
              <a:extLst>
                <a:ext uri="{FF2B5EF4-FFF2-40B4-BE49-F238E27FC236}">
                  <a16:creationId xmlns:a16="http://schemas.microsoft.com/office/drawing/2014/main" id="{CB1EE11A-0EA1-45F9-FFE1-EB9620AC97F7}"/>
                </a:ext>
              </a:extLst>
            </p:cNvPr>
            <p:cNvSpPr/>
            <p:nvPr/>
          </p:nvSpPr>
          <p:spPr>
            <a:xfrm>
              <a:off x="6551698" y="1406005"/>
              <a:ext cx="15373" cy="9060"/>
            </a:xfrm>
            <a:custGeom>
              <a:avLst/>
              <a:gdLst>
                <a:gd name="connsiteX0" fmla="*/ 0 w 14829"/>
                <a:gd name="connsiteY0" fmla="*/ 0 h 9441"/>
                <a:gd name="connsiteX1" fmla="*/ 0 w 14829"/>
                <a:gd name="connsiteY1" fmla="*/ 0 h 9441"/>
                <a:gd name="connsiteX2" fmla="*/ 14829 w 14829"/>
                <a:gd name="connsiteY2" fmla="*/ 0 h 9441"/>
              </a:gdLst>
              <a:ahLst/>
              <a:cxnLst>
                <a:cxn ang="0">
                  <a:pos x="connsiteX0" y="connsiteY0"/>
                </a:cxn>
                <a:cxn ang="0">
                  <a:pos x="connsiteX1" y="connsiteY1"/>
                </a:cxn>
                <a:cxn ang="0">
                  <a:pos x="connsiteX2" y="connsiteY2"/>
                </a:cxn>
              </a:cxnLst>
              <a:rect l="l" t="t" r="r" b="b"/>
              <a:pathLst>
                <a:path w="14829" h="9441">
                  <a:moveTo>
                    <a:pt x="0" y="0"/>
                  </a:moveTo>
                  <a:lnTo>
                    <a:pt x="0" y="0"/>
                  </a:lnTo>
                  <a:lnTo>
                    <a:pt x="14829"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76" name="Freeform 1175">
              <a:extLst>
                <a:ext uri="{FF2B5EF4-FFF2-40B4-BE49-F238E27FC236}">
                  <a16:creationId xmlns:a16="http://schemas.microsoft.com/office/drawing/2014/main" id="{2F9BE439-3D59-A9E4-FA2E-54A315D90992}"/>
                </a:ext>
              </a:extLst>
            </p:cNvPr>
            <p:cNvSpPr/>
            <p:nvPr/>
          </p:nvSpPr>
          <p:spPr>
            <a:xfrm>
              <a:off x="6560921" y="1395586"/>
              <a:ext cx="10601" cy="18754"/>
            </a:xfrm>
            <a:custGeom>
              <a:avLst/>
              <a:gdLst>
                <a:gd name="connsiteX0" fmla="*/ 0 w 10226"/>
                <a:gd name="connsiteY0" fmla="*/ 0 h 19544"/>
                <a:gd name="connsiteX1" fmla="*/ 0 w 10226"/>
                <a:gd name="connsiteY1" fmla="*/ 0 h 19544"/>
                <a:gd name="connsiteX2" fmla="*/ 0 w 10226"/>
                <a:gd name="connsiteY2" fmla="*/ 19544 h 19544"/>
              </a:gdLst>
              <a:ahLst/>
              <a:cxnLst>
                <a:cxn ang="0">
                  <a:pos x="connsiteX0" y="connsiteY0"/>
                </a:cxn>
                <a:cxn ang="0">
                  <a:pos x="connsiteX1" y="connsiteY1"/>
                </a:cxn>
                <a:cxn ang="0">
                  <a:pos x="connsiteX2" y="connsiteY2"/>
                </a:cxn>
              </a:cxnLst>
              <a:rect l="l" t="t" r="r" b="b"/>
              <a:pathLst>
                <a:path w="10226" h="19544">
                  <a:moveTo>
                    <a:pt x="0" y="0"/>
                  </a:moveTo>
                  <a:lnTo>
                    <a:pt x="0" y="0"/>
                  </a:lnTo>
                  <a:lnTo>
                    <a:pt x="0" y="19544"/>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77" name="Freeform 1176">
              <a:extLst>
                <a:ext uri="{FF2B5EF4-FFF2-40B4-BE49-F238E27FC236}">
                  <a16:creationId xmlns:a16="http://schemas.microsoft.com/office/drawing/2014/main" id="{F6487FC0-67DE-B8C2-4D4E-1288FF06BC59}"/>
                </a:ext>
              </a:extLst>
            </p:cNvPr>
            <p:cNvSpPr/>
            <p:nvPr/>
          </p:nvSpPr>
          <p:spPr>
            <a:xfrm>
              <a:off x="6551698" y="1406005"/>
              <a:ext cx="15373" cy="9060"/>
            </a:xfrm>
            <a:custGeom>
              <a:avLst/>
              <a:gdLst>
                <a:gd name="connsiteX0" fmla="*/ 0 w 14829"/>
                <a:gd name="connsiteY0" fmla="*/ 0 h 9441"/>
                <a:gd name="connsiteX1" fmla="*/ 0 w 14829"/>
                <a:gd name="connsiteY1" fmla="*/ 0 h 9441"/>
                <a:gd name="connsiteX2" fmla="*/ 14829 w 14829"/>
                <a:gd name="connsiteY2" fmla="*/ 0 h 9441"/>
              </a:gdLst>
              <a:ahLst/>
              <a:cxnLst>
                <a:cxn ang="0">
                  <a:pos x="connsiteX0" y="connsiteY0"/>
                </a:cxn>
                <a:cxn ang="0">
                  <a:pos x="connsiteX1" y="connsiteY1"/>
                </a:cxn>
                <a:cxn ang="0">
                  <a:pos x="connsiteX2" y="connsiteY2"/>
                </a:cxn>
              </a:cxnLst>
              <a:rect l="l" t="t" r="r" b="b"/>
              <a:pathLst>
                <a:path w="14829" h="9441">
                  <a:moveTo>
                    <a:pt x="0" y="0"/>
                  </a:moveTo>
                  <a:lnTo>
                    <a:pt x="0" y="0"/>
                  </a:lnTo>
                  <a:lnTo>
                    <a:pt x="14829"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78" name="Freeform 1177">
              <a:extLst>
                <a:ext uri="{FF2B5EF4-FFF2-40B4-BE49-F238E27FC236}">
                  <a16:creationId xmlns:a16="http://schemas.microsoft.com/office/drawing/2014/main" id="{DCA321B3-D025-6E76-CA67-03AE751D2253}"/>
                </a:ext>
              </a:extLst>
            </p:cNvPr>
            <p:cNvSpPr/>
            <p:nvPr/>
          </p:nvSpPr>
          <p:spPr>
            <a:xfrm>
              <a:off x="6560921" y="1395586"/>
              <a:ext cx="10601" cy="18754"/>
            </a:xfrm>
            <a:custGeom>
              <a:avLst/>
              <a:gdLst>
                <a:gd name="connsiteX0" fmla="*/ 0 w 10226"/>
                <a:gd name="connsiteY0" fmla="*/ 0 h 19544"/>
                <a:gd name="connsiteX1" fmla="*/ 0 w 10226"/>
                <a:gd name="connsiteY1" fmla="*/ 0 h 19544"/>
                <a:gd name="connsiteX2" fmla="*/ 0 w 10226"/>
                <a:gd name="connsiteY2" fmla="*/ 19544 h 19544"/>
              </a:gdLst>
              <a:ahLst/>
              <a:cxnLst>
                <a:cxn ang="0">
                  <a:pos x="connsiteX0" y="connsiteY0"/>
                </a:cxn>
                <a:cxn ang="0">
                  <a:pos x="connsiteX1" y="connsiteY1"/>
                </a:cxn>
                <a:cxn ang="0">
                  <a:pos x="connsiteX2" y="connsiteY2"/>
                </a:cxn>
              </a:cxnLst>
              <a:rect l="l" t="t" r="r" b="b"/>
              <a:pathLst>
                <a:path w="10226" h="19544">
                  <a:moveTo>
                    <a:pt x="0" y="0"/>
                  </a:moveTo>
                  <a:lnTo>
                    <a:pt x="0" y="0"/>
                  </a:lnTo>
                  <a:lnTo>
                    <a:pt x="0" y="19544"/>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79" name="Freeform 1178">
              <a:extLst>
                <a:ext uri="{FF2B5EF4-FFF2-40B4-BE49-F238E27FC236}">
                  <a16:creationId xmlns:a16="http://schemas.microsoft.com/office/drawing/2014/main" id="{D8DC59B6-7EA3-65D4-80A4-8ED89245B0A7}"/>
                </a:ext>
              </a:extLst>
            </p:cNvPr>
            <p:cNvSpPr/>
            <p:nvPr/>
          </p:nvSpPr>
          <p:spPr>
            <a:xfrm>
              <a:off x="6551698" y="1406005"/>
              <a:ext cx="15373" cy="9060"/>
            </a:xfrm>
            <a:custGeom>
              <a:avLst/>
              <a:gdLst>
                <a:gd name="connsiteX0" fmla="*/ 0 w 14829"/>
                <a:gd name="connsiteY0" fmla="*/ 0 h 9441"/>
                <a:gd name="connsiteX1" fmla="*/ 0 w 14829"/>
                <a:gd name="connsiteY1" fmla="*/ 0 h 9441"/>
                <a:gd name="connsiteX2" fmla="*/ 14829 w 14829"/>
                <a:gd name="connsiteY2" fmla="*/ 0 h 9441"/>
              </a:gdLst>
              <a:ahLst/>
              <a:cxnLst>
                <a:cxn ang="0">
                  <a:pos x="connsiteX0" y="connsiteY0"/>
                </a:cxn>
                <a:cxn ang="0">
                  <a:pos x="connsiteX1" y="connsiteY1"/>
                </a:cxn>
                <a:cxn ang="0">
                  <a:pos x="connsiteX2" y="connsiteY2"/>
                </a:cxn>
              </a:cxnLst>
              <a:rect l="l" t="t" r="r" b="b"/>
              <a:pathLst>
                <a:path w="14829" h="9441">
                  <a:moveTo>
                    <a:pt x="0" y="0"/>
                  </a:moveTo>
                  <a:lnTo>
                    <a:pt x="0" y="0"/>
                  </a:lnTo>
                  <a:lnTo>
                    <a:pt x="14829"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80" name="Freeform 1179">
              <a:extLst>
                <a:ext uri="{FF2B5EF4-FFF2-40B4-BE49-F238E27FC236}">
                  <a16:creationId xmlns:a16="http://schemas.microsoft.com/office/drawing/2014/main" id="{C09153E4-0A74-92DB-584F-2F203F97DB85}"/>
                </a:ext>
              </a:extLst>
            </p:cNvPr>
            <p:cNvSpPr/>
            <p:nvPr/>
          </p:nvSpPr>
          <p:spPr>
            <a:xfrm>
              <a:off x="6560921" y="1395586"/>
              <a:ext cx="10601" cy="18754"/>
            </a:xfrm>
            <a:custGeom>
              <a:avLst/>
              <a:gdLst>
                <a:gd name="connsiteX0" fmla="*/ 0 w 10226"/>
                <a:gd name="connsiteY0" fmla="*/ 0 h 19544"/>
                <a:gd name="connsiteX1" fmla="*/ 0 w 10226"/>
                <a:gd name="connsiteY1" fmla="*/ 0 h 19544"/>
                <a:gd name="connsiteX2" fmla="*/ 0 w 10226"/>
                <a:gd name="connsiteY2" fmla="*/ 19544 h 19544"/>
              </a:gdLst>
              <a:ahLst/>
              <a:cxnLst>
                <a:cxn ang="0">
                  <a:pos x="connsiteX0" y="connsiteY0"/>
                </a:cxn>
                <a:cxn ang="0">
                  <a:pos x="connsiteX1" y="connsiteY1"/>
                </a:cxn>
                <a:cxn ang="0">
                  <a:pos x="connsiteX2" y="connsiteY2"/>
                </a:cxn>
              </a:cxnLst>
              <a:rect l="l" t="t" r="r" b="b"/>
              <a:pathLst>
                <a:path w="10226" h="19544">
                  <a:moveTo>
                    <a:pt x="0" y="0"/>
                  </a:moveTo>
                  <a:lnTo>
                    <a:pt x="0" y="0"/>
                  </a:lnTo>
                  <a:lnTo>
                    <a:pt x="0" y="19544"/>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81" name="Freeform 1180">
              <a:extLst>
                <a:ext uri="{FF2B5EF4-FFF2-40B4-BE49-F238E27FC236}">
                  <a16:creationId xmlns:a16="http://schemas.microsoft.com/office/drawing/2014/main" id="{1AD08CB4-F8A4-20A3-2A21-186DF2E16C10}"/>
                </a:ext>
              </a:extLst>
            </p:cNvPr>
            <p:cNvSpPr/>
            <p:nvPr/>
          </p:nvSpPr>
          <p:spPr>
            <a:xfrm>
              <a:off x="6551698" y="1406005"/>
              <a:ext cx="15373" cy="9060"/>
            </a:xfrm>
            <a:custGeom>
              <a:avLst/>
              <a:gdLst>
                <a:gd name="connsiteX0" fmla="*/ 0 w 14829"/>
                <a:gd name="connsiteY0" fmla="*/ 0 h 9441"/>
                <a:gd name="connsiteX1" fmla="*/ 0 w 14829"/>
                <a:gd name="connsiteY1" fmla="*/ 0 h 9441"/>
                <a:gd name="connsiteX2" fmla="*/ 14829 w 14829"/>
                <a:gd name="connsiteY2" fmla="*/ 0 h 9441"/>
              </a:gdLst>
              <a:ahLst/>
              <a:cxnLst>
                <a:cxn ang="0">
                  <a:pos x="connsiteX0" y="connsiteY0"/>
                </a:cxn>
                <a:cxn ang="0">
                  <a:pos x="connsiteX1" y="connsiteY1"/>
                </a:cxn>
                <a:cxn ang="0">
                  <a:pos x="connsiteX2" y="connsiteY2"/>
                </a:cxn>
              </a:cxnLst>
              <a:rect l="l" t="t" r="r" b="b"/>
              <a:pathLst>
                <a:path w="14829" h="9441">
                  <a:moveTo>
                    <a:pt x="0" y="0"/>
                  </a:moveTo>
                  <a:lnTo>
                    <a:pt x="0" y="0"/>
                  </a:lnTo>
                  <a:lnTo>
                    <a:pt x="14829"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82" name="Freeform 1181">
              <a:extLst>
                <a:ext uri="{FF2B5EF4-FFF2-40B4-BE49-F238E27FC236}">
                  <a16:creationId xmlns:a16="http://schemas.microsoft.com/office/drawing/2014/main" id="{1B4760A9-28BB-E3B8-E3F4-B6128FE36134}"/>
                </a:ext>
              </a:extLst>
            </p:cNvPr>
            <p:cNvSpPr/>
            <p:nvPr/>
          </p:nvSpPr>
          <p:spPr>
            <a:xfrm>
              <a:off x="6560921" y="1395586"/>
              <a:ext cx="10601" cy="18754"/>
            </a:xfrm>
            <a:custGeom>
              <a:avLst/>
              <a:gdLst>
                <a:gd name="connsiteX0" fmla="*/ 0 w 10226"/>
                <a:gd name="connsiteY0" fmla="*/ 0 h 19544"/>
                <a:gd name="connsiteX1" fmla="*/ 0 w 10226"/>
                <a:gd name="connsiteY1" fmla="*/ 0 h 19544"/>
                <a:gd name="connsiteX2" fmla="*/ 0 w 10226"/>
                <a:gd name="connsiteY2" fmla="*/ 19544 h 19544"/>
              </a:gdLst>
              <a:ahLst/>
              <a:cxnLst>
                <a:cxn ang="0">
                  <a:pos x="connsiteX0" y="connsiteY0"/>
                </a:cxn>
                <a:cxn ang="0">
                  <a:pos x="connsiteX1" y="connsiteY1"/>
                </a:cxn>
                <a:cxn ang="0">
                  <a:pos x="connsiteX2" y="connsiteY2"/>
                </a:cxn>
              </a:cxnLst>
              <a:rect l="l" t="t" r="r" b="b"/>
              <a:pathLst>
                <a:path w="10226" h="19544">
                  <a:moveTo>
                    <a:pt x="0" y="0"/>
                  </a:moveTo>
                  <a:lnTo>
                    <a:pt x="0" y="0"/>
                  </a:lnTo>
                  <a:lnTo>
                    <a:pt x="0" y="19544"/>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83" name="Freeform 1182">
              <a:extLst>
                <a:ext uri="{FF2B5EF4-FFF2-40B4-BE49-F238E27FC236}">
                  <a16:creationId xmlns:a16="http://schemas.microsoft.com/office/drawing/2014/main" id="{ACC2E3CA-994D-4A89-8E93-79859C190032}"/>
                </a:ext>
              </a:extLst>
            </p:cNvPr>
            <p:cNvSpPr/>
            <p:nvPr/>
          </p:nvSpPr>
          <p:spPr>
            <a:xfrm>
              <a:off x="6919916" y="1644742"/>
              <a:ext cx="15373" cy="9060"/>
            </a:xfrm>
            <a:custGeom>
              <a:avLst/>
              <a:gdLst>
                <a:gd name="connsiteX0" fmla="*/ 0 w 14829"/>
                <a:gd name="connsiteY0" fmla="*/ 0 h 9441"/>
                <a:gd name="connsiteX1" fmla="*/ 0 w 14829"/>
                <a:gd name="connsiteY1" fmla="*/ 0 h 9441"/>
                <a:gd name="connsiteX2" fmla="*/ 14829 w 14829"/>
                <a:gd name="connsiteY2" fmla="*/ 0 h 9441"/>
              </a:gdLst>
              <a:ahLst/>
              <a:cxnLst>
                <a:cxn ang="0">
                  <a:pos x="connsiteX0" y="connsiteY0"/>
                </a:cxn>
                <a:cxn ang="0">
                  <a:pos x="connsiteX1" y="connsiteY1"/>
                </a:cxn>
                <a:cxn ang="0">
                  <a:pos x="connsiteX2" y="connsiteY2"/>
                </a:cxn>
              </a:cxnLst>
              <a:rect l="l" t="t" r="r" b="b"/>
              <a:pathLst>
                <a:path w="14829" h="9441">
                  <a:moveTo>
                    <a:pt x="0" y="0"/>
                  </a:moveTo>
                  <a:lnTo>
                    <a:pt x="0" y="0"/>
                  </a:lnTo>
                  <a:lnTo>
                    <a:pt x="14829"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84" name="Freeform 1183">
              <a:extLst>
                <a:ext uri="{FF2B5EF4-FFF2-40B4-BE49-F238E27FC236}">
                  <a16:creationId xmlns:a16="http://schemas.microsoft.com/office/drawing/2014/main" id="{FB0720D8-9A6C-DA5E-6FA7-7445AA992568}"/>
                </a:ext>
              </a:extLst>
            </p:cNvPr>
            <p:cNvSpPr/>
            <p:nvPr/>
          </p:nvSpPr>
          <p:spPr>
            <a:xfrm>
              <a:off x="6926064" y="1634413"/>
              <a:ext cx="10601" cy="20747"/>
            </a:xfrm>
            <a:custGeom>
              <a:avLst/>
              <a:gdLst>
                <a:gd name="connsiteX0" fmla="*/ 0 w 10226"/>
                <a:gd name="connsiteY0" fmla="*/ 0 h 21621"/>
                <a:gd name="connsiteX1" fmla="*/ 0 w 10226"/>
                <a:gd name="connsiteY1" fmla="*/ 0 h 21621"/>
                <a:gd name="connsiteX2" fmla="*/ 0 w 10226"/>
                <a:gd name="connsiteY2" fmla="*/ 21621 h 21621"/>
              </a:gdLst>
              <a:ahLst/>
              <a:cxnLst>
                <a:cxn ang="0">
                  <a:pos x="connsiteX0" y="connsiteY0"/>
                </a:cxn>
                <a:cxn ang="0">
                  <a:pos x="connsiteX1" y="connsiteY1"/>
                </a:cxn>
                <a:cxn ang="0">
                  <a:pos x="connsiteX2" y="connsiteY2"/>
                </a:cxn>
              </a:cxnLst>
              <a:rect l="l" t="t" r="r" b="b"/>
              <a:pathLst>
                <a:path w="10226" h="21621">
                  <a:moveTo>
                    <a:pt x="0" y="0"/>
                  </a:moveTo>
                  <a:lnTo>
                    <a:pt x="0" y="0"/>
                  </a:lnTo>
                  <a:lnTo>
                    <a:pt x="0" y="21621"/>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85" name="Freeform 1184">
              <a:extLst>
                <a:ext uri="{FF2B5EF4-FFF2-40B4-BE49-F238E27FC236}">
                  <a16:creationId xmlns:a16="http://schemas.microsoft.com/office/drawing/2014/main" id="{7EE75D5D-D80F-D332-EBF3-50B9DA8038D0}"/>
                </a:ext>
              </a:extLst>
            </p:cNvPr>
            <p:cNvSpPr/>
            <p:nvPr/>
          </p:nvSpPr>
          <p:spPr>
            <a:xfrm>
              <a:off x="6922991" y="1644742"/>
              <a:ext cx="15373" cy="9060"/>
            </a:xfrm>
            <a:custGeom>
              <a:avLst/>
              <a:gdLst>
                <a:gd name="connsiteX0" fmla="*/ 0 w 14829"/>
                <a:gd name="connsiteY0" fmla="*/ 0 h 9441"/>
                <a:gd name="connsiteX1" fmla="*/ 0 w 14829"/>
                <a:gd name="connsiteY1" fmla="*/ 0 h 9441"/>
                <a:gd name="connsiteX2" fmla="*/ 14829 w 14829"/>
                <a:gd name="connsiteY2" fmla="*/ 0 h 9441"/>
              </a:gdLst>
              <a:ahLst/>
              <a:cxnLst>
                <a:cxn ang="0">
                  <a:pos x="connsiteX0" y="connsiteY0"/>
                </a:cxn>
                <a:cxn ang="0">
                  <a:pos x="connsiteX1" y="connsiteY1"/>
                </a:cxn>
                <a:cxn ang="0">
                  <a:pos x="connsiteX2" y="connsiteY2"/>
                </a:cxn>
              </a:cxnLst>
              <a:rect l="l" t="t" r="r" b="b"/>
              <a:pathLst>
                <a:path w="14829" h="9441">
                  <a:moveTo>
                    <a:pt x="0" y="0"/>
                  </a:moveTo>
                  <a:lnTo>
                    <a:pt x="0" y="0"/>
                  </a:lnTo>
                  <a:lnTo>
                    <a:pt x="14829"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86" name="Freeform 1185">
              <a:extLst>
                <a:ext uri="{FF2B5EF4-FFF2-40B4-BE49-F238E27FC236}">
                  <a16:creationId xmlns:a16="http://schemas.microsoft.com/office/drawing/2014/main" id="{54EB2CF3-79EA-E79E-47F3-FDD346451F12}"/>
                </a:ext>
              </a:extLst>
            </p:cNvPr>
            <p:cNvSpPr/>
            <p:nvPr/>
          </p:nvSpPr>
          <p:spPr>
            <a:xfrm>
              <a:off x="6932214" y="1634413"/>
              <a:ext cx="10601" cy="20747"/>
            </a:xfrm>
            <a:custGeom>
              <a:avLst/>
              <a:gdLst>
                <a:gd name="connsiteX0" fmla="*/ 0 w 10226"/>
                <a:gd name="connsiteY0" fmla="*/ 0 h 21621"/>
                <a:gd name="connsiteX1" fmla="*/ 0 w 10226"/>
                <a:gd name="connsiteY1" fmla="*/ 0 h 21621"/>
                <a:gd name="connsiteX2" fmla="*/ 0 w 10226"/>
                <a:gd name="connsiteY2" fmla="*/ 21621 h 21621"/>
              </a:gdLst>
              <a:ahLst/>
              <a:cxnLst>
                <a:cxn ang="0">
                  <a:pos x="connsiteX0" y="connsiteY0"/>
                </a:cxn>
                <a:cxn ang="0">
                  <a:pos x="connsiteX1" y="connsiteY1"/>
                </a:cxn>
                <a:cxn ang="0">
                  <a:pos x="connsiteX2" y="connsiteY2"/>
                </a:cxn>
              </a:cxnLst>
              <a:rect l="l" t="t" r="r" b="b"/>
              <a:pathLst>
                <a:path w="10226" h="21621">
                  <a:moveTo>
                    <a:pt x="0" y="0"/>
                  </a:moveTo>
                  <a:lnTo>
                    <a:pt x="0" y="0"/>
                  </a:lnTo>
                  <a:lnTo>
                    <a:pt x="0" y="21621"/>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87" name="Freeform 1186">
              <a:extLst>
                <a:ext uri="{FF2B5EF4-FFF2-40B4-BE49-F238E27FC236}">
                  <a16:creationId xmlns:a16="http://schemas.microsoft.com/office/drawing/2014/main" id="{69A11987-F022-8E7E-1798-9D6A07F24E17}"/>
                </a:ext>
              </a:extLst>
            </p:cNvPr>
            <p:cNvSpPr/>
            <p:nvPr/>
          </p:nvSpPr>
          <p:spPr>
            <a:xfrm>
              <a:off x="7070362" y="1727824"/>
              <a:ext cx="15267" cy="9060"/>
            </a:xfrm>
            <a:custGeom>
              <a:avLst/>
              <a:gdLst>
                <a:gd name="connsiteX0" fmla="*/ 0 w 14726"/>
                <a:gd name="connsiteY0" fmla="*/ 0 h 9441"/>
                <a:gd name="connsiteX1" fmla="*/ 0 w 14726"/>
                <a:gd name="connsiteY1" fmla="*/ 0 h 9441"/>
                <a:gd name="connsiteX2" fmla="*/ 14727 w 14726"/>
                <a:gd name="connsiteY2" fmla="*/ 0 h 9441"/>
              </a:gdLst>
              <a:ahLst/>
              <a:cxnLst>
                <a:cxn ang="0">
                  <a:pos x="connsiteX0" y="connsiteY0"/>
                </a:cxn>
                <a:cxn ang="0">
                  <a:pos x="connsiteX1" y="connsiteY1"/>
                </a:cxn>
                <a:cxn ang="0">
                  <a:pos x="connsiteX2" y="connsiteY2"/>
                </a:cxn>
              </a:cxnLst>
              <a:rect l="l" t="t" r="r" b="b"/>
              <a:pathLst>
                <a:path w="14726" h="9441">
                  <a:moveTo>
                    <a:pt x="0" y="0"/>
                  </a:moveTo>
                  <a:lnTo>
                    <a:pt x="0" y="0"/>
                  </a:lnTo>
                  <a:lnTo>
                    <a:pt x="14727"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88" name="Freeform 1187">
              <a:extLst>
                <a:ext uri="{FF2B5EF4-FFF2-40B4-BE49-F238E27FC236}">
                  <a16:creationId xmlns:a16="http://schemas.microsoft.com/office/drawing/2014/main" id="{D1D5A88B-88F3-4449-DCD1-4E32ECA0BCC2}"/>
                </a:ext>
              </a:extLst>
            </p:cNvPr>
            <p:cNvSpPr/>
            <p:nvPr/>
          </p:nvSpPr>
          <p:spPr>
            <a:xfrm>
              <a:off x="7076511" y="1717495"/>
              <a:ext cx="10601" cy="18663"/>
            </a:xfrm>
            <a:custGeom>
              <a:avLst/>
              <a:gdLst>
                <a:gd name="connsiteX0" fmla="*/ 0 w 10226"/>
                <a:gd name="connsiteY0" fmla="*/ 0 h 19449"/>
                <a:gd name="connsiteX1" fmla="*/ 0 w 10226"/>
                <a:gd name="connsiteY1" fmla="*/ 0 h 19449"/>
                <a:gd name="connsiteX2" fmla="*/ 0 w 10226"/>
                <a:gd name="connsiteY2" fmla="*/ 19450 h 19449"/>
              </a:gdLst>
              <a:ahLst/>
              <a:cxnLst>
                <a:cxn ang="0">
                  <a:pos x="connsiteX0" y="connsiteY0"/>
                </a:cxn>
                <a:cxn ang="0">
                  <a:pos x="connsiteX1" y="connsiteY1"/>
                </a:cxn>
                <a:cxn ang="0">
                  <a:pos x="connsiteX2" y="connsiteY2"/>
                </a:cxn>
              </a:cxnLst>
              <a:rect l="l" t="t" r="r" b="b"/>
              <a:pathLst>
                <a:path w="10226" h="19449">
                  <a:moveTo>
                    <a:pt x="0" y="0"/>
                  </a:moveTo>
                  <a:lnTo>
                    <a:pt x="0" y="0"/>
                  </a:lnTo>
                  <a:lnTo>
                    <a:pt x="0" y="1945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89" name="Freeform 1188">
              <a:extLst>
                <a:ext uri="{FF2B5EF4-FFF2-40B4-BE49-F238E27FC236}">
                  <a16:creationId xmlns:a16="http://schemas.microsoft.com/office/drawing/2014/main" id="{8FC4145E-C564-4F45-FD24-9E480B81A318}"/>
                </a:ext>
              </a:extLst>
            </p:cNvPr>
            <p:cNvSpPr/>
            <p:nvPr/>
          </p:nvSpPr>
          <p:spPr>
            <a:xfrm>
              <a:off x="7251343" y="1775571"/>
              <a:ext cx="15373" cy="9060"/>
            </a:xfrm>
            <a:custGeom>
              <a:avLst/>
              <a:gdLst>
                <a:gd name="connsiteX0" fmla="*/ 0 w 14829"/>
                <a:gd name="connsiteY0" fmla="*/ 0 h 9441"/>
                <a:gd name="connsiteX1" fmla="*/ 0 w 14829"/>
                <a:gd name="connsiteY1" fmla="*/ 0 h 9441"/>
                <a:gd name="connsiteX2" fmla="*/ 14829 w 14829"/>
                <a:gd name="connsiteY2" fmla="*/ 0 h 9441"/>
              </a:gdLst>
              <a:ahLst/>
              <a:cxnLst>
                <a:cxn ang="0">
                  <a:pos x="connsiteX0" y="connsiteY0"/>
                </a:cxn>
                <a:cxn ang="0">
                  <a:pos x="connsiteX1" y="connsiteY1"/>
                </a:cxn>
                <a:cxn ang="0">
                  <a:pos x="connsiteX2" y="connsiteY2"/>
                </a:cxn>
              </a:cxnLst>
              <a:rect l="l" t="t" r="r" b="b"/>
              <a:pathLst>
                <a:path w="14829" h="9441">
                  <a:moveTo>
                    <a:pt x="0" y="0"/>
                  </a:moveTo>
                  <a:lnTo>
                    <a:pt x="0" y="0"/>
                  </a:lnTo>
                  <a:lnTo>
                    <a:pt x="14829"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90" name="Freeform 1189">
              <a:extLst>
                <a:ext uri="{FF2B5EF4-FFF2-40B4-BE49-F238E27FC236}">
                  <a16:creationId xmlns:a16="http://schemas.microsoft.com/office/drawing/2014/main" id="{44A62DB0-A371-FF1E-D4A2-A8AC287505F3}"/>
                </a:ext>
              </a:extLst>
            </p:cNvPr>
            <p:cNvSpPr/>
            <p:nvPr/>
          </p:nvSpPr>
          <p:spPr>
            <a:xfrm>
              <a:off x="7260568" y="1765242"/>
              <a:ext cx="10601" cy="20747"/>
            </a:xfrm>
            <a:custGeom>
              <a:avLst/>
              <a:gdLst>
                <a:gd name="connsiteX0" fmla="*/ 0 w 10226"/>
                <a:gd name="connsiteY0" fmla="*/ 0 h 21621"/>
                <a:gd name="connsiteX1" fmla="*/ 0 w 10226"/>
                <a:gd name="connsiteY1" fmla="*/ 0 h 21621"/>
                <a:gd name="connsiteX2" fmla="*/ 0 w 10226"/>
                <a:gd name="connsiteY2" fmla="*/ 21621 h 21621"/>
              </a:gdLst>
              <a:ahLst/>
              <a:cxnLst>
                <a:cxn ang="0">
                  <a:pos x="connsiteX0" y="connsiteY0"/>
                </a:cxn>
                <a:cxn ang="0">
                  <a:pos x="connsiteX1" y="connsiteY1"/>
                </a:cxn>
                <a:cxn ang="0">
                  <a:pos x="connsiteX2" y="connsiteY2"/>
                </a:cxn>
              </a:cxnLst>
              <a:rect l="l" t="t" r="r" b="b"/>
              <a:pathLst>
                <a:path w="10226" h="21621">
                  <a:moveTo>
                    <a:pt x="0" y="0"/>
                  </a:moveTo>
                  <a:lnTo>
                    <a:pt x="0" y="0"/>
                  </a:lnTo>
                  <a:lnTo>
                    <a:pt x="0" y="21621"/>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91" name="Freeform 1190">
              <a:extLst>
                <a:ext uri="{FF2B5EF4-FFF2-40B4-BE49-F238E27FC236}">
                  <a16:creationId xmlns:a16="http://schemas.microsoft.com/office/drawing/2014/main" id="{3E659208-CEAD-69BA-7D20-88B0E1F3F998}"/>
                </a:ext>
              </a:extLst>
            </p:cNvPr>
            <p:cNvSpPr/>
            <p:nvPr/>
          </p:nvSpPr>
          <p:spPr>
            <a:xfrm>
              <a:off x="7371043" y="1860736"/>
              <a:ext cx="15373" cy="9060"/>
            </a:xfrm>
            <a:custGeom>
              <a:avLst/>
              <a:gdLst>
                <a:gd name="connsiteX0" fmla="*/ 0 w 14829"/>
                <a:gd name="connsiteY0" fmla="*/ 0 h 9441"/>
                <a:gd name="connsiteX1" fmla="*/ 0 w 14829"/>
                <a:gd name="connsiteY1" fmla="*/ 0 h 9441"/>
                <a:gd name="connsiteX2" fmla="*/ 14829 w 14829"/>
                <a:gd name="connsiteY2" fmla="*/ 0 h 9441"/>
              </a:gdLst>
              <a:ahLst/>
              <a:cxnLst>
                <a:cxn ang="0">
                  <a:pos x="connsiteX0" y="connsiteY0"/>
                </a:cxn>
                <a:cxn ang="0">
                  <a:pos x="connsiteX1" y="connsiteY1"/>
                </a:cxn>
                <a:cxn ang="0">
                  <a:pos x="connsiteX2" y="connsiteY2"/>
                </a:cxn>
              </a:cxnLst>
              <a:rect l="l" t="t" r="r" b="b"/>
              <a:pathLst>
                <a:path w="14829" h="9441">
                  <a:moveTo>
                    <a:pt x="0" y="0"/>
                  </a:moveTo>
                  <a:lnTo>
                    <a:pt x="0" y="0"/>
                  </a:lnTo>
                  <a:lnTo>
                    <a:pt x="14829"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92" name="Freeform 1191">
              <a:extLst>
                <a:ext uri="{FF2B5EF4-FFF2-40B4-BE49-F238E27FC236}">
                  <a16:creationId xmlns:a16="http://schemas.microsoft.com/office/drawing/2014/main" id="{42FCB220-A3EC-DCFE-2FEB-7D46E8AB11D7}"/>
                </a:ext>
              </a:extLst>
            </p:cNvPr>
            <p:cNvSpPr/>
            <p:nvPr/>
          </p:nvSpPr>
          <p:spPr>
            <a:xfrm>
              <a:off x="7377193" y="1850317"/>
              <a:ext cx="10601" cy="18754"/>
            </a:xfrm>
            <a:custGeom>
              <a:avLst/>
              <a:gdLst>
                <a:gd name="connsiteX0" fmla="*/ 0 w 10226"/>
                <a:gd name="connsiteY0" fmla="*/ 0 h 19544"/>
                <a:gd name="connsiteX1" fmla="*/ 0 w 10226"/>
                <a:gd name="connsiteY1" fmla="*/ 0 h 19544"/>
                <a:gd name="connsiteX2" fmla="*/ 0 w 10226"/>
                <a:gd name="connsiteY2" fmla="*/ 19544 h 19544"/>
              </a:gdLst>
              <a:ahLst/>
              <a:cxnLst>
                <a:cxn ang="0">
                  <a:pos x="connsiteX0" y="connsiteY0"/>
                </a:cxn>
                <a:cxn ang="0">
                  <a:pos x="connsiteX1" y="connsiteY1"/>
                </a:cxn>
                <a:cxn ang="0">
                  <a:pos x="connsiteX2" y="connsiteY2"/>
                </a:cxn>
              </a:cxnLst>
              <a:rect l="l" t="t" r="r" b="b"/>
              <a:pathLst>
                <a:path w="10226" h="19544">
                  <a:moveTo>
                    <a:pt x="0" y="0"/>
                  </a:moveTo>
                  <a:lnTo>
                    <a:pt x="0" y="0"/>
                  </a:lnTo>
                  <a:lnTo>
                    <a:pt x="0" y="19544"/>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93" name="Freeform 1192">
              <a:extLst>
                <a:ext uri="{FF2B5EF4-FFF2-40B4-BE49-F238E27FC236}">
                  <a16:creationId xmlns:a16="http://schemas.microsoft.com/office/drawing/2014/main" id="{3AD018C5-865F-CCAC-C6F1-4065A181E788}"/>
                </a:ext>
              </a:extLst>
            </p:cNvPr>
            <p:cNvSpPr/>
            <p:nvPr/>
          </p:nvSpPr>
          <p:spPr>
            <a:xfrm>
              <a:off x="7509191" y="1873150"/>
              <a:ext cx="15373" cy="9060"/>
            </a:xfrm>
            <a:custGeom>
              <a:avLst/>
              <a:gdLst>
                <a:gd name="connsiteX0" fmla="*/ 0 w 14829"/>
                <a:gd name="connsiteY0" fmla="*/ 0 h 9441"/>
                <a:gd name="connsiteX1" fmla="*/ 0 w 14829"/>
                <a:gd name="connsiteY1" fmla="*/ 0 h 9441"/>
                <a:gd name="connsiteX2" fmla="*/ 14829 w 14829"/>
                <a:gd name="connsiteY2" fmla="*/ 0 h 9441"/>
              </a:gdLst>
              <a:ahLst/>
              <a:cxnLst>
                <a:cxn ang="0">
                  <a:pos x="connsiteX0" y="connsiteY0"/>
                </a:cxn>
                <a:cxn ang="0">
                  <a:pos x="connsiteX1" y="connsiteY1"/>
                </a:cxn>
                <a:cxn ang="0">
                  <a:pos x="connsiteX2" y="connsiteY2"/>
                </a:cxn>
              </a:cxnLst>
              <a:rect l="l" t="t" r="r" b="b"/>
              <a:pathLst>
                <a:path w="14829" h="9441">
                  <a:moveTo>
                    <a:pt x="0" y="0"/>
                  </a:moveTo>
                  <a:lnTo>
                    <a:pt x="0" y="0"/>
                  </a:lnTo>
                  <a:lnTo>
                    <a:pt x="14829"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94" name="Freeform 1193">
              <a:extLst>
                <a:ext uri="{FF2B5EF4-FFF2-40B4-BE49-F238E27FC236}">
                  <a16:creationId xmlns:a16="http://schemas.microsoft.com/office/drawing/2014/main" id="{A8A0F577-F3BC-AB9B-E743-B9ECC3C998B1}"/>
                </a:ext>
              </a:extLst>
            </p:cNvPr>
            <p:cNvSpPr/>
            <p:nvPr/>
          </p:nvSpPr>
          <p:spPr>
            <a:xfrm>
              <a:off x="7515341" y="1862820"/>
              <a:ext cx="10601" cy="20747"/>
            </a:xfrm>
            <a:custGeom>
              <a:avLst/>
              <a:gdLst>
                <a:gd name="connsiteX0" fmla="*/ 0 w 10226"/>
                <a:gd name="connsiteY0" fmla="*/ 0 h 21621"/>
                <a:gd name="connsiteX1" fmla="*/ 0 w 10226"/>
                <a:gd name="connsiteY1" fmla="*/ 0 h 21621"/>
                <a:gd name="connsiteX2" fmla="*/ 0 w 10226"/>
                <a:gd name="connsiteY2" fmla="*/ 21621 h 21621"/>
              </a:gdLst>
              <a:ahLst/>
              <a:cxnLst>
                <a:cxn ang="0">
                  <a:pos x="connsiteX0" y="connsiteY0"/>
                </a:cxn>
                <a:cxn ang="0">
                  <a:pos x="connsiteX1" y="connsiteY1"/>
                </a:cxn>
                <a:cxn ang="0">
                  <a:pos x="connsiteX2" y="connsiteY2"/>
                </a:cxn>
              </a:cxnLst>
              <a:rect l="l" t="t" r="r" b="b"/>
              <a:pathLst>
                <a:path w="10226" h="21621">
                  <a:moveTo>
                    <a:pt x="0" y="0"/>
                  </a:moveTo>
                  <a:lnTo>
                    <a:pt x="0" y="0"/>
                  </a:lnTo>
                  <a:lnTo>
                    <a:pt x="0" y="21621"/>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95" name="Freeform 1194">
              <a:extLst>
                <a:ext uri="{FF2B5EF4-FFF2-40B4-BE49-F238E27FC236}">
                  <a16:creationId xmlns:a16="http://schemas.microsoft.com/office/drawing/2014/main" id="{A2C7493B-8A99-DAE6-D3ED-A6B4BD51D894}"/>
                </a:ext>
              </a:extLst>
            </p:cNvPr>
            <p:cNvSpPr/>
            <p:nvPr/>
          </p:nvSpPr>
          <p:spPr>
            <a:xfrm>
              <a:off x="7671831" y="1910568"/>
              <a:ext cx="15373" cy="9060"/>
            </a:xfrm>
            <a:custGeom>
              <a:avLst/>
              <a:gdLst>
                <a:gd name="connsiteX0" fmla="*/ 0 w 14829"/>
                <a:gd name="connsiteY0" fmla="*/ 0 h 9441"/>
                <a:gd name="connsiteX1" fmla="*/ 0 w 14829"/>
                <a:gd name="connsiteY1" fmla="*/ 0 h 9441"/>
                <a:gd name="connsiteX2" fmla="*/ 14829 w 14829"/>
                <a:gd name="connsiteY2" fmla="*/ 0 h 9441"/>
              </a:gdLst>
              <a:ahLst/>
              <a:cxnLst>
                <a:cxn ang="0">
                  <a:pos x="connsiteX0" y="connsiteY0"/>
                </a:cxn>
                <a:cxn ang="0">
                  <a:pos x="connsiteX1" y="connsiteY1"/>
                </a:cxn>
                <a:cxn ang="0">
                  <a:pos x="connsiteX2" y="connsiteY2"/>
                </a:cxn>
              </a:cxnLst>
              <a:rect l="l" t="t" r="r" b="b"/>
              <a:pathLst>
                <a:path w="14829" h="9441">
                  <a:moveTo>
                    <a:pt x="0" y="0"/>
                  </a:moveTo>
                  <a:lnTo>
                    <a:pt x="0" y="0"/>
                  </a:lnTo>
                  <a:lnTo>
                    <a:pt x="14829"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96" name="Freeform 1195">
              <a:extLst>
                <a:ext uri="{FF2B5EF4-FFF2-40B4-BE49-F238E27FC236}">
                  <a16:creationId xmlns:a16="http://schemas.microsoft.com/office/drawing/2014/main" id="{71C90C0A-C7CD-B666-B2E9-6D186097C5AB}"/>
                </a:ext>
              </a:extLst>
            </p:cNvPr>
            <p:cNvSpPr/>
            <p:nvPr/>
          </p:nvSpPr>
          <p:spPr>
            <a:xfrm>
              <a:off x="7681055" y="1900149"/>
              <a:ext cx="10601" cy="20747"/>
            </a:xfrm>
            <a:custGeom>
              <a:avLst/>
              <a:gdLst>
                <a:gd name="connsiteX0" fmla="*/ 0 w 10226"/>
                <a:gd name="connsiteY0" fmla="*/ 0 h 21621"/>
                <a:gd name="connsiteX1" fmla="*/ 0 w 10226"/>
                <a:gd name="connsiteY1" fmla="*/ 0 h 21621"/>
                <a:gd name="connsiteX2" fmla="*/ 0 w 10226"/>
                <a:gd name="connsiteY2" fmla="*/ 21621 h 21621"/>
              </a:gdLst>
              <a:ahLst/>
              <a:cxnLst>
                <a:cxn ang="0">
                  <a:pos x="connsiteX0" y="connsiteY0"/>
                </a:cxn>
                <a:cxn ang="0">
                  <a:pos x="connsiteX1" y="connsiteY1"/>
                </a:cxn>
                <a:cxn ang="0">
                  <a:pos x="connsiteX2" y="connsiteY2"/>
                </a:cxn>
              </a:cxnLst>
              <a:rect l="l" t="t" r="r" b="b"/>
              <a:pathLst>
                <a:path w="10226" h="21621">
                  <a:moveTo>
                    <a:pt x="0" y="0"/>
                  </a:moveTo>
                  <a:lnTo>
                    <a:pt x="0" y="0"/>
                  </a:lnTo>
                  <a:lnTo>
                    <a:pt x="0" y="21621"/>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97" name="Freeform 1196">
              <a:extLst>
                <a:ext uri="{FF2B5EF4-FFF2-40B4-BE49-F238E27FC236}">
                  <a16:creationId xmlns:a16="http://schemas.microsoft.com/office/drawing/2014/main" id="{3274146D-3BD5-5C84-07E0-37364F376EEB}"/>
                </a:ext>
              </a:extLst>
            </p:cNvPr>
            <p:cNvSpPr/>
            <p:nvPr/>
          </p:nvSpPr>
          <p:spPr>
            <a:xfrm>
              <a:off x="7671831" y="1910568"/>
              <a:ext cx="15373" cy="9060"/>
            </a:xfrm>
            <a:custGeom>
              <a:avLst/>
              <a:gdLst>
                <a:gd name="connsiteX0" fmla="*/ 0 w 14829"/>
                <a:gd name="connsiteY0" fmla="*/ 0 h 9441"/>
                <a:gd name="connsiteX1" fmla="*/ 0 w 14829"/>
                <a:gd name="connsiteY1" fmla="*/ 0 h 9441"/>
                <a:gd name="connsiteX2" fmla="*/ 14829 w 14829"/>
                <a:gd name="connsiteY2" fmla="*/ 0 h 9441"/>
              </a:gdLst>
              <a:ahLst/>
              <a:cxnLst>
                <a:cxn ang="0">
                  <a:pos x="connsiteX0" y="connsiteY0"/>
                </a:cxn>
                <a:cxn ang="0">
                  <a:pos x="connsiteX1" y="connsiteY1"/>
                </a:cxn>
                <a:cxn ang="0">
                  <a:pos x="connsiteX2" y="connsiteY2"/>
                </a:cxn>
              </a:cxnLst>
              <a:rect l="l" t="t" r="r" b="b"/>
              <a:pathLst>
                <a:path w="14829" h="9441">
                  <a:moveTo>
                    <a:pt x="0" y="0"/>
                  </a:moveTo>
                  <a:lnTo>
                    <a:pt x="0" y="0"/>
                  </a:lnTo>
                  <a:lnTo>
                    <a:pt x="14829"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98" name="Freeform 1197">
              <a:extLst>
                <a:ext uri="{FF2B5EF4-FFF2-40B4-BE49-F238E27FC236}">
                  <a16:creationId xmlns:a16="http://schemas.microsoft.com/office/drawing/2014/main" id="{D51258EC-CBAC-3C99-BFD0-292607A8C7AD}"/>
                </a:ext>
              </a:extLst>
            </p:cNvPr>
            <p:cNvSpPr/>
            <p:nvPr/>
          </p:nvSpPr>
          <p:spPr>
            <a:xfrm>
              <a:off x="7681055" y="1900149"/>
              <a:ext cx="10601" cy="20747"/>
            </a:xfrm>
            <a:custGeom>
              <a:avLst/>
              <a:gdLst>
                <a:gd name="connsiteX0" fmla="*/ 0 w 10226"/>
                <a:gd name="connsiteY0" fmla="*/ 0 h 21621"/>
                <a:gd name="connsiteX1" fmla="*/ 0 w 10226"/>
                <a:gd name="connsiteY1" fmla="*/ 0 h 21621"/>
                <a:gd name="connsiteX2" fmla="*/ 0 w 10226"/>
                <a:gd name="connsiteY2" fmla="*/ 21621 h 21621"/>
              </a:gdLst>
              <a:ahLst/>
              <a:cxnLst>
                <a:cxn ang="0">
                  <a:pos x="connsiteX0" y="connsiteY0"/>
                </a:cxn>
                <a:cxn ang="0">
                  <a:pos x="connsiteX1" y="connsiteY1"/>
                </a:cxn>
                <a:cxn ang="0">
                  <a:pos x="connsiteX2" y="connsiteY2"/>
                </a:cxn>
              </a:cxnLst>
              <a:rect l="l" t="t" r="r" b="b"/>
              <a:pathLst>
                <a:path w="10226" h="21621">
                  <a:moveTo>
                    <a:pt x="0" y="0"/>
                  </a:moveTo>
                  <a:lnTo>
                    <a:pt x="0" y="0"/>
                  </a:lnTo>
                  <a:lnTo>
                    <a:pt x="0" y="21621"/>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199" name="Freeform 1198">
              <a:extLst>
                <a:ext uri="{FF2B5EF4-FFF2-40B4-BE49-F238E27FC236}">
                  <a16:creationId xmlns:a16="http://schemas.microsoft.com/office/drawing/2014/main" id="{FFB4A25F-6620-8458-DD07-908F5AF976B8}"/>
                </a:ext>
              </a:extLst>
            </p:cNvPr>
            <p:cNvSpPr/>
            <p:nvPr/>
          </p:nvSpPr>
          <p:spPr>
            <a:xfrm>
              <a:off x="7677980" y="1925064"/>
              <a:ext cx="15373" cy="9060"/>
            </a:xfrm>
            <a:custGeom>
              <a:avLst/>
              <a:gdLst>
                <a:gd name="connsiteX0" fmla="*/ 0 w 14829"/>
                <a:gd name="connsiteY0" fmla="*/ 0 h 9441"/>
                <a:gd name="connsiteX1" fmla="*/ 0 w 14829"/>
                <a:gd name="connsiteY1" fmla="*/ 0 h 9441"/>
                <a:gd name="connsiteX2" fmla="*/ 14829 w 14829"/>
                <a:gd name="connsiteY2" fmla="*/ 0 h 9441"/>
              </a:gdLst>
              <a:ahLst/>
              <a:cxnLst>
                <a:cxn ang="0">
                  <a:pos x="connsiteX0" y="connsiteY0"/>
                </a:cxn>
                <a:cxn ang="0">
                  <a:pos x="connsiteX1" y="connsiteY1"/>
                </a:cxn>
                <a:cxn ang="0">
                  <a:pos x="connsiteX2" y="connsiteY2"/>
                </a:cxn>
              </a:cxnLst>
              <a:rect l="l" t="t" r="r" b="b"/>
              <a:pathLst>
                <a:path w="14829" h="9441">
                  <a:moveTo>
                    <a:pt x="0" y="0"/>
                  </a:moveTo>
                  <a:lnTo>
                    <a:pt x="0" y="0"/>
                  </a:lnTo>
                  <a:lnTo>
                    <a:pt x="14829"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00" name="Freeform 1199">
              <a:extLst>
                <a:ext uri="{FF2B5EF4-FFF2-40B4-BE49-F238E27FC236}">
                  <a16:creationId xmlns:a16="http://schemas.microsoft.com/office/drawing/2014/main" id="{601FD176-458A-28E2-EAC2-1033732DDE1A}"/>
                </a:ext>
              </a:extLst>
            </p:cNvPr>
            <p:cNvSpPr/>
            <p:nvPr/>
          </p:nvSpPr>
          <p:spPr>
            <a:xfrm>
              <a:off x="7687204" y="1914736"/>
              <a:ext cx="10601" cy="18663"/>
            </a:xfrm>
            <a:custGeom>
              <a:avLst/>
              <a:gdLst>
                <a:gd name="connsiteX0" fmla="*/ 0 w 10226"/>
                <a:gd name="connsiteY0" fmla="*/ 0 h 19449"/>
                <a:gd name="connsiteX1" fmla="*/ 0 w 10226"/>
                <a:gd name="connsiteY1" fmla="*/ 0 h 19449"/>
                <a:gd name="connsiteX2" fmla="*/ 0 w 10226"/>
                <a:gd name="connsiteY2" fmla="*/ 19450 h 19449"/>
              </a:gdLst>
              <a:ahLst/>
              <a:cxnLst>
                <a:cxn ang="0">
                  <a:pos x="connsiteX0" y="connsiteY0"/>
                </a:cxn>
                <a:cxn ang="0">
                  <a:pos x="connsiteX1" y="connsiteY1"/>
                </a:cxn>
                <a:cxn ang="0">
                  <a:pos x="connsiteX2" y="connsiteY2"/>
                </a:cxn>
              </a:cxnLst>
              <a:rect l="l" t="t" r="r" b="b"/>
              <a:pathLst>
                <a:path w="10226" h="19449">
                  <a:moveTo>
                    <a:pt x="0" y="0"/>
                  </a:moveTo>
                  <a:lnTo>
                    <a:pt x="0" y="0"/>
                  </a:lnTo>
                  <a:lnTo>
                    <a:pt x="0" y="1945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01" name="Freeform 1200">
              <a:extLst>
                <a:ext uri="{FF2B5EF4-FFF2-40B4-BE49-F238E27FC236}">
                  <a16:creationId xmlns:a16="http://schemas.microsoft.com/office/drawing/2014/main" id="{B1F9B939-B862-A1E6-C6CF-963B398F07A3}"/>
                </a:ext>
              </a:extLst>
            </p:cNvPr>
            <p:cNvSpPr/>
            <p:nvPr/>
          </p:nvSpPr>
          <p:spPr>
            <a:xfrm>
              <a:off x="7803830" y="1937567"/>
              <a:ext cx="18341" cy="9060"/>
            </a:xfrm>
            <a:custGeom>
              <a:avLst/>
              <a:gdLst>
                <a:gd name="connsiteX0" fmla="*/ 0 w 17692"/>
                <a:gd name="connsiteY0" fmla="*/ 0 h 9441"/>
                <a:gd name="connsiteX1" fmla="*/ 0 w 17692"/>
                <a:gd name="connsiteY1" fmla="*/ 0 h 9441"/>
                <a:gd name="connsiteX2" fmla="*/ 17693 w 17692"/>
                <a:gd name="connsiteY2" fmla="*/ 0 h 9441"/>
              </a:gdLst>
              <a:ahLst/>
              <a:cxnLst>
                <a:cxn ang="0">
                  <a:pos x="connsiteX0" y="connsiteY0"/>
                </a:cxn>
                <a:cxn ang="0">
                  <a:pos x="connsiteX1" y="connsiteY1"/>
                </a:cxn>
                <a:cxn ang="0">
                  <a:pos x="connsiteX2" y="connsiteY2"/>
                </a:cxn>
              </a:cxnLst>
              <a:rect l="l" t="t" r="r" b="b"/>
              <a:pathLst>
                <a:path w="17692" h="9441">
                  <a:moveTo>
                    <a:pt x="0" y="0"/>
                  </a:moveTo>
                  <a:lnTo>
                    <a:pt x="0" y="0"/>
                  </a:lnTo>
                  <a:lnTo>
                    <a:pt x="17693"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02" name="Freeform 1201">
              <a:extLst>
                <a:ext uri="{FF2B5EF4-FFF2-40B4-BE49-F238E27FC236}">
                  <a16:creationId xmlns:a16="http://schemas.microsoft.com/office/drawing/2014/main" id="{ED0CB06C-2D4D-B0B5-AC8B-D62C71530E37}"/>
                </a:ext>
              </a:extLst>
            </p:cNvPr>
            <p:cNvSpPr/>
            <p:nvPr/>
          </p:nvSpPr>
          <p:spPr>
            <a:xfrm>
              <a:off x="7812948" y="1927148"/>
              <a:ext cx="10601" cy="20747"/>
            </a:xfrm>
            <a:custGeom>
              <a:avLst/>
              <a:gdLst>
                <a:gd name="connsiteX0" fmla="*/ 0 w 10226"/>
                <a:gd name="connsiteY0" fmla="*/ 0 h 21621"/>
                <a:gd name="connsiteX1" fmla="*/ 0 w 10226"/>
                <a:gd name="connsiteY1" fmla="*/ 0 h 21621"/>
                <a:gd name="connsiteX2" fmla="*/ 0 w 10226"/>
                <a:gd name="connsiteY2" fmla="*/ 21622 h 21621"/>
              </a:gdLst>
              <a:ahLst/>
              <a:cxnLst>
                <a:cxn ang="0">
                  <a:pos x="connsiteX0" y="connsiteY0"/>
                </a:cxn>
                <a:cxn ang="0">
                  <a:pos x="connsiteX1" y="connsiteY1"/>
                </a:cxn>
                <a:cxn ang="0">
                  <a:pos x="connsiteX2" y="connsiteY2"/>
                </a:cxn>
              </a:cxnLst>
              <a:rect l="l" t="t" r="r" b="b"/>
              <a:pathLst>
                <a:path w="10226" h="21621">
                  <a:moveTo>
                    <a:pt x="0" y="0"/>
                  </a:moveTo>
                  <a:lnTo>
                    <a:pt x="0" y="0"/>
                  </a:lnTo>
                  <a:lnTo>
                    <a:pt x="0" y="21622"/>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03" name="Freeform 1202">
              <a:extLst>
                <a:ext uri="{FF2B5EF4-FFF2-40B4-BE49-F238E27FC236}">
                  <a16:creationId xmlns:a16="http://schemas.microsoft.com/office/drawing/2014/main" id="{8C5DF025-60AA-C321-84DC-C3A3C36CAC01}"/>
                </a:ext>
              </a:extLst>
            </p:cNvPr>
            <p:cNvSpPr/>
            <p:nvPr/>
          </p:nvSpPr>
          <p:spPr>
            <a:xfrm>
              <a:off x="7816022" y="1937567"/>
              <a:ext cx="15373" cy="9060"/>
            </a:xfrm>
            <a:custGeom>
              <a:avLst/>
              <a:gdLst>
                <a:gd name="connsiteX0" fmla="*/ 0 w 14829"/>
                <a:gd name="connsiteY0" fmla="*/ 0 h 9441"/>
                <a:gd name="connsiteX1" fmla="*/ 0 w 14829"/>
                <a:gd name="connsiteY1" fmla="*/ 0 h 9441"/>
                <a:gd name="connsiteX2" fmla="*/ 14829 w 14829"/>
                <a:gd name="connsiteY2" fmla="*/ 0 h 9441"/>
              </a:gdLst>
              <a:ahLst/>
              <a:cxnLst>
                <a:cxn ang="0">
                  <a:pos x="connsiteX0" y="connsiteY0"/>
                </a:cxn>
                <a:cxn ang="0">
                  <a:pos x="connsiteX1" y="connsiteY1"/>
                </a:cxn>
                <a:cxn ang="0">
                  <a:pos x="connsiteX2" y="connsiteY2"/>
                </a:cxn>
              </a:cxnLst>
              <a:rect l="l" t="t" r="r" b="b"/>
              <a:pathLst>
                <a:path w="14829" h="9441">
                  <a:moveTo>
                    <a:pt x="0" y="0"/>
                  </a:moveTo>
                  <a:lnTo>
                    <a:pt x="0" y="0"/>
                  </a:lnTo>
                  <a:lnTo>
                    <a:pt x="14829"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04" name="Freeform 1203">
              <a:extLst>
                <a:ext uri="{FF2B5EF4-FFF2-40B4-BE49-F238E27FC236}">
                  <a16:creationId xmlns:a16="http://schemas.microsoft.com/office/drawing/2014/main" id="{A76720A3-DE6F-865B-2801-E3FA741023C1}"/>
                </a:ext>
              </a:extLst>
            </p:cNvPr>
            <p:cNvSpPr/>
            <p:nvPr/>
          </p:nvSpPr>
          <p:spPr>
            <a:xfrm>
              <a:off x="7825246" y="1927148"/>
              <a:ext cx="10601" cy="20747"/>
            </a:xfrm>
            <a:custGeom>
              <a:avLst/>
              <a:gdLst>
                <a:gd name="connsiteX0" fmla="*/ 0 w 10226"/>
                <a:gd name="connsiteY0" fmla="*/ 0 h 21621"/>
                <a:gd name="connsiteX1" fmla="*/ 0 w 10226"/>
                <a:gd name="connsiteY1" fmla="*/ 0 h 21621"/>
                <a:gd name="connsiteX2" fmla="*/ 0 w 10226"/>
                <a:gd name="connsiteY2" fmla="*/ 21622 h 21621"/>
              </a:gdLst>
              <a:ahLst/>
              <a:cxnLst>
                <a:cxn ang="0">
                  <a:pos x="connsiteX0" y="connsiteY0"/>
                </a:cxn>
                <a:cxn ang="0">
                  <a:pos x="connsiteX1" y="connsiteY1"/>
                </a:cxn>
                <a:cxn ang="0">
                  <a:pos x="connsiteX2" y="connsiteY2"/>
                </a:cxn>
              </a:cxnLst>
              <a:rect l="l" t="t" r="r" b="b"/>
              <a:pathLst>
                <a:path w="10226" h="21621">
                  <a:moveTo>
                    <a:pt x="0" y="0"/>
                  </a:moveTo>
                  <a:lnTo>
                    <a:pt x="0" y="0"/>
                  </a:lnTo>
                  <a:lnTo>
                    <a:pt x="0" y="21622"/>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05" name="Freeform 1204">
              <a:extLst>
                <a:ext uri="{FF2B5EF4-FFF2-40B4-BE49-F238E27FC236}">
                  <a16:creationId xmlns:a16="http://schemas.microsoft.com/office/drawing/2014/main" id="{FD0FCDD1-4E5D-1829-6AD8-F6AB6C0926D6}"/>
                </a:ext>
              </a:extLst>
            </p:cNvPr>
            <p:cNvSpPr/>
            <p:nvPr/>
          </p:nvSpPr>
          <p:spPr>
            <a:xfrm>
              <a:off x="7819097" y="1937567"/>
              <a:ext cx="15373" cy="9060"/>
            </a:xfrm>
            <a:custGeom>
              <a:avLst/>
              <a:gdLst>
                <a:gd name="connsiteX0" fmla="*/ 0 w 14829"/>
                <a:gd name="connsiteY0" fmla="*/ 0 h 9441"/>
                <a:gd name="connsiteX1" fmla="*/ 0 w 14829"/>
                <a:gd name="connsiteY1" fmla="*/ 0 h 9441"/>
                <a:gd name="connsiteX2" fmla="*/ 14829 w 14829"/>
                <a:gd name="connsiteY2" fmla="*/ 0 h 9441"/>
              </a:gdLst>
              <a:ahLst/>
              <a:cxnLst>
                <a:cxn ang="0">
                  <a:pos x="connsiteX0" y="connsiteY0"/>
                </a:cxn>
                <a:cxn ang="0">
                  <a:pos x="connsiteX1" y="connsiteY1"/>
                </a:cxn>
                <a:cxn ang="0">
                  <a:pos x="connsiteX2" y="connsiteY2"/>
                </a:cxn>
              </a:cxnLst>
              <a:rect l="l" t="t" r="r" b="b"/>
              <a:pathLst>
                <a:path w="14829" h="9441">
                  <a:moveTo>
                    <a:pt x="0" y="0"/>
                  </a:moveTo>
                  <a:lnTo>
                    <a:pt x="0" y="0"/>
                  </a:lnTo>
                  <a:lnTo>
                    <a:pt x="14829"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06" name="Freeform 1205">
              <a:extLst>
                <a:ext uri="{FF2B5EF4-FFF2-40B4-BE49-F238E27FC236}">
                  <a16:creationId xmlns:a16="http://schemas.microsoft.com/office/drawing/2014/main" id="{F4217C31-6201-301C-A5BE-A41D00A7A5AD}"/>
                </a:ext>
              </a:extLst>
            </p:cNvPr>
            <p:cNvSpPr/>
            <p:nvPr/>
          </p:nvSpPr>
          <p:spPr>
            <a:xfrm>
              <a:off x="7828321" y="1927148"/>
              <a:ext cx="10601" cy="20747"/>
            </a:xfrm>
            <a:custGeom>
              <a:avLst/>
              <a:gdLst>
                <a:gd name="connsiteX0" fmla="*/ 0 w 10226"/>
                <a:gd name="connsiteY0" fmla="*/ 0 h 21621"/>
                <a:gd name="connsiteX1" fmla="*/ 0 w 10226"/>
                <a:gd name="connsiteY1" fmla="*/ 0 h 21621"/>
                <a:gd name="connsiteX2" fmla="*/ 0 w 10226"/>
                <a:gd name="connsiteY2" fmla="*/ 21622 h 21621"/>
              </a:gdLst>
              <a:ahLst/>
              <a:cxnLst>
                <a:cxn ang="0">
                  <a:pos x="connsiteX0" y="connsiteY0"/>
                </a:cxn>
                <a:cxn ang="0">
                  <a:pos x="connsiteX1" y="connsiteY1"/>
                </a:cxn>
                <a:cxn ang="0">
                  <a:pos x="connsiteX2" y="connsiteY2"/>
                </a:cxn>
              </a:cxnLst>
              <a:rect l="l" t="t" r="r" b="b"/>
              <a:pathLst>
                <a:path w="10226" h="21621">
                  <a:moveTo>
                    <a:pt x="0" y="0"/>
                  </a:moveTo>
                  <a:lnTo>
                    <a:pt x="0" y="0"/>
                  </a:lnTo>
                  <a:lnTo>
                    <a:pt x="0" y="21622"/>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07" name="Freeform 1206">
              <a:extLst>
                <a:ext uri="{FF2B5EF4-FFF2-40B4-BE49-F238E27FC236}">
                  <a16:creationId xmlns:a16="http://schemas.microsoft.com/office/drawing/2014/main" id="{A02658C2-D222-587E-52F1-36E203B8F100}"/>
                </a:ext>
              </a:extLst>
            </p:cNvPr>
            <p:cNvSpPr/>
            <p:nvPr/>
          </p:nvSpPr>
          <p:spPr>
            <a:xfrm>
              <a:off x="7822171" y="1937567"/>
              <a:ext cx="15373" cy="9060"/>
            </a:xfrm>
            <a:custGeom>
              <a:avLst/>
              <a:gdLst>
                <a:gd name="connsiteX0" fmla="*/ 0 w 14829"/>
                <a:gd name="connsiteY0" fmla="*/ 0 h 9441"/>
                <a:gd name="connsiteX1" fmla="*/ 0 w 14829"/>
                <a:gd name="connsiteY1" fmla="*/ 0 h 9441"/>
                <a:gd name="connsiteX2" fmla="*/ 14829 w 14829"/>
                <a:gd name="connsiteY2" fmla="*/ 0 h 9441"/>
              </a:gdLst>
              <a:ahLst/>
              <a:cxnLst>
                <a:cxn ang="0">
                  <a:pos x="connsiteX0" y="connsiteY0"/>
                </a:cxn>
                <a:cxn ang="0">
                  <a:pos x="connsiteX1" y="connsiteY1"/>
                </a:cxn>
                <a:cxn ang="0">
                  <a:pos x="connsiteX2" y="connsiteY2"/>
                </a:cxn>
              </a:cxnLst>
              <a:rect l="l" t="t" r="r" b="b"/>
              <a:pathLst>
                <a:path w="14829" h="9441">
                  <a:moveTo>
                    <a:pt x="0" y="0"/>
                  </a:moveTo>
                  <a:lnTo>
                    <a:pt x="0" y="0"/>
                  </a:lnTo>
                  <a:lnTo>
                    <a:pt x="14829"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08" name="Freeform 1207">
              <a:extLst>
                <a:ext uri="{FF2B5EF4-FFF2-40B4-BE49-F238E27FC236}">
                  <a16:creationId xmlns:a16="http://schemas.microsoft.com/office/drawing/2014/main" id="{5FA64834-492F-9B61-8C68-E64EF8F59C53}"/>
                </a:ext>
              </a:extLst>
            </p:cNvPr>
            <p:cNvSpPr/>
            <p:nvPr/>
          </p:nvSpPr>
          <p:spPr>
            <a:xfrm>
              <a:off x="7828321" y="1927148"/>
              <a:ext cx="10601" cy="20747"/>
            </a:xfrm>
            <a:custGeom>
              <a:avLst/>
              <a:gdLst>
                <a:gd name="connsiteX0" fmla="*/ 0 w 10226"/>
                <a:gd name="connsiteY0" fmla="*/ 0 h 21621"/>
                <a:gd name="connsiteX1" fmla="*/ 0 w 10226"/>
                <a:gd name="connsiteY1" fmla="*/ 0 h 21621"/>
                <a:gd name="connsiteX2" fmla="*/ 0 w 10226"/>
                <a:gd name="connsiteY2" fmla="*/ 21622 h 21621"/>
              </a:gdLst>
              <a:ahLst/>
              <a:cxnLst>
                <a:cxn ang="0">
                  <a:pos x="connsiteX0" y="connsiteY0"/>
                </a:cxn>
                <a:cxn ang="0">
                  <a:pos x="connsiteX1" y="connsiteY1"/>
                </a:cxn>
                <a:cxn ang="0">
                  <a:pos x="connsiteX2" y="connsiteY2"/>
                </a:cxn>
              </a:cxnLst>
              <a:rect l="l" t="t" r="r" b="b"/>
              <a:pathLst>
                <a:path w="10226" h="21621">
                  <a:moveTo>
                    <a:pt x="0" y="0"/>
                  </a:moveTo>
                  <a:lnTo>
                    <a:pt x="0" y="0"/>
                  </a:lnTo>
                  <a:lnTo>
                    <a:pt x="0" y="21622"/>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09" name="Freeform 1208">
              <a:extLst>
                <a:ext uri="{FF2B5EF4-FFF2-40B4-BE49-F238E27FC236}">
                  <a16:creationId xmlns:a16="http://schemas.microsoft.com/office/drawing/2014/main" id="{AF05C388-B394-7CDF-DA52-49ECDE6D920C}"/>
                </a:ext>
              </a:extLst>
            </p:cNvPr>
            <p:cNvSpPr/>
            <p:nvPr/>
          </p:nvSpPr>
          <p:spPr>
            <a:xfrm>
              <a:off x="7828321" y="1954147"/>
              <a:ext cx="15373" cy="9060"/>
            </a:xfrm>
            <a:custGeom>
              <a:avLst/>
              <a:gdLst>
                <a:gd name="connsiteX0" fmla="*/ 0 w 14829"/>
                <a:gd name="connsiteY0" fmla="*/ 0 h 9441"/>
                <a:gd name="connsiteX1" fmla="*/ 0 w 14829"/>
                <a:gd name="connsiteY1" fmla="*/ 0 h 9441"/>
                <a:gd name="connsiteX2" fmla="*/ 14829 w 14829"/>
                <a:gd name="connsiteY2" fmla="*/ 0 h 9441"/>
              </a:gdLst>
              <a:ahLst/>
              <a:cxnLst>
                <a:cxn ang="0">
                  <a:pos x="connsiteX0" y="connsiteY0"/>
                </a:cxn>
                <a:cxn ang="0">
                  <a:pos x="connsiteX1" y="connsiteY1"/>
                </a:cxn>
                <a:cxn ang="0">
                  <a:pos x="connsiteX2" y="connsiteY2"/>
                </a:cxn>
              </a:cxnLst>
              <a:rect l="l" t="t" r="r" b="b"/>
              <a:pathLst>
                <a:path w="14829" h="9441">
                  <a:moveTo>
                    <a:pt x="0" y="0"/>
                  </a:moveTo>
                  <a:lnTo>
                    <a:pt x="0" y="0"/>
                  </a:lnTo>
                  <a:lnTo>
                    <a:pt x="14829"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10" name="Freeform 1209">
              <a:extLst>
                <a:ext uri="{FF2B5EF4-FFF2-40B4-BE49-F238E27FC236}">
                  <a16:creationId xmlns:a16="http://schemas.microsoft.com/office/drawing/2014/main" id="{FDFCADD5-C40C-C455-009C-DEB27847608B}"/>
                </a:ext>
              </a:extLst>
            </p:cNvPr>
            <p:cNvSpPr/>
            <p:nvPr/>
          </p:nvSpPr>
          <p:spPr>
            <a:xfrm>
              <a:off x="7834470" y="1943819"/>
              <a:ext cx="10601" cy="18663"/>
            </a:xfrm>
            <a:custGeom>
              <a:avLst/>
              <a:gdLst>
                <a:gd name="connsiteX0" fmla="*/ 0 w 10226"/>
                <a:gd name="connsiteY0" fmla="*/ 0 h 19449"/>
                <a:gd name="connsiteX1" fmla="*/ 0 w 10226"/>
                <a:gd name="connsiteY1" fmla="*/ 0 h 19449"/>
                <a:gd name="connsiteX2" fmla="*/ 0 w 10226"/>
                <a:gd name="connsiteY2" fmla="*/ 19450 h 19449"/>
              </a:gdLst>
              <a:ahLst/>
              <a:cxnLst>
                <a:cxn ang="0">
                  <a:pos x="connsiteX0" y="connsiteY0"/>
                </a:cxn>
                <a:cxn ang="0">
                  <a:pos x="connsiteX1" y="connsiteY1"/>
                </a:cxn>
                <a:cxn ang="0">
                  <a:pos x="connsiteX2" y="connsiteY2"/>
                </a:cxn>
              </a:cxnLst>
              <a:rect l="l" t="t" r="r" b="b"/>
              <a:pathLst>
                <a:path w="10226" h="19449">
                  <a:moveTo>
                    <a:pt x="0" y="0"/>
                  </a:moveTo>
                  <a:lnTo>
                    <a:pt x="0" y="0"/>
                  </a:lnTo>
                  <a:lnTo>
                    <a:pt x="0" y="1945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11" name="Freeform 1210">
              <a:extLst>
                <a:ext uri="{FF2B5EF4-FFF2-40B4-BE49-F238E27FC236}">
                  <a16:creationId xmlns:a16="http://schemas.microsoft.com/office/drawing/2014/main" id="{76854EBB-DCAD-6324-5792-2EB08EF04E41}"/>
                </a:ext>
              </a:extLst>
            </p:cNvPr>
            <p:cNvSpPr/>
            <p:nvPr/>
          </p:nvSpPr>
          <p:spPr>
            <a:xfrm>
              <a:off x="7831396" y="1968734"/>
              <a:ext cx="15373" cy="9060"/>
            </a:xfrm>
            <a:custGeom>
              <a:avLst/>
              <a:gdLst>
                <a:gd name="connsiteX0" fmla="*/ 0 w 14829"/>
                <a:gd name="connsiteY0" fmla="*/ 0 h 9441"/>
                <a:gd name="connsiteX1" fmla="*/ 0 w 14829"/>
                <a:gd name="connsiteY1" fmla="*/ 0 h 9441"/>
                <a:gd name="connsiteX2" fmla="*/ 14829 w 14829"/>
                <a:gd name="connsiteY2" fmla="*/ 0 h 9441"/>
              </a:gdLst>
              <a:ahLst/>
              <a:cxnLst>
                <a:cxn ang="0">
                  <a:pos x="connsiteX0" y="connsiteY0"/>
                </a:cxn>
                <a:cxn ang="0">
                  <a:pos x="connsiteX1" y="connsiteY1"/>
                </a:cxn>
                <a:cxn ang="0">
                  <a:pos x="connsiteX2" y="connsiteY2"/>
                </a:cxn>
              </a:cxnLst>
              <a:rect l="l" t="t" r="r" b="b"/>
              <a:pathLst>
                <a:path w="14829" h="9441">
                  <a:moveTo>
                    <a:pt x="0" y="0"/>
                  </a:moveTo>
                  <a:lnTo>
                    <a:pt x="0" y="0"/>
                  </a:lnTo>
                  <a:lnTo>
                    <a:pt x="14829"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12" name="Freeform 1211">
              <a:extLst>
                <a:ext uri="{FF2B5EF4-FFF2-40B4-BE49-F238E27FC236}">
                  <a16:creationId xmlns:a16="http://schemas.microsoft.com/office/drawing/2014/main" id="{442CFBD3-58CC-B5F9-D0CD-C1E8B1CCFE84}"/>
                </a:ext>
              </a:extLst>
            </p:cNvPr>
            <p:cNvSpPr/>
            <p:nvPr/>
          </p:nvSpPr>
          <p:spPr>
            <a:xfrm>
              <a:off x="7840620" y="1960399"/>
              <a:ext cx="10601" cy="18663"/>
            </a:xfrm>
            <a:custGeom>
              <a:avLst/>
              <a:gdLst>
                <a:gd name="connsiteX0" fmla="*/ 0 w 10226"/>
                <a:gd name="connsiteY0" fmla="*/ 0 h 19449"/>
                <a:gd name="connsiteX1" fmla="*/ 0 w 10226"/>
                <a:gd name="connsiteY1" fmla="*/ 0 h 19449"/>
                <a:gd name="connsiteX2" fmla="*/ 0 w 10226"/>
                <a:gd name="connsiteY2" fmla="*/ 19450 h 19449"/>
              </a:gdLst>
              <a:ahLst/>
              <a:cxnLst>
                <a:cxn ang="0">
                  <a:pos x="connsiteX0" y="connsiteY0"/>
                </a:cxn>
                <a:cxn ang="0">
                  <a:pos x="connsiteX1" y="connsiteY1"/>
                </a:cxn>
                <a:cxn ang="0">
                  <a:pos x="connsiteX2" y="connsiteY2"/>
                </a:cxn>
              </a:cxnLst>
              <a:rect l="l" t="t" r="r" b="b"/>
              <a:pathLst>
                <a:path w="10226" h="19449">
                  <a:moveTo>
                    <a:pt x="0" y="0"/>
                  </a:moveTo>
                  <a:lnTo>
                    <a:pt x="0" y="0"/>
                  </a:lnTo>
                  <a:lnTo>
                    <a:pt x="0" y="1945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13" name="Freeform 1212">
              <a:extLst>
                <a:ext uri="{FF2B5EF4-FFF2-40B4-BE49-F238E27FC236}">
                  <a16:creationId xmlns:a16="http://schemas.microsoft.com/office/drawing/2014/main" id="{8FF9A5D1-12D3-0B49-BF79-B9CBAA401D88}"/>
                </a:ext>
              </a:extLst>
            </p:cNvPr>
            <p:cNvSpPr/>
            <p:nvPr/>
          </p:nvSpPr>
          <p:spPr>
            <a:xfrm>
              <a:off x="7837545" y="1968734"/>
              <a:ext cx="15373" cy="9060"/>
            </a:xfrm>
            <a:custGeom>
              <a:avLst/>
              <a:gdLst>
                <a:gd name="connsiteX0" fmla="*/ 0 w 14829"/>
                <a:gd name="connsiteY0" fmla="*/ 0 h 9441"/>
                <a:gd name="connsiteX1" fmla="*/ 0 w 14829"/>
                <a:gd name="connsiteY1" fmla="*/ 0 h 9441"/>
                <a:gd name="connsiteX2" fmla="*/ 14829 w 14829"/>
                <a:gd name="connsiteY2" fmla="*/ 0 h 9441"/>
              </a:gdLst>
              <a:ahLst/>
              <a:cxnLst>
                <a:cxn ang="0">
                  <a:pos x="connsiteX0" y="connsiteY0"/>
                </a:cxn>
                <a:cxn ang="0">
                  <a:pos x="connsiteX1" y="connsiteY1"/>
                </a:cxn>
                <a:cxn ang="0">
                  <a:pos x="connsiteX2" y="connsiteY2"/>
                </a:cxn>
              </a:cxnLst>
              <a:rect l="l" t="t" r="r" b="b"/>
              <a:pathLst>
                <a:path w="14829" h="9441">
                  <a:moveTo>
                    <a:pt x="0" y="0"/>
                  </a:moveTo>
                  <a:lnTo>
                    <a:pt x="0" y="0"/>
                  </a:lnTo>
                  <a:lnTo>
                    <a:pt x="14829"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14" name="Freeform 1213">
              <a:extLst>
                <a:ext uri="{FF2B5EF4-FFF2-40B4-BE49-F238E27FC236}">
                  <a16:creationId xmlns:a16="http://schemas.microsoft.com/office/drawing/2014/main" id="{BC702BFD-565B-2572-1C5A-D81995F63CC1}"/>
                </a:ext>
              </a:extLst>
            </p:cNvPr>
            <p:cNvSpPr/>
            <p:nvPr/>
          </p:nvSpPr>
          <p:spPr>
            <a:xfrm>
              <a:off x="7843695" y="1960399"/>
              <a:ext cx="10601" cy="18663"/>
            </a:xfrm>
            <a:custGeom>
              <a:avLst/>
              <a:gdLst>
                <a:gd name="connsiteX0" fmla="*/ 0 w 10226"/>
                <a:gd name="connsiteY0" fmla="*/ 0 h 19449"/>
                <a:gd name="connsiteX1" fmla="*/ 0 w 10226"/>
                <a:gd name="connsiteY1" fmla="*/ 0 h 19449"/>
                <a:gd name="connsiteX2" fmla="*/ 0 w 10226"/>
                <a:gd name="connsiteY2" fmla="*/ 19450 h 19449"/>
              </a:gdLst>
              <a:ahLst/>
              <a:cxnLst>
                <a:cxn ang="0">
                  <a:pos x="connsiteX0" y="connsiteY0"/>
                </a:cxn>
                <a:cxn ang="0">
                  <a:pos x="connsiteX1" y="connsiteY1"/>
                </a:cxn>
                <a:cxn ang="0">
                  <a:pos x="connsiteX2" y="connsiteY2"/>
                </a:cxn>
              </a:cxnLst>
              <a:rect l="l" t="t" r="r" b="b"/>
              <a:pathLst>
                <a:path w="10226" h="19449">
                  <a:moveTo>
                    <a:pt x="0" y="0"/>
                  </a:moveTo>
                  <a:lnTo>
                    <a:pt x="0" y="0"/>
                  </a:lnTo>
                  <a:lnTo>
                    <a:pt x="0" y="1945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15" name="Freeform 1214">
              <a:extLst>
                <a:ext uri="{FF2B5EF4-FFF2-40B4-BE49-F238E27FC236}">
                  <a16:creationId xmlns:a16="http://schemas.microsoft.com/office/drawing/2014/main" id="{0C4A1C9B-D3AD-77E1-1AA3-27C1BDD11122}"/>
                </a:ext>
              </a:extLst>
            </p:cNvPr>
            <p:cNvSpPr/>
            <p:nvPr/>
          </p:nvSpPr>
          <p:spPr>
            <a:xfrm>
              <a:off x="7837545" y="1968734"/>
              <a:ext cx="15373" cy="9060"/>
            </a:xfrm>
            <a:custGeom>
              <a:avLst/>
              <a:gdLst>
                <a:gd name="connsiteX0" fmla="*/ 0 w 14829"/>
                <a:gd name="connsiteY0" fmla="*/ 0 h 9441"/>
                <a:gd name="connsiteX1" fmla="*/ 0 w 14829"/>
                <a:gd name="connsiteY1" fmla="*/ 0 h 9441"/>
                <a:gd name="connsiteX2" fmla="*/ 14829 w 14829"/>
                <a:gd name="connsiteY2" fmla="*/ 0 h 9441"/>
              </a:gdLst>
              <a:ahLst/>
              <a:cxnLst>
                <a:cxn ang="0">
                  <a:pos x="connsiteX0" y="connsiteY0"/>
                </a:cxn>
                <a:cxn ang="0">
                  <a:pos x="connsiteX1" y="connsiteY1"/>
                </a:cxn>
                <a:cxn ang="0">
                  <a:pos x="connsiteX2" y="connsiteY2"/>
                </a:cxn>
              </a:cxnLst>
              <a:rect l="l" t="t" r="r" b="b"/>
              <a:pathLst>
                <a:path w="14829" h="9441">
                  <a:moveTo>
                    <a:pt x="0" y="0"/>
                  </a:moveTo>
                  <a:lnTo>
                    <a:pt x="0" y="0"/>
                  </a:lnTo>
                  <a:lnTo>
                    <a:pt x="14829"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16" name="Freeform 1215">
              <a:extLst>
                <a:ext uri="{FF2B5EF4-FFF2-40B4-BE49-F238E27FC236}">
                  <a16:creationId xmlns:a16="http://schemas.microsoft.com/office/drawing/2014/main" id="{C54BBDAE-B921-A4FC-5298-55D5FE5710FF}"/>
                </a:ext>
              </a:extLst>
            </p:cNvPr>
            <p:cNvSpPr/>
            <p:nvPr/>
          </p:nvSpPr>
          <p:spPr>
            <a:xfrm>
              <a:off x="7846769" y="1960399"/>
              <a:ext cx="10601" cy="18663"/>
            </a:xfrm>
            <a:custGeom>
              <a:avLst/>
              <a:gdLst>
                <a:gd name="connsiteX0" fmla="*/ 0 w 10226"/>
                <a:gd name="connsiteY0" fmla="*/ 0 h 19449"/>
                <a:gd name="connsiteX1" fmla="*/ 0 w 10226"/>
                <a:gd name="connsiteY1" fmla="*/ 0 h 19449"/>
                <a:gd name="connsiteX2" fmla="*/ 0 w 10226"/>
                <a:gd name="connsiteY2" fmla="*/ 19450 h 19449"/>
              </a:gdLst>
              <a:ahLst/>
              <a:cxnLst>
                <a:cxn ang="0">
                  <a:pos x="connsiteX0" y="connsiteY0"/>
                </a:cxn>
                <a:cxn ang="0">
                  <a:pos x="connsiteX1" y="connsiteY1"/>
                </a:cxn>
                <a:cxn ang="0">
                  <a:pos x="connsiteX2" y="connsiteY2"/>
                </a:cxn>
              </a:cxnLst>
              <a:rect l="l" t="t" r="r" b="b"/>
              <a:pathLst>
                <a:path w="10226" h="19449">
                  <a:moveTo>
                    <a:pt x="0" y="0"/>
                  </a:moveTo>
                  <a:lnTo>
                    <a:pt x="0" y="0"/>
                  </a:lnTo>
                  <a:lnTo>
                    <a:pt x="0" y="1945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17" name="Freeform 1216">
              <a:extLst>
                <a:ext uri="{FF2B5EF4-FFF2-40B4-BE49-F238E27FC236}">
                  <a16:creationId xmlns:a16="http://schemas.microsoft.com/office/drawing/2014/main" id="{4AE218E7-0C7A-5224-0B2A-C1E867A2DAAE}"/>
                </a:ext>
              </a:extLst>
            </p:cNvPr>
            <p:cNvSpPr/>
            <p:nvPr/>
          </p:nvSpPr>
          <p:spPr>
            <a:xfrm>
              <a:off x="7859068" y="1968734"/>
              <a:ext cx="15267" cy="9060"/>
            </a:xfrm>
            <a:custGeom>
              <a:avLst/>
              <a:gdLst>
                <a:gd name="connsiteX0" fmla="*/ 0 w 14726"/>
                <a:gd name="connsiteY0" fmla="*/ 0 h 9441"/>
                <a:gd name="connsiteX1" fmla="*/ 0 w 14726"/>
                <a:gd name="connsiteY1" fmla="*/ 0 h 9441"/>
                <a:gd name="connsiteX2" fmla="*/ 14727 w 14726"/>
                <a:gd name="connsiteY2" fmla="*/ 0 h 9441"/>
              </a:gdLst>
              <a:ahLst/>
              <a:cxnLst>
                <a:cxn ang="0">
                  <a:pos x="connsiteX0" y="connsiteY0"/>
                </a:cxn>
                <a:cxn ang="0">
                  <a:pos x="connsiteX1" y="connsiteY1"/>
                </a:cxn>
                <a:cxn ang="0">
                  <a:pos x="connsiteX2" y="connsiteY2"/>
                </a:cxn>
              </a:cxnLst>
              <a:rect l="l" t="t" r="r" b="b"/>
              <a:pathLst>
                <a:path w="14726" h="9441">
                  <a:moveTo>
                    <a:pt x="0" y="0"/>
                  </a:moveTo>
                  <a:lnTo>
                    <a:pt x="0" y="0"/>
                  </a:lnTo>
                  <a:lnTo>
                    <a:pt x="14727"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18" name="Freeform 1217">
              <a:extLst>
                <a:ext uri="{FF2B5EF4-FFF2-40B4-BE49-F238E27FC236}">
                  <a16:creationId xmlns:a16="http://schemas.microsoft.com/office/drawing/2014/main" id="{D2146A29-6EB2-C178-C66F-7271BB880104}"/>
                </a:ext>
              </a:extLst>
            </p:cNvPr>
            <p:cNvSpPr/>
            <p:nvPr/>
          </p:nvSpPr>
          <p:spPr>
            <a:xfrm>
              <a:off x="7865111" y="1960399"/>
              <a:ext cx="10601" cy="18663"/>
            </a:xfrm>
            <a:custGeom>
              <a:avLst/>
              <a:gdLst>
                <a:gd name="connsiteX0" fmla="*/ 0 w 10226"/>
                <a:gd name="connsiteY0" fmla="*/ 0 h 19449"/>
                <a:gd name="connsiteX1" fmla="*/ 0 w 10226"/>
                <a:gd name="connsiteY1" fmla="*/ 0 h 19449"/>
                <a:gd name="connsiteX2" fmla="*/ 0 w 10226"/>
                <a:gd name="connsiteY2" fmla="*/ 19450 h 19449"/>
              </a:gdLst>
              <a:ahLst/>
              <a:cxnLst>
                <a:cxn ang="0">
                  <a:pos x="connsiteX0" y="connsiteY0"/>
                </a:cxn>
                <a:cxn ang="0">
                  <a:pos x="connsiteX1" y="connsiteY1"/>
                </a:cxn>
                <a:cxn ang="0">
                  <a:pos x="connsiteX2" y="connsiteY2"/>
                </a:cxn>
              </a:cxnLst>
              <a:rect l="l" t="t" r="r" b="b"/>
              <a:pathLst>
                <a:path w="10226" h="19449">
                  <a:moveTo>
                    <a:pt x="0" y="0"/>
                  </a:moveTo>
                  <a:lnTo>
                    <a:pt x="0" y="0"/>
                  </a:lnTo>
                  <a:lnTo>
                    <a:pt x="0" y="1945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19" name="Freeform 1218">
              <a:extLst>
                <a:ext uri="{FF2B5EF4-FFF2-40B4-BE49-F238E27FC236}">
                  <a16:creationId xmlns:a16="http://schemas.microsoft.com/office/drawing/2014/main" id="{2A093580-9F26-6473-638C-B6D127A5E5D1}"/>
                </a:ext>
              </a:extLst>
            </p:cNvPr>
            <p:cNvSpPr/>
            <p:nvPr/>
          </p:nvSpPr>
          <p:spPr>
            <a:xfrm>
              <a:off x="7966469" y="1968734"/>
              <a:ext cx="15267" cy="9060"/>
            </a:xfrm>
            <a:custGeom>
              <a:avLst/>
              <a:gdLst>
                <a:gd name="connsiteX0" fmla="*/ 0 w 14726"/>
                <a:gd name="connsiteY0" fmla="*/ 0 h 9441"/>
                <a:gd name="connsiteX1" fmla="*/ 0 w 14726"/>
                <a:gd name="connsiteY1" fmla="*/ 0 h 9441"/>
                <a:gd name="connsiteX2" fmla="*/ 14727 w 14726"/>
                <a:gd name="connsiteY2" fmla="*/ 0 h 9441"/>
              </a:gdLst>
              <a:ahLst/>
              <a:cxnLst>
                <a:cxn ang="0">
                  <a:pos x="connsiteX0" y="connsiteY0"/>
                </a:cxn>
                <a:cxn ang="0">
                  <a:pos x="connsiteX1" y="connsiteY1"/>
                </a:cxn>
                <a:cxn ang="0">
                  <a:pos x="connsiteX2" y="connsiteY2"/>
                </a:cxn>
              </a:cxnLst>
              <a:rect l="l" t="t" r="r" b="b"/>
              <a:pathLst>
                <a:path w="14726" h="9441">
                  <a:moveTo>
                    <a:pt x="0" y="0"/>
                  </a:moveTo>
                  <a:lnTo>
                    <a:pt x="0" y="0"/>
                  </a:lnTo>
                  <a:lnTo>
                    <a:pt x="14727"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20" name="Freeform 1219">
              <a:extLst>
                <a:ext uri="{FF2B5EF4-FFF2-40B4-BE49-F238E27FC236}">
                  <a16:creationId xmlns:a16="http://schemas.microsoft.com/office/drawing/2014/main" id="{974FF200-1BAD-1C55-6AEE-04C1DB58C467}"/>
                </a:ext>
              </a:extLst>
            </p:cNvPr>
            <p:cNvSpPr/>
            <p:nvPr/>
          </p:nvSpPr>
          <p:spPr>
            <a:xfrm>
              <a:off x="7975587" y="1960399"/>
              <a:ext cx="10601" cy="18663"/>
            </a:xfrm>
            <a:custGeom>
              <a:avLst/>
              <a:gdLst>
                <a:gd name="connsiteX0" fmla="*/ 0 w 10226"/>
                <a:gd name="connsiteY0" fmla="*/ 0 h 19449"/>
                <a:gd name="connsiteX1" fmla="*/ 0 w 10226"/>
                <a:gd name="connsiteY1" fmla="*/ 0 h 19449"/>
                <a:gd name="connsiteX2" fmla="*/ 0 w 10226"/>
                <a:gd name="connsiteY2" fmla="*/ 19450 h 19449"/>
              </a:gdLst>
              <a:ahLst/>
              <a:cxnLst>
                <a:cxn ang="0">
                  <a:pos x="connsiteX0" y="connsiteY0"/>
                </a:cxn>
                <a:cxn ang="0">
                  <a:pos x="connsiteX1" y="connsiteY1"/>
                </a:cxn>
                <a:cxn ang="0">
                  <a:pos x="connsiteX2" y="connsiteY2"/>
                </a:cxn>
              </a:cxnLst>
              <a:rect l="l" t="t" r="r" b="b"/>
              <a:pathLst>
                <a:path w="10226" h="19449">
                  <a:moveTo>
                    <a:pt x="0" y="0"/>
                  </a:moveTo>
                  <a:lnTo>
                    <a:pt x="0" y="0"/>
                  </a:lnTo>
                  <a:lnTo>
                    <a:pt x="0" y="1945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21" name="Freeform 1220">
              <a:extLst>
                <a:ext uri="{FF2B5EF4-FFF2-40B4-BE49-F238E27FC236}">
                  <a16:creationId xmlns:a16="http://schemas.microsoft.com/office/drawing/2014/main" id="{FD7683E5-84FC-59A0-96B4-C597976B1E73}"/>
                </a:ext>
              </a:extLst>
            </p:cNvPr>
            <p:cNvSpPr/>
            <p:nvPr/>
          </p:nvSpPr>
          <p:spPr>
            <a:xfrm>
              <a:off x="7969543" y="1968734"/>
              <a:ext cx="15267" cy="9060"/>
            </a:xfrm>
            <a:custGeom>
              <a:avLst/>
              <a:gdLst>
                <a:gd name="connsiteX0" fmla="*/ 0 w 14726"/>
                <a:gd name="connsiteY0" fmla="*/ 0 h 9441"/>
                <a:gd name="connsiteX1" fmla="*/ 0 w 14726"/>
                <a:gd name="connsiteY1" fmla="*/ 0 h 9441"/>
                <a:gd name="connsiteX2" fmla="*/ 14727 w 14726"/>
                <a:gd name="connsiteY2" fmla="*/ 0 h 9441"/>
              </a:gdLst>
              <a:ahLst/>
              <a:cxnLst>
                <a:cxn ang="0">
                  <a:pos x="connsiteX0" y="connsiteY0"/>
                </a:cxn>
                <a:cxn ang="0">
                  <a:pos x="connsiteX1" y="connsiteY1"/>
                </a:cxn>
                <a:cxn ang="0">
                  <a:pos x="connsiteX2" y="connsiteY2"/>
                </a:cxn>
              </a:cxnLst>
              <a:rect l="l" t="t" r="r" b="b"/>
              <a:pathLst>
                <a:path w="14726" h="9441">
                  <a:moveTo>
                    <a:pt x="0" y="0"/>
                  </a:moveTo>
                  <a:lnTo>
                    <a:pt x="0" y="0"/>
                  </a:lnTo>
                  <a:lnTo>
                    <a:pt x="14727"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22" name="Freeform 1221">
              <a:extLst>
                <a:ext uri="{FF2B5EF4-FFF2-40B4-BE49-F238E27FC236}">
                  <a16:creationId xmlns:a16="http://schemas.microsoft.com/office/drawing/2014/main" id="{520242EF-2D1C-0505-1B03-5771D65B8F73}"/>
                </a:ext>
              </a:extLst>
            </p:cNvPr>
            <p:cNvSpPr/>
            <p:nvPr/>
          </p:nvSpPr>
          <p:spPr>
            <a:xfrm>
              <a:off x="7978661" y="1960399"/>
              <a:ext cx="10601" cy="18663"/>
            </a:xfrm>
            <a:custGeom>
              <a:avLst/>
              <a:gdLst>
                <a:gd name="connsiteX0" fmla="*/ 0 w 10226"/>
                <a:gd name="connsiteY0" fmla="*/ 0 h 19449"/>
                <a:gd name="connsiteX1" fmla="*/ 0 w 10226"/>
                <a:gd name="connsiteY1" fmla="*/ 0 h 19449"/>
                <a:gd name="connsiteX2" fmla="*/ 0 w 10226"/>
                <a:gd name="connsiteY2" fmla="*/ 19450 h 19449"/>
              </a:gdLst>
              <a:ahLst/>
              <a:cxnLst>
                <a:cxn ang="0">
                  <a:pos x="connsiteX0" y="connsiteY0"/>
                </a:cxn>
                <a:cxn ang="0">
                  <a:pos x="connsiteX1" y="connsiteY1"/>
                </a:cxn>
                <a:cxn ang="0">
                  <a:pos x="connsiteX2" y="connsiteY2"/>
                </a:cxn>
              </a:cxnLst>
              <a:rect l="l" t="t" r="r" b="b"/>
              <a:pathLst>
                <a:path w="10226" h="19449">
                  <a:moveTo>
                    <a:pt x="0" y="0"/>
                  </a:moveTo>
                  <a:lnTo>
                    <a:pt x="0" y="0"/>
                  </a:lnTo>
                  <a:lnTo>
                    <a:pt x="0" y="1945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23" name="Freeform 1222">
              <a:extLst>
                <a:ext uri="{FF2B5EF4-FFF2-40B4-BE49-F238E27FC236}">
                  <a16:creationId xmlns:a16="http://schemas.microsoft.com/office/drawing/2014/main" id="{290492A6-85B0-21DF-C208-711211327FF2}"/>
                </a:ext>
              </a:extLst>
            </p:cNvPr>
            <p:cNvSpPr/>
            <p:nvPr/>
          </p:nvSpPr>
          <p:spPr>
            <a:xfrm>
              <a:off x="7972618" y="1968734"/>
              <a:ext cx="15267" cy="9060"/>
            </a:xfrm>
            <a:custGeom>
              <a:avLst/>
              <a:gdLst>
                <a:gd name="connsiteX0" fmla="*/ 0 w 14726"/>
                <a:gd name="connsiteY0" fmla="*/ 0 h 9441"/>
                <a:gd name="connsiteX1" fmla="*/ 0 w 14726"/>
                <a:gd name="connsiteY1" fmla="*/ 0 h 9441"/>
                <a:gd name="connsiteX2" fmla="*/ 14727 w 14726"/>
                <a:gd name="connsiteY2" fmla="*/ 0 h 9441"/>
              </a:gdLst>
              <a:ahLst/>
              <a:cxnLst>
                <a:cxn ang="0">
                  <a:pos x="connsiteX0" y="connsiteY0"/>
                </a:cxn>
                <a:cxn ang="0">
                  <a:pos x="connsiteX1" y="connsiteY1"/>
                </a:cxn>
                <a:cxn ang="0">
                  <a:pos x="connsiteX2" y="connsiteY2"/>
                </a:cxn>
              </a:cxnLst>
              <a:rect l="l" t="t" r="r" b="b"/>
              <a:pathLst>
                <a:path w="14726" h="9441">
                  <a:moveTo>
                    <a:pt x="0" y="0"/>
                  </a:moveTo>
                  <a:lnTo>
                    <a:pt x="0" y="0"/>
                  </a:lnTo>
                  <a:lnTo>
                    <a:pt x="14727"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24" name="Freeform 1223">
              <a:extLst>
                <a:ext uri="{FF2B5EF4-FFF2-40B4-BE49-F238E27FC236}">
                  <a16:creationId xmlns:a16="http://schemas.microsoft.com/office/drawing/2014/main" id="{414E2961-83CB-E014-7898-CDDA96547E7A}"/>
                </a:ext>
              </a:extLst>
            </p:cNvPr>
            <p:cNvSpPr/>
            <p:nvPr/>
          </p:nvSpPr>
          <p:spPr>
            <a:xfrm>
              <a:off x="7981736" y="1960399"/>
              <a:ext cx="10601" cy="18663"/>
            </a:xfrm>
            <a:custGeom>
              <a:avLst/>
              <a:gdLst>
                <a:gd name="connsiteX0" fmla="*/ 0 w 10226"/>
                <a:gd name="connsiteY0" fmla="*/ 0 h 19449"/>
                <a:gd name="connsiteX1" fmla="*/ 0 w 10226"/>
                <a:gd name="connsiteY1" fmla="*/ 0 h 19449"/>
                <a:gd name="connsiteX2" fmla="*/ 0 w 10226"/>
                <a:gd name="connsiteY2" fmla="*/ 19450 h 19449"/>
              </a:gdLst>
              <a:ahLst/>
              <a:cxnLst>
                <a:cxn ang="0">
                  <a:pos x="connsiteX0" y="connsiteY0"/>
                </a:cxn>
                <a:cxn ang="0">
                  <a:pos x="connsiteX1" y="connsiteY1"/>
                </a:cxn>
                <a:cxn ang="0">
                  <a:pos x="connsiteX2" y="connsiteY2"/>
                </a:cxn>
              </a:cxnLst>
              <a:rect l="l" t="t" r="r" b="b"/>
              <a:pathLst>
                <a:path w="10226" h="19449">
                  <a:moveTo>
                    <a:pt x="0" y="0"/>
                  </a:moveTo>
                  <a:lnTo>
                    <a:pt x="0" y="0"/>
                  </a:lnTo>
                  <a:lnTo>
                    <a:pt x="0" y="1945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25" name="Freeform 1224">
              <a:extLst>
                <a:ext uri="{FF2B5EF4-FFF2-40B4-BE49-F238E27FC236}">
                  <a16:creationId xmlns:a16="http://schemas.microsoft.com/office/drawing/2014/main" id="{82BB1C2F-066C-D1F7-9D32-31F891CFB74F}"/>
                </a:ext>
              </a:extLst>
            </p:cNvPr>
            <p:cNvSpPr/>
            <p:nvPr/>
          </p:nvSpPr>
          <p:spPr>
            <a:xfrm>
              <a:off x="7975587" y="1968734"/>
              <a:ext cx="15373" cy="9060"/>
            </a:xfrm>
            <a:custGeom>
              <a:avLst/>
              <a:gdLst>
                <a:gd name="connsiteX0" fmla="*/ 0 w 14829"/>
                <a:gd name="connsiteY0" fmla="*/ 0 h 9441"/>
                <a:gd name="connsiteX1" fmla="*/ 0 w 14829"/>
                <a:gd name="connsiteY1" fmla="*/ 0 h 9441"/>
                <a:gd name="connsiteX2" fmla="*/ 14829 w 14829"/>
                <a:gd name="connsiteY2" fmla="*/ 0 h 9441"/>
              </a:gdLst>
              <a:ahLst/>
              <a:cxnLst>
                <a:cxn ang="0">
                  <a:pos x="connsiteX0" y="connsiteY0"/>
                </a:cxn>
                <a:cxn ang="0">
                  <a:pos x="connsiteX1" y="connsiteY1"/>
                </a:cxn>
                <a:cxn ang="0">
                  <a:pos x="connsiteX2" y="connsiteY2"/>
                </a:cxn>
              </a:cxnLst>
              <a:rect l="l" t="t" r="r" b="b"/>
              <a:pathLst>
                <a:path w="14829" h="9441">
                  <a:moveTo>
                    <a:pt x="0" y="0"/>
                  </a:moveTo>
                  <a:lnTo>
                    <a:pt x="0" y="0"/>
                  </a:lnTo>
                  <a:lnTo>
                    <a:pt x="14829"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26" name="Freeform 1225">
              <a:extLst>
                <a:ext uri="{FF2B5EF4-FFF2-40B4-BE49-F238E27FC236}">
                  <a16:creationId xmlns:a16="http://schemas.microsoft.com/office/drawing/2014/main" id="{B2890BB8-C6AD-FBD0-0FD4-1E80FD2CBACE}"/>
                </a:ext>
              </a:extLst>
            </p:cNvPr>
            <p:cNvSpPr/>
            <p:nvPr/>
          </p:nvSpPr>
          <p:spPr>
            <a:xfrm>
              <a:off x="7981736" y="1960399"/>
              <a:ext cx="10601" cy="18663"/>
            </a:xfrm>
            <a:custGeom>
              <a:avLst/>
              <a:gdLst>
                <a:gd name="connsiteX0" fmla="*/ 0 w 10226"/>
                <a:gd name="connsiteY0" fmla="*/ 0 h 19449"/>
                <a:gd name="connsiteX1" fmla="*/ 0 w 10226"/>
                <a:gd name="connsiteY1" fmla="*/ 0 h 19449"/>
                <a:gd name="connsiteX2" fmla="*/ 0 w 10226"/>
                <a:gd name="connsiteY2" fmla="*/ 19450 h 19449"/>
              </a:gdLst>
              <a:ahLst/>
              <a:cxnLst>
                <a:cxn ang="0">
                  <a:pos x="connsiteX0" y="connsiteY0"/>
                </a:cxn>
                <a:cxn ang="0">
                  <a:pos x="connsiteX1" y="connsiteY1"/>
                </a:cxn>
                <a:cxn ang="0">
                  <a:pos x="connsiteX2" y="connsiteY2"/>
                </a:cxn>
              </a:cxnLst>
              <a:rect l="l" t="t" r="r" b="b"/>
              <a:pathLst>
                <a:path w="10226" h="19449">
                  <a:moveTo>
                    <a:pt x="0" y="0"/>
                  </a:moveTo>
                  <a:lnTo>
                    <a:pt x="0" y="0"/>
                  </a:lnTo>
                  <a:lnTo>
                    <a:pt x="0" y="1945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27" name="Freeform 1226">
              <a:extLst>
                <a:ext uri="{FF2B5EF4-FFF2-40B4-BE49-F238E27FC236}">
                  <a16:creationId xmlns:a16="http://schemas.microsoft.com/office/drawing/2014/main" id="{702AB634-06C7-E89A-1486-CEBE82CBA169}"/>
                </a:ext>
              </a:extLst>
            </p:cNvPr>
            <p:cNvSpPr/>
            <p:nvPr/>
          </p:nvSpPr>
          <p:spPr>
            <a:xfrm>
              <a:off x="7975587" y="1968734"/>
              <a:ext cx="15373" cy="9060"/>
            </a:xfrm>
            <a:custGeom>
              <a:avLst/>
              <a:gdLst>
                <a:gd name="connsiteX0" fmla="*/ 0 w 14829"/>
                <a:gd name="connsiteY0" fmla="*/ 0 h 9441"/>
                <a:gd name="connsiteX1" fmla="*/ 0 w 14829"/>
                <a:gd name="connsiteY1" fmla="*/ 0 h 9441"/>
                <a:gd name="connsiteX2" fmla="*/ 14829 w 14829"/>
                <a:gd name="connsiteY2" fmla="*/ 0 h 9441"/>
              </a:gdLst>
              <a:ahLst/>
              <a:cxnLst>
                <a:cxn ang="0">
                  <a:pos x="connsiteX0" y="connsiteY0"/>
                </a:cxn>
                <a:cxn ang="0">
                  <a:pos x="connsiteX1" y="connsiteY1"/>
                </a:cxn>
                <a:cxn ang="0">
                  <a:pos x="connsiteX2" y="connsiteY2"/>
                </a:cxn>
              </a:cxnLst>
              <a:rect l="l" t="t" r="r" b="b"/>
              <a:pathLst>
                <a:path w="14829" h="9441">
                  <a:moveTo>
                    <a:pt x="0" y="0"/>
                  </a:moveTo>
                  <a:lnTo>
                    <a:pt x="0" y="0"/>
                  </a:lnTo>
                  <a:lnTo>
                    <a:pt x="14829"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28" name="Freeform 1227">
              <a:extLst>
                <a:ext uri="{FF2B5EF4-FFF2-40B4-BE49-F238E27FC236}">
                  <a16:creationId xmlns:a16="http://schemas.microsoft.com/office/drawing/2014/main" id="{1EF1F620-F93A-A779-B418-92A256D08F36}"/>
                </a:ext>
              </a:extLst>
            </p:cNvPr>
            <p:cNvSpPr/>
            <p:nvPr/>
          </p:nvSpPr>
          <p:spPr>
            <a:xfrm>
              <a:off x="7981736" y="1960399"/>
              <a:ext cx="10601" cy="18663"/>
            </a:xfrm>
            <a:custGeom>
              <a:avLst/>
              <a:gdLst>
                <a:gd name="connsiteX0" fmla="*/ 0 w 10226"/>
                <a:gd name="connsiteY0" fmla="*/ 0 h 19449"/>
                <a:gd name="connsiteX1" fmla="*/ 0 w 10226"/>
                <a:gd name="connsiteY1" fmla="*/ 0 h 19449"/>
                <a:gd name="connsiteX2" fmla="*/ 0 w 10226"/>
                <a:gd name="connsiteY2" fmla="*/ 19450 h 19449"/>
              </a:gdLst>
              <a:ahLst/>
              <a:cxnLst>
                <a:cxn ang="0">
                  <a:pos x="connsiteX0" y="connsiteY0"/>
                </a:cxn>
                <a:cxn ang="0">
                  <a:pos x="connsiteX1" y="connsiteY1"/>
                </a:cxn>
                <a:cxn ang="0">
                  <a:pos x="connsiteX2" y="connsiteY2"/>
                </a:cxn>
              </a:cxnLst>
              <a:rect l="l" t="t" r="r" b="b"/>
              <a:pathLst>
                <a:path w="10226" h="19449">
                  <a:moveTo>
                    <a:pt x="0" y="0"/>
                  </a:moveTo>
                  <a:lnTo>
                    <a:pt x="0" y="0"/>
                  </a:lnTo>
                  <a:lnTo>
                    <a:pt x="0" y="1945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29" name="Freeform 1228">
              <a:extLst>
                <a:ext uri="{FF2B5EF4-FFF2-40B4-BE49-F238E27FC236}">
                  <a16:creationId xmlns:a16="http://schemas.microsoft.com/office/drawing/2014/main" id="{F93204A7-6E23-27C3-420B-AF6095F74FC7}"/>
                </a:ext>
              </a:extLst>
            </p:cNvPr>
            <p:cNvSpPr/>
            <p:nvPr/>
          </p:nvSpPr>
          <p:spPr>
            <a:xfrm>
              <a:off x="7978661" y="1993650"/>
              <a:ext cx="18447" cy="9060"/>
            </a:xfrm>
            <a:custGeom>
              <a:avLst/>
              <a:gdLst>
                <a:gd name="connsiteX0" fmla="*/ 0 w 17794"/>
                <a:gd name="connsiteY0" fmla="*/ 0 h 9441"/>
                <a:gd name="connsiteX1" fmla="*/ 0 w 17794"/>
                <a:gd name="connsiteY1" fmla="*/ 0 h 9441"/>
                <a:gd name="connsiteX2" fmla="*/ 17795 w 17794"/>
                <a:gd name="connsiteY2" fmla="*/ 0 h 9441"/>
              </a:gdLst>
              <a:ahLst/>
              <a:cxnLst>
                <a:cxn ang="0">
                  <a:pos x="connsiteX0" y="connsiteY0"/>
                </a:cxn>
                <a:cxn ang="0">
                  <a:pos x="connsiteX1" y="connsiteY1"/>
                </a:cxn>
                <a:cxn ang="0">
                  <a:pos x="connsiteX2" y="connsiteY2"/>
                </a:cxn>
              </a:cxnLst>
              <a:rect l="l" t="t" r="r" b="b"/>
              <a:pathLst>
                <a:path w="17794" h="9441">
                  <a:moveTo>
                    <a:pt x="0" y="0"/>
                  </a:moveTo>
                  <a:lnTo>
                    <a:pt x="0" y="0"/>
                  </a:lnTo>
                  <a:lnTo>
                    <a:pt x="17795"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30" name="Freeform 1229">
              <a:extLst>
                <a:ext uri="{FF2B5EF4-FFF2-40B4-BE49-F238E27FC236}">
                  <a16:creationId xmlns:a16="http://schemas.microsoft.com/office/drawing/2014/main" id="{8B3206E5-2CA3-BA35-D750-E8530FB3BCA4}"/>
                </a:ext>
              </a:extLst>
            </p:cNvPr>
            <p:cNvSpPr/>
            <p:nvPr/>
          </p:nvSpPr>
          <p:spPr>
            <a:xfrm>
              <a:off x="7987886" y="1983231"/>
              <a:ext cx="10601" cy="18663"/>
            </a:xfrm>
            <a:custGeom>
              <a:avLst/>
              <a:gdLst>
                <a:gd name="connsiteX0" fmla="*/ 0 w 10226"/>
                <a:gd name="connsiteY0" fmla="*/ 0 h 19449"/>
                <a:gd name="connsiteX1" fmla="*/ 0 w 10226"/>
                <a:gd name="connsiteY1" fmla="*/ 0 h 19449"/>
                <a:gd name="connsiteX2" fmla="*/ 0 w 10226"/>
                <a:gd name="connsiteY2" fmla="*/ 19450 h 19449"/>
              </a:gdLst>
              <a:ahLst/>
              <a:cxnLst>
                <a:cxn ang="0">
                  <a:pos x="connsiteX0" y="connsiteY0"/>
                </a:cxn>
                <a:cxn ang="0">
                  <a:pos x="connsiteX1" y="connsiteY1"/>
                </a:cxn>
                <a:cxn ang="0">
                  <a:pos x="connsiteX2" y="connsiteY2"/>
                </a:cxn>
              </a:cxnLst>
              <a:rect l="l" t="t" r="r" b="b"/>
              <a:pathLst>
                <a:path w="10226" h="19449">
                  <a:moveTo>
                    <a:pt x="0" y="0"/>
                  </a:moveTo>
                  <a:lnTo>
                    <a:pt x="0" y="0"/>
                  </a:lnTo>
                  <a:lnTo>
                    <a:pt x="0" y="1945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31" name="Freeform 1230">
              <a:extLst>
                <a:ext uri="{FF2B5EF4-FFF2-40B4-BE49-F238E27FC236}">
                  <a16:creationId xmlns:a16="http://schemas.microsoft.com/office/drawing/2014/main" id="{552BF664-4849-412D-71CF-7B18BF704ED0}"/>
                </a:ext>
              </a:extLst>
            </p:cNvPr>
            <p:cNvSpPr/>
            <p:nvPr/>
          </p:nvSpPr>
          <p:spPr>
            <a:xfrm>
              <a:off x="7994035" y="1993650"/>
              <a:ext cx="15373" cy="9060"/>
            </a:xfrm>
            <a:custGeom>
              <a:avLst/>
              <a:gdLst>
                <a:gd name="connsiteX0" fmla="*/ 0 w 14829"/>
                <a:gd name="connsiteY0" fmla="*/ 0 h 9441"/>
                <a:gd name="connsiteX1" fmla="*/ 0 w 14829"/>
                <a:gd name="connsiteY1" fmla="*/ 0 h 9441"/>
                <a:gd name="connsiteX2" fmla="*/ 14829 w 14829"/>
                <a:gd name="connsiteY2" fmla="*/ 0 h 9441"/>
              </a:gdLst>
              <a:ahLst/>
              <a:cxnLst>
                <a:cxn ang="0">
                  <a:pos x="connsiteX0" y="connsiteY0"/>
                </a:cxn>
                <a:cxn ang="0">
                  <a:pos x="connsiteX1" y="connsiteY1"/>
                </a:cxn>
                <a:cxn ang="0">
                  <a:pos x="connsiteX2" y="connsiteY2"/>
                </a:cxn>
              </a:cxnLst>
              <a:rect l="l" t="t" r="r" b="b"/>
              <a:pathLst>
                <a:path w="14829" h="9441">
                  <a:moveTo>
                    <a:pt x="0" y="0"/>
                  </a:moveTo>
                  <a:lnTo>
                    <a:pt x="0" y="0"/>
                  </a:lnTo>
                  <a:lnTo>
                    <a:pt x="14829"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32" name="Freeform 1231">
              <a:extLst>
                <a:ext uri="{FF2B5EF4-FFF2-40B4-BE49-F238E27FC236}">
                  <a16:creationId xmlns:a16="http://schemas.microsoft.com/office/drawing/2014/main" id="{62E729D6-16EA-26F0-06AB-154D8A8B09B1}"/>
                </a:ext>
              </a:extLst>
            </p:cNvPr>
            <p:cNvSpPr/>
            <p:nvPr/>
          </p:nvSpPr>
          <p:spPr>
            <a:xfrm>
              <a:off x="8000184" y="1983231"/>
              <a:ext cx="10601" cy="18663"/>
            </a:xfrm>
            <a:custGeom>
              <a:avLst/>
              <a:gdLst>
                <a:gd name="connsiteX0" fmla="*/ 0 w 10226"/>
                <a:gd name="connsiteY0" fmla="*/ 0 h 19449"/>
                <a:gd name="connsiteX1" fmla="*/ 0 w 10226"/>
                <a:gd name="connsiteY1" fmla="*/ 0 h 19449"/>
                <a:gd name="connsiteX2" fmla="*/ 0 w 10226"/>
                <a:gd name="connsiteY2" fmla="*/ 19450 h 19449"/>
              </a:gdLst>
              <a:ahLst/>
              <a:cxnLst>
                <a:cxn ang="0">
                  <a:pos x="connsiteX0" y="connsiteY0"/>
                </a:cxn>
                <a:cxn ang="0">
                  <a:pos x="connsiteX1" y="connsiteY1"/>
                </a:cxn>
                <a:cxn ang="0">
                  <a:pos x="connsiteX2" y="connsiteY2"/>
                </a:cxn>
              </a:cxnLst>
              <a:rect l="l" t="t" r="r" b="b"/>
              <a:pathLst>
                <a:path w="10226" h="19449">
                  <a:moveTo>
                    <a:pt x="0" y="0"/>
                  </a:moveTo>
                  <a:lnTo>
                    <a:pt x="0" y="0"/>
                  </a:lnTo>
                  <a:lnTo>
                    <a:pt x="0" y="1945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33" name="Freeform 1232">
              <a:extLst>
                <a:ext uri="{FF2B5EF4-FFF2-40B4-BE49-F238E27FC236}">
                  <a16:creationId xmlns:a16="http://schemas.microsoft.com/office/drawing/2014/main" id="{38D5DFCC-B153-C26B-AA30-28074A39F28D}"/>
                </a:ext>
              </a:extLst>
            </p:cNvPr>
            <p:cNvSpPr/>
            <p:nvPr/>
          </p:nvSpPr>
          <p:spPr>
            <a:xfrm>
              <a:off x="8113735" y="1993650"/>
              <a:ext cx="15373" cy="9060"/>
            </a:xfrm>
            <a:custGeom>
              <a:avLst/>
              <a:gdLst>
                <a:gd name="connsiteX0" fmla="*/ 0 w 14829"/>
                <a:gd name="connsiteY0" fmla="*/ 0 h 9441"/>
                <a:gd name="connsiteX1" fmla="*/ 0 w 14829"/>
                <a:gd name="connsiteY1" fmla="*/ 0 h 9441"/>
                <a:gd name="connsiteX2" fmla="*/ 14829 w 14829"/>
                <a:gd name="connsiteY2" fmla="*/ 0 h 9441"/>
              </a:gdLst>
              <a:ahLst/>
              <a:cxnLst>
                <a:cxn ang="0">
                  <a:pos x="connsiteX0" y="connsiteY0"/>
                </a:cxn>
                <a:cxn ang="0">
                  <a:pos x="connsiteX1" y="connsiteY1"/>
                </a:cxn>
                <a:cxn ang="0">
                  <a:pos x="connsiteX2" y="connsiteY2"/>
                </a:cxn>
              </a:cxnLst>
              <a:rect l="l" t="t" r="r" b="b"/>
              <a:pathLst>
                <a:path w="14829" h="9441">
                  <a:moveTo>
                    <a:pt x="0" y="0"/>
                  </a:moveTo>
                  <a:lnTo>
                    <a:pt x="0" y="0"/>
                  </a:lnTo>
                  <a:lnTo>
                    <a:pt x="14829"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34" name="Freeform 1233">
              <a:extLst>
                <a:ext uri="{FF2B5EF4-FFF2-40B4-BE49-F238E27FC236}">
                  <a16:creationId xmlns:a16="http://schemas.microsoft.com/office/drawing/2014/main" id="{C17F8CDC-2395-AD82-192B-7FDEE2AF0E5C}"/>
                </a:ext>
              </a:extLst>
            </p:cNvPr>
            <p:cNvSpPr/>
            <p:nvPr/>
          </p:nvSpPr>
          <p:spPr>
            <a:xfrm>
              <a:off x="8119884" y="1983231"/>
              <a:ext cx="10601" cy="18663"/>
            </a:xfrm>
            <a:custGeom>
              <a:avLst/>
              <a:gdLst>
                <a:gd name="connsiteX0" fmla="*/ 0 w 10226"/>
                <a:gd name="connsiteY0" fmla="*/ 0 h 19449"/>
                <a:gd name="connsiteX1" fmla="*/ 0 w 10226"/>
                <a:gd name="connsiteY1" fmla="*/ 0 h 19449"/>
                <a:gd name="connsiteX2" fmla="*/ 0 w 10226"/>
                <a:gd name="connsiteY2" fmla="*/ 19450 h 19449"/>
              </a:gdLst>
              <a:ahLst/>
              <a:cxnLst>
                <a:cxn ang="0">
                  <a:pos x="connsiteX0" y="connsiteY0"/>
                </a:cxn>
                <a:cxn ang="0">
                  <a:pos x="connsiteX1" y="connsiteY1"/>
                </a:cxn>
                <a:cxn ang="0">
                  <a:pos x="connsiteX2" y="connsiteY2"/>
                </a:cxn>
              </a:cxnLst>
              <a:rect l="l" t="t" r="r" b="b"/>
              <a:pathLst>
                <a:path w="10226" h="19449">
                  <a:moveTo>
                    <a:pt x="0" y="0"/>
                  </a:moveTo>
                  <a:lnTo>
                    <a:pt x="0" y="0"/>
                  </a:lnTo>
                  <a:lnTo>
                    <a:pt x="0" y="1945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35" name="Freeform 1234">
              <a:extLst>
                <a:ext uri="{FF2B5EF4-FFF2-40B4-BE49-F238E27FC236}">
                  <a16:creationId xmlns:a16="http://schemas.microsoft.com/office/drawing/2014/main" id="{AE1656C7-A8E5-C837-754F-3BF4A62FCB7F}"/>
                </a:ext>
              </a:extLst>
            </p:cNvPr>
            <p:cNvSpPr/>
            <p:nvPr/>
          </p:nvSpPr>
          <p:spPr>
            <a:xfrm>
              <a:off x="8122959" y="1993650"/>
              <a:ext cx="15373" cy="9060"/>
            </a:xfrm>
            <a:custGeom>
              <a:avLst/>
              <a:gdLst>
                <a:gd name="connsiteX0" fmla="*/ 0 w 14829"/>
                <a:gd name="connsiteY0" fmla="*/ 0 h 9441"/>
                <a:gd name="connsiteX1" fmla="*/ 0 w 14829"/>
                <a:gd name="connsiteY1" fmla="*/ 0 h 9441"/>
                <a:gd name="connsiteX2" fmla="*/ 14829 w 14829"/>
                <a:gd name="connsiteY2" fmla="*/ 0 h 9441"/>
              </a:gdLst>
              <a:ahLst/>
              <a:cxnLst>
                <a:cxn ang="0">
                  <a:pos x="connsiteX0" y="connsiteY0"/>
                </a:cxn>
                <a:cxn ang="0">
                  <a:pos x="connsiteX1" y="connsiteY1"/>
                </a:cxn>
                <a:cxn ang="0">
                  <a:pos x="connsiteX2" y="connsiteY2"/>
                </a:cxn>
              </a:cxnLst>
              <a:rect l="l" t="t" r="r" b="b"/>
              <a:pathLst>
                <a:path w="14829" h="9441">
                  <a:moveTo>
                    <a:pt x="0" y="0"/>
                  </a:moveTo>
                  <a:lnTo>
                    <a:pt x="0" y="0"/>
                  </a:lnTo>
                  <a:lnTo>
                    <a:pt x="14829"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36" name="Freeform 1235">
              <a:extLst>
                <a:ext uri="{FF2B5EF4-FFF2-40B4-BE49-F238E27FC236}">
                  <a16:creationId xmlns:a16="http://schemas.microsoft.com/office/drawing/2014/main" id="{AFDA3880-CB58-7F80-DACD-BE8824717E22}"/>
                </a:ext>
              </a:extLst>
            </p:cNvPr>
            <p:cNvSpPr/>
            <p:nvPr/>
          </p:nvSpPr>
          <p:spPr>
            <a:xfrm>
              <a:off x="8132183" y="1983231"/>
              <a:ext cx="10601" cy="18663"/>
            </a:xfrm>
            <a:custGeom>
              <a:avLst/>
              <a:gdLst>
                <a:gd name="connsiteX0" fmla="*/ 0 w 10226"/>
                <a:gd name="connsiteY0" fmla="*/ 0 h 19449"/>
                <a:gd name="connsiteX1" fmla="*/ 0 w 10226"/>
                <a:gd name="connsiteY1" fmla="*/ 0 h 19449"/>
                <a:gd name="connsiteX2" fmla="*/ 0 w 10226"/>
                <a:gd name="connsiteY2" fmla="*/ 19450 h 19449"/>
              </a:gdLst>
              <a:ahLst/>
              <a:cxnLst>
                <a:cxn ang="0">
                  <a:pos x="connsiteX0" y="connsiteY0"/>
                </a:cxn>
                <a:cxn ang="0">
                  <a:pos x="connsiteX1" y="connsiteY1"/>
                </a:cxn>
                <a:cxn ang="0">
                  <a:pos x="connsiteX2" y="connsiteY2"/>
                </a:cxn>
              </a:cxnLst>
              <a:rect l="l" t="t" r="r" b="b"/>
              <a:pathLst>
                <a:path w="10226" h="19449">
                  <a:moveTo>
                    <a:pt x="0" y="0"/>
                  </a:moveTo>
                  <a:lnTo>
                    <a:pt x="0" y="0"/>
                  </a:lnTo>
                  <a:lnTo>
                    <a:pt x="0" y="1945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37" name="Freeform 1236">
              <a:extLst>
                <a:ext uri="{FF2B5EF4-FFF2-40B4-BE49-F238E27FC236}">
                  <a16:creationId xmlns:a16="http://schemas.microsoft.com/office/drawing/2014/main" id="{90C62615-583A-960B-E994-E4212188D0E0}"/>
                </a:ext>
              </a:extLst>
            </p:cNvPr>
            <p:cNvSpPr/>
            <p:nvPr/>
          </p:nvSpPr>
          <p:spPr>
            <a:xfrm>
              <a:off x="8122959" y="1993650"/>
              <a:ext cx="15373" cy="9060"/>
            </a:xfrm>
            <a:custGeom>
              <a:avLst/>
              <a:gdLst>
                <a:gd name="connsiteX0" fmla="*/ 0 w 14829"/>
                <a:gd name="connsiteY0" fmla="*/ 0 h 9441"/>
                <a:gd name="connsiteX1" fmla="*/ 0 w 14829"/>
                <a:gd name="connsiteY1" fmla="*/ 0 h 9441"/>
                <a:gd name="connsiteX2" fmla="*/ 14829 w 14829"/>
                <a:gd name="connsiteY2" fmla="*/ 0 h 9441"/>
              </a:gdLst>
              <a:ahLst/>
              <a:cxnLst>
                <a:cxn ang="0">
                  <a:pos x="connsiteX0" y="connsiteY0"/>
                </a:cxn>
                <a:cxn ang="0">
                  <a:pos x="connsiteX1" y="connsiteY1"/>
                </a:cxn>
                <a:cxn ang="0">
                  <a:pos x="connsiteX2" y="connsiteY2"/>
                </a:cxn>
              </a:cxnLst>
              <a:rect l="l" t="t" r="r" b="b"/>
              <a:pathLst>
                <a:path w="14829" h="9441">
                  <a:moveTo>
                    <a:pt x="0" y="0"/>
                  </a:moveTo>
                  <a:lnTo>
                    <a:pt x="0" y="0"/>
                  </a:lnTo>
                  <a:lnTo>
                    <a:pt x="14829"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38" name="Freeform 1237">
              <a:extLst>
                <a:ext uri="{FF2B5EF4-FFF2-40B4-BE49-F238E27FC236}">
                  <a16:creationId xmlns:a16="http://schemas.microsoft.com/office/drawing/2014/main" id="{7A2ECB4D-CA16-2C11-2FF5-10DE39743298}"/>
                </a:ext>
              </a:extLst>
            </p:cNvPr>
            <p:cNvSpPr/>
            <p:nvPr/>
          </p:nvSpPr>
          <p:spPr>
            <a:xfrm>
              <a:off x="8132183" y="1983231"/>
              <a:ext cx="10601" cy="18663"/>
            </a:xfrm>
            <a:custGeom>
              <a:avLst/>
              <a:gdLst>
                <a:gd name="connsiteX0" fmla="*/ 0 w 10226"/>
                <a:gd name="connsiteY0" fmla="*/ 0 h 19449"/>
                <a:gd name="connsiteX1" fmla="*/ 0 w 10226"/>
                <a:gd name="connsiteY1" fmla="*/ 0 h 19449"/>
                <a:gd name="connsiteX2" fmla="*/ 0 w 10226"/>
                <a:gd name="connsiteY2" fmla="*/ 19450 h 19449"/>
              </a:gdLst>
              <a:ahLst/>
              <a:cxnLst>
                <a:cxn ang="0">
                  <a:pos x="connsiteX0" y="connsiteY0"/>
                </a:cxn>
                <a:cxn ang="0">
                  <a:pos x="connsiteX1" y="connsiteY1"/>
                </a:cxn>
                <a:cxn ang="0">
                  <a:pos x="connsiteX2" y="connsiteY2"/>
                </a:cxn>
              </a:cxnLst>
              <a:rect l="l" t="t" r="r" b="b"/>
              <a:pathLst>
                <a:path w="10226" h="19449">
                  <a:moveTo>
                    <a:pt x="0" y="0"/>
                  </a:moveTo>
                  <a:lnTo>
                    <a:pt x="0" y="0"/>
                  </a:lnTo>
                  <a:lnTo>
                    <a:pt x="0" y="1945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39" name="Freeform 1238">
              <a:extLst>
                <a:ext uri="{FF2B5EF4-FFF2-40B4-BE49-F238E27FC236}">
                  <a16:creationId xmlns:a16="http://schemas.microsoft.com/office/drawing/2014/main" id="{DB6F7034-54E9-E47E-A58F-5744E6275D2B}"/>
                </a:ext>
              </a:extLst>
            </p:cNvPr>
            <p:cNvSpPr/>
            <p:nvPr/>
          </p:nvSpPr>
          <p:spPr>
            <a:xfrm>
              <a:off x="8132183" y="1993650"/>
              <a:ext cx="15267" cy="9060"/>
            </a:xfrm>
            <a:custGeom>
              <a:avLst/>
              <a:gdLst>
                <a:gd name="connsiteX0" fmla="*/ 0 w 14726"/>
                <a:gd name="connsiteY0" fmla="*/ 0 h 9441"/>
                <a:gd name="connsiteX1" fmla="*/ 0 w 14726"/>
                <a:gd name="connsiteY1" fmla="*/ 0 h 9441"/>
                <a:gd name="connsiteX2" fmla="*/ 14727 w 14726"/>
                <a:gd name="connsiteY2" fmla="*/ 0 h 9441"/>
              </a:gdLst>
              <a:ahLst/>
              <a:cxnLst>
                <a:cxn ang="0">
                  <a:pos x="connsiteX0" y="connsiteY0"/>
                </a:cxn>
                <a:cxn ang="0">
                  <a:pos x="connsiteX1" y="connsiteY1"/>
                </a:cxn>
                <a:cxn ang="0">
                  <a:pos x="connsiteX2" y="connsiteY2"/>
                </a:cxn>
              </a:cxnLst>
              <a:rect l="l" t="t" r="r" b="b"/>
              <a:pathLst>
                <a:path w="14726" h="9441">
                  <a:moveTo>
                    <a:pt x="0" y="0"/>
                  </a:moveTo>
                  <a:lnTo>
                    <a:pt x="0" y="0"/>
                  </a:lnTo>
                  <a:lnTo>
                    <a:pt x="14727"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40" name="Freeform 1239">
              <a:extLst>
                <a:ext uri="{FF2B5EF4-FFF2-40B4-BE49-F238E27FC236}">
                  <a16:creationId xmlns:a16="http://schemas.microsoft.com/office/drawing/2014/main" id="{29BCE680-8C5F-6095-5BE0-39C4083C4F67}"/>
                </a:ext>
              </a:extLst>
            </p:cNvPr>
            <p:cNvSpPr/>
            <p:nvPr/>
          </p:nvSpPr>
          <p:spPr>
            <a:xfrm>
              <a:off x="8138332" y="1983231"/>
              <a:ext cx="10601" cy="18663"/>
            </a:xfrm>
            <a:custGeom>
              <a:avLst/>
              <a:gdLst>
                <a:gd name="connsiteX0" fmla="*/ 0 w 10226"/>
                <a:gd name="connsiteY0" fmla="*/ 0 h 19449"/>
                <a:gd name="connsiteX1" fmla="*/ 0 w 10226"/>
                <a:gd name="connsiteY1" fmla="*/ 0 h 19449"/>
                <a:gd name="connsiteX2" fmla="*/ 0 w 10226"/>
                <a:gd name="connsiteY2" fmla="*/ 19450 h 19449"/>
              </a:gdLst>
              <a:ahLst/>
              <a:cxnLst>
                <a:cxn ang="0">
                  <a:pos x="connsiteX0" y="connsiteY0"/>
                </a:cxn>
                <a:cxn ang="0">
                  <a:pos x="connsiteX1" y="connsiteY1"/>
                </a:cxn>
                <a:cxn ang="0">
                  <a:pos x="connsiteX2" y="connsiteY2"/>
                </a:cxn>
              </a:cxnLst>
              <a:rect l="l" t="t" r="r" b="b"/>
              <a:pathLst>
                <a:path w="10226" h="19449">
                  <a:moveTo>
                    <a:pt x="0" y="0"/>
                  </a:moveTo>
                  <a:lnTo>
                    <a:pt x="0" y="0"/>
                  </a:lnTo>
                  <a:lnTo>
                    <a:pt x="0" y="1945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41" name="Freeform 1240">
              <a:extLst>
                <a:ext uri="{FF2B5EF4-FFF2-40B4-BE49-F238E27FC236}">
                  <a16:creationId xmlns:a16="http://schemas.microsoft.com/office/drawing/2014/main" id="{DF944D81-FB37-0853-6D6C-39A9FBCD40E4}"/>
                </a:ext>
              </a:extLst>
            </p:cNvPr>
            <p:cNvSpPr/>
            <p:nvPr/>
          </p:nvSpPr>
          <p:spPr>
            <a:xfrm>
              <a:off x="8135257" y="1993650"/>
              <a:ext cx="15267" cy="9060"/>
            </a:xfrm>
            <a:custGeom>
              <a:avLst/>
              <a:gdLst>
                <a:gd name="connsiteX0" fmla="*/ 0 w 14726"/>
                <a:gd name="connsiteY0" fmla="*/ 0 h 9441"/>
                <a:gd name="connsiteX1" fmla="*/ 0 w 14726"/>
                <a:gd name="connsiteY1" fmla="*/ 0 h 9441"/>
                <a:gd name="connsiteX2" fmla="*/ 14727 w 14726"/>
                <a:gd name="connsiteY2" fmla="*/ 0 h 9441"/>
              </a:gdLst>
              <a:ahLst/>
              <a:cxnLst>
                <a:cxn ang="0">
                  <a:pos x="connsiteX0" y="connsiteY0"/>
                </a:cxn>
                <a:cxn ang="0">
                  <a:pos x="connsiteX1" y="connsiteY1"/>
                </a:cxn>
                <a:cxn ang="0">
                  <a:pos x="connsiteX2" y="connsiteY2"/>
                </a:cxn>
              </a:cxnLst>
              <a:rect l="l" t="t" r="r" b="b"/>
              <a:pathLst>
                <a:path w="14726" h="9441">
                  <a:moveTo>
                    <a:pt x="0" y="0"/>
                  </a:moveTo>
                  <a:lnTo>
                    <a:pt x="0" y="0"/>
                  </a:lnTo>
                  <a:lnTo>
                    <a:pt x="14727"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42" name="Freeform 1241">
              <a:extLst>
                <a:ext uri="{FF2B5EF4-FFF2-40B4-BE49-F238E27FC236}">
                  <a16:creationId xmlns:a16="http://schemas.microsoft.com/office/drawing/2014/main" id="{3799BBBB-85BC-7893-FCAA-A7862AA15B2D}"/>
                </a:ext>
              </a:extLst>
            </p:cNvPr>
            <p:cNvSpPr/>
            <p:nvPr/>
          </p:nvSpPr>
          <p:spPr>
            <a:xfrm>
              <a:off x="8141301" y="1983231"/>
              <a:ext cx="10601" cy="18663"/>
            </a:xfrm>
            <a:custGeom>
              <a:avLst/>
              <a:gdLst>
                <a:gd name="connsiteX0" fmla="*/ 0 w 10226"/>
                <a:gd name="connsiteY0" fmla="*/ 0 h 19449"/>
                <a:gd name="connsiteX1" fmla="*/ 0 w 10226"/>
                <a:gd name="connsiteY1" fmla="*/ 0 h 19449"/>
                <a:gd name="connsiteX2" fmla="*/ 0 w 10226"/>
                <a:gd name="connsiteY2" fmla="*/ 19450 h 19449"/>
              </a:gdLst>
              <a:ahLst/>
              <a:cxnLst>
                <a:cxn ang="0">
                  <a:pos x="connsiteX0" y="connsiteY0"/>
                </a:cxn>
                <a:cxn ang="0">
                  <a:pos x="connsiteX1" y="connsiteY1"/>
                </a:cxn>
                <a:cxn ang="0">
                  <a:pos x="connsiteX2" y="connsiteY2"/>
                </a:cxn>
              </a:cxnLst>
              <a:rect l="l" t="t" r="r" b="b"/>
              <a:pathLst>
                <a:path w="10226" h="19449">
                  <a:moveTo>
                    <a:pt x="0" y="0"/>
                  </a:moveTo>
                  <a:lnTo>
                    <a:pt x="0" y="0"/>
                  </a:lnTo>
                  <a:lnTo>
                    <a:pt x="0" y="1945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43" name="Freeform 1242">
              <a:extLst>
                <a:ext uri="{FF2B5EF4-FFF2-40B4-BE49-F238E27FC236}">
                  <a16:creationId xmlns:a16="http://schemas.microsoft.com/office/drawing/2014/main" id="{43782F0B-AFF6-A68D-AEA0-0DCFC146464C}"/>
                </a:ext>
              </a:extLst>
            </p:cNvPr>
            <p:cNvSpPr/>
            <p:nvPr/>
          </p:nvSpPr>
          <p:spPr>
            <a:xfrm>
              <a:off x="8138332" y="1993650"/>
              <a:ext cx="15267" cy="9060"/>
            </a:xfrm>
            <a:custGeom>
              <a:avLst/>
              <a:gdLst>
                <a:gd name="connsiteX0" fmla="*/ 0 w 14726"/>
                <a:gd name="connsiteY0" fmla="*/ 0 h 9441"/>
                <a:gd name="connsiteX1" fmla="*/ 0 w 14726"/>
                <a:gd name="connsiteY1" fmla="*/ 0 h 9441"/>
                <a:gd name="connsiteX2" fmla="*/ 14727 w 14726"/>
                <a:gd name="connsiteY2" fmla="*/ 0 h 9441"/>
              </a:gdLst>
              <a:ahLst/>
              <a:cxnLst>
                <a:cxn ang="0">
                  <a:pos x="connsiteX0" y="connsiteY0"/>
                </a:cxn>
                <a:cxn ang="0">
                  <a:pos x="connsiteX1" y="connsiteY1"/>
                </a:cxn>
                <a:cxn ang="0">
                  <a:pos x="connsiteX2" y="connsiteY2"/>
                </a:cxn>
              </a:cxnLst>
              <a:rect l="l" t="t" r="r" b="b"/>
              <a:pathLst>
                <a:path w="14726" h="9441">
                  <a:moveTo>
                    <a:pt x="0" y="0"/>
                  </a:moveTo>
                  <a:lnTo>
                    <a:pt x="0" y="0"/>
                  </a:lnTo>
                  <a:lnTo>
                    <a:pt x="14727"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44" name="Freeform 1243">
              <a:extLst>
                <a:ext uri="{FF2B5EF4-FFF2-40B4-BE49-F238E27FC236}">
                  <a16:creationId xmlns:a16="http://schemas.microsoft.com/office/drawing/2014/main" id="{46D385B0-54DD-C7F4-317F-5CD79D824F89}"/>
                </a:ext>
              </a:extLst>
            </p:cNvPr>
            <p:cNvSpPr/>
            <p:nvPr/>
          </p:nvSpPr>
          <p:spPr>
            <a:xfrm>
              <a:off x="8144375" y="1983231"/>
              <a:ext cx="10601" cy="18663"/>
            </a:xfrm>
            <a:custGeom>
              <a:avLst/>
              <a:gdLst>
                <a:gd name="connsiteX0" fmla="*/ 0 w 10226"/>
                <a:gd name="connsiteY0" fmla="*/ 0 h 19449"/>
                <a:gd name="connsiteX1" fmla="*/ 0 w 10226"/>
                <a:gd name="connsiteY1" fmla="*/ 0 h 19449"/>
                <a:gd name="connsiteX2" fmla="*/ 0 w 10226"/>
                <a:gd name="connsiteY2" fmla="*/ 19450 h 19449"/>
              </a:gdLst>
              <a:ahLst/>
              <a:cxnLst>
                <a:cxn ang="0">
                  <a:pos x="connsiteX0" y="connsiteY0"/>
                </a:cxn>
                <a:cxn ang="0">
                  <a:pos x="connsiteX1" y="connsiteY1"/>
                </a:cxn>
                <a:cxn ang="0">
                  <a:pos x="connsiteX2" y="connsiteY2"/>
                </a:cxn>
              </a:cxnLst>
              <a:rect l="l" t="t" r="r" b="b"/>
              <a:pathLst>
                <a:path w="10226" h="19449">
                  <a:moveTo>
                    <a:pt x="0" y="0"/>
                  </a:moveTo>
                  <a:lnTo>
                    <a:pt x="0" y="0"/>
                  </a:lnTo>
                  <a:lnTo>
                    <a:pt x="0" y="1945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45" name="Freeform 1244">
              <a:extLst>
                <a:ext uri="{FF2B5EF4-FFF2-40B4-BE49-F238E27FC236}">
                  <a16:creationId xmlns:a16="http://schemas.microsoft.com/office/drawing/2014/main" id="{FC007056-5896-3B1E-C4D6-5510082B4A82}"/>
                </a:ext>
              </a:extLst>
            </p:cNvPr>
            <p:cNvSpPr/>
            <p:nvPr/>
          </p:nvSpPr>
          <p:spPr>
            <a:xfrm>
              <a:off x="8141301" y="2033061"/>
              <a:ext cx="15373" cy="9060"/>
            </a:xfrm>
            <a:custGeom>
              <a:avLst/>
              <a:gdLst>
                <a:gd name="connsiteX0" fmla="*/ 0 w 14829"/>
                <a:gd name="connsiteY0" fmla="*/ 0 h 9441"/>
                <a:gd name="connsiteX1" fmla="*/ 0 w 14829"/>
                <a:gd name="connsiteY1" fmla="*/ 0 h 9441"/>
                <a:gd name="connsiteX2" fmla="*/ 14829 w 14829"/>
                <a:gd name="connsiteY2" fmla="*/ 0 h 9441"/>
              </a:gdLst>
              <a:ahLst/>
              <a:cxnLst>
                <a:cxn ang="0">
                  <a:pos x="connsiteX0" y="connsiteY0"/>
                </a:cxn>
                <a:cxn ang="0">
                  <a:pos x="connsiteX1" y="connsiteY1"/>
                </a:cxn>
                <a:cxn ang="0">
                  <a:pos x="connsiteX2" y="connsiteY2"/>
                </a:cxn>
              </a:cxnLst>
              <a:rect l="l" t="t" r="r" b="b"/>
              <a:pathLst>
                <a:path w="14829" h="9441">
                  <a:moveTo>
                    <a:pt x="0" y="0"/>
                  </a:moveTo>
                  <a:lnTo>
                    <a:pt x="0" y="0"/>
                  </a:lnTo>
                  <a:lnTo>
                    <a:pt x="14829"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46" name="Freeform 1245">
              <a:extLst>
                <a:ext uri="{FF2B5EF4-FFF2-40B4-BE49-F238E27FC236}">
                  <a16:creationId xmlns:a16="http://schemas.microsoft.com/office/drawing/2014/main" id="{CA2EFFE3-D052-8412-9B78-7AACB683777A}"/>
                </a:ext>
              </a:extLst>
            </p:cNvPr>
            <p:cNvSpPr/>
            <p:nvPr/>
          </p:nvSpPr>
          <p:spPr>
            <a:xfrm>
              <a:off x="8147450" y="2022642"/>
              <a:ext cx="10601" cy="18754"/>
            </a:xfrm>
            <a:custGeom>
              <a:avLst/>
              <a:gdLst>
                <a:gd name="connsiteX0" fmla="*/ 0 w 10226"/>
                <a:gd name="connsiteY0" fmla="*/ 0 h 19544"/>
                <a:gd name="connsiteX1" fmla="*/ 0 w 10226"/>
                <a:gd name="connsiteY1" fmla="*/ 0 h 19544"/>
                <a:gd name="connsiteX2" fmla="*/ 0 w 10226"/>
                <a:gd name="connsiteY2" fmla="*/ 19544 h 19544"/>
              </a:gdLst>
              <a:ahLst/>
              <a:cxnLst>
                <a:cxn ang="0">
                  <a:pos x="connsiteX0" y="connsiteY0"/>
                </a:cxn>
                <a:cxn ang="0">
                  <a:pos x="connsiteX1" y="connsiteY1"/>
                </a:cxn>
                <a:cxn ang="0">
                  <a:pos x="connsiteX2" y="connsiteY2"/>
                </a:cxn>
              </a:cxnLst>
              <a:rect l="l" t="t" r="r" b="b"/>
              <a:pathLst>
                <a:path w="10226" h="19544">
                  <a:moveTo>
                    <a:pt x="0" y="0"/>
                  </a:moveTo>
                  <a:lnTo>
                    <a:pt x="0" y="0"/>
                  </a:lnTo>
                  <a:lnTo>
                    <a:pt x="0" y="19544"/>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47" name="Freeform 1246">
              <a:extLst>
                <a:ext uri="{FF2B5EF4-FFF2-40B4-BE49-F238E27FC236}">
                  <a16:creationId xmlns:a16="http://schemas.microsoft.com/office/drawing/2014/main" id="{1E860D62-116A-FBCA-C25B-A4B505A03BE2}"/>
                </a:ext>
              </a:extLst>
            </p:cNvPr>
            <p:cNvSpPr/>
            <p:nvPr/>
          </p:nvSpPr>
          <p:spPr>
            <a:xfrm>
              <a:off x="8190495" y="2033061"/>
              <a:ext cx="15267" cy="9060"/>
            </a:xfrm>
            <a:custGeom>
              <a:avLst/>
              <a:gdLst>
                <a:gd name="connsiteX0" fmla="*/ 0 w 14726"/>
                <a:gd name="connsiteY0" fmla="*/ 0 h 9441"/>
                <a:gd name="connsiteX1" fmla="*/ 0 w 14726"/>
                <a:gd name="connsiteY1" fmla="*/ 0 h 9441"/>
                <a:gd name="connsiteX2" fmla="*/ 14727 w 14726"/>
                <a:gd name="connsiteY2" fmla="*/ 0 h 9441"/>
              </a:gdLst>
              <a:ahLst/>
              <a:cxnLst>
                <a:cxn ang="0">
                  <a:pos x="connsiteX0" y="connsiteY0"/>
                </a:cxn>
                <a:cxn ang="0">
                  <a:pos x="connsiteX1" y="connsiteY1"/>
                </a:cxn>
                <a:cxn ang="0">
                  <a:pos x="connsiteX2" y="connsiteY2"/>
                </a:cxn>
              </a:cxnLst>
              <a:rect l="l" t="t" r="r" b="b"/>
              <a:pathLst>
                <a:path w="14726" h="9441">
                  <a:moveTo>
                    <a:pt x="0" y="0"/>
                  </a:moveTo>
                  <a:lnTo>
                    <a:pt x="0" y="0"/>
                  </a:lnTo>
                  <a:lnTo>
                    <a:pt x="14727"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48" name="Freeform 1247">
              <a:extLst>
                <a:ext uri="{FF2B5EF4-FFF2-40B4-BE49-F238E27FC236}">
                  <a16:creationId xmlns:a16="http://schemas.microsoft.com/office/drawing/2014/main" id="{32D452E1-5C99-6C1C-A501-A59823BA6AF6}"/>
                </a:ext>
              </a:extLst>
            </p:cNvPr>
            <p:cNvSpPr/>
            <p:nvPr/>
          </p:nvSpPr>
          <p:spPr>
            <a:xfrm>
              <a:off x="8196539" y="2022642"/>
              <a:ext cx="10601" cy="18754"/>
            </a:xfrm>
            <a:custGeom>
              <a:avLst/>
              <a:gdLst>
                <a:gd name="connsiteX0" fmla="*/ 0 w 10226"/>
                <a:gd name="connsiteY0" fmla="*/ 0 h 19544"/>
                <a:gd name="connsiteX1" fmla="*/ 0 w 10226"/>
                <a:gd name="connsiteY1" fmla="*/ 0 h 19544"/>
                <a:gd name="connsiteX2" fmla="*/ 0 w 10226"/>
                <a:gd name="connsiteY2" fmla="*/ 19544 h 19544"/>
              </a:gdLst>
              <a:ahLst/>
              <a:cxnLst>
                <a:cxn ang="0">
                  <a:pos x="connsiteX0" y="connsiteY0"/>
                </a:cxn>
                <a:cxn ang="0">
                  <a:pos x="connsiteX1" y="connsiteY1"/>
                </a:cxn>
                <a:cxn ang="0">
                  <a:pos x="connsiteX2" y="connsiteY2"/>
                </a:cxn>
              </a:cxnLst>
              <a:rect l="l" t="t" r="r" b="b"/>
              <a:pathLst>
                <a:path w="10226" h="19544">
                  <a:moveTo>
                    <a:pt x="0" y="0"/>
                  </a:moveTo>
                  <a:lnTo>
                    <a:pt x="0" y="0"/>
                  </a:lnTo>
                  <a:lnTo>
                    <a:pt x="0" y="19544"/>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49" name="Freeform 1248">
              <a:extLst>
                <a:ext uri="{FF2B5EF4-FFF2-40B4-BE49-F238E27FC236}">
                  <a16:creationId xmlns:a16="http://schemas.microsoft.com/office/drawing/2014/main" id="{F18A0758-AECD-610B-A0A6-F107FB747F32}"/>
                </a:ext>
              </a:extLst>
            </p:cNvPr>
            <p:cNvSpPr/>
            <p:nvPr/>
          </p:nvSpPr>
          <p:spPr>
            <a:xfrm>
              <a:off x="8279449" y="2082893"/>
              <a:ext cx="15373" cy="9060"/>
            </a:xfrm>
            <a:custGeom>
              <a:avLst/>
              <a:gdLst>
                <a:gd name="connsiteX0" fmla="*/ 0 w 14829"/>
                <a:gd name="connsiteY0" fmla="*/ 0 h 9441"/>
                <a:gd name="connsiteX1" fmla="*/ 0 w 14829"/>
                <a:gd name="connsiteY1" fmla="*/ 0 h 9441"/>
                <a:gd name="connsiteX2" fmla="*/ 14829 w 14829"/>
                <a:gd name="connsiteY2" fmla="*/ 0 h 9441"/>
              </a:gdLst>
              <a:ahLst/>
              <a:cxnLst>
                <a:cxn ang="0">
                  <a:pos x="connsiteX0" y="connsiteY0"/>
                </a:cxn>
                <a:cxn ang="0">
                  <a:pos x="connsiteX1" y="connsiteY1"/>
                </a:cxn>
                <a:cxn ang="0">
                  <a:pos x="connsiteX2" y="connsiteY2"/>
                </a:cxn>
              </a:cxnLst>
              <a:rect l="l" t="t" r="r" b="b"/>
              <a:pathLst>
                <a:path w="14829" h="9441">
                  <a:moveTo>
                    <a:pt x="0" y="0"/>
                  </a:moveTo>
                  <a:lnTo>
                    <a:pt x="0" y="0"/>
                  </a:lnTo>
                  <a:lnTo>
                    <a:pt x="14829"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50" name="Freeform 1249">
              <a:extLst>
                <a:ext uri="{FF2B5EF4-FFF2-40B4-BE49-F238E27FC236}">
                  <a16:creationId xmlns:a16="http://schemas.microsoft.com/office/drawing/2014/main" id="{05602991-16AA-7D9B-2072-1B5A866B2008}"/>
                </a:ext>
              </a:extLst>
            </p:cNvPr>
            <p:cNvSpPr/>
            <p:nvPr/>
          </p:nvSpPr>
          <p:spPr>
            <a:xfrm>
              <a:off x="8285598" y="2072474"/>
              <a:ext cx="10601" cy="20838"/>
            </a:xfrm>
            <a:custGeom>
              <a:avLst/>
              <a:gdLst>
                <a:gd name="connsiteX0" fmla="*/ 0 w 10226"/>
                <a:gd name="connsiteY0" fmla="*/ 0 h 21715"/>
                <a:gd name="connsiteX1" fmla="*/ 0 w 10226"/>
                <a:gd name="connsiteY1" fmla="*/ 0 h 21715"/>
                <a:gd name="connsiteX2" fmla="*/ 0 w 10226"/>
                <a:gd name="connsiteY2" fmla="*/ 21716 h 21715"/>
              </a:gdLst>
              <a:ahLst/>
              <a:cxnLst>
                <a:cxn ang="0">
                  <a:pos x="connsiteX0" y="connsiteY0"/>
                </a:cxn>
                <a:cxn ang="0">
                  <a:pos x="connsiteX1" y="connsiteY1"/>
                </a:cxn>
                <a:cxn ang="0">
                  <a:pos x="connsiteX2" y="connsiteY2"/>
                </a:cxn>
              </a:cxnLst>
              <a:rect l="l" t="t" r="r" b="b"/>
              <a:pathLst>
                <a:path w="10226" h="21715">
                  <a:moveTo>
                    <a:pt x="0" y="0"/>
                  </a:moveTo>
                  <a:lnTo>
                    <a:pt x="0" y="0"/>
                  </a:lnTo>
                  <a:lnTo>
                    <a:pt x="0" y="21716"/>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51" name="Freeform 1250">
              <a:extLst>
                <a:ext uri="{FF2B5EF4-FFF2-40B4-BE49-F238E27FC236}">
                  <a16:creationId xmlns:a16="http://schemas.microsoft.com/office/drawing/2014/main" id="{12D01282-EEB1-7447-C3EF-F4FC13DCF7B0}"/>
                </a:ext>
              </a:extLst>
            </p:cNvPr>
            <p:cNvSpPr/>
            <p:nvPr/>
          </p:nvSpPr>
          <p:spPr>
            <a:xfrm>
              <a:off x="8282523" y="2082893"/>
              <a:ext cx="15373" cy="9060"/>
            </a:xfrm>
            <a:custGeom>
              <a:avLst/>
              <a:gdLst>
                <a:gd name="connsiteX0" fmla="*/ 0 w 14829"/>
                <a:gd name="connsiteY0" fmla="*/ 0 h 9441"/>
                <a:gd name="connsiteX1" fmla="*/ 0 w 14829"/>
                <a:gd name="connsiteY1" fmla="*/ 0 h 9441"/>
                <a:gd name="connsiteX2" fmla="*/ 14829 w 14829"/>
                <a:gd name="connsiteY2" fmla="*/ 0 h 9441"/>
              </a:gdLst>
              <a:ahLst/>
              <a:cxnLst>
                <a:cxn ang="0">
                  <a:pos x="connsiteX0" y="connsiteY0"/>
                </a:cxn>
                <a:cxn ang="0">
                  <a:pos x="connsiteX1" y="connsiteY1"/>
                </a:cxn>
                <a:cxn ang="0">
                  <a:pos x="connsiteX2" y="connsiteY2"/>
                </a:cxn>
              </a:cxnLst>
              <a:rect l="l" t="t" r="r" b="b"/>
              <a:pathLst>
                <a:path w="14829" h="9441">
                  <a:moveTo>
                    <a:pt x="0" y="0"/>
                  </a:moveTo>
                  <a:lnTo>
                    <a:pt x="0" y="0"/>
                  </a:lnTo>
                  <a:lnTo>
                    <a:pt x="14829"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52" name="Freeform 1251">
              <a:extLst>
                <a:ext uri="{FF2B5EF4-FFF2-40B4-BE49-F238E27FC236}">
                  <a16:creationId xmlns:a16="http://schemas.microsoft.com/office/drawing/2014/main" id="{13C72A63-5D21-5A96-47CA-21AC4036F149}"/>
                </a:ext>
              </a:extLst>
            </p:cNvPr>
            <p:cNvSpPr/>
            <p:nvPr/>
          </p:nvSpPr>
          <p:spPr>
            <a:xfrm>
              <a:off x="8291748" y="2072474"/>
              <a:ext cx="10601" cy="20838"/>
            </a:xfrm>
            <a:custGeom>
              <a:avLst/>
              <a:gdLst>
                <a:gd name="connsiteX0" fmla="*/ 0 w 10226"/>
                <a:gd name="connsiteY0" fmla="*/ 0 h 21715"/>
                <a:gd name="connsiteX1" fmla="*/ 0 w 10226"/>
                <a:gd name="connsiteY1" fmla="*/ 0 h 21715"/>
                <a:gd name="connsiteX2" fmla="*/ 0 w 10226"/>
                <a:gd name="connsiteY2" fmla="*/ 21716 h 21715"/>
              </a:gdLst>
              <a:ahLst/>
              <a:cxnLst>
                <a:cxn ang="0">
                  <a:pos x="connsiteX0" y="connsiteY0"/>
                </a:cxn>
                <a:cxn ang="0">
                  <a:pos x="connsiteX1" y="connsiteY1"/>
                </a:cxn>
                <a:cxn ang="0">
                  <a:pos x="connsiteX2" y="connsiteY2"/>
                </a:cxn>
              </a:cxnLst>
              <a:rect l="l" t="t" r="r" b="b"/>
              <a:pathLst>
                <a:path w="10226" h="21715">
                  <a:moveTo>
                    <a:pt x="0" y="0"/>
                  </a:moveTo>
                  <a:lnTo>
                    <a:pt x="0" y="0"/>
                  </a:lnTo>
                  <a:lnTo>
                    <a:pt x="0" y="21716"/>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53" name="Freeform 1252">
              <a:extLst>
                <a:ext uri="{FF2B5EF4-FFF2-40B4-BE49-F238E27FC236}">
                  <a16:creationId xmlns:a16="http://schemas.microsoft.com/office/drawing/2014/main" id="{70C7E93A-A631-A931-C513-53149071BF6C}"/>
                </a:ext>
              </a:extLst>
            </p:cNvPr>
            <p:cNvSpPr/>
            <p:nvPr/>
          </p:nvSpPr>
          <p:spPr>
            <a:xfrm>
              <a:off x="8291748" y="2082893"/>
              <a:ext cx="15373" cy="9060"/>
            </a:xfrm>
            <a:custGeom>
              <a:avLst/>
              <a:gdLst>
                <a:gd name="connsiteX0" fmla="*/ 0 w 14829"/>
                <a:gd name="connsiteY0" fmla="*/ 0 h 9441"/>
                <a:gd name="connsiteX1" fmla="*/ 0 w 14829"/>
                <a:gd name="connsiteY1" fmla="*/ 0 h 9441"/>
                <a:gd name="connsiteX2" fmla="*/ 14829 w 14829"/>
                <a:gd name="connsiteY2" fmla="*/ 0 h 9441"/>
              </a:gdLst>
              <a:ahLst/>
              <a:cxnLst>
                <a:cxn ang="0">
                  <a:pos x="connsiteX0" y="connsiteY0"/>
                </a:cxn>
                <a:cxn ang="0">
                  <a:pos x="connsiteX1" y="connsiteY1"/>
                </a:cxn>
                <a:cxn ang="0">
                  <a:pos x="connsiteX2" y="connsiteY2"/>
                </a:cxn>
              </a:cxnLst>
              <a:rect l="l" t="t" r="r" b="b"/>
              <a:pathLst>
                <a:path w="14829" h="9441">
                  <a:moveTo>
                    <a:pt x="0" y="0"/>
                  </a:moveTo>
                  <a:lnTo>
                    <a:pt x="0" y="0"/>
                  </a:lnTo>
                  <a:lnTo>
                    <a:pt x="14829"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54" name="Freeform 1253">
              <a:extLst>
                <a:ext uri="{FF2B5EF4-FFF2-40B4-BE49-F238E27FC236}">
                  <a16:creationId xmlns:a16="http://schemas.microsoft.com/office/drawing/2014/main" id="{69274B30-41CE-1C7C-2907-83175EEA0645}"/>
                </a:ext>
              </a:extLst>
            </p:cNvPr>
            <p:cNvSpPr/>
            <p:nvPr/>
          </p:nvSpPr>
          <p:spPr>
            <a:xfrm>
              <a:off x="8300972" y="2072474"/>
              <a:ext cx="10601" cy="20838"/>
            </a:xfrm>
            <a:custGeom>
              <a:avLst/>
              <a:gdLst>
                <a:gd name="connsiteX0" fmla="*/ 0 w 10226"/>
                <a:gd name="connsiteY0" fmla="*/ 0 h 21715"/>
                <a:gd name="connsiteX1" fmla="*/ 0 w 10226"/>
                <a:gd name="connsiteY1" fmla="*/ 0 h 21715"/>
                <a:gd name="connsiteX2" fmla="*/ 0 w 10226"/>
                <a:gd name="connsiteY2" fmla="*/ 21716 h 21715"/>
              </a:gdLst>
              <a:ahLst/>
              <a:cxnLst>
                <a:cxn ang="0">
                  <a:pos x="connsiteX0" y="connsiteY0"/>
                </a:cxn>
                <a:cxn ang="0">
                  <a:pos x="connsiteX1" y="connsiteY1"/>
                </a:cxn>
                <a:cxn ang="0">
                  <a:pos x="connsiteX2" y="connsiteY2"/>
                </a:cxn>
              </a:cxnLst>
              <a:rect l="l" t="t" r="r" b="b"/>
              <a:pathLst>
                <a:path w="10226" h="21715">
                  <a:moveTo>
                    <a:pt x="0" y="0"/>
                  </a:moveTo>
                  <a:lnTo>
                    <a:pt x="0" y="0"/>
                  </a:lnTo>
                  <a:lnTo>
                    <a:pt x="0" y="21716"/>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55" name="Freeform 1254">
              <a:extLst>
                <a:ext uri="{FF2B5EF4-FFF2-40B4-BE49-F238E27FC236}">
                  <a16:creationId xmlns:a16="http://schemas.microsoft.com/office/drawing/2014/main" id="{383B1CAB-F380-0460-892E-4F6C27AE833D}"/>
                </a:ext>
              </a:extLst>
            </p:cNvPr>
            <p:cNvSpPr/>
            <p:nvPr/>
          </p:nvSpPr>
          <p:spPr>
            <a:xfrm>
              <a:off x="8439014" y="2082893"/>
              <a:ext cx="15373" cy="9060"/>
            </a:xfrm>
            <a:custGeom>
              <a:avLst/>
              <a:gdLst>
                <a:gd name="connsiteX0" fmla="*/ 0 w 14829"/>
                <a:gd name="connsiteY0" fmla="*/ 0 h 9441"/>
                <a:gd name="connsiteX1" fmla="*/ 0 w 14829"/>
                <a:gd name="connsiteY1" fmla="*/ 0 h 9441"/>
                <a:gd name="connsiteX2" fmla="*/ 14829 w 14829"/>
                <a:gd name="connsiteY2" fmla="*/ 0 h 9441"/>
              </a:gdLst>
              <a:ahLst/>
              <a:cxnLst>
                <a:cxn ang="0">
                  <a:pos x="connsiteX0" y="connsiteY0"/>
                </a:cxn>
                <a:cxn ang="0">
                  <a:pos x="connsiteX1" y="connsiteY1"/>
                </a:cxn>
                <a:cxn ang="0">
                  <a:pos x="connsiteX2" y="connsiteY2"/>
                </a:cxn>
              </a:cxnLst>
              <a:rect l="l" t="t" r="r" b="b"/>
              <a:pathLst>
                <a:path w="14829" h="9441">
                  <a:moveTo>
                    <a:pt x="0" y="0"/>
                  </a:moveTo>
                  <a:lnTo>
                    <a:pt x="0" y="0"/>
                  </a:lnTo>
                  <a:lnTo>
                    <a:pt x="14829"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56" name="Freeform 1255">
              <a:extLst>
                <a:ext uri="{FF2B5EF4-FFF2-40B4-BE49-F238E27FC236}">
                  <a16:creationId xmlns:a16="http://schemas.microsoft.com/office/drawing/2014/main" id="{53C8A3A9-11A0-39FB-9A1C-BEEE2FC2B89F}"/>
                </a:ext>
              </a:extLst>
            </p:cNvPr>
            <p:cNvSpPr/>
            <p:nvPr/>
          </p:nvSpPr>
          <p:spPr>
            <a:xfrm>
              <a:off x="8457461" y="2082893"/>
              <a:ext cx="15373" cy="9060"/>
            </a:xfrm>
            <a:custGeom>
              <a:avLst/>
              <a:gdLst>
                <a:gd name="connsiteX0" fmla="*/ 0 w 14829"/>
                <a:gd name="connsiteY0" fmla="*/ 0 h 9441"/>
                <a:gd name="connsiteX1" fmla="*/ 0 w 14829"/>
                <a:gd name="connsiteY1" fmla="*/ 0 h 9441"/>
                <a:gd name="connsiteX2" fmla="*/ 14829 w 14829"/>
                <a:gd name="connsiteY2" fmla="*/ 0 h 9441"/>
              </a:gdLst>
              <a:ahLst/>
              <a:cxnLst>
                <a:cxn ang="0">
                  <a:pos x="connsiteX0" y="connsiteY0"/>
                </a:cxn>
                <a:cxn ang="0">
                  <a:pos x="connsiteX1" y="connsiteY1"/>
                </a:cxn>
                <a:cxn ang="0">
                  <a:pos x="connsiteX2" y="connsiteY2"/>
                </a:cxn>
              </a:cxnLst>
              <a:rect l="l" t="t" r="r" b="b"/>
              <a:pathLst>
                <a:path w="14829" h="9441">
                  <a:moveTo>
                    <a:pt x="0" y="0"/>
                  </a:moveTo>
                  <a:lnTo>
                    <a:pt x="0" y="0"/>
                  </a:lnTo>
                  <a:lnTo>
                    <a:pt x="14829"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57" name="Freeform 1256">
              <a:extLst>
                <a:ext uri="{FF2B5EF4-FFF2-40B4-BE49-F238E27FC236}">
                  <a16:creationId xmlns:a16="http://schemas.microsoft.com/office/drawing/2014/main" id="{BC00393B-CD87-974B-6B38-1706E8E775A6}"/>
                </a:ext>
              </a:extLst>
            </p:cNvPr>
            <p:cNvSpPr/>
            <p:nvPr/>
          </p:nvSpPr>
          <p:spPr>
            <a:xfrm>
              <a:off x="8620100" y="2082893"/>
              <a:ext cx="15373" cy="9060"/>
            </a:xfrm>
            <a:custGeom>
              <a:avLst/>
              <a:gdLst>
                <a:gd name="connsiteX0" fmla="*/ 0 w 14829"/>
                <a:gd name="connsiteY0" fmla="*/ 0 h 9441"/>
                <a:gd name="connsiteX1" fmla="*/ 0 w 14829"/>
                <a:gd name="connsiteY1" fmla="*/ 0 h 9441"/>
                <a:gd name="connsiteX2" fmla="*/ 14829 w 14829"/>
                <a:gd name="connsiteY2" fmla="*/ 0 h 9441"/>
              </a:gdLst>
              <a:ahLst/>
              <a:cxnLst>
                <a:cxn ang="0">
                  <a:pos x="connsiteX0" y="connsiteY0"/>
                </a:cxn>
                <a:cxn ang="0">
                  <a:pos x="connsiteX1" y="connsiteY1"/>
                </a:cxn>
                <a:cxn ang="0">
                  <a:pos x="connsiteX2" y="connsiteY2"/>
                </a:cxn>
              </a:cxnLst>
              <a:rect l="l" t="t" r="r" b="b"/>
              <a:pathLst>
                <a:path w="14829" h="9441">
                  <a:moveTo>
                    <a:pt x="0" y="0"/>
                  </a:moveTo>
                  <a:lnTo>
                    <a:pt x="0" y="0"/>
                  </a:lnTo>
                  <a:lnTo>
                    <a:pt x="14829" y="0"/>
                  </a:lnTo>
                </a:path>
              </a:pathLst>
            </a:custGeom>
            <a:noFill/>
            <a:ln w="12700" cap="sq">
              <a:solidFill>
                <a:srgbClr val="38808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58" name="Freeform 1257">
              <a:extLst>
                <a:ext uri="{FF2B5EF4-FFF2-40B4-BE49-F238E27FC236}">
                  <a16:creationId xmlns:a16="http://schemas.microsoft.com/office/drawing/2014/main" id="{9642DEC6-78FA-6D9A-40C4-94A69204328E}"/>
                </a:ext>
              </a:extLst>
            </p:cNvPr>
            <p:cNvSpPr/>
            <p:nvPr/>
          </p:nvSpPr>
          <p:spPr>
            <a:xfrm>
              <a:off x="6559331" y="1402925"/>
              <a:ext cx="10601" cy="1031866"/>
            </a:xfrm>
            <a:custGeom>
              <a:avLst/>
              <a:gdLst>
                <a:gd name="connsiteX0" fmla="*/ 0 w 10226"/>
                <a:gd name="connsiteY0" fmla="*/ 1075314 h 1075314"/>
                <a:gd name="connsiteX1" fmla="*/ 0 w 10226"/>
                <a:gd name="connsiteY1" fmla="*/ 1075314 h 1075314"/>
                <a:gd name="connsiteX2" fmla="*/ 0 w 10226"/>
                <a:gd name="connsiteY2" fmla="*/ 0 h 1075314"/>
              </a:gdLst>
              <a:ahLst/>
              <a:cxnLst>
                <a:cxn ang="0">
                  <a:pos x="connsiteX0" y="connsiteY0"/>
                </a:cxn>
                <a:cxn ang="0">
                  <a:pos x="connsiteX1" y="connsiteY1"/>
                </a:cxn>
                <a:cxn ang="0">
                  <a:pos x="connsiteX2" y="connsiteY2"/>
                </a:cxn>
              </a:cxnLst>
              <a:rect l="l" t="t" r="r" b="b"/>
              <a:pathLst>
                <a:path w="10226" h="1075314">
                  <a:moveTo>
                    <a:pt x="0" y="1075314"/>
                  </a:moveTo>
                  <a:lnTo>
                    <a:pt x="0" y="1075314"/>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59" name="Freeform 1258">
              <a:extLst>
                <a:ext uri="{FF2B5EF4-FFF2-40B4-BE49-F238E27FC236}">
                  <a16:creationId xmlns:a16="http://schemas.microsoft.com/office/drawing/2014/main" id="{136623B2-5683-EB65-6B60-C2BC3B1410F6}"/>
                </a:ext>
              </a:extLst>
            </p:cNvPr>
            <p:cNvSpPr/>
            <p:nvPr/>
          </p:nvSpPr>
          <p:spPr>
            <a:xfrm>
              <a:off x="6556256" y="2432798"/>
              <a:ext cx="2178879" cy="9060"/>
            </a:xfrm>
            <a:custGeom>
              <a:avLst/>
              <a:gdLst>
                <a:gd name="connsiteX0" fmla="*/ 0 w 2101735"/>
                <a:gd name="connsiteY0" fmla="*/ 0 h 9441"/>
                <a:gd name="connsiteX1" fmla="*/ 0 w 2101735"/>
                <a:gd name="connsiteY1" fmla="*/ 0 h 9441"/>
                <a:gd name="connsiteX2" fmla="*/ 2101735 w 2101735"/>
                <a:gd name="connsiteY2" fmla="*/ 0 h 9441"/>
              </a:gdLst>
              <a:ahLst/>
              <a:cxnLst>
                <a:cxn ang="0">
                  <a:pos x="connsiteX0" y="connsiteY0"/>
                </a:cxn>
                <a:cxn ang="0">
                  <a:pos x="connsiteX1" y="connsiteY1"/>
                </a:cxn>
                <a:cxn ang="0">
                  <a:pos x="connsiteX2" y="connsiteY2"/>
                </a:cxn>
              </a:cxnLst>
              <a:rect l="l" t="t" r="r" b="b"/>
              <a:pathLst>
                <a:path w="2101735" h="9441">
                  <a:moveTo>
                    <a:pt x="0" y="0"/>
                  </a:moveTo>
                  <a:lnTo>
                    <a:pt x="0" y="0"/>
                  </a:lnTo>
                  <a:lnTo>
                    <a:pt x="2101735"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60" name="Freeform 1259">
              <a:extLst>
                <a:ext uri="{FF2B5EF4-FFF2-40B4-BE49-F238E27FC236}">
                  <a16:creationId xmlns:a16="http://schemas.microsoft.com/office/drawing/2014/main" id="{87F7F23B-C388-DA21-7589-3E69DDCA06E2}"/>
                </a:ext>
              </a:extLst>
            </p:cNvPr>
            <p:cNvSpPr/>
            <p:nvPr/>
          </p:nvSpPr>
          <p:spPr>
            <a:xfrm>
              <a:off x="6559331" y="2432798"/>
              <a:ext cx="10601" cy="20747"/>
            </a:xfrm>
            <a:custGeom>
              <a:avLst/>
              <a:gdLst>
                <a:gd name="connsiteX0" fmla="*/ 0 w 10226"/>
                <a:gd name="connsiteY0" fmla="*/ 0 h 21621"/>
                <a:gd name="connsiteX1" fmla="*/ 0 w 10226"/>
                <a:gd name="connsiteY1" fmla="*/ 0 h 21621"/>
                <a:gd name="connsiteX2" fmla="*/ 0 w 10226"/>
                <a:gd name="connsiteY2" fmla="*/ 21621 h 21621"/>
              </a:gdLst>
              <a:ahLst/>
              <a:cxnLst>
                <a:cxn ang="0">
                  <a:pos x="connsiteX0" y="connsiteY0"/>
                </a:cxn>
                <a:cxn ang="0">
                  <a:pos x="connsiteX1" y="connsiteY1"/>
                </a:cxn>
                <a:cxn ang="0">
                  <a:pos x="connsiteX2" y="connsiteY2"/>
                </a:cxn>
              </a:cxnLst>
              <a:rect l="l" t="t" r="r" b="b"/>
              <a:pathLst>
                <a:path w="10226" h="21621">
                  <a:moveTo>
                    <a:pt x="0" y="0"/>
                  </a:moveTo>
                  <a:lnTo>
                    <a:pt x="0" y="0"/>
                  </a:lnTo>
                  <a:lnTo>
                    <a:pt x="0" y="21621"/>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61" name="Freeform 1260">
              <a:extLst>
                <a:ext uri="{FF2B5EF4-FFF2-40B4-BE49-F238E27FC236}">
                  <a16:creationId xmlns:a16="http://schemas.microsoft.com/office/drawing/2014/main" id="{67E5E15E-8840-3C23-4EFA-52F8B1CE9320}"/>
                </a:ext>
              </a:extLst>
            </p:cNvPr>
            <p:cNvSpPr/>
            <p:nvPr/>
          </p:nvSpPr>
          <p:spPr>
            <a:xfrm>
              <a:off x="6728120" y="2432798"/>
              <a:ext cx="10601" cy="20747"/>
            </a:xfrm>
            <a:custGeom>
              <a:avLst/>
              <a:gdLst>
                <a:gd name="connsiteX0" fmla="*/ 0 w 10226"/>
                <a:gd name="connsiteY0" fmla="*/ 0 h 21621"/>
                <a:gd name="connsiteX1" fmla="*/ 0 w 10226"/>
                <a:gd name="connsiteY1" fmla="*/ 0 h 21621"/>
                <a:gd name="connsiteX2" fmla="*/ 0 w 10226"/>
                <a:gd name="connsiteY2" fmla="*/ 21621 h 21621"/>
              </a:gdLst>
              <a:ahLst/>
              <a:cxnLst>
                <a:cxn ang="0">
                  <a:pos x="connsiteX0" y="connsiteY0"/>
                </a:cxn>
                <a:cxn ang="0">
                  <a:pos x="connsiteX1" y="connsiteY1"/>
                </a:cxn>
                <a:cxn ang="0">
                  <a:pos x="connsiteX2" y="connsiteY2"/>
                </a:cxn>
              </a:cxnLst>
              <a:rect l="l" t="t" r="r" b="b"/>
              <a:pathLst>
                <a:path w="10226" h="21621">
                  <a:moveTo>
                    <a:pt x="0" y="0"/>
                  </a:moveTo>
                  <a:lnTo>
                    <a:pt x="0" y="0"/>
                  </a:lnTo>
                  <a:lnTo>
                    <a:pt x="0" y="21621"/>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62" name="Freeform 1261">
              <a:extLst>
                <a:ext uri="{FF2B5EF4-FFF2-40B4-BE49-F238E27FC236}">
                  <a16:creationId xmlns:a16="http://schemas.microsoft.com/office/drawing/2014/main" id="{DF9F524D-09CF-C561-71F9-5995978886A1}"/>
                </a:ext>
              </a:extLst>
            </p:cNvPr>
            <p:cNvSpPr/>
            <p:nvPr/>
          </p:nvSpPr>
          <p:spPr>
            <a:xfrm>
              <a:off x="6890759" y="2432798"/>
              <a:ext cx="10601" cy="20747"/>
            </a:xfrm>
            <a:custGeom>
              <a:avLst/>
              <a:gdLst>
                <a:gd name="connsiteX0" fmla="*/ 0 w 10226"/>
                <a:gd name="connsiteY0" fmla="*/ 0 h 21621"/>
                <a:gd name="connsiteX1" fmla="*/ 0 w 10226"/>
                <a:gd name="connsiteY1" fmla="*/ 0 h 21621"/>
                <a:gd name="connsiteX2" fmla="*/ 0 w 10226"/>
                <a:gd name="connsiteY2" fmla="*/ 21621 h 21621"/>
              </a:gdLst>
              <a:ahLst/>
              <a:cxnLst>
                <a:cxn ang="0">
                  <a:pos x="connsiteX0" y="connsiteY0"/>
                </a:cxn>
                <a:cxn ang="0">
                  <a:pos x="connsiteX1" y="connsiteY1"/>
                </a:cxn>
                <a:cxn ang="0">
                  <a:pos x="connsiteX2" y="connsiteY2"/>
                </a:cxn>
              </a:cxnLst>
              <a:rect l="l" t="t" r="r" b="b"/>
              <a:pathLst>
                <a:path w="10226" h="21621">
                  <a:moveTo>
                    <a:pt x="0" y="0"/>
                  </a:moveTo>
                  <a:lnTo>
                    <a:pt x="0" y="0"/>
                  </a:lnTo>
                  <a:lnTo>
                    <a:pt x="0" y="21621"/>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63" name="Freeform 1262">
              <a:extLst>
                <a:ext uri="{FF2B5EF4-FFF2-40B4-BE49-F238E27FC236}">
                  <a16:creationId xmlns:a16="http://schemas.microsoft.com/office/drawing/2014/main" id="{C9B2C1BA-F4BF-D995-B4B4-A95837DBA419}"/>
                </a:ext>
              </a:extLst>
            </p:cNvPr>
            <p:cNvSpPr/>
            <p:nvPr/>
          </p:nvSpPr>
          <p:spPr>
            <a:xfrm>
              <a:off x="7062622" y="2432798"/>
              <a:ext cx="10601" cy="20747"/>
            </a:xfrm>
            <a:custGeom>
              <a:avLst/>
              <a:gdLst>
                <a:gd name="connsiteX0" fmla="*/ 0 w 10226"/>
                <a:gd name="connsiteY0" fmla="*/ 0 h 21621"/>
                <a:gd name="connsiteX1" fmla="*/ 0 w 10226"/>
                <a:gd name="connsiteY1" fmla="*/ 0 h 21621"/>
                <a:gd name="connsiteX2" fmla="*/ 0 w 10226"/>
                <a:gd name="connsiteY2" fmla="*/ 21621 h 21621"/>
              </a:gdLst>
              <a:ahLst/>
              <a:cxnLst>
                <a:cxn ang="0">
                  <a:pos x="connsiteX0" y="connsiteY0"/>
                </a:cxn>
                <a:cxn ang="0">
                  <a:pos x="connsiteX1" y="connsiteY1"/>
                </a:cxn>
                <a:cxn ang="0">
                  <a:pos x="connsiteX2" y="connsiteY2"/>
                </a:cxn>
              </a:cxnLst>
              <a:rect l="l" t="t" r="r" b="b"/>
              <a:pathLst>
                <a:path w="10226" h="21621">
                  <a:moveTo>
                    <a:pt x="0" y="0"/>
                  </a:moveTo>
                  <a:lnTo>
                    <a:pt x="0" y="0"/>
                  </a:lnTo>
                  <a:lnTo>
                    <a:pt x="0" y="21621"/>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64" name="Freeform 1263">
              <a:extLst>
                <a:ext uri="{FF2B5EF4-FFF2-40B4-BE49-F238E27FC236}">
                  <a16:creationId xmlns:a16="http://schemas.microsoft.com/office/drawing/2014/main" id="{E368E1E6-B292-164C-E280-0BFEC1FF270C}"/>
                </a:ext>
              </a:extLst>
            </p:cNvPr>
            <p:cNvSpPr/>
            <p:nvPr/>
          </p:nvSpPr>
          <p:spPr>
            <a:xfrm>
              <a:off x="7225262" y="2432798"/>
              <a:ext cx="10601" cy="20747"/>
            </a:xfrm>
            <a:custGeom>
              <a:avLst/>
              <a:gdLst>
                <a:gd name="connsiteX0" fmla="*/ 0 w 10226"/>
                <a:gd name="connsiteY0" fmla="*/ 0 h 21621"/>
                <a:gd name="connsiteX1" fmla="*/ 0 w 10226"/>
                <a:gd name="connsiteY1" fmla="*/ 0 h 21621"/>
                <a:gd name="connsiteX2" fmla="*/ 0 w 10226"/>
                <a:gd name="connsiteY2" fmla="*/ 21621 h 21621"/>
              </a:gdLst>
              <a:ahLst/>
              <a:cxnLst>
                <a:cxn ang="0">
                  <a:pos x="connsiteX0" y="connsiteY0"/>
                </a:cxn>
                <a:cxn ang="0">
                  <a:pos x="connsiteX1" y="connsiteY1"/>
                </a:cxn>
                <a:cxn ang="0">
                  <a:pos x="connsiteX2" y="connsiteY2"/>
                </a:cxn>
              </a:cxnLst>
              <a:rect l="l" t="t" r="r" b="b"/>
              <a:pathLst>
                <a:path w="10226" h="21621">
                  <a:moveTo>
                    <a:pt x="0" y="0"/>
                  </a:moveTo>
                  <a:lnTo>
                    <a:pt x="0" y="0"/>
                  </a:lnTo>
                  <a:lnTo>
                    <a:pt x="0" y="21621"/>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65" name="Freeform 1264">
              <a:extLst>
                <a:ext uri="{FF2B5EF4-FFF2-40B4-BE49-F238E27FC236}">
                  <a16:creationId xmlns:a16="http://schemas.microsoft.com/office/drawing/2014/main" id="{33957F0C-87E4-2B37-2BA2-0476B7E73F28}"/>
                </a:ext>
              </a:extLst>
            </p:cNvPr>
            <p:cNvSpPr/>
            <p:nvPr/>
          </p:nvSpPr>
          <p:spPr>
            <a:xfrm>
              <a:off x="7394051" y="2432798"/>
              <a:ext cx="10601" cy="20747"/>
            </a:xfrm>
            <a:custGeom>
              <a:avLst/>
              <a:gdLst>
                <a:gd name="connsiteX0" fmla="*/ 0 w 10226"/>
                <a:gd name="connsiteY0" fmla="*/ 0 h 21621"/>
                <a:gd name="connsiteX1" fmla="*/ 0 w 10226"/>
                <a:gd name="connsiteY1" fmla="*/ 0 h 21621"/>
                <a:gd name="connsiteX2" fmla="*/ 0 w 10226"/>
                <a:gd name="connsiteY2" fmla="*/ 21621 h 21621"/>
              </a:gdLst>
              <a:ahLst/>
              <a:cxnLst>
                <a:cxn ang="0">
                  <a:pos x="connsiteX0" y="connsiteY0"/>
                </a:cxn>
                <a:cxn ang="0">
                  <a:pos x="connsiteX1" y="connsiteY1"/>
                </a:cxn>
                <a:cxn ang="0">
                  <a:pos x="connsiteX2" y="connsiteY2"/>
                </a:cxn>
              </a:cxnLst>
              <a:rect l="l" t="t" r="r" b="b"/>
              <a:pathLst>
                <a:path w="10226" h="21621">
                  <a:moveTo>
                    <a:pt x="0" y="0"/>
                  </a:moveTo>
                  <a:lnTo>
                    <a:pt x="0" y="0"/>
                  </a:lnTo>
                  <a:lnTo>
                    <a:pt x="0" y="21621"/>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66" name="Freeform 1265">
              <a:extLst>
                <a:ext uri="{FF2B5EF4-FFF2-40B4-BE49-F238E27FC236}">
                  <a16:creationId xmlns:a16="http://schemas.microsoft.com/office/drawing/2014/main" id="{ABD9B3E7-671B-A153-BC8F-67117BFF29EC}"/>
                </a:ext>
              </a:extLst>
            </p:cNvPr>
            <p:cNvSpPr/>
            <p:nvPr/>
          </p:nvSpPr>
          <p:spPr>
            <a:xfrm>
              <a:off x="7565914" y="2432798"/>
              <a:ext cx="10601" cy="20747"/>
            </a:xfrm>
            <a:custGeom>
              <a:avLst/>
              <a:gdLst>
                <a:gd name="connsiteX0" fmla="*/ 0 w 10226"/>
                <a:gd name="connsiteY0" fmla="*/ 0 h 21621"/>
                <a:gd name="connsiteX1" fmla="*/ 0 w 10226"/>
                <a:gd name="connsiteY1" fmla="*/ 0 h 21621"/>
                <a:gd name="connsiteX2" fmla="*/ 0 w 10226"/>
                <a:gd name="connsiteY2" fmla="*/ 21621 h 21621"/>
              </a:gdLst>
              <a:ahLst/>
              <a:cxnLst>
                <a:cxn ang="0">
                  <a:pos x="connsiteX0" y="connsiteY0"/>
                </a:cxn>
                <a:cxn ang="0">
                  <a:pos x="connsiteX1" y="connsiteY1"/>
                </a:cxn>
                <a:cxn ang="0">
                  <a:pos x="connsiteX2" y="connsiteY2"/>
                </a:cxn>
              </a:cxnLst>
              <a:rect l="l" t="t" r="r" b="b"/>
              <a:pathLst>
                <a:path w="10226" h="21621">
                  <a:moveTo>
                    <a:pt x="0" y="0"/>
                  </a:moveTo>
                  <a:lnTo>
                    <a:pt x="0" y="0"/>
                  </a:lnTo>
                  <a:lnTo>
                    <a:pt x="0" y="21621"/>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67" name="Freeform 1266">
              <a:extLst>
                <a:ext uri="{FF2B5EF4-FFF2-40B4-BE49-F238E27FC236}">
                  <a16:creationId xmlns:a16="http://schemas.microsoft.com/office/drawing/2014/main" id="{89B9DF4E-ACEC-BB27-1EED-3AA4DDE79289}"/>
                </a:ext>
              </a:extLst>
            </p:cNvPr>
            <p:cNvSpPr/>
            <p:nvPr/>
          </p:nvSpPr>
          <p:spPr>
            <a:xfrm>
              <a:off x="7725478" y="2432798"/>
              <a:ext cx="10601" cy="20747"/>
            </a:xfrm>
            <a:custGeom>
              <a:avLst/>
              <a:gdLst>
                <a:gd name="connsiteX0" fmla="*/ 0 w 10226"/>
                <a:gd name="connsiteY0" fmla="*/ 0 h 21621"/>
                <a:gd name="connsiteX1" fmla="*/ 0 w 10226"/>
                <a:gd name="connsiteY1" fmla="*/ 0 h 21621"/>
                <a:gd name="connsiteX2" fmla="*/ 0 w 10226"/>
                <a:gd name="connsiteY2" fmla="*/ 21621 h 21621"/>
              </a:gdLst>
              <a:ahLst/>
              <a:cxnLst>
                <a:cxn ang="0">
                  <a:pos x="connsiteX0" y="connsiteY0"/>
                </a:cxn>
                <a:cxn ang="0">
                  <a:pos x="connsiteX1" y="connsiteY1"/>
                </a:cxn>
                <a:cxn ang="0">
                  <a:pos x="connsiteX2" y="connsiteY2"/>
                </a:cxn>
              </a:cxnLst>
              <a:rect l="l" t="t" r="r" b="b"/>
              <a:pathLst>
                <a:path w="10226" h="21621">
                  <a:moveTo>
                    <a:pt x="0" y="0"/>
                  </a:moveTo>
                  <a:lnTo>
                    <a:pt x="0" y="0"/>
                  </a:lnTo>
                  <a:lnTo>
                    <a:pt x="0" y="21621"/>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68" name="Freeform 1267">
              <a:extLst>
                <a:ext uri="{FF2B5EF4-FFF2-40B4-BE49-F238E27FC236}">
                  <a16:creationId xmlns:a16="http://schemas.microsoft.com/office/drawing/2014/main" id="{0410B164-1A50-27DC-9A00-9C1D99A4AFC8}"/>
                </a:ext>
              </a:extLst>
            </p:cNvPr>
            <p:cNvSpPr/>
            <p:nvPr/>
          </p:nvSpPr>
          <p:spPr>
            <a:xfrm>
              <a:off x="8231844" y="2432798"/>
              <a:ext cx="10601" cy="20747"/>
            </a:xfrm>
            <a:custGeom>
              <a:avLst/>
              <a:gdLst>
                <a:gd name="connsiteX0" fmla="*/ 0 w 10226"/>
                <a:gd name="connsiteY0" fmla="*/ 0 h 21621"/>
                <a:gd name="connsiteX1" fmla="*/ 0 w 10226"/>
                <a:gd name="connsiteY1" fmla="*/ 0 h 21621"/>
                <a:gd name="connsiteX2" fmla="*/ 0 w 10226"/>
                <a:gd name="connsiteY2" fmla="*/ 21621 h 21621"/>
              </a:gdLst>
              <a:ahLst/>
              <a:cxnLst>
                <a:cxn ang="0">
                  <a:pos x="connsiteX0" y="connsiteY0"/>
                </a:cxn>
                <a:cxn ang="0">
                  <a:pos x="connsiteX1" y="connsiteY1"/>
                </a:cxn>
                <a:cxn ang="0">
                  <a:pos x="connsiteX2" y="connsiteY2"/>
                </a:cxn>
              </a:cxnLst>
              <a:rect l="l" t="t" r="r" b="b"/>
              <a:pathLst>
                <a:path w="10226" h="21621">
                  <a:moveTo>
                    <a:pt x="0" y="0"/>
                  </a:moveTo>
                  <a:lnTo>
                    <a:pt x="0" y="0"/>
                  </a:lnTo>
                  <a:lnTo>
                    <a:pt x="0" y="21621"/>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69" name="Freeform 1268">
              <a:extLst>
                <a:ext uri="{FF2B5EF4-FFF2-40B4-BE49-F238E27FC236}">
                  <a16:creationId xmlns:a16="http://schemas.microsoft.com/office/drawing/2014/main" id="{4AFF6515-BDEF-9364-F6DB-3F4858C5D8D8}"/>
                </a:ext>
              </a:extLst>
            </p:cNvPr>
            <p:cNvSpPr/>
            <p:nvPr/>
          </p:nvSpPr>
          <p:spPr>
            <a:xfrm>
              <a:off x="6525615" y="2432798"/>
              <a:ext cx="30640" cy="9060"/>
            </a:xfrm>
            <a:custGeom>
              <a:avLst/>
              <a:gdLst>
                <a:gd name="connsiteX0" fmla="*/ 29556 w 29555"/>
                <a:gd name="connsiteY0" fmla="*/ 0 h 9441"/>
                <a:gd name="connsiteX1" fmla="*/ 29556 w 29555"/>
                <a:gd name="connsiteY1" fmla="*/ 0 h 9441"/>
                <a:gd name="connsiteX2" fmla="*/ 0 w 29555"/>
                <a:gd name="connsiteY2" fmla="*/ 0 h 9441"/>
              </a:gdLst>
              <a:ahLst/>
              <a:cxnLst>
                <a:cxn ang="0">
                  <a:pos x="connsiteX0" y="connsiteY0"/>
                </a:cxn>
                <a:cxn ang="0">
                  <a:pos x="connsiteX1" y="connsiteY1"/>
                </a:cxn>
                <a:cxn ang="0">
                  <a:pos x="connsiteX2" y="connsiteY2"/>
                </a:cxn>
              </a:cxnLst>
              <a:rect l="l" t="t" r="r" b="b"/>
              <a:pathLst>
                <a:path w="29555" h="9441">
                  <a:moveTo>
                    <a:pt x="29556" y="0"/>
                  </a:moveTo>
                  <a:lnTo>
                    <a:pt x="29556"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70" name="Freeform 1269">
              <a:extLst>
                <a:ext uri="{FF2B5EF4-FFF2-40B4-BE49-F238E27FC236}">
                  <a16:creationId xmlns:a16="http://schemas.microsoft.com/office/drawing/2014/main" id="{9BA72734-F23C-6F7B-F5B2-1A6D7C2FFB15}"/>
                </a:ext>
              </a:extLst>
            </p:cNvPr>
            <p:cNvSpPr/>
            <p:nvPr/>
          </p:nvSpPr>
          <p:spPr>
            <a:xfrm>
              <a:off x="6525615" y="2331052"/>
              <a:ext cx="36790" cy="9060"/>
            </a:xfrm>
            <a:custGeom>
              <a:avLst/>
              <a:gdLst>
                <a:gd name="connsiteX0" fmla="*/ 35487 w 35487"/>
                <a:gd name="connsiteY0" fmla="*/ 0 h 9441"/>
                <a:gd name="connsiteX1" fmla="*/ 35487 w 35487"/>
                <a:gd name="connsiteY1" fmla="*/ 0 h 9441"/>
                <a:gd name="connsiteX2" fmla="*/ 0 w 35487"/>
                <a:gd name="connsiteY2" fmla="*/ 0 h 9441"/>
              </a:gdLst>
              <a:ahLst/>
              <a:cxnLst>
                <a:cxn ang="0">
                  <a:pos x="connsiteX0" y="connsiteY0"/>
                </a:cxn>
                <a:cxn ang="0">
                  <a:pos x="connsiteX1" y="connsiteY1"/>
                </a:cxn>
                <a:cxn ang="0">
                  <a:pos x="connsiteX2" y="connsiteY2"/>
                </a:cxn>
              </a:cxnLst>
              <a:rect l="l" t="t" r="r" b="b"/>
              <a:pathLst>
                <a:path w="35487" h="9441">
                  <a:moveTo>
                    <a:pt x="35487" y="0"/>
                  </a:moveTo>
                  <a:lnTo>
                    <a:pt x="35487"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71" name="Freeform 1270">
              <a:extLst>
                <a:ext uri="{FF2B5EF4-FFF2-40B4-BE49-F238E27FC236}">
                  <a16:creationId xmlns:a16="http://schemas.microsoft.com/office/drawing/2014/main" id="{1D6B6CCB-4BC7-EE56-120F-B3AF2F92E069}"/>
                </a:ext>
              </a:extLst>
            </p:cNvPr>
            <p:cNvSpPr/>
            <p:nvPr/>
          </p:nvSpPr>
          <p:spPr>
            <a:xfrm>
              <a:off x="6525615" y="2227222"/>
              <a:ext cx="36790" cy="9060"/>
            </a:xfrm>
            <a:custGeom>
              <a:avLst/>
              <a:gdLst>
                <a:gd name="connsiteX0" fmla="*/ 35487 w 35487"/>
                <a:gd name="connsiteY0" fmla="*/ 0 h 9441"/>
                <a:gd name="connsiteX1" fmla="*/ 35487 w 35487"/>
                <a:gd name="connsiteY1" fmla="*/ 0 h 9441"/>
                <a:gd name="connsiteX2" fmla="*/ 0 w 35487"/>
                <a:gd name="connsiteY2" fmla="*/ 0 h 9441"/>
              </a:gdLst>
              <a:ahLst/>
              <a:cxnLst>
                <a:cxn ang="0">
                  <a:pos x="connsiteX0" y="connsiteY0"/>
                </a:cxn>
                <a:cxn ang="0">
                  <a:pos x="connsiteX1" y="connsiteY1"/>
                </a:cxn>
                <a:cxn ang="0">
                  <a:pos x="connsiteX2" y="connsiteY2"/>
                </a:cxn>
              </a:cxnLst>
              <a:rect l="l" t="t" r="r" b="b"/>
              <a:pathLst>
                <a:path w="35487" h="9441">
                  <a:moveTo>
                    <a:pt x="35487" y="0"/>
                  </a:moveTo>
                  <a:lnTo>
                    <a:pt x="35487"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72" name="Freeform 1271">
              <a:extLst>
                <a:ext uri="{FF2B5EF4-FFF2-40B4-BE49-F238E27FC236}">
                  <a16:creationId xmlns:a16="http://schemas.microsoft.com/office/drawing/2014/main" id="{36D0B3D3-A063-C024-B89C-AD97DA846AF0}"/>
                </a:ext>
              </a:extLst>
            </p:cNvPr>
            <p:cNvSpPr/>
            <p:nvPr/>
          </p:nvSpPr>
          <p:spPr>
            <a:xfrm>
              <a:off x="6525615" y="2125476"/>
              <a:ext cx="36790" cy="9060"/>
            </a:xfrm>
            <a:custGeom>
              <a:avLst/>
              <a:gdLst>
                <a:gd name="connsiteX0" fmla="*/ 35487 w 35487"/>
                <a:gd name="connsiteY0" fmla="*/ 0 h 9441"/>
                <a:gd name="connsiteX1" fmla="*/ 35487 w 35487"/>
                <a:gd name="connsiteY1" fmla="*/ 0 h 9441"/>
                <a:gd name="connsiteX2" fmla="*/ 0 w 35487"/>
                <a:gd name="connsiteY2" fmla="*/ 0 h 9441"/>
              </a:gdLst>
              <a:ahLst/>
              <a:cxnLst>
                <a:cxn ang="0">
                  <a:pos x="connsiteX0" y="connsiteY0"/>
                </a:cxn>
                <a:cxn ang="0">
                  <a:pos x="connsiteX1" y="connsiteY1"/>
                </a:cxn>
                <a:cxn ang="0">
                  <a:pos x="connsiteX2" y="connsiteY2"/>
                </a:cxn>
              </a:cxnLst>
              <a:rect l="l" t="t" r="r" b="b"/>
              <a:pathLst>
                <a:path w="35487" h="9441">
                  <a:moveTo>
                    <a:pt x="35487" y="0"/>
                  </a:moveTo>
                  <a:lnTo>
                    <a:pt x="35487"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73" name="Freeform 1272">
              <a:extLst>
                <a:ext uri="{FF2B5EF4-FFF2-40B4-BE49-F238E27FC236}">
                  <a16:creationId xmlns:a16="http://schemas.microsoft.com/office/drawing/2014/main" id="{A1D66572-2061-4C44-AD7B-00619F9DBB1B}"/>
                </a:ext>
              </a:extLst>
            </p:cNvPr>
            <p:cNvSpPr/>
            <p:nvPr/>
          </p:nvSpPr>
          <p:spPr>
            <a:xfrm>
              <a:off x="6525615" y="2021646"/>
              <a:ext cx="36790" cy="9060"/>
            </a:xfrm>
            <a:custGeom>
              <a:avLst/>
              <a:gdLst>
                <a:gd name="connsiteX0" fmla="*/ 35487 w 35487"/>
                <a:gd name="connsiteY0" fmla="*/ 0 h 9441"/>
                <a:gd name="connsiteX1" fmla="*/ 35487 w 35487"/>
                <a:gd name="connsiteY1" fmla="*/ 0 h 9441"/>
                <a:gd name="connsiteX2" fmla="*/ 0 w 35487"/>
                <a:gd name="connsiteY2" fmla="*/ 0 h 9441"/>
              </a:gdLst>
              <a:ahLst/>
              <a:cxnLst>
                <a:cxn ang="0">
                  <a:pos x="connsiteX0" y="connsiteY0"/>
                </a:cxn>
                <a:cxn ang="0">
                  <a:pos x="connsiteX1" y="connsiteY1"/>
                </a:cxn>
                <a:cxn ang="0">
                  <a:pos x="connsiteX2" y="connsiteY2"/>
                </a:cxn>
              </a:cxnLst>
              <a:rect l="l" t="t" r="r" b="b"/>
              <a:pathLst>
                <a:path w="35487" h="9441">
                  <a:moveTo>
                    <a:pt x="35487" y="0"/>
                  </a:moveTo>
                  <a:lnTo>
                    <a:pt x="35487"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74" name="Freeform 1273">
              <a:extLst>
                <a:ext uri="{FF2B5EF4-FFF2-40B4-BE49-F238E27FC236}">
                  <a16:creationId xmlns:a16="http://schemas.microsoft.com/office/drawing/2014/main" id="{B52E3DB7-5393-B896-FFCF-BE245A5F92CF}"/>
                </a:ext>
              </a:extLst>
            </p:cNvPr>
            <p:cNvSpPr/>
            <p:nvPr/>
          </p:nvSpPr>
          <p:spPr>
            <a:xfrm>
              <a:off x="6525615" y="1919900"/>
              <a:ext cx="36790" cy="9060"/>
            </a:xfrm>
            <a:custGeom>
              <a:avLst/>
              <a:gdLst>
                <a:gd name="connsiteX0" fmla="*/ 35487 w 35487"/>
                <a:gd name="connsiteY0" fmla="*/ 0 h 9441"/>
                <a:gd name="connsiteX1" fmla="*/ 35487 w 35487"/>
                <a:gd name="connsiteY1" fmla="*/ 0 h 9441"/>
                <a:gd name="connsiteX2" fmla="*/ 0 w 35487"/>
                <a:gd name="connsiteY2" fmla="*/ 0 h 9441"/>
              </a:gdLst>
              <a:ahLst/>
              <a:cxnLst>
                <a:cxn ang="0">
                  <a:pos x="connsiteX0" y="connsiteY0"/>
                </a:cxn>
                <a:cxn ang="0">
                  <a:pos x="connsiteX1" y="connsiteY1"/>
                </a:cxn>
                <a:cxn ang="0">
                  <a:pos x="connsiteX2" y="connsiteY2"/>
                </a:cxn>
              </a:cxnLst>
              <a:rect l="l" t="t" r="r" b="b"/>
              <a:pathLst>
                <a:path w="35487" h="9441">
                  <a:moveTo>
                    <a:pt x="35487" y="0"/>
                  </a:moveTo>
                  <a:lnTo>
                    <a:pt x="35487"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75" name="Freeform 1274">
              <a:extLst>
                <a:ext uri="{FF2B5EF4-FFF2-40B4-BE49-F238E27FC236}">
                  <a16:creationId xmlns:a16="http://schemas.microsoft.com/office/drawing/2014/main" id="{AE5D09FB-BC6F-5548-C42D-6D444B9650B8}"/>
                </a:ext>
              </a:extLst>
            </p:cNvPr>
            <p:cNvSpPr/>
            <p:nvPr/>
          </p:nvSpPr>
          <p:spPr>
            <a:xfrm>
              <a:off x="6525615" y="1816070"/>
              <a:ext cx="36790" cy="9060"/>
            </a:xfrm>
            <a:custGeom>
              <a:avLst/>
              <a:gdLst>
                <a:gd name="connsiteX0" fmla="*/ 35487 w 35487"/>
                <a:gd name="connsiteY0" fmla="*/ 0 h 9441"/>
                <a:gd name="connsiteX1" fmla="*/ 35487 w 35487"/>
                <a:gd name="connsiteY1" fmla="*/ 0 h 9441"/>
                <a:gd name="connsiteX2" fmla="*/ 0 w 35487"/>
                <a:gd name="connsiteY2" fmla="*/ 0 h 9441"/>
              </a:gdLst>
              <a:ahLst/>
              <a:cxnLst>
                <a:cxn ang="0">
                  <a:pos x="connsiteX0" y="connsiteY0"/>
                </a:cxn>
                <a:cxn ang="0">
                  <a:pos x="connsiteX1" y="connsiteY1"/>
                </a:cxn>
                <a:cxn ang="0">
                  <a:pos x="connsiteX2" y="connsiteY2"/>
                </a:cxn>
              </a:cxnLst>
              <a:rect l="l" t="t" r="r" b="b"/>
              <a:pathLst>
                <a:path w="35487" h="9441">
                  <a:moveTo>
                    <a:pt x="35487" y="0"/>
                  </a:moveTo>
                  <a:lnTo>
                    <a:pt x="35487"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76" name="Freeform 1275">
              <a:extLst>
                <a:ext uri="{FF2B5EF4-FFF2-40B4-BE49-F238E27FC236}">
                  <a16:creationId xmlns:a16="http://schemas.microsoft.com/office/drawing/2014/main" id="{1817D987-B087-C504-BD10-112455FFE379}"/>
                </a:ext>
              </a:extLst>
            </p:cNvPr>
            <p:cNvSpPr/>
            <p:nvPr/>
          </p:nvSpPr>
          <p:spPr>
            <a:xfrm>
              <a:off x="6525615" y="1714324"/>
              <a:ext cx="36790" cy="9060"/>
            </a:xfrm>
            <a:custGeom>
              <a:avLst/>
              <a:gdLst>
                <a:gd name="connsiteX0" fmla="*/ 35487 w 35487"/>
                <a:gd name="connsiteY0" fmla="*/ 0 h 9441"/>
                <a:gd name="connsiteX1" fmla="*/ 35487 w 35487"/>
                <a:gd name="connsiteY1" fmla="*/ 0 h 9441"/>
                <a:gd name="connsiteX2" fmla="*/ 0 w 35487"/>
                <a:gd name="connsiteY2" fmla="*/ 0 h 9441"/>
              </a:gdLst>
              <a:ahLst/>
              <a:cxnLst>
                <a:cxn ang="0">
                  <a:pos x="connsiteX0" y="connsiteY0"/>
                </a:cxn>
                <a:cxn ang="0">
                  <a:pos x="connsiteX1" y="connsiteY1"/>
                </a:cxn>
                <a:cxn ang="0">
                  <a:pos x="connsiteX2" y="connsiteY2"/>
                </a:cxn>
              </a:cxnLst>
              <a:rect l="l" t="t" r="r" b="b"/>
              <a:pathLst>
                <a:path w="35487" h="9441">
                  <a:moveTo>
                    <a:pt x="35487" y="0"/>
                  </a:moveTo>
                  <a:lnTo>
                    <a:pt x="35487"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77" name="Freeform 1276">
              <a:extLst>
                <a:ext uri="{FF2B5EF4-FFF2-40B4-BE49-F238E27FC236}">
                  <a16:creationId xmlns:a16="http://schemas.microsoft.com/office/drawing/2014/main" id="{34F26844-B646-0D11-F703-9CA0DC24EFF4}"/>
                </a:ext>
              </a:extLst>
            </p:cNvPr>
            <p:cNvSpPr/>
            <p:nvPr/>
          </p:nvSpPr>
          <p:spPr>
            <a:xfrm>
              <a:off x="6525615" y="1610494"/>
              <a:ext cx="36790" cy="9060"/>
            </a:xfrm>
            <a:custGeom>
              <a:avLst/>
              <a:gdLst>
                <a:gd name="connsiteX0" fmla="*/ 35487 w 35487"/>
                <a:gd name="connsiteY0" fmla="*/ 0 h 9441"/>
                <a:gd name="connsiteX1" fmla="*/ 35487 w 35487"/>
                <a:gd name="connsiteY1" fmla="*/ 0 h 9441"/>
                <a:gd name="connsiteX2" fmla="*/ 0 w 35487"/>
                <a:gd name="connsiteY2" fmla="*/ 0 h 9441"/>
              </a:gdLst>
              <a:ahLst/>
              <a:cxnLst>
                <a:cxn ang="0">
                  <a:pos x="connsiteX0" y="connsiteY0"/>
                </a:cxn>
                <a:cxn ang="0">
                  <a:pos x="connsiteX1" y="connsiteY1"/>
                </a:cxn>
                <a:cxn ang="0">
                  <a:pos x="connsiteX2" y="connsiteY2"/>
                </a:cxn>
              </a:cxnLst>
              <a:rect l="l" t="t" r="r" b="b"/>
              <a:pathLst>
                <a:path w="35487" h="9441">
                  <a:moveTo>
                    <a:pt x="35487" y="0"/>
                  </a:moveTo>
                  <a:lnTo>
                    <a:pt x="35487"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78" name="Freeform 1277">
              <a:extLst>
                <a:ext uri="{FF2B5EF4-FFF2-40B4-BE49-F238E27FC236}">
                  <a16:creationId xmlns:a16="http://schemas.microsoft.com/office/drawing/2014/main" id="{8E46C80B-D30F-3264-D79E-3BE7EB0E9A48}"/>
                </a:ext>
              </a:extLst>
            </p:cNvPr>
            <p:cNvSpPr/>
            <p:nvPr/>
          </p:nvSpPr>
          <p:spPr>
            <a:xfrm>
              <a:off x="6525615" y="1508748"/>
              <a:ext cx="36790" cy="9060"/>
            </a:xfrm>
            <a:custGeom>
              <a:avLst/>
              <a:gdLst>
                <a:gd name="connsiteX0" fmla="*/ 35487 w 35487"/>
                <a:gd name="connsiteY0" fmla="*/ 0 h 9441"/>
                <a:gd name="connsiteX1" fmla="*/ 35487 w 35487"/>
                <a:gd name="connsiteY1" fmla="*/ 0 h 9441"/>
                <a:gd name="connsiteX2" fmla="*/ 0 w 35487"/>
                <a:gd name="connsiteY2" fmla="*/ 0 h 9441"/>
              </a:gdLst>
              <a:ahLst/>
              <a:cxnLst>
                <a:cxn ang="0">
                  <a:pos x="connsiteX0" y="connsiteY0"/>
                </a:cxn>
                <a:cxn ang="0">
                  <a:pos x="connsiteX1" y="connsiteY1"/>
                </a:cxn>
                <a:cxn ang="0">
                  <a:pos x="connsiteX2" y="connsiteY2"/>
                </a:cxn>
              </a:cxnLst>
              <a:rect l="l" t="t" r="r" b="b"/>
              <a:pathLst>
                <a:path w="35487" h="9441">
                  <a:moveTo>
                    <a:pt x="35487" y="0"/>
                  </a:moveTo>
                  <a:lnTo>
                    <a:pt x="35487"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79" name="Freeform 1278">
              <a:extLst>
                <a:ext uri="{FF2B5EF4-FFF2-40B4-BE49-F238E27FC236}">
                  <a16:creationId xmlns:a16="http://schemas.microsoft.com/office/drawing/2014/main" id="{90AE3D70-EB0F-6F10-5808-8341BC448D1B}"/>
                </a:ext>
              </a:extLst>
            </p:cNvPr>
            <p:cNvSpPr/>
            <p:nvPr/>
          </p:nvSpPr>
          <p:spPr>
            <a:xfrm>
              <a:off x="6525615" y="1405008"/>
              <a:ext cx="36790" cy="9060"/>
            </a:xfrm>
            <a:custGeom>
              <a:avLst/>
              <a:gdLst>
                <a:gd name="connsiteX0" fmla="*/ 35487 w 35487"/>
                <a:gd name="connsiteY0" fmla="*/ 0 h 9441"/>
                <a:gd name="connsiteX1" fmla="*/ 35487 w 35487"/>
                <a:gd name="connsiteY1" fmla="*/ 0 h 9441"/>
                <a:gd name="connsiteX2" fmla="*/ 0 w 35487"/>
                <a:gd name="connsiteY2" fmla="*/ 0 h 9441"/>
              </a:gdLst>
              <a:ahLst/>
              <a:cxnLst>
                <a:cxn ang="0">
                  <a:pos x="connsiteX0" y="connsiteY0"/>
                </a:cxn>
                <a:cxn ang="0">
                  <a:pos x="connsiteX1" y="connsiteY1"/>
                </a:cxn>
                <a:cxn ang="0">
                  <a:pos x="connsiteX2" y="connsiteY2"/>
                </a:cxn>
              </a:cxnLst>
              <a:rect l="l" t="t" r="r" b="b"/>
              <a:pathLst>
                <a:path w="35487" h="9441">
                  <a:moveTo>
                    <a:pt x="35487" y="0"/>
                  </a:moveTo>
                  <a:lnTo>
                    <a:pt x="35487" y="0"/>
                  </a:lnTo>
                  <a:lnTo>
                    <a:pt x="0" y="0"/>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80" name="Freeform 1279">
              <a:extLst>
                <a:ext uri="{FF2B5EF4-FFF2-40B4-BE49-F238E27FC236}">
                  <a16:creationId xmlns:a16="http://schemas.microsoft.com/office/drawing/2014/main" id="{9BF11609-4852-C0F1-414A-73447FF39F5E}"/>
                </a:ext>
              </a:extLst>
            </p:cNvPr>
            <p:cNvSpPr/>
            <p:nvPr/>
          </p:nvSpPr>
          <p:spPr>
            <a:xfrm>
              <a:off x="6562406" y="1919900"/>
              <a:ext cx="2162234" cy="9060"/>
            </a:xfrm>
            <a:custGeom>
              <a:avLst/>
              <a:gdLst>
                <a:gd name="connsiteX0" fmla="*/ 0 w 2085679"/>
                <a:gd name="connsiteY0" fmla="*/ 0 h 9441"/>
                <a:gd name="connsiteX1" fmla="*/ 2085679 w 2085679"/>
                <a:gd name="connsiteY1" fmla="*/ 0 h 9441"/>
              </a:gdLst>
              <a:ahLst/>
              <a:cxnLst>
                <a:cxn ang="0">
                  <a:pos x="connsiteX0" y="connsiteY0"/>
                </a:cxn>
                <a:cxn ang="0">
                  <a:pos x="connsiteX1" y="connsiteY1"/>
                </a:cxn>
              </a:cxnLst>
              <a:rect l="l" t="t" r="r" b="b"/>
              <a:pathLst>
                <a:path w="2085679" h="9441">
                  <a:moveTo>
                    <a:pt x="0" y="0"/>
                  </a:moveTo>
                  <a:lnTo>
                    <a:pt x="2085679" y="0"/>
                  </a:lnTo>
                </a:path>
              </a:pathLst>
            </a:custGeom>
            <a:ln w="12700" cap="flat">
              <a:solidFill>
                <a:srgbClr val="0B2454"/>
              </a:solidFill>
              <a:prstDash val="sysDash"/>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81" name="Freeform 1280">
              <a:extLst>
                <a:ext uri="{FF2B5EF4-FFF2-40B4-BE49-F238E27FC236}">
                  <a16:creationId xmlns:a16="http://schemas.microsoft.com/office/drawing/2014/main" id="{8A2F8FF8-77BE-E297-E459-3524BF9AA05C}"/>
                </a:ext>
              </a:extLst>
            </p:cNvPr>
            <p:cNvSpPr/>
            <p:nvPr/>
          </p:nvSpPr>
          <p:spPr>
            <a:xfrm>
              <a:off x="7894267" y="2432798"/>
              <a:ext cx="10601" cy="20747"/>
            </a:xfrm>
            <a:custGeom>
              <a:avLst/>
              <a:gdLst>
                <a:gd name="connsiteX0" fmla="*/ 0 w 10226"/>
                <a:gd name="connsiteY0" fmla="*/ 0 h 21621"/>
                <a:gd name="connsiteX1" fmla="*/ 0 w 10226"/>
                <a:gd name="connsiteY1" fmla="*/ 0 h 21621"/>
                <a:gd name="connsiteX2" fmla="*/ 0 w 10226"/>
                <a:gd name="connsiteY2" fmla="*/ 21621 h 21621"/>
              </a:gdLst>
              <a:ahLst/>
              <a:cxnLst>
                <a:cxn ang="0">
                  <a:pos x="connsiteX0" y="connsiteY0"/>
                </a:cxn>
                <a:cxn ang="0">
                  <a:pos x="connsiteX1" y="connsiteY1"/>
                </a:cxn>
                <a:cxn ang="0">
                  <a:pos x="connsiteX2" y="connsiteY2"/>
                </a:cxn>
              </a:cxnLst>
              <a:rect l="l" t="t" r="r" b="b"/>
              <a:pathLst>
                <a:path w="10226" h="21621">
                  <a:moveTo>
                    <a:pt x="0" y="0"/>
                  </a:moveTo>
                  <a:lnTo>
                    <a:pt x="0" y="0"/>
                  </a:lnTo>
                  <a:lnTo>
                    <a:pt x="0" y="21621"/>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82" name="Freeform 1281">
              <a:extLst>
                <a:ext uri="{FF2B5EF4-FFF2-40B4-BE49-F238E27FC236}">
                  <a16:creationId xmlns:a16="http://schemas.microsoft.com/office/drawing/2014/main" id="{F4002F37-0897-B268-E1B8-3EF6D823A35D}"/>
                </a:ext>
              </a:extLst>
            </p:cNvPr>
            <p:cNvSpPr/>
            <p:nvPr/>
          </p:nvSpPr>
          <p:spPr>
            <a:xfrm>
              <a:off x="8063056" y="2432798"/>
              <a:ext cx="10601" cy="20747"/>
            </a:xfrm>
            <a:custGeom>
              <a:avLst/>
              <a:gdLst>
                <a:gd name="connsiteX0" fmla="*/ 0 w 10226"/>
                <a:gd name="connsiteY0" fmla="*/ 0 h 21621"/>
                <a:gd name="connsiteX1" fmla="*/ 0 w 10226"/>
                <a:gd name="connsiteY1" fmla="*/ 0 h 21621"/>
                <a:gd name="connsiteX2" fmla="*/ 0 w 10226"/>
                <a:gd name="connsiteY2" fmla="*/ 21621 h 21621"/>
              </a:gdLst>
              <a:ahLst/>
              <a:cxnLst>
                <a:cxn ang="0">
                  <a:pos x="connsiteX0" y="connsiteY0"/>
                </a:cxn>
                <a:cxn ang="0">
                  <a:pos x="connsiteX1" y="connsiteY1"/>
                </a:cxn>
                <a:cxn ang="0">
                  <a:pos x="connsiteX2" y="connsiteY2"/>
                </a:cxn>
              </a:cxnLst>
              <a:rect l="l" t="t" r="r" b="b"/>
              <a:pathLst>
                <a:path w="10226" h="21621">
                  <a:moveTo>
                    <a:pt x="0" y="0"/>
                  </a:moveTo>
                  <a:lnTo>
                    <a:pt x="0" y="0"/>
                  </a:lnTo>
                  <a:lnTo>
                    <a:pt x="0" y="21621"/>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83" name="Freeform 1282">
              <a:extLst>
                <a:ext uri="{FF2B5EF4-FFF2-40B4-BE49-F238E27FC236}">
                  <a16:creationId xmlns:a16="http://schemas.microsoft.com/office/drawing/2014/main" id="{77FA66CC-6B38-2912-E7C9-F7DD371348E9}"/>
                </a:ext>
              </a:extLst>
            </p:cNvPr>
            <p:cNvSpPr/>
            <p:nvPr/>
          </p:nvSpPr>
          <p:spPr>
            <a:xfrm>
              <a:off x="8394483" y="2432798"/>
              <a:ext cx="10601" cy="20747"/>
            </a:xfrm>
            <a:custGeom>
              <a:avLst/>
              <a:gdLst>
                <a:gd name="connsiteX0" fmla="*/ 0 w 10226"/>
                <a:gd name="connsiteY0" fmla="*/ 0 h 21621"/>
                <a:gd name="connsiteX1" fmla="*/ 0 w 10226"/>
                <a:gd name="connsiteY1" fmla="*/ 0 h 21621"/>
                <a:gd name="connsiteX2" fmla="*/ 0 w 10226"/>
                <a:gd name="connsiteY2" fmla="*/ 21621 h 21621"/>
              </a:gdLst>
              <a:ahLst/>
              <a:cxnLst>
                <a:cxn ang="0">
                  <a:pos x="connsiteX0" y="connsiteY0"/>
                </a:cxn>
                <a:cxn ang="0">
                  <a:pos x="connsiteX1" y="connsiteY1"/>
                </a:cxn>
                <a:cxn ang="0">
                  <a:pos x="connsiteX2" y="connsiteY2"/>
                </a:cxn>
              </a:cxnLst>
              <a:rect l="l" t="t" r="r" b="b"/>
              <a:pathLst>
                <a:path w="10226" h="21621">
                  <a:moveTo>
                    <a:pt x="0" y="0"/>
                  </a:moveTo>
                  <a:lnTo>
                    <a:pt x="0" y="0"/>
                  </a:lnTo>
                  <a:lnTo>
                    <a:pt x="0" y="21621"/>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84" name="Freeform 1283">
              <a:extLst>
                <a:ext uri="{FF2B5EF4-FFF2-40B4-BE49-F238E27FC236}">
                  <a16:creationId xmlns:a16="http://schemas.microsoft.com/office/drawing/2014/main" id="{5558D85F-347E-CF0F-0E41-58C1374A60DD}"/>
                </a:ext>
              </a:extLst>
            </p:cNvPr>
            <p:cNvSpPr/>
            <p:nvPr/>
          </p:nvSpPr>
          <p:spPr>
            <a:xfrm>
              <a:off x="8563272" y="2432798"/>
              <a:ext cx="10601" cy="20747"/>
            </a:xfrm>
            <a:custGeom>
              <a:avLst/>
              <a:gdLst>
                <a:gd name="connsiteX0" fmla="*/ 0 w 10226"/>
                <a:gd name="connsiteY0" fmla="*/ 0 h 21621"/>
                <a:gd name="connsiteX1" fmla="*/ 0 w 10226"/>
                <a:gd name="connsiteY1" fmla="*/ 0 h 21621"/>
                <a:gd name="connsiteX2" fmla="*/ 0 w 10226"/>
                <a:gd name="connsiteY2" fmla="*/ 21621 h 21621"/>
              </a:gdLst>
              <a:ahLst/>
              <a:cxnLst>
                <a:cxn ang="0">
                  <a:pos x="connsiteX0" y="connsiteY0"/>
                </a:cxn>
                <a:cxn ang="0">
                  <a:pos x="connsiteX1" y="connsiteY1"/>
                </a:cxn>
                <a:cxn ang="0">
                  <a:pos x="connsiteX2" y="connsiteY2"/>
                </a:cxn>
              </a:cxnLst>
              <a:rect l="l" t="t" r="r" b="b"/>
              <a:pathLst>
                <a:path w="10226" h="21621">
                  <a:moveTo>
                    <a:pt x="0" y="0"/>
                  </a:moveTo>
                  <a:lnTo>
                    <a:pt x="0" y="0"/>
                  </a:lnTo>
                  <a:lnTo>
                    <a:pt x="0" y="21621"/>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1285" name="Freeform 1284">
              <a:extLst>
                <a:ext uri="{FF2B5EF4-FFF2-40B4-BE49-F238E27FC236}">
                  <a16:creationId xmlns:a16="http://schemas.microsoft.com/office/drawing/2014/main" id="{9D82B0AC-1F7D-ADBD-15FC-C8D2B77ECB27}"/>
                </a:ext>
              </a:extLst>
            </p:cNvPr>
            <p:cNvSpPr/>
            <p:nvPr/>
          </p:nvSpPr>
          <p:spPr>
            <a:xfrm>
              <a:off x="8728987" y="2432798"/>
              <a:ext cx="10601" cy="20747"/>
            </a:xfrm>
            <a:custGeom>
              <a:avLst/>
              <a:gdLst>
                <a:gd name="connsiteX0" fmla="*/ 0 w 10226"/>
                <a:gd name="connsiteY0" fmla="*/ 0 h 21621"/>
                <a:gd name="connsiteX1" fmla="*/ 0 w 10226"/>
                <a:gd name="connsiteY1" fmla="*/ 0 h 21621"/>
                <a:gd name="connsiteX2" fmla="*/ 0 w 10226"/>
                <a:gd name="connsiteY2" fmla="*/ 21621 h 21621"/>
              </a:gdLst>
              <a:ahLst/>
              <a:cxnLst>
                <a:cxn ang="0">
                  <a:pos x="connsiteX0" y="connsiteY0"/>
                </a:cxn>
                <a:cxn ang="0">
                  <a:pos x="connsiteX1" y="connsiteY1"/>
                </a:cxn>
                <a:cxn ang="0">
                  <a:pos x="connsiteX2" y="connsiteY2"/>
                </a:cxn>
              </a:cxnLst>
              <a:rect l="l" t="t" r="r" b="b"/>
              <a:pathLst>
                <a:path w="10226" h="21621">
                  <a:moveTo>
                    <a:pt x="0" y="0"/>
                  </a:moveTo>
                  <a:lnTo>
                    <a:pt x="0" y="0"/>
                  </a:lnTo>
                  <a:lnTo>
                    <a:pt x="0" y="21621"/>
                  </a:lnTo>
                </a:path>
              </a:pathLst>
            </a:custGeom>
            <a:noFill/>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603" name="Rectangle 92">
              <a:extLst>
                <a:ext uri="{FF2B5EF4-FFF2-40B4-BE49-F238E27FC236}">
                  <a16:creationId xmlns:a16="http://schemas.microsoft.com/office/drawing/2014/main" id="{B60FB4AE-D81D-DFCA-85A7-94629EF0B60E}"/>
                </a:ext>
              </a:extLst>
            </p:cNvPr>
            <p:cNvSpPr>
              <a:spLocks noChangeArrowheads="1"/>
            </p:cNvSpPr>
            <p:nvPr/>
          </p:nvSpPr>
          <p:spPr bwMode="auto">
            <a:xfrm>
              <a:off x="7301809" y="1349615"/>
              <a:ext cx="1348927" cy="24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3" eaLnBrk="0" fontAlgn="base" hangingPunct="0">
                <a:spcBef>
                  <a:spcPct val="0"/>
                </a:spcBef>
                <a:spcAft>
                  <a:spcPct val="0"/>
                </a:spcAft>
                <a:defRPr/>
              </a:pPr>
              <a:r>
                <a:rPr lang="en-GB" altLang="en-US" sz="1067" b="1" kern="0">
                  <a:solidFill>
                    <a:srgbClr val="007F7F"/>
                  </a:solidFill>
                  <a:cs typeface="Arial" panose="020B0604020202020204" pitchFamily="34" charset="0"/>
                </a:rPr>
                <a:t>20.3</a:t>
              </a:r>
              <a:r>
                <a:rPr lang="en-GB" altLang="en-US" sz="1067" kern="0">
                  <a:solidFill>
                    <a:prstClr val="black"/>
                  </a:solidFill>
                  <a:cs typeface="Arial" panose="020B0604020202020204" pitchFamily="34" charset="0"/>
                </a:rPr>
                <a:t> vs </a:t>
              </a:r>
              <a:r>
                <a:rPr lang="en-GB" altLang="en-US" sz="1067" b="1" kern="0">
                  <a:solidFill>
                    <a:srgbClr val="6D6E71"/>
                  </a:solidFill>
                  <a:cs typeface="Arial" panose="020B0604020202020204" pitchFamily="34" charset="0"/>
                </a:rPr>
                <a:t>9.2</a:t>
              </a:r>
              <a:r>
                <a:rPr lang="en-GB" altLang="en-US" sz="1067" kern="0">
                  <a:solidFill>
                    <a:prstClr val="black"/>
                  </a:solidFill>
                  <a:cs typeface="Arial" panose="020B0604020202020204" pitchFamily="34" charset="0"/>
                </a:rPr>
                <a:t> mo</a:t>
              </a:r>
            </a:p>
            <a:p>
              <a:pPr algn="ctr" defTabSz="914333" eaLnBrk="0" fontAlgn="base" hangingPunct="0">
                <a:spcBef>
                  <a:spcPct val="0"/>
                </a:spcBef>
                <a:spcAft>
                  <a:spcPct val="0"/>
                </a:spcAft>
                <a:defRPr/>
              </a:pPr>
              <a:r>
                <a:rPr lang="en-GB" altLang="en-US" sz="1067" kern="0">
                  <a:solidFill>
                    <a:prstClr val="black"/>
                  </a:solidFill>
                  <a:cs typeface="Arial" panose="020B0604020202020204" pitchFamily="34" charset="0"/>
                </a:rPr>
                <a:t>HR: </a:t>
              </a:r>
              <a:r>
                <a:rPr lang="en-GB" altLang="en-US" sz="1067" b="1" kern="0">
                  <a:solidFill>
                    <a:prstClr val="black"/>
                  </a:solidFill>
                  <a:cs typeface="Arial" panose="020B0604020202020204" pitchFamily="34" charset="0"/>
                </a:rPr>
                <a:t>0.58 </a:t>
              </a:r>
              <a:r>
                <a:rPr lang="en-GB" altLang="en-US" sz="1067" kern="0">
                  <a:solidFill>
                    <a:prstClr val="black"/>
                  </a:solidFill>
                  <a:cs typeface="Arial" panose="020B0604020202020204" pitchFamily="34" charset="0"/>
                </a:rPr>
                <a:t>(95% CI, 0.33</a:t>
              </a:r>
              <a:r>
                <a:rPr lang="en-US" sz="1067">
                  <a:cs typeface="Arial" panose="020B0604020202020204" pitchFamily="34" charset="0"/>
                </a:rPr>
                <a:t>–</a:t>
              </a:r>
              <a:r>
                <a:rPr lang="en-GB" altLang="en-US" sz="1067" kern="0">
                  <a:solidFill>
                    <a:prstClr val="black"/>
                  </a:solidFill>
                  <a:cs typeface="Arial" panose="020B0604020202020204" pitchFamily="34" charset="0"/>
                </a:rPr>
                <a:t>1.01)</a:t>
              </a:r>
            </a:p>
          </p:txBody>
        </p:sp>
        <p:sp>
          <p:nvSpPr>
            <p:cNvPr id="605" name="Rectangle 93">
              <a:extLst>
                <a:ext uri="{FF2B5EF4-FFF2-40B4-BE49-F238E27FC236}">
                  <a16:creationId xmlns:a16="http://schemas.microsoft.com/office/drawing/2014/main" id="{C5A5E2CC-2158-4C23-82DD-A57EE87792AC}"/>
                </a:ext>
              </a:extLst>
            </p:cNvPr>
            <p:cNvSpPr>
              <a:spLocks noChangeArrowheads="1"/>
            </p:cNvSpPr>
            <p:nvPr/>
          </p:nvSpPr>
          <p:spPr bwMode="auto">
            <a:xfrm>
              <a:off x="7746325" y="1736531"/>
              <a:ext cx="1008850" cy="10767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b="1">
                  <a:solidFill>
                    <a:srgbClr val="007F7F"/>
                  </a:solidFill>
                  <a:cs typeface="Arial" panose="020B0604020202020204" pitchFamily="34" charset="0"/>
                </a:rPr>
                <a:t>Rucaparib (n=94)</a:t>
              </a:r>
            </a:p>
          </p:txBody>
        </p:sp>
        <p:sp>
          <p:nvSpPr>
            <p:cNvPr id="607" name="Rectangle 94">
              <a:extLst>
                <a:ext uri="{FF2B5EF4-FFF2-40B4-BE49-F238E27FC236}">
                  <a16:creationId xmlns:a16="http://schemas.microsoft.com/office/drawing/2014/main" id="{48E02766-2C86-C1D1-D6BE-7D6AA5109E61}"/>
                </a:ext>
              </a:extLst>
            </p:cNvPr>
            <p:cNvSpPr>
              <a:spLocks noChangeArrowheads="1"/>
            </p:cNvSpPr>
            <p:nvPr/>
          </p:nvSpPr>
          <p:spPr bwMode="auto">
            <a:xfrm>
              <a:off x="7793923" y="2215844"/>
              <a:ext cx="642003"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p>
              <a:pPr defTabSz="1219080" eaLnBrk="0" fontAlgn="base" hangingPunct="0">
                <a:spcBef>
                  <a:spcPct val="0"/>
                </a:spcBef>
                <a:spcAft>
                  <a:spcPct val="0"/>
                </a:spcAft>
                <a:defRPr/>
              </a:pPr>
              <a:r>
                <a:rPr lang="en-GB" altLang="en-US" sz="933" b="1">
                  <a:solidFill>
                    <a:srgbClr val="818181"/>
                  </a:solidFill>
                  <a:latin typeface="Arial" panose="020B0604020202020204" pitchFamily="34" charset="0"/>
                  <a:cs typeface="Arial" panose="020B0604020202020204" pitchFamily="34" charset="0"/>
                </a:rPr>
                <a:t>Placebo (n=25)</a:t>
              </a:r>
            </a:p>
          </p:txBody>
        </p:sp>
        <p:grpSp>
          <p:nvGrpSpPr>
            <p:cNvPr id="965" name="Group 964">
              <a:extLst>
                <a:ext uri="{FF2B5EF4-FFF2-40B4-BE49-F238E27FC236}">
                  <a16:creationId xmlns:a16="http://schemas.microsoft.com/office/drawing/2014/main" id="{6E7463C6-BEB9-7274-1F5B-6DE67501B88D}"/>
                </a:ext>
              </a:extLst>
            </p:cNvPr>
            <p:cNvGrpSpPr/>
            <p:nvPr/>
          </p:nvGrpSpPr>
          <p:grpSpPr>
            <a:xfrm>
              <a:off x="6364572" y="1349397"/>
              <a:ext cx="151483" cy="1146713"/>
              <a:chOff x="410425" y="1295004"/>
              <a:chExt cx="146120" cy="1194995"/>
            </a:xfrm>
          </p:grpSpPr>
          <p:sp>
            <p:nvSpPr>
              <p:cNvPr id="966" name="Rectangle 16">
                <a:extLst>
                  <a:ext uri="{FF2B5EF4-FFF2-40B4-BE49-F238E27FC236}">
                    <a16:creationId xmlns:a16="http://schemas.microsoft.com/office/drawing/2014/main" id="{8B690649-1AA6-9F81-469E-436F83F56C3A}"/>
                  </a:ext>
                </a:extLst>
              </p:cNvPr>
              <p:cNvSpPr>
                <a:spLocks noChangeArrowheads="1"/>
              </p:cNvSpPr>
              <p:nvPr/>
            </p:nvSpPr>
            <p:spPr bwMode="auto">
              <a:xfrm>
                <a:off x="507838" y="2377792"/>
                <a:ext cx="48707" cy="112207"/>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kern="0">
                    <a:solidFill>
                      <a:prstClr val="black"/>
                    </a:solidFill>
                    <a:cs typeface="Arial" panose="020B0604020202020204" pitchFamily="34" charset="0"/>
                  </a:rPr>
                  <a:t>0</a:t>
                </a:r>
                <a:endParaRPr lang="en-GB" altLang="en-US" sz="2400" kern="0">
                  <a:solidFill>
                    <a:prstClr val="black"/>
                  </a:solidFill>
                  <a:cs typeface="Arial" panose="020B0604020202020204" pitchFamily="34" charset="0"/>
                </a:endParaRPr>
              </a:p>
            </p:txBody>
          </p:sp>
          <p:sp>
            <p:nvSpPr>
              <p:cNvPr id="967" name="Rectangle 17">
                <a:extLst>
                  <a:ext uri="{FF2B5EF4-FFF2-40B4-BE49-F238E27FC236}">
                    <a16:creationId xmlns:a16="http://schemas.microsoft.com/office/drawing/2014/main" id="{F7191CAF-C1E2-D94A-238B-1AEA57DE56BA}"/>
                  </a:ext>
                </a:extLst>
              </p:cNvPr>
              <p:cNvSpPr>
                <a:spLocks noChangeArrowheads="1"/>
              </p:cNvSpPr>
              <p:nvPr/>
            </p:nvSpPr>
            <p:spPr bwMode="auto">
              <a:xfrm>
                <a:off x="459131" y="2268203"/>
                <a:ext cx="97414" cy="112207"/>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10</a:t>
                </a:r>
                <a:endParaRPr lang="en-GB" altLang="en-US" sz="2400">
                  <a:solidFill>
                    <a:prstClr val="black"/>
                  </a:solidFill>
                  <a:cs typeface="Arial" panose="020B0604020202020204" pitchFamily="34" charset="0"/>
                </a:endParaRPr>
              </a:p>
            </p:txBody>
          </p:sp>
          <p:sp>
            <p:nvSpPr>
              <p:cNvPr id="968" name="Rectangle 19">
                <a:extLst>
                  <a:ext uri="{FF2B5EF4-FFF2-40B4-BE49-F238E27FC236}">
                    <a16:creationId xmlns:a16="http://schemas.microsoft.com/office/drawing/2014/main" id="{A797190D-80FA-38D7-DDAF-73BA6E838523}"/>
                  </a:ext>
                </a:extLst>
              </p:cNvPr>
              <p:cNvSpPr>
                <a:spLocks noChangeArrowheads="1"/>
              </p:cNvSpPr>
              <p:nvPr/>
            </p:nvSpPr>
            <p:spPr bwMode="auto">
              <a:xfrm>
                <a:off x="459131" y="2160092"/>
                <a:ext cx="97414" cy="112207"/>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20</a:t>
                </a:r>
                <a:endParaRPr lang="en-GB" altLang="en-US" sz="2400">
                  <a:solidFill>
                    <a:prstClr val="black"/>
                  </a:solidFill>
                  <a:cs typeface="Arial" panose="020B0604020202020204" pitchFamily="34" charset="0"/>
                </a:endParaRPr>
              </a:p>
            </p:txBody>
          </p:sp>
          <p:sp>
            <p:nvSpPr>
              <p:cNvPr id="969" name="Rectangle 21">
                <a:extLst>
                  <a:ext uri="{FF2B5EF4-FFF2-40B4-BE49-F238E27FC236}">
                    <a16:creationId xmlns:a16="http://schemas.microsoft.com/office/drawing/2014/main" id="{9C1FAE70-E065-FEB0-8A65-B02A492FC97E}"/>
                  </a:ext>
                </a:extLst>
              </p:cNvPr>
              <p:cNvSpPr>
                <a:spLocks noChangeArrowheads="1"/>
              </p:cNvSpPr>
              <p:nvPr/>
            </p:nvSpPr>
            <p:spPr bwMode="auto">
              <a:xfrm>
                <a:off x="459131" y="2050915"/>
                <a:ext cx="97414" cy="112207"/>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30</a:t>
                </a:r>
                <a:endParaRPr lang="en-GB" altLang="en-US" sz="2400">
                  <a:solidFill>
                    <a:prstClr val="black"/>
                  </a:solidFill>
                  <a:cs typeface="Arial" panose="020B0604020202020204" pitchFamily="34" charset="0"/>
                </a:endParaRPr>
              </a:p>
            </p:txBody>
          </p:sp>
          <p:sp>
            <p:nvSpPr>
              <p:cNvPr id="970" name="Rectangle 23">
                <a:extLst>
                  <a:ext uri="{FF2B5EF4-FFF2-40B4-BE49-F238E27FC236}">
                    <a16:creationId xmlns:a16="http://schemas.microsoft.com/office/drawing/2014/main" id="{4D85CC51-1310-2127-48A3-72F42126C8BB}"/>
                  </a:ext>
                </a:extLst>
              </p:cNvPr>
              <p:cNvSpPr>
                <a:spLocks noChangeArrowheads="1"/>
              </p:cNvSpPr>
              <p:nvPr/>
            </p:nvSpPr>
            <p:spPr bwMode="auto">
              <a:xfrm>
                <a:off x="459131" y="1942803"/>
                <a:ext cx="97414" cy="112207"/>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40</a:t>
                </a:r>
                <a:endParaRPr lang="en-GB" altLang="en-US" sz="2400">
                  <a:solidFill>
                    <a:prstClr val="black"/>
                  </a:solidFill>
                  <a:cs typeface="Arial" panose="020B0604020202020204" pitchFamily="34" charset="0"/>
                </a:endParaRPr>
              </a:p>
            </p:txBody>
          </p:sp>
          <p:sp>
            <p:nvSpPr>
              <p:cNvPr id="971" name="Rectangle 25">
                <a:extLst>
                  <a:ext uri="{FF2B5EF4-FFF2-40B4-BE49-F238E27FC236}">
                    <a16:creationId xmlns:a16="http://schemas.microsoft.com/office/drawing/2014/main" id="{2ACF6189-8EB2-223B-1DB5-BE0A74D08AD9}"/>
                  </a:ext>
                </a:extLst>
              </p:cNvPr>
              <p:cNvSpPr>
                <a:spLocks noChangeArrowheads="1"/>
              </p:cNvSpPr>
              <p:nvPr/>
            </p:nvSpPr>
            <p:spPr bwMode="auto">
              <a:xfrm>
                <a:off x="459131" y="1834688"/>
                <a:ext cx="97414" cy="112207"/>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50</a:t>
                </a:r>
                <a:endParaRPr lang="en-GB" altLang="en-US" sz="2400">
                  <a:solidFill>
                    <a:prstClr val="black"/>
                  </a:solidFill>
                  <a:cs typeface="Arial" panose="020B0604020202020204" pitchFamily="34" charset="0"/>
                </a:endParaRPr>
              </a:p>
            </p:txBody>
          </p:sp>
          <p:sp>
            <p:nvSpPr>
              <p:cNvPr id="972" name="Rectangle 27">
                <a:extLst>
                  <a:ext uri="{FF2B5EF4-FFF2-40B4-BE49-F238E27FC236}">
                    <a16:creationId xmlns:a16="http://schemas.microsoft.com/office/drawing/2014/main" id="{5DD109F3-0619-7A91-D38D-37BFF191A754}"/>
                  </a:ext>
                </a:extLst>
              </p:cNvPr>
              <p:cNvSpPr>
                <a:spLocks noChangeArrowheads="1"/>
              </p:cNvSpPr>
              <p:nvPr/>
            </p:nvSpPr>
            <p:spPr bwMode="auto">
              <a:xfrm>
                <a:off x="459131" y="1728337"/>
                <a:ext cx="97414" cy="112207"/>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60</a:t>
                </a:r>
                <a:endParaRPr lang="en-GB" altLang="en-US" sz="2400">
                  <a:solidFill>
                    <a:prstClr val="black"/>
                  </a:solidFill>
                  <a:cs typeface="Arial" panose="020B0604020202020204" pitchFamily="34" charset="0"/>
                </a:endParaRPr>
              </a:p>
            </p:txBody>
          </p:sp>
          <p:sp>
            <p:nvSpPr>
              <p:cNvPr id="973" name="Rectangle 29">
                <a:extLst>
                  <a:ext uri="{FF2B5EF4-FFF2-40B4-BE49-F238E27FC236}">
                    <a16:creationId xmlns:a16="http://schemas.microsoft.com/office/drawing/2014/main" id="{C54BF1C9-B38A-00E3-48F7-37A5D5429BBA}"/>
                  </a:ext>
                </a:extLst>
              </p:cNvPr>
              <p:cNvSpPr>
                <a:spLocks noChangeArrowheads="1"/>
              </p:cNvSpPr>
              <p:nvPr/>
            </p:nvSpPr>
            <p:spPr bwMode="auto">
              <a:xfrm>
                <a:off x="459131" y="1617764"/>
                <a:ext cx="97414" cy="112207"/>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70</a:t>
                </a:r>
                <a:endParaRPr lang="en-GB" altLang="en-US" sz="2400">
                  <a:solidFill>
                    <a:prstClr val="black"/>
                  </a:solidFill>
                  <a:cs typeface="Arial" panose="020B0604020202020204" pitchFamily="34" charset="0"/>
                </a:endParaRPr>
              </a:p>
            </p:txBody>
          </p:sp>
          <p:sp>
            <p:nvSpPr>
              <p:cNvPr id="974" name="Rectangle 31">
                <a:extLst>
                  <a:ext uri="{FF2B5EF4-FFF2-40B4-BE49-F238E27FC236}">
                    <a16:creationId xmlns:a16="http://schemas.microsoft.com/office/drawing/2014/main" id="{6E0BBA76-1D82-028B-C0AC-F7D9731423C5}"/>
                  </a:ext>
                </a:extLst>
              </p:cNvPr>
              <p:cNvSpPr>
                <a:spLocks noChangeArrowheads="1"/>
              </p:cNvSpPr>
              <p:nvPr/>
            </p:nvSpPr>
            <p:spPr bwMode="auto">
              <a:xfrm>
                <a:off x="459131" y="1510349"/>
                <a:ext cx="97414" cy="112207"/>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80</a:t>
                </a:r>
                <a:endParaRPr lang="en-GB" altLang="en-US" sz="2400">
                  <a:solidFill>
                    <a:prstClr val="black"/>
                  </a:solidFill>
                  <a:cs typeface="Arial" panose="020B0604020202020204" pitchFamily="34" charset="0"/>
                </a:endParaRPr>
              </a:p>
            </p:txBody>
          </p:sp>
          <p:sp>
            <p:nvSpPr>
              <p:cNvPr id="975" name="Rectangle 33">
                <a:extLst>
                  <a:ext uri="{FF2B5EF4-FFF2-40B4-BE49-F238E27FC236}">
                    <a16:creationId xmlns:a16="http://schemas.microsoft.com/office/drawing/2014/main" id="{A04F2F93-D1E0-4D6B-CEE8-5A54CC9C7EAC}"/>
                  </a:ext>
                </a:extLst>
              </p:cNvPr>
              <p:cNvSpPr>
                <a:spLocks noChangeArrowheads="1"/>
              </p:cNvSpPr>
              <p:nvPr/>
            </p:nvSpPr>
            <p:spPr bwMode="auto">
              <a:xfrm>
                <a:off x="459131" y="1402238"/>
                <a:ext cx="97414" cy="112207"/>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90</a:t>
                </a:r>
                <a:endParaRPr lang="en-GB" altLang="en-US" sz="2400">
                  <a:solidFill>
                    <a:prstClr val="black"/>
                  </a:solidFill>
                  <a:cs typeface="Arial" panose="020B0604020202020204" pitchFamily="34" charset="0"/>
                </a:endParaRPr>
              </a:p>
            </p:txBody>
          </p:sp>
          <p:sp>
            <p:nvSpPr>
              <p:cNvPr id="976" name="Rectangle 126">
                <a:extLst>
                  <a:ext uri="{FF2B5EF4-FFF2-40B4-BE49-F238E27FC236}">
                    <a16:creationId xmlns:a16="http://schemas.microsoft.com/office/drawing/2014/main" id="{4D15E26B-CFA4-CA2B-F817-94B32450F200}"/>
                  </a:ext>
                </a:extLst>
              </p:cNvPr>
              <p:cNvSpPr>
                <a:spLocks noChangeArrowheads="1"/>
              </p:cNvSpPr>
              <p:nvPr/>
            </p:nvSpPr>
            <p:spPr bwMode="auto">
              <a:xfrm>
                <a:off x="410425" y="1295004"/>
                <a:ext cx="146120" cy="112207"/>
              </a:xfrm>
              <a:prstGeom prst="rect">
                <a:avLst/>
              </a:prstGeom>
              <a:noFill/>
              <a:ln>
                <a:noFill/>
              </a:ln>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219080" eaLnBrk="0" fontAlgn="base" hangingPunct="0">
                  <a:spcBef>
                    <a:spcPct val="0"/>
                  </a:spcBef>
                  <a:spcAft>
                    <a:spcPct val="0"/>
                  </a:spcAft>
                  <a:defRPr/>
                </a:pPr>
                <a:r>
                  <a:rPr lang="en-GB" altLang="en-US" sz="933">
                    <a:solidFill>
                      <a:prstClr val="black"/>
                    </a:solidFill>
                    <a:cs typeface="Arial" panose="020B0604020202020204" pitchFamily="34" charset="0"/>
                  </a:rPr>
                  <a:t>100</a:t>
                </a:r>
                <a:endParaRPr lang="en-GB" altLang="en-US" sz="2400">
                  <a:solidFill>
                    <a:prstClr val="black"/>
                  </a:solidFill>
                  <a:cs typeface="Arial" panose="020B0604020202020204" pitchFamily="34" charset="0"/>
                </a:endParaRPr>
              </a:p>
            </p:txBody>
          </p:sp>
        </p:grpSp>
        <p:sp>
          <p:nvSpPr>
            <p:cNvPr id="1485" name="TextBox 1484">
              <a:extLst>
                <a:ext uri="{FF2B5EF4-FFF2-40B4-BE49-F238E27FC236}">
                  <a16:creationId xmlns:a16="http://schemas.microsoft.com/office/drawing/2014/main" id="{F63E98DC-3792-A41E-0212-0DF46F3FEE14}"/>
                </a:ext>
              </a:extLst>
            </p:cNvPr>
            <p:cNvSpPr txBox="1"/>
            <p:nvPr/>
          </p:nvSpPr>
          <p:spPr>
            <a:xfrm>
              <a:off x="632465" y="2585188"/>
              <a:ext cx="2526873" cy="107674"/>
            </a:xfrm>
            <a:prstGeom prst="rect">
              <a:avLst/>
            </a:prstGeom>
            <a:noFill/>
          </p:spPr>
          <p:txBody>
            <a:bodyPr wrap="square" lIns="0" tIns="0" rIns="0" bIns="0" rtlCol="0">
              <a:spAutoFit/>
            </a:bodyPr>
            <a:lstStyle/>
            <a:p>
              <a:pPr algn="ctr"/>
              <a:r>
                <a:rPr lang="en-US" sz="933">
                  <a:latin typeface="Arial" panose="020B0604020202020204" pitchFamily="34" charset="0"/>
                  <a:cs typeface="Arial" panose="020B0604020202020204" pitchFamily="34" charset="0"/>
                </a:rPr>
                <a:t>Time from randomization (months)</a:t>
              </a:r>
              <a:endParaRPr lang="en-GB" sz="933">
                <a:latin typeface="Arial" panose="020B0604020202020204" pitchFamily="34" charset="0"/>
                <a:cs typeface="Arial" panose="020B0604020202020204" pitchFamily="34" charset="0"/>
              </a:endParaRPr>
            </a:p>
          </p:txBody>
        </p:sp>
        <p:sp>
          <p:nvSpPr>
            <p:cNvPr id="1491" name="TextBox 1490">
              <a:extLst>
                <a:ext uri="{FF2B5EF4-FFF2-40B4-BE49-F238E27FC236}">
                  <a16:creationId xmlns:a16="http://schemas.microsoft.com/office/drawing/2014/main" id="{8DB3DA28-3407-D49F-7B7E-C27C1E7AB120}"/>
                </a:ext>
              </a:extLst>
            </p:cNvPr>
            <p:cNvSpPr txBox="1"/>
            <p:nvPr/>
          </p:nvSpPr>
          <p:spPr>
            <a:xfrm>
              <a:off x="6329310" y="2585188"/>
              <a:ext cx="2678882" cy="107674"/>
            </a:xfrm>
            <a:prstGeom prst="rect">
              <a:avLst/>
            </a:prstGeom>
            <a:noFill/>
          </p:spPr>
          <p:txBody>
            <a:bodyPr wrap="square" lIns="0" tIns="0" rIns="0" bIns="0" rtlCol="0">
              <a:spAutoFit/>
            </a:bodyPr>
            <a:lstStyle/>
            <a:p>
              <a:pPr algn="ctr"/>
              <a:r>
                <a:rPr lang="en-US" sz="933">
                  <a:latin typeface="Arial" panose="020B0604020202020204" pitchFamily="34" charset="0"/>
                  <a:cs typeface="Arial" panose="020B0604020202020204" pitchFamily="34" charset="0"/>
                </a:rPr>
                <a:t>Time from randomization (months)</a:t>
              </a:r>
              <a:endParaRPr lang="en-GB" sz="933">
                <a:latin typeface="Arial" panose="020B0604020202020204" pitchFamily="34" charset="0"/>
                <a:cs typeface="Arial" panose="020B0604020202020204" pitchFamily="34" charset="0"/>
              </a:endParaRPr>
            </a:p>
          </p:txBody>
        </p:sp>
        <p:sp>
          <p:nvSpPr>
            <p:cNvPr id="1492" name="Rectangle 106">
              <a:extLst>
                <a:ext uri="{FF2B5EF4-FFF2-40B4-BE49-F238E27FC236}">
                  <a16:creationId xmlns:a16="http://schemas.microsoft.com/office/drawing/2014/main" id="{990CDDED-2AB9-A640-8EBD-68EF2DD62365}"/>
                </a:ext>
              </a:extLst>
            </p:cNvPr>
            <p:cNvSpPr>
              <a:spLocks noChangeArrowheads="1"/>
            </p:cNvSpPr>
            <p:nvPr/>
          </p:nvSpPr>
          <p:spPr bwMode="auto">
            <a:xfrm rot="16200000">
              <a:off x="2802751" y="1867869"/>
              <a:ext cx="1193037"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Progression-free survival (%)</a:t>
              </a:r>
              <a:endParaRPr lang="en-GB" altLang="en-US" sz="2400">
                <a:solidFill>
                  <a:prstClr val="black"/>
                </a:solidFill>
                <a:cs typeface="Arial" panose="020B0604020202020204" pitchFamily="34" charset="0"/>
              </a:endParaRPr>
            </a:p>
          </p:txBody>
        </p:sp>
        <p:sp>
          <p:nvSpPr>
            <p:cNvPr id="1493" name="Rectangle 106">
              <a:extLst>
                <a:ext uri="{FF2B5EF4-FFF2-40B4-BE49-F238E27FC236}">
                  <a16:creationId xmlns:a16="http://schemas.microsoft.com/office/drawing/2014/main" id="{FF1586D6-1A2A-EF87-4488-717A7EAE1D5B}"/>
                </a:ext>
              </a:extLst>
            </p:cNvPr>
            <p:cNvSpPr>
              <a:spLocks noChangeArrowheads="1"/>
            </p:cNvSpPr>
            <p:nvPr/>
          </p:nvSpPr>
          <p:spPr bwMode="auto">
            <a:xfrm rot="16200000">
              <a:off x="5633504" y="1868410"/>
              <a:ext cx="1307407"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Progression-free survival (%)</a:t>
              </a:r>
              <a:endParaRPr lang="en-GB" altLang="en-US" sz="2400">
                <a:solidFill>
                  <a:prstClr val="black"/>
                </a:solidFill>
                <a:cs typeface="Arial" panose="020B0604020202020204" pitchFamily="34" charset="0"/>
              </a:endParaRPr>
            </a:p>
          </p:txBody>
        </p:sp>
        <p:sp>
          <p:nvSpPr>
            <p:cNvPr id="1494" name="Rectangle 106">
              <a:extLst>
                <a:ext uri="{FF2B5EF4-FFF2-40B4-BE49-F238E27FC236}">
                  <a16:creationId xmlns:a16="http://schemas.microsoft.com/office/drawing/2014/main" id="{B1EB9B5E-5B4F-78F3-412F-68ED599DF7F7}"/>
                </a:ext>
              </a:extLst>
            </p:cNvPr>
            <p:cNvSpPr>
              <a:spLocks noChangeArrowheads="1"/>
            </p:cNvSpPr>
            <p:nvPr/>
          </p:nvSpPr>
          <p:spPr bwMode="auto">
            <a:xfrm rot="16200000">
              <a:off x="-13025" y="1859776"/>
              <a:ext cx="1193036"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Progression-free survival (%)</a:t>
              </a:r>
              <a:endParaRPr lang="en-GB" altLang="en-US" sz="2400">
                <a:solidFill>
                  <a:prstClr val="black"/>
                </a:solidFill>
                <a:cs typeface="Arial" panose="020B0604020202020204" pitchFamily="34" charset="0"/>
              </a:endParaRPr>
            </a:p>
          </p:txBody>
        </p:sp>
        <p:sp>
          <p:nvSpPr>
            <p:cNvPr id="1496" name="Rectangle 106">
              <a:extLst>
                <a:ext uri="{FF2B5EF4-FFF2-40B4-BE49-F238E27FC236}">
                  <a16:creationId xmlns:a16="http://schemas.microsoft.com/office/drawing/2014/main" id="{E9A2EC9E-1D77-CA08-F03B-E19A0E62ACBE}"/>
                </a:ext>
              </a:extLst>
            </p:cNvPr>
            <p:cNvSpPr>
              <a:spLocks noChangeArrowheads="1"/>
            </p:cNvSpPr>
            <p:nvPr/>
          </p:nvSpPr>
          <p:spPr bwMode="auto">
            <a:xfrm rot="16200000">
              <a:off x="-13025" y="3699469"/>
              <a:ext cx="1193036"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080" eaLnBrk="0" fontAlgn="base" hangingPunct="0">
                <a:spcBef>
                  <a:spcPct val="0"/>
                </a:spcBef>
                <a:spcAft>
                  <a:spcPct val="0"/>
                </a:spcAft>
                <a:defRPr/>
              </a:pPr>
              <a:r>
                <a:rPr lang="en-GB" altLang="en-US" sz="933">
                  <a:solidFill>
                    <a:prstClr val="black"/>
                  </a:solidFill>
                  <a:cs typeface="Arial" panose="020B0604020202020204" pitchFamily="34" charset="0"/>
                </a:rPr>
                <a:t>Progression-free survival (%)</a:t>
              </a:r>
              <a:endParaRPr lang="en-GB" altLang="en-US" sz="2400">
                <a:solidFill>
                  <a:prstClr val="black"/>
                </a:solidFill>
                <a:cs typeface="Arial" panose="020B0604020202020204" pitchFamily="34" charset="0"/>
              </a:endParaRPr>
            </a:p>
          </p:txBody>
        </p:sp>
        <p:sp>
          <p:nvSpPr>
            <p:cNvPr id="1497" name="TextBox 1496">
              <a:extLst>
                <a:ext uri="{FF2B5EF4-FFF2-40B4-BE49-F238E27FC236}">
                  <a16:creationId xmlns:a16="http://schemas.microsoft.com/office/drawing/2014/main" id="{D9C8CE47-09E2-DDC0-C9D6-333487BC9D58}"/>
                </a:ext>
              </a:extLst>
            </p:cNvPr>
            <p:cNvSpPr txBox="1"/>
            <p:nvPr/>
          </p:nvSpPr>
          <p:spPr>
            <a:xfrm>
              <a:off x="586523" y="4375134"/>
              <a:ext cx="2598815" cy="107674"/>
            </a:xfrm>
            <a:prstGeom prst="rect">
              <a:avLst/>
            </a:prstGeom>
            <a:noFill/>
          </p:spPr>
          <p:txBody>
            <a:bodyPr wrap="square" lIns="0" tIns="0" rIns="0" bIns="0" rtlCol="0">
              <a:spAutoFit/>
            </a:bodyPr>
            <a:lstStyle/>
            <a:p>
              <a:pPr algn="ctr"/>
              <a:r>
                <a:rPr lang="en-US" sz="933">
                  <a:latin typeface="Arial" panose="020B0604020202020204" pitchFamily="34" charset="0"/>
                  <a:cs typeface="Arial" panose="020B0604020202020204" pitchFamily="34" charset="0"/>
                </a:rPr>
                <a:t>Time from randomization (months)</a:t>
              </a:r>
              <a:endParaRPr lang="en-GB" sz="933">
                <a:latin typeface="Arial" panose="020B0604020202020204" pitchFamily="34" charset="0"/>
                <a:cs typeface="Arial" panose="020B0604020202020204" pitchFamily="34" charset="0"/>
              </a:endParaRPr>
            </a:p>
          </p:txBody>
        </p:sp>
        <p:sp>
          <p:nvSpPr>
            <p:cNvPr id="8" name="Rectangle 335">
              <a:extLst>
                <a:ext uri="{FF2B5EF4-FFF2-40B4-BE49-F238E27FC236}">
                  <a16:creationId xmlns:a16="http://schemas.microsoft.com/office/drawing/2014/main" id="{B30659FF-AEE9-C243-7CDA-532E50FDB810}"/>
                </a:ext>
              </a:extLst>
            </p:cNvPr>
            <p:cNvSpPr>
              <a:spLocks noChangeArrowheads="1"/>
            </p:cNvSpPr>
            <p:nvPr/>
          </p:nvSpPr>
          <p:spPr bwMode="auto">
            <a:xfrm flipH="1">
              <a:off x="5884483" y="2456525"/>
              <a:ext cx="182880"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32">
                <a:defRPr/>
              </a:pPr>
              <a:r>
                <a:rPr lang="en-GB" altLang="en-US" sz="933">
                  <a:solidFill>
                    <a:srgbClr val="363739"/>
                  </a:solidFill>
                  <a:cs typeface="Arial" panose="020B0604020202020204" pitchFamily="34" charset="0"/>
                </a:rPr>
                <a:t>45</a:t>
              </a:r>
            </a:p>
          </p:txBody>
        </p:sp>
        <p:sp>
          <p:nvSpPr>
            <p:cNvPr id="10" name="Freeform 848">
              <a:extLst>
                <a:ext uri="{FF2B5EF4-FFF2-40B4-BE49-F238E27FC236}">
                  <a16:creationId xmlns:a16="http://schemas.microsoft.com/office/drawing/2014/main" id="{B322CC8E-D3C6-0DB6-016A-95EE94DFF74A}"/>
                </a:ext>
              </a:extLst>
            </p:cNvPr>
            <p:cNvSpPr/>
            <p:nvPr/>
          </p:nvSpPr>
          <p:spPr>
            <a:xfrm>
              <a:off x="5948794" y="2419829"/>
              <a:ext cx="11832" cy="32861"/>
            </a:xfrm>
            <a:custGeom>
              <a:avLst/>
              <a:gdLst>
                <a:gd name="connsiteX0" fmla="*/ 0 w 10920"/>
                <a:gd name="connsiteY0" fmla="*/ 33578 h 33577"/>
                <a:gd name="connsiteX1" fmla="*/ 0 w 10920"/>
                <a:gd name="connsiteY1" fmla="*/ 0 h 33577"/>
              </a:gdLst>
              <a:ahLst/>
              <a:cxnLst>
                <a:cxn ang="0">
                  <a:pos x="connsiteX0" y="connsiteY0"/>
                </a:cxn>
                <a:cxn ang="0">
                  <a:pos x="connsiteX1" y="connsiteY1"/>
                </a:cxn>
              </a:cxnLst>
              <a:rect l="l" t="t" r="r" b="b"/>
              <a:pathLst>
                <a:path w="10920" h="33577">
                  <a:moveTo>
                    <a:pt x="0" y="33578"/>
                  </a:moveTo>
                  <a:lnTo>
                    <a:pt x="0" y="0"/>
                  </a:lnTo>
                </a:path>
              </a:pathLst>
            </a:custGeom>
            <a:ln w="12700" cap="flat">
              <a:solidFill>
                <a:srgbClr val="000000"/>
              </a:solidFill>
              <a:prstDash val="solid"/>
              <a:miter/>
            </a:ln>
          </p:spPr>
          <p:txBody>
            <a:bodyPr rtlCol="0" anchor="ctr"/>
            <a:lstStyle/>
            <a:p>
              <a:endParaRPr lang="en-US" sz="240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911A991D-A5E2-DDE1-8504-7346F0B3DF83}"/>
                </a:ext>
              </a:extLst>
            </p:cNvPr>
            <p:cNvSpPr/>
            <p:nvPr/>
          </p:nvSpPr>
          <p:spPr>
            <a:xfrm>
              <a:off x="8434561" y="2059898"/>
              <a:ext cx="222185" cy="88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ectangle 93">
              <a:extLst>
                <a:ext uri="{FF2B5EF4-FFF2-40B4-BE49-F238E27FC236}">
                  <a16:creationId xmlns:a16="http://schemas.microsoft.com/office/drawing/2014/main" id="{B801F36B-6DD4-3C86-211F-3C030736B122}"/>
                </a:ext>
              </a:extLst>
            </p:cNvPr>
            <p:cNvSpPr>
              <a:spLocks noChangeArrowheads="1"/>
            </p:cNvSpPr>
            <p:nvPr/>
          </p:nvSpPr>
          <p:spPr bwMode="auto">
            <a:xfrm>
              <a:off x="2397556" y="1918883"/>
              <a:ext cx="691295" cy="10767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10" eaLnBrk="0" hangingPunct="0">
                <a:defRPr/>
              </a:pPr>
              <a:r>
                <a:rPr lang="en-GB" altLang="en-US" sz="933" b="1">
                  <a:solidFill>
                    <a:srgbClr val="2A4769"/>
                  </a:solidFill>
                  <a:cs typeface="Arial" panose="020B0604020202020204" pitchFamily="34" charset="0"/>
                </a:rPr>
                <a:t>Niraparib (n=95)</a:t>
              </a:r>
            </a:p>
          </p:txBody>
        </p:sp>
        <p:sp>
          <p:nvSpPr>
            <p:cNvPr id="31" name="Rectangle 94">
              <a:extLst>
                <a:ext uri="{FF2B5EF4-FFF2-40B4-BE49-F238E27FC236}">
                  <a16:creationId xmlns:a16="http://schemas.microsoft.com/office/drawing/2014/main" id="{64A1B1AE-76EB-28FA-8989-D29C8F153C88}"/>
                </a:ext>
              </a:extLst>
            </p:cNvPr>
            <p:cNvSpPr>
              <a:spLocks noChangeArrowheads="1"/>
            </p:cNvSpPr>
            <p:nvPr/>
          </p:nvSpPr>
          <p:spPr bwMode="auto">
            <a:xfrm>
              <a:off x="1621798" y="2178008"/>
              <a:ext cx="642003" cy="10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p>
              <a:pPr defTabSz="914310" eaLnBrk="0" hangingPunct="0">
                <a:defRPr/>
              </a:pPr>
              <a:r>
                <a:rPr lang="en-GB" altLang="en-US" sz="933" b="1">
                  <a:solidFill>
                    <a:srgbClr val="818181"/>
                  </a:solidFill>
                  <a:latin typeface="Arial" panose="020B0604020202020204" pitchFamily="34" charset="0"/>
                  <a:cs typeface="Arial" panose="020B0604020202020204" pitchFamily="34" charset="0"/>
                </a:rPr>
                <a:t>Placebo (n=55)</a:t>
              </a:r>
            </a:p>
          </p:txBody>
        </p:sp>
      </p:grpSp>
    </p:spTree>
    <p:extLst>
      <p:ext uri="{BB962C8B-B14F-4D97-AF65-F5344CB8AC3E}">
        <p14:creationId xmlns:p14="http://schemas.microsoft.com/office/powerpoint/2010/main" val="11058223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KPICLOCKTEMPLATE" val="true"/>
  <p:tag name="KPISTOPSPOLLING" val="tru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qO1G.KvZtXEwLT.vOO53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mX3wyCI8eOsGgSB9S00E0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IZLUh3QMXlJAaUjTRR0I3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96f1686b-f877-4eb8-89ab-3a67a5dc2612" xsi:nil="true"/>
    <TaxCatchAll xmlns="b4104d5b-b872-4636-a728-507be7308f43" xsi:nil="true"/>
    <QID xmlns="96f1686b-f877-4eb8-89ab-3a67a5dc2612" xsi:nil="true"/>
    <lcf76f155ced4ddcb4097134ff3c332f xmlns="96f1686b-f877-4eb8-89ab-3a67a5dc2612">
      <Terms xmlns="http://schemas.microsoft.com/office/infopath/2007/PartnerControls"/>
    </lcf76f155ced4ddcb4097134ff3c332f>
    <TaxKeywordTaxHTField xmlns="b4104d5b-b872-4636-a728-507be7308f43">
      <Terms xmlns="http://schemas.microsoft.com/office/infopath/2007/PartnerControls"/>
    </TaxKeywordTaxHTFiel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8862A45804C7345BFDE61DA2C172BE7" ma:contentTypeVersion="19" ma:contentTypeDescription="Create a new document." ma:contentTypeScope="" ma:versionID="83bf1051954f228ef3dccc82cfc58357">
  <xsd:schema xmlns:xsd="http://www.w3.org/2001/XMLSchema" xmlns:xs="http://www.w3.org/2001/XMLSchema" xmlns:p="http://schemas.microsoft.com/office/2006/metadata/properties" xmlns:ns1="96f1686b-f877-4eb8-89ab-3a67a5dc2612" xmlns:ns3="b4104d5b-b872-4636-a728-507be7308f43" targetNamespace="http://schemas.microsoft.com/office/2006/metadata/properties" ma:root="true" ma:fieldsID="b1f103e14bcb636125a88c7b57b71e20" ns1:_="" ns3:_="">
    <xsd:import namespace="96f1686b-f877-4eb8-89ab-3a67a5dc2612"/>
    <xsd:import namespace="b4104d5b-b872-4636-a728-507be7308f43"/>
    <xsd:element name="properties">
      <xsd:complexType>
        <xsd:sequence>
          <xsd:element name="documentManagement">
            <xsd:complexType>
              <xsd:all>
                <xsd:element ref="ns1:QID" minOccurs="0"/>
                <xsd:element ref="ns1:Status" minOccurs="0"/>
                <xsd:element ref="ns1:MediaServiceMetadata" minOccurs="0"/>
                <xsd:element ref="ns1:MediaServiceFastMetadata" minOccurs="0"/>
                <xsd:element ref="ns1:MediaServiceAutoTags" minOccurs="0"/>
                <xsd:element ref="ns1:MediaServiceOCR" minOccurs="0"/>
                <xsd:element ref="ns1:MediaServiceDateTaken" minOccurs="0"/>
                <xsd:element ref="ns1:MediaServiceLocation" minOccurs="0"/>
                <xsd:element ref="ns3:SharedWithUsers" minOccurs="0"/>
                <xsd:element ref="ns3:SharedWithDetails" minOccurs="0"/>
                <xsd:element ref="ns1:MediaServiceEventHashCode" minOccurs="0"/>
                <xsd:element ref="ns1:MediaServiceGenerationTime" minOccurs="0"/>
                <xsd:element ref="ns3:TaxKeywordTaxHTField" minOccurs="0"/>
                <xsd:element ref="ns3:TaxCatchAll" minOccurs="0"/>
                <xsd:element ref="ns1:MediaServiceAutoKeyPoints" minOccurs="0"/>
                <xsd:element ref="ns1:MediaServiceKeyPoints" minOccurs="0"/>
                <xsd:element ref="ns1: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f1686b-f877-4eb8-89ab-3a67a5dc2612" elementFormDefault="qualified">
    <xsd:import namespace="http://schemas.microsoft.com/office/2006/documentManagement/types"/>
    <xsd:import namespace="http://schemas.microsoft.com/office/infopath/2007/PartnerControls"/>
    <xsd:element name="QID" ma:index="0" nillable="true" ma:displayName="QID" ma:indexed="true" ma:internalName="QID">
      <xsd:simpleType>
        <xsd:restriction base="dms:Number"/>
      </xsd:simpleType>
    </xsd:element>
    <xsd:element name="Status" ma:index="3" nillable="true" ma:displayName="Status" ma:format="Dropdown" ma:internalName="Status">
      <xsd:simpleType>
        <xsd:restriction base="dms:Choice">
          <xsd:enumeration value="Not started"/>
          <xsd:enumeration value="Web Build"/>
          <xsd:enumeration value="In Progress"/>
          <xsd:enumeration value="Launched"/>
          <xsd:enumeration value="Complete"/>
          <xsd:enumeration value="Delayed"/>
        </xsd:restriction>
      </xsd:simpleType>
    </xsd:element>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Tags" ma:index="8" nillable="true" ma:displayName="MediaServiceAutoTags" ma:internalName="MediaServiceAutoTags" ma:readOnly="true">
      <xsd:simpleType>
        <xsd:restriction base="dms:Text"/>
      </xsd:simpleType>
    </xsd:element>
    <xsd:element name="MediaServiceOCR" ma:index="9" nillable="true" ma:displayName="MediaServiceOCR" ma:internalName="MediaServiceOCR" ma:readOnly="true">
      <xsd:simpleType>
        <xsd:restriction base="dms:Note">
          <xsd:maxLength value="255"/>
        </xsd:restriction>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4c811d1f-5e4a-4ee3-9cfd-88a4fb073ce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4104d5b-b872-4636-a728-507be7308f4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KeywordTaxHTField" ma:index="21"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22" nillable="true" ma:displayName="Taxonomy Catch All Column" ma:hidden="true" ma:list="{d75259b8-d078-43ce-9531-d35c0553c861}" ma:internalName="TaxCatchAll" ma:showField="CatchAllData" ma:web="b4104d5b-b872-4636-a728-507be7308f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A48AB8-7465-4CD7-AFA4-A226337D54AB}">
  <ds:schemaRefs>
    <ds:schemaRef ds:uri="http://schemas.microsoft.com/office/2006/metadata/properties"/>
    <ds:schemaRef ds:uri="http://schemas.openxmlformats.org/package/2006/metadata/core-properties"/>
    <ds:schemaRef ds:uri="http://schemas.microsoft.com/office/2006/documentManagement/types"/>
    <ds:schemaRef ds:uri="0c43b9e8-34c7-49f3-a592-362045105a2a"/>
    <ds:schemaRef ds:uri="http://schemas.microsoft.com/office/infopath/2007/PartnerControls"/>
    <ds:schemaRef ds:uri="http://www.w3.org/XML/1998/namespace"/>
    <ds:schemaRef ds:uri="http://purl.org/dc/elements/1.1/"/>
    <ds:schemaRef ds:uri="http://purl.org/dc/dcmitype/"/>
    <ds:schemaRef ds:uri="http://purl.org/dc/terms/"/>
  </ds:schemaRefs>
</ds:datastoreItem>
</file>

<file path=customXml/itemProps2.xml><?xml version="1.0" encoding="utf-8"?>
<ds:datastoreItem xmlns:ds="http://schemas.openxmlformats.org/officeDocument/2006/customXml" ds:itemID="{029A39F2-67E7-426B-A506-4E5D8DBDBED5}"/>
</file>

<file path=customXml/itemProps3.xml><?xml version="1.0" encoding="utf-8"?>
<ds:datastoreItem xmlns:ds="http://schemas.openxmlformats.org/officeDocument/2006/customXml" ds:itemID="{2381109D-D4C0-4943-8886-8260F54CA6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1370</TotalTime>
  <Words>7622</Words>
  <Application>Microsoft Macintosh PowerPoint</Application>
  <PresentationFormat>Widescreen</PresentationFormat>
  <Paragraphs>2098</Paragraphs>
  <Slides>35</Slides>
  <Notes>22</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49" baseType="lpstr">
      <vt:lpstr>Arial</vt:lpstr>
      <vt:lpstr>Arial Narrow</vt:lpstr>
      <vt:lpstr>Arial Nova Cond</vt:lpstr>
      <vt:lpstr>Calibri</vt:lpstr>
      <vt:lpstr>Calibri Light</vt:lpstr>
      <vt:lpstr>Century Gothic</vt:lpstr>
      <vt:lpstr>Segoe UI</vt:lpstr>
      <vt:lpstr>Symbol</vt:lpstr>
      <vt:lpstr>Times New Roman</vt:lpstr>
      <vt:lpstr>Trebuchet MS</vt:lpstr>
      <vt:lpstr>Wingdings</vt:lpstr>
      <vt:lpstr>Office Theme</vt:lpstr>
      <vt:lpstr>2_Default Design</vt:lpstr>
      <vt:lpstr>think-cell Slide</vt:lpstr>
      <vt:lpstr>Research To Practice Year In Review 2022</vt:lpstr>
      <vt:lpstr>PARP inhibitors are changing the course of disease for patients with BRCAm ovarian cancer: PFS data is groundbreaking globally</vt:lpstr>
      <vt:lpstr>SOLO 1: Maintenance olaparib provided a clinically meaningful OS benefit versus placebo in BRCAmut EOC </vt:lpstr>
      <vt:lpstr>PAOLA-1: Olaparib + bevacizumab provided a clinically meaningful OS benefit vs placebo + bevacizumab in the HRD-positive population (inclusive of BRCA)</vt:lpstr>
      <vt:lpstr>PowerPoint Presentation</vt:lpstr>
      <vt:lpstr>PAOLA1: Updated PFS at 5 years: HRD-positive population</vt:lpstr>
      <vt:lpstr>PRIMA: Niraparib maintenance therapy significantly improved PFS vs placebo in the overall population1</vt:lpstr>
      <vt:lpstr>ATHENA-MONO: Rucaparib monotherapy maintenance treatment significantly improved investigator-assessed PFS versus placebo in the ITT population</vt:lpstr>
      <vt:lpstr>PFS benefit of PARPi maintenance decreased in BRCAwt/HRd cohorts compared with BRCAm, but improvement still seen</vt:lpstr>
      <vt:lpstr>PARPi maintenance is less effective in HRp disease, with mixed PFS results observed across trials</vt:lpstr>
      <vt:lpstr>No randomized clinical trial data are yet available to directly demonstrate the efficacy contribution of bevacizumab to 1L PARPi maintenance</vt:lpstr>
      <vt:lpstr>OVARIO: Single Arm Phase 2 of Maintenance Niraparib + Bevacizumab</vt:lpstr>
      <vt:lpstr>ASCO 2022 Guidelines Caution Use of PARPi as Treatment in BRCA+ Recurrent Disease: Why? </vt:lpstr>
      <vt:lpstr>PowerPoint Presentation</vt:lpstr>
      <vt:lpstr>PowerPoint Presentation</vt:lpstr>
      <vt:lpstr>Could BRCA reversions contribute to worse OS outcomes with PARPi vs chemotherapy in late line relapsed OC?</vt:lpstr>
      <vt:lpstr>MEDIOLA: Can PARPi Combinations Be Used Instead of Chemotherapy? </vt:lpstr>
      <vt:lpstr>PowerPoint Presentation</vt:lpstr>
      <vt:lpstr>Median OS and 56-week DCR presented 2022</vt:lpstr>
      <vt:lpstr>Prior PARPi: Can you repeat PARPi?  OREO</vt:lpstr>
      <vt:lpstr>PowerPoint Presentation</vt:lpstr>
      <vt:lpstr>PowerPoint Presentation</vt:lpstr>
      <vt:lpstr>PARPI Conclusions:  We should remain circumspect about recent OS data from trials investigating PARPi as maintenance or treatment in relapsed OC</vt:lpstr>
      <vt:lpstr>Mirvetuximab Soravtansine (MIRV)</vt:lpstr>
      <vt:lpstr>SORAYA: Single Arm Phase 3 of Mirvetuximab in PROC, 1-3 priors (prior bevacizumab mandatory)</vt:lpstr>
      <vt:lpstr>SORAYA Duration of Response</vt:lpstr>
      <vt:lpstr>Treatment-Related Adverse Events (TRAE’s)</vt:lpstr>
      <vt:lpstr>FORWARD II: Mirvetuximab + Bevacizumab ORRa in the Overall Population and by FR Expression Level Subgroups</vt:lpstr>
      <vt:lpstr>ORRa in Subgroups by BEV Treatment Status, Platinum-Free Interval, and Prior Lines of Therapy</vt:lpstr>
      <vt:lpstr>Upifitamab Rilsodotin (UpRi) – First-in-Class ADC Targeting NaPi2b</vt:lpstr>
      <vt:lpstr>Best Response by UpRi Dose Group</vt:lpstr>
      <vt:lpstr>GOG-3049 / ENGOT-OV71-NSGO-CTU Phase 3 Study of UpRi Monotherapy Maintenance vs Placebo in Recurrent Platinum-Sensitive Ovarian Cancer</vt:lpstr>
      <vt:lpstr>Conclusions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To Practice Year In Review 2022</dc:title>
  <dc:creator>Moore, Kathleen N.  (OB/GYN - HSC)</dc:creator>
  <cp:lastModifiedBy>Silvana Izquierdo</cp:lastModifiedBy>
  <cp:revision>13</cp:revision>
  <dcterms:created xsi:type="dcterms:W3CDTF">2023-01-08T20:19:02Z</dcterms:created>
  <dcterms:modified xsi:type="dcterms:W3CDTF">2023-01-17T15:53:15Z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0x01010018862A45804C7345BFDE61DA2C172BE7</vt:lpwstr>
  </property>
  <property fmtid="{D5CDD505-2E9C-101B-9397-08002B2CF9AE}" pid="3" name="TaxKeyword">
    <vt:lpwstr/>
  </property>
</Properties>
</file>